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6"/>
  </p:notesMasterIdLst>
  <p:handoutMasterIdLst>
    <p:handoutMasterId r:id="rId147"/>
  </p:handoutMasterIdLst>
  <p:sldIdLst>
    <p:sldId id="259" r:id="rId5"/>
    <p:sldId id="260" r:id="rId6"/>
    <p:sldId id="505" r:id="rId7"/>
    <p:sldId id="502" r:id="rId8"/>
    <p:sldId id="438" r:id="rId9"/>
    <p:sldId id="490" r:id="rId10"/>
    <p:sldId id="510" r:id="rId11"/>
    <p:sldId id="511" r:id="rId12"/>
    <p:sldId id="512" r:id="rId13"/>
    <p:sldId id="513" r:id="rId14"/>
    <p:sldId id="514" r:id="rId15"/>
    <p:sldId id="515" r:id="rId16"/>
    <p:sldId id="600" r:id="rId17"/>
    <p:sldId id="500" r:id="rId18"/>
    <p:sldId id="501" r:id="rId19"/>
    <p:sldId id="629" r:id="rId20"/>
    <p:sldId id="506" r:id="rId21"/>
    <p:sldId id="610" r:id="rId22"/>
    <p:sldId id="503" r:id="rId23"/>
    <p:sldId id="504" r:id="rId24"/>
    <p:sldId id="612" r:id="rId25"/>
    <p:sldId id="456" r:id="rId26"/>
    <p:sldId id="440" r:id="rId27"/>
    <p:sldId id="451" r:id="rId28"/>
    <p:sldId id="516" r:id="rId29"/>
    <p:sldId id="517" r:id="rId30"/>
    <p:sldId id="518" r:id="rId31"/>
    <p:sldId id="519" r:id="rId32"/>
    <p:sldId id="520" r:id="rId33"/>
    <p:sldId id="521" r:id="rId34"/>
    <p:sldId id="601" r:id="rId35"/>
    <p:sldId id="442" r:id="rId36"/>
    <p:sldId id="443" r:id="rId37"/>
    <p:sldId id="522" r:id="rId38"/>
    <p:sldId id="523" r:id="rId39"/>
    <p:sldId id="524" r:id="rId40"/>
    <p:sldId id="525" r:id="rId41"/>
    <p:sldId id="526" r:id="rId42"/>
    <p:sldId id="527" r:id="rId43"/>
    <p:sldId id="528" r:id="rId44"/>
    <p:sldId id="457" r:id="rId45"/>
    <p:sldId id="529" r:id="rId46"/>
    <p:sldId id="530" r:id="rId47"/>
    <p:sldId id="531" r:id="rId48"/>
    <p:sldId id="532" r:id="rId49"/>
    <p:sldId id="533" r:id="rId50"/>
    <p:sldId id="534" r:id="rId51"/>
    <p:sldId id="535" r:id="rId52"/>
    <p:sldId id="481" r:id="rId53"/>
    <p:sldId id="508" r:id="rId54"/>
    <p:sldId id="536" r:id="rId55"/>
    <p:sldId id="537" r:id="rId56"/>
    <p:sldId id="538" r:id="rId57"/>
    <p:sldId id="539" r:id="rId58"/>
    <p:sldId id="540" r:id="rId59"/>
    <p:sldId id="541" r:id="rId60"/>
    <p:sldId id="542" r:id="rId61"/>
    <p:sldId id="509" r:id="rId62"/>
    <p:sldId id="543" r:id="rId63"/>
    <p:sldId id="545" r:id="rId64"/>
    <p:sldId id="546" r:id="rId65"/>
    <p:sldId id="547" r:id="rId66"/>
    <p:sldId id="548" r:id="rId67"/>
    <p:sldId id="549" r:id="rId68"/>
    <p:sldId id="550" r:id="rId69"/>
    <p:sldId id="551" r:id="rId70"/>
    <p:sldId id="544" r:id="rId71"/>
    <p:sldId id="403" r:id="rId72"/>
    <p:sldId id="613" r:id="rId73"/>
    <p:sldId id="507" r:id="rId74"/>
    <p:sldId id="614" r:id="rId75"/>
    <p:sldId id="552" r:id="rId76"/>
    <p:sldId id="553" r:id="rId77"/>
    <p:sldId id="458" r:id="rId78"/>
    <p:sldId id="567" r:id="rId79"/>
    <p:sldId id="568" r:id="rId80"/>
    <p:sldId id="569" r:id="rId81"/>
    <p:sldId id="570" r:id="rId82"/>
    <p:sldId id="571" r:id="rId83"/>
    <p:sldId id="572" r:id="rId84"/>
    <p:sldId id="573" r:id="rId85"/>
    <p:sldId id="554" r:id="rId86"/>
    <p:sldId id="560" r:id="rId87"/>
    <p:sldId id="574" r:id="rId88"/>
    <p:sldId id="575" r:id="rId89"/>
    <p:sldId id="576" r:id="rId90"/>
    <p:sldId id="577" r:id="rId91"/>
    <p:sldId id="578" r:id="rId92"/>
    <p:sldId id="579" r:id="rId93"/>
    <p:sldId id="580" r:id="rId94"/>
    <p:sldId id="555" r:id="rId95"/>
    <p:sldId id="561" r:id="rId96"/>
    <p:sldId id="582" r:id="rId97"/>
    <p:sldId id="581" r:id="rId98"/>
    <p:sldId id="583" r:id="rId99"/>
    <p:sldId id="584" r:id="rId100"/>
    <p:sldId id="585" r:id="rId101"/>
    <p:sldId id="556" r:id="rId102"/>
    <p:sldId id="562" r:id="rId103"/>
    <p:sldId id="586" r:id="rId104"/>
    <p:sldId id="587" r:id="rId105"/>
    <p:sldId id="588" r:id="rId106"/>
    <p:sldId id="589" r:id="rId107"/>
    <p:sldId id="557" r:id="rId108"/>
    <p:sldId id="563" r:id="rId109"/>
    <p:sldId id="590" r:id="rId110"/>
    <p:sldId id="591" r:id="rId111"/>
    <p:sldId id="558" r:id="rId112"/>
    <p:sldId id="564" r:id="rId113"/>
    <p:sldId id="592" r:id="rId114"/>
    <p:sldId id="593" r:id="rId115"/>
    <p:sldId id="595" r:id="rId116"/>
    <p:sldId id="594" r:id="rId117"/>
    <p:sldId id="559" r:id="rId118"/>
    <p:sldId id="565" r:id="rId119"/>
    <p:sldId id="596" r:id="rId120"/>
    <p:sldId id="597" r:id="rId121"/>
    <p:sldId id="598" r:id="rId122"/>
    <p:sldId id="602" r:id="rId123"/>
    <p:sldId id="603" r:id="rId124"/>
    <p:sldId id="604" r:id="rId125"/>
    <p:sldId id="605" r:id="rId126"/>
    <p:sldId id="606" r:id="rId127"/>
    <p:sldId id="607" r:id="rId128"/>
    <p:sldId id="608" r:id="rId129"/>
    <p:sldId id="609" r:id="rId130"/>
    <p:sldId id="615" r:id="rId131"/>
    <p:sldId id="599" r:id="rId132"/>
    <p:sldId id="616" r:id="rId133"/>
    <p:sldId id="618" r:id="rId134"/>
    <p:sldId id="619" r:id="rId135"/>
    <p:sldId id="620" r:id="rId136"/>
    <p:sldId id="622" r:id="rId137"/>
    <p:sldId id="623" r:id="rId138"/>
    <p:sldId id="624" r:id="rId139"/>
    <p:sldId id="625" r:id="rId140"/>
    <p:sldId id="626" r:id="rId141"/>
    <p:sldId id="617" r:id="rId142"/>
    <p:sldId id="627" r:id="rId143"/>
    <p:sldId id="566" r:id="rId144"/>
    <p:sldId id="628" r:id="rId14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AuLNLVRXx31QDIRuVSMmA==" hashData="l7yLsY9YbFUoaMg/9l+nBkUJX41uPmUSDDnGqtMTZ2GOI9R7NaBETwzNCHrM9eqTvQz2/w4y9iYFDE8nBRRZ5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314"/>
    <a:srgbClr val="636466"/>
    <a:srgbClr val="F09372"/>
    <a:srgbClr val="E27548"/>
    <a:srgbClr val="DF6316"/>
    <a:srgbClr val="D4F9E2"/>
    <a:srgbClr val="D4F9F6"/>
    <a:srgbClr val="C8D9B5"/>
    <a:srgbClr val="00B6A1"/>
    <a:srgbClr val="194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82483" autoAdjust="0"/>
  </p:normalViewPr>
  <p:slideViewPr>
    <p:cSldViewPr snapToObjects="1">
      <p:cViewPr varScale="1">
        <p:scale>
          <a:sx n="61" d="100"/>
          <a:sy n="61" d="100"/>
        </p:scale>
        <p:origin x="1680" y="72"/>
      </p:cViewPr>
      <p:guideLst>
        <p:guide orient="horz" pos="2160"/>
        <p:guide pos="2880"/>
      </p:guideLst>
    </p:cSldViewPr>
  </p:slideViewPr>
  <p:outlineViewPr>
    <p:cViewPr>
      <p:scale>
        <a:sx n="33" d="100"/>
        <a:sy n="33" d="100"/>
      </p:scale>
      <p:origin x="0" y="3342"/>
    </p:cViewPr>
  </p:outlineViewPr>
  <p:notesTextViewPr>
    <p:cViewPr>
      <p:scale>
        <a:sx n="150" d="100"/>
        <a:sy n="150" d="100"/>
      </p:scale>
      <p:origin x="0" y="0"/>
    </p:cViewPr>
  </p:notesTextViewPr>
  <p:sorterViewPr>
    <p:cViewPr>
      <p:scale>
        <a:sx n="100" d="100"/>
        <a:sy n="100" d="100"/>
      </p:scale>
      <p:origin x="0" y="22792"/>
    </p:cViewPr>
  </p:sorterViewPr>
  <p:notesViewPr>
    <p:cSldViewPr snapToObjects="1">
      <p:cViewPr varScale="1">
        <p:scale>
          <a:sx n="54" d="100"/>
          <a:sy n="54" d="100"/>
        </p:scale>
        <p:origin x="28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7.emf"/><Relationship Id="rId1" Type="http://schemas.openxmlformats.org/officeDocument/2006/relationships/image" Target="../media/image56.emf"/><Relationship Id="rId5" Type="http://schemas.openxmlformats.org/officeDocument/2006/relationships/image" Target="../media/image59.emf"/><Relationship Id="rId4"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5" Type="http://schemas.openxmlformats.org/officeDocument/2006/relationships/image" Target="../media/image85.emf"/><Relationship Id="rId4" Type="http://schemas.openxmlformats.org/officeDocument/2006/relationships/image" Target="../media/image8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6.emf"/><Relationship Id="rId5" Type="http://schemas.openxmlformats.org/officeDocument/2006/relationships/image" Target="../media/image88.emf"/><Relationship Id="rId4" Type="http://schemas.openxmlformats.org/officeDocument/2006/relationships/image" Target="../media/image8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 Id="rId4" Type="http://schemas.openxmlformats.org/officeDocument/2006/relationships/image" Target="../media/image9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image" Target="../media/image9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emf"/><Relationship Id="rId7" Type="http://schemas.openxmlformats.org/officeDocument/2006/relationships/image" Target="../media/image101.emf"/><Relationship Id="rId2" Type="http://schemas.openxmlformats.org/officeDocument/2006/relationships/image" Target="../media/image82.emf"/><Relationship Id="rId1" Type="http://schemas.openxmlformats.org/officeDocument/2006/relationships/image" Target="../media/image96.emf"/><Relationship Id="rId6" Type="http://schemas.openxmlformats.org/officeDocument/2006/relationships/image" Target="../media/image100.emf"/><Relationship Id="rId5" Type="http://schemas.openxmlformats.org/officeDocument/2006/relationships/image" Target="../media/image99.emf"/><Relationship Id="rId4" Type="http://schemas.openxmlformats.org/officeDocument/2006/relationships/image" Target="../media/image9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image" Target="../media/image11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75.emf"/><Relationship Id="rId1" Type="http://schemas.openxmlformats.org/officeDocument/2006/relationships/image" Target="../media/image17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77.emf"/><Relationship Id="rId1" Type="http://schemas.openxmlformats.org/officeDocument/2006/relationships/image" Target="../media/image176.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image" Target="../media/image17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emf"/><Relationship Id="rId1" Type="http://schemas.openxmlformats.org/officeDocument/2006/relationships/image" Target="../media/image18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85.emf"/><Relationship Id="rId7" Type="http://schemas.openxmlformats.org/officeDocument/2006/relationships/image" Target="../media/image189.emf"/><Relationship Id="rId2" Type="http://schemas.openxmlformats.org/officeDocument/2006/relationships/image" Target="../media/image184.emf"/><Relationship Id="rId1" Type="http://schemas.openxmlformats.org/officeDocument/2006/relationships/image" Target="../media/image183.emf"/><Relationship Id="rId6" Type="http://schemas.openxmlformats.org/officeDocument/2006/relationships/image" Target="../media/image188.emf"/><Relationship Id="rId5" Type="http://schemas.openxmlformats.org/officeDocument/2006/relationships/image" Target="../media/image187.emf"/><Relationship Id="rId4" Type="http://schemas.openxmlformats.org/officeDocument/2006/relationships/image" Target="../media/image186.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2.emf"/><Relationship Id="rId2" Type="http://schemas.openxmlformats.org/officeDocument/2006/relationships/image" Target="../media/image191.emf"/><Relationship Id="rId1" Type="http://schemas.openxmlformats.org/officeDocument/2006/relationships/image" Target="../media/image190.emf"/><Relationship Id="rId4" Type="http://schemas.openxmlformats.org/officeDocument/2006/relationships/image" Target="../media/image193.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14.emf"/><Relationship Id="rId1" Type="http://schemas.openxmlformats.org/officeDocument/2006/relationships/image" Target="../media/image21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5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smtClean="0"/>
              <a:t>Eureka Math:  </a:t>
            </a:r>
            <a:r>
              <a:rPr lang="en-US" i="1" dirty="0" smtClean="0"/>
              <a:t>A Story of Ratios</a:t>
            </a:r>
          </a:p>
          <a:p>
            <a:r>
              <a:rPr lang="en-US" dirty="0" smtClean="0"/>
              <a:t>www.CommonCore.org</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Grade 8 Module 1        Module Focus Session</a:t>
            </a:r>
            <a:endParaRPr lang="en-US" dirty="0"/>
          </a:p>
        </p:txBody>
      </p:sp>
      <p:sp>
        <p:nvSpPr>
          <p:cNvPr id="4" name="Footer Placeholder 3"/>
          <p:cNvSpPr>
            <a:spLocks noGrp="1"/>
          </p:cNvSpPr>
          <p:nvPr>
            <p:ph type="ftr" sz="quarter" idx="2"/>
          </p:nvPr>
        </p:nvSpPr>
        <p:spPr>
          <a:xfrm>
            <a:off x="-1" y="9119474"/>
            <a:ext cx="4143588" cy="480060"/>
          </a:xfrm>
          <a:prstGeom prst="rect">
            <a:avLst/>
          </a:prstGeom>
        </p:spPr>
        <p:txBody>
          <a:bodyPr vert="horz" lIns="96661" tIns="48331" rIns="96661" bIns="48331" rtlCol="0" anchor="b"/>
          <a:lstStyle>
            <a:lvl1pPr algn="l">
              <a:defRPr sz="1300"/>
            </a:lvl1pPr>
          </a:lstStyle>
          <a:p>
            <a:r>
              <a:rPr lang="en-US" sz="1200" dirty="0"/>
              <a:t>©2014.  Duplication and/or distribution of this material is prohibited without written consent from Common Core, Inc.</a:t>
            </a:r>
          </a:p>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6FBE45-CF8A-445E-B02B-3C65F956A173}" type="slidenum">
              <a:rPr lang="en-US" smtClean="0"/>
              <a:t>‹#›</a:t>
            </a:fld>
            <a:endParaRPr lang="en-US"/>
          </a:p>
        </p:txBody>
      </p:sp>
    </p:spTree>
    <p:extLst>
      <p:ext uri="{BB962C8B-B14F-4D97-AF65-F5344CB8AC3E}">
        <p14:creationId xmlns:p14="http://schemas.microsoft.com/office/powerpoint/2010/main" val="27556688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19113" y="768350"/>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487680" y="3840480"/>
            <a:ext cx="6827520" cy="576072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EF9A488-CB88-4D38-94D1-E470376C4AFA}" type="slidenum">
              <a:rPr lang="en-US" smtClean="0"/>
              <a:t>‹#›</a:t>
            </a:fld>
            <a:endParaRPr lang="en-US"/>
          </a:p>
        </p:txBody>
      </p:sp>
      <p:sp>
        <p:nvSpPr>
          <p:cNvPr id="8" name="Header Placeholder 7"/>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smtClean="0"/>
              <a:t>Eureka Math:  A Story of Ratios</a:t>
            </a:r>
          </a:p>
          <a:p>
            <a:r>
              <a:rPr lang="en-US" dirty="0" smtClean="0"/>
              <a:t>www.CommonCore.org</a:t>
            </a:r>
            <a:endParaRPr lang="en-US" dirty="0" smtClean="0"/>
          </a:p>
        </p:txBody>
      </p:sp>
      <p:sp>
        <p:nvSpPr>
          <p:cNvPr id="9" name="Date Placeholder 8"/>
          <p:cNvSpPr>
            <a:spLocks noGrp="1"/>
          </p:cNvSpPr>
          <p:nvPr>
            <p:ph type="dt" idx="1"/>
          </p:nvPr>
        </p:nvSpPr>
        <p:spPr>
          <a:xfrm>
            <a:off x="5486399" y="0"/>
            <a:ext cx="1827107" cy="480060"/>
          </a:xfrm>
          <a:prstGeom prst="rect">
            <a:avLst/>
          </a:prstGeom>
        </p:spPr>
        <p:txBody>
          <a:bodyPr vert="horz" lIns="96661" tIns="48331" rIns="96661" bIns="48331" rtlCol="0"/>
          <a:lstStyle>
            <a:lvl1pPr algn="r">
              <a:defRPr sz="1300"/>
            </a:lvl1pPr>
          </a:lstStyle>
          <a:p>
            <a:r>
              <a:rPr lang="en-US" smtClean="0"/>
              <a:t>Grade 8 Module 1        Module Focus Session</a:t>
            </a:r>
            <a:endParaRPr lang="en-US" dirty="0"/>
          </a:p>
        </p:txBody>
      </p:sp>
      <p:sp>
        <p:nvSpPr>
          <p:cNvPr id="10" name="Footer Placeholder 3"/>
          <p:cNvSpPr>
            <a:spLocks noGrp="1"/>
          </p:cNvSpPr>
          <p:nvPr>
            <p:ph type="ftr" sz="quarter" idx="4"/>
          </p:nvPr>
        </p:nvSpPr>
        <p:spPr>
          <a:xfrm>
            <a:off x="-1" y="9119474"/>
            <a:ext cx="4143588" cy="480060"/>
          </a:xfrm>
          <a:prstGeom prst="rect">
            <a:avLst/>
          </a:prstGeom>
        </p:spPr>
        <p:txBody>
          <a:bodyPr vert="horz" lIns="96661" tIns="48331" rIns="96661" bIns="48331" rtlCol="0" anchor="b"/>
          <a:lstStyle>
            <a:lvl1pPr algn="l">
              <a:defRPr sz="1300"/>
            </a:lvl1pPr>
          </a:lstStyle>
          <a:p>
            <a:r>
              <a:rPr lang="en-US" sz="1200" dirty="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09251901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68350"/>
            <a:ext cx="3838575" cy="2879725"/>
          </a:xfrm>
        </p:spPr>
      </p:sp>
      <p:sp>
        <p:nvSpPr>
          <p:cNvPr id="3" name="Notes Placeholder 2"/>
          <p:cNvSpPr>
            <a:spLocks noGrp="1"/>
          </p:cNvSpPr>
          <p:nvPr>
            <p:ph type="body" idx="1"/>
          </p:nvPr>
        </p:nvSpPr>
        <p:spPr/>
        <p:txBody>
          <a:bodyPr/>
          <a:lstStyle/>
          <a:p>
            <a:r>
              <a:rPr lang="en-US" b="1" i="1" dirty="0"/>
              <a:t>NOTE THAT THIS SESSION IS DESIGNED TO BE </a:t>
            </a:r>
            <a:r>
              <a:rPr lang="en-US" b="1" i="1" dirty="0" smtClean="0"/>
              <a:t>? </a:t>
            </a:r>
            <a:r>
              <a:rPr lang="en-US" b="1" i="1" dirty="0"/>
              <a:t>MINUTES IN LENGTH</a:t>
            </a:r>
          </a:p>
          <a:p>
            <a:pPr>
              <a:defRPr/>
            </a:pPr>
            <a:endParaRPr lang="en-US" b="1" i="1" dirty="0"/>
          </a:p>
          <a:p>
            <a:pPr defTabSz="483306" eaLnBrk="0" fontAlgn="base" hangingPunct="0">
              <a:spcBef>
                <a:spcPct val="30000"/>
              </a:spcBef>
              <a:spcAft>
                <a:spcPct val="0"/>
              </a:spcAft>
              <a:defRPr/>
            </a:pPr>
            <a:r>
              <a:rPr lang="en-US" dirty="0" smtClean="0">
                <a:latin typeface="Calibri" charset="0"/>
                <a:ea typeface="ＭＳ Ｐゴシック" charset="-128"/>
                <a:cs typeface="ＭＳ Ｐゴシック" charset="-128"/>
              </a:rPr>
              <a:t>Script… </a:t>
            </a:r>
            <a:endParaRPr lang="en-US" dirty="0">
              <a:latin typeface="Calibri" charset="0"/>
              <a:ea typeface="ＭＳ Ｐゴシック" charset="-128"/>
              <a:cs typeface="ＭＳ Ｐゴシック" charset="-128"/>
            </a:endParaRPr>
          </a:p>
          <a:p>
            <a:r>
              <a:rPr lang="en-US" dirty="0">
                <a:latin typeface="Calibri" charset="0"/>
                <a:ea typeface="ＭＳ Ｐゴシック" charset="-128"/>
                <a:cs typeface="ＭＳ Ｐゴシック" charset="-128"/>
              </a:rPr>
              <a:t> </a:t>
            </a:r>
          </a:p>
          <a:p>
            <a:r>
              <a:rPr lang="en-US" i="1" smtClean="0">
                <a:latin typeface="Calibri" charset="0"/>
                <a:ea typeface="ＭＳ Ｐゴシック" charset="-128"/>
                <a:cs typeface="ＭＳ Ｐゴシック" charset="-128"/>
              </a:rPr>
              <a:t>FACILITATOR NOTES…</a:t>
            </a:r>
            <a:endParaRPr lang="en-US" dirty="0">
              <a:latin typeface="Calibri" charset="0"/>
              <a:ea typeface="ＭＳ Ｐゴシック" charset="-128"/>
              <a:cs typeface="ＭＳ Ｐゴシック" charset="-128"/>
            </a:endParaRPr>
          </a:p>
          <a:p>
            <a:pPr lvl="0"/>
            <a:endParaRPr lang="en-US" dirty="0"/>
          </a:p>
          <a:p>
            <a:pPr lvl="0"/>
            <a:endParaRPr lang="en-US" dirty="0"/>
          </a:p>
          <a:p>
            <a:endParaRPr lang="en-US" dirty="0"/>
          </a:p>
        </p:txBody>
      </p:sp>
      <p:sp>
        <p:nvSpPr>
          <p:cNvPr id="7" name="Date Placeholder 6"/>
          <p:cNvSpPr>
            <a:spLocks noGrp="1"/>
          </p:cNvSpPr>
          <p:nvPr>
            <p:ph type="dt" idx="10"/>
          </p:nvPr>
        </p:nvSpPr>
        <p:spPr/>
        <p:txBody>
          <a:bodyPr/>
          <a:lstStyle/>
          <a:p>
            <a:r>
              <a:rPr lang="en-US" i="1" smtClean="0"/>
              <a:t>Grade 8 Module 1        Module Focus Session</a:t>
            </a:r>
            <a:endParaRPr lang="en-US" dirty="0"/>
          </a:p>
        </p:txBody>
      </p:sp>
      <p:sp>
        <p:nvSpPr>
          <p:cNvPr id="8" name="Slide Number Placeholder 7"/>
          <p:cNvSpPr>
            <a:spLocks noGrp="1"/>
          </p:cNvSpPr>
          <p:nvPr>
            <p:ph type="sldNum" sz="quarter" idx="11"/>
          </p:nvPr>
        </p:nvSpPr>
        <p:spPr/>
        <p:txBody>
          <a:bodyPr/>
          <a:lstStyle/>
          <a:p>
            <a:fld id="{3EF9A488-CB88-4D38-94D1-E470376C4AFA}" type="slidenum">
              <a:rPr lang="en-US" smtClean="0"/>
              <a:t>1</a:t>
            </a:fld>
            <a:endParaRPr lang="en-US"/>
          </a:p>
        </p:txBody>
      </p:sp>
      <p:sp>
        <p:nvSpPr>
          <p:cNvPr id="9" name="Notes Placeholder 1"/>
          <p:cNvSpPr txBox="1">
            <a:spLocks/>
          </p:cNvSpPr>
          <p:nvPr/>
        </p:nvSpPr>
        <p:spPr>
          <a:xfrm>
            <a:off x="4572792" y="768096"/>
            <a:ext cx="2837411"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8 minutes</a:t>
            </a:r>
          </a:p>
          <a:p>
            <a:endParaRPr lang="en-US" dirty="0" smtClean="0"/>
          </a:p>
          <a:p>
            <a:r>
              <a:rPr lang="en-US" dirty="0" smtClean="0"/>
              <a:t>MATERIALS NEEDED:</a:t>
            </a:r>
          </a:p>
          <a:p>
            <a:pPr marL="484985" lvl="1" indent="-302066">
              <a:buFont typeface="Arial" pitchFamily="34" charset="0"/>
              <a:buChar char="•"/>
            </a:pPr>
            <a:r>
              <a:rPr lang="en-US" dirty="0" smtClean="0"/>
              <a:t>X</a:t>
            </a:r>
            <a:endParaRPr lang="en-US" i="1" dirty="0"/>
          </a:p>
        </p:txBody>
      </p:sp>
      <p:sp>
        <p:nvSpPr>
          <p:cNvPr id="4" name="Footer Placeholder 3"/>
          <p:cNvSpPr>
            <a:spLocks noGrp="1"/>
          </p:cNvSpPr>
          <p:nvPr>
            <p:ph type="ftr" sz="quarter" idx="12"/>
          </p:nvPr>
        </p:nvSpPr>
        <p:spPr/>
        <p:txBody>
          <a:bodyPr/>
          <a:lstStyle/>
          <a:p>
            <a:r>
              <a:rPr lang="en-US" sz="1200" smtClean="0"/>
              <a:t>©2014.  Duplication and/or distribution of this material is prohibited without written consent from Common Core, Inc.</a:t>
            </a:r>
          </a:p>
          <a:p>
            <a:endParaRPr lang="en-US" dirty="0"/>
          </a:p>
        </p:txBody>
      </p:sp>
      <p:sp>
        <p:nvSpPr>
          <p:cNvPr id="5" name="Header Placeholder 4"/>
          <p:cNvSpPr>
            <a:spLocks noGrp="1"/>
          </p:cNvSpPr>
          <p:nvPr>
            <p:ph type="hdr" sz="quarter" idx="13"/>
          </p:nvPr>
        </p:nvSpPr>
        <p:spPr/>
        <p:txBody>
          <a:bodyPr/>
          <a:lstStyle/>
          <a:p>
            <a:r>
              <a:rPr lang="en-US" smtClean="0"/>
              <a:t>Eureka Math:  A Story of Ratios</a:t>
            </a:r>
          </a:p>
          <a:p>
            <a:r>
              <a:rPr lang="en-US" smtClean="0"/>
              <a:t>www.CommonCore.org</a:t>
            </a:r>
            <a:endParaRPr lang="en-US" dirty="0" smtClean="0"/>
          </a:p>
        </p:txBody>
      </p:sp>
    </p:spTree>
    <p:extLst>
      <p:ext uri="{BB962C8B-B14F-4D97-AF65-F5344CB8AC3E}">
        <p14:creationId xmlns:p14="http://schemas.microsoft.com/office/powerpoint/2010/main" val="379705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91088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15085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12</a:t>
            </a:fld>
            <a:endParaRPr lang="en-US"/>
          </a:p>
        </p:txBody>
      </p:sp>
      <p:sp>
        <p:nvSpPr>
          <p:cNvPr id="5" name="Date Placeholder 4"/>
          <p:cNvSpPr>
            <a:spLocks noGrp="1"/>
          </p:cNvSpPr>
          <p:nvPr>
            <p:ph type="dt" idx="11"/>
          </p:nvPr>
        </p:nvSpPr>
        <p:spPr/>
        <p:txBody>
          <a:bodyPr/>
          <a:lstStyle/>
          <a:p>
            <a:r>
              <a:rPr lang="en-US" i="1" smtClean="0"/>
              <a:t>Grade 8 Module 1        Module Focus Session</a:t>
            </a:r>
            <a:endParaRPr lang="en-US" dirty="0"/>
          </a:p>
        </p:txBody>
      </p:sp>
      <p:sp>
        <p:nvSpPr>
          <p:cNvPr id="6" name="Footer Placeholder 5"/>
          <p:cNvSpPr>
            <a:spLocks noGrp="1"/>
          </p:cNvSpPr>
          <p:nvPr>
            <p:ph type="ftr" sz="quarter" idx="12"/>
          </p:nvPr>
        </p:nvSpPr>
        <p:spPr/>
        <p:txBody>
          <a:bodyPr/>
          <a:lstStyle/>
          <a:p>
            <a:r>
              <a:rPr lang="en-US" sz="1200" smtClean="0"/>
              <a:t>©2014.  Duplication and/or distribution of this material is prohibited without written consent from Common Core, Inc.</a:t>
            </a:r>
          </a:p>
          <a:p>
            <a:endParaRPr lang="en-US" dirty="0"/>
          </a:p>
        </p:txBody>
      </p:sp>
      <p:sp>
        <p:nvSpPr>
          <p:cNvPr id="7" name="Header Placeholder 6"/>
          <p:cNvSpPr>
            <a:spLocks noGrp="1"/>
          </p:cNvSpPr>
          <p:nvPr>
            <p:ph type="hdr" sz="quarter" idx="13"/>
          </p:nvPr>
        </p:nvSpPr>
        <p:spPr/>
        <p:txBody>
          <a:bodyPr/>
          <a:lstStyle/>
          <a:p>
            <a:r>
              <a:rPr lang="en-US" smtClean="0"/>
              <a:t>Eureka Math:  A Story of Ratios</a:t>
            </a:r>
          </a:p>
          <a:p>
            <a:r>
              <a:rPr lang="en-US" smtClean="0"/>
              <a:t>www.CommonCore.org</a:t>
            </a:r>
            <a:endParaRPr lang="en-US" dirty="0" smtClean="0"/>
          </a:p>
        </p:txBody>
      </p:sp>
    </p:spTree>
    <p:extLst>
      <p:ext uri="{BB962C8B-B14F-4D97-AF65-F5344CB8AC3E}">
        <p14:creationId xmlns:p14="http://schemas.microsoft.com/office/powerpoint/2010/main" val="333560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a:t>
            </a:fld>
            <a:endParaRPr lang="en-US"/>
          </a:p>
        </p:txBody>
      </p:sp>
      <p:sp>
        <p:nvSpPr>
          <p:cNvPr id="5" name="Date Placeholder 4"/>
          <p:cNvSpPr>
            <a:spLocks noGrp="1"/>
          </p:cNvSpPr>
          <p:nvPr>
            <p:ph type="dt" idx="11"/>
          </p:nvPr>
        </p:nvSpPr>
        <p:spPr/>
        <p:txBody>
          <a:bodyPr/>
          <a:lstStyle/>
          <a:p>
            <a:r>
              <a:rPr lang="en-US" i="1" smtClean="0"/>
              <a:t>Grade 8 Module 1        Module Focus Session</a:t>
            </a:r>
            <a:endParaRPr lang="en-US" dirty="0"/>
          </a:p>
        </p:txBody>
      </p:sp>
      <p:sp>
        <p:nvSpPr>
          <p:cNvPr id="6" name="Footer Placeholder 5"/>
          <p:cNvSpPr>
            <a:spLocks noGrp="1"/>
          </p:cNvSpPr>
          <p:nvPr>
            <p:ph type="ftr" sz="quarter" idx="12"/>
          </p:nvPr>
        </p:nvSpPr>
        <p:spPr/>
        <p:txBody>
          <a:bodyPr/>
          <a:lstStyle/>
          <a:p>
            <a:r>
              <a:rPr lang="en-US" sz="1200" smtClean="0"/>
              <a:t>©2014.  Duplication and/or distribution of this material is prohibited without written consent from Common Core, Inc.</a:t>
            </a:r>
          </a:p>
          <a:p>
            <a:endParaRPr lang="en-US" dirty="0"/>
          </a:p>
        </p:txBody>
      </p:sp>
      <p:sp>
        <p:nvSpPr>
          <p:cNvPr id="7" name="Header Placeholder 6"/>
          <p:cNvSpPr>
            <a:spLocks noGrp="1"/>
          </p:cNvSpPr>
          <p:nvPr>
            <p:ph type="hdr" sz="quarter" idx="13"/>
          </p:nvPr>
        </p:nvSpPr>
        <p:spPr/>
        <p:txBody>
          <a:bodyPr/>
          <a:lstStyle/>
          <a:p>
            <a:r>
              <a:rPr lang="en-US" smtClean="0"/>
              <a:t>Eureka Math:  A Story of Ratios</a:t>
            </a:r>
          </a:p>
          <a:p>
            <a:r>
              <a:rPr lang="en-US" smtClean="0"/>
              <a:t>www.CommonCore.org</a:t>
            </a:r>
            <a:endParaRPr lang="en-US" dirty="0" smtClean="0"/>
          </a:p>
        </p:txBody>
      </p:sp>
    </p:spTree>
    <p:extLst>
      <p:ext uri="{BB962C8B-B14F-4D97-AF65-F5344CB8AC3E}">
        <p14:creationId xmlns:p14="http://schemas.microsoft.com/office/powerpoint/2010/main" val="333560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57420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50273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18</a:t>
            </a:fld>
            <a:endParaRPr lang="en-US"/>
          </a:p>
        </p:txBody>
      </p:sp>
      <p:sp>
        <p:nvSpPr>
          <p:cNvPr id="5" name="Date Placeholder 4"/>
          <p:cNvSpPr>
            <a:spLocks noGrp="1"/>
          </p:cNvSpPr>
          <p:nvPr>
            <p:ph type="dt" idx="11"/>
          </p:nvPr>
        </p:nvSpPr>
        <p:spPr/>
        <p:txBody>
          <a:bodyPr/>
          <a:lstStyle/>
          <a:p>
            <a:r>
              <a:rPr lang="en-US" i="1" smtClean="0"/>
              <a:t>Grade 8 Module 1        Module Focus Session</a:t>
            </a:r>
            <a:endParaRPr lang="en-US" dirty="0"/>
          </a:p>
        </p:txBody>
      </p:sp>
      <p:sp>
        <p:nvSpPr>
          <p:cNvPr id="6" name="Footer Placeholder 5"/>
          <p:cNvSpPr>
            <a:spLocks noGrp="1"/>
          </p:cNvSpPr>
          <p:nvPr>
            <p:ph type="ftr" sz="quarter" idx="12"/>
          </p:nvPr>
        </p:nvSpPr>
        <p:spPr/>
        <p:txBody>
          <a:bodyPr/>
          <a:lstStyle/>
          <a:p>
            <a:r>
              <a:rPr lang="en-US" sz="1200" smtClean="0"/>
              <a:t>©2014.  Duplication and/or distribution of this material is prohibited without written consent from Common Core, Inc.</a:t>
            </a:r>
          </a:p>
          <a:p>
            <a:endParaRPr lang="en-US" dirty="0"/>
          </a:p>
        </p:txBody>
      </p:sp>
      <p:sp>
        <p:nvSpPr>
          <p:cNvPr id="7" name="Header Placeholder 6"/>
          <p:cNvSpPr>
            <a:spLocks noGrp="1"/>
          </p:cNvSpPr>
          <p:nvPr>
            <p:ph type="hdr" sz="quarter" idx="13"/>
          </p:nvPr>
        </p:nvSpPr>
        <p:spPr/>
        <p:txBody>
          <a:bodyPr/>
          <a:lstStyle/>
          <a:p>
            <a:r>
              <a:rPr lang="en-US" smtClean="0"/>
              <a:t>Eureka Math:  A Story of Ratios</a:t>
            </a:r>
          </a:p>
          <a:p>
            <a:r>
              <a:rPr lang="en-US" smtClean="0"/>
              <a:t>www.CommonCore.org</a:t>
            </a:r>
            <a:endParaRPr lang="en-US" dirty="0" smtClean="0"/>
          </a:p>
        </p:txBody>
      </p:sp>
    </p:spTree>
    <p:extLst>
      <p:ext uri="{BB962C8B-B14F-4D97-AF65-F5344CB8AC3E}">
        <p14:creationId xmlns:p14="http://schemas.microsoft.com/office/powerpoint/2010/main" val="978035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68</a:t>
            </a:fld>
            <a:endParaRPr lang="en-US"/>
          </a:p>
        </p:txBody>
      </p:sp>
      <p:sp>
        <p:nvSpPr>
          <p:cNvPr id="5" name="Date Placeholder 4"/>
          <p:cNvSpPr>
            <a:spLocks noGrp="1"/>
          </p:cNvSpPr>
          <p:nvPr>
            <p:ph type="dt" idx="11"/>
          </p:nvPr>
        </p:nvSpPr>
        <p:spPr/>
        <p:txBody>
          <a:bodyPr/>
          <a:lstStyle/>
          <a:p>
            <a:r>
              <a:rPr lang="en-US" i="1" smtClean="0"/>
              <a:t>Grade 8 Module 1        Module Focus Session</a:t>
            </a:r>
            <a:endParaRPr lang="en-US" dirty="0"/>
          </a:p>
        </p:txBody>
      </p:sp>
      <p:sp>
        <p:nvSpPr>
          <p:cNvPr id="6" name="Footer Placeholder 5"/>
          <p:cNvSpPr>
            <a:spLocks noGrp="1"/>
          </p:cNvSpPr>
          <p:nvPr>
            <p:ph type="ftr" sz="quarter" idx="12"/>
          </p:nvPr>
        </p:nvSpPr>
        <p:spPr/>
        <p:txBody>
          <a:bodyPr/>
          <a:lstStyle/>
          <a:p>
            <a:r>
              <a:rPr lang="en-US" sz="1200" smtClean="0"/>
              <a:t>©2014.  Duplication and/or distribution of this material is prohibited without written consent from Common Core, Inc.</a:t>
            </a:r>
          </a:p>
          <a:p>
            <a:endParaRPr lang="en-US" dirty="0"/>
          </a:p>
        </p:txBody>
      </p:sp>
      <p:sp>
        <p:nvSpPr>
          <p:cNvPr id="7" name="Header Placeholder 6"/>
          <p:cNvSpPr>
            <a:spLocks noGrp="1"/>
          </p:cNvSpPr>
          <p:nvPr>
            <p:ph type="hdr" sz="quarter" idx="13"/>
          </p:nvPr>
        </p:nvSpPr>
        <p:spPr/>
        <p:txBody>
          <a:bodyPr/>
          <a:lstStyle/>
          <a:p>
            <a:r>
              <a:rPr lang="en-US" smtClean="0"/>
              <a:t>Eureka Math:  A Story of Ratios</a:t>
            </a:r>
          </a:p>
          <a:p>
            <a:r>
              <a:rPr lang="en-US" smtClean="0"/>
              <a:t>www.CommonCore.org</a:t>
            </a:r>
            <a:endParaRPr lang="en-US" dirty="0" smtClean="0"/>
          </a:p>
        </p:txBody>
      </p:sp>
    </p:spTree>
    <p:extLst>
      <p:ext uri="{BB962C8B-B14F-4D97-AF65-F5344CB8AC3E}">
        <p14:creationId xmlns:p14="http://schemas.microsoft.com/office/powerpoint/2010/main" val="698579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140</a:t>
            </a:fld>
            <a:endParaRPr lang="en-US"/>
          </a:p>
        </p:txBody>
      </p:sp>
      <p:sp>
        <p:nvSpPr>
          <p:cNvPr id="5" name="Date Placeholder 4"/>
          <p:cNvSpPr>
            <a:spLocks noGrp="1"/>
          </p:cNvSpPr>
          <p:nvPr>
            <p:ph type="dt" idx="11"/>
          </p:nvPr>
        </p:nvSpPr>
        <p:spPr/>
        <p:txBody>
          <a:bodyPr/>
          <a:lstStyle/>
          <a:p>
            <a:r>
              <a:rPr lang="en-US" i="1" smtClean="0"/>
              <a:t>Grade 8 Module 1        Module Focus Session</a:t>
            </a:r>
            <a:endParaRPr lang="en-US" dirty="0"/>
          </a:p>
        </p:txBody>
      </p:sp>
      <p:sp>
        <p:nvSpPr>
          <p:cNvPr id="6" name="Footer Placeholder 5"/>
          <p:cNvSpPr>
            <a:spLocks noGrp="1"/>
          </p:cNvSpPr>
          <p:nvPr>
            <p:ph type="ftr" sz="quarter" idx="12"/>
          </p:nvPr>
        </p:nvSpPr>
        <p:spPr/>
        <p:txBody>
          <a:bodyPr/>
          <a:lstStyle/>
          <a:p>
            <a:r>
              <a:rPr lang="en-US" sz="1200" smtClean="0"/>
              <a:t>©2014.  Duplication and/or distribution of this material is prohibited without written consent from Common Core, Inc.</a:t>
            </a:r>
          </a:p>
          <a:p>
            <a:endParaRPr lang="en-US" dirty="0"/>
          </a:p>
        </p:txBody>
      </p:sp>
      <p:sp>
        <p:nvSpPr>
          <p:cNvPr id="7" name="Header Placeholder 6"/>
          <p:cNvSpPr>
            <a:spLocks noGrp="1"/>
          </p:cNvSpPr>
          <p:nvPr>
            <p:ph type="hdr" sz="quarter" idx="13"/>
          </p:nvPr>
        </p:nvSpPr>
        <p:spPr/>
        <p:txBody>
          <a:bodyPr/>
          <a:lstStyle/>
          <a:p>
            <a:r>
              <a:rPr lang="en-US" smtClean="0"/>
              <a:t>Eureka Math:  A Story of Ratios</a:t>
            </a:r>
          </a:p>
          <a:p>
            <a:r>
              <a:rPr lang="en-US" smtClean="0"/>
              <a:t>www.CommonCore.org</a:t>
            </a:r>
            <a:endParaRPr lang="en-US" dirty="0" smtClean="0"/>
          </a:p>
        </p:txBody>
      </p:sp>
    </p:spTree>
    <p:extLst>
      <p:ext uri="{BB962C8B-B14F-4D97-AF65-F5344CB8AC3E}">
        <p14:creationId xmlns:p14="http://schemas.microsoft.com/office/powerpoint/2010/main" val="69857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2</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75628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3</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3970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4</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26775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5</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61209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6</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77821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7</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94260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8</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78877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9</a:t>
            </a:fld>
            <a:endParaRPr lang="en-US"/>
          </a:p>
        </p:txBody>
      </p:sp>
      <p:sp>
        <p:nvSpPr>
          <p:cNvPr id="5" name="Header Placeholder 4"/>
          <p:cNvSpPr>
            <a:spLocks noGrp="1"/>
          </p:cNvSpPr>
          <p:nvPr>
            <p:ph type="hdr" sz="quarter" idx="11"/>
          </p:nvPr>
        </p:nvSpPr>
        <p:spPr/>
        <p:txBody>
          <a:bodyPr/>
          <a:lstStyle/>
          <a:p>
            <a:r>
              <a:rPr lang="en-US" smtClean="0"/>
              <a:t>Eureka Math:  A Story of Ratios</a:t>
            </a:r>
          </a:p>
          <a:p>
            <a:r>
              <a:rPr lang="en-US" smtClean="0"/>
              <a:t>www.CommonCore.org</a:t>
            </a:r>
            <a:endParaRPr lang="en-US" dirty="0" smtClean="0"/>
          </a:p>
        </p:txBody>
      </p:sp>
      <p:sp>
        <p:nvSpPr>
          <p:cNvPr id="6" name="Date Placeholder 5"/>
          <p:cNvSpPr>
            <a:spLocks noGrp="1"/>
          </p:cNvSpPr>
          <p:nvPr>
            <p:ph type="dt" idx="12"/>
          </p:nvPr>
        </p:nvSpPr>
        <p:spPr/>
        <p:txBody>
          <a:bodyPr/>
          <a:lstStyle/>
          <a:p>
            <a:r>
              <a:rPr lang="en-US" smtClean="0"/>
              <a:t>Grade 8 Module 1        Module Focus Session</a:t>
            </a:r>
            <a:endParaRPr lang="en-US" dirty="0"/>
          </a:p>
        </p:txBody>
      </p:sp>
      <p:sp>
        <p:nvSpPr>
          <p:cNvPr id="7" name="Footer Placeholder 6"/>
          <p:cNvSpPr>
            <a:spLocks noGrp="1"/>
          </p:cNvSpPr>
          <p:nvPr>
            <p:ph type="ftr" sz="quarter" idx="13"/>
          </p:nvPr>
        </p:nvSpPr>
        <p:spPr/>
        <p:txBody>
          <a:bodyPr/>
          <a:lstStyle/>
          <a:p>
            <a:r>
              <a:rPr lang="en-US" sz="120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223822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6"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10543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 name="TextBox 2"/>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924745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 name="TextBox 2"/>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4277835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 name="TextBox 2"/>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35935759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6" name="TextBox 5"/>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3173629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973220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11"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
        <p:nvSpPr>
          <p:cNvPr id="12" name="TextBox 11"/>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973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7" name="Group 6"/>
          <p:cNvGrpSpPr/>
          <p:nvPr userDrawn="1"/>
        </p:nvGrpSpPr>
        <p:grpSpPr>
          <a:xfrm>
            <a:off x="6248400" y="4503763"/>
            <a:ext cx="2326943" cy="2125637"/>
            <a:chOff x="6112674" y="4503763"/>
            <a:chExt cx="2326943" cy="2125637"/>
          </a:xfrm>
        </p:grpSpPr>
        <p:pic>
          <p:nvPicPr>
            <p:cNvPr id="10" name="Picture 9"/>
            <p:cNvPicPr/>
            <p:nvPr userDrawn="1"/>
          </p:nvPicPr>
          <p:blipFill>
            <a:blip r:embed="rId2">
              <a:extLst>
                <a:ext uri="{BEBA8EAE-BF5A-486C-A8C5-ECC9F3942E4B}">
                  <a14:imgProps xmlns:a14="http://schemas.microsoft.com/office/drawing/2010/main">
                    <a14:imgLayer r:embed="rId3">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11" name="Oval Callout 1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Callout 1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
        <p:nvSpPr>
          <p:cNvPr id="16" name="TextBox 15"/>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9732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
        <p:nvSpPr>
          <p:cNvPr id="14" name="TextBox 13"/>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9220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9"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6" name="TextBox 5"/>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31964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spcBef>
                <a:spcPts val="0"/>
              </a:spcBef>
              <a:spcAft>
                <a:spcPts val="1200"/>
              </a:spcAft>
              <a:defRPr sz="2600"/>
            </a:lvl1pPr>
            <a:lvl2pPr>
              <a:spcBef>
                <a:spcPts val="0"/>
              </a:spcBef>
              <a:spcAft>
                <a:spcPts val="1200"/>
              </a:spcAft>
              <a:defRPr sz="2400"/>
            </a:lvl2pPr>
            <a:lvl3pPr>
              <a:spcBef>
                <a:spcPts val="0"/>
              </a:spcBef>
              <a:spcAft>
                <a:spcPts val="1200"/>
              </a:spcAft>
              <a:defRPr sz="2200"/>
            </a:lvl3pPr>
            <a:lvl4pPr>
              <a:spcBef>
                <a:spcPts val="0"/>
              </a:spcBef>
              <a:spcAft>
                <a:spcPts val="1200"/>
              </a:spcAft>
              <a:defRPr sz="1800"/>
            </a:lvl4pPr>
            <a:lvl5pPr>
              <a:spcBef>
                <a:spcPts val="0"/>
              </a:spcBef>
              <a:spcAft>
                <a:spcPts val="1200"/>
              </a:spcAft>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6" name="TextBox 5"/>
          <p:cNvSpPr txBox="1"/>
          <p:nvPr userDrawn="1"/>
        </p:nvSpPr>
        <p:spPr>
          <a:xfrm>
            <a:off x="7180222" y="-33754"/>
            <a:ext cx="1582778" cy="338554"/>
          </a:xfrm>
          <a:prstGeom prst="rect">
            <a:avLst/>
          </a:prstGeom>
          <a:noFill/>
        </p:spPr>
        <p:txBody>
          <a:bodyPr wrap="square" rtlCol="0">
            <a:spAutoFit/>
          </a:bodyPr>
          <a:lstStyle/>
          <a:p>
            <a:pPr algn="r"/>
            <a:r>
              <a:rPr lang="en-US" sz="1600" b="0" i="1" spc="0" baseline="0" dirty="0" smtClean="0">
                <a:solidFill>
                  <a:schemeClr val="bg1"/>
                </a:solidFill>
                <a:effectLst/>
                <a:latin typeface="Calibri"/>
                <a:cs typeface="Calibri"/>
              </a:rPr>
              <a:t>A Story of Ratios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86868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ackground.png"/>
          <p:cNvPicPr>
            <a:picLocks/>
          </p:cNvPicPr>
          <p:nvPr userDrawn="1"/>
        </p:nvPicPr>
        <p:blipFill>
          <a:blip r:embed="rId14"/>
          <a:stretch>
            <a:fillRect/>
          </a:stretch>
        </p:blipFill>
        <p:spPr>
          <a:xfrm>
            <a:off x="0" y="152400"/>
            <a:ext cx="9144000" cy="6705600"/>
          </a:xfrm>
          <a:prstGeom prst="rect">
            <a:avLst/>
          </a:prstGeom>
        </p:spPr>
      </p:pic>
      <p:sp>
        <p:nvSpPr>
          <p:cNvPr id="2"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3"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649" r:id="rId2"/>
    <p:sldLayoutId id="2147483716" r:id="rId3"/>
    <p:sldLayoutId id="2147483695" r:id="rId4"/>
    <p:sldLayoutId id="2147483696" r:id="rId5"/>
    <p:sldLayoutId id="2147483697" r:id="rId6"/>
    <p:sldLayoutId id="2147483654" r:id="rId7"/>
    <p:sldLayoutId id="2147483653" r:id="rId8"/>
    <p:sldLayoutId id="2147483655" r:id="rId9"/>
    <p:sldLayoutId id="2147483713" r:id="rId10"/>
    <p:sldLayoutId id="2147483714" r:id="rId11"/>
    <p:sldLayoutId id="2147483715" r:id="rId12"/>
  </p:sldLayoutIdLst>
  <p:timing>
    <p:tnLst>
      <p:par>
        <p:cTn id="1" dur="indefinite" restart="never" nodeType="tmRoot"/>
      </p:par>
    </p:tnLst>
  </p:timing>
  <p:txStyles>
    <p:titleStyle>
      <a:lvl1pPr algn="l" defTabSz="457200" rtl="0" eaLnBrk="1" latinLnBrk="0" hangingPunct="1">
        <a:spcBef>
          <a:spcPct val="0"/>
        </a:spcBef>
        <a:buNone/>
        <a:defRPr sz="4400" b="0" i="0" kern="1200">
          <a:solidFill>
            <a:srgbClr val="DF6314"/>
          </a:solidFill>
          <a:latin typeface="Agenda-Light"/>
          <a:ea typeface="+mj-ea"/>
          <a:cs typeface="Agenda-Light"/>
        </a:defRPr>
      </a:lvl1pPr>
    </p:titleStyle>
    <p:body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4.xml"/><Relationship Id="rId5" Type="http://schemas.openxmlformats.org/officeDocument/2006/relationships/image" Target="../media/image233.png"/><Relationship Id="rId4" Type="http://schemas.openxmlformats.org/officeDocument/2006/relationships/image" Target="../media/image232.png"/></Relationships>
</file>

<file path=ppt/slides/_rels/slide101.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png"/><Relationship Id="rId1" Type="http://schemas.openxmlformats.org/officeDocument/2006/relationships/slideLayout" Target="../slideLayouts/slideLayout4.xml"/><Relationship Id="rId4" Type="http://schemas.openxmlformats.org/officeDocument/2006/relationships/image" Target="../media/image236.png"/></Relationships>
</file>

<file path=ppt/slides/_rels/slide102.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4.xml"/><Relationship Id="rId4" Type="http://schemas.openxmlformats.org/officeDocument/2006/relationships/image" Target="../media/image239.png"/></Relationships>
</file>

<file path=ppt/slides/_rels/slide10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hyperlink" Target="http://www.youtube.com/watch?v=0fKBhvDjuy0" TargetMode="Externa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image" Target="../media/image241.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slideLayout" Target="../slideLayouts/slideLayout4.xml"/><Relationship Id="rId1" Type="http://schemas.openxmlformats.org/officeDocument/2006/relationships/vmlDrawing" Target="../drawings/vmlDrawing29.vml"/><Relationship Id="rId5" Type="http://schemas.openxmlformats.org/officeDocument/2006/relationships/image" Target="../media/image245.emf"/><Relationship Id="rId4" Type="http://schemas.openxmlformats.org/officeDocument/2006/relationships/oleObject" Target="../embeddings/oleObject91.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247.png"/><Relationship Id="rId1" Type="http://schemas.openxmlformats.org/officeDocument/2006/relationships/slideLayout" Target="../slideLayouts/slideLayout4.xml"/><Relationship Id="rId4" Type="http://schemas.openxmlformats.org/officeDocument/2006/relationships/image" Target="../media/image249.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10.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50.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4.xml"/><Relationship Id="rId1" Type="http://schemas.openxmlformats.org/officeDocument/2006/relationships/vmlDrawing" Target="../drawings/vmlDrawing30.vml"/><Relationship Id="rId5" Type="http://schemas.openxmlformats.org/officeDocument/2006/relationships/image" Target="../media/image253.png"/><Relationship Id="rId4" Type="http://schemas.openxmlformats.org/officeDocument/2006/relationships/image" Target="../media/image252.emf"/></Relationships>
</file>

<file path=ppt/slides/_rels/slide112.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9.png"/><Relationship Id="rId1" Type="http://schemas.openxmlformats.org/officeDocument/2006/relationships/slideLayout" Target="../slideLayouts/slideLayout4.xml"/><Relationship Id="rId5" Type="http://schemas.openxmlformats.org/officeDocument/2006/relationships/image" Target="../media/image262.png"/><Relationship Id="rId4" Type="http://schemas.openxmlformats.org/officeDocument/2006/relationships/image" Target="../media/image261.png"/></Relationships>
</file>

<file path=ppt/slides/_rels/slide117.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image" Target="../media/image263.png"/><Relationship Id="rId1" Type="http://schemas.openxmlformats.org/officeDocument/2006/relationships/slideLayout" Target="../slideLayouts/slideLayout4.xml"/><Relationship Id="rId4" Type="http://schemas.openxmlformats.org/officeDocument/2006/relationships/image" Target="../media/image265.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26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267.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268.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269.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273.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4.xml"/><Relationship Id="rId5" Type="http://schemas.openxmlformats.org/officeDocument/2006/relationships/image" Target="../media/image31.gif"/><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oleObject16.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8.emf"/><Relationship Id="rId5" Type="http://schemas.openxmlformats.org/officeDocument/2006/relationships/oleObject" Target="../embeddings/oleObject19.bin"/><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42.emf"/><Relationship Id="rId5" Type="http://schemas.openxmlformats.org/officeDocument/2006/relationships/oleObject" Target="../embeddings/oleObject21.bin"/><Relationship Id="rId4" Type="http://schemas.openxmlformats.org/officeDocument/2006/relationships/image" Target="../media/image41.emf"/><Relationship Id="rId9" Type="http://schemas.openxmlformats.org/officeDocument/2006/relationships/image" Target="../media/image43.emf"/></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png"/><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51.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46.emf"/><Relationship Id="rId11" Type="http://schemas.openxmlformats.org/officeDocument/2006/relationships/image" Target="../media/image50.png"/><Relationship Id="rId5" Type="http://schemas.openxmlformats.org/officeDocument/2006/relationships/oleObject" Target="../embeddings/oleObject25.bin"/><Relationship Id="rId10" Type="http://schemas.openxmlformats.org/officeDocument/2006/relationships/image" Target="../media/image49.png"/><Relationship Id="rId4" Type="http://schemas.openxmlformats.org/officeDocument/2006/relationships/image" Target="../media/image45.emf"/><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5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55.emf"/><Relationship Id="rId5" Type="http://schemas.openxmlformats.org/officeDocument/2006/relationships/oleObject" Target="../embeddings/oleObject29.bin"/><Relationship Id="rId4" Type="http://schemas.openxmlformats.org/officeDocument/2006/relationships/image" Target="../media/image54.emf"/></Relationships>
</file>

<file path=ppt/slides/_rels/slide35.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9.e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57.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8.emf"/><Relationship Id="rId4" Type="http://schemas.openxmlformats.org/officeDocument/2006/relationships/image" Target="../media/image56.emf"/><Relationship Id="rId9" Type="http://schemas.openxmlformats.org/officeDocument/2006/relationships/oleObject" Target="../embeddings/oleObject33.bin"/></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80.emf"/><Relationship Id="rId5" Type="http://schemas.openxmlformats.org/officeDocument/2006/relationships/oleObject" Target="../embeddings/oleObject36.bin"/><Relationship Id="rId4" Type="http://schemas.openxmlformats.org/officeDocument/2006/relationships/image" Target="../media/image79.emf"/></Relationships>
</file>

<file path=ppt/slides/_rels/slide44.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85.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82.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oleObject" Target="../embeddings/oleObject40.bin"/></Relationships>
</file>

<file path=ppt/slides/_rels/slide45.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88.e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82.e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87.emf"/><Relationship Id="rId4" Type="http://schemas.openxmlformats.org/officeDocument/2006/relationships/image" Target="../media/image86.emf"/><Relationship Id="rId9"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90.emf"/><Relationship Id="rId5" Type="http://schemas.openxmlformats.org/officeDocument/2006/relationships/oleObject" Target="../embeddings/oleObject48.bin"/><Relationship Id="rId10" Type="http://schemas.openxmlformats.org/officeDocument/2006/relationships/image" Target="../media/image92.emf"/><Relationship Id="rId4" Type="http://schemas.openxmlformats.org/officeDocument/2006/relationships/image" Target="../media/image89.emf"/><Relationship Id="rId9" Type="http://schemas.openxmlformats.org/officeDocument/2006/relationships/oleObject" Target="../embeddings/oleObject50.bin"/></Relationships>
</file>

<file path=ppt/slides/_rels/slide47.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94.emf"/><Relationship Id="rId5" Type="http://schemas.openxmlformats.org/officeDocument/2006/relationships/oleObject" Target="../embeddings/oleObject52.bin"/><Relationship Id="rId4" Type="http://schemas.openxmlformats.org/officeDocument/2006/relationships/image" Target="../media/image93.emf"/></Relationships>
</file>

<file path=ppt/slides/_rels/slide48.xml.rels><?xml version="1.0" encoding="UTF-8" standalone="yes"?>
<Relationships xmlns="http://schemas.openxmlformats.org/package/2006/relationships"><Relationship Id="rId8" Type="http://schemas.openxmlformats.org/officeDocument/2006/relationships/image" Target="../media/image97.e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99.emf"/><Relationship Id="rId2" Type="http://schemas.openxmlformats.org/officeDocument/2006/relationships/slideLayout" Target="../slideLayouts/slideLayout4.xml"/><Relationship Id="rId16" Type="http://schemas.openxmlformats.org/officeDocument/2006/relationships/image" Target="../media/image101.emf"/><Relationship Id="rId1" Type="http://schemas.openxmlformats.org/officeDocument/2006/relationships/vmlDrawing" Target="../drawings/vmlDrawing17.vml"/><Relationship Id="rId6" Type="http://schemas.openxmlformats.org/officeDocument/2006/relationships/image" Target="../media/image82.e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98.emf"/><Relationship Id="rId4" Type="http://schemas.openxmlformats.org/officeDocument/2006/relationships/image" Target="../media/image96.emf"/><Relationship Id="rId9" Type="http://schemas.openxmlformats.org/officeDocument/2006/relationships/oleObject" Target="../embeddings/oleObject57.bin"/><Relationship Id="rId14" Type="http://schemas.openxmlformats.org/officeDocument/2006/relationships/image" Target="../media/image10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 Id="rId4" Type="http://schemas.openxmlformats.org/officeDocument/2006/relationships/image" Target="../media/image104.png"/></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3.x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111.emf"/><Relationship Id="rId5" Type="http://schemas.openxmlformats.org/officeDocument/2006/relationships/oleObject" Target="../embeddings/oleObject62.bin"/><Relationship Id="rId4" Type="http://schemas.openxmlformats.org/officeDocument/2006/relationships/image" Target="../media/image110.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112.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113.emf"/><Relationship Id="rId5" Type="http://schemas.openxmlformats.org/officeDocument/2006/relationships/oleObject" Target="../embeddings/oleObject66.bin"/><Relationship Id="rId4" Type="http://schemas.openxmlformats.org/officeDocument/2006/relationships/image" Target="../media/image112.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114.emf"/><Relationship Id="rId5" Type="http://schemas.openxmlformats.org/officeDocument/2006/relationships/oleObject" Target="../embeddings/oleObject68.bin"/><Relationship Id="rId4" Type="http://schemas.openxmlformats.org/officeDocument/2006/relationships/image" Target="../media/image112.emf"/></Relationships>
</file>

<file path=ppt/slides/_rels/slide57.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4.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5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xml"/><Relationship Id="rId5" Type="http://schemas.openxmlformats.org/officeDocument/2006/relationships/image" Target="../media/image124.png"/><Relationship Id="rId4" Type="http://schemas.openxmlformats.org/officeDocument/2006/relationships/image" Target="../media/image1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image" Target="../media/image122.png"/><Relationship Id="rId7" Type="http://schemas.openxmlformats.org/officeDocument/2006/relationships/image" Target="../media/image127.png"/><Relationship Id="rId12" Type="http://schemas.openxmlformats.org/officeDocument/2006/relationships/image" Target="../media/image132.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4" Type="http://schemas.openxmlformats.org/officeDocument/2006/relationships/image" Target="../media/image123.png"/><Relationship Id="rId9" Type="http://schemas.openxmlformats.org/officeDocument/2006/relationships/image" Target="../media/image129.png"/><Relationship Id="rId14" Type="http://schemas.openxmlformats.org/officeDocument/2006/relationships/image" Target="../media/image134.png"/></Relationships>
</file>

<file path=ppt/slides/_rels/slide61.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37.png"/><Relationship Id="rId3" Type="http://schemas.openxmlformats.org/officeDocument/2006/relationships/image" Target="../media/image122.png"/><Relationship Id="rId7" Type="http://schemas.openxmlformats.org/officeDocument/2006/relationships/image" Target="../media/image135.png"/><Relationship Id="rId12" Type="http://schemas.openxmlformats.org/officeDocument/2006/relationships/image" Target="../media/image132.png"/><Relationship Id="rId2" Type="http://schemas.openxmlformats.org/officeDocument/2006/relationships/image" Target="../media/image121.png"/><Relationship Id="rId16" Type="http://schemas.openxmlformats.org/officeDocument/2006/relationships/image" Target="../media/image140.png"/><Relationship Id="rId1" Type="http://schemas.openxmlformats.org/officeDocument/2006/relationships/slideLayout" Target="../slideLayouts/slideLayout4.xml"/><Relationship Id="rId6" Type="http://schemas.openxmlformats.org/officeDocument/2006/relationships/image" Target="../media/image133.png"/><Relationship Id="rId11" Type="http://schemas.openxmlformats.org/officeDocument/2006/relationships/image" Target="../media/image130.png"/><Relationship Id="rId5" Type="http://schemas.openxmlformats.org/officeDocument/2006/relationships/image" Target="../media/image131.png"/><Relationship Id="rId15" Type="http://schemas.openxmlformats.org/officeDocument/2006/relationships/image" Target="../media/image139.png"/><Relationship Id="rId10" Type="http://schemas.openxmlformats.org/officeDocument/2006/relationships/image" Target="../media/image128.png"/><Relationship Id="rId4" Type="http://schemas.openxmlformats.org/officeDocument/2006/relationships/image" Target="../media/image123.png"/><Relationship Id="rId9" Type="http://schemas.openxmlformats.org/officeDocument/2006/relationships/image" Target="../media/image127.png"/><Relationship Id="rId14" Type="http://schemas.openxmlformats.org/officeDocument/2006/relationships/image" Target="../media/image138.png"/></Relationships>
</file>

<file path=ppt/slides/_rels/slide62.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22.png"/><Relationship Id="rId7" Type="http://schemas.openxmlformats.org/officeDocument/2006/relationships/image" Target="../media/image143.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23.png"/></Relationships>
</file>

<file path=ppt/slides/_rels/slide6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22.png"/><Relationship Id="rId7" Type="http://schemas.openxmlformats.org/officeDocument/2006/relationships/image" Target="../media/image147.png"/><Relationship Id="rId12" Type="http://schemas.openxmlformats.org/officeDocument/2006/relationships/image" Target="../media/image152.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23.png"/><Relationship Id="rId9" Type="http://schemas.openxmlformats.org/officeDocument/2006/relationships/image" Target="../media/image149.png"/></Relationships>
</file>

<file path=ppt/slides/_rels/slide64.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22.png"/><Relationship Id="rId7" Type="http://schemas.openxmlformats.org/officeDocument/2006/relationships/image" Target="../media/image155.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23.png"/><Relationship Id="rId9" Type="http://schemas.openxmlformats.org/officeDocument/2006/relationships/image" Target="../media/image157.png"/></Relationships>
</file>

<file path=ppt/slides/_rels/slide65.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22.png"/><Relationship Id="rId7" Type="http://schemas.openxmlformats.org/officeDocument/2006/relationships/image" Target="../media/image162.png"/><Relationship Id="rId12" Type="http://schemas.openxmlformats.org/officeDocument/2006/relationships/image" Target="../media/image167.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23.png"/><Relationship Id="rId9" Type="http://schemas.openxmlformats.org/officeDocument/2006/relationships/image" Target="../media/image164.png"/></Relationships>
</file>

<file path=ppt/slides/_rels/slide6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xml"/><Relationship Id="rId5" Type="http://schemas.openxmlformats.org/officeDocument/2006/relationships/image" Target="../media/image168.png"/><Relationship Id="rId4" Type="http://schemas.openxmlformats.org/officeDocument/2006/relationships/image" Target="../media/image123.png"/></Relationships>
</file>

<file path=ppt/slides/_rels/slide6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4.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175.emf"/><Relationship Id="rId5" Type="http://schemas.openxmlformats.org/officeDocument/2006/relationships/oleObject" Target="../embeddings/oleObject70.bin"/><Relationship Id="rId4" Type="http://schemas.openxmlformats.org/officeDocument/2006/relationships/image" Target="../media/image174.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177.emf"/><Relationship Id="rId5" Type="http://schemas.openxmlformats.org/officeDocument/2006/relationships/oleObject" Target="../embeddings/oleObject72.bin"/><Relationship Id="rId4" Type="http://schemas.openxmlformats.org/officeDocument/2006/relationships/image" Target="../media/image176.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179.emf"/><Relationship Id="rId5" Type="http://schemas.openxmlformats.org/officeDocument/2006/relationships/oleObject" Target="../embeddings/oleObject74.bin"/><Relationship Id="rId4" Type="http://schemas.openxmlformats.org/officeDocument/2006/relationships/image" Target="../media/image178.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8" Type="http://schemas.openxmlformats.org/officeDocument/2006/relationships/image" Target="../media/image182.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image" Target="../media/image181.emf"/><Relationship Id="rId5" Type="http://schemas.openxmlformats.org/officeDocument/2006/relationships/oleObject" Target="../embeddings/oleObject76.bin"/><Relationship Id="rId4" Type="http://schemas.openxmlformats.org/officeDocument/2006/relationships/image" Target="../media/image180.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emf"/></Relationships>
</file>

<file path=ppt/slides/_rels/slide80.xml.rels><?xml version="1.0" encoding="UTF-8" standalone="yes"?>
<Relationships xmlns="http://schemas.openxmlformats.org/package/2006/relationships"><Relationship Id="rId8" Type="http://schemas.openxmlformats.org/officeDocument/2006/relationships/image" Target="../media/image185.e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187.emf"/><Relationship Id="rId2" Type="http://schemas.openxmlformats.org/officeDocument/2006/relationships/slideLayout" Target="../slideLayouts/slideLayout4.xml"/><Relationship Id="rId16" Type="http://schemas.openxmlformats.org/officeDocument/2006/relationships/image" Target="../media/image189.emf"/><Relationship Id="rId1" Type="http://schemas.openxmlformats.org/officeDocument/2006/relationships/vmlDrawing" Target="../drawings/vmlDrawing26.vml"/><Relationship Id="rId6" Type="http://schemas.openxmlformats.org/officeDocument/2006/relationships/image" Target="../media/image184.emf"/><Relationship Id="rId11" Type="http://schemas.openxmlformats.org/officeDocument/2006/relationships/oleObject" Target="../embeddings/oleObject82.bin"/><Relationship Id="rId5" Type="http://schemas.openxmlformats.org/officeDocument/2006/relationships/oleObject" Target="../embeddings/oleObject79.bin"/><Relationship Id="rId15" Type="http://schemas.openxmlformats.org/officeDocument/2006/relationships/oleObject" Target="../embeddings/oleObject84.bin"/><Relationship Id="rId10" Type="http://schemas.openxmlformats.org/officeDocument/2006/relationships/image" Target="../media/image186.emf"/><Relationship Id="rId4" Type="http://schemas.openxmlformats.org/officeDocument/2006/relationships/image" Target="../media/image183.emf"/><Relationship Id="rId9" Type="http://schemas.openxmlformats.org/officeDocument/2006/relationships/oleObject" Target="../embeddings/oleObject81.bin"/><Relationship Id="rId14" Type="http://schemas.openxmlformats.org/officeDocument/2006/relationships/image" Target="../media/image188.emf"/></Relationships>
</file>

<file path=ppt/slides/_rels/slide81.xml.rels><?xml version="1.0" encoding="UTF-8" standalone="yes"?>
<Relationships xmlns="http://schemas.openxmlformats.org/package/2006/relationships"><Relationship Id="rId8" Type="http://schemas.openxmlformats.org/officeDocument/2006/relationships/image" Target="../media/image192.e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191.emf"/><Relationship Id="rId5" Type="http://schemas.openxmlformats.org/officeDocument/2006/relationships/oleObject" Target="../embeddings/oleObject86.bin"/><Relationship Id="rId10" Type="http://schemas.openxmlformats.org/officeDocument/2006/relationships/image" Target="../media/image193.emf"/><Relationship Id="rId4" Type="http://schemas.openxmlformats.org/officeDocument/2006/relationships/image" Target="../media/image190.emf"/><Relationship Id="rId9" Type="http://schemas.openxmlformats.org/officeDocument/2006/relationships/oleObject" Target="../embeddings/oleObject88.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4.xml"/><Relationship Id="rId4" Type="http://schemas.openxmlformats.org/officeDocument/2006/relationships/image" Target="../media/image198.png"/></Relationships>
</file>

<file path=ppt/slides/_rels/slide8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4.xml"/><Relationship Id="rId4" Type="http://schemas.openxmlformats.org/officeDocument/2006/relationships/image" Target="../media/image201.png"/></Relationships>
</file>

<file path=ppt/slides/_rels/slide86.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4.xml"/><Relationship Id="rId5" Type="http://schemas.openxmlformats.org/officeDocument/2006/relationships/image" Target="../media/image207.png"/><Relationship Id="rId4" Type="http://schemas.openxmlformats.org/officeDocument/2006/relationships/image" Target="../media/image206.png"/></Relationships>
</file>

<file path=ppt/slides/_rels/slide88.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4.xml"/><Relationship Id="rId5" Type="http://schemas.openxmlformats.org/officeDocument/2006/relationships/image" Target="../media/image212.png"/><Relationship Id="rId4" Type="http://schemas.openxmlformats.org/officeDocument/2006/relationships/image" Target="../media/image21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8.emf"/><Relationship Id="rId3" Type="http://schemas.openxmlformats.org/officeDocument/2006/relationships/notesSlide" Target="../notesSlides/notesSlide9.xml"/><Relationship Id="rId7" Type="http://schemas.openxmlformats.org/officeDocument/2006/relationships/image" Target="../media/image15.emf"/><Relationship Id="rId12"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6.emf"/><Relationship Id="rId14" Type="http://schemas.openxmlformats.org/officeDocument/2006/relationships/oleObject" Target="../embeddings/oleObject14.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image" Target="../media/image214.emf"/><Relationship Id="rId5" Type="http://schemas.openxmlformats.org/officeDocument/2006/relationships/oleObject" Target="../embeddings/oleObject90.bin"/><Relationship Id="rId4" Type="http://schemas.openxmlformats.org/officeDocument/2006/relationships/image" Target="../media/image213.emf"/></Relationships>
</file>

<file path=ppt/slides/_rels/slide93.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4.xml"/><Relationship Id="rId4" Type="http://schemas.openxmlformats.org/officeDocument/2006/relationships/image" Target="../media/image218.png"/></Relationships>
</file>

<file path=ppt/slides/_rels/slide95.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4.xml"/><Relationship Id="rId4" Type="http://schemas.openxmlformats.org/officeDocument/2006/relationships/image" Target="../media/image222.png"/></Relationships>
</file>

<file path=ppt/slides/_rels/slide97.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4.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math-logo-large.png"/>
          <p:cNvPicPr>
            <a:picLocks noChangeAspect="1"/>
          </p:cNvPicPr>
          <p:nvPr/>
        </p:nvPicPr>
        <p:blipFill>
          <a:blip r:embed="rId3"/>
          <a:stretch>
            <a:fillRect/>
          </a:stretch>
        </p:blipFill>
        <p:spPr>
          <a:xfrm>
            <a:off x="1371600" y="1295400"/>
            <a:ext cx="6218903" cy="2286000"/>
          </a:xfrm>
          <a:prstGeom prst="rect">
            <a:avLst/>
          </a:prstGeom>
        </p:spPr>
      </p:pic>
      <p:sp>
        <p:nvSpPr>
          <p:cNvPr id="9" name="Title Placeholder 1"/>
          <p:cNvSpPr txBox="1">
            <a:spLocks/>
          </p:cNvSpPr>
          <p:nvPr/>
        </p:nvSpPr>
        <p:spPr>
          <a:xfrm>
            <a:off x="457200" y="3657600"/>
            <a:ext cx="82296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DF6314"/>
                </a:solidFill>
                <a:effectLst/>
                <a:uLnTx/>
                <a:uFillTx/>
                <a:latin typeface="Agenda-Light"/>
                <a:ea typeface="+mj-ea"/>
                <a:cs typeface="Agenda-Light"/>
              </a:rPr>
              <a:t>A Story of Ratios</a:t>
            </a:r>
            <a:endParaRPr kumimoji="0" lang="en-US" sz="4400" b="0" i="0" u="none" strike="noStrike" kern="1200" cap="none" spc="0" normalizeH="0" baseline="0" noProof="0" dirty="0">
              <a:ln>
                <a:noFill/>
              </a:ln>
              <a:solidFill>
                <a:srgbClr val="DF6314"/>
              </a:solidFill>
              <a:effectLst/>
              <a:uLnTx/>
              <a:uFillTx/>
              <a:latin typeface="Agenda-Light"/>
              <a:ea typeface="+mj-ea"/>
              <a:cs typeface="Agenda-Light"/>
            </a:endParaRPr>
          </a:p>
        </p:txBody>
      </p:sp>
      <p:sp>
        <p:nvSpPr>
          <p:cNvPr id="10" name="TextBox 9"/>
          <p:cNvSpPr txBox="1"/>
          <p:nvPr/>
        </p:nvSpPr>
        <p:spPr>
          <a:xfrm>
            <a:off x="1371600" y="4419600"/>
            <a:ext cx="6400800" cy="1169551"/>
          </a:xfrm>
          <a:prstGeom prst="rect">
            <a:avLst/>
          </a:prstGeom>
          <a:noFill/>
        </p:spPr>
        <p:txBody>
          <a:bodyPr wrap="square" rtlCol="0">
            <a:spAutoFit/>
          </a:bodyPr>
          <a:lstStyle/>
          <a:p>
            <a:pPr marL="0" lvl="1" algn="ctr"/>
            <a:r>
              <a:rPr lang="en-US" sz="2600" dirty="0" smtClean="0">
                <a:solidFill>
                  <a:srgbClr val="636466"/>
                </a:solidFill>
                <a:latin typeface="Agenda-Bold"/>
                <a:cs typeface="Agenda-Bold"/>
              </a:rPr>
              <a:t>Grade 8 – Module 1</a:t>
            </a:r>
          </a:p>
          <a:p>
            <a:pPr marL="0" lvl="1" algn="ctr"/>
            <a:r>
              <a:rPr lang="en-US" sz="2600" dirty="0" smtClean="0">
                <a:solidFill>
                  <a:srgbClr val="636466"/>
                </a:solidFill>
                <a:latin typeface="Agenda-Bold"/>
                <a:cs typeface="Agenda-Bold"/>
              </a:rPr>
              <a:t>Integer Exponents and Scientific Notation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Examples 1–5</a:t>
            </a:r>
            <a:endParaRPr lang="en-US" dirty="0"/>
          </a:p>
        </p:txBody>
      </p:sp>
      <p:sp>
        <p:nvSpPr>
          <p:cNvPr id="5" name="Content Placeholder 2"/>
          <p:cNvSpPr>
            <a:spLocks noGrp="1"/>
          </p:cNvSpPr>
          <p:nvPr>
            <p:ph idx="1"/>
          </p:nvPr>
        </p:nvSpPr>
        <p:spPr>
          <a:xfrm>
            <a:off x="381000" y="1447800"/>
            <a:ext cx="8686800" cy="4953000"/>
          </a:xfrm>
        </p:spPr>
        <p:txBody>
          <a:bodyPr>
            <a:normAutofit/>
          </a:bodyPr>
          <a:lstStyle/>
          <a:p>
            <a:pPr marL="573088" lvl="1" indent="-457200">
              <a:buFont typeface="Arial"/>
              <a:buChar char="•"/>
            </a:pPr>
            <a:r>
              <a:rPr lang="en-US" sz="2800" dirty="0" smtClean="0">
                <a:solidFill>
                  <a:srgbClr val="194467"/>
                </a:solidFill>
              </a:rPr>
              <a:t>Notice the use of parentheses in some problems:</a:t>
            </a:r>
          </a:p>
          <a:p>
            <a:pPr marL="573088" lvl="1" indent="-457200">
              <a:buFont typeface="Arial"/>
              <a:buChar char="•"/>
            </a:pPr>
            <a:endParaRPr lang="en-US" sz="2800" dirty="0">
              <a:solidFill>
                <a:srgbClr val="194467"/>
              </a:solidFill>
            </a:endParaRPr>
          </a:p>
          <a:p>
            <a:pPr marL="573088" lvl="1" indent="-457200">
              <a:buFont typeface="Arial"/>
              <a:buChar char="•"/>
            </a:pPr>
            <a:endParaRPr lang="en-US" sz="2800" dirty="0" smtClean="0">
              <a:solidFill>
                <a:srgbClr val="194467"/>
              </a:solidFill>
            </a:endParaRPr>
          </a:p>
          <a:p>
            <a:pPr marL="573088" lvl="1" indent="-457200">
              <a:buFont typeface="Arial"/>
              <a:buChar char="•"/>
            </a:pPr>
            <a:endParaRPr lang="en-US" sz="2800" dirty="0">
              <a:solidFill>
                <a:srgbClr val="194467"/>
              </a:solidFill>
            </a:endParaRPr>
          </a:p>
          <a:p>
            <a:pPr marL="573088" lvl="1" indent="-457200">
              <a:buFont typeface="Arial"/>
              <a:buChar char="•"/>
            </a:pPr>
            <a:endParaRPr lang="en-US" sz="2800" dirty="0" smtClean="0">
              <a:solidFill>
                <a:srgbClr val="194467"/>
              </a:solidFill>
            </a:endParaRPr>
          </a:p>
          <a:p>
            <a:pPr marL="573088" lvl="1" indent="-457200">
              <a:buFont typeface="Arial"/>
              <a:buChar char="•"/>
            </a:pPr>
            <a:endParaRPr lang="en-US" sz="2800" dirty="0">
              <a:solidFill>
                <a:srgbClr val="194467"/>
              </a:solidFill>
            </a:endParaRPr>
          </a:p>
          <a:p>
            <a:pPr marL="573088" lvl="1" indent="-457200">
              <a:buFont typeface="Arial"/>
              <a:buChar char="•"/>
            </a:pPr>
            <a:endParaRPr lang="en-US" sz="2800" dirty="0" smtClean="0">
              <a:solidFill>
                <a:srgbClr val="194467"/>
              </a:solidFill>
            </a:endParaRPr>
          </a:p>
          <a:p>
            <a:pPr marL="573088" lvl="1" indent="-457200">
              <a:buFont typeface="Arial"/>
              <a:buChar char="•"/>
            </a:pPr>
            <a:r>
              <a:rPr lang="en-US" sz="2800" dirty="0" smtClean="0">
                <a:solidFill>
                  <a:srgbClr val="194467"/>
                </a:solidFill>
              </a:rPr>
              <a:t>Why are they used in examples 2, 3 and 4?</a:t>
            </a:r>
            <a:endParaRPr lang="en-US" sz="2800" dirty="0">
              <a:solidFill>
                <a:srgbClr val="194467"/>
              </a:solidFill>
            </a:endParaRPr>
          </a:p>
          <a:p>
            <a:pPr marL="115888" lvl="1" indent="0"/>
            <a:endParaRPr lang="en-US" sz="2600" dirty="0" smtClean="0">
              <a:solidFill>
                <a:srgbClr val="194467"/>
              </a:solidFill>
            </a:endParaRPr>
          </a:p>
          <a:p>
            <a:pPr marL="115888" lvl="1" indent="0"/>
            <a:endParaRPr lang="en-US" sz="2600" dirty="0">
              <a:solidFill>
                <a:srgbClr val="194467"/>
              </a:solidFill>
            </a:endParaRPr>
          </a:p>
          <a:p>
            <a:pPr marL="573088" lvl="1" indent="-457200">
              <a:buFont typeface="Arial"/>
              <a:buChar char="•"/>
            </a:pPr>
            <a:endParaRPr lang="en-US" sz="2600" dirty="0">
              <a:solidFill>
                <a:srgbClr val="194467"/>
              </a:solidFill>
            </a:endParaRPr>
          </a:p>
          <a:p>
            <a:pPr marL="573088" lvl="1" indent="-457200">
              <a:buFont typeface="Arial"/>
              <a:buChar char="•"/>
            </a:pPr>
            <a:endParaRPr lang="en-US" sz="2600" dirty="0" smtClean="0">
              <a:solidFill>
                <a:srgbClr val="194467"/>
              </a:solidFill>
            </a:endParaRPr>
          </a:p>
        </p:txBody>
      </p:sp>
      <p:pic>
        <p:nvPicPr>
          <p:cNvPr id="3" name="Picture 2"/>
          <p:cNvPicPr>
            <a:picLocks noChangeAspect="1"/>
          </p:cNvPicPr>
          <p:nvPr/>
        </p:nvPicPr>
        <p:blipFill>
          <a:blip r:embed="rId3"/>
          <a:stretch>
            <a:fillRect/>
          </a:stretch>
        </p:blipFill>
        <p:spPr>
          <a:xfrm>
            <a:off x="1066800" y="2133599"/>
            <a:ext cx="2286000" cy="809329"/>
          </a:xfrm>
          <a:prstGeom prst="rect">
            <a:avLst/>
          </a:prstGeom>
        </p:spPr>
      </p:pic>
      <p:pic>
        <p:nvPicPr>
          <p:cNvPr id="4" name="Picture 3"/>
          <p:cNvPicPr>
            <a:picLocks noChangeAspect="1"/>
          </p:cNvPicPr>
          <p:nvPr/>
        </p:nvPicPr>
        <p:blipFill>
          <a:blip r:embed="rId4"/>
          <a:stretch>
            <a:fillRect/>
          </a:stretch>
        </p:blipFill>
        <p:spPr>
          <a:xfrm>
            <a:off x="4889500" y="2037885"/>
            <a:ext cx="1727200" cy="889000"/>
          </a:xfrm>
          <a:prstGeom prst="rect">
            <a:avLst/>
          </a:prstGeom>
        </p:spPr>
      </p:pic>
      <p:pic>
        <p:nvPicPr>
          <p:cNvPr id="12" name="Picture 11"/>
          <p:cNvPicPr>
            <a:picLocks noChangeAspect="1"/>
          </p:cNvPicPr>
          <p:nvPr/>
        </p:nvPicPr>
        <p:blipFill>
          <a:blip r:embed="rId5"/>
          <a:stretch>
            <a:fillRect/>
          </a:stretch>
        </p:blipFill>
        <p:spPr>
          <a:xfrm>
            <a:off x="4889500" y="3124200"/>
            <a:ext cx="2946400" cy="939800"/>
          </a:xfrm>
          <a:prstGeom prst="rect">
            <a:avLst/>
          </a:prstGeom>
        </p:spPr>
      </p:pic>
      <p:pic>
        <p:nvPicPr>
          <p:cNvPr id="13" name="Picture 12"/>
          <p:cNvPicPr>
            <a:picLocks noChangeAspect="1"/>
          </p:cNvPicPr>
          <p:nvPr/>
        </p:nvPicPr>
        <p:blipFill>
          <a:blip r:embed="rId6"/>
          <a:stretch>
            <a:fillRect/>
          </a:stretch>
        </p:blipFill>
        <p:spPr>
          <a:xfrm>
            <a:off x="4889500" y="4273550"/>
            <a:ext cx="4178300" cy="749300"/>
          </a:xfrm>
          <a:prstGeom prst="rect">
            <a:avLst/>
          </a:prstGeom>
        </p:spPr>
      </p:pic>
      <p:pic>
        <p:nvPicPr>
          <p:cNvPr id="14" name="Picture 13"/>
          <p:cNvPicPr>
            <a:picLocks noChangeAspect="1"/>
          </p:cNvPicPr>
          <p:nvPr/>
        </p:nvPicPr>
        <p:blipFill>
          <a:blip r:embed="rId7"/>
          <a:stretch>
            <a:fillRect/>
          </a:stretch>
        </p:blipFill>
        <p:spPr>
          <a:xfrm>
            <a:off x="1047039" y="3276600"/>
            <a:ext cx="2771648" cy="787400"/>
          </a:xfrm>
          <a:prstGeom prst="rect">
            <a:avLst/>
          </a:prstGeom>
        </p:spPr>
      </p:pic>
    </p:spTree>
    <p:extLst>
      <p:ext uri="{BB962C8B-B14F-4D97-AF65-F5344CB8AC3E}">
        <p14:creationId xmlns:p14="http://schemas.microsoft.com/office/powerpoint/2010/main" val="2131244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2</a:t>
            </a:r>
            <a:endParaRPr lang="en-US" dirty="0"/>
          </a:p>
        </p:txBody>
      </p:sp>
      <p:pic>
        <p:nvPicPr>
          <p:cNvPr id="3" name="Picture 2"/>
          <p:cNvPicPr>
            <a:picLocks noChangeAspect="1"/>
          </p:cNvPicPr>
          <p:nvPr/>
        </p:nvPicPr>
        <p:blipFill>
          <a:blip r:embed="rId2"/>
          <a:stretch>
            <a:fillRect/>
          </a:stretch>
        </p:blipFill>
        <p:spPr>
          <a:xfrm>
            <a:off x="355600" y="1295400"/>
            <a:ext cx="8432800" cy="1231900"/>
          </a:xfrm>
          <a:prstGeom prst="rect">
            <a:avLst/>
          </a:prstGeom>
        </p:spPr>
      </p:pic>
      <p:pic>
        <p:nvPicPr>
          <p:cNvPr id="5" name="Picture 4"/>
          <p:cNvPicPr>
            <a:picLocks noChangeAspect="1"/>
          </p:cNvPicPr>
          <p:nvPr/>
        </p:nvPicPr>
        <p:blipFill>
          <a:blip r:embed="rId3"/>
          <a:stretch>
            <a:fillRect/>
          </a:stretch>
        </p:blipFill>
        <p:spPr>
          <a:xfrm>
            <a:off x="355938" y="2667000"/>
            <a:ext cx="5524500" cy="355600"/>
          </a:xfrm>
          <a:prstGeom prst="rect">
            <a:avLst/>
          </a:prstGeom>
        </p:spPr>
      </p:pic>
      <p:pic>
        <p:nvPicPr>
          <p:cNvPr id="10" name="Picture 9"/>
          <p:cNvPicPr>
            <a:picLocks noChangeAspect="1"/>
          </p:cNvPicPr>
          <p:nvPr/>
        </p:nvPicPr>
        <p:blipFill>
          <a:blip r:embed="rId4"/>
          <a:stretch>
            <a:fillRect/>
          </a:stretch>
        </p:blipFill>
        <p:spPr>
          <a:xfrm>
            <a:off x="304800" y="3187700"/>
            <a:ext cx="8724900" cy="2679700"/>
          </a:xfrm>
          <a:prstGeom prst="rect">
            <a:avLst/>
          </a:prstGeom>
        </p:spPr>
      </p:pic>
      <p:pic>
        <p:nvPicPr>
          <p:cNvPr id="11" name="Picture 10"/>
          <p:cNvPicPr>
            <a:picLocks noChangeAspect="1"/>
          </p:cNvPicPr>
          <p:nvPr/>
        </p:nvPicPr>
        <p:blipFill>
          <a:blip r:embed="rId5"/>
          <a:stretch>
            <a:fillRect/>
          </a:stretch>
        </p:blipFill>
        <p:spPr>
          <a:xfrm>
            <a:off x="358471" y="6019800"/>
            <a:ext cx="7112000" cy="393700"/>
          </a:xfrm>
          <a:prstGeom prst="rect">
            <a:avLst/>
          </a:prstGeom>
        </p:spPr>
      </p:pic>
    </p:spTree>
    <p:extLst>
      <p:ext uri="{BB962C8B-B14F-4D97-AF65-F5344CB8AC3E}">
        <p14:creationId xmlns:p14="http://schemas.microsoft.com/office/powerpoint/2010/main" val="19648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pic>
        <p:nvPicPr>
          <p:cNvPr id="6" name="Picture 5"/>
          <p:cNvPicPr>
            <a:picLocks noChangeAspect="1"/>
          </p:cNvPicPr>
          <p:nvPr/>
        </p:nvPicPr>
        <p:blipFill>
          <a:blip r:embed="rId2"/>
          <a:stretch>
            <a:fillRect/>
          </a:stretch>
        </p:blipFill>
        <p:spPr>
          <a:xfrm>
            <a:off x="381000" y="1295400"/>
            <a:ext cx="8661400" cy="1193800"/>
          </a:xfrm>
          <a:prstGeom prst="rect">
            <a:avLst/>
          </a:prstGeom>
        </p:spPr>
      </p:pic>
      <p:pic>
        <p:nvPicPr>
          <p:cNvPr id="7" name="Picture 6"/>
          <p:cNvPicPr>
            <a:picLocks noChangeAspect="1"/>
          </p:cNvPicPr>
          <p:nvPr/>
        </p:nvPicPr>
        <p:blipFill>
          <a:blip r:embed="rId3"/>
          <a:stretch>
            <a:fillRect/>
          </a:stretch>
        </p:blipFill>
        <p:spPr>
          <a:xfrm>
            <a:off x="406400" y="2971800"/>
            <a:ext cx="8661400" cy="2273300"/>
          </a:xfrm>
          <a:prstGeom prst="rect">
            <a:avLst/>
          </a:prstGeom>
        </p:spPr>
      </p:pic>
      <p:pic>
        <p:nvPicPr>
          <p:cNvPr id="8" name="Picture 7"/>
          <p:cNvPicPr>
            <a:picLocks noChangeAspect="1"/>
          </p:cNvPicPr>
          <p:nvPr/>
        </p:nvPicPr>
        <p:blipFill>
          <a:blip r:embed="rId4"/>
          <a:stretch>
            <a:fillRect/>
          </a:stretch>
        </p:blipFill>
        <p:spPr>
          <a:xfrm>
            <a:off x="421347" y="5410200"/>
            <a:ext cx="5842000" cy="393700"/>
          </a:xfrm>
          <a:prstGeom prst="rect">
            <a:avLst/>
          </a:prstGeom>
        </p:spPr>
      </p:pic>
    </p:spTree>
    <p:extLst>
      <p:ext uri="{BB962C8B-B14F-4D97-AF65-F5344CB8AC3E}">
        <p14:creationId xmlns:p14="http://schemas.microsoft.com/office/powerpoint/2010/main" val="360493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pic>
        <p:nvPicPr>
          <p:cNvPr id="3" name="Picture 2"/>
          <p:cNvPicPr>
            <a:picLocks noChangeAspect="1"/>
          </p:cNvPicPr>
          <p:nvPr/>
        </p:nvPicPr>
        <p:blipFill>
          <a:blip r:embed="rId2"/>
          <a:stretch>
            <a:fillRect/>
          </a:stretch>
        </p:blipFill>
        <p:spPr>
          <a:xfrm>
            <a:off x="333212" y="1371600"/>
            <a:ext cx="8813800" cy="1257300"/>
          </a:xfrm>
          <a:prstGeom prst="rect">
            <a:avLst/>
          </a:prstGeom>
        </p:spPr>
      </p:pic>
      <p:pic>
        <p:nvPicPr>
          <p:cNvPr id="4" name="Picture 3"/>
          <p:cNvPicPr>
            <a:picLocks noChangeAspect="1"/>
          </p:cNvPicPr>
          <p:nvPr/>
        </p:nvPicPr>
        <p:blipFill>
          <a:blip r:embed="rId3"/>
          <a:stretch>
            <a:fillRect/>
          </a:stretch>
        </p:blipFill>
        <p:spPr>
          <a:xfrm>
            <a:off x="370313" y="2819400"/>
            <a:ext cx="5448300" cy="330200"/>
          </a:xfrm>
          <a:prstGeom prst="rect">
            <a:avLst/>
          </a:prstGeom>
        </p:spPr>
      </p:pic>
      <p:pic>
        <p:nvPicPr>
          <p:cNvPr id="5" name="Picture 4"/>
          <p:cNvPicPr>
            <a:picLocks noChangeAspect="1"/>
          </p:cNvPicPr>
          <p:nvPr/>
        </p:nvPicPr>
        <p:blipFill>
          <a:blip r:embed="rId4"/>
          <a:stretch>
            <a:fillRect/>
          </a:stretch>
        </p:blipFill>
        <p:spPr>
          <a:xfrm>
            <a:off x="388798" y="3276600"/>
            <a:ext cx="8750300" cy="3492500"/>
          </a:xfrm>
          <a:prstGeom prst="rect">
            <a:avLst/>
          </a:prstGeom>
        </p:spPr>
      </p:pic>
    </p:spTree>
    <p:extLst>
      <p:ext uri="{BB962C8B-B14F-4D97-AF65-F5344CB8AC3E}">
        <p14:creationId xmlns:p14="http://schemas.microsoft.com/office/powerpoint/2010/main" val="13082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pic>
        <p:nvPicPr>
          <p:cNvPr id="6" name="Picture 5"/>
          <p:cNvPicPr>
            <a:picLocks noChangeAspect="1"/>
          </p:cNvPicPr>
          <p:nvPr/>
        </p:nvPicPr>
        <p:blipFill>
          <a:blip r:embed="rId2"/>
          <a:stretch>
            <a:fillRect/>
          </a:stretch>
        </p:blipFill>
        <p:spPr>
          <a:xfrm>
            <a:off x="317500" y="1447800"/>
            <a:ext cx="8750300" cy="3276600"/>
          </a:xfrm>
          <a:prstGeom prst="rect">
            <a:avLst/>
          </a:prstGeom>
        </p:spPr>
      </p:pic>
      <p:sp>
        <p:nvSpPr>
          <p:cNvPr id="7" name="TextBox 6"/>
          <p:cNvSpPr txBox="1"/>
          <p:nvPr/>
        </p:nvSpPr>
        <p:spPr>
          <a:xfrm>
            <a:off x="2378921" y="5410200"/>
            <a:ext cx="3887603" cy="523220"/>
          </a:xfrm>
          <a:prstGeom prst="rect">
            <a:avLst/>
          </a:prstGeom>
          <a:noFill/>
        </p:spPr>
        <p:txBody>
          <a:bodyPr wrap="none" rtlCol="0">
            <a:spAutoFit/>
          </a:bodyPr>
          <a:lstStyle/>
          <a:p>
            <a:r>
              <a:rPr lang="en-US" sz="2800" dirty="0" smtClean="0">
                <a:solidFill>
                  <a:srgbClr val="194467"/>
                </a:solidFill>
              </a:rPr>
              <a:t>Complete Exercises 2 – 4.</a:t>
            </a:r>
            <a:endParaRPr lang="en-US" sz="2800" dirty="0">
              <a:solidFill>
                <a:srgbClr val="194467"/>
              </a:solidFill>
            </a:endParaRPr>
          </a:p>
        </p:txBody>
      </p:sp>
    </p:spTree>
    <p:extLst>
      <p:ext uri="{BB962C8B-B14F-4D97-AF65-F5344CB8AC3E}">
        <p14:creationId xmlns:p14="http://schemas.microsoft.com/office/powerpoint/2010/main" val="327779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Students continue working with very large and very small numbers expressed in scientific notation.</a:t>
            </a:r>
          </a:p>
          <a:p>
            <a:pPr marL="457200" indent="-457200">
              <a:buFont typeface="Arial" pitchFamily="34" charset="0"/>
              <a:buChar char="•"/>
            </a:pPr>
            <a:r>
              <a:rPr lang="en-US" sz="2800" dirty="0" smtClean="0"/>
              <a:t>Students read, write and operate with numbers expressed in scientific notation.</a:t>
            </a:r>
          </a:p>
          <a:p>
            <a:pPr marL="0" indent="0"/>
            <a:endParaRPr lang="en-US" sz="2800" dirty="0"/>
          </a:p>
          <a:p>
            <a:pPr marL="0" indent="0"/>
            <a:r>
              <a:rPr lang="en-US" sz="2800" dirty="0">
                <a:hlinkClick r:id="rId2"/>
              </a:rPr>
              <a:t>http://</a:t>
            </a:r>
            <a:r>
              <a:rPr lang="en-US" sz="2800" dirty="0" err="1">
                <a:hlinkClick r:id="rId2"/>
              </a:rPr>
              <a:t>www.youtube.com</a:t>
            </a:r>
            <a:r>
              <a:rPr lang="en-US" sz="2800" dirty="0">
                <a:hlinkClick r:id="rId2"/>
              </a:rPr>
              <a:t>/</a:t>
            </a:r>
            <a:r>
              <a:rPr lang="en-US" sz="2800" dirty="0" err="1">
                <a:hlinkClick r:id="rId2"/>
              </a:rPr>
              <a:t>watch?v</a:t>
            </a:r>
            <a:r>
              <a:rPr lang="en-US" sz="2800" dirty="0">
                <a:hlinkClick r:id="rId2"/>
              </a:rPr>
              <a:t>=0fKBhvDjuy0</a:t>
            </a:r>
            <a:endParaRPr lang="en-US" sz="2800" dirty="0"/>
          </a:p>
        </p:txBody>
      </p:sp>
      <p:sp>
        <p:nvSpPr>
          <p:cNvPr id="3" name="Title 2"/>
          <p:cNvSpPr>
            <a:spLocks noGrp="1"/>
          </p:cNvSpPr>
          <p:nvPr>
            <p:ph type="title"/>
          </p:nvPr>
        </p:nvSpPr>
        <p:spPr>
          <a:xfrm>
            <a:off x="286606" y="381000"/>
            <a:ext cx="8229600" cy="1143000"/>
          </a:xfrm>
        </p:spPr>
        <p:txBody>
          <a:bodyPr>
            <a:normAutofit fontScale="90000"/>
          </a:bodyPr>
          <a:lstStyle/>
          <a:p>
            <a:r>
              <a:rPr lang="en-US" dirty="0" smtClean="0"/>
              <a:t>Lesson 11:  Efficacy of Scientific Notation</a:t>
            </a:r>
            <a:endParaRPr lang="en-US" dirty="0"/>
          </a:p>
        </p:txBody>
      </p:sp>
    </p:spTree>
    <p:extLst>
      <p:ext uri="{BB962C8B-B14F-4D97-AF65-F5344CB8AC3E}">
        <p14:creationId xmlns:p14="http://schemas.microsoft.com/office/powerpoint/2010/main" val="24566922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The advantage of scientific notation becomes clear when we have to compute how many times heavier a proton is than an electron.  The value of the ratio, </a:t>
            </a:r>
            <a:r>
              <a:rPr lang="en-US" sz="2800" i="1" dirty="0" smtClean="0"/>
              <a:t>r</a:t>
            </a:r>
            <a:r>
              <a:rPr lang="en-US" sz="2800" dirty="0" smtClean="0"/>
              <a:t>, of proton mass : electron mass is</a:t>
            </a:r>
            <a:endParaRPr lang="en-US" sz="2400" dirty="0"/>
          </a:p>
          <a:p>
            <a:pPr marL="0" indent="0"/>
            <a:endParaRPr lang="en-US" dirty="0" smtClean="0"/>
          </a:p>
          <a:p>
            <a:pPr marL="0" indent="0"/>
            <a:endParaRPr lang="en-US" dirty="0" smtClean="0"/>
          </a:p>
          <a:p>
            <a:pPr marL="0" indent="0"/>
            <a:r>
              <a:rPr lang="en-US" dirty="0"/>
              <a:t>	</a:t>
            </a:r>
            <a:r>
              <a:rPr lang="en-US" dirty="0" smtClean="0"/>
              <a:t>isn’t it easier to look at the following?</a:t>
            </a:r>
            <a:endParaRPr lang="en-US" dirty="0"/>
          </a:p>
        </p:txBody>
      </p:sp>
      <p:pic>
        <p:nvPicPr>
          <p:cNvPr id="3" name="Picture 2"/>
          <p:cNvPicPr>
            <a:picLocks noChangeAspect="1"/>
          </p:cNvPicPr>
          <p:nvPr/>
        </p:nvPicPr>
        <p:blipFill>
          <a:blip r:embed="rId2"/>
          <a:stretch>
            <a:fillRect/>
          </a:stretch>
        </p:blipFill>
        <p:spPr>
          <a:xfrm>
            <a:off x="1355897" y="3530600"/>
            <a:ext cx="6375400" cy="812800"/>
          </a:xfrm>
          <a:prstGeom prst="rect">
            <a:avLst/>
          </a:prstGeom>
        </p:spPr>
      </p:pic>
      <p:pic>
        <p:nvPicPr>
          <p:cNvPr id="4" name="Picture 3"/>
          <p:cNvPicPr>
            <a:picLocks noChangeAspect="1"/>
          </p:cNvPicPr>
          <p:nvPr/>
        </p:nvPicPr>
        <p:blipFill>
          <a:blip r:embed="rId3"/>
          <a:stretch>
            <a:fillRect/>
          </a:stretch>
        </p:blipFill>
        <p:spPr>
          <a:xfrm>
            <a:off x="3130843" y="5105400"/>
            <a:ext cx="2895600" cy="825500"/>
          </a:xfrm>
          <a:prstGeom prst="rect">
            <a:avLst/>
          </a:prstGeom>
        </p:spPr>
      </p:pic>
    </p:spTree>
    <p:extLst>
      <p:ext uri="{BB962C8B-B14F-4D97-AF65-F5344CB8AC3E}">
        <p14:creationId xmlns:p14="http://schemas.microsoft.com/office/powerpoint/2010/main" val="396187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To compute, we use what we know about equivalent fractions:</a:t>
            </a:r>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r>
              <a:rPr lang="en-US" sz="2800" dirty="0" smtClean="0"/>
              <a:t>Using the first law of exponents, we get:</a:t>
            </a:r>
            <a:endParaRPr lang="en-US" sz="2400" dirty="0"/>
          </a:p>
          <a:p>
            <a:pPr marL="0" indent="0"/>
            <a:endParaRPr lang="en-US" dirty="0" smtClean="0"/>
          </a:p>
          <a:p>
            <a:pPr marL="0" indent="0"/>
            <a:endParaRPr lang="en-US" dirty="0" smtClean="0"/>
          </a:p>
        </p:txBody>
      </p:sp>
      <p:pic>
        <p:nvPicPr>
          <p:cNvPr id="6" name="Picture 5"/>
          <p:cNvPicPr>
            <a:picLocks noChangeAspect="1"/>
          </p:cNvPicPr>
          <p:nvPr/>
        </p:nvPicPr>
        <p:blipFill>
          <a:blip r:embed="rId2"/>
          <a:stretch>
            <a:fillRect/>
          </a:stretch>
        </p:blipFill>
        <p:spPr>
          <a:xfrm>
            <a:off x="2717800" y="2514600"/>
            <a:ext cx="3695700" cy="774700"/>
          </a:xfrm>
          <a:prstGeom prst="rect">
            <a:avLst/>
          </a:prstGeom>
        </p:spPr>
      </p:pic>
      <p:pic>
        <p:nvPicPr>
          <p:cNvPr id="7" name="Picture 6"/>
          <p:cNvPicPr>
            <a:picLocks noChangeAspect="1"/>
          </p:cNvPicPr>
          <p:nvPr/>
        </p:nvPicPr>
        <p:blipFill>
          <a:blip r:embed="rId3"/>
          <a:stretch>
            <a:fillRect/>
          </a:stretch>
        </p:blipFill>
        <p:spPr>
          <a:xfrm>
            <a:off x="2438400" y="4191000"/>
            <a:ext cx="4660900" cy="698500"/>
          </a:xfrm>
          <a:prstGeom prst="rect">
            <a:avLst/>
          </a:prstGeom>
        </p:spPr>
      </p:pic>
    </p:spTree>
    <p:extLst>
      <p:ext uri="{BB962C8B-B14F-4D97-AF65-F5344CB8AC3E}">
        <p14:creationId xmlns:p14="http://schemas.microsoft.com/office/powerpoint/2010/main" val="201360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We can approximate the value of the fraction:</a:t>
            </a:r>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r>
              <a:rPr lang="en-US" sz="2800" dirty="0" smtClean="0"/>
              <a:t>Then the value of the ratio, </a:t>
            </a:r>
            <a:r>
              <a:rPr lang="en-US" sz="2800" i="1" dirty="0" smtClean="0"/>
              <a:t>r</a:t>
            </a:r>
            <a:r>
              <a:rPr lang="en-US" sz="2800" dirty="0" smtClean="0"/>
              <a:t>, is approximately </a:t>
            </a:r>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r>
              <a:rPr lang="en-US" sz="2800" dirty="0" smtClean="0"/>
              <a:t>A proton is about 2,000 times heavier than an electron.</a:t>
            </a:r>
          </a:p>
          <a:p>
            <a:pPr marL="0" indent="0"/>
            <a:endParaRPr lang="en-US" dirty="0" smtClean="0"/>
          </a:p>
          <a:p>
            <a:pPr marL="0" indent="0"/>
            <a:endParaRPr lang="en-US" dirty="0" smtClean="0"/>
          </a:p>
        </p:txBody>
      </p:sp>
      <p:pic>
        <p:nvPicPr>
          <p:cNvPr id="3" name="Picture 2"/>
          <p:cNvPicPr>
            <a:picLocks noChangeAspect="1"/>
          </p:cNvPicPr>
          <p:nvPr/>
        </p:nvPicPr>
        <p:blipFill>
          <a:blip r:embed="rId3"/>
          <a:stretch>
            <a:fillRect/>
          </a:stretch>
        </p:blipFill>
        <p:spPr>
          <a:xfrm>
            <a:off x="2933700" y="2209800"/>
            <a:ext cx="3276600" cy="7239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61517390"/>
              </p:ext>
            </p:extLst>
          </p:nvPr>
        </p:nvGraphicFramePr>
        <p:xfrm>
          <a:off x="2590800" y="3893579"/>
          <a:ext cx="3928441" cy="971550"/>
        </p:xfrm>
        <a:graphic>
          <a:graphicData uri="http://schemas.openxmlformats.org/presentationml/2006/ole">
            <mc:AlternateContent xmlns:mc="http://schemas.openxmlformats.org/markup-compatibility/2006">
              <mc:Choice xmlns:v="urn:schemas-microsoft-com:vml" Requires="v">
                <p:oleObj spid="_x0000_s53307" name="Equation" r:id="rId4" imgW="1181100" imgH="292100" progId="Equation.DSMT4">
                  <p:embed/>
                </p:oleObj>
              </mc:Choice>
              <mc:Fallback>
                <p:oleObj name="Equation" r:id="rId4" imgW="1181100" imgH="292100" progId="Equation.DSMT4">
                  <p:embed/>
                  <p:pic>
                    <p:nvPicPr>
                      <p:cNvPr id="0" name=""/>
                      <p:cNvPicPr/>
                      <p:nvPr/>
                    </p:nvPicPr>
                    <p:blipFill>
                      <a:blip r:embed="rId5"/>
                      <a:stretch>
                        <a:fillRect/>
                      </a:stretch>
                    </p:blipFill>
                    <p:spPr>
                      <a:xfrm>
                        <a:off x="2590800" y="3893579"/>
                        <a:ext cx="3928441" cy="971550"/>
                      </a:xfrm>
                      <a:prstGeom prst="rect">
                        <a:avLst/>
                      </a:prstGeom>
                    </p:spPr>
                  </p:pic>
                </p:oleObj>
              </mc:Fallback>
            </mc:AlternateContent>
          </a:graphicData>
        </a:graphic>
      </p:graphicFrame>
      <p:sp>
        <p:nvSpPr>
          <p:cNvPr id="8" name="TextBox 7"/>
          <p:cNvSpPr txBox="1"/>
          <p:nvPr/>
        </p:nvSpPr>
        <p:spPr>
          <a:xfrm>
            <a:off x="2378921" y="5933420"/>
            <a:ext cx="4258072" cy="523220"/>
          </a:xfrm>
          <a:prstGeom prst="rect">
            <a:avLst/>
          </a:prstGeom>
          <a:noFill/>
        </p:spPr>
        <p:txBody>
          <a:bodyPr wrap="none" rtlCol="0">
            <a:spAutoFit/>
          </a:bodyPr>
          <a:lstStyle/>
          <a:p>
            <a:r>
              <a:rPr lang="en-US" sz="2800" dirty="0" smtClean="0">
                <a:solidFill>
                  <a:srgbClr val="194467"/>
                </a:solidFill>
              </a:rPr>
              <a:t>Complete Exercises 5 and 6.</a:t>
            </a:r>
            <a:endParaRPr lang="en-US" sz="2800" dirty="0">
              <a:solidFill>
                <a:srgbClr val="194467"/>
              </a:solidFill>
            </a:endParaRPr>
          </a:p>
        </p:txBody>
      </p:sp>
    </p:spTree>
    <p:extLst>
      <p:ext uri="{BB962C8B-B14F-4D97-AF65-F5344CB8AC3E}">
        <p14:creationId xmlns:p14="http://schemas.microsoft.com/office/powerpoint/2010/main" val="12975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Students understand how the choice of unit effects how easy or difficult it is to understand an expression of measurement.</a:t>
            </a:r>
          </a:p>
          <a:p>
            <a:pPr marL="457200" indent="-457200">
              <a:buFont typeface="Arial" pitchFamily="34" charset="0"/>
              <a:buChar char="•"/>
            </a:pPr>
            <a:r>
              <a:rPr lang="en-US" sz="2800" dirty="0" smtClean="0"/>
              <a:t>Students determine appropriate units for various measurements and rewrite measurements based on new unit.</a:t>
            </a:r>
            <a:endParaRPr lang="en-US" sz="2800" dirty="0"/>
          </a:p>
        </p:txBody>
      </p:sp>
      <p:sp>
        <p:nvSpPr>
          <p:cNvPr id="3" name="Title 2"/>
          <p:cNvSpPr>
            <a:spLocks noGrp="1"/>
          </p:cNvSpPr>
          <p:nvPr>
            <p:ph type="title"/>
          </p:nvPr>
        </p:nvSpPr>
        <p:spPr>
          <a:xfrm>
            <a:off x="286606" y="381000"/>
            <a:ext cx="8229600" cy="1143000"/>
          </a:xfrm>
        </p:spPr>
        <p:txBody>
          <a:bodyPr>
            <a:normAutofit/>
          </a:bodyPr>
          <a:lstStyle/>
          <a:p>
            <a:r>
              <a:rPr lang="en-US" dirty="0" smtClean="0"/>
              <a:t>Lesson 12:  Choice of Unit</a:t>
            </a:r>
            <a:endParaRPr lang="en-US" dirty="0"/>
          </a:p>
        </p:txBody>
      </p:sp>
    </p:spTree>
    <p:extLst>
      <p:ext uri="{BB962C8B-B14F-4D97-AF65-F5344CB8AC3E}">
        <p14:creationId xmlns:p14="http://schemas.microsoft.com/office/powerpoint/2010/main" val="15884951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The reason we use scientific notation is to sensibly and efficiently record and convey the results of measurements.  </a:t>
            </a:r>
          </a:p>
          <a:p>
            <a:pPr marL="457200" indent="-457200">
              <a:buFont typeface="Arial"/>
              <a:buChar char="•"/>
            </a:pPr>
            <a:r>
              <a:rPr lang="en-US" sz="2800" dirty="0" smtClean="0"/>
              <a:t>Consider the dimensions of a dining table.  Which unit do you prefer to see the dimensions in? </a:t>
            </a:r>
            <a:endParaRPr lang="en-US" sz="2800" dirty="0"/>
          </a:p>
          <a:p>
            <a:pPr marL="396875" lvl="2" indent="0"/>
            <a:endParaRPr lang="en-US" sz="2400" dirty="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1600200" y="4114800"/>
            <a:ext cx="1778000" cy="355600"/>
          </a:xfrm>
          <a:prstGeom prst="rect">
            <a:avLst/>
          </a:prstGeom>
        </p:spPr>
      </p:pic>
      <p:pic>
        <p:nvPicPr>
          <p:cNvPr id="4" name="Picture 3"/>
          <p:cNvPicPr>
            <a:picLocks noChangeAspect="1"/>
          </p:cNvPicPr>
          <p:nvPr/>
        </p:nvPicPr>
        <p:blipFill>
          <a:blip r:embed="rId3"/>
          <a:stretch>
            <a:fillRect/>
          </a:stretch>
        </p:blipFill>
        <p:spPr>
          <a:xfrm>
            <a:off x="4724400" y="3925328"/>
            <a:ext cx="1905000" cy="742627"/>
          </a:xfrm>
          <a:prstGeom prst="rect">
            <a:avLst/>
          </a:prstGeom>
        </p:spPr>
      </p:pic>
      <p:pic>
        <p:nvPicPr>
          <p:cNvPr id="6" name="Picture 5"/>
          <p:cNvPicPr>
            <a:picLocks noChangeAspect="1"/>
          </p:cNvPicPr>
          <p:nvPr/>
        </p:nvPicPr>
        <p:blipFill>
          <a:blip r:embed="rId4"/>
          <a:stretch>
            <a:fillRect/>
          </a:stretch>
        </p:blipFill>
        <p:spPr>
          <a:xfrm>
            <a:off x="3276600" y="5029200"/>
            <a:ext cx="2374900" cy="711200"/>
          </a:xfrm>
          <a:prstGeom prst="rect">
            <a:avLst/>
          </a:prstGeom>
        </p:spPr>
      </p:pic>
      <p:sp>
        <p:nvSpPr>
          <p:cNvPr id="7" name="TextBox 6"/>
          <p:cNvSpPr txBox="1"/>
          <p:nvPr/>
        </p:nvSpPr>
        <p:spPr>
          <a:xfrm>
            <a:off x="2819400" y="5933420"/>
            <a:ext cx="3223984" cy="523220"/>
          </a:xfrm>
          <a:prstGeom prst="rect">
            <a:avLst/>
          </a:prstGeom>
          <a:noFill/>
        </p:spPr>
        <p:txBody>
          <a:bodyPr wrap="none" rtlCol="0">
            <a:spAutoFit/>
          </a:bodyPr>
          <a:lstStyle/>
          <a:p>
            <a:r>
              <a:rPr lang="en-US" sz="2800" dirty="0" smtClean="0">
                <a:solidFill>
                  <a:srgbClr val="194467"/>
                </a:solidFill>
              </a:rPr>
              <a:t>Complete Exercise 1.</a:t>
            </a:r>
            <a:endParaRPr lang="en-US" sz="2800" dirty="0">
              <a:solidFill>
                <a:srgbClr val="194467"/>
              </a:solidFill>
            </a:endParaRPr>
          </a:p>
        </p:txBody>
      </p:sp>
    </p:spTree>
    <p:extLst>
      <p:ext uri="{BB962C8B-B14F-4D97-AF65-F5344CB8AC3E}">
        <p14:creationId xmlns:p14="http://schemas.microsoft.com/office/powerpoint/2010/main" val="411423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Examples 1–5</a:t>
            </a:r>
            <a:endParaRPr lang="en-US" dirty="0"/>
          </a:p>
        </p:txBody>
      </p:sp>
      <p:sp>
        <p:nvSpPr>
          <p:cNvPr id="5" name="Content Placeholder 2"/>
          <p:cNvSpPr>
            <a:spLocks noGrp="1"/>
          </p:cNvSpPr>
          <p:nvPr>
            <p:ph idx="1"/>
          </p:nvPr>
        </p:nvSpPr>
        <p:spPr>
          <a:xfrm>
            <a:off x="381000" y="1447800"/>
            <a:ext cx="8686800" cy="4953000"/>
          </a:xfrm>
        </p:spPr>
        <p:txBody>
          <a:bodyPr>
            <a:normAutofit/>
          </a:bodyPr>
          <a:lstStyle/>
          <a:p>
            <a:pPr marL="573088" lvl="1" indent="-457200">
              <a:buFont typeface="Arial"/>
              <a:buChar char="•"/>
            </a:pPr>
            <a:r>
              <a:rPr lang="en-US" sz="2800" dirty="0" smtClean="0">
                <a:solidFill>
                  <a:srgbClr val="194467"/>
                </a:solidFill>
              </a:rPr>
              <a:t>If </a:t>
            </a:r>
            <a:r>
              <a:rPr lang="en-US" sz="2800" i="1" dirty="0" smtClean="0">
                <a:solidFill>
                  <a:srgbClr val="194467"/>
                </a:solidFill>
              </a:rPr>
              <a:t>n</a:t>
            </a:r>
            <a:r>
              <a:rPr lang="en-US" sz="2800" dirty="0" smtClean="0">
                <a:solidFill>
                  <a:srgbClr val="194467"/>
                </a:solidFill>
              </a:rPr>
              <a:t> is a fixed positive integer, then by definition,</a:t>
            </a:r>
          </a:p>
          <a:p>
            <a:pPr marL="573088" lvl="1" indent="-457200">
              <a:buFont typeface="Arial"/>
              <a:buChar char="•"/>
            </a:pPr>
            <a:endParaRPr lang="en-US" sz="2800" dirty="0">
              <a:solidFill>
                <a:srgbClr val="194467"/>
              </a:solidFill>
            </a:endParaRPr>
          </a:p>
          <a:p>
            <a:pPr marL="115888" lvl="1" indent="0"/>
            <a:endParaRPr lang="en-US" sz="2800" dirty="0" smtClean="0">
              <a:solidFill>
                <a:srgbClr val="194467"/>
              </a:solidFill>
            </a:endParaRPr>
          </a:p>
          <a:p>
            <a:pPr marL="573088" lvl="1" indent="-457200">
              <a:buFont typeface="Arial"/>
              <a:buChar char="•"/>
            </a:pPr>
            <a:endParaRPr lang="en-US" sz="2800" dirty="0">
              <a:solidFill>
                <a:srgbClr val="194467"/>
              </a:solidFill>
            </a:endParaRPr>
          </a:p>
          <a:p>
            <a:pPr marL="573088" lvl="1" indent="-457200">
              <a:buFont typeface="Arial"/>
              <a:buChar char="•"/>
            </a:pPr>
            <a:endParaRPr lang="en-US" sz="2800" dirty="0" smtClean="0">
              <a:solidFill>
                <a:srgbClr val="194467"/>
              </a:solidFill>
            </a:endParaRPr>
          </a:p>
          <a:p>
            <a:pPr marL="573088" lvl="1" indent="-457200">
              <a:buFont typeface="Arial"/>
              <a:buChar char="•"/>
            </a:pPr>
            <a:endParaRPr lang="en-US" sz="2800" dirty="0">
              <a:solidFill>
                <a:srgbClr val="194467"/>
              </a:solidFill>
            </a:endParaRPr>
          </a:p>
          <a:p>
            <a:pPr marL="573088" lvl="1" indent="-457200">
              <a:buFont typeface="Arial"/>
              <a:buChar char="•"/>
            </a:pPr>
            <a:endParaRPr lang="en-US" sz="2800" dirty="0" smtClean="0">
              <a:solidFill>
                <a:srgbClr val="194467"/>
              </a:solidFill>
            </a:endParaRPr>
          </a:p>
          <a:p>
            <a:pPr marL="115888" lvl="1" indent="0"/>
            <a:endParaRPr lang="en-US" sz="2600" dirty="0" smtClean="0">
              <a:solidFill>
                <a:srgbClr val="194467"/>
              </a:solidFill>
            </a:endParaRPr>
          </a:p>
          <a:p>
            <a:pPr marL="115888" lvl="1" indent="0"/>
            <a:endParaRPr lang="en-US" sz="2600" dirty="0">
              <a:solidFill>
                <a:srgbClr val="194467"/>
              </a:solidFill>
            </a:endParaRPr>
          </a:p>
          <a:p>
            <a:pPr marL="573088" lvl="1" indent="-457200">
              <a:buFont typeface="Arial"/>
              <a:buChar char="•"/>
            </a:pPr>
            <a:endParaRPr lang="en-US" sz="2600" dirty="0">
              <a:solidFill>
                <a:srgbClr val="194467"/>
              </a:solidFill>
            </a:endParaRPr>
          </a:p>
          <a:p>
            <a:pPr marL="573088" lvl="1" indent="-457200">
              <a:buFont typeface="Arial"/>
              <a:buChar char="•"/>
            </a:pPr>
            <a:endParaRPr lang="en-US" sz="2600" dirty="0" smtClean="0">
              <a:solidFill>
                <a:srgbClr val="194467"/>
              </a:solidFill>
            </a:endParaRPr>
          </a:p>
        </p:txBody>
      </p:sp>
      <p:pic>
        <p:nvPicPr>
          <p:cNvPr id="6" name="Picture 5"/>
          <p:cNvPicPr>
            <a:picLocks noChangeAspect="1"/>
          </p:cNvPicPr>
          <p:nvPr/>
        </p:nvPicPr>
        <p:blipFill>
          <a:blip r:embed="rId3"/>
          <a:stretch>
            <a:fillRect/>
          </a:stretch>
        </p:blipFill>
        <p:spPr>
          <a:xfrm>
            <a:off x="3276600" y="2209800"/>
            <a:ext cx="2247900" cy="685800"/>
          </a:xfrm>
          <a:prstGeom prst="rect">
            <a:avLst/>
          </a:prstGeom>
        </p:spPr>
      </p:pic>
      <p:pic>
        <p:nvPicPr>
          <p:cNvPr id="7" name="Picture 6"/>
          <p:cNvPicPr>
            <a:picLocks noChangeAspect="1"/>
          </p:cNvPicPr>
          <p:nvPr/>
        </p:nvPicPr>
        <p:blipFill>
          <a:blip r:embed="rId4"/>
          <a:stretch>
            <a:fillRect/>
          </a:stretch>
        </p:blipFill>
        <p:spPr>
          <a:xfrm>
            <a:off x="3070350" y="3035300"/>
            <a:ext cx="2492250" cy="1151722"/>
          </a:xfrm>
          <a:prstGeom prst="rect">
            <a:avLst/>
          </a:prstGeom>
        </p:spPr>
      </p:pic>
      <p:pic>
        <p:nvPicPr>
          <p:cNvPr id="8" name="Picture 7"/>
          <p:cNvPicPr>
            <a:picLocks noChangeAspect="1"/>
          </p:cNvPicPr>
          <p:nvPr/>
        </p:nvPicPr>
        <p:blipFill>
          <a:blip r:embed="rId5"/>
          <a:stretch>
            <a:fillRect/>
          </a:stretch>
        </p:blipFill>
        <p:spPr>
          <a:xfrm>
            <a:off x="2841130" y="4343400"/>
            <a:ext cx="3635869" cy="791138"/>
          </a:xfrm>
          <a:prstGeom prst="rect">
            <a:avLst/>
          </a:prstGeom>
        </p:spPr>
      </p:pic>
    </p:spTree>
    <p:extLst>
      <p:ext uri="{BB962C8B-B14F-4D97-AF65-F5344CB8AC3E}">
        <p14:creationId xmlns:p14="http://schemas.microsoft.com/office/powerpoint/2010/main" val="229656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Consider the mass of the proton and the electron in kilograms:</a:t>
            </a:r>
          </a:p>
          <a:p>
            <a:pPr marL="457200" indent="-457200">
              <a:buFont typeface="Arial"/>
              <a:buChar char="•"/>
            </a:pPr>
            <a:endParaRPr lang="en-US" sz="2800" dirty="0"/>
          </a:p>
          <a:p>
            <a:pPr marL="457200" indent="-457200">
              <a:buFont typeface="Arial"/>
              <a:buChar char="•"/>
            </a:pPr>
            <a:r>
              <a:rPr lang="en-US" sz="2800" dirty="0" smtClean="0"/>
              <a:t>Wouldn’t a unit other than kg make these numbers easier to read and understand?</a:t>
            </a:r>
          </a:p>
          <a:p>
            <a:pPr marL="857250" lvl="1" indent="-457200">
              <a:buFont typeface="Arial"/>
              <a:buChar char="•"/>
            </a:pPr>
            <a:r>
              <a:rPr lang="en-US" dirty="0" smtClean="0"/>
              <a:t>For this reason, scientists use the </a:t>
            </a:r>
            <a:r>
              <a:rPr lang="en-US" dirty="0" err="1" smtClean="0"/>
              <a:t>gigaelectronvolt</a:t>
            </a:r>
            <a:r>
              <a:rPr lang="en-US" dirty="0" smtClean="0"/>
              <a:t> as a unit of mass:</a:t>
            </a:r>
          </a:p>
          <a:p>
            <a:pPr marL="396875" lvl="2" indent="0"/>
            <a:endParaRPr lang="en-US" sz="2400" dirty="0"/>
          </a:p>
          <a:p>
            <a:pPr marL="0" indent="0"/>
            <a:endParaRPr lang="en-US" dirty="0" smtClean="0"/>
          </a:p>
          <a:p>
            <a:pPr marL="0" indent="0"/>
            <a:endParaRPr lang="en-US" dirty="0"/>
          </a:p>
        </p:txBody>
      </p:sp>
      <p:pic>
        <p:nvPicPr>
          <p:cNvPr id="8" name="Picture 7"/>
          <p:cNvPicPr>
            <a:picLocks noChangeAspect="1"/>
          </p:cNvPicPr>
          <p:nvPr/>
        </p:nvPicPr>
        <p:blipFill>
          <a:blip r:embed="rId2"/>
          <a:stretch>
            <a:fillRect/>
          </a:stretch>
        </p:blipFill>
        <p:spPr>
          <a:xfrm>
            <a:off x="1371600" y="2438400"/>
            <a:ext cx="6692900" cy="457200"/>
          </a:xfrm>
          <a:prstGeom prst="rect">
            <a:avLst/>
          </a:prstGeom>
        </p:spPr>
      </p:pic>
      <p:pic>
        <p:nvPicPr>
          <p:cNvPr id="9" name="Picture 8"/>
          <p:cNvPicPr>
            <a:picLocks noChangeAspect="1"/>
          </p:cNvPicPr>
          <p:nvPr/>
        </p:nvPicPr>
        <p:blipFill>
          <a:blip r:embed="rId3"/>
          <a:stretch>
            <a:fillRect/>
          </a:stretch>
        </p:blipFill>
        <p:spPr>
          <a:xfrm>
            <a:off x="2819400" y="5029200"/>
            <a:ext cx="3429000" cy="441614"/>
          </a:xfrm>
          <a:prstGeom prst="rect">
            <a:avLst/>
          </a:prstGeom>
        </p:spPr>
      </p:pic>
    </p:spTree>
    <p:extLst>
      <p:ext uri="{BB962C8B-B14F-4D97-AF65-F5344CB8AC3E}">
        <p14:creationId xmlns:p14="http://schemas.microsoft.com/office/powerpoint/2010/main" val="18405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Exploratory Challenge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Consider the masses of the planets in our solar system.  Mercury’s mass is:</a:t>
            </a:r>
          </a:p>
          <a:p>
            <a:pPr marL="457200" indent="-457200">
              <a:buFont typeface="Arial"/>
              <a:buChar char="•"/>
            </a:pPr>
            <a:r>
              <a:rPr lang="en-US" sz="2800" dirty="0" smtClean="0"/>
              <a:t>Earth is used as a reference point for masses when expressed in the unit </a:t>
            </a:r>
            <a:r>
              <a:rPr lang="en-US" sz="2800" i="1" dirty="0" smtClean="0"/>
              <a:t>M</a:t>
            </a:r>
            <a:r>
              <a:rPr lang="en-US" sz="2800" i="1" baseline="-25000" dirty="0" smtClean="0"/>
              <a:t>E</a:t>
            </a:r>
            <a:r>
              <a:rPr lang="en-US" sz="2800" i="1" dirty="0" smtClean="0"/>
              <a:t>.  </a:t>
            </a:r>
            <a:r>
              <a:rPr lang="en-US" sz="2800" dirty="0" smtClean="0"/>
              <a:t>Then</a:t>
            </a:r>
            <a:endParaRPr lang="en-US" sz="2800" dirty="0"/>
          </a:p>
          <a:p>
            <a:pPr marL="0" indent="0"/>
            <a:endParaRPr lang="en-US" sz="2800" dirty="0" smtClean="0"/>
          </a:p>
          <a:p>
            <a:pPr marL="457200" indent="-457200">
              <a:buFont typeface="Arial"/>
              <a:buChar char="•"/>
            </a:pPr>
            <a:r>
              <a:rPr lang="en-US" sz="2800" dirty="0" smtClean="0"/>
              <a:t>We now want to express the mass of Mercury in this new unit.</a:t>
            </a:r>
          </a:p>
          <a:p>
            <a:pPr marL="396875" lvl="2" indent="0"/>
            <a:endParaRPr lang="en-US" sz="2400" dirty="0"/>
          </a:p>
          <a:p>
            <a:pPr marL="0" indent="0"/>
            <a:endParaRPr lang="en-US" dirty="0" smtClean="0"/>
          </a:p>
          <a:p>
            <a:pPr marL="0" indent="0"/>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076167302"/>
              </p:ext>
            </p:extLst>
          </p:nvPr>
        </p:nvGraphicFramePr>
        <p:xfrm>
          <a:off x="5334000" y="1828799"/>
          <a:ext cx="2362200" cy="580189"/>
        </p:xfrm>
        <a:graphic>
          <a:graphicData uri="http://schemas.openxmlformats.org/presentationml/2006/ole">
            <mc:AlternateContent xmlns:mc="http://schemas.openxmlformats.org/markup-compatibility/2006">
              <mc:Choice xmlns:v="urn:schemas-microsoft-com:vml" Requires="v">
                <p:oleObj spid="_x0000_s56373" name="Equation" r:id="rId3" imgW="723900" imgH="177800" progId="Equation.DSMT4">
                  <p:embed/>
                </p:oleObj>
              </mc:Choice>
              <mc:Fallback>
                <p:oleObj name="Equation" r:id="rId3" imgW="723900" imgH="177800" progId="Equation.DSMT4">
                  <p:embed/>
                  <p:pic>
                    <p:nvPicPr>
                      <p:cNvPr id="0" name=""/>
                      <p:cNvPicPr/>
                      <p:nvPr/>
                    </p:nvPicPr>
                    <p:blipFill>
                      <a:blip r:embed="rId4"/>
                      <a:stretch>
                        <a:fillRect/>
                      </a:stretch>
                    </p:blipFill>
                    <p:spPr>
                      <a:xfrm>
                        <a:off x="5334000" y="1828799"/>
                        <a:ext cx="2362200" cy="580189"/>
                      </a:xfrm>
                      <a:prstGeom prst="rect">
                        <a:avLst/>
                      </a:prstGeom>
                    </p:spPr>
                  </p:pic>
                </p:oleObj>
              </mc:Fallback>
            </mc:AlternateContent>
          </a:graphicData>
        </a:graphic>
      </p:graphicFrame>
      <p:pic>
        <p:nvPicPr>
          <p:cNvPr id="4" name="Picture 3"/>
          <p:cNvPicPr>
            <a:picLocks noChangeAspect="1"/>
          </p:cNvPicPr>
          <p:nvPr/>
        </p:nvPicPr>
        <p:blipFill>
          <a:blip r:embed="rId5"/>
          <a:stretch>
            <a:fillRect/>
          </a:stretch>
        </p:blipFill>
        <p:spPr>
          <a:xfrm>
            <a:off x="2971800" y="3505200"/>
            <a:ext cx="3169920" cy="495300"/>
          </a:xfrm>
          <a:prstGeom prst="rect">
            <a:avLst/>
          </a:prstGeom>
        </p:spPr>
      </p:pic>
    </p:spTree>
    <p:extLst>
      <p:ext uri="{BB962C8B-B14F-4D97-AF65-F5344CB8AC3E}">
        <p14:creationId xmlns:p14="http://schemas.microsoft.com/office/powerpoint/2010/main" val="9471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Exploratory Challenge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Let </a:t>
            </a:r>
            <a:r>
              <a:rPr lang="en-US" sz="2800" i="1" dirty="0" smtClean="0"/>
              <a:t>x</a:t>
            </a:r>
            <a:r>
              <a:rPr lang="en-US" sz="2800" dirty="0" smtClean="0"/>
              <a:t> represent the mass of Mercury in a new unit, </a:t>
            </a:r>
            <a:r>
              <a:rPr lang="en-US" sz="2800" i="1" dirty="0" smtClean="0"/>
              <a:t>M</a:t>
            </a:r>
            <a:r>
              <a:rPr lang="en-US" sz="2800" i="1" baseline="-25000" dirty="0" smtClean="0"/>
              <a:t>E</a:t>
            </a:r>
            <a:r>
              <a:rPr lang="en-US" sz="2800" dirty="0" smtClean="0"/>
              <a:t>.  </a:t>
            </a:r>
          </a:p>
          <a:p>
            <a:pPr marL="396875" lvl="2" indent="0"/>
            <a:endParaRPr lang="en-US" sz="2400" dirty="0"/>
          </a:p>
          <a:p>
            <a:pPr marL="0" indent="0"/>
            <a:endParaRPr lang="en-US" dirty="0" smtClean="0"/>
          </a:p>
          <a:p>
            <a:pPr marL="0" indent="0"/>
            <a:endParaRPr lang="en-US" dirty="0"/>
          </a:p>
        </p:txBody>
      </p:sp>
      <p:pic>
        <p:nvPicPr>
          <p:cNvPr id="6" name="Picture 5"/>
          <p:cNvPicPr>
            <a:picLocks noChangeAspect="1"/>
          </p:cNvPicPr>
          <p:nvPr/>
        </p:nvPicPr>
        <p:blipFill>
          <a:blip r:embed="rId2"/>
          <a:stretch>
            <a:fillRect/>
          </a:stretch>
        </p:blipFill>
        <p:spPr>
          <a:xfrm>
            <a:off x="2057400" y="2667000"/>
            <a:ext cx="4279900" cy="2882900"/>
          </a:xfrm>
          <a:prstGeom prst="rect">
            <a:avLst/>
          </a:prstGeom>
        </p:spPr>
      </p:pic>
      <p:pic>
        <p:nvPicPr>
          <p:cNvPr id="8" name="Picture 7"/>
          <p:cNvPicPr>
            <a:picLocks noChangeAspect="1"/>
          </p:cNvPicPr>
          <p:nvPr/>
        </p:nvPicPr>
        <p:blipFill>
          <a:blip r:embed="rId3"/>
          <a:stretch>
            <a:fillRect/>
          </a:stretch>
        </p:blipFill>
        <p:spPr>
          <a:xfrm>
            <a:off x="1066800" y="5924550"/>
            <a:ext cx="3429000" cy="364500"/>
          </a:xfrm>
          <a:prstGeom prst="rect">
            <a:avLst/>
          </a:prstGeom>
        </p:spPr>
      </p:pic>
    </p:spTree>
    <p:extLst>
      <p:ext uri="{BB962C8B-B14F-4D97-AF65-F5344CB8AC3E}">
        <p14:creationId xmlns:p14="http://schemas.microsoft.com/office/powerpoint/2010/main" val="105622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a:t>Exploratory Challenge 1</a:t>
            </a:r>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Students compute the mass of Jupiter in this new unit.</a:t>
            </a:r>
          </a:p>
          <a:p>
            <a:pPr marL="396875" lvl="2" indent="0"/>
            <a:endParaRPr lang="en-US" sz="2400" dirty="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2395913" y="2209800"/>
            <a:ext cx="4305300" cy="2908300"/>
          </a:xfrm>
          <a:prstGeom prst="rect">
            <a:avLst/>
          </a:prstGeom>
        </p:spPr>
      </p:pic>
      <p:pic>
        <p:nvPicPr>
          <p:cNvPr id="4" name="Picture 3"/>
          <p:cNvPicPr>
            <a:picLocks noChangeAspect="1"/>
          </p:cNvPicPr>
          <p:nvPr/>
        </p:nvPicPr>
        <p:blipFill>
          <a:blip r:embed="rId3"/>
          <a:stretch>
            <a:fillRect/>
          </a:stretch>
        </p:blipFill>
        <p:spPr>
          <a:xfrm>
            <a:off x="986213" y="5257800"/>
            <a:ext cx="2819400" cy="393700"/>
          </a:xfrm>
          <a:prstGeom prst="rect">
            <a:avLst/>
          </a:prstGeom>
        </p:spPr>
      </p:pic>
      <p:sp>
        <p:nvSpPr>
          <p:cNvPr id="8" name="TextBox 7"/>
          <p:cNvSpPr txBox="1"/>
          <p:nvPr/>
        </p:nvSpPr>
        <p:spPr>
          <a:xfrm>
            <a:off x="2819400" y="5933420"/>
            <a:ext cx="3827640" cy="523220"/>
          </a:xfrm>
          <a:prstGeom prst="rect">
            <a:avLst/>
          </a:prstGeom>
          <a:noFill/>
        </p:spPr>
        <p:txBody>
          <a:bodyPr wrap="none" rtlCol="0">
            <a:spAutoFit/>
          </a:bodyPr>
          <a:lstStyle/>
          <a:p>
            <a:r>
              <a:rPr lang="en-US" sz="2800" dirty="0" smtClean="0">
                <a:solidFill>
                  <a:srgbClr val="194467"/>
                </a:solidFill>
              </a:rPr>
              <a:t>Complete the Exit Ticket.</a:t>
            </a:r>
            <a:endParaRPr lang="en-US" sz="2800" dirty="0">
              <a:solidFill>
                <a:srgbClr val="194467"/>
              </a:solidFill>
            </a:endParaRPr>
          </a:p>
        </p:txBody>
      </p:sp>
    </p:spTree>
    <p:extLst>
      <p:ext uri="{BB962C8B-B14F-4D97-AF65-F5344CB8AC3E}">
        <p14:creationId xmlns:p14="http://schemas.microsoft.com/office/powerpoint/2010/main" val="4514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6400800" cy="3986150"/>
          </a:xfrm>
        </p:spPr>
        <p:txBody>
          <a:bodyPr>
            <a:normAutofit/>
          </a:bodyPr>
          <a:lstStyle/>
          <a:p>
            <a:pPr marL="457200" indent="-457200">
              <a:buFont typeface="Arial" pitchFamily="34" charset="0"/>
              <a:buChar char="•"/>
            </a:pPr>
            <a:r>
              <a:rPr lang="en-US" sz="2800" dirty="0" smtClean="0"/>
              <a:t>Students compare numbers expressed in scientific notation.</a:t>
            </a:r>
          </a:p>
          <a:p>
            <a:pPr marL="457200" indent="-457200">
              <a:buFont typeface="Arial" pitchFamily="34" charset="0"/>
              <a:buChar char="•"/>
            </a:pPr>
            <a:r>
              <a:rPr lang="en-US" sz="2800" dirty="0" smtClean="0"/>
              <a:t>Students apply the Laws of Exponents to interpret data and use technology to compute with very large numbers.</a:t>
            </a:r>
            <a:endParaRPr lang="en-US" sz="2800" dirty="0"/>
          </a:p>
        </p:txBody>
      </p:sp>
      <p:sp>
        <p:nvSpPr>
          <p:cNvPr id="3" name="Title 2"/>
          <p:cNvSpPr>
            <a:spLocks noGrp="1"/>
          </p:cNvSpPr>
          <p:nvPr>
            <p:ph type="title"/>
          </p:nvPr>
        </p:nvSpPr>
        <p:spPr>
          <a:xfrm>
            <a:off x="286606" y="152400"/>
            <a:ext cx="8229600" cy="1981200"/>
          </a:xfrm>
        </p:spPr>
        <p:txBody>
          <a:bodyPr>
            <a:normAutofit fontScale="90000"/>
          </a:bodyPr>
          <a:lstStyle/>
          <a:p>
            <a:r>
              <a:rPr lang="en-US" dirty="0" smtClean="0"/>
              <a:t>Lesson 13:  Comparison of Numbers Written in Scientific Notation and Interpreting Scientific Notation Using Technology</a:t>
            </a:r>
            <a:endParaRPr lang="en-US" dirty="0"/>
          </a:p>
        </p:txBody>
      </p:sp>
    </p:spTree>
    <p:extLst>
      <p:ext uri="{BB962C8B-B14F-4D97-AF65-F5344CB8AC3E}">
        <p14:creationId xmlns:p14="http://schemas.microsoft.com/office/powerpoint/2010/main" val="20570561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457200" indent="-457200">
              <a:buFont typeface="Arial"/>
              <a:buChar char="•"/>
            </a:pPr>
            <a:r>
              <a:rPr lang="en-US" sz="2400" dirty="0" smtClean="0"/>
              <a:t>There is a general principle that underlies the comparison of two numbers in scientific notation:  </a:t>
            </a:r>
            <a:r>
              <a:rPr lang="en-US" sz="2400" i="1" dirty="0" smtClean="0"/>
              <a:t>Reduce everything to whole numbers if possible. </a:t>
            </a:r>
            <a:r>
              <a:rPr lang="en-US" sz="2400" dirty="0" smtClean="0"/>
              <a:t>To this end, we recall two basic facts.</a:t>
            </a:r>
            <a:endParaRPr lang="en-US" sz="2400" dirty="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1064323" y="2971800"/>
            <a:ext cx="6997700" cy="3568700"/>
          </a:xfrm>
          <a:prstGeom prst="rect">
            <a:avLst/>
          </a:prstGeom>
        </p:spPr>
      </p:pic>
    </p:spTree>
    <p:extLst>
      <p:ext uri="{BB962C8B-B14F-4D97-AF65-F5344CB8AC3E}">
        <p14:creationId xmlns:p14="http://schemas.microsoft.com/office/powerpoint/2010/main" val="40606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330200" y="1295400"/>
            <a:ext cx="8813800" cy="609600"/>
          </a:xfrm>
          <a:prstGeom prst="rect">
            <a:avLst/>
          </a:prstGeom>
        </p:spPr>
      </p:pic>
      <p:pic>
        <p:nvPicPr>
          <p:cNvPr id="6" name="Picture 5"/>
          <p:cNvPicPr>
            <a:picLocks noChangeAspect="1"/>
          </p:cNvPicPr>
          <p:nvPr/>
        </p:nvPicPr>
        <p:blipFill>
          <a:blip r:embed="rId3"/>
          <a:stretch>
            <a:fillRect/>
          </a:stretch>
        </p:blipFill>
        <p:spPr>
          <a:xfrm>
            <a:off x="444500" y="2133600"/>
            <a:ext cx="8255000" cy="1371600"/>
          </a:xfrm>
          <a:prstGeom prst="rect">
            <a:avLst/>
          </a:prstGeom>
        </p:spPr>
      </p:pic>
      <p:pic>
        <p:nvPicPr>
          <p:cNvPr id="7" name="Picture 6"/>
          <p:cNvPicPr>
            <a:picLocks noChangeAspect="1"/>
          </p:cNvPicPr>
          <p:nvPr/>
        </p:nvPicPr>
        <p:blipFill>
          <a:blip r:embed="rId4"/>
          <a:stretch>
            <a:fillRect/>
          </a:stretch>
        </p:blipFill>
        <p:spPr>
          <a:xfrm>
            <a:off x="495300" y="3810000"/>
            <a:ext cx="8140700" cy="1689100"/>
          </a:xfrm>
          <a:prstGeom prst="rect">
            <a:avLst/>
          </a:prstGeom>
        </p:spPr>
      </p:pic>
      <p:pic>
        <p:nvPicPr>
          <p:cNvPr id="8" name="Picture 7"/>
          <p:cNvPicPr>
            <a:picLocks noChangeAspect="1"/>
          </p:cNvPicPr>
          <p:nvPr/>
        </p:nvPicPr>
        <p:blipFill>
          <a:blip r:embed="rId5"/>
          <a:stretch>
            <a:fillRect/>
          </a:stretch>
        </p:blipFill>
        <p:spPr>
          <a:xfrm>
            <a:off x="812800" y="5715000"/>
            <a:ext cx="8102600" cy="952500"/>
          </a:xfrm>
          <a:prstGeom prst="rect">
            <a:avLst/>
          </a:prstGeom>
        </p:spPr>
      </p:pic>
    </p:spTree>
    <p:extLst>
      <p:ext uri="{BB962C8B-B14F-4D97-AF65-F5344CB8AC3E}">
        <p14:creationId xmlns:p14="http://schemas.microsoft.com/office/powerpoint/2010/main" val="415931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9" name="Picture 8"/>
          <p:cNvPicPr>
            <a:picLocks noChangeAspect="1"/>
          </p:cNvPicPr>
          <p:nvPr/>
        </p:nvPicPr>
        <p:blipFill>
          <a:blip r:embed="rId2"/>
          <a:stretch>
            <a:fillRect/>
          </a:stretch>
        </p:blipFill>
        <p:spPr>
          <a:xfrm>
            <a:off x="385588" y="1306376"/>
            <a:ext cx="4491212" cy="421051"/>
          </a:xfrm>
          <a:prstGeom prst="rect">
            <a:avLst/>
          </a:prstGeom>
        </p:spPr>
      </p:pic>
      <p:pic>
        <p:nvPicPr>
          <p:cNvPr id="10" name="Picture 9"/>
          <p:cNvPicPr>
            <a:picLocks noChangeAspect="1"/>
          </p:cNvPicPr>
          <p:nvPr/>
        </p:nvPicPr>
        <p:blipFill>
          <a:blip r:embed="rId3"/>
          <a:stretch>
            <a:fillRect/>
          </a:stretch>
        </p:blipFill>
        <p:spPr>
          <a:xfrm>
            <a:off x="370500" y="2362200"/>
            <a:ext cx="8483600" cy="660400"/>
          </a:xfrm>
          <a:prstGeom prst="rect">
            <a:avLst/>
          </a:prstGeom>
        </p:spPr>
      </p:pic>
      <p:pic>
        <p:nvPicPr>
          <p:cNvPr id="11" name="Picture 10"/>
          <p:cNvPicPr>
            <a:picLocks noChangeAspect="1"/>
          </p:cNvPicPr>
          <p:nvPr/>
        </p:nvPicPr>
        <p:blipFill>
          <a:blip r:embed="rId4"/>
          <a:stretch>
            <a:fillRect/>
          </a:stretch>
        </p:blipFill>
        <p:spPr>
          <a:xfrm>
            <a:off x="394602" y="3663950"/>
            <a:ext cx="8216900" cy="1079500"/>
          </a:xfrm>
          <a:prstGeom prst="rect">
            <a:avLst/>
          </a:prstGeom>
        </p:spPr>
      </p:pic>
      <p:sp>
        <p:nvSpPr>
          <p:cNvPr id="12" name="TextBox 11"/>
          <p:cNvSpPr txBox="1"/>
          <p:nvPr/>
        </p:nvSpPr>
        <p:spPr>
          <a:xfrm>
            <a:off x="2514600" y="5933420"/>
            <a:ext cx="4117634" cy="523220"/>
          </a:xfrm>
          <a:prstGeom prst="rect">
            <a:avLst/>
          </a:prstGeom>
          <a:noFill/>
        </p:spPr>
        <p:txBody>
          <a:bodyPr wrap="none" rtlCol="0">
            <a:spAutoFit/>
          </a:bodyPr>
          <a:lstStyle/>
          <a:p>
            <a:r>
              <a:rPr lang="en-US" sz="2800" dirty="0" smtClean="0">
                <a:solidFill>
                  <a:srgbClr val="194467"/>
                </a:solidFill>
              </a:rPr>
              <a:t>Complete Exercise 1 and 6.</a:t>
            </a:r>
            <a:endParaRPr lang="en-US" sz="2800" dirty="0">
              <a:solidFill>
                <a:srgbClr val="194467"/>
              </a:solidFill>
            </a:endParaRPr>
          </a:p>
        </p:txBody>
      </p:sp>
    </p:spTree>
    <p:extLst>
      <p:ext uri="{BB962C8B-B14F-4D97-AF65-F5344CB8AC3E}">
        <p14:creationId xmlns:p14="http://schemas.microsoft.com/office/powerpoint/2010/main" val="13181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Fluency:  Rapid White Board Exchange</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sp>
        <p:nvSpPr>
          <p:cNvPr id="12" name="TextBox 11"/>
          <p:cNvSpPr txBox="1"/>
          <p:nvPr/>
        </p:nvSpPr>
        <p:spPr>
          <a:xfrm>
            <a:off x="379142" y="1905000"/>
            <a:ext cx="7902449" cy="2246769"/>
          </a:xfrm>
          <a:prstGeom prst="rect">
            <a:avLst/>
          </a:prstGeom>
          <a:noFill/>
        </p:spPr>
        <p:txBody>
          <a:bodyPr wrap="none" rtlCol="0">
            <a:spAutoFit/>
          </a:bodyPr>
          <a:lstStyle/>
          <a:p>
            <a:r>
              <a:rPr lang="en-US" sz="2800" dirty="0" smtClean="0">
                <a:solidFill>
                  <a:srgbClr val="194467"/>
                </a:solidFill>
              </a:rPr>
              <a:t>Grab a white board, marker and eraser.</a:t>
            </a:r>
          </a:p>
          <a:p>
            <a:endParaRPr lang="en-US" sz="2800" dirty="0">
              <a:solidFill>
                <a:srgbClr val="194467"/>
              </a:solidFill>
            </a:endParaRPr>
          </a:p>
          <a:p>
            <a:r>
              <a:rPr lang="en-US" sz="2800" dirty="0" smtClean="0">
                <a:solidFill>
                  <a:srgbClr val="194467"/>
                </a:solidFill>
              </a:rPr>
              <a:t>You will have one minute to complete each problem.</a:t>
            </a:r>
          </a:p>
          <a:p>
            <a:endParaRPr lang="en-US" sz="2800" dirty="0">
              <a:solidFill>
                <a:srgbClr val="194467"/>
              </a:solidFill>
            </a:endParaRPr>
          </a:p>
          <a:p>
            <a:r>
              <a:rPr lang="en-US" sz="2800" dirty="0" smtClean="0">
                <a:solidFill>
                  <a:srgbClr val="194467"/>
                </a:solidFill>
              </a:rPr>
              <a:t>All answers must be expressed in scientific notation.</a:t>
            </a:r>
            <a:endParaRPr lang="en-US" sz="2800" dirty="0">
              <a:solidFill>
                <a:srgbClr val="194467"/>
              </a:solidFill>
            </a:endParaRPr>
          </a:p>
        </p:txBody>
      </p:sp>
    </p:spTree>
    <p:extLst>
      <p:ext uri="{BB962C8B-B14F-4D97-AF65-F5344CB8AC3E}">
        <p14:creationId xmlns:p14="http://schemas.microsoft.com/office/powerpoint/2010/main" val="39312126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1</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2590800" y="1740736"/>
            <a:ext cx="4114800" cy="2197865"/>
          </a:xfrm>
          <a:prstGeom prst="rect">
            <a:avLst/>
          </a:prstGeom>
        </p:spPr>
      </p:pic>
      <p:sp>
        <p:nvSpPr>
          <p:cNvPr id="6" name="Rectangle 5"/>
          <p:cNvSpPr/>
          <p:nvPr/>
        </p:nvSpPr>
        <p:spPr>
          <a:xfrm>
            <a:off x="2590800" y="2819400"/>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1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Definition</a:t>
            </a:r>
            <a:endParaRPr lang="en-US" dirty="0"/>
          </a:p>
        </p:txBody>
      </p:sp>
      <p:pic>
        <p:nvPicPr>
          <p:cNvPr id="4" name="Picture 3"/>
          <p:cNvPicPr>
            <a:picLocks noChangeAspect="1"/>
          </p:cNvPicPr>
          <p:nvPr/>
        </p:nvPicPr>
        <p:blipFill>
          <a:blip r:embed="rId3"/>
          <a:stretch>
            <a:fillRect/>
          </a:stretch>
        </p:blipFill>
        <p:spPr>
          <a:xfrm>
            <a:off x="381000" y="1686795"/>
            <a:ext cx="8418443" cy="1676400"/>
          </a:xfrm>
          <a:prstGeom prst="rect">
            <a:avLst/>
          </a:prstGeom>
        </p:spPr>
      </p:pic>
      <p:sp>
        <p:nvSpPr>
          <p:cNvPr id="9" name="TextBox 8"/>
          <p:cNvSpPr txBox="1"/>
          <p:nvPr/>
        </p:nvSpPr>
        <p:spPr>
          <a:xfrm>
            <a:off x="1295400" y="4267200"/>
            <a:ext cx="6629400" cy="2246769"/>
          </a:xfrm>
          <a:prstGeom prst="rect">
            <a:avLst/>
          </a:prstGeom>
          <a:noFill/>
        </p:spPr>
        <p:txBody>
          <a:bodyPr wrap="square" rtlCol="0">
            <a:spAutoFit/>
          </a:bodyPr>
          <a:lstStyle/>
          <a:p>
            <a:r>
              <a:rPr lang="en-US" sz="2800" dirty="0" smtClean="0">
                <a:solidFill>
                  <a:srgbClr val="194467"/>
                </a:solidFill>
              </a:rPr>
              <a:t>Complete Exercises 1-14 in your handout.</a:t>
            </a:r>
          </a:p>
          <a:p>
            <a:endParaRPr lang="en-US" sz="2800" dirty="0">
              <a:solidFill>
                <a:srgbClr val="194467"/>
              </a:solidFill>
            </a:endParaRPr>
          </a:p>
          <a:p>
            <a:r>
              <a:rPr lang="en-US" sz="2800" dirty="0" smtClean="0">
                <a:solidFill>
                  <a:srgbClr val="194467"/>
                </a:solidFill>
              </a:rPr>
              <a:t>What’s the point of Exercises 11-13?</a:t>
            </a:r>
          </a:p>
          <a:p>
            <a:endParaRPr lang="en-US" sz="2800" dirty="0">
              <a:solidFill>
                <a:srgbClr val="194467"/>
              </a:solidFill>
            </a:endParaRPr>
          </a:p>
          <a:p>
            <a:r>
              <a:rPr lang="en-US" sz="2800" dirty="0" smtClean="0">
                <a:solidFill>
                  <a:srgbClr val="194467"/>
                </a:solidFill>
              </a:rPr>
              <a:t>What’s the point of Exercise 14?</a:t>
            </a:r>
            <a:endParaRPr lang="en-US" sz="2800" dirty="0">
              <a:solidFill>
                <a:srgbClr val="194467"/>
              </a:solidFill>
            </a:endParaRPr>
          </a:p>
        </p:txBody>
      </p:sp>
    </p:spTree>
    <p:extLst>
      <p:ext uri="{BB962C8B-B14F-4D97-AF65-F5344CB8AC3E}">
        <p14:creationId xmlns:p14="http://schemas.microsoft.com/office/powerpoint/2010/main" val="282744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2</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2743200" y="1752600"/>
            <a:ext cx="3657600" cy="2286000"/>
          </a:xfrm>
          <a:prstGeom prst="rect">
            <a:avLst/>
          </a:prstGeom>
        </p:spPr>
      </p:pic>
      <p:sp>
        <p:nvSpPr>
          <p:cNvPr id="7" name="Rectangle 6"/>
          <p:cNvSpPr/>
          <p:nvPr/>
        </p:nvSpPr>
        <p:spPr>
          <a:xfrm>
            <a:off x="2514600" y="2904519"/>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3</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631950" y="1676400"/>
            <a:ext cx="7912100" cy="2311400"/>
          </a:xfrm>
          <a:prstGeom prst="rect">
            <a:avLst/>
          </a:prstGeom>
        </p:spPr>
      </p:pic>
      <p:sp>
        <p:nvSpPr>
          <p:cNvPr id="8" name="Rectangle 7"/>
          <p:cNvSpPr/>
          <p:nvPr/>
        </p:nvSpPr>
        <p:spPr>
          <a:xfrm>
            <a:off x="657115" y="3208250"/>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3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4</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2971800" y="1752600"/>
            <a:ext cx="3200400" cy="2848524"/>
          </a:xfrm>
          <a:prstGeom prst="rect">
            <a:avLst/>
          </a:prstGeom>
        </p:spPr>
      </p:pic>
      <p:sp>
        <p:nvSpPr>
          <p:cNvPr id="8" name="Rectangle 7"/>
          <p:cNvSpPr/>
          <p:nvPr/>
        </p:nvSpPr>
        <p:spPr>
          <a:xfrm>
            <a:off x="2490448" y="3429000"/>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5</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2895600" y="1752599"/>
            <a:ext cx="2971800" cy="2810289"/>
          </a:xfrm>
          <a:prstGeom prst="rect">
            <a:avLst/>
          </a:prstGeom>
        </p:spPr>
      </p:pic>
      <p:sp>
        <p:nvSpPr>
          <p:cNvPr id="8" name="Rectangle 7"/>
          <p:cNvSpPr/>
          <p:nvPr/>
        </p:nvSpPr>
        <p:spPr>
          <a:xfrm>
            <a:off x="2286000" y="3581400"/>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95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6</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1676400" y="1676400"/>
            <a:ext cx="6019800" cy="2916328"/>
          </a:xfrm>
          <a:prstGeom prst="rect">
            <a:avLst/>
          </a:prstGeom>
        </p:spPr>
      </p:pic>
      <p:sp>
        <p:nvSpPr>
          <p:cNvPr id="7" name="Rectangle 6"/>
          <p:cNvSpPr/>
          <p:nvPr/>
        </p:nvSpPr>
        <p:spPr>
          <a:xfrm>
            <a:off x="1752600" y="3505200"/>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5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7</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2286000" y="1716406"/>
            <a:ext cx="4267200" cy="2141532"/>
          </a:xfrm>
          <a:prstGeom prst="rect">
            <a:avLst/>
          </a:prstGeom>
        </p:spPr>
      </p:pic>
      <p:sp>
        <p:nvSpPr>
          <p:cNvPr id="7" name="Rectangle 6"/>
          <p:cNvSpPr/>
          <p:nvPr/>
        </p:nvSpPr>
        <p:spPr>
          <a:xfrm>
            <a:off x="2400736" y="2763806"/>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1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8</a:t>
            </a:r>
            <a:endParaRPr lang="en-US" dirty="0"/>
          </a:p>
        </p:txBody>
      </p:sp>
      <p:sp>
        <p:nvSpPr>
          <p:cNvPr id="5" name="Content Placeholder 2"/>
          <p:cNvSpPr>
            <a:spLocks noGrp="1"/>
          </p:cNvSpPr>
          <p:nvPr>
            <p:ph idx="1"/>
          </p:nvPr>
        </p:nvSpPr>
        <p:spPr>
          <a:xfrm>
            <a:off x="381000" y="1295400"/>
            <a:ext cx="8686800" cy="4800600"/>
          </a:xfrm>
        </p:spPr>
        <p:txBody>
          <a:bodyPr>
            <a:normAutofit/>
          </a:bodyPr>
          <a:lstStyle/>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1143000" y="2133600"/>
            <a:ext cx="7221330" cy="1981200"/>
          </a:xfrm>
          <a:prstGeom prst="rect">
            <a:avLst/>
          </a:prstGeom>
        </p:spPr>
      </p:pic>
      <p:sp>
        <p:nvSpPr>
          <p:cNvPr id="8" name="Rectangle 7"/>
          <p:cNvSpPr/>
          <p:nvPr/>
        </p:nvSpPr>
        <p:spPr>
          <a:xfrm>
            <a:off x="1175090" y="3200400"/>
            <a:ext cx="4114800" cy="111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6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a:t>
            </a:r>
            <a:r>
              <a:rPr lang="en-US" dirty="0"/>
              <a:t>Review 2 – 6</a:t>
            </a:r>
          </a:p>
          <a:p>
            <a:pPr marL="457200" indent="-457200">
              <a:buFont typeface="Arial"/>
              <a:buChar char="•"/>
            </a:pPr>
            <a:r>
              <a:rPr lang="en-US" dirty="0"/>
              <a:t>Mid Module Assessment</a:t>
            </a:r>
          </a:p>
          <a:p>
            <a:pPr marL="457200" indent="-457200">
              <a:buFont typeface="Arial"/>
              <a:buChar char="•"/>
            </a:pPr>
            <a:r>
              <a:rPr lang="en-US" dirty="0"/>
              <a:t>Lesson Review 7 – 13</a:t>
            </a:r>
          </a:p>
          <a:p>
            <a:pPr marL="457200" indent="-457200">
              <a:buFont typeface="Arial"/>
              <a:buChar char="•"/>
            </a:pPr>
            <a:r>
              <a:rPr lang="en-US" dirty="0"/>
              <a:t>End of Module Assessment</a:t>
            </a:r>
          </a:p>
          <a:p>
            <a:pPr marL="457200" indent="-457200">
              <a:buFont typeface="Arial"/>
              <a:buChar char="•"/>
            </a:pPr>
            <a:r>
              <a:rPr lang="en-US" dirty="0"/>
              <a:t>Preparation for Implementation</a:t>
            </a:r>
          </a:p>
          <a:p>
            <a:pPr marL="457200" indent="-457200">
              <a:buFont typeface="Arial"/>
              <a:buChar char="•"/>
            </a:pPr>
            <a:r>
              <a:rPr lang="en-US" dirty="0"/>
              <a:t>Summary and Closure</a:t>
            </a:r>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7897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324600" cy="4572000"/>
          </a:xfrm>
        </p:spPr>
        <p:txBody>
          <a:bodyPr/>
          <a:lstStyle/>
          <a:p>
            <a:pPr marL="457200" indent="-457200">
              <a:buFont typeface="Arial" pitchFamily="34" charset="0"/>
              <a:buChar char="•"/>
            </a:pPr>
            <a:r>
              <a:rPr lang="en-US" sz="2400" dirty="0"/>
              <a:t>Briefly review the content of the Mid-Module Assessment and Exemplars.</a:t>
            </a:r>
          </a:p>
          <a:p>
            <a:pPr marL="457200" indent="-457200">
              <a:buFont typeface="Arial" pitchFamily="34" charset="0"/>
              <a:buChar char="•"/>
            </a:pPr>
            <a:r>
              <a:rPr lang="en-US" sz="2400" dirty="0"/>
              <a:t>Which problems/vocabulary will be challenging for students?</a:t>
            </a:r>
          </a:p>
          <a:p>
            <a:pPr marL="457200" indent="-457200">
              <a:buFont typeface="Arial" pitchFamily="34" charset="0"/>
              <a:buChar char="•"/>
            </a:pPr>
            <a:r>
              <a:rPr lang="en-US" sz="2400" dirty="0"/>
              <a:t>Which problems do you expect all students to be able to complete successfully?</a:t>
            </a:r>
          </a:p>
          <a:p>
            <a:pPr marL="457200" indent="-457200">
              <a:buFont typeface="Arial" pitchFamily="34" charset="0"/>
              <a:buChar char="•"/>
            </a:pPr>
            <a:r>
              <a:rPr lang="en-US" sz="2400" dirty="0"/>
              <a:t>Rubric </a:t>
            </a:r>
            <a:r>
              <a:rPr lang="en-US" sz="2400" dirty="0" smtClean="0"/>
              <a:t>Scoring</a:t>
            </a:r>
            <a:endParaRPr lang="en-US" sz="2400" dirty="0"/>
          </a:p>
        </p:txBody>
      </p:sp>
      <p:sp>
        <p:nvSpPr>
          <p:cNvPr id="3" name="Title 2"/>
          <p:cNvSpPr>
            <a:spLocks noGrp="1"/>
          </p:cNvSpPr>
          <p:nvPr>
            <p:ph type="title"/>
          </p:nvPr>
        </p:nvSpPr>
        <p:spPr>
          <a:xfrm>
            <a:off x="286606" y="304801"/>
            <a:ext cx="8229600" cy="1066800"/>
          </a:xfrm>
        </p:spPr>
        <p:txBody>
          <a:bodyPr/>
          <a:lstStyle/>
          <a:p>
            <a:r>
              <a:rPr lang="en-US" dirty="0" smtClean="0"/>
              <a:t>End of Module Assessment</a:t>
            </a:r>
            <a:endParaRPr lang="en-US" dirty="0"/>
          </a:p>
        </p:txBody>
      </p:sp>
    </p:spTree>
    <p:extLst>
      <p:ext uri="{BB962C8B-B14F-4D97-AF65-F5344CB8AC3E}">
        <p14:creationId xmlns:p14="http://schemas.microsoft.com/office/powerpoint/2010/main" val="25341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a:t>
            </a:r>
            <a:r>
              <a:rPr lang="en-US" dirty="0"/>
              <a:t>Review 2 – 6</a:t>
            </a:r>
          </a:p>
          <a:p>
            <a:pPr marL="457200" indent="-457200">
              <a:buFont typeface="Arial"/>
              <a:buChar char="•"/>
            </a:pPr>
            <a:r>
              <a:rPr lang="en-US" dirty="0"/>
              <a:t>Mid Module Assessment</a:t>
            </a:r>
          </a:p>
          <a:p>
            <a:pPr marL="457200" indent="-457200">
              <a:buFont typeface="Arial"/>
              <a:buChar char="•"/>
            </a:pPr>
            <a:r>
              <a:rPr lang="en-US" dirty="0"/>
              <a:t>Lesson Review 7 – 13</a:t>
            </a:r>
          </a:p>
          <a:p>
            <a:pPr marL="457200" indent="-457200">
              <a:buFont typeface="Arial"/>
              <a:buChar char="•"/>
            </a:pPr>
            <a:r>
              <a:rPr lang="en-US" dirty="0"/>
              <a:t>End of Module Assessment</a:t>
            </a:r>
          </a:p>
          <a:p>
            <a:pPr marL="457200" indent="-457200">
              <a:buFont typeface="Arial"/>
              <a:buChar char="•"/>
            </a:pPr>
            <a:r>
              <a:rPr lang="en-US" dirty="0"/>
              <a:t>Preparation for Implementation</a:t>
            </a:r>
          </a:p>
          <a:p>
            <a:pPr marL="457200" indent="-457200">
              <a:buFont typeface="Arial"/>
              <a:buChar char="•"/>
            </a:pPr>
            <a:r>
              <a:rPr lang="en-US" dirty="0"/>
              <a:t>Summary and Closure</a:t>
            </a:r>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30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Closing</a:t>
            </a:r>
            <a:endParaRPr lang="en-US" dirty="0"/>
          </a:p>
        </p:txBody>
      </p:sp>
      <p:sp>
        <p:nvSpPr>
          <p:cNvPr id="9" name="TextBox 8"/>
          <p:cNvSpPr txBox="1"/>
          <p:nvPr/>
        </p:nvSpPr>
        <p:spPr>
          <a:xfrm>
            <a:off x="380437" y="1300447"/>
            <a:ext cx="7638194" cy="3338350"/>
          </a:xfrm>
          <a:prstGeom prst="rect">
            <a:avLst/>
          </a:prstGeom>
          <a:noFill/>
        </p:spPr>
        <p:txBody>
          <a:bodyPr wrap="square" rtlCol="0">
            <a:spAutoFit/>
          </a:bodyPr>
          <a:lstStyle/>
          <a:p>
            <a:r>
              <a:rPr lang="en-US" sz="2800" dirty="0" smtClean="0">
                <a:solidFill>
                  <a:srgbClr val="194467"/>
                </a:solidFill>
              </a:rPr>
              <a:t>Why bother with exponential notation?  Why not just write out the multiplication?</a:t>
            </a:r>
          </a:p>
          <a:p>
            <a:pPr marL="914400" lvl="1" indent="-457200">
              <a:lnSpc>
                <a:spcPct val="140000"/>
              </a:lnSpc>
              <a:buFont typeface="Arial"/>
              <a:buChar char="•"/>
            </a:pPr>
            <a:r>
              <a:rPr lang="en-US" sz="2800" dirty="0" smtClean="0">
                <a:solidFill>
                  <a:srgbClr val="194467"/>
                </a:solidFill>
              </a:rPr>
              <a:t>Exponential notation saves writing!</a:t>
            </a:r>
          </a:p>
          <a:p>
            <a:pPr marL="914400" lvl="1" indent="-457200">
              <a:lnSpc>
                <a:spcPct val="140000"/>
              </a:lnSpc>
              <a:buFont typeface="Arial"/>
              <a:buChar char="•"/>
            </a:pPr>
            <a:r>
              <a:rPr lang="en-US" sz="2800" dirty="0" smtClean="0">
                <a:solidFill>
                  <a:srgbClr val="194467"/>
                </a:solidFill>
              </a:rPr>
              <a:t>It’s good for recording very small and very large scientific measurements.</a:t>
            </a:r>
          </a:p>
          <a:p>
            <a:pPr marL="914400" lvl="1" indent="-457200">
              <a:lnSpc>
                <a:spcPct val="140000"/>
              </a:lnSpc>
              <a:buFont typeface="Arial"/>
              <a:buChar char="•"/>
            </a:pPr>
            <a:r>
              <a:rPr lang="en-US" sz="2800" dirty="0" smtClean="0">
                <a:solidFill>
                  <a:srgbClr val="194467"/>
                </a:solidFill>
              </a:rPr>
              <a:t>It makes clear the magnitude of a number.</a:t>
            </a:r>
          </a:p>
        </p:txBody>
      </p:sp>
    </p:spTree>
    <p:extLst>
      <p:ext uri="{BB962C8B-B14F-4D97-AF65-F5344CB8AC3E}">
        <p14:creationId xmlns:p14="http://schemas.microsoft.com/office/powerpoint/2010/main" val="371429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t>What are the Progressions?</a:t>
            </a:r>
          </a:p>
          <a:p>
            <a:pPr>
              <a:buFont typeface="Arial" panose="020B0604020202020204" pitchFamily="34" charset="0"/>
              <a:buChar char="•"/>
            </a:pPr>
            <a:r>
              <a:rPr lang="en-US" dirty="0"/>
              <a:t>Explore: Expressions and Equations</a:t>
            </a:r>
          </a:p>
          <a:p>
            <a:pPr marL="915988" lvl="1"/>
            <a:r>
              <a:rPr lang="en-US" sz="2600" dirty="0"/>
              <a:t>Read page 11</a:t>
            </a:r>
          </a:p>
          <a:p>
            <a:pPr marL="915988" lvl="1"/>
            <a:r>
              <a:rPr lang="en-US" sz="2600" dirty="0"/>
              <a:t>Scan pages 12-13</a:t>
            </a:r>
          </a:p>
          <a:p>
            <a:pPr>
              <a:buFont typeface="Arial" panose="020B0604020202020204" pitchFamily="34" charset="0"/>
              <a:buChar char="•"/>
            </a:pPr>
            <a:r>
              <a:rPr lang="en-US" dirty="0"/>
              <a:t>Highlight the information relevant to the </a:t>
            </a:r>
            <a:br>
              <a:rPr lang="en-US" dirty="0"/>
            </a:br>
            <a:r>
              <a:rPr lang="en-US" dirty="0"/>
              <a:t>content of this module.</a:t>
            </a:r>
          </a:p>
          <a:p>
            <a:endParaRPr lang="en-US" dirty="0"/>
          </a:p>
        </p:txBody>
      </p:sp>
      <p:sp>
        <p:nvSpPr>
          <p:cNvPr id="3" name="Title 2"/>
          <p:cNvSpPr>
            <a:spLocks noGrp="1"/>
          </p:cNvSpPr>
          <p:nvPr>
            <p:ph type="title"/>
          </p:nvPr>
        </p:nvSpPr>
        <p:spPr>
          <a:xfrm>
            <a:off x="286606" y="304800"/>
            <a:ext cx="8229600" cy="1219199"/>
          </a:xfrm>
        </p:spPr>
        <p:txBody>
          <a:bodyPr/>
          <a:lstStyle/>
          <a:p>
            <a:r>
              <a:rPr lang="en-US" dirty="0" smtClean="0"/>
              <a:t>Progression Study</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352553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Study Lessons 2 &amp; 3 and Lessons 8-10.</a:t>
            </a:r>
          </a:p>
          <a:p>
            <a:r>
              <a:rPr lang="en-US" dirty="0"/>
              <a:t>Then, turn and talk:</a:t>
            </a:r>
          </a:p>
          <a:p>
            <a:pPr lvl="1">
              <a:buFont typeface="Arial" panose="020B0604020202020204" pitchFamily="34" charset="0"/>
              <a:buChar char="•"/>
            </a:pPr>
            <a:r>
              <a:rPr lang="en-US" sz="2600" dirty="0"/>
              <a:t>How do these lessons engage students in the work described in the Progression?</a:t>
            </a:r>
          </a:p>
          <a:p>
            <a:endParaRPr lang="en-US" dirty="0"/>
          </a:p>
        </p:txBody>
      </p:sp>
      <p:sp>
        <p:nvSpPr>
          <p:cNvPr id="3" name="Title 2"/>
          <p:cNvSpPr>
            <a:spLocks noGrp="1"/>
          </p:cNvSpPr>
          <p:nvPr>
            <p:ph type="title"/>
          </p:nvPr>
        </p:nvSpPr>
        <p:spPr>
          <a:xfrm>
            <a:off x="286606" y="304801"/>
            <a:ext cx="8229600" cy="1143000"/>
          </a:xfrm>
        </p:spPr>
        <p:txBody>
          <a:bodyPr/>
          <a:lstStyle/>
          <a:p>
            <a:r>
              <a:rPr lang="en-US" dirty="0" smtClean="0"/>
              <a:t>Progression Study</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64109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5867400" cy="4748150"/>
          </a:xfrm>
        </p:spPr>
        <p:txBody>
          <a:bodyPr/>
          <a:lstStyle/>
          <a:p>
            <a:pPr marL="7938" lvl="0" indent="-7938"/>
            <a:r>
              <a:rPr lang="en-US" sz="2400" dirty="0"/>
              <a:t>Analyze the progression of each lesson component across the Module.</a:t>
            </a:r>
            <a:endParaRPr lang="en-US" sz="3200" dirty="0"/>
          </a:p>
          <a:p>
            <a:pPr marL="800100" lvl="1" indent="-342900">
              <a:buFont typeface="Arial"/>
              <a:buChar char="•"/>
            </a:pPr>
            <a:r>
              <a:rPr lang="en-US" sz="2000" dirty="0"/>
              <a:t>What does the sequence of Fluency Practices</a:t>
            </a:r>
            <a:br>
              <a:rPr lang="en-US" sz="2000" dirty="0"/>
            </a:br>
            <a:r>
              <a:rPr lang="en-US" sz="2000" dirty="0"/>
              <a:t> accomplish as a whole?  </a:t>
            </a:r>
            <a:endParaRPr lang="en-US" sz="2800" dirty="0"/>
          </a:p>
          <a:p>
            <a:pPr marL="800100" lvl="1" indent="-342900">
              <a:buFont typeface="Arial"/>
              <a:buChar char="•"/>
            </a:pPr>
            <a:r>
              <a:rPr lang="en-US" sz="2000" dirty="0"/>
              <a:t>How does the sequence of </a:t>
            </a:r>
            <a:r>
              <a:rPr lang="en-US" sz="2000" dirty="0" smtClean="0"/>
              <a:t>Discussions </a:t>
            </a:r>
            <a:r>
              <a:rPr lang="en-US" sz="2000" dirty="0"/>
              <a:t>connect to topic/module?</a:t>
            </a:r>
            <a:endParaRPr lang="en-US" sz="2800" dirty="0"/>
          </a:p>
          <a:p>
            <a:pPr marL="800100" lvl="1" indent="-342900">
              <a:buFont typeface="Arial"/>
              <a:buChar char="•"/>
            </a:pPr>
            <a:r>
              <a:rPr lang="en-US" sz="2000" dirty="0"/>
              <a:t>How does the sequence of </a:t>
            </a:r>
            <a:r>
              <a:rPr lang="en-US" sz="2000" dirty="0" smtClean="0"/>
              <a:t>Exercises/Examples and </a:t>
            </a:r>
            <a:r>
              <a:rPr lang="en-US" sz="2000" dirty="0"/>
              <a:t>Student Debrief build </a:t>
            </a:r>
            <a:r>
              <a:rPr lang="en-US" sz="2000" dirty="0" smtClean="0"/>
              <a:t>toward </a:t>
            </a:r>
            <a:r>
              <a:rPr lang="en-US" sz="2000" dirty="0"/>
              <a:t>mastery of the topic/module?</a:t>
            </a:r>
            <a:endParaRPr lang="en-US" sz="2800" dirty="0"/>
          </a:p>
          <a:p>
            <a:endParaRPr lang="en-US" dirty="0"/>
          </a:p>
        </p:txBody>
      </p:sp>
      <p:sp>
        <p:nvSpPr>
          <p:cNvPr id="3" name="Title 2"/>
          <p:cNvSpPr>
            <a:spLocks noGrp="1"/>
          </p:cNvSpPr>
          <p:nvPr>
            <p:ph type="title"/>
          </p:nvPr>
        </p:nvSpPr>
        <p:spPr>
          <a:xfrm>
            <a:off x="286606" y="304801"/>
            <a:ext cx="8229600" cy="1066800"/>
          </a:xfrm>
        </p:spPr>
        <p:txBody>
          <a:bodyPr/>
          <a:lstStyle/>
          <a:p>
            <a:r>
              <a:rPr lang="en-US" dirty="0" smtClean="0"/>
              <a:t>Coherence Within the Module</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622060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With any topic from </a:t>
            </a:r>
            <a:r>
              <a:rPr lang="en-US" i="1" dirty="0"/>
              <a:t>A Story of Ratios</a:t>
            </a:r>
            <a:r>
              <a:rPr lang="en-US" dirty="0"/>
              <a:t>, read the module overview and the topic opener.</a:t>
            </a:r>
          </a:p>
          <a:p>
            <a:pPr marL="457200" indent="-457200">
              <a:buFont typeface="Arial" panose="020B0604020202020204" pitchFamily="34" charset="0"/>
              <a:buChar char="•"/>
            </a:pPr>
            <a:r>
              <a:rPr lang="en-US" dirty="0"/>
              <a:t>Study the module assessment, paying particular attention to the sample responses provided.</a:t>
            </a:r>
          </a:p>
          <a:p>
            <a:endParaRPr lang="en-US" dirty="0"/>
          </a:p>
        </p:txBody>
      </p:sp>
    </p:spTree>
    <p:extLst>
      <p:ext uri="{BB962C8B-B14F-4D97-AF65-F5344CB8AC3E}">
        <p14:creationId xmlns:p14="http://schemas.microsoft.com/office/powerpoint/2010/main" val="3945542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Read through the first lesson of the topic.</a:t>
            </a:r>
          </a:p>
          <a:p>
            <a:pPr marL="457200" indent="-457200">
              <a:buFont typeface="Arial" panose="020B0604020202020204" pitchFamily="34" charset="0"/>
              <a:buChar char="•"/>
            </a:pPr>
            <a:r>
              <a:rPr lang="en-US" dirty="0"/>
              <a:t>Then, take note of the lesson objective and re-examine the exit ticket with the objective in mind.  What major concept is necessary to successfully complete the exit ticket?</a:t>
            </a:r>
          </a:p>
          <a:p>
            <a:pPr marL="457200" indent="-457200">
              <a:buFont typeface="Arial" panose="020B0604020202020204" pitchFamily="34" charset="0"/>
              <a:buChar char="•"/>
            </a:pPr>
            <a:r>
              <a:rPr lang="en-US" dirty="0"/>
              <a:t>Study the concept development and problem set.  How do the CD/PS develop the major concept that is required in the exit ticket?  What parts of the CD/PS go beyond this major concept?</a:t>
            </a:r>
          </a:p>
          <a:p>
            <a:endParaRPr lang="en-US" dirty="0"/>
          </a:p>
        </p:txBody>
      </p:sp>
    </p:spTree>
    <p:extLst>
      <p:ext uri="{BB962C8B-B14F-4D97-AF65-F5344CB8AC3E}">
        <p14:creationId xmlns:p14="http://schemas.microsoft.com/office/powerpoint/2010/main" val="33331911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How will this knowledge empower teachers to support  specific groups of learners?</a:t>
            </a:r>
          </a:p>
          <a:p>
            <a:pPr marL="457200" indent="-457200">
              <a:buFont typeface="Arial" panose="020B0604020202020204" pitchFamily="34" charset="0"/>
              <a:buChar char="•"/>
            </a:pPr>
            <a:r>
              <a:rPr lang="en-US" dirty="0"/>
              <a:t>Turn to the subsequent lesson, and examine the exit ticket.  How does this exit ticket build on the last?  How are the two exit tickets similar and how are they different?  </a:t>
            </a:r>
          </a:p>
          <a:p>
            <a:pPr marL="457200" indent="-457200">
              <a:buFont typeface="Arial" panose="020B0604020202020204" pitchFamily="34" charset="0"/>
              <a:buChar char="•"/>
            </a:pPr>
            <a:r>
              <a:rPr lang="en-US" dirty="0"/>
              <a:t>Will students have an opportunity in the second lesson to continue development of the first lesson’s objective?  What level of mastery of the first lesson’s objective is necessary in preparation for the second lesson?</a:t>
            </a:r>
          </a:p>
          <a:p>
            <a:endParaRPr lang="en-US" dirty="0"/>
          </a:p>
        </p:txBody>
      </p:sp>
    </p:spTree>
    <p:extLst>
      <p:ext uri="{BB962C8B-B14F-4D97-AF65-F5344CB8AC3E}">
        <p14:creationId xmlns:p14="http://schemas.microsoft.com/office/powerpoint/2010/main" val="27895609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How does the new plan for implementation impact the student debrief?</a:t>
            </a:r>
          </a:p>
          <a:p>
            <a:pPr marL="457200" indent="-457200">
              <a:buFont typeface="Arial" panose="020B0604020202020204" pitchFamily="34" charset="0"/>
              <a:buChar char="•"/>
            </a:pPr>
            <a:r>
              <a:rPr lang="en-US" dirty="0"/>
              <a:t>Are any adjustments needed to the fluency and/or application components of the lesson?  </a:t>
            </a:r>
          </a:p>
          <a:p>
            <a:endParaRPr lang="en-US" dirty="0"/>
          </a:p>
        </p:txBody>
      </p:sp>
    </p:spTree>
    <p:extLst>
      <p:ext uri="{BB962C8B-B14F-4D97-AF65-F5344CB8AC3E}">
        <p14:creationId xmlns:p14="http://schemas.microsoft.com/office/powerpoint/2010/main" val="5696140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normAutofit lnSpcReduction="10000"/>
          </a:bodyPr>
          <a:lstStyle/>
          <a:p>
            <a:pPr marL="0" indent="0"/>
            <a:r>
              <a:rPr lang="en-US" dirty="0"/>
              <a:t>Repeat this process for each lesson.</a:t>
            </a:r>
          </a:p>
          <a:p>
            <a:pPr marL="803275" lvl="2" indent="-346075">
              <a:buFont typeface="Arial" panose="020B0604020202020204" pitchFamily="34" charset="0"/>
              <a:buChar char="•"/>
            </a:pPr>
            <a:r>
              <a:rPr lang="en-US" sz="2400" dirty="0">
                <a:solidFill>
                  <a:srgbClr val="404040"/>
                </a:solidFill>
              </a:rPr>
              <a:t>Read lesson.</a:t>
            </a:r>
          </a:p>
          <a:p>
            <a:pPr marL="803275" lvl="2" indent="-346075">
              <a:buFont typeface="Arial" panose="020B0604020202020204" pitchFamily="34" charset="0"/>
              <a:buChar char="•"/>
            </a:pPr>
            <a:r>
              <a:rPr lang="en-US" sz="2400" dirty="0">
                <a:solidFill>
                  <a:srgbClr val="404040"/>
                </a:solidFill>
              </a:rPr>
              <a:t>Study exit ticket. Identify critical portions of concept development and problem set.</a:t>
            </a:r>
          </a:p>
          <a:p>
            <a:pPr marL="803275" lvl="2" indent="-346075">
              <a:buFont typeface="Arial" panose="020B0604020202020204" pitchFamily="34" charset="0"/>
              <a:buChar char="•"/>
            </a:pPr>
            <a:r>
              <a:rPr lang="en-US" sz="2400" dirty="0">
                <a:solidFill>
                  <a:srgbClr val="404040"/>
                </a:solidFill>
              </a:rPr>
              <a:t>Consider needs of specific students.</a:t>
            </a:r>
          </a:p>
          <a:p>
            <a:pPr marL="803275" lvl="2" indent="-346075">
              <a:buFont typeface="Arial" panose="020B0604020202020204" pitchFamily="34" charset="0"/>
              <a:buChar char="•"/>
            </a:pPr>
            <a:r>
              <a:rPr lang="en-US" sz="2400" dirty="0">
                <a:solidFill>
                  <a:srgbClr val="404040"/>
                </a:solidFill>
              </a:rPr>
              <a:t>Refer to subsequent exit ticket. Revise implementation plan as needed.</a:t>
            </a:r>
          </a:p>
          <a:p>
            <a:pPr marL="803275" lvl="2" indent="-346075">
              <a:buFont typeface="Arial" panose="020B0604020202020204" pitchFamily="34" charset="0"/>
              <a:buChar char="•"/>
            </a:pPr>
            <a:r>
              <a:rPr lang="en-US" sz="2400" dirty="0">
                <a:solidFill>
                  <a:srgbClr val="404040"/>
                </a:solidFill>
              </a:rPr>
              <a:t>Make adjustments to the student debrief as needed.</a:t>
            </a:r>
          </a:p>
          <a:p>
            <a:pPr marL="803275" lvl="2" indent="-346075">
              <a:buFont typeface="Arial" panose="020B0604020202020204" pitchFamily="34" charset="0"/>
              <a:buChar char="•"/>
            </a:pPr>
            <a:r>
              <a:rPr lang="en-US" sz="2400" dirty="0">
                <a:solidFill>
                  <a:srgbClr val="404040"/>
                </a:solidFill>
              </a:rPr>
              <a:t>Consider the other lesson components, ensuring a balance of rigor.</a:t>
            </a:r>
          </a:p>
        </p:txBody>
      </p:sp>
    </p:spTree>
    <p:extLst>
      <p:ext uri="{BB962C8B-B14F-4D97-AF65-F5344CB8AC3E}">
        <p14:creationId xmlns:p14="http://schemas.microsoft.com/office/powerpoint/2010/main" val="26907257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a:t>
            </a:r>
            <a:r>
              <a:rPr lang="en-US" dirty="0"/>
              <a:t>Review 2 – 6</a:t>
            </a:r>
          </a:p>
          <a:p>
            <a:pPr marL="457200" indent="-457200">
              <a:buFont typeface="Arial"/>
              <a:buChar char="•"/>
            </a:pPr>
            <a:r>
              <a:rPr lang="en-US" dirty="0"/>
              <a:t>Mid Module Assessment</a:t>
            </a:r>
          </a:p>
          <a:p>
            <a:pPr marL="457200" indent="-457200">
              <a:buFont typeface="Arial"/>
              <a:buChar char="•"/>
            </a:pPr>
            <a:r>
              <a:rPr lang="en-US" dirty="0"/>
              <a:t>Lesson Review 7 – 13</a:t>
            </a:r>
          </a:p>
          <a:p>
            <a:pPr marL="457200" indent="-457200">
              <a:buFont typeface="Arial"/>
              <a:buChar char="•"/>
            </a:pPr>
            <a:r>
              <a:rPr lang="en-US" dirty="0"/>
              <a:t>End of Module Assessment</a:t>
            </a:r>
          </a:p>
          <a:p>
            <a:pPr marL="457200" indent="-457200">
              <a:buFont typeface="Arial"/>
              <a:buChar char="•"/>
            </a:pPr>
            <a:r>
              <a:rPr lang="en-US" dirty="0"/>
              <a:t>Preparation for Implementation</a:t>
            </a:r>
          </a:p>
          <a:p>
            <a:pPr marL="457200" indent="-457200">
              <a:buFont typeface="Arial"/>
              <a:buChar char="•"/>
            </a:pPr>
            <a:r>
              <a:rPr lang="en-US" dirty="0"/>
              <a:t>Summary and Closure</a:t>
            </a:r>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36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7" end="7"/>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now know…</a:t>
            </a:r>
          </a:p>
          <a:p>
            <a:endParaRPr lang="en-US" dirty="0"/>
          </a:p>
          <a:p>
            <a:r>
              <a:rPr lang="en-US" dirty="0" smtClean="0"/>
              <a:t>I need to figure out…</a:t>
            </a:r>
          </a:p>
          <a:p>
            <a:endParaRPr lang="en-US" dirty="0"/>
          </a:p>
        </p:txBody>
      </p:sp>
      <p:sp>
        <p:nvSpPr>
          <p:cNvPr id="3" name="Title 2"/>
          <p:cNvSpPr>
            <a:spLocks noGrp="1"/>
          </p:cNvSpPr>
          <p:nvPr>
            <p:ph type="title"/>
          </p:nvPr>
        </p:nvSpPr>
        <p:spPr/>
        <p:txBody>
          <a:bodyPr/>
          <a:lstStyle/>
          <a:p>
            <a:r>
              <a:rPr lang="en-US" dirty="0" smtClean="0"/>
              <a:t>Biggest Takeaway</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5386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914400"/>
          </a:xfrm>
        </p:spPr>
        <p:txBody>
          <a:bodyPr/>
          <a:lstStyle/>
          <a:p>
            <a:r>
              <a:rPr lang="en-US" dirty="0" smtClean="0"/>
              <a:t>Overview of the Year</a:t>
            </a:r>
            <a:endParaRPr lang="en-US" dirty="0"/>
          </a:p>
        </p:txBody>
      </p:sp>
      <p:sp>
        <p:nvSpPr>
          <p:cNvPr id="3" name="Content Placeholder 2"/>
          <p:cNvSpPr>
            <a:spLocks noGrp="1"/>
          </p:cNvSpPr>
          <p:nvPr>
            <p:ph idx="1"/>
          </p:nvPr>
        </p:nvSpPr>
        <p:spPr>
          <a:xfrm>
            <a:off x="304800" y="1371600"/>
            <a:ext cx="8229600" cy="5486400"/>
          </a:xfrm>
        </p:spPr>
        <p:txBody>
          <a:bodyPr>
            <a:normAutofit/>
          </a:bodyPr>
          <a:lstStyle/>
          <a:p>
            <a:pPr>
              <a:buFont typeface="Arial" pitchFamily="34" charset="0"/>
              <a:buChar char="•"/>
            </a:pPr>
            <a:r>
              <a:rPr lang="en-US" sz="2400" dirty="0" smtClean="0"/>
              <a:t>Module 1:  Integer Exponents and Scientific Notation</a:t>
            </a:r>
          </a:p>
          <a:p>
            <a:pPr lvl="1">
              <a:buFont typeface="Arial" pitchFamily="34" charset="0"/>
              <a:buChar char="•"/>
            </a:pPr>
            <a:r>
              <a:rPr lang="en-US" sz="2200" dirty="0" smtClean="0">
                <a:solidFill>
                  <a:srgbClr val="194467"/>
                </a:solidFill>
              </a:rPr>
              <a:t>20 days, 13 lessons (1 optional)</a:t>
            </a:r>
          </a:p>
          <a:p>
            <a:pPr marL="457200" lvl="1" indent="0"/>
            <a:endParaRPr lang="en-US" sz="1050" dirty="0">
              <a:solidFill>
                <a:srgbClr val="194467"/>
              </a:solidFill>
            </a:endParaRPr>
          </a:p>
          <a:p>
            <a:pPr>
              <a:buFont typeface="Arial" pitchFamily="34" charset="0"/>
              <a:buChar char="•"/>
            </a:pPr>
            <a:r>
              <a:rPr lang="en-US" sz="2400" dirty="0" smtClean="0"/>
              <a:t>Module 2:  The Concept of Congruence</a:t>
            </a:r>
          </a:p>
          <a:p>
            <a:pPr lvl="1">
              <a:buFont typeface="Arial" pitchFamily="34" charset="0"/>
              <a:buChar char="•"/>
            </a:pPr>
            <a:r>
              <a:rPr lang="en-US" sz="2200" dirty="0" smtClean="0">
                <a:solidFill>
                  <a:srgbClr val="194467"/>
                </a:solidFill>
              </a:rPr>
              <a:t>25 days, 16 lessons (2 optional)</a:t>
            </a:r>
          </a:p>
          <a:p>
            <a:pPr marL="457200" lvl="1" indent="0"/>
            <a:endParaRPr lang="en-US" sz="1050" dirty="0" smtClean="0">
              <a:solidFill>
                <a:srgbClr val="194467"/>
              </a:solidFill>
            </a:endParaRPr>
          </a:p>
          <a:p>
            <a:pPr>
              <a:buFont typeface="Arial" pitchFamily="34" charset="0"/>
              <a:buChar char="•"/>
            </a:pPr>
            <a:r>
              <a:rPr lang="en-US" sz="2400" dirty="0" smtClean="0"/>
              <a:t>Module 3:  Similarity</a:t>
            </a:r>
          </a:p>
          <a:p>
            <a:pPr lvl="1">
              <a:buFont typeface="Arial" pitchFamily="34" charset="0"/>
              <a:buChar char="•"/>
            </a:pPr>
            <a:r>
              <a:rPr lang="en-US" sz="2200" dirty="0" smtClean="0">
                <a:solidFill>
                  <a:srgbClr val="194467"/>
                </a:solidFill>
              </a:rPr>
              <a:t>25 days, 14 lessons (2 optional)</a:t>
            </a:r>
          </a:p>
          <a:p>
            <a:pPr marL="457200" lvl="1" indent="0"/>
            <a:endParaRPr lang="en-US" sz="1050" dirty="0" smtClean="0">
              <a:solidFill>
                <a:srgbClr val="194467"/>
              </a:solidFill>
            </a:endParaRPr>
          </a:p>
          <a:p>
            <a:pPr>
              <a:buFont typeface="Arial" pitchFamily="34" charset="0"/>
              <a:buChar char="•"/>
            </a:pPr>
            <a:r>
              <a:rPr lang="en-US" sz="2400" dirty="0" smtClean="0"/>
              <a:t>Module 4:  Linear Equations</a:t>
            </a:r>
          </a:p>
          <a:p>
            <a:pPr lvl="1">
              <a:buFont typeface="Arial" pitchFamily="34" charset="0"/>
              <a:buChar char="•"/>
            </a:pPr>
            <a:r>
              <a:rPr lang="en-US" dirty="0" smtClean="0">
                <a:solidFill>
                  <a:srgbClr val="194467"/>
                </a:solidFill>
              </a:rPr>
              <a:t>40 days, 31 lessons (1 optional)</a:t>
            </a:r>
          </a:p>
        </p:txBody>
      </p:sp>
    </p:spTree>
    <p:extLst>
      <p:ext uri="{BB962C8B-B14F-4D97-AF65-F5344CB8AC3E}">
        <p14:creationId xmlns:p14="http://schemas.microsoft.com/office/powerpoint/2010/main" val="98391577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533400"/>
            <a:ext cx="8229600" cy="685800"/>
          </a:xfrm>
        </p:spPr>
        <p:txBody>
          <a:bodyPr>
            <a:normAutofit/>
          </a:bodyPr>
          <a:lstStyle/>
          <a:p>
            <a:r>
              <a:rPr lang="en-US" dirty="0" smtClean="0"/>
              <a:t>Key Points</a:t>
            </a:r>
            <a:endParaRPr lang="en-US" dirty="0"/>
          </a:p>
        </p:txBody>
      </p:sp>
      <p:sp>
        <p:nvSpPr>
          <p:cNvPr id="3" name="Content Placeholder 2"/>
          <p:cNvSpPr>
            <a:spLocks noGrp="1"/>
          </p:cNvSpPr>
          <p:nvPr>
            <p:ph idx="1"/>
          </p:nvPr>
        </p:nvSpPr>
        <p:spPr>
          <a:xfrm>
            <a:off x="313780" y="990600"/>
            <a:ext cx="8229600" cy="5181600"/>
          </a:xfrm>
        </p:spPr>
        <p:txBody>
          <a:bodyPr>
            <a:normAutofit fontScale="85000" lnSpcReduction="20000"/>
          </a:bodyPr>
          <a:lstStyle/>
          <a:p>
            <a:pPr marL="0" indent="0"/>
            <a:endParaRPr lang="en-US" sz="2800" dirty="0">
              <a:solidFill>
                <a:srgbClr val="0A668B"/>
              </a:solidFill>
            </a:endParaRPr>
          </a:p>
          <a:p>
            <a:pPr>
              <a:lnSpc>
                <a:spcPct val="110000"/>
              </a:lnSpc>
              <a:buFont typeface="Arial"/>
              <a:buChar char="•"/>
            </a:pPr>
            <a:r>
              <a:rPr lang="en-US" dirty="0"/>
              <a:t>Everything students learn about magnitude and scientific notation is rooted in their understanding of the Laws of Exponents</a:t>
            </a:r>
            <a:r>
              <a:rPr lang="en-US" dirty="0" smtClean="0"/>
              <a:t>.</a:t>
            </a:r>
          </a:p>
          <a:p>
            <a:pPr>
              <a:buFont typeface="Arial"/>
              <a:buChar char="•"/>
            </a:pPr>
            <a:endParaRPr lang="en-US" dirty="0"/>
          </a:p>
          <a:p>
            <a:pPr>
              <a:lnSpc>
                <a:spcPct val="110000"/>
              </a:lnSpc>
              <a:buFont typeface="Arial"/>
              <a:buChar char="•"/>
            </a:pPr>
            <a:r>
              <a:rPr lang="en-US" dirty="0"/>
              <a:t>There exists a logical sequence that moves students from powers of 10, to single digit integers times a power of 10, to scientific notation in general. </a:t>
            </a:r>
            <a:endParaRPr lang="en-US" dirty="0" smtClean="0"/>
          </a:p>
          <a:p>
            <a:pPr marL="0" indent="0"/>
            <a:r>
              <a:rPr lang="en-US" dirty="0" smtClean="0"/>
              <a:t> </a:t>
            </a:r>
            <a:endParaRPr lang="en-US" dirty="0"/>
          </a:p>
          <a:p>
            <a:pPr>
              <a:lnSpc>
                <a:spcPct val="110000"/>
              </a:lnSpc>
              <a:buFont typeface="Arial"/>
              <a:buChar char="•"/>
            </a:pPr>
            <a:r>
              <a:rPr lang="en-US" dirty="0"/>
              <a:t>Operations with numbers written in scientific notation relies heavily on an understanding of the Laws of Exponents, as well as properties (Associative/Commutative/Distributive) and operations with rational numbers (</a:t>
            </a:r>
            <a:r>
              <a:rPr lang="en-US" dirty="0" smtClean="0"/>
              <a:t>fractions and negative fractions)</a:t>
            </a:r>
            <a:r>
              <a:rPr lang="en-US" dirty="0"/>
              <a:t>.  </a:t>
            </a:r>
          </a:p>
        </p:txBody>
      </p:sp>
    </p:spTree>
    <p:extLst>
      <p:ext uri="{BB962C8B-B14F-4D97-AF65-F5344CB8AC3E}">
        <p14:creationId xmlns:p14="http://schemas.microsoft.com/office/powerpoint/2010/main" val="1408081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first thing I’ll do to prepare is…</a:t>
            </a:r>
            <a:endParaRPr lang="en-US" dirty="0"/>
          </a:p>
        </p:txBody>
      </p:sp>
      <p:sp>
        <p:nvSpPr>
          <p:cNvPr id="3" name="Title 2"/>
          <p:cNvSpPr>
            <a:spLocks noGrp="1"/>
          </p:cNvSpPr>
          <p:nvPr>
            <p:ph type="title"/>
          </p:nvPr>
        </p:nvSpPr>
        <p:spPr/>
        <p:txBody>
          <a:bodyPr/>
          <a:lstStyle/>
          <a:p>
            <a:r>
              <a:rPr lang="en-US" dirty="0" smtClean="0"/>
              <a:t>Next Step</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771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914400"/>
          </a:xfrm>
        </p:spPr>
        <p:txBody>
          <a:bodyPr/>
          <a:lstStyle/>
          <a:p>
            <a:r>
              <a:rPr lang="en-US" dirty="0" smtClean="0"/>
              <a:t>Overview of the Year</a:t>
            </a:r>
            <a:endParaRPr lang="en-US" dirty="0"/>
          </a:p>
        </p:txBody>
      </p:sp>
      <p:sp>
        <p:nvSpPr>
          <p:cNvPr id="3" name="Content Placeholder 2"/>
          <p:cNvSpPr>
            <a:spLocks noGrp="1"/>
          </p:cNvSpPr>
          <p:nvPr>
            <p:ph idx="1"/>
          </p:nvPr>
        </p:nvSpPr>
        <p:spPr>
          <a:xfrm>
            <a:off x="304800" y="1371600"/>
            <a:ext cx="8229600" cy="5486400"/>
          </a:xfrm>
        </p:spPr>
        <p:txBody>
          <a:bodyPr>
            <a:normAutofit/>
          </a:bodyPr>
          <a:lstStyle/>
          <a:p>
            <a:pPr>
              <a:buFont typeface="Arial" pitchFamily="34" charset="0"/>
              <a:buChar char="•"/>
            </a:pPr>
            <a:r>
              <a:rPr lang="en-US" sz="2400" dirty="0" smtClean="0"/>
              <a:t>Module 5:  Examples of Functions from Geometry</a:t>
            </a:r>
          </a:p>
          <a:p>
            <a:pPr lvl="1">
              <a:buFont typeface="Arial" pitchFamily="34" charset="0"/>
              <a:buChar char="•"/>
            </a:pPr>
            <a:r>
              <a:rPr lang="en-US" sz="2200" dirty="0" smtClean="0">
                <a:solidFill>
                  <a:srgbClr val="194467"/>
                </a:solidFill>
              </a:rPr>
              <a:t>15 days, 11 lessons</a:t>
            </a:r>
          </a:p>
          <a:p>
            <a:pPr marL="457200" lvl="1" indent="0"/>
            <a:endParaRPr lang="en-US" sz="1050" dirty="0">
              <a:solidFill>
                <a:srgbClr val="194467"/>
              </a:solidFill>
            </a:endParaRPr>
          </a:p>
          <a:p>
            <a:pPr>
              <a:buFont typeface="Arial" pitchFamily="34" charset="0"/>
              <a:buChar char="•"/>
            </a:pPr>
            <a:r>
              <a:rPr lang="en-US" sz="2400" dirty="0" smtClean="0"/>
              <a:t>Module 6:  Linear Functions</a:t>
            </a:r>
          </a:p>
          <a:p>
            <a:pPr lvl="1">
              <a:buFont typeface="Arial" pitchFamily="34" charset="0"/>
              <a:buChar char="•"/>
            </a:pPr>
            <a:r>
              <a:rPr lang="en-US" sz="2200" dirty="0" smtClean="0">
                <a:solidFill>
                  <a:srgbClr val="194467"/>
                </a:solidFill>
              </a:rPr>
              <a:t>20 days, 14 lessons (1 optional)</a:t>
            </a:r>
          </a:p>
          <a:p>
            <a:pPr marL="457200" lvl="1" indent="0"/>
            <a:endParaRPr lang="en-US" sz="1050" dirty="0" smtClean="0">
              <a:solidFill>
                <a:srgbClr val="194467"/>
              </a:solidFill>
            </a:endParaRPr>
          </a:p>
          <a:p>
            <a:pPr>
              <a:buFont typeface="Arial" pitchFamily="34" charset="0"/>
              <a:buChar char="•"/>
            </a:pPr>
            <a:r>
              <a:rPr lang="en-US" sz="2400" dirty="0" smtClean="0"/>
              <a:t>Module 7:  Introduction to Irrational Numbers Using Geometry</a:t>
            </a:r>
          </a:p>
          <a:p>
            <a:pPr lvl="1">
              <a:buFont typeface="Arial" pitchFamily="34" charset="0"/>
              <a:buChar char="•"/>
            </a:pPr>
            <a:r>
              <a:rPr lang="en-US" sz="2200" dirty="0">
                <a:solidFill>
                  <a:srgbClr val="194467"/>
                </a:solidFill>
              </a:rPr>
              <a:t>3</a:t>
            </a:r>
            <a:r>
              <a:rPr lang="en-US" sz="2200" dirty="0" smtClean="0">
                <a:solidFill>
                  <a:srgbClr val="194467"/>
                </a:solidFill>
              </a:rPr>
              <a:t>5 days, 23 lessons (2 optional)</a:t>
            </a:r>
          </a:p>
          <a:p>
            <a:pPr marL="457200" lvl="1" indent="0"/>
            <a:endParaRPr lang="en-US" sz="1050" dirty="0" smtClean="0">
              <a:solidFill>
                <a:schemeClr val="accent1">
                  <a:lumMod val="75000"/>
                </a:schemeClr>
              </a:solidFill>
            </a:endParaRPr>
          </a:p>
        </p:txBody>
      </p:sp>
    </p:spTree>
    <p:extLst>
      <p:ext uri="{BB962C8B-B14F-4D97-AF65-F5344CB8AC3E}">
        <p14:creationId xmlns:p14="http://schemas.microsoft.com/office/powerpoint/2010/main" val="3624850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1143000"/>
          </a:xfrm>
        </p:spPr>
        <p:txBody>
          <a:bodyPr/>
          <a:lstStyle/>
          <a:p>
            <a:r>
              <a:rPr lang="en-US" dirty="0" smtClean="0"/>
              <a:t>Introduction to the Lesson Structure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Examine the development and function of each lesson component.</a:t>
            </a:r>
          </a:p>
          <a:p>
            <a:pPr marL="627063" lvl="1">
              <a:buFont typeface="Arial" panose="020B0604020202020204" pitchFamily="34" charset="0"/>
              <a:buChar char="•"/>
            </a:pPr>
            <a:r>
              <a:rPr lang="en-US" sz="2000" dirty="0"/>
              <a:t>Lesson Type (Socratic, Modeling Cycle, Exploration, Problem Set) </a:t>
            </a:r>
          </a:p>
          <a:p>
            <a:pPr marL="627063" lvl="1">
              <a:buFont typeface="Arial" panose="020B0604020202020204" pitchFamily="34" charset="0"/>
              <a:buChar char="•"/>
            </a:pPr>
            <a:r>
              <a:rPr lang="en-US" sz="2000" dirty="0"/>
              <a:t>Lesson Title</a:t>
            </a:r>
          </a:p>
          <a:p>
            <a:pPr marL="627063" lvl="1">
              <a:buFont typeface="Arial" panose="020B0604020202020204" pitchFamily="34" charset="0"/>
              <a:buChar char="•"/>
            </a:pPr>
            <a:r>
              <a:rPr lang="en-US" sz="2000" dirty="0"/>
              <a:t>Student Outcomes</a:t>
            </a:r>
          </a:p>
          <a:p>
            <a:pPr marL="627063" lvl="1">
              <a:buFont typeface="Arial" panose="020B0604020202020204" pitchFamily="34" charset="0"/>
              <a:buChar char="•"/>
            </a:pPr>
            <a:r>
              <a:rPr lang="en-US" sz="2000" dirty="0"/>
              <a:t>Optional Lesson Notes</a:t>
            </a:r>
          </a:p>
          <a:p>
            <a:pPr marL="627063" lvl="1">
              <a:buFont typeface="Arial" panose="020B0604020202020204" pitchFamily="34" charset="0"/>
              <a:buChar char="•"/>
            </a:pPr>
            <a:r>
              <a:rPr lang="en-US" sz="2000" dirty="0"/>
              <a:t>Classwork: Examples and </a:t>
            </a:r>
            <a:r>
              <a:rPr lang="en-US" sz="2000" dirty="0" smtClean="0"/>
              <a:t>Exercises, Discussions and Concept Development </a:t>
            </a:r>
            <a:endParaRPr lang="en-US" sz="2000" dirty="0"/>
          </a:p>
          <a:p>
            <a:pPr marL="627063" lvl="1">
              <a:buFont typeface="Arial" panose="020B0604020202020204" pitchFamily="34" charset="0"/>
              <a:buChar char="•"/>
            </a:pPr>
            <a:r>
              <a:rPr lang="en-US" sz="2000" dirty="0" smtClean="0"/>
              <a:t>Student </a:t>
            </a:r>
            <a:r>
              <a:rPr lang="en-US" sz="2000" dirty="0"/>
              <a:t>Debrief/Exit Ticket</a:t>
            </a:r>
          </a:p>
          <a:p>
            <a:pPr marL="627063" lvl="1">
              <a:buFont typeface="Arial" panose="020B0604020202020204" pitchFamily="34" charset="0"/>
              <a:buChar char="•"/>
            </a:pPr>
            <a:r>
              <a:rPr lang="en-US" sz="2000" dirty="0"/>
              <a:t>Problem Set</a:t>
            </a:r>
          </a:p>
          <a:p>
            <a:endParaRPr lang="en-US" dirty="0"/>
          </a:p>
        </p:txBody>
      </p:sp>
    </p:spTree>
    <p:extLst>
      <p:ext uri="{BB962C8B-B14F-4D97-AF65-F5344CB8AC3E}">
        <p14:creationId xmlns:p14="http://schemas.microsoft.com/office/powerpoint/2010/main" val="125120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1143000"/>
          </a:xfrm>
        </p:spPr>
        <p:txBody>
          <a:bodyPr/>
          <a:lstStyle/>
          <a:p>
            <a:r>
              <a:rPr lang="en-US" dirty="0" smtClean="0"/>
              <a:t>Lesson Types</a:t>
            </a:r>
            <a:endParaRPr lang="en-US" dirty="0"/>
          </a:p>
        </p:txBody>
      </p:sp>
      <p:sp>
        <p:nvSpPr>
          <p:cNvPr id="3" name="Content Placeholder 2"/>
          <p:cNvSpPr>
            <a:spLocks noGrp="1"/>
          </p:cNvSpPr>
          <p:nvPr>
            <p:ph idx="1"/>
          </p:nvPr>
        </p:nvSpPr>
        <p:spPr>
          <a:xfrm>
            <a:off x="304800" y="1776350"/>
            <a:ext cx="7620000" cy="4572000"/>
          </a:xfrm>
        </p:spPr>
        <p:txBody>
          <a:bodyPr>
            <a:normAutofit fontScale="77500" lnSpcReduction="20000"/>
          </a:bodyPr>
          <a:lstStyle/>
          <a:p>
            <a:pPr>
              <a:buFont typeface="Arial"/>
              <a:buChar char="•"/>
            </a:pPr>
            <a:r>
              <a:rPr lang="en-US" dirty="0"/>
              <a:t>Problem Set</a:t>
            </a:r>
          </a:p>
          <a:p>
            <a:pPr lvl="1">
              <a:buFont typeface="Arial"/>
              <a:buChar char="•"/>
            </a:pPr>
            <a:r>
              <a:rPr lang="en-US" dirty="0"/>
              <a:t>Teacher and/or students work through a series of examples.</a:t>
            </a:r>
          </a:p>
          <a:p>
            <a:pPr>
              <a:buFont typeface="Arial"/>
              <a:buChar char="•"/>
            </a:pPr>
            <a:r>
              <a:rPr lang="en-US" dirty="0"/>
              <a:t>Exploratory </a:t>
            </a:r>
          </a:p>
          <a:p>
            <a:pPr lvl="1">
              <a:buFont typeface="Arial"/>
              <a:buChar char="•"/>
            </a:pPr>
            <a:r>
              <a:rPr lang="en-US" dirty="0"/>
              <a:t>Students are presented exploratory challenge(s) in the form of activities and/or exercises. Exploratory challenges comprise the majority of the lesson.</a:t>
            </a:r>
          </a:p>
          <a:p>
            <a:pPr>
              <a:buFont typeface="Arial"/>
              <a:buChar char="•"/>
            </a:pPr>
            <a:r>
              <a:rPr lang="en-US" dirty="0"/>
              <a:t>Socratic</a:t>
            </a:r>
          </a:p>
          <a:p>
            <a:pPr lvl="1">
              <a:buFont typeface="Arial"/>
              <a:buChar char="•"/>
            </a:pPr>
            <a:r>
              <a:rPr lang="en-US" dirty="0"/>
              <a:t>Teacher engages students in a discussion leading to a big idea or proof.</a:t>
            </a:r>
          </a:p>
          <a:p>
            <a:pPr>
              <a:buFont typeface="Arial"/>
              <a:buChar char="•"/>
            </a:pPr>
            <a:r>
              <a:rPr lang="en-US" dirty="0"/>
              <a:t>Modeling</a:t>
            </a:r>
          </a:p>
          <a:p>
            <a:pPr lvl="1">
              <a:buFont typeface="Arial"/>
              <a:buChar char="•"/>
            </a:pPr>
            <a:r>
              <a:rPr lang="en-US" dirty="0"/>
              <a:t>Application problem ill/well defined task that students complete.  Real world application of mathematics.  (Reserved mainly for high school, but there will be at least 3 modeling tasks throughout the grade 8 curriculum.</a:t>
            </a:r>
            <a:r>
              <a:rPr lang="en-US" dirty="0" smtClean="0"/>
              <a:t>)</a:t>
            </a:r>
            <a:endParaRPr lang="en-US" dirty="0"/>
          </a:p>
        </p:txBody>
      </p:sp>
      <p:pic>
        <p:nvPicPr>
          <p:cNvPr id="4" name="Picture 3" descr="lesson-icon-proble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057400"/>
            <a:ext cx="562353" cy="562353"/>
          </a:xfrm>
          <a:prstGeom prst="rect">
            <a:avLst/>
          </a:prstGeom>
        </p:spPr>
      </p:pic>
      <p:pic>
        <p:nvPicPr>
          <p:cNvPr id="5" name="Picture 4" descr="lesson-icon-explor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3072487"/>
            <a:ext cx="562353" cy="562353"/>
          </a:xfrm>
          <a:prstGeom prst="rect">
            <a:avLst/>
          </a:prstGeom>
        </p:spPr>
      </p:pic>
      <p:pic>
        <p:nvPicPr>
          <p:cNvPr id="6" name="Picture 5" descr="lesson-icon-socrat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192" y="4191000"/>
            <a:ext cx="560016" cy="560016"/>
          </a:xfrm>
          <a:prstGeom prst="rect">
            <a:avLst/>
          </a:prstGeom>
        </p:spPr>
      </p:pic>
      <p:pic>
        <p:nvPicPr>
          <p:cNvPr id="7" name="Picture 6" descr="lesson-icon-modelin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9647" y="5562600"/>
            <a:ext cx="562353" cy="562353"/>
          </a:xfrm>
          <a:prstGeom prst="rect">
            <a:avLst/>
          </a:prstGeom>
        </p:spPr>
      </p:pic>
    </p:spTree>
    <p:extLst>
      <p:ext uri="{BB962C8B-B14F-4D97-AF65-F5344CB8AC3E}">
        <p14:creationId xmlns:p14="http://schemas.microsoft.com/office/powerpoint/2010/main" val="42996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a:t>
            </a:r>
            <a:r>
              <a:rPr lang="en-US" dirty="0"/>
              <a:t>Review 2 – 6</a:t>
            </a:r>
          </a:p>
          <a:p>
            <a:pPr marL="457200" indent="-457200">
              <a:buFont typeface="Arial"/>
              <a:buChar char="•"/>
            </a:pPr>
            <a:r>
              <a:rPr lang="en-US" dirty="0"/>
              <a:t>Mid Module Assessment</a:t>
            </a:r>
          </a:p>
          <a:p>
            <a:pPr marL="457200" indent="-457200">
              <a:buFont typeface="Arial"/>
              <a:buChar char="•"/>
            </a:pPr>
            <a:r>
              <a:rPr lang="en-US" dirty="0"/>
              <a:t>Lesson Review 7 – 13</a:t>
            </a:r>
          </a:p>
          <a:p>
            <a:pPr marL="457200" indent="-457200">
              <a:buFont typeface="Arial"/>
              <a:buChar char="•"/>
            </a:pPr>
            <a:r>
              <a:rPr lang="en-US" dirty="0"/>
              <a:t>End of Module Assessment</a:t>
            </a:r>
          </a:p>
          <a:p>
            <a:pPr marL="457200" indent="-457200">
              <a:buFont typeface="Arial"/>
              <a:buChar char="•"/>
            </a:pPr>
            <a:r>
              <a:rPr lang="en-US" dirty="0"/>
              <a:t>Preparation for Implementation</a:t>
            </a:r>
          </a:p>
          <a:p>
            <a:pPr marL="457200" indent="-457200">
              <a:buFont typeface="Arial"/>
              <a:buChar char="•"/>
            </a:pPr>
            <a:r>
              <a:rPr lang="en-US" dirty="0"/>
              <a:t>Summary and Closure</a:t>
            </a:r>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234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229600" cy="5052950"/>
          </a:xfrm>
        </p:spPr>
        <p:txBody>
          <a:bodyPr/>
          <a:lstStyle/>
          <a:p>
            <a:pPr marL="457200" indent="-457200">
              <a:buFont typeface="Arial"/>
              <a:buChar char="•"/>
            </a:pPr>
            <a:r>
              <a:rPr lang="en-US" dirty="0" smtClean="0"/>
              <a:t>Overview</a:t>
            </a:r>
          </a:p>
          <a:p>
            <a:pPr marL="457200" indent="-457200">
              <a:buFont typeface="Arial"/>
              <a:buChar char="•"/>
            </a:pPr>
            <a:r>
              <a:rPr lang="en-US" dirty="0" smtClean="0"/>
              <a:t>Focus Standards</a:t>
            </a:r>
          </a:p>
          <a:p>
            <a:pPr marL="457200" indent="-457200">
              <a:buFont typeface="Arial"/>
              <a:buChar char="•"/>
            </a:pPr>
            <a:r>
              <a:rPr lang="en-US" dirty="0" smtClean="0"/>
              <a:t>Foundational Standards</a:t>
            </a:r>
            <a:endParaRPr lang="en-US" dirty="0"/>
          </a:p>
          <a:p>
            <a:pPr marL="457200" indent="-457200">
              <a:buFont typeface="Arial"/>
              <a:buChar char="•"/>
            </a:pPr>
            <a:r>
              <a:rPr lang="en-US" dirty="0" smtClean="0"/>
              <a:t>Mathematical Practices</a:t>
            </a:r>
          </a:p>
          <a:p>
            <a:pPr marL="457200" indent="-457200">
              <a:buFont typeface="Arial"/>
              <a:buChar char="•"/>
            </a:pPr>
            <a:r>
              <a:rPr lang="en-US" dirty="0" smtClean="0"/>
              <a:t>Terminology</a:t>
            </a:r>
          </a:p>
          <a:p>
            <a:pPr marL="457200" indent="-457200">
              <a:buFont typeface="Arial"/>
              <a:buChar char="•"/>
            </a:pPr>
            <a:r>
              <a:rPr lang="en-US" dirty="0" smtClean="0"/>
              <a:t>Suggested Tools</a:t>
            </a:r>
          </a:p>
          <a:p>
            <a:pPr marL="457200" indent="-457200">
              <a:buFont typeface="Arial"/>
              <a:buChar char="•"/>
            </a:pPr>
            <a:r>
              <a:rPr lang="en-US" dirty="0" smtClean="0"/>
              <a:t>Assessment Summary</a:t>
            </a:r>
          </a:p>
          <a:p>
            <a:pPr marL="457200" indent="-457200">
              <a:buFont typeface="Arial"/>
              <a:buChar char="•"/>
            </a:pPr>
            <a:r>
              <a:rPr lang="en-US" dirty="0" smtClean="0"/>
              <a:t>Topic Overviews</a:t>
            </a:r>
          </a:p>
        </p:txBody>
      </p:sp>
      <p:sp>
        <p:nvSpPr>
          <p:cNvPr id="3" name="Title 2"/>
          <p:cNvSpPr>
            <a:spLocks noGrp="1"/>
          </p:cNvSpPr>
          <p:nvPr>
            <p:ph type="title"/>
          </p:nvPr>
        </p:nvSpPr>
        <p:spPr>
          <a:xfrm>
            <a:off x="286606" y="304801"/>
            <a:ext cx="8229600" cy="838200"/>
          </a:xfrm>
        </p:spPr>
        <p:txBody>
          <a:bodyPr/>
          <a:lstStyle/>
          <a:p>
            <a:r>
              <a:rPr lang="en-US" dirty="0" smtClean="0"/>
              <a:t>Module Overview  (8 minutes)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9535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914400"/>
          </a:xfrm>
        </p:spPr>
        <p:txBody>
          <a:bodyPr/>
          <a:lstStyle/>
          <a:p>
            <a:r>
              <a:rPr lang="en-US" dirty="0" smtClean="0"/>
              <a:t>Session Objectives</a:t>
            </a:r>
            <a:endParaRPr lang="en-US" dirty="0"/>
          </a:p>
        </p:txBody>
      </p:sp>
      <p:sp>
        <p:nvSpPr>
          <p:cNvPr id="3" name="Content Placeholder 2"/>
          <p:cNvSpPr>
            <a:spLocks noGrp="1"/>
          </p:cNvSpPr>
          <p:nvPr>
            <p:ph idx="1"/>
          </p:nvPr>
        </p:nvSpPr>
        <p:spPr>
          <a:xfrm>
            <a:off x="304800" y="1600200"/>
            <a:ext cx="8229600" cy="4748150"/>
          </a:xfrm>
        </p:spPr>
        <p:txBody>
          <a:bodyPr>
            <a:normAutofit/>
          </a:bodyPr>
          <a:lstStyle/>
          <a:p>
            <a:pPr>
              <a:buFont typeface="Arial" pitchFamily="34" charset="0"/>
              <a:buChar char="•"/>
            </a:pPr>
            <a:r>
              <a:rPr lang="en-US" sz="2400" dirty="0"/>
              <a:t>Articulate and model the instructional approaches to teaching the content </a:t>
            </a:r>
            <a:r>
              <a:rPr lang="en-US" sz="2400" dirty="0" smtClean="0"/>
              <a:t>of Module 1.</a:t>
            </a:r>
            <a:endParaRPr lang="en-US" sz="2400" dirty="0"/>
          </a:p>
          <a:p>
            <a:pPr>
              <a:buFont typeface="Arial" pitchFamily="34" charset="0"/>
              <a:buChar char="•"/>
            </a:pPr>
            <a:r>
              <a:rPr lang="en-US" sz="2400" dirty="0"/>
              <a:t>Examine how the topics and lessons promote mastery of the focus standards and address the major work of the grade.</a:t>
            </a:r>
          </a:p>
          <a:p>
            <a:pPr>
              <a:buFont typeface="Arial" pitchFamily="34" charset="0"/>
              <a:buChar char="•"/>
            </a:pPr>
            <a:r>
              <a:rPr lang="en-US" sz="2400" dirty="0"/>
              <a:t>Articulate connections from the content of previous grade levels to the content of this module.</a:t>
            </a:r>
          </a:p>
        </p:txBody>
      </p:sp>
    </p:spTree>
    <p:extLst>
      <p:ext uri="{BB962C8B-B14F-4D97-AF65-F5344CB8AC3E}">
        <p14:creationId xmlns:p14="http://schemas.microsoft.com/office/powerpoint/2010/main" val="1316771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might this document be used?</a:t>
            </a:r>
          </a:p>
          <a:p>
            <a:pPr marL="457200" indent="-457200">
              <a:buFont typeface="Arial"/>
              <a:buChar char="•"/>
            </a:pPr>
            <a:r>
              <a:rPr lang="en-US" dirty="0" smtClean="0"/>
              <a:t>Think specifically about your role as a teacher, coach, or administrator.</a:t>
            </a:r>
          </a:p>
        </p:txBody>
      </p:sp>
      <p:sp>
        <p:nvSpPr>
          <p:cNvPr id="3" name="Title 2"/>
          <p:cNvSpPr>
            <a:spLocks noGrp="1"/>
          </p:cNvSpPr>
          <p:nvPr>
            <p:ph type="title"/>
          </p:nvPr>
        </p:nvSpPr>
        <p:spPr/>
        <p:txBody>
          <a:bodyPr/>
          <a:lstStyle/>
          <a:p>
            <a:r>
              <a:rPr lang="en-US" dirty="0" smtClean="0"/>
              <a:t>Table Talk</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1937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a:t>
            </a:r>
            <a:r>
              <a:rPr lang="en-US" dirty="0"/>
              <a:t>Review 2 – 6</a:t>
            </a:r>
          </a:p>
          <a:p>
            <a:pPr marL="457200" indent="-457200">
              <a:buFont typeface="Arial"/>
              <a:buChar char="•"/>
            </a:pPr>
            <a:r>
              <a:rPr lang="en-US" dirty="0"/>
              <a:t>Mid Module Assessment</a:t>
            </a:r>
          </a:p>
          <a:p>
            <a:pPr marL="457200" indent="-457200">
              <a:buFont typeface="Arial"/>
              <a:buChar char="•"/>
            </a:pPr>
            <a:r>
              <a:rPr lang="en-US" dirty="0"/>
              <a:t>Lesson Review 7 – 13</a:t>
            </a:r>
          </a:p>
          <a:p>
            <a:pPr marL="457200" indent="-457200">
              <a:buFont typeface="Arial"/>
              <a:buChar char="•"/>
            </a:pPr>
            <a:r>
              <a:rPr lang="en-US" dirty="0"/>
              <a:t>End of Module Assessment</a:t>
            </a:r>
          </a:p>
          <a:p>
            <a:pPr marL="457200" indent="-457200">
              <a:buFont typeface="Arial"/>
              <a:buChar char="•"/>
            </a:pPr>
            <a:r>
              <a:rPr lang="en-US" dirty="0"/>
              <a:t>Preparation for Implementation</a:t>
            </a:r>
          </a:p>
          <a:p>
            <a:pPr marL="457200" indent="-457200">
              <a:buFont typeface="Arial"/>
              <a:buChar char="•"/>
            </a:pPr>
            <a:r>
              <a:rPr lang="en-US" dirty="0"/>
              <a:t>Summary and Closure</a:t>
            </a:r>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456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a:t>Students learn </a:t>
            </a:r>
            <a:r>
              <a:rPr lang="en-US" sz="2800" dirty="0" smtClean="0"/>
              <a:t>notation related to exponential notation.</a:t>
            </a:r>
          </a:p>
          <a:p>
            <a:pPr marL="457200" indent="-457200">
              <a:buFont typeface="Arial" pitchFamily="34" charset="0"/>
              <a:buChar char="•"/>
            </a:pPr>
            <a:r>
              <a:rPr lang="en-US" sz="2800" dirty="0" smtClean="0"/>
              <a:t>Progression of learning laws:  counting numbers, whole numbers, integers.</a:t>
            </a:r>
          </a:p>
          <a:p>
            <a:pPr marL="457200" indent="-457200">
              <a:buFont typeface="Arial" pitchFamily="34" charset="0"/>
              <a:buChar char="•"/>
            </a:pPr>
            <a:r>
              <a:rPr lang="en-US" sz="2800" dirty="0" smtClean="0"/>
              <a:t>Proofs of Laws of Exponents (optional).</a:t>
            </a:r>
            <a:endParaRPr lang="en-US" sz="2800" dirty="0"/>
          </a:p>
        </p:txBody>
      </p:sp>
      <p:sp>
        <p:nvSpPr>
          <p:cNvPr id="3" name="Title 2"/>
          <p:cNvSpPr>
            <a:spLocks noGrp="1"/>
          </p:cNvSpPr>
          <p:nvPr>
            <p:ph type="title"/>
          </p:nvPr>
        </p:nvSpPr>
        <p:spPr>
          <a:xfrm>
            <a:off x="286606" y="381000"/>
            <a:ext cx="8229600" cy="1143000"/>
          </a:xfrm>
        </p:spPr>
        <p:txBody>
          <a:bodyPr>
            <a:normAutofit fontScale="90000"/>
          </a:bodyPr>
          <a:lstStyle/>
          <a:p>
            <a:r>
              <a:rPr lang="en-US" dirty="0" smtClean="0"/>
              <a:t>Topic </a:t>
            </a:r>
            <a:r>
              <a:rPr lang="en-US" dirty="0"/>
              <a:t>A</a:t>
            </a:r>
            <a:r>
              <a:rPr lang="en-US" dirty="0" smtClean="0"/>
              <a:t>:  Exponential Notation and Properties of Integer Exponents</a:t>
            </a:r>
            <a:endParaRPr lang="en-US" dirty="0"/>
          </a:p>
        </p:txBody>
      </p:sp>
    </p:spTree>
    <p:extLst>
      <p:ext uri="{BB962C8B-B14F-4D97-AF65-F5344CB8AC3E}">
        <p14:creationId xmlns:p14="http://schemas.microsoft.com/office/powerpoint/2010/main" val="836924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6400800" cy="4290950"/>
          </a:xfrm>
        </p:spPr>
        <p:txBody>
          <a:bodyPr>
            <a:normAutofit/>
          </a:bodyPr>
          <a:lstStyle/>
          <a:p>
            <a:pPr>
              <a:buFont typeface="Arial"/>
              <a:buChar char="•"/>
            </a:pPr>
            <a:r>
              <a:rPr lang="en-US" sz="2800" dirty="0" smtClean="0"/>
              <a:t>Students use the definition of exponential notation to make sense of the first property of exponents.</a:t>
            </a:r>
          </a:p>
          <a:p>
            <a:pPr marL="0" indent="0"/>
            <a:endParaRPr lang="en-US" sz="2800" dirty="0"/>
          </a:p>
          <a:p>
            <a:pPr>
              <a:buFont typeface="Arial"/>
              <a:buChar char="•"/>
            </a:pPr>
            <a:r>
              <a:rPr lang="en-US" sz="2800" dirty="0"/>
              <a:t>Students </a:t>
            </a:r>
            <a:r>
              <a:rPr lang="en-US" sz="2800" dirty="0" smtClean="0"/>
              <a:t>know that the rule for division is merely a consequence of the first law.</a:t>
            </a:r>
            <a:endParaRPr lang="en-US" sz="2800" dirty="0"/>
          </a:p>
          <a:p>
            <a:pPr>
              <a:buFont typeface="Arial"/>
              <a:buChar char="•"/>
            </a:pPr>
            <a:endParaRPr lang="en-US" sz="2400" dirty="0"/>
          </a:p>
        </p:txBody>
      </p:sp>
      <p:sp>
        <p:nvSpPr>
          <p:cNvPr id="3" name="Title 2"/>
          <p:cNvSpPr>
            <a:spLocks noGrp="1"/>
          </p:cNvSpPr>
          <p:nvPr>
            <p:ph type="title"/>
          </p:nvPr>
        </p:nvSpPr>
        <p:spPr>
          <a:xfrm>
            <a:off x="286606" y="381000"/>
            <a:ext cx="8229600" cy="1395350"/>
          </a:xfrm>
        </p:spPr>
        <p:txBody>
          <a:bodyPr>
            <a:normAutofit/>
          </a:bodyPr>
          <a:lstStyle/>
          <a:p>
            <a:r>
              <a:rPr lang="en-US" dirty="0" smtClean="0"/>
              <a:t>Lesson </a:t>
            </a:r>
            <a:r>
              <a:rPr lang="en-US" dirty="0"/>
              <a:t>2</a:t>
            </a:r>
            <a:r>
              <a:rPr lang="en-US" dirty="0" smtClean="0"/>
              <a:t>: Multiplication and Division of Numbers in Exponential Form</a:t>
            </a:r>
            <a:endParaRPr lang="en-US" dirty="0"/>
          </a:p>
        </p:txBody>
      </p:sp>
      <p:pic>
        <p:nvPicPr>
          <p:cNvPr id="4" name="Picture 3" descr="lesson-icon-socrat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192584"/>
            <a:ext cx="560016" cy="560016"/>
          </a:xfrm>
          <a:prstGeom prst="rect">
            <a:avLst/>
          </a:prstGeom>
        </p:spPr>
      </p:pic>
    </p:spTree>
    <p:extLst>
      <p:ext uri="{BB962C8B-B14F-4D97-AF65-F5344CB8AC3E}">
        <p14:creationId xmlns:p14="http://schemas.microsoft.com/office/powerpoint/2010/main" val="2984997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382000" cy="5029200"/>
          </a:xfrm>
        </p:spPr>
        <p:txBody>
          <a:bodyPr>
            <a:normAutofit/>
          </a:bodyPr>
          <a:lstStyle/>
          <a:p>
            <a:pPr marL="457200" indent="-457200">
              <a:buFont typeface="Arial"/>
              <a:buChar char="•"/>
            </a:pPr>
            <a:r>
              <a:rPr lang="en-US" sz="3200" dirty="0" smtClean="0"/>
              <a:t>Let students work:</a:t>
            </a:r>
          </a:p>
          <a:p>
            <a:pPr marL="0" indent="0"/>
            <a:endParaRPr lang="en-US" sz="3200" dirty="0"/>
          </a:p>
          <a:p>
            <a:pPr marL="115888" lvl="1" indent="0"/>
            <a:endParaRPr lang="en-US" sz="2600" dirty="0">
              <a:solidFill>
                <a:srgbClr val="194467"/>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219214"/>
              </p:ext>
            </p:extLst>
          </p:nvPr>
        </p:nvGraphicFramePr>
        <p:xfrm>
          <a:off x="838200" y="2432050"/>
          <a:ext cx="1591733" cy="596900"/>
        </p:xfrm>
        <a:graphic>
          <a:graphicData uri="http://schemas.openxmlformats.org/presentationml/2006/ole">
            <mc:AlternateContent xmlns:mc="http://schemas.openxmlformats.org/markup-compatibility/2006">
              <mc:Choice xmlns:v="urn:schemas-microsoft-com:vml" Requires="v">
                <p:oleObj spid="_x0000_s8937" name="Equation" r:id="rId3" imgW="406400" imgH="152400" progId="Equation.DSMT4">
                  <p:embed/>
                </p:oleObj>
              </mc:Choice>
              <mc:Fallback>
                <p:oleObj name="Equation" r:id="rId3" imgW="406400" imgH="152400" progId="Equation.DSMT4">
                  <p:embed/>
                  <p:pic>
                    <p:nvPicPr>
                      <p:cNvPr id="0" name=""/>
                      <p:cNvPicPr/>
                      <p:nvPr/>
                    </p:nvPicPr>
                    <p:blipFill>
                      <a:blip r:embed="rId4"/>
                      <a:stretch>
                        <a:fillRect/>
                      </a:stretch>
                    </p:blipFill>
                    <p:spPr>
                      <a:xfrm>
                        <a:off x="838200" y="2432050"/>
                        <a:ext cx="1591733" cy="596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89241706"/>
              </p:ext>
            </p:extLst>
          </p:nvPr>
        </p:nvGraphicFramePr>
        <p:xfrm>
          <a:off x="2429933" y="2536825"/>
          <a:ext cx="3838575" cy="984250"/>
        </p:xfrm>
        <a:graphic>
          <a:graphicData uri="http://schemas.openxmlformats.org/presentationml/2006/ole">
            <mc:AlternateContent xmlns:mc="http://schemas.openxmlformats.org/markup-compatibility/2006">
              <mc:Choice xmlns:v="urn:schemas-microsoft-com:vml" Requires="v">
                <p:oleObj spid="_x0000_s8938" name="Equation" r:id="rId5" imgW="990600" imgH="254000" progId="Equation.DSMT4">
                  <p:embed/>
                </p:oleObj>
              </mc:Choice>
              <mc:Fallback>
                <p:oleObj name="Equation" r:id="rId5" imgW="990600" imgH="254000" progId="Equation.DSMT4">
                  <p:embed/>
                  <p:pic>
                    <p:nvPicPr>
                      <p:cNvPr id="0" name=""/>
                      <p:cNvPicPr/>
                      <p:nvPr/>
                    </p:nvPicPr>
                    <p:blipFill>
                      <a:blip r:embed="rId6"/>
                      <a:stretch>
                        <a:fillRect/>
                      </a:stretch>
                    </p:blipFill>
                    <p:spPr>
                      <a:xfrm>
                        <a:off x="2429933" y="2536825"/>
                        <a:ext cx="3838575" cy="9842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13577784"/>
              </p:ext>
            </p:extLst>
          </p:nvPr>
        </p:nvGraphicFramePr>
        <p:xfrm>
          <a:off x="1981200" y="3546475"/>
          <a:ext cx="2165350" cy="984250"/>
        </p:xfrm>
        <a:graphic>
          <a:graphicData uri="http://schemas.openxmlformats.org/presentationml/2006/ole">
            <mc:AlternateContent xmlns:mc="http://schemas.openxmlformats.org/markup-compatibility/2006">
              <mc:Choice xmlns:v="urn:schemas-microsoft-com:vml" Requires="v">
                <p:oleObj spid="_x0000_s8939" name="Equation" r:id="rId7" imgW="558800" imgH="254000" progId="Equation.DSMT4">
                  <p:embed/>
                </p:oleObj>
              </mc:Choice>
              <mc:Fallback>
                <p:oleObj name="Equation" r:id="rId7" imgW="558800" imgH="254000" progId="Equation.DSMT4">
                  <p:embed/>
                  <p:pic>
                    <p:nvPicPr>
                      <p:cNvPr id="0" name=""/>
                      <p:cNvPicPr/>
                      <p:nvPr/>
                    </p:nvPicPr>
                    <p:blipFill>
                      <a:blip r:embed="rId8"/>
                      <a:stretch>
                        <a:fillRect/>
                      </a:stretch>
                    </p:blipFill>
                    <p:spPr>
                      <a:xfrm>
                        <a:off x="1981200" y="3546475"/>
                        <a:ext cx="2165350" cy="9842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39159253"/>
              </p:ext>
            </p:extLst>
          </p:nvPr>
        </p:nvGraphicFramePr>
        <p:xfrm>
          <a:off x="1974472" y="4724400"/>
          <a:ext cx="1082675" cy="590550"/>
        </p:xfrm>
        <a:graphic>
          <a:graphicData uri="http://schemas.openxmlformats.org/presentationml/2006/ole">
            <mc:AlternateContent xmlns:mc="http://schemas.openxmlformats.org/markup-compatibility/2006">
              <mc:Choice xmlns:v="urn:schemas-microsoft-com:vml" Requires="v">
                <p:oleObj spid="_x0000_s8940" name="Equation" r:id="rId9" imgW="279400" imgH="152400" progId="Equation.DSMT4">
                  <p:embed/>
                </p:oleObj>
              </mc:Choice>
              <mc:Fallback>
                <p:oleObj name="Equation" r:id="rId9" imgW="279400" imgH="152400" progId="Equation.DSMT4">
                  <p:embed/>
                  <p:pic>
                    <p:nvPicPr>
                      <p:cNvPr id="0" name=""/>
                      <p:cNvPicPr/>
                      <p:nvPr/>
                    </p:nvPicPr>
                    <p:blipFill>
                      <a:blip r:embed="rId10"/>
                      <a:stretch>
                        <a:fillRect/>
                      </a:stretch>
                    </p:blipFill>
                    <p:spPr>
                      <a:xfrm>
                        <a:off x="1974472" y="4724400"/>
                        <a:ext cx="1082675" cy="590550"/>
                      </a:xfrm>
                      <a:prstGeom prst="rect">
                        <a:avLst/>
                      </a:prstGeom>
                    </p:spPr>
                  </p:pic>
                </p:oleObj>
              </mc:Fallback>
            </mc:AlternateContent>
          </a:graphicData>
        </a:graphic>
      </p:graphicFrame>
    </p:spTree>
    <p:extLst>
      <p:ext uri="{BB962C8B-B14F-4D97-AF65-F5344CB8AC3E}">
        <p14:creationId xmlns:p14="http://schemas.microsoft.com/office/powerpoint/2010/main" val="28655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382000" cy="5029200"/>
          </a:xfrm>
        </p:spPr>
        <p:txBody>
          <a:bodyPr>
            <a:normAutofit/>
          </a:bodyPr>
          <a:lstStyle/>
          <a:p>
            <a:pPr marL="457200" indent="-457200">
              <a:buFont typeface="Arial"/>
              <a:buChar char="•"/>
            </a:pPr>
            <a:r>
              <a:rPr lang="en-US" sz="3200" dirty="0" smtClean="0"/>
              <a:t>In general, if </a:t>
            </a:r>
            <a:r>
              <a:rPr lang="en-US" sz="3200" i="1" dirty="0" smtClean="0"/>
              <a:t>x</a:t>
            </a:r>
            <a:r>
              <a:rPr lang="en-US" sz="3200" dirty="0" smtClean="0"/>
              <a:t> is any number and </a:t>
            </a:r>
            <a:r>
              <a:rPr lang="en-US" sz="3200" i="1" dirty="0" smtClean="0"/>
              <a:t>m, n</a:t>
            </a:r>
            <a:r>
              <a:rPr lang="en-US" sz="3200" dirty="0" smtClean="0"/>
              <a:t> are positive integers, then</a:t>
            </a:r>
          </a:p>
          <a:p>
            <a:pPr marL="457200" indent="-457200">
              <a:buFont typeface="Arial"/>
              <a:buChar char="•"/>
            </a:pPr>
            <a:endParaRPr lang="en-US" sz="3200" dirty="0"/>
          </a:p>
          <a:p>
            <a:pPr marL="457200" indent="-457200">
              <a:buFont typeface="Arial"/>
              <a:buChar char="•"/>
            </a:pPr>
            <a:endParaRPr lang="en-US" sz="3200" dirty="0" smtClean="0"/>
          </a:p>
          <a:p>
            <a:pPr marL="0" indent="0"/>
            <a:r>
              <a:rPr lang="en-US" sz="3200" dirty="0"/>
              <a:t>	</a:t>
            </a:r>
            <a:r>
              <a:rPr lang="en-US" sz="3200" dirty="0" smtClean="0"/>
              <a:t>because</a:t>
            </a:r>
            <a:endParaRPr lang="en-US" sz="3200" dirty="0"/>
          </a:p>
          <a:p>
            <a:pPr marL="115888" lvl="1" indent="0"/>
            <a:endParaRPr lang="en-US" sz="2600" dirty="0">
              <a:solidFill>
                <a:srgbClr val="194467"/>
              </a:solidFill>
            </a:endParaRPr>
          </a:p>
        </p:txBody>
      </p:sp>
      <p:pic>
        <p:nvPicPr>
          <p:cNvPr id="4" name="Picture 3"/>
          <p:cNvPicPr>
            <a:picLocks noChangeAspect="1"/>
          </p:cNvPicPr>
          <p:nvPr/>
        </p:nvPicPr>
        <p:blipFill>
          <a:blip r:embed="rId2"/>
          <a:stretch>
            <a:fillRect/>
          </a:stretch>
        </p:blipFill>
        <p:spPr>
          <a:xfrm>
            <a:off x="3060700" y="2692400"/>
            <a:ext cx="3009900" cy="736600"/>
          </a:xfrm>
          <a:prstGeom prst="rect">
            <a:avLst/>
          </a:prstGeom>
        </p:spPr>
      </p:pic>
      <p:pic>
        <p:nvPicPr>
          <p:cNvPr id="6" name="Picture 5"/>
          <p:cNvPicPr>
            <a:picLocks noChangeAspect="1"/>
          </p:cNvPicPr>
          <p:nvPr/>
        </p:nvPicPr>
        <p:blipFill>
          <a:blip r:embed="rId3"/>
          <a:stretch>
            <a:fillRect/>
          </a:stretch>
        </p:blipFill>
        <p:spPr>
          <a:xfrm>
            <a:off x="787400" y="4724400"/>
            <a:ext cx="8356600" cy="1295400"/>
          </a:xfrm>
          <a:prstGeom prst="rect">
            <a:avLst/>
          </a:prstGeom>
        </p:spPr>
      </p:pic>
    </p:spTree>
    <p:extLst>
      <p:ext uri="{BB962C8B-B14F-4D97-AF65-F5344CB8AC3E}">
        <p14:creationId xmlns:p14="http://schemas.microsoft.com/office/powerpoint/2010/main" val="2390516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  MP 7 Structure</a:t>
            </a:r>
            <a:endParaRPr lang="en-US" dirty="0"/>
          </a:p>
        </p:txBody>
      </p:sp>
      <p:sp>
        <p:nvSpPr>
          <p:cNvPr id="5" name="Content Placeholder 2"/>
          <p:cNvSpPr>
            <a:spLocks noGrp="1"/>
          </p:cNvSpPr>
          <p:nvPr>
            <p:ph idx="1"/>
          </p:nvPr>
        </p:nvSpPr>
        <p:spPr>
          <a:xfrm>
            <a:off x="381000" y="1447800"/>
            <a:ext cx="8534400" cy="5029200"/>
          </a:xfrm>
        </p:spPr>
        <p:txBody>
          <a:bodyPr>
            <a:normAutofit/>
          </a:bodyPr>
          <a:lstStyle/>
          <a:p>
            <a:pPr marL="457200" indent="-457200">
              <a:buFont typeface="Arial"/>
              <a:buChar char="•"/>
            </a:pPr>
            <a:r>
              <a:rPr lang="en-US" sz="3200" dirty="0" smtClean="0"/>
              <a:t>What is the analog of                        in the context of repeated addition of a number </a:t>
            </a:r>
            <a:r>
              <a:rPr lang="en-US" sz="3200" i="1" dirty="0" smtClean="0"/>
              <a:t>x</a:t>
            </a:r>
            <a:r>
              <a:rPr lang="en-US" sz="3200" dirty="0" smtClean="0"/>
              <a:t>?</a:t>
            </a:r>
          </a:p>
          <a:p>
            <a:pPr marL="457200" indent="-457200">
              <a:buFont typeface="Arial"/>
              <a:buChar char="•"/>
            </a:pPr>
            <a:endParaRPr lang="en-US" sz="3200" dirty="0"/>
          </a:p>
          <a:p>
            <a:pPr marL="457200" indent="-457200">
              <a:buFont typeface="Arial"/>
              <a:buChar char="•"/>
            </a:pPr>
            <a:endParaRPr lang="en-US" sz="3200" dirty="0" smtClean="0"/>
          </a:p>
          <a:p>
            <a:pPr marL="0" indent="0"/>
            <a:endParaRPr lang="en-US" sz="3200" dirty="0" smtClean="0"/>
          </a:p>
          <a:p>
            <a:pPr marL="457200" indent="-457200">
              <a:buFont typeface="Arial"/>
              <a:buChar char="•"/>
            </a:pPr>
            <a:r>
              <a:rPr lang="en-US" sz="3200" dirty="0" smtClean="0"/>
              <a:t>This is in line with our understanding of the notation regarding repeated multiplication of a number using exponents.</a:t>
            </a:r>
          </a:p>
          <a:p>
            <a:pPr marL="457200" indent="-457200">
              <a:buFont typeface="Arial"/>
              <a:buChar char="•"/>
            </a:pPr>
            <a:endParaRPr lang="en-US" sz="3200" dirty="0"/>
          </a:p>
          <a:p>
            <a:pPr marL="457200" indent="-457200">
              <a:buFont typeface="Arial"/>
              <a:buChar char="•"/>
            </a:pPr>
            <a:endParaRPr lang="en-US" sz="3200" dirty="0" smtClean="0"/>
          </a:p>
        </p:txBody>
      </p:sp>
      <p:pic>
        <p:nvPicPr>
          <p:cNvPr id="3" name="Picture 2"/>
          <p:cNvPicPr>
            <a:picLocks noChangeAspect="1"/>
          </p:cNvPicPr>
          <p:nvPr/>
        </p:nvPicPr>
        <p:blipFill>
          <a:blip r:embed="rId3"/>
          <a:stretch>
            <a:fillRect/>
          </a:stretch>
        </p:blipFill>
        <p:spPr>
          <a:xfrm>
            <a:off x="4921250" y="1524000"/>
            <a:ext cx="2298700" cy="444500"/>
          </a:xfrm>
          <a:prstGeom prst="rect">
            <a:avLst/>
          </a:prstGeom>
        </p:spPr>
      </p:pic>
      <p:pic>
        <p:nvPicPr>
          <p:cNvPr id="8" name="Picture 7"/>
          <p:cNvPicPr>
            <a:picLocks noChangeAspect="1"/>
          </p:cNvPicPr>
          <p:nvPr/>
        </p:nvPicPr>
        <p:blipFill>
          <a:blip r:embed="rId4"/>
          <a:stretch>
            <a:fillRect/>
          </a:stretch>
        </p:blipFill>
        <p:spPr>
          <a:xfrm>
            <a:off x="2908300" y="2743200"/>
            <a:ext cx="3314700" cy="5588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20607492"/>
              </p:ext>
            </p:extLst>
          </p:nvPr>
        </p:nvGraphicFramePr>
        <p:xfrm>
          <a:off x="914400" y="3552824"/>
          <a:ext cx="8001000" cy="848591"/>
        </p:xfrm>
        <a:graphic>
          <a:graphicData uri="http://schemas.openxmlformats.org/presentationml/2006/ole">
            <mc:AlternateContent xmlns:mc="http://schemas.openxmlformats.org/markup-compatibility/2006">
              <mc:Choice xmlns:v="urn:schemas-microsoft-com:vml" Requires="v">
                <p:oleObj spid="_x0000_s10428" name="Equation" r:id="rId5" imgW="2514600" imgH="266700" progId="Equation.DSMT4">
                  <p:embed/>
                </p:oleObj>
              </mc:Choice>
              <mc:Fallback>
                <p:oleObj name="Equation" r:id="rId5" imgW="2514600" imgH="266700" progId="Equation.DSMT4">
                  <p:embed/>
                  <p:pic>
                    <p:nvPicPr>
                      <p:cNvPr id="0" name=""/>
                      <p:cNvPicPr/>
                      <p:nvPr/>
                    </p:nvPicPr>
                    <p:blipFill>
                      <a:blip r:embed="rId6"/>
                      <a:stretch>
                        <a:fillRect/>
                      </a:stretch>
                    </p:blipFill>
                    <p:spPr>
                      <a:xfrm>
                        <a:off x="914400" y="3552824"/>
                        <a:ext cx="8001000" cy="848591"/>
                      </a:xfrm>
                      <a:prstGeom prst="rect">
                        <a:avLst/>
                      </a:prstGeom>
                    </p:spPr>
                  </p:pic>
                </p:oleObj>
              </mc:Fallback>
            </mc:AlternateContent>
          </a:graphicData>
        </a:graphic>
      </p:graphicFrame>
    </p:spTree>
    <p:extLst>
      <p:ext uri="{BB962C8B-B14F-4D97-AF65-F5344CB8AC3E}">
        <p14:creationId xmlns:p14="http://schemas.microsoft.com/office/powerpoint/2010/main" val="11940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Exercises</a:t>
            </a:r>
            <a:endParaRPr lang="en-US" dirty="0"/>
          </a:p>
        </p:txBody>
      </p:sp>
      <p:sp>
        <p:nvSpPr>
          <p:cNvPr id="5" name="Content Placeholder 2"/>
          <p:cNvSpPr>
            <a:spLocks noGrp="1"/>
          </p:cNvSpPr>
          <p:nvPr>
            <p:ph idx="1"/>
          </p:nvPr>
        </p:nvSpPr>
        <p:spPr>
          <a:xfrm>
            <a:off x="381000" y="1447800"/>
            <a:ext cx="8534400" cy="5029200"/>
          </a:xfrm>
        </p:spPr>
        <p:txBody>
          <a:bodyPr>
            <a:normAutofit/>
          </a:bodyPr>
          <a:lstStyle/>
          <a:p>
            <a:pPr marL="457200" indent="-457200">
              <a:buFont typeface="Arial"/>
              <a:buChar char="•"/>
            </a:pPr>
            <a:r>
              <a:rPr lang="en-US" sz="3200" dirty="0" smtClean="0"/>
              <a:t>Complete Exercises 1-20.</a:t>
            </a:r>
          </a:p>
          <a:p>
            <a:pPr marL="457200" indent="-457200">
              <a:buFont typeface="Arial"/>
              <a:buChar char="•"/>
            </a:pPr>
            <a:endParaRPr lang="en-US" sz="3200" dirty="0" smtClean="0"/>
          </a:p>
          <a:p>
            <a:pPr marL="457200" indent="-457200">
              <a:buFont typeface="Arial"/>
              <a:buChar char="•"/>
            </a:pPr>
            <a:r>
              <a:rPr lang="en-US" sz="3200" dirty="0" smtClean="0"/>
              <a:t>Which problems should all students be able to do?  On grade level students?  Challenge students?</a:t>
            </a:r>
          </a:p>
          <a:p>
            <a:pPr marL="0" indent="0"/>
            <a:endParaRPr lang="en-US" sz="3200" dirty="0"/>
          </a:p>
          <a:p>
            <a:pPr marL="457200" indent="-457200">
              <a:buFont typeface="Arial"/>
              <a:buChar char="•"/>
            </a:pPr>
            <a:endParaRPr lang="en-US" sz="3200" dirty="0" smtClean="0"/>
          </a:p>
        </p:txBody>
      </p:sp>
    </p:spTree>
    <p:extLst>
      <p:ext uri="{BB962C8B-B14F-4D97-AF65-F5344CB8AC3E}">
        <p14:creationId xmlns:p14="http://schemas.microsoft.com/office/powerpoint/2010/main" val="212990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534400" cy="5029200"/>
          </a:xfrm>
        </p:spPr>
        <p:txBody>
          <a:bodyPr>
            <a:normAutofit/>
          </a:bodyPr>
          <a:lstStyle/>
          <a:p>
            <a:pPr marL="457200" indent="-457200">
              <a:buFont typeface="Arial"/>
              <a:buChar char="•"/>
            </a:pPr>
            <a:r>
              <a:rPr lang="en-US" sz="3200" dirty="0" smtClean="0"/>
              <a:t>We now apply our learning to a new situation.  </a:t>
            </a:r>
          </a:p>
          <a:p>
            <a:pPr marL="0" indent="0"/>
            <a:r>
              <a:rPr lang="en-US" sz="3200" dirty="0"/>
              <a:t>	</a:t>
            </a:r>
            <a:r>
              <a:rPr lang="en-US" sz="3200" dirty="0" smtClean="0"/>
              <a:t>What is:     How students will likely respond.</a:t>
            </a:r>
          </a:p>
          <a:p>
            <a:pPr marL="457200" indent="-457200">
              <a:buFont typeface="Arial"/>
              <a:buChar char="•"/>
            </a:pPr>
            <a:endParaRPr lang="en-US" sz="3200" dirty="0" smtClean="0"/>
          </a:p>
          <a:p>
            <a:pPr marL="800100" lvl="2" indent="0"/>
            <a:endParaRPr lang="en-US" sz="3200" dirty="0" smtClean="0"/>
          </a:p>
          <a:p>
            <a:pPr marL="800100" lvl="2" indent="0"/>
            <a:r>
              <a:rPr lang="en-US" sz="3200" dirty="0"/>
              <a:t>	</a:t>
            </a:r>
            <a:r>
              <a:rPr lang="en-US" sz="3200" dirty="0" smtClean="0"/>
              <a:t>			  </a:t>
            </a:r>
            <a:r>
              <a:rPr lang="en-US" sz="3200" dirty="0" smtClean="0">
                <a:solidFill>
                  <a:srgbClr val="194467"/>
                </a:solidFill>
              </a:rPr>
              <a:t>How we want them to respond.</a:t>
            </a:r>
            <a:endParaRPr lang="en-US" sz="2800" dirty="0" smtClean="0">
              <a:solidFill>
                <a:srgbClr val="194467"/>
              </a:solidFill>
            </a:endParaRPr>
          </a:p>
          <a:p>
            <a:pPr marL="0" indent="0"/>
            <a:endParaRPr lang="en-US" sz="3200" dirty="0"/>
          </a:p>
          <a:p>
            <a:pPr marL="457200" indent="-457200">
              <a:buFont typeface="Arial"/>
              <a:buChar char="•"/>
            </a:pPr>
            <a:endParaRPr lang="en-US" sz="32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2030846485"/>
              </p:ext>
            </p:extLst>
          </p:nvPr>
        </p:nvGraphicFramePr>
        <p:xfrm>
          <a:off x="1752600" y="3124200"/>
          <a:ext cx="990600" cy="1251284"/>
        </p:xfrm>
        <a:graphic>
          <a:graphicData uri="http://schemas.openxmlformats.org/presentationml/2006/ole">
            <mc:AlternateContent xmlns:mc="http://schemas.openxmlformats.org/markup-compatibility/2006">
              <mc:Choice xmlns:v="urn:schemas-microsoft-com:vml" Requires="v">
                <p:oleObj spid="_x0000_s13005" name="Equation" r:id="rId3" imgW="241300" imgH="304800" progId="Equation.DSMT4">
                  <p:embed/>
                </p:oleObj>
              </mc:Choice>
              <mc:Fallback>
                <p:oleObj name="Equation" r:id="rId3" imgW="241300" imgH="304800" progId="Equation.DSMT4">
                  <p:embed/>
                  <p:pic>
                    <p:nvPicPr>
                      <p:cNvPr id="0" name=""/>
                      <p:cNvPicPr/>
                      <p:nvPr/>
                    </p:nvPicPr>
                    <p:blipFill>
                      <a:blip r:embed="rId4"/>
                      <a:stretch>
                        <a:fillRect/>
                      </a:stretch>
                    </p:blipFill>
                    <p:spPr>
                      <a:xfrm>
                        <a:off x="1752600" y="3124200"/>
                        <a:ext cx="990600" cy="125128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557503"/>
              </p:ext>
            </p:extLst>
          </p:nvPr>
        </p:nvGraphicFramePr>
        <p:xfrm>
          <a:off x="2743200" y="3168650"/>
          <a:ext cx="4483100" cy="1250950"/>
        </p:xfrm>
        <a:graphic>
          <a:graphicData uri="http://schemas.openxmlformats.org/presentationml/2006/ole">
            <mc:AlternateContent xmlns:mc="http://schemas.openxmlformats.org/markup-compatibility/2006">
              <mc:Choice xmlns:v="urn:schemas-microsoft-com:vml" Requires="v">
                <p:oleObj spid="_x0000_s13006" name="Equation" r:id="rId5" imgW="1092200" imgH="304800" progId="Equation.DSMT4">
                  <p:embed/>
                </p:oleObj>
              </mc:Choice>
              <mc:Fallback>
                <p:oleObj name="Equation" r:id="rId5" imgW="1092200" imgH="304800" progId="Equation.DSMT4">
                  <p:embed/>
                  <p:pic>
                    <p:nvPicPr>
                      <p:cNvPr id="0" name=""/>
                      <p:cNvPicPr/>
                      <p:nvPr/>
                    </p:nvPicPr>
                    <p:blipFill>
                      <a:blip r:embed="rId6"/>
                      <a:stretch>
                        <a:fillRect/>
                      </a:stretch>
                    </p:blipFill>
                    <p:spPr>
                      <a:xfrm>
                        <a:off x="2743200" y="3168650"/>
                        <a:ext cx="4483100" cy="12509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92887296"/>
              </p:ext>
            </p:extLst>
          </p:nvPr>
        </p:nvGraphicFramePr>
        <p:xfrm>
          <a:off x="1752600" y="5105400"/>
          <a:ext cx="990600" cy="1251284"/>
        </p:xfrm>
        <a:graphic>
          <a:graphicData uri="http://schemas.openxmlformats.org/presentationml/2006/ole">
            <mc:AlternateContent xmlns:mc="http://schemas.openxmlformats.org/markup-compatibility/2006">
              <mc:Choice xmlns:v="urn:schemas-microsoft-com:vml" Requires="v">
                <p:oleObj spid="_x0000_s13007" name="Equation" r:id="rId7" imgW="241300" imgH="304800" progId="Equation.DSMT4">
                  <p:embed/>
                </p:oleObj>
              </mc:Choice>
              <mc:Fallback>
                <p:oleObj name="Equation" r:id="rId7" imgW="241300" imgH="304800" progId="Equation.DSMT4">
                  <p:embed/>
                  <p:pic>
                    <p:nvPicPr>
                      <p:cNvPr id="0" name=""/>
                      <p:cNvPicPr/>
                      <p:nvPr/>
                    </p:nvPicPr>
                    <p:blipFill>
                      <a:blip r:embed="rId4"/>
                      <a:stretch>
                        <a:fillRect/>
                      </a:stretch>
                    </p:blipFill>
                    <p:spPr>
                      <a:xfrm>
                        <a:off x="1752600" y="5105400"/>
                        <a:ext cx="990600" cy="125128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90951853"/>
              </p:ext>
            </p:extLst>
          </p:nvPr>
        </p:nvGraphicFramePr>
        <p:xfrm>
          <a:off x="2562225" y="5105400"/>
          <a:ext cx="4171950" cy="1250950"/>
        </p:xfrm>
        <a:graphic>
          <a:graphicData uri="http://schemas.openxmlformats.org/presentationml/2006/ole">
            <mc:AlternateContent xmlns:mc="http://schemas.openxmlformats.org/markup-compatibility/2006">
              <mc:Choice xmlns:v="urn:schemas-microsoft-com:vml" Requires="v">
                <p:oleObj spid="_x0000_s13008" name="Equation" r:id="rId8" imgW="1016000" imgH="304800" progId="Equation.DSMT4">
                  <p:embed/>
                </p:oleObj>
              </mc:Choice>
              <mc:Fallback>
                <p:oleObj name="Equation" r:id="rId8" imgW="1016000" imgH="304800" progId="Equation.DSMT4">
                  <p:embed/>
                  <p:pic>
                    <p:nvPicPr>
                      <p:cNvPr id="0" name=""/>
                      <p:cNvPicPr/>
                      <p:nvPr/>
                    </p:nvPicPr>
                    <p:blipFill>
                      <a:blip r:embed="rId9"/>
                      <a:stretch>
                        <a:fillRect/>
                      </a:stretch>
                    </p:blipFill>
                    <p:spPr>
                      <a:xfrm>
                        <a:off x="2562225" y="5105400"/>
                        <a:ext cx="4171950" cy="1250950"/>
                      </a:xfrm>
                      <a:prstGeom prst="rect">
                        <a:avLst/>
                      </a:prstGeom>
                    </p:spPr>
                  </p:pic>
                </p:oleObj>
              </mc:Fallback>
            </mc:AlternateContent>
          </a:graphicData>
        </a:graphic>
      </p:graphicFrame>
    </p:spTree>
    <p:extLst>
      <p:ext uri="{BB962C8B-B14F-4D97-AF65-F5344CB8AC3E}">
        <p14:creationId xmlns:p14="http://schemas.microsoft.com/office/powerpoint/2010/main" val="31995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534400" cy="5029200"/>
          </a:xfrm>
        </p:spPr>
        <p:txBody>
          <a:bodyPr>
            <a:normAutofit/>
          </a:bodyPr>
          <a:lstStyle/>
          <a:p>
            <a:pPr marL="457200" indent="-457200">
              <a:buFont typeface="Arial"/>
              <a:buChar char="•"/>
            </a:pPr>
            <a:r>
              <a:rPr lang="en-US" sz="3200" dirty="0" smtClean="0"/>
              <a:t>In general, if </a:t>
            </a:r>
            <a:r>
              <a:rPr lang="en-US" sz="3200" i="1" dirty="0" smtClean="0"/>
              <a:t>x</a:t>
            </a:r>
            <a:r>
              <a:rPr lang="en-US" sz="3200" dirty="0" smtClean="0"/>
              <a:t> is nonzero and </a:t>
            </a:r>
            <a:r>
              <a:rPr lang="en-US" sz="3200" i="1" dirty="0" smtClean="0"/>
              <a:t>m, n </a:t>
            </a:r>
            <a:r>
              <a:rPr lang="en-US" sz="3200" dirty="0" smtClean="0"/>
              <a:t>are positive integers, then:</a:t>
            </a:r>
          </a:p>
          <a:p>
            <a:pPr marL="457200" indent="-457200">
              <a:buFont typeface="Arial"/>
              <a:buChar char="•"/>
            </a:pPr>
            <a:endParaRPr lang="en-US" sz="3200" dirty="0"/>
          </a:p>
          <a:p>
            <a:pPr marL="457200" indent="-457200">
              <a:buFont typeface="Arial"/>
              <a:buChar char="•"/>
            </a:pPr>
            <a:endParaRPr lang="en-US" sz="3200" dirty="0" smtClean="0"/>
          </a:p>
          <a:p>
            <a:pPr marL="457200" indent="-457200">
              <a:buFont typeface="Arial"/>
              <a:buChar char="•"/>
            </a:pPr>
            <a:endParaRPr lang="en-US" sz="3200" dirty="0"/>
          </a:p>
          <a:p>
            <a:pPr marL="0" indent="0"/>
            <a:r>
              <a:rPr lang="en-US" sz="3200" dirty="0" smtClean="0"/>
              <a:t>	Why </a:t>
            </a:r>
            <a:r>
              <a:rPr lang="en-US" sz="3200" i="1" dirty="0" smtClean="0"/>
              <a:t>m &gt; n</a:t>
            </a:r>
            <a:r>
              <a:rPr lang="en-US" sz="3200" dirty="0" smtClean="0"/>
              <a:t>?</a:t>
            </a:r>
          </a:p>
          <a:p>
            <a:pPr marL="0" indent="0"/>
            <a:r>
              <a:rPr lang="en-US" sz="3200" dirty="0"/>
              <a:t>	</a:t>
            </a:r>
            <a:endParaRPr lang="en-US" sz="3200" dirty="0" smtClean="0"/>
          </a:p>
        </p:txBody>
      </p:sp>
      <p:pic>
        <p:nvPicPr>
          <p:cNvPr id="4" name="Picture 3"/>
          <p:cNvPicPr>
            <a:picLocks noChangeAspect="1"/>
          </p:cNvPicPr>
          <p:nvPr/>
        </p:nvPicPr>
        <p:blipFill>
          <a:blip r:embed="rId2"/>
          <a:stretch>
            <a:fillRect/>
          </a:stretch>
        </p:blipFill>
        <p:spPr>
          <a:xfrm>
            <a:off x="2590800" y="2854157"/>
            <a:ext cx="3352800" cy="1104900"/>
          </a:xfrm>
          <a:prstGeom prst="rect">
            <a:avLst/>
          </a:prstGeom>
        </p:spPr>
      </p:pic>
    </p:spTree>
    <p:extLst>
      <p:ext uri="{BB962C8B-B14F-4D97-AF65-F5344CB8AC3E}">
        <p14:creationId xmlns:p14="http://schemas.microsoft.com/office/powerpoint/2010/main" val="36515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914400"/>
          </a:xfrm>
        </p:spPr>
        <p:txBody>
          <a:bodyPr/>
          <a:lstStyle/>
          <a:p>
            <a:r>
              <a:rPr lang="en-US" dirty="0" smtClean="0"/>
              <a:t>Icebreaker!</a:t>
            </a:r>
            <a:endParaRPr lang="en-US" dirty="0"/>
          </a:p>
        </p:txBody>
      </p:sp>
      <p:sp>
        <p:nvSpPr>
          <p:cNvPr id="3" name="Content Placeholder 2"/>
          <p:cNvSpPr>
            <a:spLocks noGrp="1"/>
          </p:cNvSpPr>
          <p:nvPr>
            <p:ph idx="1"/>
          </p:nvPr>
        </p:nvSpPr>
        <p:spPr>
          <a:xfrm>
            <a:off x="304800" y="1371600"/>
            <a:ext cx="8229600" cy="3886200"/>
          </a:xfrm>
        </p:spPr>
        <p:txBody>
          <a:bodyPr>
            <a:normAutofit fontScale="92500"/>
          </a:bodyPr>
          <a:lstStyle/>
          <a:p>
            <a:pPr>
              <a:buFont typeface="Arial"/>
              <a:buChar char="•"/>
            </a:pPr>
            <a:r>
              <a:rPr lang="en-US" sz="2400" dirty="0"/>
              <a:t>Each table needs a poster paper and no more than two markers.  </a:t>
            </a:r>
          </a:p>
          <a:p>
            <a:pPr>
              <a:buFont typeface="Arial"/>
              <a:buChar char="•"/>
            </a:pPr>
            <a:r>
              <a:rPr lang="en-US" sz="2400" dirty="0"/>
              <a:t>A vocabulary word/phrase will be given.  Once you see/hear it, write down as many words as possible related to the vocabulary word. </a:t>
            </a:r>
          </a:p>
          <a:p>
            <a:pPr>
              <a:buFont typeface="Arial"/>
              <a:buChar char="•"/>
            </a:pPr>
            <a:r>
              <a:rPr lang="en-US" sz="2400" dirty="0"/>
              <a:t>The table with the most words wins! </a:t>
            </a:r>
            <a:endParaRPr lang="en-US" sz="2400" dirty="0" smtClean="0"/>
          </a:p>
          <a:p>
            <a:pPr>
              <a:buFont typeface="Arial"/>
              <a:buChar char="•"/>
            </a:pPr>
            <a:r>
              <a:rPr lang="en-US" sz="2400" dirty="0" smtClean="0"/>
              <a:t>You </a:t>
            </a:r>
            <a:r>
              <a:rPr lang="en-US" sz="2400" dirty="0"/>
              <a:t>have 2 minutes to work.  </a:t>
            </a:r>
          </a:p>
          <a:p>
            <a:pPr>
              <a:buFont typeface="Arial"/>
              <a:buChar char="•"/>
            </a:pPr>
            <a:r>
              <a:rPr lang="en-US" sz="2400" dirty="0"/>
              <a:t>Anyone can write, but only with the two markers provided.  </a:t>
            </a:r>
          </a:p>
          <a:p>
            <a:pPr>
              <a:buFont typeface="Arial"/>
              <a:buChar char="•"/>
            </a:pPr>
            <a:r>
              <a:rPr lang="en-US" sz="2400" dirty="0"/>
              <a:t>Ready, Set, Go</a:t>
            </a:r>
            <a:r>
              <a:rPr lang="en-US" sz="2400" dirty="0" smtClean="0"/>
              <a:t>!</a:t>
            </a:r>
            <a:endParaRPr lang="en-US" sz="2400" dirty="0"/>
          </a:p>
        </p:txBody>
      </p:sp>
      <p:sp>
        <p:nvSpPr>
          <p:cNvPr id="4" name="Rectangle 3"/>
          <p:cNvSpPr/>
          <p:nvPr/>
        </p:nvSpPr>
        <p:spPr>
          <a:xfrm>
            <a:off x="2057400" y="5467433"/>
            <a:ext cx="5105400" cy="646331"/>
          </a:xfrm>
          <a:prstGeom prst="rect">
            <a:avLst/>
          </a:prstGeom>
        </p:spPr>
        <p:txBody>
          <a:bodyPr wrap="square">
            <a:spAutoFit/>
          </a:bodyPr>
          <a:lstStyle/>
          <a:p>
            <a:r>
              <a:rPr lang="en-US" sz="3600" dirty="0"/>
              <a:t>	</a:t>
            </a:r>
            <a:r>
              <a:rPr lang="en-US" sz="3600" dirty="0" smtClean="0"/>
              <a:t>LAWS </a:t>
            </a:r>
            <a:r>
              <a:rPr lang="en-US" sz="3600" dirty="0"/>
              <a:t>OF EXPONENTS</a:t>
            </a:r>
          </a:p>
        </p:txBody>
      </p:sp>
    </p:spTree>
    <p:extLst>
      <p:ext uri="{BB962C8B-B14F-4D97-AF65-F5344CB8AC3E}">
        <p14:creationId xmlns:p14="http://schemas.microsoft.com/office/powerpoint/2010/main" val="11038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Proof</a:t>
            </a:r>
            <a:endParaRPr lang="en-US" dirty="0"/>
          </a:p>
        </p:txBody>
      </p:sp>
      <p:sp>
        <p:nvSpPr>
          <p:cNvPr id="5" name="Content Placeholder 2"/>
          <p:cNvSpPr>
            <a:spLocks noGrp="1"/>
          </p:cNvSpPr>
          <p:nvPr>
            <p:ph idx="1"/>
          </p:nvPr>
        </p:nvSpPr>
        <p:spPr>
          <a:xfrm>
            <a:off x="381000" y="1295400"/>
            <a:ext cx="8534400" cy="5181600"/>
          </a:xfrm>
        </p:spPr>
        <p:txBody>
          <a:bodyPr>
            <a:normAutofit/>
          </a:bodyPr>
          <a:lstStyle/>
          <a:p>
            <a:pPr marL="457200" indent="-457200">
              <a:buFont typeface="Arial"/>
              <a:buChar char="•"/>
            </a:pPr>
            <a:r>
              <a:rPr lang="en-US" sz="3200" dirty="0" smtClean="0"/>
              <a:t>Since           then there is a positive integer   so that                  Then,</a:t>
            </a:r>
          </a:p>
          <a:p>
            <a:pPr marL="457200" indent="-457200">
              <a:buFont typeface="Arial"/>
              <a:buChar char="•"/>
            </a:pPr>
            <a:endParaRPr lang="en-US" sz="3200" dirty="0"/>
          </a:p>
          <a:p>
            <a:pPr marL="0" indent="0"/>
            <a:endParaRPr lang="en-US" sz="3200" dirty="0" smtClean="0"/>
          </a:p>
          <a:p>
            <a:pPr marL="457200" indent="-457200">
              <a:buFont typeface="Arial"/>
              <a:buChar char="•"/>
            </a:pPr>
            <a:endParaRPr lang="en-US" sz="3200" dirty="0"/>
          </a:p>
          <a:p>
            <a:pPr marL="0" indent="0"/>
            <a:r>
              <a:rPr lang="en-US" sz="3200" dirty="0" smtClean="0"/>
              <a:t>	</a:t>
            </a:r>
            <a:r>
              <a:rPr lang="en-US" sz="3200" dirty="0"/>
              <a:t>	</a:t>
            </a:r>
            <a:endParaRPr lang="en-US" sz="32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592366967"/>
              </p:ext>
            </p:extLst>
          </p:nvPr>
        </p:nvGraphicFramePr>
        <p:xfrm>
          <a:off x="1950720" y="1371600"/>
          <a:ext cx="1280160" cy="533400"/>
        </p:xfrm>
        <a:graphic>
          <a:graphicData uri="http://schemas.openxmlformats.org/presentationml/2006/ole">
            <mc:AlternateContent xmlns:mc="http://schemas.openxmlformats.org/markup-compatibility/2006">
              <mc:Choice xmlns:v="urn:schemas-microsoft-com:vml" Requires="v">
                <p:oleObj spid="_x0000_s14863" name="Equation" r:id="rId3" imgW="304800" imgH="127000" progId="Equation.DSMT4">
                  <p:embed/>
                </p:oleObj>
              </mc:Choice>
              <mc:Fallback>
                <p:oleObj name="Equation" r:id="rId3" imgW="304800" imgH="127000" progId="Equation.DSMT4">
                  <p:embed/>
                  <p:pic>
                    <p:nvPicPr>
                      <p:cNvPr id="0" name=""/>
                      <p:cNvPicPr/>
                      <p:nvPr/>
                    </p:nvPicPr>
                    <p:blipFill>
                      <a:blip r:embed="rId4"/>
                      <a:stretch>
                        <a:fillRect/>
                      </a:stretch>
                    </p:blipFill>
                    <p:spPr>
                      <a:xfrm>
                        <a:off x="1950720" y="1371600"/>
                        <a:ext cx="1280160"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919295"/>
              </p:ext>
            </p:extLst>
          </p:nvPr>
        </p:nvGraphicFramePr>
        <p:xfrm>
          <a:off x="8640763" y="1317625"/>
          <a:ext cx="427037" cy="587375"/>
        </p:xfrm>
        <a:graphic>
          <a:graphicData uri="http://schemas.openxmlformats.org/presentationml/2006/ole">
            <mc:AlternateContent xmlns:mc="http://schemas.openxmlformats.org/markup-compatibility/2006">
              <mc:Choice xmlns:v="urn:schemas-microsoft-com:vml" Requires="v">
                <p:oleObj spid="_x0000_s14864" name="Equation" r:id="rId5" imgW="101600" imgH="139700" progId="Equation.DSMT4">
                  <p:embed/>
                </p:oleObj>
              </mc:Choice>
              <mc:Fallback>
                <p:oleObj name="Equation" r:id="rId5" imgW="101600" imgH="139700" progId="Equation.DSMT4">
                  <p:embed/>
                  <p:pic>
                    <p:nvPicPr>
                      <p:cNvPr id="0" name=""/>
                      <p:cNvPicPr/>
                      <p:nvPr/>
                    </p:nvPicPr>
                    <p:blipFill>
                      <a:blip r:embed="rId6"/>
                      <a:stretch>
                        <a:fillRect/>
                      </a:stretch>
                    </p:blipFill>
                    <p:spPr>
                      <a:xfrm>
                        <a:off x="8640763" y="1317625"/>
                        <a:ext cx="427037" cy="5873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24805529"/>
              </p:ext>
            </p:extLst>
          </p:nvPr>
        </p:nvGraphicFramePr>
        <p:xfrm>
          <a:off x="2203450" y="1828800"/>
          <a:ext cx="1758950" cy="533400"/>
        </p:xfrm>
        <a:graphic>
          <a:graphicData uri="http://schemas.openxmlformats.org/presentationml/2006/ole">
            <mc:AlternateContent xmlns:mc="http://schemas.openxmlformats.org/markup-compatibility/2006">
              <mc:Choice xmlns:v="urn:schemas-microsoft-com:vml" Requires="v">
                <p:oleObj spid="_x0000_s14865" name="Equation" r:id="rId7" imgW="419100" imgH="127000" progId="Equation.DSMT4">
                  <p:embed/>
                </p:oleObj>
              </mc:Choice>
              <mc:Fallback>
                <p:oleObj name="Equation" r:id="rId7" imgW="419100" imgH="127000" progId="Equation.DSMT4">
                  <p:embed/>
                  <p:pic>
                    <p:nvPicPr>
                      <p:cNvPr id="0" name=""/>
                      <p:cNvPicPr/>
                      <p:nvPr/>
                    </p:nvPicPr>
                    <p:blipFill>
                      <a:blip r:embed="rId8"/>
                      <a:stretch>
                        <a:fillRect/>
                      </a:stretch>
                    </p:blipFill>
                    <p:spPr>
                      <a:xfrm>
                        <a:off x="2203450" y="1828800"/>
                        <a:ext cx="1758950" cy="533400"/>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925913" y="2425700"/>
            <a:ext cx="1752600" cy="1003300"/>
          </a:xfrm>
          <a:prstGeom prst="rect">
            <a:avLst/>
          </a:prstGeom>
        </p:spPr>
      </p:pic>
      <p:pic>
        <p:nvPicPr>
          <p:cNvPr id="9" name="Picture 8"/>
          <p:cNvPicPr>
            <a:picLocks noChangeAspect="1"/>
          </p:cNvPicPr>
          <p:nvPr/>
        </p:nvPicPr>
        <p:blipFill>
          <a:blip r:embed="rId10"/>
          <a:stretch>
            <a:fillRect/>
          </a:stretch>
        </p:blipFill>
        <p:spPr>
          <a:xfrm>
            <a:off x="1676400" y="3441700"/>
            <a:ext cx="4419600" cy="901700"/>
          </a:xfrm>
          <a:prstGeom prst="rect">
            <a:avLst/>
          </a:prstGeom>
        </p:spPr>
      </p:pic>
      <p:pic>
        <p:nvPicPr>
          <p:cNvPr id="10" name="Picture 9"/>
          <p:cNvPicPr>
            <a:picLocks noChangeAspect="1"/>
          </p:cNvPicPr>
          <p:nvPr/>
        </p:nvPicPr>
        <p:blipFill>
          <a:blip r:embed="rId11"/>
          <a:stretch>
            <a:fillRect/>
          </a:stretch>
        </p:blipFill>
        <p:spPr>
          <a:xfrm>
            <a:off x="1676400" y="4343400"/>
            <a:ext cx="5181600" cy="609600"/>
          </a:xfrm>
          <a:prstGeom prst="rect">
            <a:avLst/>
          </a:prstGeom>
        </p:spPr>
      </p:pic>
      <p:pic>
        <p:nvPicPr>
          <p:cNvPr id="11" name="Picture 10"/>
          <p:cNvPicPr>
            <a:picLocks noChangeAspect="1"/>
          </p:cNvPicPr>
          <p:nvPr/>
        </p:nvPicPr>
        <p:blipFill>
          <a:blip r:embed="rId12"/>
          <a:stretch>
            <a:fillRect/>
          </a:stretch>
        </p:blipFill>
        <p:spPr>
          <a:xfrm>
            <a:off x="1638300" y="4953000"/>
            <a:ext cx="7353300" cy="533400"/>
          </a:xfrm>
          <a:prstGeom prst="rect">
            <a:avLst/>
          </a:prstGeom>
        </p:spPr>
      </p:pic>
      <p:pic>
        <p:nvPicPr>
          <p:cNvPr id="12" name="Picture 11"/>
          <p:cNvPicPr>
            <a:picLocks noChangeAspect="1"/>
          </p:cNvPicPr>
          <p:nvPr/>
        </p:nvPicPr>
        <p:blipFill>
          <a:blip r:embed="rId13"/>
          <a:stretch>
            <a:fillRect/>
          </a:stretch>
        </p:blipFill>
        <p:spPr>
          <a:xfrm>
            <a:off x="925913" y="5791200"/>
            <a:ext cx="5029200" cy="889000"/>
          </a:xfrm>
          <a:prstGeom prst="rect">
            <a:avLst/>
          </a:prstGeom>
        </p:spPr>
      </p:pic>
    </p:spTree>
    <p:extLst>
      <p:ext uri="{BB962C8B-B14F-4D97-AF65-F5344CB8AC3E}">
        <p14:creationId xmlns:p14="http://schemas.microsoft.com/office/powerpoint/2010/main" val="9830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Exercises</a:t>
            </a:r>
            <a:endParaRPr lang="en-US" dirty="0"/>
          </a:p>
        </p:txBody>
      </p:sp>
      <p:sp>
        <p:nvSpPr>
          <p:cNvPr id="5" name="Content Placeholder 2"/>
          <p:cNvSpPr>
            <a:spLocks noGrp="1"/>
          </p:cNvSpPr>
          <p:nvPr>
            <p:ph idx="1"/>
          </p:nvPr>
        </p:nvSpPr>
        <p:spPr>
          <a:xfrm>
            <a:off x="381000" y="1295400"/>
            <a:ext cx="8534400" cy="5181600"/>
          </a:xfrm>
        </p:spPr>
        <p:txBody>
          <a:bodyPr>
            <a:normAutofit lnSpcReduction="10000"/>
          </a:bodyPr>
          <a:lstStyle/>
          <a:p>
            <a:pPr marL="457200" indent="-457200">
              <a:buFont typeface="Arial"/>
              <a:buChar char="•"/>
            </a:pPr>
            <a:r>
              <a:rPr lang="en-US" sz="3200" dirty="0" smtClean="0"/>
              <a:t>Complete Exercises 21-32.</a:t>
            </a:r>
          </a:p>
          <a:p>
            <a:pPr marL="457200" indent="-457200">
              <a:buFont typeface="Arial"/>
              <a:buChar char="•"/>
            </a:pPr>
            <a:endParaRPr lang="en-US" sz="3200" dirty="0"/>
          </a:p>
          <a:p>
            <a:pPr marL="457200" indent="-457200">
              <a:buFont typeface="Arial"/>
              <a:buChar char="•"/>
            </a:pPr>
            <a:endParaRPr lang="en-US" sz="3200" dirty="0" smtClean="0"/>
          </a:p>
          <a:p>
            <a:pPr marL="457200" indent="-457200">
              <a:buFont typeface="Arial"/>
              <a:buChar char="•"/>
            </a:pPr>
            <a:r>
              <a:rPr lang="en-US" sz="3200" dirty="0"/>
              <a:t>Which problems should all students be able to do?  On grade level students?  Challenge students?</a:t>
            </a:r>
          </a:p>
          <a:p>
            <a:pPr marL="457200" indent="-457200">
              <a:buFont typeface="Arial"/>
              <a:buChar char="•"/>
            </a:pPr>
            <a:endParaRPr lang="en-US" sz="3200" dirty="0" smtClean="0"/>
          </a:p>
          <a:p>
            <a:pPr marL="0" indent="0"/>
            <a:endParaRPr lang="en-US" sz="3200" dirty="0"/>
          </a:p>
          <a:p>
            <a:pPr marL="0" indent="0"/>
            <a:r>
              <a:rPr lang="en-US" sz="3200" dirty="0" smtClean="0"/>
              <a:t>	</a:t>
            </a:r>
            <a:r>
              <a:rPr lang="en-US" sz="3200" dirty="0"/>
              <a:t>	</a:t>
            </a:r>
            <a:endParaRPr lang="en-US" sz="3200" dirty="0" smtClean="0"/>
          </a:p>
        </p:txBody>
      </p:sp>
    </p:spTree>
    <p:extLst>
      <p:ext uri="{BB962C8B-B14F-4D97-AF65-F5344CB8AC3E}">
        <p14:creationId xmlns:p14="http://schemas.microsoft.com/office/powerpoint/2010/main" val="373126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a:buFont typeface="Arial"/>
              <a:buChar char="•"/>
            </a:pPr>
            <a:r>
              <a:rPr lang="en-US" sz="2800" dirty="0"/>
              <a:t>Students </a:t>
            </a:r>
            <a:r>
              <a:rPr lang="en-US" sz="2800" dirty="0" smtClean="0"/>
              <a:t>take powers of powers and know that when a product is raised to a power, each factor of the product is raised to that power.</a:t>
            </a:r>
          </a:p>
        </p:txBody>
      </p:sp>
      <p:sp>
        <p:nvSpPr>
          <p:cNvPr id="3" name="Title 2"/>
          <p:cNvSpPr>
            <a:spLocks noGrp="1"/>
          </p:cNvSpPr>
          <p:nvPr>
            <p:ph type="title"/>
          </p:nvPr>
        </p:nvSpPr>
        <p:spPr>
          <a:xfrm>
            <a:off x="286606" y="381000"/>
            <a:ext cx="8229600" cy="1143000"/>
          </a:xfrm>
        </p:spPr>
        <p:txBody>
          <a:bodyPr>
            <a:normAutofit fontScale="90000"/>
          </a:bodyPr>
          <a:lstStyle/>
          <a:p>
            <a:r>
              <a:rPr lang="en-US" dirty="0" smtClean="0"/>
              <a:t>Lesson </a:t>
            </a:r>
            <a:r>
              <a:rPr lang="en-US" dirty="0"/>
              <a:t>3</a:t>
            </a:r>
            <a:r>
              <a:rPr lang="en-US" dirty="0" smtClean="0"/>
              <a:t>: Numbers in Exponential Form Raised to a Power</a:t>
            </a:r>
            <a:endParaRPr lang="en-US" dirty="0"/>
          </a:p>
        </p:txBody>
      </p:sp>
      <p:pic>
        <p:nvPicPr>
          <p:cNvPr id="7" name="Picture 6" descr="lesson-icon-socrat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424" y="838200"/>
            <a:ext cx="560016" cy="560016"/>
          </a:xfrm>
          <a:prstGeom prst="rect">
            <a:avLst/>
          </a:prstGeom>
        </p:spPr>
      </p:pic>
    </p:spTree>
    <p:extLst>
      <p:ext uri="{BB962C8B-B14F-4D97-AF65-F5344CB8AC3E}">
        <p14:creationId xmlns:p14="http://schemas.microsoft.com/office/powerpoint/2010/main" val="3766961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Apply definition of exponential notation to develop </a:t>
            </a:r>
            <a:r>
              <a:rPr lang="en-US" sz="2800" dirty="0"/>
              <a:t>another property of exponents:</a:t>
            </a:r>
          </a:p>
          <a:p>
            <a:pPr marL="0" indent="0"/>
            <a:endParaRPr lang="en-US" sz="2800" dirty="0" smtClean="0"/>
          </a:p>
          <a:p>
            <a:pPr marL="0" lvl="0" indent="0"/>
            <a:r>
              <a:rPr lang="en-US" sz="2400" dirty="0">
                <a:solidFill>
                  <a:srgbClr val="0D0D0D"/>
                </a:solidFill>
              </a:rPr>
              <a:t>Suppose we add 4 copies of </a:t>
            </a:r>
            <a:r>
              <a:rPr lang="en-US" sz="2400" i="1" dirty="0">
                <a:solidFill>
                  <a:srgbClr val="FF0000"/>
                </a:solidFill>
              </a:rPr>
              <a:t>3</a:t>
            </a:r>
            <a:r>
              <a:rPr lang="en-US" sz="2400" dirty="0">
                <a:solidFill>
                  <a:srgbClr val="0D0D0D"/>
                </a:solidFill>
              </a:rPr>
              <a:t>, thereby getting (3+3+3+3), and then add 5 copies of the sum. We get:</a:t>
            </a:r>
          </a:p>
          <a:p>
            <a:r>
              <a:rPr lang="en-US" sz="2400" dirty="0">
                <a:solidFill>
                  <a:srgbClr val="0D0D0D"/>
                </a:solidFill>
              </a:rPr>
              <a:t>                     </a:t>
            </a: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06826747"/>
              </p:ext>
            </p:extLst>
          </p:nvPr>
        </p:nvGraphicFramePr>
        <p:xfrm>
          <a:off x="533400" y="4378325"/>
          <a:ext cx="8551532" cy="803275"/>
        </p:xfrm>
        <a:graphic>
          <a:graphicData uri="http://schemas.openxmlformats.org/presentationml/2006/ole">
            <mc:AlternateContent xmlns:mc="http://schemas.openxmlformats.org/markup-compatibility/2006">
              <mc:Choice xmlns:v="urn:schemas-microsoft-com:vml" Requires="v">
                <p:oleObj spid="_x0000_s15534" name="Equation" r:id="rId3" imgW="4864100" imgH="457200" progId="Equation.DSMT4">
                  <p:embed/>
                </p:oleObj>
              </mc:Choice>
              <mc:Fallback>
                <p:oleObj name="Equation" r:id="rId3" imgW="4864100" imgH="457200" progId="Equation.DSMT4">
                  <p:embed/>
                  <p:pic>
                    <p:nvPicPr>
                      <p:cNvPr id="0" name=""/>
                      <p:cNvPicPr/>
                      <p:nvPr/>
                    </p:nvPicPr>
                    <p:blipFill>
                      <a:blip r:embed="rId4"/>
                      <a:stretch>
                        <a:fillRect/>
                      </a:stretch>
                    </p:blipFill>
                    <p:spPr>
                      <a:xfrm>
                        <a:off x="533400" y="4378325"/>
                        <a:ext cx="8551532" cy="803275"/>
                      </a:xfrm>
                      <a:prstGeom prst="rect">
                        <a:avLst/>
                      </a:prstGeom>
                    </p:spPr>
                  </p:pic>
                </p:oleObj>
              </mc:Fallback>
            </mc:AlternateContent>
          </a:graphicData>
        </a:graphic>
      </p:graphicFrame>
    </p:spTree>
    <p:extLst>
      <p:ext uri="{BB962C8B-B14F-4D97-AF65-F5344CB8AC3E}">
        <p14:creationId xmlns:p14="http://schemas.microsoft.com/office/powerpoint/2010/main" val="2105401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Apply definition of exponential notation to develop another property of exponents:</a:t>
            </a:r>
          </a:p>
          <a:p>
            <a:pPr marL="0" indent="0"/>
            <a:endParaRPr lang="en-US" sz="2800" dirty="0" smtClean="0"/>
          </a:p>
          <a:p>
            <a:pPr marL="0" lvl="0" indent="0"/>
            <a:r>
              <a:rPr lang="en-US" sz="2400" dirty="0" smtClean="0">
                <a:solidFill>
                  <a:srgbClr val="0D0D0D"/>
                </a:solidFill>
              </a:rPr>
              <a:t>Replace addition by multiplication and we have</a:t>
            </a:r>
            <a:endParaRPr lang="en-US" sz="2400" dirty="0">
              <a:solidFill>
                <a:srgbClr val="0D0D0D"/>
              </a:solidFill>
            </a:endParaRPr>
          </a:p>
          <a:p>
            <a:r>
              <a:rPr lang="en-US" sz="2400" dirty="0">
                <a:solidFill>
                  <a:srgbClr val="0D0D0D"/>
                </a:solidFill>
              </a:rPr>
              <a:t>                     </a:t>
            </a: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395590270"/>
              </p:ext>
            </p:extLst>
          </p:nvPr>
        </p:nvGraphicFramePr>
        <p:xfrm>
          <a:off x="542925" y="3810000"/>
          <a:ext cx="8462963" cy="401638"/>
        </p:xfrm>
        <a:graphic>
          <a:graphicData uri="http://schemas.openxmlformats.org/presentationml/2006/ole">
            <mc:AlternateContent xmlns:mc="http://schemas.openxmlformats.org/markup-compatibility/2006">
              <mc:Choice xmlns:v="urn:schemas-microsoft-com:vml" Requires="v">
                <p:oleObj spid="_x0000_s16729" name="Equation" r:id="rId3" imgW="4813300" imgH="228600" progId="Equation.DSMT4">
                  <p:embed/>
                </p:oleObj>
              </mc:Choice>
              <mc:Fallback>
                <p:oleObj name="Equation" r:id="rId3" imgW="4813300" imgH="228600" progId="Equation.DSMT4">
                  <p:embed/>
                  <p:pic>
                    <p:nvPicPr>
                      <p:cNvPr id="0" name=""/>
                      <p:cNvPicPr/>
                      <p:nvPr/>
                    </p:nvPicPr>
                    <p:blipFill>
                      <a:blip r:embed="rId4"/>
                      <a:stretch>
                        <a:fillRect/>
                      </a:stretch>
                    </p:blipFill>
                    <p:spPr>
                      <a:xfrm>
                        <a:off x="542925" y="3810000"/>
                        <a:ext cx="8462963" cy="40163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17195514"/>
              </p:ext>
            </p:extLst>
          </p:nvPr>
        </p:nvGraphicFramePr>
        <p:xfrm>
          <a:off x="3810000" y="4549540"/>
          <a:ext cx="938318" cy="454025"/>
        </p:xfrm>
        <a:graphic>
          <a:graphicData uri="http://schemas.openxmlformats.org/presentationml/2006/ole">
            <mc:AlternateContent xmlns:mc="http://schemas.openxmlformats.org/markup-compatibility/2006">
              <mc:Choice xmlns:v="urn:schemas-microsoft-com:vml" Requires="v">
                <p:oleObj spid="_x0000_s16730" name="Equation" r:id="rId5" imgW="393700" imgH="190500" progId="Equation.DSMT4">
                  <p:embed/>
                </p:oleObj>
              </mc:Choice>
              <mc:Fallback>
                <p:oleObj name="Equation" r:id="rId5" imgW="393700" imgH="190500" progId="Equation.DSMT4">
                  <p:embed/>
                  <p:pic>
                    <p:nvPicPr>
                      <p:cNvPr id="0" name=""/>
                      <p:cNvPicPr/>
                      <p:nvPr/>
                    </p:nvPicPr>
                    <p:blipFill>
                      <a:blip r:embed="rId6"/>
                      <a:stretch>
                        <a:fillRect/>
                      </a:stretch>
                    </p:blipFill>
                    <p:spPr>
                      <a:xfrm>
                        <a:off x="3810000" y="4549540"/>
                        <a:ext cx="938318" cy="454025"/>
                      </a:xfrm>
                      <a:prstGeom prst="rect">
                        <a:avLst/>
                      </a:prstGeom>
                    </p:spPr>
                  </p:pic>
                </p:oleObj>
              </mc:Fallback>
            </mc:AlternateContent>
          </a:graphicData>
        </a:graphic>
      </p:graphicFrame>
    </p:spTree>
    <p:extLst>
      <p:ext uri="{BB962C8B-B14F-4D97-AF65-F5344CB8AC3E}">
        <p14:creationId xmlns:p14="http://schemas.microsoft.com/office/powerpoint/2010/main" val="3505202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smtClean="0"/>
              <a:t>Apply definition of exponential notation to develop another property of exponents:</a:t>
            </a:r>
          </a:p>
          <a:p>
            <a:pPr marL="0" indent="0"/>
            <a:endParaRPr lang="en-US" sz="2800" dirty="0" smtClean="0"/>
          </a:p>
          <a:p>
            <a:pPr marL="0" lvl="0" indent="0"/>
            <a:r>
              <a:rPr lang="en-US" sz="2400" dirty="0" smtClean="0">
                <a:solidFill>
                  <a:srgbClr val="0D0D0D"/>
                </a:solidFill>
              </a:rPr>
              <a:t>This is correct because</a:t>
            </a:r>
            <a:endParaRPr lang="en-US" sz="2400" dirty="0">
              <a:solidFill>
                <a:srgbClr val="0D0D0D"/>
              </a:solidFill>
            </a:endParaRPr>
          </a:p>
          <a:p>
            <a:r>
              <a:rPr lang="en-US" sz="2400" dirty="0">
                <a:solidFill>
                  <a:srgbClr val="0D0D0D"/>
                </a:solidFill>
              </a:rPr>
              <a:t>                     </a:t>
            </a: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568316590"/>
              </p:ext>
            </p:extLst>
          </p:nvPr>
        </p:nvGraphicFramePr>
        <p:xfrm>
          <a:off x="1524000" y="3810000"/>
          <a:ext cx="1143000" cy="556114"/>
        </p:xfrm>
        <a:graphic>
          <a:graphicData uri="http://schemas.openxmlformats.org/presentationml/2006/ole">
            <mc:AlternateContent xmlns:mc="http://schemas.openxmlformats.org/markup-compatibility/2006">
              <mc:Choice xmlns:v="urn:schemas-microsoft-com:vml" Requires="v">
                <p:oleObj spid="_x0000_s18243" name="Equation" r:id="rId3" imgW="469900" imgH="228600" progId="Equation.DSMT4">
                  <p:embed/>
                </p:oleObj>
              </mc:Choice>
              <mc:Fallback>
                <p:oleObj name="Equation" r:id="rId3" imgW="469900" imgH="228600" progId="Equation.DSMT4">
                  <p:embed/>
                  <p:pic>
                    <p:nvPicPr>
                      <p:cNvPr id="0" name=""/>
                      <p:cNvPicPr/>
                      <p:nvPr/>
                    </p:nvPicPr>
                    <p:blipFill>
                      <a:blip r:embed="rId4"/>
                      <a:stretch>
                        <a:fillRect/>
                      </a:stretch>
                    </p:blipFill>
                    <p:spPr>
                      <a:xfrm>
                        <a:off x="1524000" y="3810000"/>
                        <a:ext cx="1143000" cy="556114"/>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92519292"/>
              </p:ext>
            </p:extLst>
          </p:nvPr>
        </p:nvGraphicFramePr>
        <p:xfrm>
          <a:off x="2382837" y="4421188"/>
          <a:ext cx="4475163" cy="784225"/>
        </p:xfrm>
        <a:graphic>
          <a:graphicData uri="http://schemas.openxmlformats.org/presentationml/2006/ole">
            <mc:AlternateContent xmlns:mc="http://schemas.openxmlformats.org/markup-compatibility/2006">
              <mc:Choice xmlns:v="urn:schemas-microsoft-com:vml" Requires="v">
                <p:oleObj spid="_x0000_s18244" name="Equation" r:id="rId5" imgW="2171700" imgH="381000" progId="Equation.DSMT4">
                  <p:embed/>
                </p:oleObj>
              </mc:Choice>
              <mc:Fallback>
                <p:oleObj name="Equation" r:id="rId5" imgW="2171700" imgH="381000" progId="Equation.DSMT4">
                  <p:embed/>
                  <p:pic>
                    <p:nvPicPr>
                      <p:cNvPr id="0" name=""/>
                      <p:cNvPicPr/>
                      <p:nvPr/>
                    </p:nvPicPr>
                    <p:blipFill>
                      <a:blip r:embed="rId6"/>
                      <a:stretch>
                        <a:fillRect/>
                      </a:stretch>
                    </p:blipFill>
                    <p:spPr>
                      <a:xfrm>
                        <a:off x="2382837" y="4421188"/>
                        <a:ext cx="4475163" cy="784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03287290"/>
              </p:ext>
            </p:extLst>
          </p:nvPr>
        </p:nvGraphicFramePr>
        <p:xfrm>
          <a:off x="2438400" y="6019800"/>
          <a:ext cx="938318" cy="454025"/>
        </p:xfrm>
        <a:graphic>
          <a:graphicData uri="http://schemas.openxmlformats.org/presentationml/2006/ole">
            <mc:AlternateContent xmlns:mc="http://schemas.openxmlformats.org/markup-compatibility/2006">
              <mc:Choice xmlns:v="urn:schemas-microsoft-com:vml" Requires="v">
                <p:oleObj spid="_x0000_s18245" name="Equation" r:id="rId7" imgW="393700" imgH="190500" progId="Equation.DSMT4">
                  <p:embed/>
                </p:oleObj>
              </mc:Choice>
              <mc:Fallback>
                <p:oleObj name="Equation" r:id="rId7" imgW="393700" imgH="190500" progId="Equation.DSMT4">
                  <p:embed/>
                  <p:pic>
                    <p:nvPicPr>
                      <p:cNvPr id="0" name=""/>
                      <p:cNvPicPr/>
                      <p:nvPr/>
                    </p:nvPicPr>
                    <p:blipFill>
                      <a:blip r:embed="rId8"/>
                      <a:stretch>
                        <a:fillRect/>
                      </a:stretch>
                    </p:blipFill>
                    <p:spPr>
                      <a:xfrm>
                        <a:off x="2438400" y="6019800"/>
                        <a:ext cx="938318" cy="4540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43890256"/>
              </p:ext>
            </p:extLst>
          </p:nvPr>
        </p:nvGraphicFramePr>
        <p:xfrm>
          <a:off x="2420938" y="5257800"/>
          <a:ext cx="1465262" cy="731838"/>
        </p:xfrm>
        <a:graphic>
          <a:graphicData uri="http://schemas.openxmlformats.org/presentationml/2006/ole">
            <mc:AlternateContent xmlns:mc="http://schemas.openxmlformats.org/markup-compatibility/2006">
              <mc:Choice xmlns:v="urn:schemas-microsoft-com:vml" Requires="v">
                <p:oleObj spid="_x0000_s18246" name="Equation" r:id="rId9" imgW="711200" imgH="355600" progId="Equation.DSMT4">
                  <p:embed/>
                </p:oleObj>
              </mc:Choice>
              <mc:Fallback>
                <p:oleObj name="Equation" r:id="rId9" imgW="711200" imgH="355600" progId="Equation.DSMT4">
                  <p:embed/>
                  <p:pic>
                    <p:nvPicPr>
                      <p:cNvPr id="0" name=""/>
                      <p:cNvPicPr/>
                      <p:nvPr/>
                    </p:nvPicPr>
                    <p:blipFill>
                      <a:blip r:embed="rId10"/>
                      <a:stretch>
                        <a:fillRect/>
                      </a:stretch>
                    </p:blipFill>
                    <p:spPr>
                      <a:xfrm>
                        <a:off x="2420938" y="5257800"/>
                        <a:ext cx="1465262" cy="7318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50700473"/>
              </p:ext>
            </p:extLst>
          </p:nvPr>
        </p:nvGraphicFramePr>
        <p:xfrm>
          <a:off x="2678654" y="3871913"/>
          <a:ext cx="1858963" cy="471487"/>
        </p:xfrm>
        <a:graphic>
          <a:graphicData uri="http://schemas.openxmlformats.org/presentationml/2006/ole">
            <mc:AlternateContent xmlns:mc="http://schemas.openxmlformats.org/markup-compatibility/2006">
              <mc:Choice xmlns:v="urn:schemas-microsoft-com:vml" Requires="v">
                <p:oleObj spid="_x0000_s18247" name="Equation" r:id="rId11" imgW="901700" imgH="228600" progId="Equation.DSMT4">
                  <p:embed/>
                </p:oleObj>
              </mc:Choice>
              <mc:Fallback>
                <p:oleObj name="Equation" r:id="rId11" imgW="901700" imgH="228600" progId="Equation.DSMT4">
                  <p:embed/>
                  <p:pic>
                    <p:nvPicPr>
                      <p:cNvPr id="0" name=""/>
                      <p:cNvPicPr/>
                      <p:nvPr/>
                    </p:nvPicPr>
                    <p:blipFill>
                      <a:blip r:embed="rId12"/>
                      <a:stretch>
                        <a:fillRect/>
                      </a:stretch>
                    </p:blipFill>
                    <p:spPr>
                      <a:xfrm>
                        <a:off x="2678654" y="3871913"/>
                        <a:ext cx="1858963" cy="471487"/>
                      </a:xfrm>
                      <a:prstGeom prst="rect">
                        <a:avLst/>
                      </a:prstGeom>
                    </p:spPr>
                  </p:pic>
                </p:oleObj>
              </mc:Fallback>
            </mc:AlternateContent>
          </a:graphicData>
        </a:graphic>
      </p:graphicFrame>
    </p:spTree>
    <p:extLst>
      <p:ext uri="{BB962C8B-B14F-4D97-AF65-F5344CB8AC3E}">
        <p14:creationId xmlns:p14="http://schemas.microsoft.com/office/powerpoint/2010/main" val="15567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Definition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pic>
        <p:nvPicPr>
          <p:cNvPr id="6" name="Picture 5"/>
          <p:cNvPicPr>
            <a:picLocks noChangeAspect="1"/>
          </p:cNvPicPr>
          <p:nvPr/>
        </p:nvPicPr>
        <p:blipFill>
          <a:blip r:embed="rId2"/>
          <a:stretch>
            <a:fillRect/>
          </a:stretch>
        </p:blipFill>
        <p:spPr>
          <a:xfrm>
            <a:off x="417002" y="1869225"/>
            <a:ext cx="8345997" cy="3083775"/>
          </a:xfrm>
          <a:prstGeom prst="rect">
            <a:avLst/>
          </a:prstGeom>
        </p:spPr>
      </p:pic>
    </p:spTree>
    <p:extLst>
      <p:ext uri="{BB962C8B-B14F-4D97-AF65-F5344CB8AC3E}">
        <p14:creationId xmlns:p14="http://schemas.microsoft.com/office/powerpoint/2010/main" val="2319527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Allow time for discussion:</a:t>
            </a:r>
            <a:endParaRPr lang="en-US" sz="2400" dirty="0" smtClean="0">
              <a:solidFill>
                <a:srgbClr val="0D0D0D"/>
              </a:solidFill>
            </a:endParaRPr>
          </a:p>
          <a:p>
            <a:r>
              <a:rPr lang="en-US" sz="2400" dirty="0" smtClean="0">
                <a:solidFill>
                  <a:srgbClr val="0D0D0D"/>
                </a:solidFill>
              </a:rPr>
              <a:t>                     </a:t>
            </a:r>
          </a:p>
          <a:p>
            <a:pPr marL="0" indent="0"/>
            <a:endParaRPr lang="en-US" sz="2100" dirty="0" smtClean="0"/>
          </a:p>
          <a:p>
            <a:pPr marL="396875" lvl="2" indent="0"/>
            <a:endParaRPr lang="en-US" sz="2400" dirty="0" smtClean="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406644" y="1445266"/>
            <a:ext cx="4546356" cy="466679"/>
          </a:xfrm>
          <a:prstGeom prst="rect">
            <a:avLst/>
          </a:prstGeom>
        </p:spPr>
      </p:pic>
      <p:pic>
        <p:nvPicPr>
          <p:cNvPr id="4" name="Picture 3"/>
          <p:cNvPicPr>
            <a:picLocks noChangeAspect="1"/>
          </p:cNvPicPr>
          <p:nvPr/>
        </p:nvPicPr>
        <p:blipFill>
          <a:blip r:embed="rId3"/>
          <a:stretch>
            <a:fillRect/>
          </a:stretch>
        </p:blipFill>
        <p:spPr>
          <a:xfrm>
            <a:off x="1676400" y="2895600"/>
            <a:ext cx="1821329" cy="584200"/>
          </a:xfrm>
          <a:prstGeom prst="rect">
            <a:avLst/>
          </a:prstGeom>
        </p:spPr>
      </p:pic>
      <p:pic>
        <p:nvPicPr>
          <p:cNvPr id="8" name="Picture 7"/>
          <p:cNvPicPr>
            <a:picLocks noChangeAspect="1"/>
          </p:cNvPicPr>
          <p:nvPr/>
        </p:nvPicPr>
        <p:blipFill>
          <a:blip r:embed="rId4"/>
          <a:stretch>
            <a:fillRect/>
          </a:stretch>
        </p:blipFill>
        <p:spPr>
          <a:xfrm>
            <a:off x="3200400" y="2971800"/>
            <a:ext cx="4267200" cy="2409712"/>
          </a:xfrm>
          <a:prstGeom prst="rect">
            <a:avLst/>
          </a:prstGeom>
        </p:spPr>
      </p:pic>
    </p:spTree>
    <p:extLst>
      <p:ext uri="{BB962C8B-B14F-4D97-AF65-F5344CB8AC3E}">
        <p14:creationId xmlns:p14="http://schemas.microsoft.com/office/powerpoint/2010/main" val="42505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Allow time for discussion:</a:t>
            </a:r>
            <a:endParaRPr lang="en-US" sz="2400" dirty="0" smtClean="0">
              <a:solidFill>
                <a:srgbClr val="0D0D0D"/>
              </a:solidFill>
            </a:endParaRPr>
          </a:p>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406644" y="1445266"/>
            <a:ext cx="4546356" cy="466679"/>
          </a:xfrm>
          <a:prstGeom prst="rect">
            <a:avLst/>
          </a:prstGeom>
        </p:spPr>
      </p:pic>
      <p:pic>
        <p:nvPicPr>
          <p:cNvPr id="6" name="Picture 5"/>
          <p:cNvPicPr>
            <a:picLocks noChangeAspect="1"/>
          </p:cNvPicPr>
          <p:nvPr/>
        </p:nvPicPr>
        <p:blipFill>
          <a:blip r:embed="rId3"/>
          <a:stretch>
            <a:fillRect/>
          </a:stretch>
        </p:blipFill>
        <p:spPr>
          <a:xfrm>
            <a:off x="1447800" y="2895600"/>
            <a:ext cx="1779814" cy="685800"/>
          </a:xfrm>
          <a:prstGeom prst="rect">
            <a:avLst/>
          </a:prstGeom>
        </p:spPr>
      </p:pic>
      <p:pic>
        <p:nvPicPr>
          <p:cNvPr id="9" name="Picture 8"/>
          <p:cNvPicPr>
            <a:picLocks noChangeAspect="1"/>
          </p:cNvPicPr>
          <p:nvPr/>
        </p:nvPicPr>
        <p:blipFill>
          <a:blip r:embed="rId4"/>
          <a:stretch>
            <a:fillRect/>
          </a:stretch>
        </p:blipFill>
        <p:spPr>
          <a:xfrm>
            <a:off x="2953011" y="2971800"/>
            <a:ext cx="4057389" cy="2296042"/>
          </a:xfrm>
          <a:prstGeom prst="rect">
            <a:avLst/>
          </a:prstGeom>
        </p:spPr>
      </p:pic>
    </p:spTree>
    <p:extLst>
      <p:ext uri="{BB962C8B-B14F-4D97-AF65-F5344CB8AC3E}">
        <p14:creationId xmlns:p14="http://schemas.microsoft.com/office/powerpoint/2010/main" val="92434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Definition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smtClean="0"/>
          </a:p>
          <a:p>
            <a:pPr marL="0" indent="0"/>
            <a:endParaRPr lang="en-US" dirty="0"/>
          </a:p>
          <a:p>
            <a:pPr marL="0" indent="0"/>
            <a:endParaRPr lang="en-US" dirty="0" smtClean="0"/>
          </a:p>
          <a:p>
            <a:pPr marL="0" indent="0"/>
            <a:r>
              <a:rPr lang="en-US" dirty="0" smtClean="0"/>
              <a:t>Complete Exercises 1-12. </a:t>
            </a:r>
            <a:endParaRPr lang="en-US" dirty="0"/>
          </a:p>
        </p:txBody>
      </p:sp>
      <p:sp>
        <p:nvSpPr>
          <p:cNvPr id="7" name="Content Placeholder 2"/>
          <p:cNvSpPr txBox="1">
            <a:spLocks/>
          </p:cNvSpPr>
          <p:nvPr/>
        </p:nvSpPr>
        <p:spPr>
          <a:xfrm>
            <a:off x="381000" y="1841500"/>
            <a:ext cx="8839200" cy="44069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because</a:t>
            </a:r>
            <a:endParaRPr lang="en-US" sz="2400" dirty="0" smtClean="0">
              <a:solidFill>
                <a:srgbClr val="0D0D0D"/>
              </a:solidFill>
            </a:endParaRPr>
          </a:p>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3239043" y="1143000"/>
            <a:ext cx="2610370" cy="870123"/>
          </a:xfrm>
          <a:prstGeom prst="rect">
            <a:avLst/>
          </a:prstGeom>
        </p:spPr>
      </p:pic>
      <p:pic>
        <p:nvPicPr>
          <p:cNvPr id="8" name="Picture 7"/>
          <p:cNvPicPr>
            <a:picLocks noChangeAspect="1"/>
          </p:cNvPicPr>
          <p:nvPr/>
        </p:nvPicPr>
        <p:blipFill>
          <a:blip r:embed="rId3"/>
          <a:stretch>
            <a:fillRect/>
          </a:stretch>
        </p:blipFill>
        <p:spPr>
          <a:xfrm>
            <a:off x="255051" y="2590800"/>
            <a:ext cx="3990528" cy="2057400"/>
          </a:xfrm>
          <a:prstGeom prst="rect">
            <a:avLst/>
          </a:prstGeom>
        </p:spPr>
      </p:pic>
      <p:pic>
        <p:nvPicPr>
          <p:cNvPr id="11" name="Picture 10"/>
          <p:cNvPicPr>
            <a:picLocks noChangeAspect="1"/>
          </p:cNvPicPr>
          <p:nvPr/>
        </p:nvPicPr>
        <p:blipFill>
          <a:blip r:embed="rId4"/>
          <a:stretch>
            <a:fillRect/>
          </a:stretch>
        </p:blipFill>
        <p:spPr>
          <a:xfrm>
            <a:off x="3257030" y="2679700"/>
            <a:ext cx="5372100" cy="495300"/>
          </a:xfrm>
          <a:prstGeom prst="rect">
            <a:avLst/>
          </a:prstGeom>
        </p:spPr>
      </p:pic>
      <p:pic>
        <p:nvPicPr>
          <p:cNvPr id="12" name="Picture 11"/>
          <p:cNvPicPr>
            <a:picLocks noChangeAspect="1"/>
          </p:cNvPicPr>
          <p:nvPr/>
        </p:nvPicPr>
        <p:blipFill>
          <a:blip r:embed="rId5"/>
          <a:stretch>
            <a:fillRect/>
          </a:stretch>
        </p:blipFill>
        <p:spPr>
          <a:xfrm>
            <a:off x="4191000" y="3505200"/>
            <a:ext cx="4711700" cy="444500"/>
          </a:xfrm>
          <a:prstGeom prst="rect">
            <a:avLst/>
          </a:prstGeom>
        </p:spPr>
      </p:pic>
      <p:pic>
        <p:nvPicPr>
          <p:cNvPr id="13" name="Picture 12"/>
          <p:cNvPicPr>
            <a:picLocks noChangeAspect="1"/>
          </p:cNvPicPr>
          <p:nvPr/>
        </p:nvPicPr>
        <p:blipFill>
          <a:blip r:embed="rId6"/>
          <a:stretch>
            <a:fillRect/>
          </a:stretch>
        </p:blipFill>
        <p:spPr>
          <a:xfrm>
            <a:off x="2590800" y="4152900"/>
            <a:ext cx="2133600" cy="495300"/>
          </a:xfrm>
          <a:prstGeom prst="rect">
            <a:avLst/>
          </a:prstGeom>
        </p:spPr>
      </p:pic>
    </p:spTree>
    <p:extLst>
      <p:ext uri="{BB962C8B-B14F-4D97-AF65-F5344CB8AC3E}">
        <p14:creationId xmlns:p14="http://schemas.microsoft.com/office/powerpoint/2010/main" val="6221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Review 2 – 6</a:t>
            </a:r>
          </a:p>
          <a:p>
            <a:pPr marL="457200" indent="-457200">
              <a:buFont typeface="Arial"/>
              <a:buChar char="•"/>
            </a:pPr>
            <a:r>
              <a:rPr lang="en-US" dirty="0" smtClean="0"/>
              <a:t>Mid Module Assessment</a:t>
            </a:r>
          </a:p>
          <a:p>
            <a:pPr marL="457200" indent="-457200">
              <a:buFont typeface="Arial"/>
              <a:buChar char="•"/>
            </a:pPr>
            <a:r>
              <a:rPr lang="en-US" dirty="0" smtClean="0"/>
              <a:t>Lesson Review 7 – 13</a:t>
            </a:r>
          </a:p>
          <a:p>
            <a:pPr marL="457200" indent="-457200">
              <a:buFont typeface="Arial"/>
              <a:buChar char="•"/>
            </a:pPr>
            <a:r>
              <a:rPr lang="en-US" dirty="0" smtClean="0"/>
              <a:t>End of Module Assessment</a:t>
            </a:r>
          </a:p>
          <a:p>
            <a:pPr marL="457200" indent="-457200">
              <a:buFont typeface="Arial"/>
              <a:buChar char="•"/>
            </a:pPr>
            <a:r>
              <a:rPr lang="en-US" dirty="0" smtClean="0"/>
              <a:t>Preparation for Implementation</a:t>
            </a:r>
          </a:p>
          <a:p>
            <a:pPr marL="457200" indent="-457200">
              <a:buFont typeface="Arial"/>
              <a:buChar char="•"/>
            </a:pPr>
            <a:r>
              <a:rPr lang="en-US" dirty="0" smtClean="0"/>
              <a:t>Summary and Closure</a:t>
            </a:r>
            <a:endParaRPr lang="en-US" dirty="0"/>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8755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Exercise 13</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133600"/>
            <a:ext cx="8839200" cy="41148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Why the restriction </a:t>
            </a:r>
            <a:r>
              <a:rPr lang="en-US" sz="2800" i="1" dirty="0" smtClean="0"/>
              <a:t>y</a:t>
            </a:r>
            <a:r>
              <a:rPr lang="en-US" sz="2800" dirty="0" smtClean="0"/>
              <a:t> ≠ 0?</a:t>
            </a:r>
            <a:endParaRPr lang="en-US" sz="2400" dirty="0" smtClean="0">
              <a:solidFill>
                <a:srgbClr val="0D0D0D"/>
              </a:solidFill>
            </a:endParaRPr>
          </a:p>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381000" y="1371600"/>
            <a:ext cx="4495800" cy="635000"/>
          </a:xfrm>
          <a:prstGeom prst="rect">
            <a:avLst/>
          </a:prstGeom>
        </p:spPr>
      </p:pic>
      <p:pic>
        <p:nvPicPr>
          <p:cNvPr id="9" name="Picture 8"/>
          <p:cNvPicPr>
            <a:picLocks noChangeAspect="1"/>
          </p:cNvPicPr>
          <p:nvPr/>
        </p:nvPicPr>
        <p:blipFill>
          <a:blip r:embed="rId3"/>
          <a:stretch>
            <a:fillRect/>
          </a:stretch>
        </p:blipFill>
        <p:spPr>
          <a:xfrm>
            <a:off x="1828800" y="2743200"/>
            <a:ext cx="5434914" cy="1066800"/>
          </a:xfrm>
          <a:prstGeom prst="rect">
            <a:avLst/>
          </a:prstGeom>
        </p:spPr>
      </p:pic>
      <p:pic>
        <p:nvPicPr>
          <p:cNvPr id="10" name="Picture 9"/>
          <p:cNvPicPr>
            <a:picLocks noChangeAspect="1"/>
          </p:cNvPicPr>
          <p:nvPr/>
        </p:nvPicPr>
        <p:blipFill>
          <a:blip r:embed="rId4"/>
          <a:stretch>
            <a:fillRect/>
          </a:stretch>
        </p:blipFill>
        <p:spPr>
          <a:xfrm>
            <a:off x="2482850" y="3810000"/>
            <a:ext cx="5746750" cy="1031836"/>
          </a:xfrm>
          <a:prstGeom prst="rect">
            <a:avLst/>
          </a:prstGeom>
        </p:spPr>
      </p:pic>
      <p:pic>
        <p:nvPicPr>
          <p:cNvPr id="14" name="Picture 13"/>
          <p:cNvPicPr>
            <a:picLocks noChangeAspect="1"/>
          </p:cNvPicPr>
          <p:nvPr/>
        </p:nvPicPr>
        <p:blipFill>
          <a:blip r:embed="rId5"/>
          <a:stretch>
            <a:fillRect/>
          </a:stretch>
        </p:blipFill>
        <p:spPr>
          <a:xfrm>
            <a:off x="2590800" y="4868227"/>
            <a:ext cx="4375150" cy="601584"/>
          </a:xfrm>
          <a:prstGeom prst="rect">
            <a:avLst/>
          </a:prstGeom>
        </p:spPr>
      </p:pic>
    </p:spTree>
    <p:extLst>
      <p:ext uri="{BB962C8B-B14F-4D97-AF65-F5344CB8AC3E}">
        <p14:creationId xmlns:p14="http://schemas.microsoft.com/office/powerpoint/2010/main" val="22082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6400800" cy="4138550"/>
          </a:xfrm>
        </p:spPr>
        <p:txBody>
          <a:bodyPr>
            <a:normAutofit/>
          </a:bodyPr>
          <a:lstStyle/>
          <a:p>
            <a:pPr>
              <a:buFont typeface="Arial"/>
              <a:buChar char="•"/>
            </a:pPr>
            <a:r>
              <a:rPr lang="en-US" sz="2800" dirty="0"/>
              <a:t>Students </a:t>
            </a:r>
            <a:r>
              <a:rPr lang="en-US" sz="2800" dirty="0" smtClean="0"/>
              <a:t>know that a number raised to the </a:t>
            </a:r>
            <a:r>
              <a:rPr lang="en-US" sz="2800" dirty="0" err="1" smtClean="0"/>
              <a:t>zeroth</a:t>
            </a:r>
            <a:r>
              <a:rPr lang="en-US" sz="2800" dirty="0" smtClean="0"/>
              <a:t> power is equal to one.</a:t>
            </a:r>
          </a:p>
          <a:p>
            <a:pPr marL="0" indent="0"/>
            <a:endParaRPr lang="en-US" sz="2800" dirty="0"/>
          </a:p>
          <a:p>
            <a:pPr>
              <a:buFont typeface="Arial"/>
              <a:buChar char="•"/>
            </a:pPr>
            <a:r>
              <a:rPr lang="en-US" sz="2800" dirty="0"/>
              <a:t>Students </a:t>
            </a:r>
            <a:r>
              <a:rPr lang="en-US" sz="2800" dirty="0" smtClean="0"/>
              <a:t>recognize the need to define a number raised to the </a:t>
            </a:r>
            <a:r>
              <a:rPr lang="en-US" sz="2800" dirty="0" err="1" smtClean="0"/>
              <a:t>zeroth</a:t>
            </a:r>
            <a:r>
              <a:rPr lang="en-US" sz="2800" dirty="0" smtClean="0"/>
              <a:t> power in this manner to preserve the properties of exponents learned thus far.</a:t>
            </a:r>
            <a:endParaRPr lang="en-US" sz="2800" dirty="0"/>
          </a:p>
        </p:txBody>
      </p:sp>
      <p:sp>
        <p:nvSpPr>
          <p:cNvPr id="3" name="Title 2"/>
          <p:cNvSpPr>
            <a:spLocks noGrp="1"/>
          </p:cNvSpPr>
          <p:nvPr>
            <p:ph type="title"/>
          </p:nvPr>
        </p:nvSpPr>
        <p:spPr>
          <a:xfrm>
            <a:off x="286606" y="381000"/>
            <a:ext cx="8857394" cy="1600200"/>
          </a:xfrm>
        </p:spPr>
        <p:txBody>
          <a:bodyPr>
            <a:normAutofit/>
          </a:bodyPr>
          <a:lstStyle/>
          <a:p>
            <a:r>
              <a:rPr lang="en-US" dirty="0" smtClean="0"/>
              <a:t>Lesson </a:t>
            </a:r>
            <a:r>
              <a:rPr lang="en-US" dirty="0"/>
              <a:t>4</a:t>
            </a:r>
            <a:r>
              <a:rPr lang="en-US" dirty="0" smtClean="0"/>
              <a:t>:  Numbers Raised to the </a:t>
            </a:r>
            <a:r>
              <a:rPr lang="en-US" dirty="0" err="1" smtClean="0"/>
              <a:t>Zeroth</a:t>
            </a:r>
            <a:r>
              <a:rPr lang="en-US" dirty="0" smtClean="0"/>
              <a:t> Power</a:t>
            </a:r>
            <a:endParaRPr lang="en-US" dirty="0"/>
          </a:p>
        </p:txBody>
      </p:sp>
      <p:pic>
        <p:nvPicPr>
          <p:cNvPr id="4" name="Picture 3" descr="lesson-icon-explor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418847"/>
            <a:ext cx="562353" cy="562353"/>
          </a:xfrm>
          <a:prstGeom prst="rect">
            <a:avLst/>
          </a:prstGeom>
        </p:spPr>
      </p:pic>
    </p:spTree>
    <p:extLst>
      <p:ext uri="{BB962C8B-B14F-4D97-AF65-F5344CB8AC3E}">
        <p14:creationId xmlns:p14="http://schemas.microsoft.com/office/powerpoint/2010/main" val="1710859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381000" y="1447800"/>
            <a:ext cx="8636000" cy="457200"/>
          </a:xfrm>
          <a:prstGeom prst="rect">
            <a:avLst/>
          </a:prstGeom>
        </p:spPr>
      </p:pic>
      <p:pic>
        <p:nvPicPr>
          <p:cNvPr id="8" name="Picture 7"/>
          <p:cNvPicPr>
            <a:picLocks noChangeAspect="1"/>
          </p:cNvPicPr>
          <p:nvPr/>
        </p:nvPicPr>
        <p:blipFill>
          <a:blip r:embed="rId3"/>
          <a:stretch>
            <a:fillRect/>
          </a:stretch>
        </p:blipFill>
        <p:spPr>
          <a:xfrm>
            <a:off x="1447800" y="2133600"/>
            <a:ext cx="6621780" cy="1676400"/>
          </a:xfrm>
          <a:prstGeom prst="rect">
            <a:avLst/>
          </a:prstGeom>
        </p:spPr>
      </p:pic>
      <p:sp>
        <p:nvSpPr>
          <p:cNvPr id="10" name="Content Placeholder 2"/>
          <p:cNvSpPr txBox="1">
            <a:spLocks/>
          </p:cNvSpPr>
          <p:nvPr/>
        </p:nvSpPr>
        <p:spPr>
          <a:xfrm>
            <a:off x="381000" y="3810000"/>
            <a:ext cx="9024257"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If we assume </a:t>
            </a:r>
            <a:r>
              <a:rPr lang="en-US" sz="2800" i="1" dirty="0" smtClean="0"/>
              <a:t>x</a:t>
            </a:r>
            <a:r>
              <a:rPr lang="en-US" sz="2800" dirty="0" smtClean="0"/>
              <a:t> &gt; 0 in (4) and </a:t>
            </a:r>
            <a:r>
              <a:rPr lang="en-US" sz="2800" i="1" dirty="0" smtClean="0"/>
              <a:t>y </a:t>
            </a:r>
            <a:r>
              <a:rPr lang="en-US" sz="2800" dirty="0" smtClean="0"/>
              <a:t>&gt; 0 in (5) then:</a:t>
            </a:r>
            <a:endParaRPr lang="en-US" sz="2400" dirty="0" smtClean="0">
              <a:solidFill>
                <a:srgbClr val="0D0D0D"/>
              </a:solidFill>
            </a:endParaRPr>
          </a:p>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pic>
        <p:nvPicPr>
          <p:cNvPr id="11" name="Picture 10"/>
          <p:cNvPicPr>
            <a:picLocks noChangeAspect="1"/>
          </p:cNvPicPr>
          <p:nvPr/>
        </p:nvPicPr>
        <p:blipFill>
          <a:blip r:embed="rId4"/>
          <a:stretch>
            <a:fillRect/>
          </a:stretch>
        </p:blipFill>
        <p:spPr>
          <a:xfrm>
            <a:off x="1828800" y="4572000"/>
            <a:ext cx="2552700" cy="1435100"/>
          </a:xfrm>
          <a:prstGeom prst="rect">
            <a:avLst/>
          </a:prstGeom>
        </p:spPr>
      </p:pic>
      <p:pic>
        <p:nvPicPr>
          <p:cNvPr id="12" name="Picture 11"/>
          <p:cNvPicPr>
            <a:picLocks noChangeAspect="1"/>
          </p:cNvPicPr>
          <p:nvPr/>
        </p:nvPicPr>
        <p:blipFill>
          <a:blip r:embed="rId5"/>
          <a:stretch>
            <a:fillRect/>
          </a:stretch>
        </p:blipFill>
        <p:spPr>
          <a:xfrm>
            <a:off x="7501709" y="4572000"/>
            <a:ext cx="571500" cy="1282700"/>
          </a:xfrm>
          <a:prstGeom prst="rect">
            <a:avLst/>
          </a:prstGeom>
        </p:spPr>
      </p:pic>
    </p:spTree>
    <p:extLst>
      <p:ext uri="{BB962C8B-B14F-4D97-AF65-F5344CB8AC3E}">
        <p14:creationId xmlns:p14="http://schemas.microsoft.com/office/powerpoint/2010/main" val="32247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Exploratory Challenge/Discussion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sp>
        <p:nvSpPr>
          <p:cNvPr id="10" name="Content Placeholder 2"/>
          <p:cNvSpPr txBox="1">
            <a:spLocks/>
          </p:cNvSpPr>
          <p:nvPr/>
        </p:nvSpPr>
        <p:spPr>
          <a:xfrm>
            <a:off x="381000" y="1447800"/>
            <a:ext cx="9024257" cy="64008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a:t>Our goal is to extend these existing properties of exponents for positive integers to all whole numbers.  That is, we need to know that these properties still hold when </a:t>
            </a:r>
            <a:r>
              <a:rPr lang="en-US" sz="2800" i="1" dirty="0"/>
              <a:t>m</a:t>
            </a:r>
            <a:r>
              <a:rPr lang="en-US" sz="2800" dirty="0"/>
              <a:t> and/or </a:t>
            </a:r>
            <a:r>
              <a:rPr lang="en-US" sz="2800" i="1" dirty="0"/>
              <a:t>n</a:t>
            </a:r>
            <a:r>
              <a:rPr lang="en-US" sz="2800" dirty="0"/>
              <a:t> is zero.</a:t>
            </a:r>
          </a:p>
          <a:p>
            <a:endParaRPr lang="en-US" sz="2800" dirty="0"/>
          </a:p>
          <a:p>
            <a:r>
              <a:rPr lang="en-US" sz="2800" dirty="0"/>
              <a:t>What should something like      </a:t>
            </a:r>
            <a:r>
              <a:rPr lang="en-US" sz="2800" dirty="0" smtClean="0"/>
              <a:t> be </a:t>
            </a:r>
            <a:r>
              <a:rPr lang="en-US" sz="2800" dirty="0"/>
              <a:t>equal to</a:t>
            </a:r>
            <a:r>
              <a:rPr lang="en-US" sz="2800" dirty="0" smtClean="0"/>
              <a:t>?</a:t>
            </a:r>
          </a:p>
          <a:p>
            <a:endParaRPr lang="en-US" sz="2800" dirty="0"/>
          </a:p>
          <a:p>
            <a:endParaRPr lang="en-US" sz="2800" dirty="0"/>
          </a:p>
          <a:p>
            <a:r>
              <a:rPr lang="en-US" sz="2800" dirty="0" smtClean="0"/>
              <a:t>What would kids say?</a:t>
            </a:r>
            <a:r>
              <a:rPr lang="en-US" sz="2800" dirty="0"/>
              <a:t>												</a:t>
            </a:r>
          </a:p>
          <a:p>
            <a:r>
              <a:rPr lang="en-US" sz="2800" dirty="0"/>
              <a:t>												</a:t>
            </a:r>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2974088652"/>
              </p:ext>
            </p:extLst>
          </p:nvPr>
        </p:nvGraphicFramePr>
        <p:xfrm>
          <a:off x="4953000" y="3810000"/>
          <a:ext cx="533400" cy="574132"/>
        </p:xfrm>
        <a:graphic>
          <a:graphicData uri="http://schemas.openxmlformats.org/presentationml/2006/ole">
            <mc:AlternateContent xmlns:mc="http://schemas.openxmlformats.org/markup-compatibility/2006">
              <mc:Choice xmlns:v="urn:schemas-microsoft-com:vml" Requires="v">
                <p:oleObj spid="_x0000_s24893" name="Equation" r:id="rId3" imgW="165100" imgH="177800" progId="Equation.DSMT4">
                  <p:embed/>
                </p:oleObj>
              </mc:Choice>
              <mc:Fallback>
                <p:oleObj name="Equation" r:id="rId3" imgW="165100" imgH="177800" progId="Equation.DSMT4">
                  <p:embed/>
                  <p:pic>
                    <p:nvPicPr>
                      <p:cNvPr id="0" name=""/>
                      <p:cNvPicPr/>
                      <p:nvPr/>
                    </p:nvPicPr>
                    <p:blipFill>
                      <a:blip r:embed="rId4"/>
                      <a:stretch>
                        <a:fillRect/>
                      </a:stretch>
                    </p:blipFill>
                    <p:spPr>
                      <a:xfrm>
                        <a:off x="4953000" y="3810000"/>
                        <a:ext cx="533400" cy="57413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51744501"/>
              </p:ext>
            </p:extLst>
          </p:nvPr>
        </p:nvGraphicFramePr>
        <p:xfrm>
          <a:off x="3276600" y="4572000"/>
          <a:ext cx="1827315" cy="880921"/>
        </p:xfrm>
        <a:graphic>
          <a:graphicData uri="http://schemas.openxmlformats.org/presentationml/2006/ole">
            <mc:AlternateContent xmlns:mc="http://schemas.openxmlformats.org/markup-compatibility/2006">
              <mc:Choice xmlns:v="urn:schemas-microsoft-com:vml" Requires="v">
                <p:oleObj spid="_x0000_s24894" name="Equation" r:id="rId5" imgW="368300" imgH="177800" progId="Equation.DSMT4">
                  <p:embed/>
                </p:oleObj>
              </mc:Choice>
              <mc:Fallback>
                <p:oleObj name="Equation" r:id="rId5" imgW="368300" imgH="177800" progId="Equation.DSMT4">
                  <p:embed/>
                  <p:pic>
                    <p:nvPicPr>
                      <p:cNvPr id="0" name=""/>
                      <p:cNvPicPr/>
                      <p:nvPr/>
                    </p:nvPicPr>
                    <p:blipFill>
                      <a:blip r:embed="rId6"/>
                      <a:stretch>
                        <a:fillRect/>
                      </a:stretch>
                    </p:blipFill>
                    <p:spPr>
                      <a:xfrm>
                        <a:off x="3276600" y="4572000"/>
                        <a:ext cx="1827315" cy="880921"/>
                      </a:xfrm>
                      <a:prstGeom prst="rect">
                        <a:avLst/>
                      </a:prstGeom>
                    </p:spPr>
                  </p:pic>
                </p:oleObj>
              </mc:Fallback>
            </mc:AlternateContent>
          </a:graphicData>
        </a:graphic>
      </p:graphicFrame>
    </p:spTree>
    <p:extLst>
      <p:ext uri="{BB962C8B-B14F-4D97-AF65-F5344CB8AC3E}">
        <p14:creationId xmlns:p14="http://schemas.microsoft.com/office/powerpoint/2010/main" val="1872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sp>
        <p:nvSpPr>
          <p:cNvPr id="10" name="Content Placeholder 2"/>
          <p:cNvSpPr txBox="1">
            <a:spLocks/>
          </p:cNvSpPr>
          <p:nvPr/>
        </p:nvSpPr>
        <p:spPr>
          <a:xfrm>
            <a:off x="381000" y="457200"/>
            <a:ext cx="9024257" cy="73914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a:t>Keeping our goal in mind (preserve the existing properties of exponents) let’s see what happens using equation (1) with </a:t>
            </a:r>
          </a:p>
          <a:p>
            <a:r>
              <a:rPr lang="en-US" sz="2800" dirty="0"/>
              <a:t>			</a:t>
            </a:r>
          </a:p>
          <a:p>
            <a:r>
              <a:rPr lang="en-US" sz="2800" dirty="0"/>
              <a:t>												(1)</a:t>
            </a:r>
          </a:p>
          <a:p>
            <a:endParaRPr lang="en-US" sz="2800" dirty="0"/>
          </a:p>
          <a:p>
            <a:r>
              <a:rPr lang="en-US" sz="2800" dirty="0"/>
              <a:t>We will let </a:t>
            </a:r>
            <a:r>
              <a:rPr lang="en-US" sz="2800" i="1" dirty="0"/>
              <a:t>x </a:t>
            </a:r>
            <a:r>
              <a:rPr lang="en-US" sz="2800" dirty="0"/>
              <a:t>= 3, and </a:t>
            </a:r>
            <a:r>
              <a:rPr lang="en-US" sz="2800" i="1" dirty="0"/>
              <a:t>m </a:t>
            </a:r>
            <a:r>
              <a:rPr lang="en-US" sz="2800" dirty="0"/>
              <a:t>= 0 (and recall </a:t>
            </a:r>
            <a:r>
              <a:rPr lang="en-US" sz="2800" i="1" dirty="0"/>
              <a:t>n </a:t>
            </a:r>
            <a:r>
              <a:rPr lang="en-US" sz="2800" dirty="0"/>
              <a:t>&gt; 0).  Then:</a:t>
            </a:r>
          </a:p>
          <a:p>
            <a:r>
              <a:rPr lang="en-US" sz="2800" dirty="0"/>
              <a:t>												</a:t>
            </a:r>
          </a:p>
          <a:p>
            <a:r>
              <a:rPr lang="en-US" sz="2800" dirty="0"/>
              <a:t>												</a:t>
            </a:r>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983907809"/>
              </p:ext>
            </p:extLst>
          </p:nvPr>
        </p:nvGraphicFramePr>
        <p:xfrm>
          <a:off x="3204585" y="1297568"/>
          <a:ext cx="1215015" cy="531232"/>
        </p:xfrm>
        <a:graphic>
          <a:graphicData uri="http://schemas.openxmlformats.org/presentationml/2006/ole">
            <mc:AlternateContent xmlns:mc="http://schemas.openxmlformats.org/markup-compatibility/2006">
              <mc:Choice xmlns:v="urn:schemas-microsoft-com:vml" Requires="v">
                <p:oleObj spid="_x0000_s26370" name="Equation" r:id="rId3" imgW="406400" imgH="177800" progId="Equation.DSMT4">
                  <p:embed/>
                </p:oleObj>
              </mc:Choice>
              <mc:Fallback>
                <p:oleObj name="Equation" r:id="rId3" imgW="406400" imgH="177800" progId="Equation.DSMT4">
                  <p:embed/>
                  <p:pic>
                    <p:nvPicPr>
                      <p:cNvPr id="0" name=""/>
                      <p:cNvPicPr/>
                      <p:nvPr/>
                    </p:nvPicPr>
                    <p:blipFill>
                      <a:blip r:embed="rId4"/>
                      <a:stretch>
                        <a:fillRect/>
                      </a:stretch>
                    </p:blipFill>
                    <p:spPr>
                      <a:xfrm>
                        <a:off x="3204585" y="1297568"/>
                        <a:ext cx="1215015" cy="53123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47633274"/>
              </p:ext>
            </p:extLst>
          </p:nvPr>
        </p:nvGraphicFramePr>
        <p:xfrm>
          <a:off x="3057613" y="2438400"/>
          <a:ext cx="2047787" cy="469984"/>
        </p:xfrm>
        <a:graphic>
          <a:graphicData uri="http://schemas.openxmlformats.org/presentationml/2006/ole">
            <mc:AlternateContent xmlns:mc="http://schemas.openxmlformats.org/markup-compatibility/2006">
              <mc:Choice xmlns:v="urn:schemas-microsoft-com:vml" Requires="v">
                <p:oleObj spid="_x0000_s26371" name="Equation" r:id="rId5" imgW="774700" imgH="177800" progId="Equation.DSMT4">
                  <p:embed/>
                </p:oleObj>
              </mc:Choice>
              <mc:Fallback>
                <p:oleObj name="Equation" r:id="rId5" imgW="774700" imgH="177800" progId="Equation.DSMT4">
                  <p:embed/>
                  <p:pic>
                    <p:nvPicPr>
                      <p:cNvPr id="0" name=""/>
                      <p:cNvPicPr/>
                      <p:nvPr/>
                    </p:nvPicPr>
                    <p:blipFill>
                      <a:blip r:embed="rId6"/>
                      <a:stretch>
                        <a:fillRect/>
                      </a:stretch>
                    </p:blipFill>
                    <p:spPr>
                      <a:xfrm>
                        <a:off x="3057613" y="2438400"/>
                        <a:ext cx="2047787" cy="46998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79928063"/>
              </p:ext>
            </p:extLst>
          </p:nvPr>
        </p:nvGraphicFramePr>
        <p:xfrm>
          <a:off x="3009699" y="4419600"/>
          <a:ext cx="2235333" cy="558635"/>
        </p:xfrm>
        <a:graphic>
          <a:graphicData uri="http://schemas.openxmlformats.org/presentationml/2006/ole">
            <mc:AlternateContent xmlns:mc="http://schemas.openxmlformats.org/markup-compatibility/2006">
              <mc:Choice xmlns:v="urn:schemas-microsoft-com:vml" Requires="v">
                <p:oleObj spid="_x0000_s26372" name="Equation" r:id="rId7" imgW="711200" imgH="177800" progId="Equation.DSMT4">
                  <p:embed/>
                </p:oleObj>
              </mc:Choice>
              <mc:Fallback>
                <p:oleObj name="Equation" r:id="rId7" imgW="711200" imgH="177800" progId="Equation.DSMT4">
                  <p:embed/>
                  <p:pic>
                    <p:nvPicPr>
                      <p:cNvPr id="0" name=""/>
                      <p:cNvPicPr/>
                      <p:nvPr/>
                    </p:nvPicPr>
                    <p:blipFill>
                      <a:blip r:embed="rId8"/>
                      <a:stretch>
                        <a:fillRect/>
                      </a:stretch>
                    </p:blipFill>
                    <p:spPr>
                      <a:xfrm>
                        <a:off x="3009699" y="4419600"/>
                        <a:ext cx="2235333" cy="55863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19875028"/>
              </p:ext>
            </p:extLst>
          </p:nvPr>
        </p:nvGraphicFramePr>
        <p:xfrm>
          <a:off x="3176014" y="5118100"/>
          <a:ext cx="5348288" cy="679450"/>
        </p:xfrm>
        <a:graphic>
          <a:graphicData uri="http://schemas.openxmlformats.org/presentationml/2006/ole">
            <mc:AlternateContent xmlns:mc="http://schemas.openxmlformats.org/markup-compatibility/2006">
              <mc:Choice xmlns:v="urn:schemas-microsoft-com:vml" Requires="v">
                <p:oleObj spid="_x0000_s26373" name="Equation" r:id="rId9" imgW="1701800" imgH="215900" progId="Equation.DSMT4">
                  <p:embed/>
                </p:oleObj>
              </mc:Choice>
              <mc:Fallback>
                <p:oleObj name="Equation" r:id="rId9" imgW="1701800" imgH="215900" progId="Equation.DSMT4">
                  <p:embed/>
                  <p:pic>
                    <p:nvPicPr>
                      <p:cNvPr id="0" name=""/>
                      <p:cNvPicPr/>
                      <p:nvPr/>
                    </p:nvPicPr>
                    <p:blipFill>
                      <a:blip r:embed="rId10"/>
                      <a:stretch>
                        <a:fillRect/>
                      </a:stretch>
                    </p:blipFill>
                    <p:spPr>
                      <a:xfrm>
                        <a:off x="3176014" y="5118100"/>
                        <a:ext cx="5348288" cy="6794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15945668"/>
              </p:ext>
            </p:extLst>
          </p:nvPr>
        </p:nvGraphicFramePr>
        <p:xfrm>
          <a:off x="3768657" y="5797550"/>
          <a:ext cx="1476375" cy="679450"/>
        </p:xfrm>
        <a:graphic>
          <a:graphicData uri="http://schemas.openxmlformats.org/presentationml/2006/ole">
            <mc:AlternateContent xmlns:mc="http://schemas.openxmlformats.org/markup-compatibility/2006">
              <mc:Choice xmlns:v="urn:schemas-microsoft-com:vml" Requires="v">
                <p:oleObj spid="_x0000_s26374" name="Equation" r:id="rId11" imgW="469900" imgH="215900" progId="Equation.DSMT4">
                  <p:embed/>
                </p:oleObj>
              </mc:Choice>
              <mc:Fallback>
                <p:oleObj name="Equation" r:id="rId11" imgW="469900" imgH="215900" progId="Equation.DSMT4">
                  <p:embed/>
                  <p:pic>
                    <p:nvPicPr>
                      <p:cNvPr id="0" name=""/>
                      <p:cNvPicPr/>
                      <p:nvPr/>
                    </p:nvPicPr>
                    <p:blipFill>
                      <a:blip r:embed="rId12"/>
                      <a:stretch>
                        <a:fillRect/>
                      </a:stretch>
                    </p:blipFill>
                    <p:spPr>
                      <a:xfrm>
                        <a:off x="3768657" y="5797550"/>
                        <a:ext cx="1476375" cy="679450"/>
                      </a:xfrm>
                      <a:prstGeom prst="rect">
                        <a:avLst/>
                      </a:prstGeom>
                    </p:spPr>
                  </p:pic>
                </p:oleObj>
              </mc:Fallback>
            </mc:AlternateContent>
          </a:graphicData>
        </a:graphic>
      </p:graphicFrame>
    </p:spTree>
    <p:extLst>
      <p:ext uri="{BB962C8B-B14F-4D97-AF65-F5344CB8AC3E}">
        <p14:creationId xmlns:p14="http://schemas.microsoft.com/office/powerpoint/2010/main" val="38599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sp>
        <p:nvSpPr>
          <p:cNvPr id="10" name="Content Placeholder 2"/>
          <p:cNvSpPr txBox="1">
            <a:spLocks/>
          </p:cNvSpPr>
          <p:nvPr/>
        </p:nvSpPr>
        <p:spPr>
          <a:xfrm>
            <a:off x="381000" y="457200"/>
            <a:ext cx="9024257" cy="73914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a:t>Keeping our goal in mind (preserve the existing properties of exponents) let’s see what happens using equation (1) with </a:t>
            </a:r>
          </a:p>
          <a:p>
            <a:endParaRPr lang="en-US" sz="2800" dirty="0"/>
          </a:p>
          <a:p>
            <a:r>
              <a:rPr lang="en-US" sz="2800" dirty="0"/>
              <a:t>												(1)</a:t>
            </a:r>
          </a:p>
          <a:p>
            <a:endParaRPr lang="en-US" sz="2800" dirty="0"/>
          </a:p>
          <a:p>
            <a:r>
              <a:rPr lang="en-US" sz="2800" dirty="0"/>
              <a:t>We will let </a:t>
            </a:r>
            <a:r>
              <a:rPr lang="en-US" sz="2800" i="1" dirty="0"/>
              <a:t>x </a:t>
            </a:r>
            <a:r>
              <a:rPr lang="en-US" sz="2800" dirty="0"/>
              <a:t>= 3, and </a:t>
            </a:r>
            <a:r>
              <a:rPr lang="en-US" sz="2800" i="1" dirty="0"/>
              <a:t>m </a:t>
            </a:r>
            <a:r>
              <a:rPr lang="en-US" sz="2800" dirty="0"/>
              <a:t>= 0 (and recall </a:t>
            </a:r>
            <a:r>
              <a:rPr lang="en-US" sz="2800" i="1" dirty="0"/>
              <a:t>n </a:t>
            </a:r>
            <a:r>
              <a:rPr lang="en-US" sz="2800" dirty="0"/>
              <a:t>&gt; 0).  Then:</a:t>
            </a:r>
          </a:p>
          <a:p>
            <a:endParaRPr lang="en-US" sz="2800" dirty="0"/>
          </a:p>
          <a:p>
            <a:endParaRPr lang="en-US" sz="2800" dirty="0"/>
          </a:p>
          <a:p>
            <a:r>
              <a:rPr lang="en-US" sz="2800" dirty="0"/>
              <a:t>but</a:t>
            </a:r>
          </a:p>
          <a:p>
            <a:r>
              <a:rPr lang="en-US" sz="2800" dirty="0"/>
              <a:t>												</a:t>
            </a:r>
          </a:p>
          <a:p>
            <a:r>
              <a:rPr lang="en-US" sz="2800" dirty="0"/>
              <a:t>												</a:t>
            </a:r>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573509263"/>
              </p:ext>
            </p:extLst>
          </p:nvPr>
        </p:nvGraphicFramePr>
        <p:xfrm>
          <a:off x="3204585" y="1297568"/>
          <a:ext cx="1215015" cy="531232"/>
        </p:xfrm>
        <a:graphic>
          <a:graphicData uri="http://schemas.openxmlformats.org/presentationml/2006/ole">
            <mc:AlternateContent xmlns:mc="http://schemas.openxmlformats.org/markup-compatibility/2006">
              <mc:Choice xmlns:v="urn:schemas-microsoft-com:vml" Requires="v">
                <p:oleObj spid="_x0000_s27394" name="Equation" r:id="rId3" imgW="406400" imgH="177800" progId="Equation.DSMT4">
                  <p:embed/>
                </p:oleObj>
              </mc:Choice>
              <mc:Fallback>
                <p:oleObj name="Equation" r:id="rId3" imgW="406400" imgH="177800" progId="Equation.DSMT4">
                  <p:embed/>
                  <p:pic>
                    <p:nvPicPr>
                      <p:cNvPr id="0" name=""/>
                      <p:cNvPicPr/>
                      <p:nvPr/>
                    </p:nvPicPr>
                    <p:blipFill>
                      <a:blip r:embed="rId4"/>
                      <a:stretch>
                        <a:fillRect/>
                      </a:stretch>
                    </p:blipFill>
                    <p:spPr>
                      <a:xfrm>
                        <a:off x="3204585" y="1297568"/>
                        <a:ext cx="1215015" cy="53123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60927775"/>
              </p:ext>
            </p:extLst>
          </p:nvPr>
        </p:nvGraphicFramePr>
        <p:xfrm>
          <a:off x="3057613" y="2438400"/>
          <a:ext cx="2047787" cy="469984"/>
        </p:xfrm>
        <a:graphic>
          <a:graphicData uri="http://schemas.openxmlformats.org/presentationml/2006/ole">
            <mc:AlternateContent xmlns:mc="http://schemas.openxmlformats.org/markup-compatibility/2006">
              <mc:Choice xmlns:v="urn:schemas-microsoft-com:vml" Requires="v">
                <p:oleObj spid="_x0000_s27395" name="Equation" r:id="rId5" imgW="774700" imgH="177800" progId="Equation.DSMT4">
                  <p:embed/>
                </p:oleObj>
              </mc:Choice>
              <mc:Fallback>
                <p:oleObj name="Equation" r:id="rId5" imgW="774700" imgH="177800" progId="Equation.DSMT4">
                  <p:embed/>
                  <p:pic>
                    <p:nvPicPr>
                      <p:cNvPr id="0" name=""/>
                      <p:cNvPicPr/>
                      <p:nvPr/>
                    </p:nvPicPr>
                    <p:blipFill>
                      <a:blip r:embed="rId6"/>
                      <a:stretch>
                        <a:fillRect/>
                      </a:stretch>
                    </p:blipFill>
                    <p:spPr>
                      <a:xfrm>
                        <a:off x="3057613" y="2438400"/>
                        <a:ext cx="2047787" cy="46998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78752894"/>
              </p:ext>
            </p:extLst>
          </p:nvPr>
        </p:nvGraphicFramePr>
        <p:xfrm>
          <a:off x="1803267" y="4234708"/>
          <a:ext cx="2235333" cy="558635"/>
        </p:xfrm>
        <a:graphic>
          <a:graphicData uri="http://schemas.openxmlformats.org/presentationml/2006/ole">
            <mc:AlternateContent xmlns:mc="http://schemas.openxmlformats.org/markup-compatibility/2006">
              <mc:Choice xmlns:v="urn:schemas-microsoft-com:vml" Requires="v">
                <p:oleObj spid="_x0000_s27396" name="Equation" r:id="rId7" imgW="711200" imgH="177800" progId="Equation.DSMT4">
                  <p:embed/>
                </p:oleObj>
              </mc:Choice>
              <mc:Fallback>
                <p:oleObj name="Equation" r:id="rId7" imgW="711200" imgH="177800" progId="Equation.DSMT4">
                  <p:embed/>
                  <p:pic>
                    <p:nvPicPr>
                      <p:cNvPr id="0" name=""/>
                      <p:cNvPicPr/>
                      <p:nvPr/>
                    </p:nvPicPr>
                    <p:blipFill>
                      <a:blip r:embed="rId8"/>
                      <a:stretch>
                        <a:fillRect/>
                      </a:stretch>
                    </p:blipFill>
                    <p:spPr>
                      <a:xfrm>
                        <a:off x="1803267" y="4234708"/>
                        <a:ext cx="2235333" cy="55863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54949494"/>
              </p:ext>
            </p:extLst>
          </p:nvPr>
        </p:nvGraphicFramePr>
        <p:xfrm>
          <a:off x="1755148" y="4876800"/>
          <a:ext cx="7264400" cy="1079500"/>
        </p:xfrm>
        <a:graphic>
          <a:graphicData uri="http://schemas.openxmlformats.org/presentationml/2006/ole">
            <mc:AlternateContent xmlns:mc="http://schemas.openxmlformats.org/markup-compatibility/2006">
              <mc:Choice xmlns:v="urn:schemas-microsoft-com:vml" Requires="v">
                <p:oleObj spid="_x0000_s27397" name="Equation" r:id="rId9" imgW="2311400" imgH="342900" progId="Equation.DSMT4">
                  <p:embed/>
                </p:oleObj>
              </mc:Choice>
              <mc:Fallback>
                <p:oleObj name="Equation" r:id="rId9" imgW="2311400" imgH="342900" progId="Equation.DSMT4">
                  <p:embed/>
                  <p:pic>
                    <p:nvPicPr>
                      <p:cNvPr id="0" name=""/>
                      <p:cNvPicPr/>
                      <p:nvPr/>
                    </p:nvPicPr>
                    <p:blipFill>
                      <a:blip r:embed="rId10"/>
                      <a:stretch>
                        <a:fillRect/>
                      </a:stretch>
                    </p:blipFill>
                    <p:spPr>
                      <a:xfrm>
                        <a:off x="1755148" y="4876800"/>
                        <a:ext cx="7264400" cy="10795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676439178"/>
              </p:ext>
            </p:extLst>
          </p:nvPr>
        </p:nvGraphicFramePr>
        <p:xfrm>
          <a:off x="2819400" y="5956300"/>
          <a:ext cx="1436687" cy="679450"/>
        </p:xfrm>
        <a:graphic>
          <a:graphicData uri="http://schemas.openxmlformats.org/presentationml/2006/ole">
            <mc:AlternateContent xmlns:mc="http://schemas.openxmlformats.org/markup-compatibility/2006">
              <mc:Choice xmlns:v="urn:schemas-microsoft-com:vml" Requires="v">
                <p:oleObj spid="_x0000_s27398" name="Equation" r:id="rId11" imgW="457200" imgH="215900" progId="Equation.DSMT4">
                  <p:embed/>
                </p:oleObj>
              </mc:Choice>
              <mc:Fallback>
                <p:oleObj name="Equation" r:id="rId11" imgW="457200" imgH="215900" progId="Equation.DSMT4">
                  <p:embed/>
                  <p:pic>
                    <p:nvPicPr>
                      <p:cNvPr id="0" name=""/>
                      <p:cNvPicPr/>
                      <p:nvPr/>
                    </p:nvPicPr>
                    <p:blipFill>
                      <a:blip r:embed="rId12"/>
                      <a:stretch>
                        <a:fillRect/>
                      </a:stretch>
                    </p:blipFill>
                    <p:spPr>
                      <a:xfrm>
                        <a:off x="2819400" y="5956300"/>
                        <a:ext cx="1436687" cy="679450"/>
                      </a:xfrm>
                      <a:prstGeom prst="rect">
                        <a:avLst/>
                      </a:prstGeom>
                    </p:spPr>
                  </p:pic>
                </p:oleObj>
              </mc:Fallback>
            </mc:AlternateContent>
          </a:graphicData>
        </a:graphic>
      </p:graphicFrame>
      <p:sp>
        <p:nvSpPr>
          <p:cNvPr id="17" name="Rectangle 16"/>
          <p:cNvSpPr/>
          <p:nvPr/>
        </p:nvSpPr>
        <p:spPr>
          <a:xfrm>
            <a:off x="3204585" y="4278780"/>
            <a:ext cx="834015" cy="55863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3203375" y="5969082"/>
            <a:ext cx="835225" cy="55863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23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sp>
        <p:nvSpPr>
          <p:cNvPr id="10" name="Content Placeholder 2"/>
          <p:cNvSpPr txBox="1">
            <a:spLocks/>
          </p:cNvSpPr>
          <p:nvPr/>
        </p:nvSpPr>
        <p:spPr>
          <a:xfrm>
            <a:off x="381000" y="457200"/>
            <a:ext cx="8686799" cy="640080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Since             </a:t>
            </a:r>
            <a:r>
              <a:rPr lang="en-US" sz="2800" dirty="0" smtClean="0"/>
              <a:t>and            what </a:t>
            </a:r>
            <a:r>
              <a:rPr lang="en-US" sz="2800" dirty="0"/>
              <a:t>could it be?</a:t>
            </a:r>
          </a:p>
          <a:p>
            <a:endParaRPr lang="en-US" sz="2800" dirty="0"/>
          </a:p>
          <a:p>
            <a:endParaRPr lang="en-US" dirty="0"/>
          </a:p>
          <a:p>
            <a:r>
              <a:rPr lang="en-US" b="1" dirty="0"/>
              <a:t>Definition.  </a:t>
            </a:r>
            <a:r>
              <a:rPr lang="en-US" dirty="0"/>
              <a:t>For any positive number </a:t>
            </a:r>
            <a:r>
              <a:rPr lang="en-US" i="1" dirty="0"/>
              <a:t>x,</a:t>
            </a:r>
            <a:r>
              <a:rPr lang="en-US" dirty="0"/>
              <a:t> we </a:t>
            </a:r>
            <a:r>
              <a:rPr lang="en-US" dirty="0" smtClean="0"/>
              <a:t>define</a:t>
            </a:r>
          </a:p>
          <a:p>
            <a:r>
              <a:rPr lang="en-US" dirty="0" smtClean="0"/>
              <a:t>Write the definition in your handout.</a:t>
            </a:r>
            <a:endParaRPr lang="en-US" dirty="0"/>
          </a:p>
          <a:p>
            <a:endParaRPr lang="en-US" sz="2800" dirty="0"/>
          </a:p>
          <a:p>
            <a:endParaRPr lang="en-US" sz="2800" dirty="0"/>
          </a:p>
          <a:p>
            <a:pPr marL="0" indent="0"/>
            <a:r>
              <a:rPr lang="en-US" sz="2800" dirty="0"/>
              <a:t>Now that we have a definition for         </a:t>
            </a:r>
            <a:r>
              <a:rPr lang="en-US" sz="2800" dirty="0" smtClean="0"/>
              <a:t>let’s </a:t>
            </a:r>
            <a:r>
              <a:rPr lang="en-US" sz="2800" dirty="0"/>
              <a:t>check to see if it works with our properties of exponents.  Namely equations (1)-(3).  </a:t>
            </a:r>
            <a:endParaRPr lang="en-US" sz="2800" dirty="0" smtClean="0"/>
          </a:p>
          <a:p>
            <a:pPr marL="0" indent="0"/>
            <a:endParaRPr lang="en-US" sz="2800" dirty="0"/>
          </a:p>
          <a:p>
            <a:pPr marL="0" indent="0"/>
            <a:r>
              <a:rPr lang="en-US" sz="2800" dirty="0" smtClean="0"/>
              <a:t>Complete Exercise 1.</a:t>
            </a:r>
            <a:r>
              <a:rPr lang="en-US" sz="2800" dirty="0"/>
              <a:t>						</a:t>
            </a:r>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4033494277"/>
              </p:ext>
            </p:extLst>
          </p:nvPr>
        </p:nvGraphicFramePr>
        <p:xfrm>
          <a:off x="1447800" y="461015"/>
          <a:ext cx="1065212" cy="529585"/>
        </p:xfrm>
        <a:graphic>
          <a:graphicData uri="http://schemas.openxmlformats.org/presentationml/2006/ole">
            <mc:AlternateContent xmlns:mc="http://schemas.openxmlformats.org/markup-compatibility/2006">
              <mc:Choice xmlns:v="urn:schemas-microsoft-com:vml" Requires="v">
                <p:oleObj spid="_x0000_s28253" name="Equation" r:id="rId3" imgW="381000" imgH="190500" progId="Equation.DSMT4">
                  <p:embed/>
                </p:oleObj>
              </mc:Choice>
              <mc:Fallback>
                <p:oleObj name="Equation" r:id="rId3" imgW="381000" imgH="190500" progId="Equation.DSMT4">
                  <p:embed/>
                  <p:pic>
                    <p:nvPicPr>
                      <p:cNvPr id="0" name=""/>
                      <p:cNvPicPr/>
                      <p:nvPr/>
                    </p:nvPicPr>
                    <p:blipFill>
                      <a:blip r:embed="rId4"/>
                      <a:stretch>
                        <a:fillRect/>
                      </a:stretch>
                    </p:blipFill>
                    <p:spPr>
                      <a:xfrm>
                        <a:off x="1447800" y="461015"/>
                        <a:ext cx="1065212" cy="52958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31920866"/>
              </p:ext>
            </p:extLst>
          </p:nvPr>
        </p:nvGraphicFramePr>
        <p:xfrm>
          <a:off x="3389820" y="457200"/>
          <a:ext cx="1029779" cy="513064"/>
        </p:xfrm>
        <a:graphic>
          <a:graphicData uri="http://schemas.openxmlformats.org/presentationml/2006/ole">
            <mc:AlternateContent xmlns:mc="http://schemas.openxmlformats.org/markup-compatibility/2006">
              <mc:Choice xmlns:v="urn:schemas-microsoft-com:vml" Requires="v">
                <p:oleObj spid="_x0000_s28254" name="Equation" r:id="rId5" imgW="406400" imgH="203200" progId="Equation.DSMT4">
                  <p:embed/>
                </p:oleObj>
              </mc:Choice>
              <mc:Fallback>
                <p:oleObj name="Equation" r:id="rId5" imgW="406400" imgH="203200" progId="Equation.DSMT4">
                  <p:embed/>
                  <p:pic>
                    <p:nvPicPr>
                      <p:cNvPr id="0" name=""/>
                      <p:cNvPicPr/>
                      <p:nvPr/>
                    </p:nvPicPr>
                    <p:blipFill>
                      <a:blip r:embed="rId6"/>
                      <a:stretch>
                        <a:fillRect/>
                      </a:stretch>
                    </p:blipFill>
                    <p:spPr>
                      <a:xfrm>
                        <a:off x="3389820" y="457200"/>
                        <a:ext cx="1029779" cy="513064"/>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77926963"/>
              </p:ext>
            </p:extLst>
          </p:nvPr>
        </p:nvGraphicFramePr>
        <p:xfrm>
          <a:off x="7772400" y="1974850"/>
          <a:ext cx="1074737" cy="469900"/>
        </p:xfrm>
        <a:graphic>
          <a:graphicData uri="http://schemas.openxmlformats.org/presentationml/2006/ole">
            <mc:AlternateContent xmlns:mc="http://schemas.openxmlformats.org/markup-compatibility/2006">
              <mc:Choice xmlns:v="urn:schemas-microsoft-com:vml" Requires="v">
                <p:oleObj spid="_x0000_s28255" name="Equation" r:id="rId7" imgW="406400" imgH="177800" progId="Equation.DSMT4">
                  <p:embed/>
                </p:oleObj>
              </mc:Choice>
              <mc:Fallback>
                <p:oleObj name="Equation" r:id="rId7" imgW="406400" imgH="177800" progId="Equation.DSMT4">
                  <p:embed/>
                  <p:pic>
                    <p:nvPicPr>
                      <p:cNvPr id="0" name=""/>
                      <p:cNvPicPr/>
                      <p:nvPr/>
                    </p:nvPicPr>
                    <p:blipFill>
                      <a:blip r:embed="rId8"/>
                      <a:stretch>
                        <a:fillRect/>
                      </a:stretch>
                    </p:blipFill>
                    <p:spPr>
                      <a:xfrm>
                        <a:off x="7772400" y="1974850"/>
                        <a:ext cx="1074737" cy="4699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017563583"/>
              </p:ext>
            </p:extLst>
          </p:nvPr>
        </p:nvGraphicFramePr>
        <p:xfrm>
          <a:off x="5786633" y="4000022"/>
          <a:ext cx="690367" cy="648178"/>
        </p:xfrm>
        <a:graphic>
          <a:graphicData uri="http://schemas.openxmlformats.org/presentationml/2006/ole">
            <mc:AlternateContent xmlns:mc="http://schemas.openxmlformats.org/markup-compatibility/2006">
              <mc:Choice xmlns:v="urn:schemas-microsoft-com:vml" Requires="v">
                <p:oleObj spid="_x0000_s28256" name="Equation" r:id="rId9" imgW="215900" imgH="203200" progId="Equation.DSMT4">
                  <p:embed/>
                </p:oleObj>
              </mc:Choice>
              <mc:Fallback>
                <p:oleObj name="Equation" r:id="rId9" imgW="215900" imgH="203200" progId="Equation.DSMT4">
                  <p:embed/>
                  <p:pic>
                    <p:nvPicPr>
                      <p:cNvPr id="0" name=""/>
                      <p:cNvPicPr/>
                      <p:nvPr/>
                    </p:nvPicPr>
                    <p:blipFill>
                      <a:blip r:embed="rId10"/>
                      <a:stretch>
                        <a:fillRect/>
                      </a:stretch>
                    </p:blipFill>
                    <p:spPr>
                      <a:xfrm>
                        <a:off x="5786633" y="4000022"/>
                        <a:ext cx="690367" cy="648178"/>
                      </a:xfrm>
                      <a:prstGeom prst="rect">
                        <a:avLst/>
                      </a:prstGeom>
                    </p:spPr>
                  </p:pic>
                </p:oleObj>
              </mc:Fallback>
            </mc:AlternateContent>
          </a:graphicData>
        </a:graphic>
      </p:graphicFrame>
    </p:spTree>
    <p:extLst>
      <p:ext uri="{BB962C8B-B14F-4D97-AF65-F5344CB8AC3E}">
        <p14:creationId xmlns:p14="http://schemas.microsoft.com/office/powerpoint/2010/main" val="36700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sp>
        <p:nvSpPr>
          <p:cNvPr id="10" name="Content Placeholder 2"/>
          <p:cNvSpPr txBox="1">
            <a:spLocks/>
          </p:cNvSpPr>
          <p:nvPr/>
        </p:nvSpPr>
        <p:spPr>
          <a:xfrm>
            <a:off x="381001" y="457200"/>
            <a:ext cx="8534400" cy="7391400"/>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Exercise 1: List all the possible cases of whole numbers </a:t>
            </a:r>
            <a:r>
              <a:rPr lang="en-US" sz="2800" i="1" dirty="0"/>
              <a:t>m</a:t>
            </a:r>
            <a:r>
              <a:rPr lang="en-US" sz="2800" dirty="0"/>
              <a:t> and </a:t>
            </a:r>
            <a:r>
              <a:rPr lang="en-US" sz="2800" i="1" dirty="0"/>
              <a:t>n</a:t>
            </a:r>
            <a:r>
              <a:rPr lang="en-US" sz="2800" dirty="0"/>
              <a:t> for identity (1).  More precisely, when </a:t>
            </a:r>
            <a:r>
              <a:rPr lang="en-US" sz="2800" i="1" dirty="0"/>
              <a:t>m </a:t>
            </a:r>
            <a:r>
              <a:rPr lang="en-US" sz="2800" dirty="0"/>
              <a:t>&gt; 0 and </a:t>
            </a:r>
            <a:r>
              <a:rPr lang="en-US" sz="2800" i="1" dirty="0"/>
              <a:t>n </a:t>
            </a:r>
            <a:r>
              <a:rPr lang="en-US" sz="2800" dirty="0"/>
              <a:t>&gt; 0, we already know that (1) is correct.  What are the other possible cases of </a:t>
            </a:r>
            <a:r>
              <a:rPr lang="en-US" sz="2800" i="1" dirty="0"/>
              <a:t>m </a:t>
            </a:r>
            <a:r>
              <a:rPr lang="en-US" sz="2800" dirty="0"/>
              <a:t>and </a:t>
            </a:r>
            <a:r>
              <a:rPr lang="en-US" sz="2800" i="1" dirty="0"/>
              <a:t>n</a:t>
            </a:r>
            <a:r>
              <a:rPr lang="en-US" sz="2800" dirty="0"/>
              <a:t> for which (1) is yet to be verified?</a:t>
            </a:r>
          </a:p>
          <a:p>
            <a:endParaRPr lang="en-US" sz="2800" dirty="0"/>
          </a:p>
          <a:p>
            <a:r>
              <a:rPr lang="en-US" sz="2800" b="1" dirty="0"/>
              <a:t>Case A:  </a:t>
            </a:r>
          </a:p>
          <a:p>
            <a:endParaRPr lang="en-US" sz="2800" b="1" dirty="0"/>
          </a:p>
          <a:p>
            <a:r>
              <a:rPr lang="en-US" sz="2800" b="1" dirty="0"/>
              <a:t>Case B:</a:t>
            </a:r>
          </a:p>
          <a:p>
            <a:endParaRPr lang="en-US" sz="2800" b="1" dirty="0"/>
          </a:p>
          <a:p>
            <a:r>
              <a:rPr lang="en-US" sz="2800" b="1" dirty="0"/>
              <a:t>Case C:</a:t>
            </a:r>
          </a:p>
          <a:p>
            <a:endParaRPr lang="en-US" sz="2800" dirty="0"/>
          </a:p>
          <a:p>
            <a:r>
              <a:rPr lang="en-US" sz="2800" dirty="0"/>
              <a:t>Now that we know what we need to check.  Let’s begin that process.</a:t>
            </a:r>
          </a:p>
          <a:p>
            <a:r>
              <a:rPr lang="en-US" sz="2800" dirty="0"/>
              <a:t>												</a:t>
            </a:r>
          </a:p>
          <a:p>
            <a:r>
              <a:rPr lang="en-US" sz="2800" dirty="0"/>
              <a:t>												</a:t>
            </a:r>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757575019"/>
              </p:ext>
            </p:extLst>
          </p:nvPr>
        </p:nvGraphicFramePr>
        <p:xfrm>
          <a:off x="1989138" y="2667000"/>
          <a:ext cx="2125662" cy="417513"/>
        </p:xfrm>
        <a:graphic>
          <a:graphicData uri="http://schemas.openxmlformats.org/presentationml/2006/ole">
            <mc:AlternateContent xmlns:mc="http://schemas.openxmlformats.org/markup-compatibility/2006">
              <mc:Choice xmlns:v="urn:schemas-microsoft-com:vml" Requires="v">
                <p:oleObj spid="_x0000_s29121" name="Equation" r:id="rId3" imgW="965200" imgH="190500" progId="Equation.DSMT4">
                  <p:embed/>
                </p:oleObj>
              </mc:Choice>
              <mc:Fallback>
                <p:oleObj name="Equation" r:id="rId3" imgW="965200" imgH="190500" progId="Equation.DSMT4">
                  <p:embed/>
                  <p:pic>
                    <p:nvPicPr>
                      <p:cNvPr id="0" name=""/>
                      <p:cNvPicPr/>
                      <p:nvPr/>
                    </p:nvPicPr>
                    <p:blipFill>
                      <a:blip r:embed="rId4"/>
                      <a:stretch>
                        <a:fillRect/>
                      </a:stretch>
                    </p:blipFill>
                    <p:spPr>
                      <a:xfrm>
                        <a:off x="1989138" y="2667000"/>
                        <a:ext cx="2125662" cy="4175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82335462"/>
              </p:ext>
            </p:extLst>
          </p:nvPr>
        </p:nvGraphicFramePr>
        <p:xfrm>
          <a:off x="1966912" y="3621087"/>
          <a:ext cx="2071688" cy="417513"/>
        </p:xfrm>
        <a:graphic>
          <a:graphicData uri="http://schemas.openxmlformats.org/presentationml/2006/ole">
            <mc:AlternateContent xmlns:mc="http://schemas.openxmlformats.org/markup-compatibility/2006">
              <mc:Choice xmlns:v="urn:schemas-microsoft-com:vml" Requires="v">
                <p:oleObj spid="_x0000_s29122" name="Equation" r:id="rId5" imgW="939800" imgH="190500" progId="Equation.DSMT4">
                  <p:embed/>
                </p:oleObj>
              </mc:Choice>
              <mc:Fallback>
                <p:oleObj name="Equation" r:id="rId5" imgW="939800" imgH="190500" progId="Equation.DSMT4">
                  <p:embed/>
                  <p:pic>
                    <p:nvPicPr>
                      <p:cNvPr id="0" name=""/>
                      <p:cNvPicPr/>
                      <p:nvPr/>
                    </p:nvPicPr>
                    <p:blipFill>
                      <a:blip r:embed="rId6"/>
                      <a:stretch>
                        <a:fillRect/>
                      </a:stretch>
                    </p:blipFill>
                    <p:spPr>
                      <a:xfrm>
                        <a:off x="1966912" y="3621087"/>
                        <a:ext cx="2071688" cy="41751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57860178"/>
              </p:ext>
            </p:extLst>
          </p:nvPr>
        </p:nvGraphicFramePr>
        <p:xfrm>
          <a:off x="1989138" y="4522984"/>
          <a:ext cx="2125662" cy="430016"/>
        </p:xfrm>
        <a:graphic>
          <a:graphicData uri="http://schemas.openxmlformats.org/presentationml/2006/ole">
            <mc:AlternateContent xmlns:mc="http://schemas.openxmlformats.org/markup-compatibility/2006">
              <mc:Choice xmlns:v="urn:schemas-microsoft-com:vml" Requires="v">
                <p:oleObj spid="_x0000_s29123" name="Equation" r:id="rId7" imgW="939800" imgH="190500" progId="Equation.DSMT4">
                  <p:embed/>
                </p:oleObj>
              </mc:Choice>
              <mc:Fallback>
                <p:oleObj name="Equation" r:id="rId7" imgW="939800" imgH="190500" progId="Equation.DSMT4">
                  <p:embed/>
                  <p:pic>
                    <p:nvPicPr>
                      <p:cNvPr id="0" name=""/>
                      <p:cNvPicPr/>
                      <p:nvPr/>
                    </p:nvPicPr>
                    <p:blipFill>
                      <a:blip r:embed="rId8"/>
                      <a:stretch>
                        <a:fillRect/>
                      </a:stretch>
                    </p:blipFill>
                    <p:spPr>
                      <a:xfrm>
                        <a:off x="1989138" y="4522984"/>
                        <a:ext cx="2125662" cy="430016"/>
                      </a:xfrm>
                      <a:prstGeom prst="rect">
                        <a:avLst/>
                      </a:prstGeom>
                    </p:spPr>
                  </p:pic>
                </p:oleObj>
              </mc:Fallback>
            </mc:AlternateContent>
          </a:graphicData>
        </a:graphic>
      </p:graphicFrame>
    </p:spTree>
    <p:extLst>
      <p:ext uri="{BB962C8B-B14F-4D97-AF65-F5344CB8AC3E}">
        <p14:creationId xmlns:p14="http://schemas.microsoft.com/office/powerpoint/2010/main" val="22984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447800"/>
            <a:ext cx="8686800" cy="4648200"/>
          </a:xfrm>
        </p:spPr>
        <p:txBody>
          <a:bodyPr>
            <a:normAutofit/>
          </a:bodyPr>
          <a:lstStyle/>
          <a:p>
            <a:r>
              <a:rPr lang="en-US" sz="2400" dirty="0" smtClean="0">
                <a:solidFill>
                  <a:srgbClr val="0D0D0D"/>
                </a:solidFill>
              </a:rPr>
              <a:t>                     </a:t>
            </a:r>
            <a:endParaRPr lang="en-US" sz="2400" dirty="0">
              <a:solidFill>
                <a:srgbClr val="0D0D0D"/>
              </a:solidFill>
            </a:endParaRPr>
          </a:p>
          <a:p>
            <a:pPr marL="457200" indent="-457200">
              <a:buFont typeface="Arial"/>
              <a:buChar char="•"/>
            </a:pPr>
            <a:endParaRPr lang="en-US" sz="2100" dirty="0"/>
          </a:p>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2209800"/>
            <a:ext cx="8839200" cy="40386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sp>
        <p:nvSpPr>
          <p:cNvPr id="10" name="Content Placeholder 2"/>
          <p:cNvSpPr txBox="1">
            <a:spLocks/>
          </p:cNvSpPr>
          <p:nvPr/>
        </p:nvSpPr>
        <p:spPr>
          <a:xfrm>
            <a:off x="381001" y="457200"/>
            <a:ext cx="8534400" cy="7391400"/>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a:t>Exercise 2: Check that equation (1) is correct for each of the cases listed in exercise 1.</a:t>
            </a:r>
          </a:p>
          <a:p>
            <a:endParaRPr lang="en-US" sz="2800" dirty="0"/>
          </a:p>
          <a:p>
            <a:r>
              <a:rPr lang="en-US" sz="2800" dirty="0"/>
              <a:t>												(1)</a:t>
            </a:r>
          </a:p>
          <a:p>
            <a:endParaRPr lang="en-US" sz="2800" dirty="0"/>
          </a:p>
          <a:p>
            <a:r>
              <a:rPr lang="en-US" sz="2800" b="1" dirty="0"/>
              <a:t>Case A:  </a:t>
            </a:r>
          </a:p>
          <a:p>
            <a:r>
              <a:rPr lang="en-US" sz="2800" b="1" dirty="0"/>
              <a:t>										</a:t>
            </a:r>
            <a:r>
              <a:rPr lang="en-US" sz="2800" b="1" dirty="0" smtClean="0"/>
              <a:t>	Yes</a:t>
            </a:r>
            <a:r>
              <a:rPr lang="en-US" sz="2800" b="1" dirty="0"/>
              <a:t>!  It’s true.</a:t>
            </a:r>
          </a:p>
          <a:p>
            <a:endParaRPr lang="en-US" sz="2800" b="1" dirty="0"/>
          </a:p>
          <a:p>
            <a:r>
              <a:rPr lang="en-US" sz="2800" b="1" dirty="0"/>
              <a:t>Case B:</a:t>
            </a:r>
          </a:p>
          <a:p>
            <a:r>
              <a:rPr lang="en-US" sz="2800" b="1" dirty="0"/>
              <a:t>										</a:t>
            </a:r>
            <a:r>
              <a:rPr lang="en-US" sz="2800" b="1" dirty="0" smtClean="0"/>
              <a:t>	Yes</a:t>
            </a:r>
            <a:r>
              <a:rPr lang="en-US" sz="2800" b="1" dirty="0"/>
              <a:t>!  It’s true.</a:t>
            </a:r>
          </a:p>
          <a:p>
            <a:endParaRPr lang="en-US" sz="2800" b="1" dirty="0"/>
          </a:p>
          <a:p>
            <a:r>
              <a:rPr lang="en-US" sz="2800" b="1" dirty="0"/>
              <a:t>Case C:</a:t>
            </a:r>
          </a:p>
          <a:p>
            <a:r>
              <a:rPr lang="en-US" sz="2800" b="1" dirty="0"/>
              <a:t>										</a:t>
            </a:r>
            <a:r>
              <a:rPr lang="en-US" sz="2800" b="1" dirty="0" smtClean="0"/>
              <a:t>	Yes</a:t>
            </a:r>
            <a:r>
              <a:rPr lang="en-US" sz="2800" b="1" dirty="0"/>
              <a:t>!  It’s true.</a:t>
            </a:r>
          </a:p>
          <a:p>
            <a:r>
              <a:rPr lang="en-US" sz="2800" dirty="0"/>
              <a:t>												</a:t>
            </a:r>
          </a:p>
          <a:p>
            <a:r>
              <a:rPr lang="en-US" sz="2800" dirty="0"/>
              <a:t>												</a:t>
            </a:r>
            <a:r>
              <a:rPr lang="en-US" sz="2400" dirty="0" smtClean="0">
                <a:solidFill>
                  <a:srgbClr val="0D0D0D"/>
                </a:solidFill>
              </a:rPr>
              <a:t>                     </a:t>
            </a:r>
          </a:p>
          <a:p>
            <a:pPr marL="457200" indent="-457200">
              <a:buFont typeface="Arial"/>
              <a:buChar char="•"/>
            </a:pPr>
            <a:endParaRPr lang="en-US" sz="2100" dirty="0" smtClean="0"/>
          </a:p>
          <a:p>
            <a:pPr marL="396875" lvl="2" indent="0"/>
            <a:endParaRPr lang="en-US" sz="2400" dirty="0" smtClean="0"/>
          </a:p>
          <a:p>
            <a:pPr marL="0" indent="0"/>
            <a:endParaRPr lang="en-US" dirty="0" smtClean="0"/>
          </a:p>
          <a:p>
            <a:pPr marL="0" indent="0"/>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401248481"/>
              </p:ext>
            </p:extLst>
          </p:nvPr>
        </p:nvGraphicFramePr>
        <p:xfrm>
          <a:off x="1828800" y="2596424"/>
          <a:ext cx="2517775" cy="390525"/>
        </p:xfrm>
        <a:graphic>
          <a:graphicData uri="http://schemas.openxmlformats.org/presentationml/2006/ole">
            <mc:AlternateContent xmlns:mc="http://schemas.openxmlformats.org/markup-compatibility/2006">
              <mc:Choice xmlns:v="urn:schemas-microsoft-com:vml" Requires="v">
                <p:oleObj spid="_x0000_s58378" name="Equation" r:id="rId3" imgW="1143000" imgH="177800" progId="Equation.DSMT4">
                  <p:embed/>
                </p:oleObj>
              </mc:Choice>
              <mc:Fallback>
                <p:oleObj name="Equation" r:id="rId3" imgW="1143000" imgH="177800" progId="Equation.DSMT4">
                  <p:embed/>
                  <p:pic>
                    <p:nvPicPr>
                      <p:cNvPr id="0" name=""/>
                      <p:cNvPicPr/>
                      <p:nvPr/>
                    </p:nvPicPr>
                    <p:blipFill>
                      <a:blip r:embed="rId4"/>
                      <a:stretch>
                        <a:fillRect/>
                      </a:stretch>
                    </p:blipFill>
                    <p:spPr>
                      <a:xfrm>
                        <a:off x="1828800" y="2596424"/>
                        <a:ext cx="2517775" cy="390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72010664"/>
              </p:ext>
            </p:extLst>
          </p:nvPr>
        </p:nvGraphicFramePr>
        <p:xfrm>
          <a:off x="3057613" y="1663616"/>
          <a:ext cx="2047787" cy="469984"/>
        </p:xfrm>
        <a:graphic>
          <a:graphicData uri="http://schemas.openxmlformats.org/presentationml/2006/ole">
            <mc:AlternateContent xmlns:mc="http://schemas.openxmlformats.org/markup-compatibility/2006">
              <mc:Choice xmlns:v="urn:schemas-microsoft-com:vml" Requires="v">
                <p:oleObj spid="_x0000_s58379" name="Equation" r:id="rId5" imgW="774700" imgH="177800" progId="Equation.DSMT4">
                  <p:embed/>
                </p:oleObj>
              </mc:Choice>
              <mc:Fallback>
                <p:oleObj name="Equation" r:id="rId5" imgW="774700" imgH="177800" progId="Equation.DSMT4">
                  <p:embed/>
                  <p:pic>
                    <p:nvPicPr>
                      <p:cNvPr id="0" name=""/>
                      <p:cNvPicPr/>
                      <p:nvPr/>
                    </p:nvPicPr>
                    <p:blipFill>
                      <a:blip r:embed="rId6"/>
                      <a:stretch>
                        <a:fillRect/>
                      </a:stretch>
                    </p:blipFill>
                    <p:spPr>
                      <a:xfrm>
                        <a:off x="3057613" y="1663616"/>
                        <a:ext cx="2047787" cy="46998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13763843"/>
              </p:ext>
            </p:extLst>
          </p:nvPr>
        </p:nvGraphicFramePr>
        <p:xfrm>
          <a:off x="4986337" y="2617788"/>
          <a:ext cx="2405063" cy="390525"/>
        </p:xfrm>
        <a:graphic>
          <a:graphicData uri="http://schemas.openxmlformats.org/presentationml/2006/ole">
            <mc:AlternateContent xmlns:mc="http://schemas.openxmlformats.org/markup-compatibility/2006">
              <mc:Choice xmlns:v="urn:schemas-microsoft-com:vml" Requires="v">
                <p:oleObj spid="_x0000_s58380" name="Equation" r:id="rId7" imgW="1092200" imgH="177800" progId="Equation.DSMT4">
                  <p:embed/>
                </p:oleObj>
              </mc:Choice>
              <mc:Fallback>
                <p:oleObj name="Equation" r:id="rId7" imgW="1092200" imgH="177800" progId="Equation.DSMT4">
                  <p:embed/>
                  <p:pic>
                    <p:nvPicPr>
                      <p:cNvPr id="0" name=""/>
                      <p:cNvPicPr/>
                      <p:nvPr/>
                    </p:nvPicPr>
                    <p:blipFill>
                      <a:blip r:embed="rId8"/>
                      <a:stretch>
                        <a:fillRect/>
                      </a:stretch>
                    </p:blipFill>
                    <p:spPr>
                      <a:xfrm>
                        <a:off x="4986337" y="2617788"/>
                        <a:ext cx="2405063" cy="390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17245063"/>
              </p:ext>
            </p:extLst>
          </p:nvPr>
        </p:nvGraphicFramePr>
        <p:xfrm>
          <a:off x="4970463" y="4038600"/>
          <a:ext cx="2268537" cy="388937"/>
        </p:xfrm>
        <a:graphic>
          <a:graphicData uri="http://schemas.openxmlformats.org/presentationml/2006/ole">
            <mc:AlternateContent xmlns:mc="http://schemas.openxmlformats.org/markup-compatibility/2006">
              <mc:Choice xmlns:v="urn:schemas-microsoft-com:vml" Requires="v">
                <p:oleObj spid="_x0000_s58381" name="Equation" r:id="rId9" imgW="1028700" imgH="177800" progId="Equation.DSMT4">
                  <p:embed/>
                </p:oleObj>
              </mc:Choice>
              <mc:Fallback>
                <p:oleObj name="Equation" r:id="rId9" imgW="1028700" imgH="177800" progId="Equation.DSMT4">
                  <p:embed/>
                  <p:pic>
                    <p:nvPicPr>
                      <p:cNvPr id="0" name=""/>
                      <p:cNvPicPr/>
                      <p:nvPr/>
                    </p:nvPicPr>
                    <p:blipFill>
                      <a:blip r:embed="rId10"/>
                      <a:stretch>
                        <a:fillRect/>
                      </a:stretch>
                    </p:blipFill>
                    <p:spPr>
                      <a:xfrm>
                        <a:off x="4970463" y="4038600"/>
                        <a:ext cx="2268537" cy="38893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47367205"/>
              </p:ext>
            </p:extLst>
          </p:nvPr>
        </p:nvGraphicFramePr>
        <p:xfrm>
          <a:off x="4960937" y="5465762"/>
          <a:ext cx="2125663" cy="401638"/>
        </p:xfrm>
        <a:graphic>
          <a:graphicData uri="http://schemas.openxmlformats.org/presentationml/2006/ole">
            <mc:AlternateContent xmlns:mc="http://schemas.openxmlformats.org/markup-compatibility/2006">
              <mc:Choice xmlns:v="urn:schemas-microsoft-com:vml" Requires="v">
                <p:oleObj spid="_x0000_s58382" name="Equation" r:id="rId11" imgW="939800" imgH="177800" progId="Equation.DSMT4">
                  <p:embed/>
                </p:oleObj>
              </mc:Choice>
              <mc:Fallback>
                <p:oleObj name="Equation" r:id="rId11" imgW="939800" imgH="177800" progId="Equation.DSMT4">
                  <p:embed/>
                  <p:pic>
                    <p:nvPicPr>
                      <p:cNvPr id="0" name=""/>
                      <p:cNvPicPr/>
                      <p:nvPr/>
                    </p:nvPicPr>
                    <p:blipFill>
                      <a:blip r:embed="rId12"/>
                      <a:stretch>
                        <a:fillRect/>
                      </a:stretch>
                    </p:blipFill>
                    <p:spPr>
                      <a:xfrm>
                        <a:off x="4960937" y="5465762"/>
                        <a:ext cx="2125663" cy="4016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81984934"/>
              </p:ext>
            </p:extLst>
          </p:nvPr>
        </p:nvGraphicFramePr>
        <p:xfrm>
          <a:off x="1887538" y="4030663"/>
          <a:ext cx="2379662" cy="388937"/>
        </p:xfrm>
        <a:graphic>
          <a:graphicData uri="http://schemas.openxmlformats.org/presentationml/2006/ole">
            <mc:AlternateContent xmlns:mc="http://schemas.openxmlformats.org/markup-compatibility/2006">
              <mc:Choice xmlns:v="urn:schemas-microsoft-com:vml" Requires="v">
                <p:oleObj spid="_x0000_s58383" name="Equation" r:id="rId13" imgW="1079500" imgH="177800" progId="Equation.DSMT4">
                  <p:embed/>
                </p:oleObj>
              </mc:Choice>
              <mc:Fallback>
                <p:oleObj name="Equation" r:id="rId13" imgW="1079500" imgH="177800" progId="Equation.DSMT4">
                  <p:embed/>
                  <p:pic>
                    <p:nvPicPr>
                      <p:cNvPr id="0" name=""/>
                      <p:cNvPicPr/>
                      <p:nvPr/>
                    </p:nvPicPr>
                    <p:blipFill>
                      <a:blip r:embed="rId14"/>
                      <a:stretch>
                        <a:fillRect/>
                      </a:stretch>
                    </p:blipFill>
                    <p:spPr>
                      <a:xfrm>
                        <a:off x="1887538" y="4030663"/>
                        <a:ext cx="2379662" cy="38893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82927967"/>
              </p:ext>
            </p:extLst>
          </p:nvPr>
        </p:nvGraphicFramePr>
        <p:xfrm>
          <a:off x="1901825" y="5389562"/>
          <a:ext cx="2441575" cy="401638"/>
        </p:xfrm>
        <a:graphic>
          <a:graphicData uri="http://schemas.openxmlformats.org/presentationml/2006/ole">
            <mc:AlternateContent xmlns:mc="http://schemas.openxmlformats.org/markup-compatibility/2006">
              <mc:Choice xmlns:v="urn:schemas-microsoft-com:vml" Requires="v">
                <p:oleObj spid="_x0000_s58384" name="Equation" r:id="rId15" imgW="1079500" imgH="177800" progId="Equation.DSMT4">
                  <p:embed/>
                </p:oleObj>
              </mc:Choice>
              <mc:Fallback>
                <p:oleObj name="Equation" r:id="rId15" imgW="1079500" imgH="177800" progId="Equation.DSMT4">
                  <p:embed/>
                  <p:pic>
                    <p:nvPicPr>
                      <p:cNvPr id="0" name=""/>
                      <p:cNvPicPr/>
                      <p:nvPr/>
                    </p:nvPicPr>
                    <p:blipFill>
                      <a:blip r:embed="rId16"/>
                      <a:stretch>
                        <a:fillRect/>
                      </a:stretch>
                    </p:blipFill>
                    <p:spPr>
                      <a:xfrm>
                        <a:off x="1901825" y="5389562"/>
                        <a:ext cx="2441575" cy="401638"/>
                      </a:xfrm>
                      <a:prstGeom prst="rect">
                        <a:avLst/>
                      </a:prstGeom>
                    </p:spPr>
                  </p:pic>
                </p:oleObj>
              </mc:Fallback>
            </mc:AlternateContent>
          </a:graphicData>
        </a:graphic>
      </p:graphicFrame>
    </p:spTree>
    <p:extLst>
      <p:ext uri="{BB962C8B-B14F-4D97-AF65-F5344CB8AC3E}">
        <p14:creationId xmlns:p14="http://schemas.microsoft.com/office/powerpoint/2010/main" val="76456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Fluency Exercise</a:t>
            </a:r>
            <a:endParaRPr lang="en-US" dirty="0"/>
          </a:p>
        </p:txBody>
      </p:sp>
      <p:sp>
        <p:nvSpPr>
          <p:cNvPr id="5" name="Content Placeholder 2"/>
          <p:cNvSpPr txBox="1">
            <a:spLocks/>
          </p:cNvSpPr>
          <p:nvPr/>
        </p:nvSpPr>
        <p:spPr>
          <a:xfrm>
            <a:off x="381001" y="1447800"/>
            <a:ext cx="8534400" cy="50292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Sprint (10 minutes)</a:t>
            </a:r>
          </a:p>
          <a:p>
            <a:pPr marL="457200" indent="-457200">
              <a:buFont typeface="Arial"/>
              <a:buChar char="•"/>
            </a:pPr>
            <a:r>
              <a:rPr lang="en-US" sz="2800" dirty="0" smtClean="0"/>
              <a:t>Designed to be fun, adrenaline-rich activity</a:t>
            </a:r>
          </a:p>
          <a:p>
            <a:pPr marL="457200" indent="-457200">
              <a:buFont typeface="Arial"/>
              <a:buChar char="•"/>
            </a:pPr>
            <a:r>
              <a:rPr lang="en-US" sz="2800" dirty="0" smtClean="0"/>
              <a:t>Fast pace is essential</a:t>
            </a:r>
          </a:p>
          <a:p>
            <a:pPr marL="457200" indent="-457200">
              <a:buFont typeface="Arial"/>
              <a:buChar char="•"/>
            </a:pPr>
            <a:r>
              <a:rPr lang="en-US" sz="2800" dirty="0" smtClean="0"/>
              <a:t>Students complete two sets of exercises</a:t>
            </a:r>
          </a:p>
          <a:p>
            <a:pPr marL="457200" indent="-457200">
              <a:buFont typeface="Arial"/>
              <a:buChar char="•"/>
            </a:pPr>
            <a:r>
              <a:rPr lang="en-US" sz="2800" dirty="0" smtClean="0"/>
              <a:t>Goal is for students to improve their score</a:t>
            </a:r>
          </a:p>
          <a:p>
            <a:pPr marL="457200" indent="-457200">
              <a:buFont typeface="Arial"/>
              <a:buChar char="•"/>
            </a:pPr>
            <a:r>
              <a:rPr lang="en-US" sz="2800" dirty="0" smtClean="0"/>
              <a:t>Low stakes activity: no grade, no name</a:t>
            </a:r>
            <a:endParaRPr lang="en-US" sz="2800" dirty="0"/>
          </a:p>
          <a:p>
            <a:endParaRPr lang="en-US" sz="2800" dirty="0"/>
          </a:p>
          <a:p>
            <a:r>
              <a:rPr lang="en-US" sz="2800" dirty="0"/>
              <a:t>													</a:t>
            </a:r>
            <a:endParaRPr lang="en-US" dirty="0" smtClean="0"/>
          </a:p>
          <a:p>
            <a:pPr marL="0" indent="0"/>
            <a:endParaRPr lang="en-US" dirty="0"/>
          </a:p>
        </p:txBody>
      </p:sp>
    </p:spTree>
    <p:extLst>
      <p:ext uri="{BB962C8B-B14F-4D97-AF65-F5344CB8AC3E}">
        <p14:creationId xmlns:p14="http://schemas.microsoft.com/office/powerpoint/2010/main" val="251108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a:buFont typeface="Arial"/>
              <a:buChar char="•"/>
            </a:pPr>
            <a:r>
              <a:rPr lang="en-US" sz="2800" dirty="0"/>
              <a:t>Students </a:t>
            </a:r>
            <a:r>
              <a:rPr lang="en-US" sz="2800" dirty="0" smtClean="0"/>
              <a:t>know what it means for a number to be raised to a power and how to represent the repeated multiplication symbolically.</a:t>
            </a:r>
          </a:p>
          <a:p>
            <a:pPr marL="0" indent="0"/>
            <a:endParaRPr lang="en-US" sz="2800" dirty="0"/>
          </a:p>
          <a:p>
            <a:pPr>
              <a:buFont typeface="Arial"/>
              <a:buChar char="•"/>
            </a:pPr>
            <a:r>
              <a:rPr lang="en-US" sz="2800" dirty="0"/>
              <a:t>Students </a:t>
            </a:r>
            <a:r>
              <a:rPr lang="en-US" sz="2800" dirty="0" smtClean="0"/>
              <a:t>know the reason for some bases requiring parentheses.</a:t>
            </a:r>
            <a:endParaRPr lang="en-US" sz="2400" dirty="0"/>
          </a:p>
        </p:txBody>
      </p:sp>
      <p:sp>
        <p:nvSpPr>
          <p:cNvPr id="3" name="Title 2"/>
          <p:cNvSpPr>
            <a:spLocks noGrp="1"/>
          </p:cNvSpPr>
          <p:nvPr>
            <p:ph type="title"/>
          </p:nvPr>
        </p:nvSpPr>
        <p:spPr>
          <a:xfrm>
            <a:off x="286606" y="381000"/>
            <a:ext cx="8229600" cy="1143000"/>
          </a:xfrm>
        </p:spPr>
        <p:txBody>
          <a:bodyPr>
            <a:normAutofit/>
          </a:bodyPr>
          <a:lstStyle/>
          <a:p>
            <a:r>
              <a:rPr lang="en-US" dirty="0" smtClean="0"/>
              <a:t>Lesson 1: Exponential Notation</a:t>
            </a:r>
            <a:endParaRPr lang="en-US" dirty="0"/>
          </a:p>
        </p:txBody>
      </p:sp>
      <p:pic>
        <p:nvPicPr>
          <p:cNvPr id="4" name="Picture 3" descr="lesson-icon-socr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887784"/>
            <a:ext cx="560016" cy="560016"/>
          </a:xfrm>
          <a:prstGeom prst="rect">
            <a:avLst/>
          </a:prstGeom>
        </p:spPr>
      </p:pic>
    </p:spTree>
    <p:extLst>
      <p:ext uri="{BB962C8B-B14F-4D97-AF65-F5344CB8AC3E}">
        <p14:creationId xmlns:p14="http://schemas.microsoft.com/office/powerpoint/2010/main" val="4127390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6400800" cy="4138550"/>
          </a:xfrm>
        </p:spPr>
        <p:txBody>
          <a:bodyPr>
            <a:normAutofit/>
          </a:bodyPr>
          <a:lstStyle/>
          <a:p>
            <a:pPr>
              <a:buFont typeface="Arial"/>
              <a:buChar char="•"/>
            </a:pPr>
            <a:r>
              <a:rPr lang="en-US" sz="2800" dirty="0"/>
              <a:t>Students </a:t>
            </a:r>
            <a:r>
              <a:rPr lang="en-US" sz="2800" dirty="0" smtClean="0"/>
              <a:t>know the definition of a number raised to a negative exponent.</a:t>
            </a:r>
          </a:p>
          <a:p>
            <a:pPr marL="0" indent="0"/>
            <a:endParaRPr lang="en-US" sz="2800" dirty="0"/>
          </a:p>
          <a:p>
            <a:pPr>
              <a:buFont typeface="Arial"/>
              <a:buChar char="•"/>
            </a:pPr>
            <a:r>
              <a:rPr lang="en-US" sz="2800" dirty="0"/>
              <a:t>Students </a:t>
            </a:r>
            <a:r>
              <a:rPr lang="en-US" sz="2800" dirty="0" smtClean="0"/>
              <a:t>simplify and write equivalent expressions that contain negative exponents.</a:t>
            </a:r>
            <a:endParaRPr lang="en-US" sz="2800" dirty="0"/>
          </a:p>
        </p:txBody>
      </p:sp>
      <p:sp>
        <p:nvSpPr>
          <p:cNvPr id="3" name="Title 2"/>
          <p:cNvSpPr>
            <a:spLocks noGrp="1"/>
          </p:cNvSpPr>
          <p:nvPr>
            <p:ph type="title"/>
          </p:nvPr>
        </p:nvSpPr>
        <p:spPr>
          <a:xfrm>
            <a:off x="286606" y="381000"/>
            <a:ext cx="8857394" cy="1600200"/>
          </a:xfrm>
        </p:spPr>
        <p:txBody>
          <a:bodyPr>
            <a:normAutofit/>
          </a:bodyPr>
          <a:lstStyle/>
          <a:p>
            <a:r>
              <a:rPr lang="en-US" dirty="0" smtClean="0"/>
              <a:t>Lesson 5:  Negative Exponents and the Laws of Exponents</a:t>
            </a:r>
            <a:endParaRPr lang="en-US" dirty="0"/>
          </a:p>
        </p:txBody>
      </p:sp>
      <p:pic>
        <p:nvPicPr>
          <p:cNvPr id="5" name="Picture 4" descr="lesson-icon-socrat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432" y="1421184"/>
            <a:ext cx="560016" cy="560016"/>
          </a:xfrm>
          <a:prstGeom prst="rect">
            <a:avLst/>
          </a:prstGeom>
        </p:spPr>
      </p:pic>
    </p:spTree>
    <p:extLst>
      <p:ext uri="{BB962C8B-B14F-4D97-AF65-F5344CB8AC3E}">
        <p14:creationId xmlns:p14="http://schemas.microsoft.com/office/powerpoint/2010/main" val="22565131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txBox="1">
            <a:spLocks/>
          </p:cNvSpPr>
          <p:nvPr/>
        </p:nvSpPr>
        <p:spPr>
          <a:xfrm>
            <a:off x="381001" y="1447800"/>
            <a:ext cx="8534400" cy="502920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We have now extended the properties of exponents to whole numbers (Lesson 4):</a:t>
            </a:r>
            <a:r>
              <a:rPr lang="en-US" sz="2800" dirty="0"/>
              <a:t>	</a:t>
            </a:r>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r>
              <a:rPr lang="en-US" sz="2800" dirty="0" smtClean="0"/>
              <a:t>We now want to extend these properties for when </a:t>
            </a:r>
            <a:r>
              <a:rPr lang="en-US" sz="2800" i="1" dirty="0" smtClean="0"/>
              <a:t>m</a:t>
            </a:r>
            <a:endParaRPr lang="en-US" sz="2800" dirty="0" smtClean="0"/>
          </a:p>
          <a:p>
            <a:pPr marL="0" indent="0"/>
            <a:r>
              <a:rPr lang="en-US" sz="2800" dirty="0" smtClean="0"/>
              <a:t>and </a:t>
            </a:r>
            <a:r>
              <a:rPr lang="en-US" sz="2800" i="1" dirty="0" smtClean="0"/>
              <a:t>n</a:t>
            </a:r>
            <a:r>
              <a:rPr lang="en-US" sz="2800" dirty="0" smtClean="0"/>
              <a:t> are </a:t>
            </a:r>
            <a:r>
              <a:rPr lang="en-US" sz="2800" u="sng" dirty="0" smtClean="0"/>
              <a:t>integers.</a:t>
            </a:r>
            <a:r>
              <a:rPr lang="en-US" sz="2800" dirty="0"/>
              <a:t>		</a:t>
            </a:r>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457200" y="2667000"/>
            <a:ext cx="3429000" cy="342900"/>
          </a:xfrm>
          <a:prstGeom prst="rect">
            <a:avLst/>
          </a:prstGeom>
        </p:spPr>
      </p:pic>
      <p:pic>
        <p:nvPicPr>
          <p:cNvPr id="4" name="Picture 3"/>
          <p:cNvPicPr>
            <a:picLocks noChangeAspect="1"/>
          </p:cNvPicPr>
          <p:nvPr/>
        </p:nvPicPr>
        <p:blipFill>
          <a:blip r:embed="rId3"/>
          <a:stretch>
            <a:fillRect/>
          </a:stretch>
        </p:blipFill>
        <p:spPr>
          <a:xfrm>
            <a:off x="2336800" y="3200400"/>
            <a:ext cx="2235200" cy="1536700"/>
          </a:xfrm>
          <a:prstGeom prst="rect">
            <a:avLst/>
          </a:prstGeom>
        </p:spPr>
      </p:pic>
      <p:pic>
        <p:nvPicPr>
          <p:cNvPr id="6" name="Picture 5"/>
          <p:cNvPicPr>
            <a:picLocks noChangeAspect="1"/>
          </p:cNvPicPr>
          <p:nvPr/>
        </p:nvPicPr>
        <p:blipFill>
          <a:blip r:embed="rId4"/>
          <a:stretch>
            <a:fillRect/>
          </a:stretch>
        </p:blipFill>
        <p:spPr>
          <a:xfrm>
            <a:off x="5867400" y="3200400"/>
            <a:ext cx="635000" cy="1447800"/>
          </a:xfrm>
          <a:prstGeom prst="rect">
            <a:avLst/>
          </a:prstGeom>
        </p:spPr>
      </p:pic>
    </p:spTree>
    <p:extLst>
      <p:ext uri="{BB962C8B-B14F-4D97-AF65-F5344CB8AC3E}">
        <p14:creationId xmlns:p14="http://schemas.microsoft.com/office/powerpoint/2010/main" val="14132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txBox="1">
            <a:spLocks/>
          </p:cNvSpPr>
          <p:nvPr/>
        </p:nvSpPr>
        <p:spPr>
          <a:xfrm>
            <a:off x="381001" y="1447800"/>
            <a:ext cx="8534400" cy="50292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Ask students:</a:t>
            </a:r>
          </a:p>
          <a:p>
            <a:pPr marL="0" indent="0"/>
            <a:endParaRPr lang="en-US" sz="2800" dirty="0"/>
          </a:p>
          <a:p>
            <a:pPr marL="0" indent="0"/>
            <a:r>
              <a:rPr lang="en-US" sz="2800" dirty="0" smtClean="0"/>
              <a:t>Guide their thinking with:</a:t>
            </a:r>
          </a:p>
          <a:p>
            <a:pPr marL="0" indent="0"/>
            <a:endParaRPr lang="en-US" sz="2800" dirty="0"/>
          </a:p>
          <a:p>
            <a:pPr marL="0" indent="0"/>
            <a:endParaRPr lang="en-US" sz="2800" dirty="0" smtClean="0"/>
          </a:p>
          <a:p>
            <a:pPr marL="0" indent="0"/>
            <a:endParaRPr lang="en-US" sz="2800" dirty="0"/>
          </a:p>
          <a:p>
            <a:pPr marL="0" indent="0"/>
            <a:r>
              <a:rPr lang="en-US" sz="2800" dirty="0" smtClean="0"/>
              <a:t>Then,                    and          must be? </a:t>
            </a:r>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7" name="Picture 6"/>
          <p:cNvPicPr>
            <a:picLocks noChangeAspect="1"/>
          </p:cNvPicPr>
          <p:nvPr/>
        </p:nvPicPr>
        <p:blipFill>
          <a:blip r:embed="rId2"/>
          <a:stretch>
            <a:fillRect/>
          </a:stretch>
        </p:blipFill>
        <p:spPr>
          <a:xfrm>
            <a:off x="2895600" y="1981200"/>
            <a:ext cx="3608614" cy="457200"/>
          </a:xfrm>
          <a:prstGeom prst="rect">
            <a:avLst/>
          </a:prstGeom>
        </p:spPr>
      </p:pic>
      <p:pic>
        <p:nvPicPr>
          <p:cNvPr id="8" name="Picture 7"/>
          <p:cNvPicPr>
            <a:picLocks noChangeAspect="1"/>
          </p:cNvPicPr>
          <p:nvPr/>
        </p:nvPicPr>
        <p:blipFill>
          <a:blip r:embed="rId3"/>
          <a:stretch>
            <a:fillRect/>
          </a:stretch>
        </p:blipFill>
        <p:spPr>
          <a:xfrm>
            <a:off x="1524000" y="3407284"/>
            <a:ext cx="6477000" cy="417871"/>
          </a:xfrm>
          <a:prstGeom prst="rect">
            <a:avLst/>
          </a:prstGeom>
        </p:spPr>
      </p:pic>
      <p:pic>
        <p:nvPicPr>
          <p:cNvPr id="9" name="Picture 8"/>
          <p:cNvPicPr>
            <a:picLocks noChangeAspect="1"/>
          </p:cNvPicPr>
          <p:nvPr/>
        </p:nvPicPr>
        <p:blipFill>
          <a:blip r:embed="rId4"/>
          <a:stretch>
            <a:fillRect/>
          </a:stretch>
        </p:blipFill>
        <p:spPr>
          <a:xfrm>
            <a:off x="2133600" y="3962400"/>
            <a:ext cx="3962400" cy="429260"/>
          </a:xfrm>
          <a:prstGeom prst="rect">
            <a:avLst/>
          </a:prstGeom>
        </p:spPr>
      </p:pic>
      <p:pic>
        <p:nvPicPr>
          <p:cNvPr id="10" name="Picture 9"/>
          <p:cNvPicPr>
            <a:picLocks noChangeAspect="1"/>
          </p:cNvPicPr>
          <p:nvPr/>
        </p:nvPicPr>
        <p:blipFill>
          <a:blip r:embed="rId5"/>
          <a:stretch>
            <a:fillRect/>
          </a:stretch>
        </p:blipFill>
        <p:spPr>
          <a:xfrm>
            <a:off x="1522790" y="4953000"/>
            <a:ext cx="1669288" cy="393700"/>
          </a:xfrm>
          <a:prstGeom prst="rect">
            <a:avLst/>
          </a:prstGeom>
        </p:spPr>
      </p:pic>
      <p:pic>
        <p:nvPicPr>
          <p:cNvPr id="11" name="Picture 10"/>
          <p:cNvPicPr>
            <a:picLocks noChangeAspect="1"/>
          </p:cNvPicPr>
          <p:nvPr/>
        </p:nvPicPr>
        <p:blipFill>
          <a:blip r:embed="rId6"/>
          <a:stretch>
            <a:fillRect/>
          </a:stretch>
        </p:blipFill>
        <p:spPr>
          <a:xfrm>
            <a:off x="4121150" y="4953000"/>
            <a:ext cx="603250" cy="430893"/>
          </a:xfrm>
          <a:prstGeom prst="rect">
            <a:avLst/>
          </a:prstGeom>
        </p:spPr>
      </p:pic>
    </p:spTree>
    <p:extLst>
      <p:ext uri="{BB962C8B-B14F-4D97-AF65-F5344CB8AC3E}">
        <p14:creationId xmlns:p14="http://schemas.microsoft.com/office/powerpoint/2010/main" val="3609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Definition</a:t>
            </a:r>
            <a:endParaRPr lang="en-US" dirty="0"/>
          </a:p>
        </p:txBody>
      </p:sp>
      <p:sp>
        <p:nvSpPr>
          <p:cNvPr id="5" name="Content Placeholder 2"/>
          <p:cNvSpPr txBox="1">
            <a:spLocks/>
          </p:cNvSpPr>
          <p:nvPr/>
        </p:nvSpPr>
        <p:spPr>
          <a:xfrm>
            <a:off x="381001" y="1447800"/>
            <a:ext cx="8534400" cy="50292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For any positive number </a:t>
            </a:r>
            <a:r>
              <a:rPr lang="en-US" sz="2800" i="1" dirty="0" smtClean="0"/>
              <a:t>x</a:t>
            </a:r>
            <a:r>
              <a:rPr lang="en-US" sz="2800" dirty="0" smtClean="0"/>
              <a:t> and for any positive integer </a:t>
            </a:r>
            <a:r>
              <a:rPr lang="en-US" sz="2800" i="1" dirty="0" smtClean="0"/>
              <a:t>n</a:t>
            </a:r>
            <a:r>
              <a:rPr lang="en-US" sz="2800" dirty="0" smtClean="0"/>
              <a:t>, we define </a:t>
            </a:r>
          </a:p>
          <a:p>
            <a:pPr marL="0" indent="0"/>
            <a:endParaRPr lang="en-US" sz="2800" dirty="0" smtClean="0"/>
          </a:p>
          <a:p>
            <a:pPr marL="0" indent="0"/>
            <a:endParaRPr lang="en-US" sz="2800" dirty="0"/>
          </a:p>
          <a:p>
            <a:pPr marL="0" indent="0"/>
            <a:r>
              <a:rPr lang="en-US" sz="2800" dirty="0" smtClean="0"/>
              <a:t>Then               , which explains why we must say that </a:t>
            </a:r>
            <a:r>
              <a:rPr lang="en-US" sz="2800" i="1" dirty="0" smtClean="0"/>
              <a:t>x ≠ 0.</a:t>
            </a:r>
            <a:endParaRPr lang="en-US" sz="2800" i="1" dirty="0"/>
          </a:p>
          <a:p>
            <a:pPr marL="0" indent="0"/>
            <a:r>
              <a:rPr lang="en-US" sz="2800" dirty="0" smtClean="0"/>
              <a:t>Now we claim that </a:t>
            </a:r>
            <a:r>
              <a:rPr lang="en-US" sz="2800" dirty="0"/>
              <a:t>f</a:t>
            </a:r>
            <a:r>
              <a:rPr lang="en-US" sz="2800" dirty="0" smtClean="0"/>
              <a:t>or a positive </a:t>
            </a:r>
            <a:r>
              <a:rPr lang="en-US" sz="2800" i="1" dirty="0" smtClean="0"/>
              <a:t>x</a:t>
            </a:r>
            <a:r>
              <a:rPr lang="en-US" sz="2800" dirty="0" smtClean="0"/>
              <a:t> and all integers </a:t>
            </a:r>
            <a:r>
              <a:rPr lang="en-US" sz="2800" i="1" dirty="0" smtClean="0"/>
              <a:t>b:</a:t>
            </a:r>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73276261"/>
              </p:ext>
            </p:extLst>
          </p:nvPr>
        </p:nvGraphicFramePr>
        <p:xfrm>
          <a:off x="3429000" y="2286000"/>
          <a:ext cx="1524000" cy="1130710"/>
        </p:xfrm>
        <a:graphic>
          <a:graphicData uri="http://schemas.openxmlformats.org/presentationml/2006/ole">
            <mc:AlternateContent xmlns:mc="http://schemas.openxmlformats.org/markup-compatibility/2006">
              <mc:Choice xmlns:v="urn:schemas-microsoft-com:vml" Requires="v">
                <p:oleObj spid="_x0000_s34213" name="Equation" r:id="rId3" imgW="393700" imgH="292100" progId="Equation.DSMT4">
                  <p:embed/>
                </p:oleObj>
              </mc:Choice>
              <mc:Fallback>
                <p:oleObj name="Equation" r:id="rId3" imgW="393700" imgH="292100" progId="Equation.DSMT4">
                  <p:embed/>
                  <p:pic>
                    <p:nvPicPr>
                      <p:cNvPr id="0" name=""/>
                      <p:cNvPicPr/>
                      <p:nvPr/>
                    </p:nvPicPr>
                    <p:blipFill>
                      <a:blip r:embed="rId4"/>
                      <a:stretch>
                        <a:fillRect/>
                      </a:stretch>
                    </p:blipFill>
                    <p:spPr>
                      <a:xfrm>
                        <a:off x="3429000" y="2286000"/>
                        <a:ext cx="1524000" cy="113071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36155130"/>
              </p:ext>
            </p:extLst>
          </p:nvPr>
        </p:nvGraphicFramePr>
        <p:xfrm>
          <a:off x="1524000" y="3387681"/>
          <a:ext cx="1206500" cy="1027759"/>
        </p:xfrm>
        <a:graphic>
          <a:graphicData uri="http://schemas.openxmlformats.org/presentationml/2006/ole">
            <mc:AlternateContent xmlns:mc="http://schemas.openxmlformats.org/markup-compatibility/2006">
              <mc:Choice xmlns:v="urn:schemas-microsoft-com:vml" Requires="v">
                <p:oleObj spid="_x0000_s34214" name="Equation" r:id="rId5" imgW="342900" imgH="292100" progId="Equation.DSMT4">
                  <p:embed/>
                </p:oleObj>
              </mc:Choice>
              <mc:Fallback>
                <p:oleObj name="Equation" r:id="rId5" imgW="342900" imgH="292100" progId="Equation.DSMT4">
                  <p:embed/>
                  <p:pic>
                    <p:nvPicPr>
                      <p:cNvPr id="0" name=""/>
                      <p:cNvPicPr/>
                      <p:nvPr/>
                    </p:nvPicPr>
                    <p:blipFill>
                      <a:blip r:embed="rId6"/>
                      <a:stretch>
                        <a:fillRect/>
                      </a:stretch>
                    </p:blipFill>
                    <p:spPr>
                      <a:xfrm>
                        <a:off x="1524000" y="3387681"/>
                        <a:ext cx="1206500" cy="102775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04591769"/>
              </p:ext>
            </p:extLst>
          </p:nvPr>
        </p:nvGraphicFramePr>
        <p:xfrm>
          <a:off x="3581400" y="5181600"/>
          <a:ext cx="1524000" cy="1130710"/>
        </p:xfrm>
        <a:graphic>
          <a:graphicData uri="http://schemas.openxmlformats.org/presentationml/2006/ole">
            <mc:AlternateContent xmlns:mc="http://schemas.openxmlformats.org/markup-compatibility/2006">
              <mc:Choice xmlns:v="urn:schemas-microsoft-com:vml" Requires="v">
                <p:oleObj spid="_x0000_s34215" name="Equation" r:id="rId7" imgW="393700" imgH="292100" progId="Equation.DSMT4">
                  <p:embed/>
                </p:oleObj>
              </mc:Choice>
              <mc:Fallback>
                <p:oleObj name="Equation" r:id="rId7" imgW="393700" imgH="292100" progId="Equation.DSMT4">
                  <p:embed/>
                  <p:pic>
                    <p:nvPicPr>
                      <p:cNvPr id="0" name=""/>
                      <p:cNvPicPr/>
                      <p:nvPr/>
                    </p:nvPicPr>
                    <p:blipFill>
                      <a:blip r:embed="rId8"/>
                      <a:stretch>
                        <a:fillRect/>
                      </a:stretch>
                    </p:blipFill>
                    <p:spPr>
                      <a:xfrm>
                        <a:off x="3581400" y="5181600"/>
                        <a:ext cx="1524000" cy="1130710"/>
                      </a:xfrm>
                      <a:prstGeom prst="rect">
                        <a:avLst/>
                      </a:prstGeom>
                    </p:spPr>
                  </p:pic>
                </p:oleObj>
              </mc:Fallback>
            </mc:AlternateContent>
          </a:graphicData>
        </a:graphic>
      </p:graphicFrame>
    </p:spTree>
    <p:extLst>
      <p:ext uri="{BB962C8B-B14F-4D97-AF65-F5344CB8AC3E}">
        <p14:creationId xmlns:p14="http://schemas.microsoft.com/office/powerpoint/2010/main" val="6130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Proof</a:t>
            </a:r>
            <a:endParaRPr lang="en-US" dirty="0"/>
          </a:p>
        </p:txBody>
      </p:sp>
      <p:sp>
        <p:nvSpPr>
          <p:cNvPr id="5" name="Content Placeholder 2"/>
          <p:cNvSpPr txBox="1">
            <a:spLocks/>
          </p:cNvSpPr>
          <p:nvPr/>
        </p:nvSpPr>
        <p:spPr>
          <a:xfrm>
            <a:off x="381001" y="1447800"/>
            <a:ext cx="8534400" cy="50292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There are three possibilities for </a:t>
            </a:r>
            <a:r>
              <a:rPr lang="en-US" sz="2800" i="1" dirty="0" smtClean="0"/>
              <a:t>b</a:t>
            </a:r>
            <a:r>
              <a:rPr lang="en-US" sz="2800" dirty="0" smtClean="0"/>
              <a:t>:  </a:t>
            </a:r>
            <a:r>
              <a:rPr lang="en-US" sz="2800" i="1" dirty="0" smtClean="0"/>
              <a:t>b &gt; </a:t>
            </a:r>
            <a:r>
              <a:rPr lang="en-US" sz="2800" dirty="0" smtClean="0"/>
              <a:t>0, </a:t>
            </a:r>
            <a:r>
              <a:rPr lang="en-US" sz="2800" i="1" dirty="0" smtClean="0"/>
              <a:t>b </a:t>
            </a:r>
            <a:r>
              <a:rPr lang="en-US" sz="2800" dirty="0" smtClean="0"/>
              <a:t>= 0, or     </a:t>
            </a:r>
            <a:r>
              <a:rPr lang="en-US" sz="2800" i="1" dirty="0" smtClean="0"/>
              <a:t>b &lt; </a:t>
            </a:r>
            <a:r>
              <a:rPr lang="en-US" sz="2800" dirty="0" smtClean="0"/>
              <a:t>0 (Trichotomy Law).</a:t>
            </a:r>
          </a:p>
          <a:p>
            <a:pPr marL="0" indent="0"/>
            <a:endParaRPr lang="en-US" sz="2800" dirty="0" smtClean="0"/>
          </a:p>
          <a:p>
            <a:pPr marL="0" indent="0"/>
            <a:endParaRPr lang="en-US" sz="2800" dirty="0" smtClean="0"/>
          </a:p>
          <a:p>
            <a:pPr marL="0" indent="0"/>
            <a:endParaRPr lang="en-US" sz="2800" dirty="0" smtClean="0"/>
          </a:p>
          <a:p>
            <a:pPr marL="0" indent="0"/>
            <a:r>
              <a:rPr lang="en-US" sz="2800" dirty="0" smtClean="0"/>
              <a:t>When </a:t>
            </a:r>
            <a:r>
              <a:rPr lang="en-US" sz="2800" i="1" dirty="0"/>
              <a:t>b &gt; </a:t>
            </a:r>
            <a:r>
              <a:rPr lang="en-US" sz="2800" dirty="0" smtClean="0"/>
              <a:t>0, we use the definition.</a:t>
            </a:r>
          </a:p>
          <a:p>
            <a:pPr marL="0" indent="0"/>
            <a:r>
              <a:rPr lang="en-US" sz="2800" dirty="0" smtClean="0"/>
              <a:t>When </a:t>
            </a:r>
            <a:r>
              <a:rPr lang="en-US" sz="2800" i="1" dirty="0"/>
              <a:t>b </a:t>
            </a:r>
            <a:r>
              <a:rPr lang="en-US" sz="2800" dirty="0"/>
              <a:t>= </a:t>
            </a:r>
            <a:r>
              <a:rPr lang="en-US" sz="2800" dirty="0" smtClean="0"/>
              <a:t>0, both sides of the equation equal 1. </a:t>
            </a:r>
          </a:p>
          <a:p>
            <a:pPr marL="0" indent="0"/>
            <a:r>
              <a:rPr lang="en-US" sz="2800" dirty="0" smtClean="0"/>
              <a:t>When </a:t>
            </a:r>
            <a:r>
              <a:rPr lang="en-US" sz="2800" i="1" dirty="0"/>
              <a:t>b &lt; </a:t>
            </a:r>
            <a:r>
              <a:rPr lang="en-US" sz="2800" dirty="0" smtClean="0"/>
              <a:t>0, we’ve got some work to do.</a:t>
            </a:r>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23451981"/>
              </p:ext>
            </p:extLst>
          </p:nvPr>
        </p:nvGraphicFramePr>
        <p:xfrm>
          <a:off x="3733800" y="2590800"/>
          <a:ext cx="1524000" cy="1130710"/>
        </p:xfrm>
        <a:graphic>
          <a:graphicData uri="http://schemas.openxmlformats.org/presentationml/2006/ole">
            <mc:AlternateContent xmlns:mc="http://schemas.openxmlformats.org/markup-compatibility/2006">
              <mc:Choice xmlns:v="urn:schemas-microsoft-com:vml" Requires="v">
                <p:oleObj spid="_x0000_s34957" name="Equation" r:id="rId3" imgW="393700" imgH="292100" progId="Equation.DSMT4">
                  <p:embed/>
                </p:oleObj>
              </mc:Choice>
              <mc:Fallback>
                <p:oleObj name="Equation" r:id="rId3" imgW="393700" imgH="292100" progId="Equation.DSMT4">
                  <p:embed/>
                  <p:pic>
                    <p:nvPicPr>
                      <p:cNvPr id="0" name=""/>
                      <p:cNvPicPr/>
                      <p:nvPr/>
                    </p:nvPicPr>
                    <p:blipFill>
                      <a:blip r:embed="rId4"/>
                      <a:stretch>
                        <a:fillRect/>
                      </a:stretch>
                    </p:blipFill>
                    <p:spPr>
                      <a:xfrm>
                        <a:off x="3733800" y="2590800"/>
                        <a:ext cx="1524000" cy="1130710"/>
                      </a:xfrm>
                      <a:prstGeom prst="rect">
                        <a:avLst/>
                      </a:prstGeom>
                    </p:spPr>
                  </p:pic>
                </p:oleObj>
              </mc:Fallback>
            </mc:AlternateContent>
          </a:graphicData>
        </a:graphic>
      </p:graphicFrame>
    </p:spTree>
    <p:extLst>
      <p:ext uri="{BB962C8B-B14F-4D97-AF65-F5344CB8AC3E}">
        <p14:creationId xmlns:p14="http://schemas.microsoft.com/office/powerpoint/2010/main" val="807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Proof</a:t>
            </a:r>
            <a:endParaRPr lang="en-US" dirty="0"/>
          </a:p>
        </p:txBody>
      </p:sp>
      <p:sp>
        <p:nvSpPr>
          <p:cNvPr id="5" name="Content Placeholder 2"/>
          <p:cNvSpPr txBox="1">
            <a:spLocks/>
          </p:cNvSpPr>
          <p:nvPr/>
        </p:nvSpPr>
        <p:spPr>
          <a:xfrm>
            <a:off x="381001" y="1447800"/>
            <a:ext cx="8534400" cy="50292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smtClean="0"/>
              <a:t>We have to show that both sides of the equation are equal when </a:t>
            </a:r>
            <a:r>
              <a:rPr lang="en-US" sz="2800" i="1" dirty="0"/>
              <a:t>b &lt; </a:t>
            </a:r>
            <a:r>
              <a:rPr lang="en-US" sz="2800" dirty="0" smtClean="0"/>
              <a:t>0.</a:t>
            </a:r>
          </a:p>
          <a:p>
            <a:pPr marL="0" indent="0"/>
            <a:r>
              <a:rPr lang="en-US" sz="2800" dirty="0" smtClean="0"/>
              <a:t>Let </a:t>
            </a:r>
            <a:r>
              <a:rPr lang="en-US" sz="2800" i="1" dirty="0" smtClean="0"/>
              <a:t>b</a:t>
            </a:r>
            <a:r>
              <a:rPr lang="en-US" sz="2800" dirty="0" smtClean="0"/>
              <a:t> be negative, then </a:t>
            </a:r>
            <a:r>
              <a:rPr lang="en-US" sz="2800" i="1" dirty="0" smtClean="0"/>
              <a:t>b</a:t>
            </a:r>
            <a:r>
              <a:rPr lang="en-US" sz="2800" dirty="0" smtClean="0"/>
              <a:t> = -</a:t>
            </a:r>
            <a:r>
              <a:rPr lang="en-US" sz="2800" i="1" dirty="0" smtClean="0"/>
              <a:t>n</a:t>
            </a:r>
            <a:r>
              <a:rPr lang="en-US" sz="2800" dirty="0" smtClean="0"/>
              <a:t> for some positive integer </a:t>
            </a:r>
            <a:r>
              <a:rPr lang="en-US" sz="2800" i="1" dirty="0" smtClean="0"/>
              <a:t>n.</a:t>
            </a:r>
          </a:p>
          <a:p>
            <a:pPr marL="0" indent="0"/>
            <a:r>
              <a:rPr lang="en-US" sz="2800" dirty="0" smtClean="0"/>
              <a:t>The left side of the equation is:</a:t>
            </a:r>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622059888"/>
              </p:ext>
            </p:extLst>
          </p:nvPr>
        </p:nvGraphicFramePr>
        <p:xfrm>
          <a:off x="3429000" y="882445"/>
          <a:ext cx="1524000" cy="1130710"/>
        </p:xfrm>
        <a:graphic>
          <a:graphicData uri="http://schemas.openxmlformats.org/presentationml/2006/ole">
            <mc:AlternateContent xmlns:mc="http://schemas.openxmlformats.org/markup-compatibility/2006">
              <mc:Choice xmlns:v="urn:schemas-microsoft-com:vml" Requires="v">
                <p:oleObj spid="_x0000_s36114" name="Equation" r:id="rId3" imgW="393700" imgH="292100" progId="Equation.DSMT4">
                  <p:embed/>
                </p:oleObj>
              </mc:Choice>
              <mc:Fallback>
                <p:oleObj name="Equation" r:id="rId3" imgW="393700" imgH="292100" progId="Equation.DSMT4">
                  <p:embed/>
                  <p:pic>
                    <p:nvPicPr>
                      <p:cNvPr id="0" name=""/>
                      <p:cNvPicPr/>
                      <p:nvPr/>
                    </p:nvPicPr>
                    <p:blipFill>
                      <a:blip r:embed="rId4"/>
                      <a:stretch>
                        <a:fillRect/>
                      </a:stretch>
                    </p:blipFill>
                    <p:spPr>
                      <a:xfrm>
                        <a:off x="3429000" y="882445"/>
                        <a:ext cx="1524000" cy="113071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50801214"/>
              </p:ext>
            </p:extLst>
          </p:nvPr>
        </p:nvGraphicFramePr>
        <p:xfrm>
          <a:off x="3276600" y="4847771"/>
          <a:ext cx="2400300" cy="533400"/>
        </p:xfrm>
        <a:graphic>
          <a:graphicData uri="http://schemas.openxmlformats.org/presentationml/2006/ole">
            <mc:AlternateContent xmlns:mc="http://schemas.openxmlformats.org/markup-compatibility/2006">
              <mc:Choice xmlns:v="urn:schemas-microsoft-com:vml" Requires="v">
                <p:oleObj spid="_x0000_s36115" name="Equation" r:id="rId5" imgW="685800" imgH="152400" progId="Equation.DSMT4">
                  <p:embed/>
                </p:oleObj>
              </mc:Choice>
              <mc:Fallback>
                <p:oleObj name="Equation" r:id="rId5" imgW="685800" imgH="152400" progId="Equation.DSMT4">
                  <p:embed/>
                  <p:pic>
                    <p:nvPicPr>
                      <p:cNvPr id="0" name=""/>
                      <p:cNvPicPr/>
                      <p:nvPr/>
                    </p:nvPicPr>
                    <p:blipFill>
                      <a:blip r:embed="rId6"/>
                      <a:stretch>
                        <a:fillRect/>
                      </a:stretch>
                    </p:blipFill>
                    <p:spPr>
                      <a:xfrm>
                        <a:off x="3276600" y="4847771"/>
                        <a:ext cx="2400300" cy="533400"/>
                      </a:xfrm>
                      <a:prstGeom prst="rect">
                        <a:avLst/>
                      </a:prstGeom>
                    </p:spPr>
                  </p:pic>
                </p:oleObj>
              </mc:Fallback>
            </mc:AlternateContent>
          </a:graphicData>
        </a:graphic>
      </p:graphicFrame>
    </p:spTree>
    <p:extLst>
      <p:ext uri="{BB962C8B-B14F-4D97-AF65-F5344CB8AC3E}">
        <p14:creationId xmlns:p14="http://schemas.microsoft.com/office/powerpoint/2010/main" val="33468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Proof</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smtClean="0"/>
              <a:t>We have to show that both sides of the equation are equal when </a:t>
            </a:r>
            <a:r>
              <a:rPr lang="en-US" sz="2800" i="1" dirty="0"/>
              <a:t>b &lt; </a:t>
            </a:r>
            <a:r>
              <a:rPr lang="en-US" sz="2800" dirty="0" smtClean="0"/>
              <a:t>0.</a:t>
            </a:r>
          </a:p>
          <a:p>
            <a:pPr marL="0" indent="0"/>
            <a:r>
              <a:rPr lang="en-US" sz="2800" dirty="0" smtClean="0"/>
              <a:t>Let </a:t>
            </a:r>
            <a:r>
              <a:rPr lang="en-US" sz="2800" i="1" dirty="0" smtClean="0"/>
              <a:t>b</a:t>
            </a:r>
            <a:r>
              <a:rPr lang="en-US" sz="2800" dirty="0" smtClean="0"/>
              <a:t> be negative, then </a:t>
            </a:r>
            <a:r>
              <a:rPr lang="en-US" sz="2800" i="1" dirty="0" smtClean="0"/>
              <a:t>b</a:t>
            </a:r>
            <a:r>
              <a:rPr lang="en-US" sz="2800" dirty="0" smtClean="0"/>
              <a:t> = -</a:t>
            </a:r>
            <a:r>
              <a:rPr lang="en-US" sz="2800" i="1" dirty="0" smtClean="0"/>
              <a:t>n</a:t>
            </a:r>
            <a:r>
              <a:rPr lang="en-US" sz="2800" dirty="0" smtClean="0"/>
              <a:t> for some positive integer </a:t>
            </a:r>
            <a:r>
              <a:rPr lang="en-US" sz="2800" i="1" dirty="0" smtClean="0"/>
              <a:t>n.</a:t>
            </a:r>
          </a:p>
          <a:p>
            <a:pPr marL="0" indent="0"/>
            <a:r>
              <a:rPr lang="en-US" sz="2800" dirty="0" smtClean="0"/>
              <a:t>The right side of the equation is:</a:t>
            </a:r>
            <a:endParaRPr lang="en-US" sz="2800" dirty="0"/>
          </a:p>
          <a:p>
            <a:pPr marL="0" indent="0"/>
            <a:endParaRPr lang="en-US" sz="2800" dirty="0" smtClean="0"/>
          </a:p>
          <a:p>
            <a:pPr marL="0" indent="0"/>
            <a:endParaRPr lang="en-US" sz="1400" dirty="0" smtClean="0"/>
          </a:p>
          <a:p>
            <a:pPr marL="0" indent="0"/>
            <a:endParaRPr lang="en-US" sz="2800" dirty="0" smtClean="0"/>
          </a:p>
          <a:p>
            <a:pPr marL="0" indent="0"/>
            <a:r>
              <a:rPr lang="en-US" sz="2800" dirty="0" smtClean="0"/>
              <a:t>Since both sides were equal, the proof is finished.</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80337229"/>
              </p:ext>
            </p:extLst>
          </p:nvPr>
        </p:nvGraphicFramePr>
        <p:xfrm>
          <a:off x="3429000" y="882445"/>
          <a:ext cx="1524000" cy="1130710"/>
        </p:xfrm>
        <a:graphic>
          <a:graphicData uri="http://schemas.openxmlformats.org/presentationml/2006/ole">
            <mc:AlternateContent xmlns:mc="http://schemas.openxmlformats.org/markup-compatibility/2006">
              <mc:Choice xmlns:v="urn:schemas-microsoft-com:vml" Requires="v">
                <p:oleObj spid="_x0000_s37137" name="Equation" r:id="rId3" imgW="393700" imgH="292100" progId="Equation.DSMT4">
                  <p:embed/>
                </p:oleObj>
              </mc:Choice>
              <mc:Fallback>
                <p:oleObj name="Equation" r:id="rId3" imgW="393700" imgH="292100" progId="Equation.DSMT4">
                  <p:embed/>
                  <p:pic>
                    <p:nvPicPr>
                      <p:cNvPr id="0" name=""/>
                      <p:cNvPicPr/>
                      <p:nvPr/>
                    </p:nvPicPr>
                    <p:blipFill>
                      <a:blip r:embed="rId4"/>
                      <a:stretch>
                        <a:fillRect/>
                      </a:stretch>
                    </p:blipFill>
                    <p:spPr>
                      <a:xfrm>
                        <a:off x="3429000" y="882445"/>
                        <a:ext cx="1524000" cy="113071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40016660"/>
              </p:ext>
            </p:extLst>
          </p:nvPr>
        </p:nvGraphicFramePr>
        <p:xfrm>
          <a:off x="2432050" y="4495800"/>
          <a:ext cx="4089400" cy="1466850"/>
        </p:xfrm>
        <a:graphic>
          <a:graphicData uri="http://schemas.openxmlformats.org/presentationml/2006/ole">
            <mc:AlternateContent xmlns:mc="http://schemas.openxmlformats.org/markup-compatibility/2006">
              <mc:Choice xmlns:v="urn:schemas-microsoft-com:vml" Requires="v">
                <p:oleObj spid="_x0000_s37138" name="Equation" r:id="rId5" imgW="1168400" imgH="419100" progId="Equation.DSMT4">
                  <p:embed/>
                </p:oleObj>
              </mc:Choice>
              <mc:Fallback>
                <p:oleObj name="Equation" r:id="rId5" imgW="1168400" imgH="419100" progId="Equation.DSMT4">
                  <p:embed/>
                  <p:pic>
                    <p:nvPicPr>
                      <p:cNvPr id="0" name=""/>
                      <p:cNvPicPr/>
                      <p:nvPr/>
                    </p:nvPicPr>
                    <p:blipFill>
                      <a:blip r:embed="rId6"/>
                      <a:stretch>
                        <a:fillRect/>
                      </a:stretch>
                    </p:blipFill>
                    <p:spPr>
                      <a:xfrm>
                        <a:off x="2432050" y="4495800"/>
                        <a:ext cx="4089400" cy="1466850"/>
                      </a:xfrm>
                      <a:prstGeom prst="rect">
                        <a:avLst/>
                      </a:prstGeom>
                    </p:spPr>
                  </p:pic>
                </p:oleObj>
              </mc:Fallback>
            </mc:AlternateContent>
          </a:graphicData>
        </a:graphic>
      </p:graphicFrame>
    </p:spTree>
    <p:extLst>
      <p:ext uri="{BB962C8B-B14F-4D97-AF65-F5344CB8AC3E}">
        <p14:creationId xmlns:p14="http://schemas.microsoft.com/office/powerpoint/2010/main" val="1893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Laws of Exponents</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381001" y="1447800"/>
            <a:ext cx="6057900" cy="495300"/>
          </a:xfrm>
          <a:prstGeom prst="rect">
            <a:avLst/>
          </a:prstGeom>
        </p:spPr>
      </p:pic>
      <p:pic>
        <p:nvPicPr>
          <p:cNvPr id="6" name="Picture 5"/>
          <p:cNvPicPr>
            <a:picLocks noChangeAspect="1"/>
          </p:cNvPicPr>
          <p:nvPr/>
        </p:nvPicPr>
        <p:blipFill>
          <a:blip r:embed="rId3"/>
          <a:stretch>
            <a:fillRect/>
          </a:stretch>
        </p:blipFill>
        <p:spPr>
          <a:xfrm>
            <a:off x="2495550" y="2209800"/>
            <a:ext cx="2070100" cy="1511300"/>
          </a:xfrm>
          <a:prstGeom prst="rect">
            <a:avLst/>
          </a:prstGeom>
        </p:spPr>
      </p:pic>
      <p:pic>
        <p:nvPicPr>
          <p:cNvPr id="8" name="Picture 7"/>
          <p:cNvPicPr>
            <a:picLocks noChangeAspect="1"/>
          </p:cNvPicPr>
          <p:nvPr/>
        </p:nvPicPr>
        <p:blipFill>
          <a:blip r:embed="rId4"/>
          <a:stretch>
            <a:fillRect/>
          </a:stretch>
        </p:blipFill>
        <p:spPr>
          <a:xfrm>
            <a:off x="5257800" y="2209800"/>
            <a:ext cx="533400" cy="1460500"/>
          </a:xfrm>
          <a:prstGeom prst="rect">
            <a:avLst/>
          </a:prstGeom>
        </p:spPr>
      </p:pic>
      <p:pic>
        <p:nvPicPr>
          <p:cNvPr id="9" name="Picture 8"/>
          <p:cNvPicPr>
            <a:picLocks noChangeAspect="1"/>
          </p:cNvPicPr>
          <p:nvPr/>
        </p:nvPicPr>
        <p:blipFill>
          <a:blip r:embed="rId5"/>
          <a:stretch>
            <a:fillRect/>
          </a:stretch>
        </p:blipFill>
        <p:spPr>
          <a:xfrm>
            <a:off x="533400" y="4267200"/>
            <a:ext cx="977900" cy="393700"/>
          </a:xfrm>
          <a:prstGeom prst="rect">
            <a:avLst/>
          </a:prstGeom>
        </p:spPr>
      </p:pic>
      <p:pic>
        <p:nvPicPr>
          <p:cNvPr id="11" name="Picture 10"/>
          <p:cNvPicPr>
            <a:picLocks noChangeAspect="1"/>
          </p:cNvPicPr>
          <p:nvPr/>
        </p:nvPicPr>
        <p:blipFill>
          <a:blip r:embed="rId6"/>
          <a:stretch>
            <a:fillRect/>
          </a:stretch>
        </p:blipFill>
        <p:spPr>
          <a:xfrm>
            <a:off x="2667000" y="4660900"/>
            <a:ext cx="1663700" cy="1473200"/>
          </a:xfrm>
          <a:prstGeom prst="rect">
            <a:avLst/>
          </a:prstGeom>
        </p:spPr>
      </p:pic>
      <p:pic>
        <p:nvPicPr>
          <p:cNvPr id="12" name="Picture 11"/>
          <p:cNvPicPr>
            <a:picLocks noChangeAspect="1"/>
          </p:cNvPicPr>
          <p:nvPr/>
        </p:nvPicPr>
        <p:blipFill>
          <a:blip r:embed="rId7"/>
          <a:stretch>
            <a:fillRect/>
          </a:stretch>
        </p:blipFill>
        <p:spPr>
          <a:xfrm>
            <a:off x="5265057" y="4800600"/>
            <a:ext cx="673100" cy="1168400"/>
          </a:xfrm>
          <a:prstGeom prst="rect">
            <a:avLst/>
          </a:prstGeom>
        </p:spPr>
      </p:pic>
    </p:spTree>
    <p:extLst>
      <p:ext uri="{BB962C8B-B14F-4D97-AF65-F5344CB8AC3E}">
        <p14:creationId xmlns:p14="http://schemas.microsoft.com/office/powerpoint/2010/main" val="3641181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6400800" cy="4595750"/>
          </a:xfrm>
        </p:spPr>
        <p:txBody>
          <a:bodyPr>
            <a:normAutofit/>
          </a:bodyPr>
          <a:lstStyle/>
          <a:p>
            <a:pPr>
              <a:buFont typeface="Arial"/>
              <a:buChar char="•"/>
            </a:pPr>
            <a:r>
              <a:rPr lang="en-US" sz="2800" dirty="0"/>
              <a:t>Students </a:t>
            </a:r>
            <a:r>
              <a:rPr lang="en-US" sz="2800" dirty="0" smtClean="0"/>
              <a:t>know the Laws of Exponents for integer exponents.</a:t>
            </a:r>
          </a:p>
          <a:p>
            <a:pPr marL="0" indent="0"/>
            <a:endParaRPr lang="en-US" sz="2800" dirty="0"/>
          </a:p>
          <a:p>
            <a:pPr>
              <a:buFont typeface="Arial"/>
              <a:buChar char="•"/>
            </a:pPr>
            <a:r>
              <a:rPr lang="en-US" sz="2800" dirty="0"/>
              <a:t>Students </a:t>
            </a:r>
            <a:r>
              <a:rPr lang="en-US" sz="2800" dirty="0" smtClean="0"/>
              <a:t>base symbolic proofs on concrete examples to show that the second law is valid for all integer exponents.</a:t>
            </a:r>
            <a:endParaRPr lang="en-US" sz="2800" dirty="0"/>
          </a:p>
        </p:txBody>
      </p:sp>
      <p:sp>
        <p:nvSpPr>
          <p:cNvPr id="3" name="Title 2"/>
          <p:cNvSpPr>
            <a:spLocks noGrp="1"/>
          </p:cNvSpPr>
          <p:nvPr>
            <p:ph type="title"/>
          </p:nvPr>
        </p:nvSpPr>
        <p:spPr>
          <a:xfrm>
            <a:off x="286606" y="381000"/>
            <a:ext cx="8857394" cy="914400"/>
          </a:xfrm>
        </p:spPr>
        <p:txBody>
          <a:bodyPr>
            <a:normAutofit/>
          </a:bodyPr>
          <a:lstStyle/>
          <a:p>
            <a:r>
              <a:rPr lang="en-US" dirty="0" smtClean="0"/>
              <a:t>Lesson </a:t>
            </a:r>
            <a:r>
              <a:rPr lang="en-US" dirty="0"/>
              <a:t>6</a:t>
            </a:r>
            <a:r>
              <a:rPr lang="en-US" dirty="0" smtClean="0"/>
              <a:t>:  Proofs of Laws of Exponents</a:t>
            </a:r>
            <a:endParaRPr lang="en-US" dirty="0"/>
          </a:p>
        </p:txBody>
      </p:sp>
      <p:pic>
        <p:nvPicPr>
          <p:cNvPr id="5" name="Picture 4" descr="lesson-icon-socrat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432" y="1421184"/>
            <a:ext cx="560016" cy="560016"/>
          </a:xfrm>
          <a:prstGeom prst="rect">
            <a:avLst/>
          </a:prstGeom>
        </p:spPr>
      </p:pic>
    </p:spTree>
    <p:extLst>
      <p:ext uri="{BB962C8B-B14F-4D97-AF65-F5344CB8AC3E}">
        <p14:creationId xmlns:p14="http://schemas.microsoft.com/office/powerpoint/2010/main" val="9694695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 one of the Laws of Exponents</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endParaRPr lang="en-US" sz="2800" dirty="0" smtClean="0"/>
          </a:p>
          <a:p>
            <a:pPr marL="0" indent="0"/>
            <a:endParaRPr lang="en-US" sz="2800" dirty="0" smtClean="0"/>
          </a:p>
          <a:p>
            <a:pPr marL="0" indent="0"/>
            <a:r>
              <a:rPr lang="en-US" sz="2800" dirty="0" smtClean="0"/>
              <a:t>There are four cases to consider:</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r>
              <a:rPr lang="en-US" sz="2800" dirty="0" smtClean="0"/>
              <a:t>Which, if any, have we already proven?</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905000" y="1435705"/>
            <a:ext cx="4673600" cy="419100"/>
          </a:xfrm>
          <a:prstGeom prst="rect">
            <a:avLst/>
          </a:prstGeom>
        </p:spPr>
      </p:pic>
      <p:pic>
        <p:nvPicPr>
          <p:cNvPr id="6" name="Picture 5"/>
          <p:cNvPicPr>
            <a:picLocks noChangeAspect="1"/>
          </p:cNvPicPr>
          <p:nvPr/>
        </p:nvPicPr>
        <p:blipFill>
          <a:blip r:embed="rId3"/>
          <a:stretch>
            <a:fillRect/>
          </a:stretch>
        </p:blipFill>
        <p:spPr>
          <a:xfrm>
            <a:off x="2590800" y="2057400"/>
            <a:ext cx="1676400" cy="558800"/>
          </a:xfrm>
          <a:prstGeom prst="rect">
            <a:avLst/>
          </a:prstGeom>
        </p:spPr>
      </p:pic>
      <p:pic>
        <p:nvPicPr>
          <p:cNvPr id="8" name="Picture 7"/>
          <p:cNvPicPr>
            <a:picLocks noChangeAspect="1"/>
          </p:cNvPicPr>
          <p:nvPr/>
        </p:nvPicPr>
        <p:blipFill>
          <a:blip r:embed="rId4"/>
          <a:stretch>
            <a:fillRect/>
          </a:stretch>
        </p:blipFill>
        <p:spPr>
          <a:xfrm>
            <a:off x="5105400" y="2184400"/>
            <a:ext cx="635000" cy="431800"/>
          </a:xfrm>
          <a:prstGeom prst="rect">
            <a:avLst/>
          </a:prstGeom>
        </p:spPr>
      </p:pic>
      <p:pic>
        <p:nvPicPr>
          <p:cNvPr id="9" name="Picture 8"/>
          <p:cNvPicPr>
            <a:picLocks noChangeAspect="1"/>
          </p:cNvPicPr>
          <p:nvPr/>
        </p:nvPicPr>
        <p:blipFill>
          <a:blip r:embed="rId5"/>
          <a:stretch>
            <a:fillRect/>
          </a:stretch>
        </p:blipFill>
        <p:spPr>
          <a:xfrm>
            <a:off x="2895600" y="3733800"/>
            <a:ext cx="2209800" cy="1917700"/>
          </a:xfrm>
          <a:prstGeom prst="rect">
            <a:avLst/>
          </a:prstGeom>
        </p:spPr>
      </p:pic>
    </p:spTree>
    <p:extLst>
      <p:ext uri="{BB962C8B-B14F-4D97-AF65-F5344CB8AC3E}">
        <p14:creationId xmlns:p14="http://schemas.microsoft.com/office/powerpoint/2010/main" val="141246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953000"/>
          </a:xfrm>
        </p:spPr>
        <p:txBody>
          <a:bodyPr>
            <a:normAutofit/>
          </a:bodyPr>
          <a:lstStyle/>
          <a:p>
            <a:pPr marL="573088" lvl="1" indent="-457200">
              <a:buFont typeface="Arial"/>
              <a:buChar char="•"/>
            </a:pPr>
            <a:r>
              <a:rPr lang="en-US" sz="2800" dirty="0" smtClean="0">
                <a:solidFill>
                  <a:srgbClr val="194467"/>
                </a:solidFill>
              </a:rPr>
              <a:t>When we add 5 copies of 3, we devise an abbreviation–a new notation, for this purpose:</a:t>
            </a:r>
            <a:endParaRPr lang="en-US" sz="2800" dirty="0">
              <a:solidFill>
                <a:srgbClr val="194467"/>
              </a:solidFill>
            </a:endParaRPr>
          </a:p>
          <a:p>
            <a:pPr marL="115888" lvl="1" indent="0"/>
            <a:endParaRPr lang="en-US" sz="2600" dirty="0" smtClean="0">
              <a:solidFill>
                <a:srgbClr val="194467"/>
              </a:solidFill>
            </a:endParaRPr>
          </a:p>
          <a:p>
            <a:pPr marL="115888" lvl="1" indent="0"/>
            <a:endParaRPr lang="en-US" sz="2600" dirty="0">
              <a:solidFill>
                <a:srgbClr val="194467"/>
              </a:solidFill>
            </a:endParaRPr>
          </a:p>
          <a:p>
            <a:pPr marL="573088" lvl="1" indent="-457200">
              <a:buFont typeface="Arial"/>
              <a:buChar char="•"/>
            </a:pPr>
            <a:r>
              <a:rPr lang="en-US" sz="2600" dirty="0" smtClean="0">
                <a:solidFill>
                  <a:srgbClr val="194467"/>
                </a:solidFill>
              </a:rPr>
              <a:t>If we multiply the same number, 3, with itself 5 times, how should we abbreviate this?</a:t>
            </a:r>
          </a:p>
          <a:p>
            <a:pPr marL="573088" lvl="1" indent="-457200">
              <a:buFont typeface="Arial"/>
              <a:buChar char="•"/>
            </a:pPr>
            <a:endParaRPr lang="en-US" sz="2600" dirty="0">
              <a:solidFill>
                <a:srgbClr val="194467"/>
              </a:solidFill>
            </a:endParaRPr>
          </a:p>
          <a:p>
            <a:pPr marL="115888" lvl="1" indent="0"/>
            <a:endParaRPr lang="en-US" sz="2600" dirty="0" smtClean="0">
              <a:solidFill>
                <a:srgbClr val="194467"/>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96324564"/>
              </p:ext>
            </p:extLst>
          </p:nvPr>
        </p:nvGraphicFramePr>
        <p:xfrm>
          <a:off x="2514600" y="2692400"/>
          <a:ext cx="3810000" cy="508000"/>
        </p:xfrm>
        <a:graphic>
          <a:graphicData uri="http://schemas.openxmlformats.org/presentationml/2006/ole">
            <mc:AlternateContent xmlns:mc="http://schemas.openxmlformats.org/markup-compatibility/2006">
              <mc:Choice xmlns:v="urn:schemas-microsoft-com:vml" Requires="v">
                <p:oleObj spid="_x0000_s1423" name="Equation" r:id="rId4" imgW="952500" imgH="127000" progId="Equation.DSMT4">
                  <p:embed/>
                </p:oleObj>
              </mc:Choice>
              <mc:Fallback>
                <p:oleObj name="Equation" r:id="rId4" imgW="952500" imgH="127000" progId="Equation.DSMT4">
                  <p:embed/>
                  <p:pic>
                    <p:nvPicPr>
                      <p:cNvPr id="0" name=""/>
                      <p:cNvPicPr/>
                      <p:nvPr/>
                    </p:nvPicPr>
                    <p:blipFill>
                      <a:blip r:embed="rId5"/>
                      <a:stretch>
                        <a:fillRect/>
                      </a:stretch>
                    </p:blipFill>
                    <p:spPr>
                      <a:xfrm>
                        <a:off x="2514600" y="2692400"/>
                        <a:ext cx="3810000" cy="508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28782003"/>
              </p:ext>
            </p:extLst>
          </p:nvPr>
        </p:nvGraphicFramePr>
        <p:xfrm>
          <a:off x="2819400" y="4838700"/>
          <a:ext cx="3200400" cy="508000"/>
        </p:xfrm>
        <a:graphic>
          <a:graphicData uri="http://schemas.openxmlformats.org/presentationml/2006/ole">
            <mc:AlternateContent xmlns:mc="http://schemas.openxmlformats.org/markup-compatibility/2006">
              <mc:Choice xmlns:v="urn:schemas-microsoft-com:vml" Requires="v">
                <p:oleObj spid="_x0000_s1424" name="Equation" r:id="rId6" imgW="800100" imgH="127000" progId="Equation.DSMT4">
                  <p:embed/>
                </p:oleObj>
              </mc:Choice>
              <mc:Fallback>
                <p:oleObj name="Equation" r:id="rId6" imgW="800100" imgH="127000" progId="Equation.DSMT4">
                  <p:embed/>
                  <p:pic>
                    <p:nvPicPr>
                      <p:cNvPr id="0" name=""/>
                      <p:cNvPicPr/>
                      <p:nvPr/>
                    </p:nvPicPr>
                    <p:blipFill>
                      <a:blip r:embed="rId7"/>
                      <a:stretch>
                        <a:fillRect/>
                      </a:stretch>
                    </p:blipFill>
                    <p:spPr>
                      <a:xfrm>
                        <a:off x="2819400" y="4838700"/>
                        <a:ext cx="3200400" cy="508000"/>
                      </a:xfrm>
                      <a:prstGeom prst="rect">
                        <a:avLst/>
                      </a:prstGeom>
                    </p:spPr>
                  </p:pic>
                </p:oleObj>
              </mc:Fallback>
            </mc:AlternateContent>
          </a:graphicData>
        </a:graphic>
      </p:graphicFrame>
    </p:spTree>
    <p:extLst>
      <p:ext uri="{BB962C8B-B14F-4D97-AF65-F5344CB8AC3E}">
        <p14:creationId xmlns:p14="http://schemas.microsoft.com/office/powerpoint/2010/main" val="18837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a:p>
          <a:p>
            <a:pPr marL="0" indent="0"/>
            <a:endParaRPr lang="en-US" sz="2800" dirty="0" smtClean="0"/>
          </a:p>
          <a:p>
            <a:pPr marL="0" indent="0"/>
            <a:r>
              <a:rPr lang="en-US" sz="2800" dirty="0" smtClean="0"/>
              <a:t>Demonstrate for students:</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752600" y="723900"/>
            <a:ext cx="4673600" cy="419100"/>
          </a:xfrm>
          <a:prstGeom prst="rect">
            <a:avLst/>
          </a:prstGeom>
        </p:spPr>
      </p:pic>
      <p:pic>
        <p:nvPicPr>
          <p:cNvPr id="6" name="Picture 5"/>
          <p:cNvPicPr>
            <a:picLocks noChangeAspect="1"/>
          </p:cNvPicPr>
          <p:nvPr/>
        </p:nvPicPr>
        <p:blipFill>
          <a:blip r:embed="rId3"/>
          <a:stretch>
            <a:fillRect/>
          </a:stretch>
        </p:blipFill>
        <p:spPr>
          <a:xfrm>
            <a:off x="2590800" y="1168400"/>
            <a:ext cx="1676400" cy="558800"/>
          </a:xfrm>
          <a:prstGeom prst="rect">
            <a:avLst/>
          </a:prstGeom>
        </p:spPr>
      </p:pic>
      <p:pic>
        <p:nvPicPr>
          <p:cNvPr id="8" name="Picture 7"/>
          <p:cNvPicPr>
            <a:picLocks noChangeAspect="1"/>
          </p:cNvPicPr>
          <p:nvPr/>
        </p:nvPicPr>
        <p:blipFill>
          <a:blip r:embed="rId4"/>
          <a:stretch>
            <a:fillRect/>
          </a:stretch>
        </p:blipFill>
        <p:spPr>
          <a:xfrm>
            <a:off x="5069114" y="1295400"/>
            <a:ext cx="635000" cy="431800"/>
          </a:xfrm>
          <a:prstGeom prst="rect">
            <a:avLst/>
          </a:prstGeom>
        </p:spPr>
      </p:pic>
      <p:pic>
        <p:nvPicPr>
          <p:cNvPr id="3" name="Picture 2"/>
          <p:cNvPicPr>
            <a:picLocks noChangeAspect="1"/>
          </p:cNvPicPr>
          <p:nvPr/>
        </p:nvPicPr>
        <p:blipFill>
          <a:blip r:embed="rId5"/>
          <a:stretch>
            <a:fillRect/>
          </a:stretch>
        </p:blipFill>
        <p:spPr>
          <a:xfrm>
            <a:off x="533400" y="1981200"/>
            <a:ext cx="1752600" cy="393700"/>
          </a:xfrm>
          <a:prstGeom prst="rect">
            <a:avLst/>
          </a:prstGeom>
        </p:spPr>
      </p:pic>
      <p:pic>
        <p:nvPicPr>
          <p:cNvPr id="7" name="Picture 6"/>
          <p:cNvPicPr>
            <a:picLocks noChangeAspect="1"/>
          </p:cNvPicPr>
          <p:nvPr/>
        </p:nvPicPr>
        <p:blipFill>
          <a:blip r:embed="rId6"/>
          <a:stretch>
            <a:fillRect/>
          </a:stretch>
        </p:blipFill>
        <p:spPr>
          <a:xfrm>
            <a:off x="4724400" y="2667000"/>
            <a:ext cx="1701800" cy="435998"/>
          </a:xfrm>
          <a:prstGeom prst="rect">
            <a:avLst/>
          </a:prstGeom>
        </p:spPr>
      </p:pic>
      <p:pic>
        <p:nvPicPr>
          <p:cNvPr id="10" name="Picture 9"/>
          <p:cNvPicPr>
            <a:picLocks noChangeAspect="1"/>
          </p:cNvPicPr>
          <p:nvPr/>
        </p:nvPicPr>
        <p:blipFill>
          <a:blip r:embed="rId7"/>
          <a:stretch>
            <a:fillRect/>
          </a:stretch>
        </p:blipFill>
        <p:spPr>
          <a:xfrm>
            <a:off x="1784350" y="3263900"/>
            <a:ext cx="1003300" cy="508000"/>
          </a:xfrm>
          <a:prstGeom prst="rect">
            <a:avLst/>
          </a:prstGeom>
        </p:spPr>
      </p:pic>
      <p:pic>
        <p:nvPicPr>
          <p:cNvPr id="11" name="Picture 10"/>
          <p:cNvPicPr>
            <a:picLocks noChangeAspect="1"/>
          </p:cNvPicPr>
          <p:nvPr/>
        </p:nvPicPr>
        <p:blipFill>
          <a:blip r:embed="rId8"/>
          <a:stretch>
            <a:fillRect/>
          </a:stretch>
        </p:blipFill>
        <p:spPr>
          <a:xfrm>
            <a:off x="2603500" y="3200400"/>
            <a:ext cx="977900" cy="685800"/>
          </a:xfrm>
          <a:prstGeom prst="rect">
            <a:avLst/>
          </a:prstGeom>
        </p:spPr>
      </p:pic>
      <p:pic>
        <p:nvPicPr>
          <p:cNvPr id="12" name="Picture 11"/>
          <p:cNvPicPr>
            <a:picLocks noChangeAspect="1"/>
          </p:cNvPicPr>
          <p:nvPr/>
        </p:nvPicPr>
        <p:blipFill>
          <a:blip r:embed="rId9"/>
          <a:stretch>
            <a:fillRect/>
          </a:stretch>
        </p:blipFill>
        <p:spPr>
          <a:xfrm>
            <a:off x="3848100" y="3422650"/>
            <a:ext cx="1447800" cy="342900"/>
          </a:xfrm>
          <a:prstGeom prst="rect">
            <a:avLst/>
          </a:prstGeom>
        </p:spPr>
      </p:pic>
      <p:pic>
        <p:nvPicPr>
          <p:cNvPr id="13" name="Picture 12"/>
          <p:cNvPicPr>
            <a:picLocks noChangeAspect="1"/>
          </p:cNvPicPr>
          <p:nvPr/>
        </p:nvPicPr>
        <p:blipFill>
          <a:blip r:embed="rId10"/>
          <a:stretch>
            <a:fillRect/>
          </a:stretch>
        </p:blipFill>
        <p:spPr>
          <a:xfrm>
            <a:off x="2603500" y="4038600"/>
            <a:ext cx="800100" cy="749300"/>
          </a:xfrm>
          <a:prstGeom prst="rect">
            <a:avLst/>
          </a:prstGeom>
        </p:spPr>
      </p:pic>
      <p:pic>
        <p:nvPicPr>
          <p:cNvPr id="14" name="Picture 13"/>
          <p:cNvPicPr>
            <a:picLocks noChangeAspect="1"/>
          </p:cNvPicPr>
          <p:nvPr/>
        </p:nvPicPr>
        <p:blipFill>
          <a:blip r:embed="rId11"/>
          <a:stretch>
            <a:fillRect/>
          </a:stretch>
        </p:blipFill>
        <p:spPr>
          <a:xfrm>
            <a:off x="3898900" y="3962400"/>
            <a:ext cx="4330700" cy="698500"/>
          </a:xfrm>
          <a:prstGeom prst="rect">
            <a:avLst/>
          </a:prstGeom>
        </p:spPr>
      </p:pic>
      <p:pic>
        <p:nvPicPr>
          <p:cNvPr id="15" name="Picture 14"/>
          <p:cNvPicPr>
            <a:picLocks noChangeAspect="1"/>
          </p:cNvPicPr>
          <p:nvPr/>
        </p:nvPicPr>
        <p:blipFill>
          <a:blip r:embed="rId12"/>
          <a:stretch>
            <a:fillRect/>
          </a:stretch>
        </p:blipFill>
        <p:spPr>
          <a:xfrm>
            <a:off x="2603500" y="5029200"/>
            <a:ext cx="635000" cy="596900"/>
          </a:xfrm>
          <a:prstGeom prst="rect">
            <a:avLst/>
          </a:prstGeom>
        </p:spPr>
      </p:pic>
      <p:pic>
        <p:nvPicPr>
          <p:cNvPr id="16" name="Picture 15"/>
          <p:cNvPicPr>
            <a:picLocks noChangeAspect="1"/>
          </p:cNvPicPr>
          <p:nvPr/>
        </p:nvPicPr>
        <p:blipFill>
          <a:blip r:embed="rId13"/>
          <a:stretch>
            <a:fillRect/>
          </a:stretch>
        </p:blipFill>
        <p:spPr>
          <a:xfrm>
            <a:off x="3898900" y="5207000"/>
            <a:ext cx="5181600" cy="419100"/>
          </a:xfrm>
          <a:prstGeom prst="rect">
            <a:avLst/>
          </a:prstGeom>
        </p:spPr>
      </p:pic>
      <p:pic>
        <p:nvPicPr>
          <p:cNvPr id="17" name="Picture 16"/>
          <p:cNvPicPr>
            <a:picLocks noChangeAspect="1"/>
          </p:cNvPicPr>
          <p:nvPr/>
        </p:nvPicPr>
        <p:blipFill>
          <a:blip r:embed="rId14"/>
          <a:stretch>
            <a:fillRect/>
          </a:stretch>
        </p:blipFill>
        <p:spPr>
          <a:xfrm>
            <a:off x="2603500" y="5943600"/>
            <a:ext cx="800100" cy="406400"/>
          </a:xfrm>
          <a:prstGeom prst="rect">
            <a:avLst/>
          </a:prstGeom>
        </p:spPr>
      </p:pic>
      <p:pic>
        <p:nvPicPr>
          <p:cNvPr id="18" name="Picture 17"/>
          <p:cNvPicPr>
            <a:picLocks noChangeAspect="1"/>
          </p:cNvPicPr>
          <p:nvPr/>
        </p:nvPicPr>
        <p:blipFill>
          <a:blip r:embed="rId15"/>
          <a:stretch>
            <a:fillRect/>
          </a:stretch>
        </p:blipFill>
        <p:spPr>
          <a:xfrm>
            <a:off x="3848100" y="5943600"/>
            <a:ext cx="1447800" cy="393700"/>
          </a:xfrm>
          <a:prstGeom prst="rect">
            <a:avLst/>
          </a:prstGeom>
        </p:spPr>
      </p:pic>
    </p:spTree>
    <p:extLst>
      <p:ext uri="{BB962C8B-B14F-4D97-AF65-F5344CB8AC3E}">
        <p14:creationId xmlns:p14="http://schemas.microsoft.com/office/powerpoint/2010/main" val="32216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a:t>
            </a:r>
            <a:endParaRPr lang="en-US" dirty="0"/>
          </a:p>
        </p:txBody>
      </p:sp>
      <p:sp>
        <p:nvSpPr>
          <p:cNvPr id="5" name="Content Placeholder 2"/>
          <p:cNvSpPr txBox="1">
            <a:spLocks/>
          </p:cNvSpPr>
          <p:nvPr/>
        </p:nvSpPr>
        <p:spPr>
          <a:xfrm>
            <a:off x="381001" y="1168400"/>
            <a:ext cx="8534400" cy="67564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a:t>Imitate the argument for </a:t>
            </a:r>
            <a:r>
              <a:rPr lang="en-US" sz="2800" i="1" dirty="0"/>
              <a:t>a</a:t>
            </a:r>
            <a:r>
              <a:rPr lang="en-US" sz="2800" dirty="0"/>
              <a:t>, and </a:t>
            </a:r>
            <a:r>
              <a:rPr lang="en-US" sz="2800" i="1" dirty="0"/>
              <a:t>b</a:t>
            </a:r>
            <a:r>
              <a:rPr lang="en-US" sz="2800" dirty="0"/>
              <a:t> = </a:t>
            </a:r>
            <a:r>
              <a:rPr lang="en-US" sz="2800" i="1" dirty="0"/>
              <a:t>-c </a:t>
            </a:r>
            <a:r>
              <a:rPr lang="en-US" sz="2800" dirty="0"/>
              <a:t>(</a:t>
            </a:r>
            <a:r>
              <a:rPr lang="en-US" sz="2800" i="1" dirty="0"/>
              <a:t>c </a:t>
            </a:r>
            <a:r>
              <a:rPr lang="en-US" sz="2800" dirty="0"/>
              <a:t>is a positive integer)</a:t>
            </a:r>
            <a:r>
              <a:rPr lang="en-US" sz="2800" i="1" dirty="0"/>
              <a:t>.  </a:t>
            </a:r>
            <a:r>
              <a:rPr lang="en-US" sz="2800" dirty="0"/>
              <a:t>Because we are using symbols we have to show the left side equals the right side.  L.S.:</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752600" y="723900"/>
            <a:ext cx="4673600" cy="419100"/>
          </a:xfrm>
          <a:prstGeom prst="rect">
            <a:avLst/>
          </a:prstGeom>
        </p:spPr>
      </p:pic>
      <p:pic>
        <p:nvPicPr>
          <p:cNvPr id="6" name="Picture 5"/>
          <p:cNvPicPr>
            <a:picLocks noChangeAspect="1"/>
          </p:cNvPicPr>
          <p:nvPr/>
        </p:nvPicPr>
        <p:blipFill>
          <a:blip r:embed="rId3"/>
          <a:stretch>
            <a:fillRect/>
          </a:stretch>
        </p:blipFill>
        <p:spPr>
          <a:xfrm>
            <a:off x="2590800" y="1168400"/>
            <a:ext cx="1676400" cy="558800"/>
          </a:xfrm>
          <a:prstGeom prst="rect">
            <a:avLst/>
          </a:prstGeom>
        </p:spPr>
      </p:pic>
      <p:pic>
        <p:nvPicPr>
          <p:cNvPr id="8" name="Picture 7"/>
          <p:cNvPicPr>
            <a:picLocks noChangeAspect="1"/>
          </p:cNvPicPr>
          <p:nvPr/>
        </p:nvPicPr>
        <p:blipFill>
          <a:blip r:embed="rId4"/>
          <a:stretch>
            <a:fillRect/>
          </a:stretch>
        </p:blipFill>
        <p:spPr>
          <a:xfrm>
            <a:off x="5069114" y="1295400"/>
            <a:ext cx="635000" cy="431800"/>
          </a:xfrm>
          <a:prstGeom prst="rect">
            <a:avLst/>
          </a:prstGeom>
        </p:spPr>
      </p:pic>
      <p:pic>
        <p:nvPicPr>
          <p:cNvPr id="14" name="Picture 13"/>
          <p:cNvPicPr>
            <a:picLocks noChangeAspect="1"/>
          </p:cNvPicPr>
          <p:nvPr/>
        </p:nvPicPr>
        <p:blipFill>
          <a:blip r:embed="rId5"/>
          <a:stretch>
            <a:fillRect/>
          </a:stretch>
        </p:blipFill>
        <p:spPr>
          <a:xfrm>
            <a:off x="3898900" y="3962400"/>
            <a:ext cx="4330700" cy="698500"/>
          </a:xfrm>
          <a:prstGeom prst="rect">
            <a:avLst/>
          </a:prstGeom>
        </p:spPr>
      </p:pic>
      <p:pic>
        <p:nvPicPr>
          <p:cNvPr id="16" name="Picture 15"/>
          <p:cNvPicPr>
            <a:picLocks noChangeAspect="1"/>
          </p:cNvPicPr>
          <p:nvPr/>
        </p:nvPicPr>
        <p:blipFill>
          <a:blip r:embed="rId6"/>
          <a:stretch>
            <a:fillRect/>
          </a:stretch>
        </p:blipFill>
        <p:spPr>
          <a:xfrm>
            <a:off x="3898900" y="4876800"/>
            <a:ext cx="5181600" cy="419100"/>
          </a:xfrm>
          <a:prstGeom prst="rect">
            <a:avLst/>
          </a:prstGeom>
        </p:spPr>
      </p:pic>
      <p:pic>
        <p:nvPicPr>
          <p:cNvPr id="18" name="Picture 17"/>
          <p:cNvPicPr>
            <a:picLocks noChangeAspect="1"/>
          </p:cNvPicPr>
          <p:nvPr/>
        </p:nvPicPr>
        <p:blipFill>
          <a:blip r:embed="rId7"/>
          <a:stretch>
            <a:fillRect/>
          </a:stretch>
        </p:blipFill>
        <p:spPr>
          <a:xfrm>
            <a:off x="3848100" y="5791200"/>
            <a:ext cx="1447800" cy="393700"/>
          </a:xfrm>
          <a:prstGeom prst="rect">
            <a:avLst/>
          </a:prstGeom>
        </p:spPr>
      </p:pic>
      <p:pic>
        <p:nvPicPr>
          <p:cNvPr id="9" name="Picture 8"/>
          <p:cNvPicPr>
            <a:picLocks noChangeAspect="1"/>
          </p:cNvPicPr>
          <p:nvPr/>
        </p:nvPicPr>
        <p:blipFill>
          <a:blip r:embed="rId8"/>
          <a:stretch>
            <a:fillRect/>
          </a:stretch>
        </p:blipFill>
        <p:spPr>
          <a:xfrm>
            <a:off x="1981200" y="3363988"/>
            <a:ext cx="977900" cy="431800"/>
          </a:xfrm>
          <a:prstGeom prst="rect">
            <a:avLst/>
          </a:prstGeom>
        </p:spPr>
      </p:pic>
      <p:grpSp>
        <p:nvGrpSpPr>
          <p:cNvPr id="7" name="Group 6"/>
          <p:cNvGrpSpPr/>
          <p:nvPr/>
        </p:nvGrpSpPr>
        <p:grpSpPr>
          <a:xfrm>
            <a:off x="115018" y="3276600"/>
            <a:ext cx="1739900" cy="3429000"/>
            <a:chOff x="115018" y="3276600"/>
            <a:chExt cx="1739900" cy="3429000"/>
          </a:xfrm>
        </p:grpSpPr>
        <p:pic>
          <p:nvPicPr>
            <p:cNvPr id="10" name="Picture 9"/>
            <p:cNvPicPr>
              <a:picLocks noChangeAspect="1"/>
            </p:cNvPicPr>
            <p:nvPr/>
          </p:nvPicPr>
          <p:blipFill>
            <a:blip r:embed="rId9"/>
            <a:stretch>
              <a:fillRect/>
            </a:stretch>
          </p:blipFill>
          <p:spPr>
            <a:xfrm>
              <a:off x="115018" y="3981450"/>
              <a:ext cx="1003300" cy="508000"/>
            </a:xfrm>
            <a:prstGeom prst="rect">
              <a:avLst/>
            </a:prstGeom>
          </p:spPr>
        </p:pic>
        <p:pic>
          <p:nvPicPr>
            <p:cNvPr id="11" name="Picture 10"/>
            <p:cNvPicPr>
              <a:picLocks noChangeAspect="1"/>
            </p:cNvPicPr>
            <p:nvPr/>
          </p:nvPicPr>
          <p:blipFill>
            <a:blip r:embed="rId10"/>
            <a:stretch>
              <a:fillRect/>
            </a:stretch>
          </p:blipFill>
          <p:spPr>
            <a:xfrm>
              <a:off x="877018" y="3917950"/>
              <a:ext cx="977900" cy="685800"/>
            </a:xfrm>
            <a:prstGeom prst="rect">
              <a:avLst/>
            </a:prstGeom>
          </p:spPr>
        </p:pic>
        <p:pic>
          <p:nvPicPr>
            <p:cNvPr id="13" name="Picture 12"/>
            <p:cNvPicPr>
              <a:picLocks noChangeAspect="1"/>
            </p:cNvPicPr>
            <p:nvPr/>
          </p:nvPicPr>
          <p:blipFill>
            <a:blip r:embed="rId11"/>
            <a:stretch>
              <a:fillRect/>
            </a:stretch>
          </p:blipFill>
          <p:spPr>
            <a:xfrm>
              <a:off x="952500" y="4756150"/>
              <a:ext cx="800100" cy="749300"/>
            </a:xfrm>
            <a:prstGeom prst="rect">
              <a:avLst/>
            </a:prstGeom>
          </p:spPr>
        </p:pic>
        <p:pic>
          <p:nvPicPr>
            <p:cNvPr id="15" name="Picture 14"/>
            <p:cNvPicPr>
              <a:picLocks noChangeAspect="1"/>
            </p:cNvPicPr>
            <p:nvPr/>
          </p:nvPicPr>
          <p:blipFill>
            <a:blip r:embed="rId12"/>
            <a:stretch>
              <a:fillRect/>
            </a:stretch>
          </p:blipFill>
          <p:spPr>
            <a:xfrm>
              <a:off x="965200" y="5746750"/>
              <a:ext cx="635000" cy="596900"/>
            </a:xfrm>
            <a:prstGeom prst="rect">
              <a:avLst/>
            </a:prstGeom>
          </p:spPr>
        </p:pic>
        <p:cxnSp>
          <p:nvCxnSpPr>
            <p:cNvPr id="20" name="Straight Connector 19"/>
            <p:cNvCxnSpPr/>
            <p:nvPr/>
          </p:nvCxnSpPr>
          <p:spPr>
            <a:xfrm>
              <a:off x="1854918" y="3276600"/>
              <a:ext cx="0" cy="3429000"/>
            </a:xfrm>
            <a:prstGeom prst="line">
              <a:avLst/>
            </a:prstGeom>
            <a:ln w="603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p:cNvPicPr>
            <a:picLocks noChangeAspect="1"/>
          </p:cNvPicPr>
          <p:nvPr/>
        </p:nvPicPr>
        <p:blipFill>
          <a:blip r:embed="rId13"/>
          <a:stretch>
            <a:fillRect/>
          </a:stretch>
        </p:blipFill>
        <p:spPr>
          <a:xfrm>
            <a:off x="2667000" y="3338588"/>
            <a:ext cx="1041400" cy="457200"/>
          </a:xfrm>
          <a:prstGeom prst="rect">
            <a:avLst/>
          </a:prstGeom>
        </p:spPr>
      </p:pic>
      <p:pic>
        <p:nvPicPr>
          <p:cNvPr id="22" name="Picture 21"/>
          <p:cNvPicPr>
            <a:picLocks noChangeAspect="1"/>
          </p:cNvPicPr>
          <p:nvPr/>
        </p:nvPicPr>
        <p:blipFill>
          <a:blip r:embed="rId14"/>
          <a:stretch>
            <a:fillRect/>
          </a:stretch>
        </p:blipFill>
        <p:spPr>
          <a:xfrm>
            <a:off x="2698448" y="3962400"/>
            <a:ext cx="977900" cy="647700"/>
          </a:xfrm>
          <a:prstGeom prst="rect">
            <a:avLst/>
          </a:prstGeom>
        </p:spPr>
      </p:pic>
      <p:pic>
        <p:nvPicPr>
          <p:cNvPr id="23" name="Picture 22"/>
          <p:cNvPicPr>
            <a:picLocks noChangeAspect="1"/>
          </p:cNvPicPr>
          <p:nvPr/>
        </p:nvPicPr>
        <p:blipFill>
          <a:blip r:embed="rId15"/>
          <a:stretch>
            <a:fillRect/>
          </a:stretch>
        </p:blipFill>
        <p:spPr>
          <a:xfrm>
            <a:off x="2698448" y="4800600"/>
            <a:ext cx="863600" cy="596900"/>
          </a:xfrm>
          <a:prstGeom prst="rect">
            <a:avLst/>
          </a:prstGeom>
        </p:spPr>
      </p:pic>
      <p:pic>
        <p:nvPicPr>
          <p:cNvPr id="24" name="Picture 23"/>
          <p:cNvPicPr>
            <a:picLocks noChangeAspect="1"/>
          </p:cNvPicPr>
          <p:nvPr/>
        </p:nvPicPr>
        <p:blipFill>
          <a:blip r:embed="rId16"/>
          <a:stretch>
            <a:fillRect/>
          </a:stretch>
        </p:blipFill>
        <p:spPr>
          <a:xfrm>
            <a:off x="2698448" y="5715000"/>
            <a:ext cx="698500" cy="584200"/>
          </a:xfrm>
          <a:prstGeom prst="rect">
            <a:avLst/>
          </a:prstGeom>
        </p:spPr>
      </p:pic>
    </p:spTree>
    <p:extLst>
      <p:ext uri="{BB962C8B-B14F-4D97-AF65-F5344CB8AC3E}">
        <p14:creationId xmlns:p14="http://schemas.microsoft.com/office/powerpoint/2010/main" val="35702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a:t>
            </a:r>
            <a:endParaRPr lang="en-US" dirty="0"/>
          </a:p>
        </p:txBody>
      </p:sp>
      <p:sp>
        <p:nvSpPr>
          <p:cNvPr id="5" name="Content Placeholder 2"/>
          <p:cNvSpPr txBox="1">
            <a:spLocks/>
          </p:cNvSpPr>
          <p:nvPr/>
        </p:nvSpPr>
        <p:spPr>
          <a:xfrm>
            <a:off x="381001" y="1295400"/>
            <a:ext cx="8534400" cy="66294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smtClean="0"/>
              <a:t>Imitate the argument for </a:t>
            </a:r>
            <a:r>
              <a:rPr lang="en-US" sz="2800" i="1" dirty="0" smtClean="0"/>
              <a:t>a</a:t>
            </a:r>
            <a:r>
              <a:rPr lang="en-US" sz="2800" dirty="0" smtClean="0"/>
              <a:t>, and </a:t>
            </a:r>
            <a:r>
              <a:rPr lang="en-US" sz="2800" i="1" dirty="0" smtClean="0"/>
              <a:t>b</a:t>
            </a:r>
            <a:r>
              <a:rPr lang="en-US" sz="2800" dirty="0" smtClean="0"/>
              <a:t> = </a:t>
            </a:r>
            <a:r>
              <a:rPr lang="en-US" sz="2800" i="1" dirty="0" smtClean="0"/>
              <a:t>-c </a:t>
            </a:r>
            <a:r>
              <a:rPr lang="en-US" sz="2800" dirty="0" smtClean="0"/>
              <a:t>(</a:t>
            </a:r>
            <a:r>
              <a:rPr lang="en-US" sz="2800" i="1" dirty="0" smtClean="0"/>
              <a:t>c </a:t>
            </a:r>
            <a:r>
              <a:rPr lang="en-US" sz="2800" dirty="0" smtClean="0"/>
              <a:t>is a positive integer)</a:t>
            </a:r>
            <a:r>
              <a:rPr lang="en-US" sz="2800" i="1" dirty="0" smtClean="0"/>
              <a:t>.  </a:t>
            </a:r>
            <a:r>
              <a:rPr lang="en-US" sz="2800" dirty="0" smtClean="0"/>
              <a:t>Because we are using symbols we have to show the left side equals the right side.  R.S.:</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r>
              <a:rPr lang="en-US" sz="2800" dirty="0" smtClean="0"/>
              <a:t>Since the left side is the same as the right side, case </a:t>
            </a:r>
            <a:r>
              <a:rPr lang="en-US" sz="2800" i="1" dirty="0" smtClean="0"/>
              <a:t>(ii) </a:t>
            </a:r>
            <a:r>
              <a:rPr lang="en-US" sz="2800" dirty="0" smtClean="0"/>
              <a:t>is proven.</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752600" y="723900"/>
            <a:ext cx="4673600" cy="419100"/>
          </a:xfrm>
          <a:prstGeom prst="rect">
            <a:avLst/>
          </a:prstGeom>
        </p:spPr>
      </p:pic>
      <p:pic>
        <p:nvPicPr>
          <p:cNvPr id="6" name="Picture 5"/>
          <p:cNvPicPr>
            <a:picLocks noChangeAspect="1"/>
          </p:cNvPicPr>
          <p:nvPr/>
        </p:nvPicPr>
        <p:blipFill>
          <a:blip r:embed="rId3"/>
          <a:stretch>
            <a:fillRect/>
          </a:stretch>
        </p:blipFill>
        <p:spPr>
          <a:xfrm>
            <a:off x="2590800" y="1168400"/>
            <a:ext cx="1676400" cy="558800"/>
          </a:xfrm>
          <a:prstGeom prst="rect">
            <a:avLst/>
          </a:prstGeom>
        </p:spPr>
      </p:pic>
      <p:pic>
        <p:nvPicPr>
          <p:cNvPr id="8" name="Picture 7"/>
          <p:cNvPicPr>
            <a:picLocks noChangeAspect="1"/>
          </p:cNvPicPr>
          <p:nvPr/>
        </p:nvPicPr>
        <p:blipFill>
          <a:blip r:embed="rId4"/>
          <a:stretch>
            <a:fillRect/>
          </a:stretch>
        </p:blipFill>
        <p:spPr>
          <a:xfrm>
            <a:off x="5069114" y="1295400"/>
            <a:ext cx="635000" cy="431800"/>
          </a:xfrm>
          <a:prstGeom prst="rect">
            <a:avLst/>
          </a:prstGeom>
        </p:spPr>
      </p:pic>
      <p:pic>
        <p:nvPicPr>
          <p:cNvPr id="3" name="Picture 2"/>
          <p:cNvPicPr>
            <a:picLocks noChangeAspect="1"/>
          </p:cNvPicPr>
          <p:nvPr/>
        </p:nvPicPr>
        <p:blipFill>
          <a:blip r:embed="rId5"/>
          <a:stretch>
            <a:fillRect/>
          </a:stretch>
        </p:blipFill>
        <p:spPr>
          <a:xfrm>
            <a:off x="1447800" y="3209471"/>
            <a:ext cx="1498600" cy="469900"/>
          </a:xfrm>
          <a:prstGeom prst="rect">
            <a:avLst/>
          </a:prstGeom>
        </p:spPr>
      </p:pic>
      <p:pic>
        <p:nvPicPr>
          <p:cNvPr id="7" name="Picture 6"/>
          <p:cNvPicPr>
            <a:picLocks noChangeAspect="1"/>
          </p:cNvPicPr>
          <p:nvPr/>
        </p:nvPicPr>
        <p:blipFill>
          <a:blip r:embed="rId6"/>
          <a:stretch>
            <a:fillRect/>
          </a:stretch>
        </p:blipFill>
        <p:spPr>
          <a:xfrm>
            <a:off x="1955800" y="3810000"/>
            <a:ext cx="990600" cy="393700"/>
          </a:xfrm>
          <a:prstGeom prst="rect">
            <a:avLst/>
          </a:prstGeom>
        </p:spPr>
      </p:pic>
      <p:pic>
        <p:nvPicPr>
          <p:cNvPr id="19" name="Picture 18"/>
          <p:cNvPicPr>
            <a:picLocks noChangeAspect="1"/>
          </p:cNvPicPr>
          <p:nvPr/>
        </p:nvPicPr>
        <p:blipFill>
          <a:blip r:embed="rId7"/>
          <a:stretch>
            <a:fillRect/>
          </a:stretch>
        </p:blipFill>
        <p:spPr>
          <a:xfrm>
            <a:off x="1955800" y="4343400"/>
            <a:ext cx="685800" cy="609600"/>
          </a:xfrm>
          <a:prstGeom prst="rect">
            <a:avLst/>
          </a:prstGeom>
        </p:spPr>
      </p:pic>
      <p:pic>
        <p:nvPicPr>
          <p:cNvPr id="25" name="Picture 24"/>
          <p:cNvPicPr>
            <a:picLocks noChangeAspect="1"/>
          </p:cNvPicPr>
          <p:nvPr/>
        </p:nvPicPr>
        <p:blipFill>
          <a:blip r:embed="rId8"/>
          <a:stretch>
            <a:fillRect/>
          </a:stretch>
        </p:blipFill>
        <p:spPr>
          <a:xfrm>
            <a:off x="3276600" y="4349448"/>
            <a:ext cx="4216400" cy="609600"/>
          </a:xfrm>
          <a:prstGeom prst="rect">
            <a:avLst/>
          </a:prstGeom>
        </p:spPr>
      </p:pic>
    </p:spTree>
    <p:extLst>
      <p:ext uri="{BB962C8B-B14F-4D97-AF65-F5344CB8AC3E}">
        <p14:creationId xmlns:p14="http://schemas.microsoft.com/office/powerpoint/2010/main" val="342893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smtClean="0"/>
              <a:t>Complete Exercise 4:  Proof of Case (</a:t>
            </a:r>
            <a:r>
              <a:rPr lang="en-US" sz="2800" i="1" dirty="0" smtClean="0"/>
              <a:t>iii</a:t>
            </a:r>
            <a:r>
              <a:rPr lang="en-US" sz="2800" dirty="0" smtClean="0"/>
              <a:t>)</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752600" y="723900"/>
            <a:ext cx="4673600" cy="419100"/>
          </a:xfrm>
          <a:prstGeom prst="rect">
            <a:avLst/>
          </a:prstGeom>
        </p:spPr>
      </p:pic>
      <p:pic>
        <p:nvPicPr>
          <p:cNvPr id="6" name="Picture 5"/>
          <p:cNvPicPr>
            <a:picLocks noChangeAspect="1"/>
          </p:cNvPicPr>
          <p:nvPr/>
        </p:nvPicPr>
        <p:blipFill>
          <a:blip r:embed="rId3"/>
          <a:stretch>
            <a:fillRect/>
          </a:stretch>
        </p:blipFill>
        <p:spPr>
          <a:xfrm>
            <a:off x="2590800" y="1168400"/>
            <a:ext cx="1676400" cy="558800"/>
          </a:xfrm>
          <a:prstGeom prst="rect">
            <a:avLst/>
          </a:prstGeom>
        </p:spPr>
      </p:pic>
      <p:pic>
        <p:nvPicPr>
          <p:cNvPr id="8" name="Picture 7"/>
          <p:cNvPicPr>
            <a:picLocks noChangeAspect="1"/>
          </p:cNvPicPr>
          <p:nvPr/>
        </p:nvPicPr>
        <p:blipFill>
          <a:blip r:embed="rId4"/>
          <a:stretch>
            <a:fillRect/>
          </a:stretch>
        </p:blipFill>
        <p:spPr>
          <a:xfrm>
            <a:off x="5069114" y="1295400"/>
            <a:ext cx="635000" cy="431800"/>
          </a:xfrm>
          <a:prstGeom prst="rect">
            <a:avLst/>
          </a:prstGeom>
        </p:spPr>
      </p:pic>
      <p:pic>
        <p:nvPicPr>
          <p:cNvPr id="10" name="Picture 9"/>
          <p:cNvPicPr>
            <a:picLocks noChangeAspect="1"/>
          </p:cNvPicPr>
          <p:nvPr/>
        </p:nvPicPr>
        <p:blipFill>
          <a:blip r:embed="rId5"/>
          <a:stretch>
            <a:fillRect/>
          </a:stretch>
        </p:blipFill>
        <p:spPr>
          <a:xfrm>
            <a:off x="397934" y="2667000"/>
            <a:ext cx="1397000" cy="431800"/>
          </a:xfrm>
          <a:prstGeom prst="rect">
            <a:avLst/>
          </a:prstGeom>
        </p:spPr>
      </p:pic>
      <p:pic>
        <p:nvPicPr>
          <p:cNvPr id="11" name="Picture 10"/>
          <p:cNvPicPr>
            <a:picLocks noChangeAspect="1"/>
          </p:cNvPicPr>
          <p:nvPr/>
        </p:nvPicPr>
        <p:blipFill>
          <a:blip r:embed="rId6"/>
          <a:stretch>
            <a:fillRect/>
          </a:stretch>
        </p:blipFill>
        <p:spPr>
          <a:xfrm>
            <a:off x="2209800" y="2700867"/>
            <a:ext cx="1473200" cy="1638300"/>
          </a:xfrm>
          <a:prstGeom prst="rect">
            <a:avLst/>
          </a:prstGeom>
        </p:spPr>
      </p:pic>
      <p:pic>
        <p:nvPicPr>
          <p:cNvPr id="12" name="Picture 11"/>
          <p:cNvPicPr>
            <a:picLocks noChangeAspect="1"/>
          </p:cNvPicPr>
          <p:nvPr/>
        </p:nvPicPr>
        <p:blipFill>
          <a:blip r:embed="rId7"/>
          <a:stretch>
            <a:fillRect/>
          </a:stretch>
        </p:blipFill>
        <p:spPr>
          <a:xfrm>
            <a:off x="4038600" y="3162300"/>
            <a:ext cx="3505200" cy="533400"/>
          </a:xfrm>
          <a:prstGeom prst="rect">
            <a:avLst/>
          </a:prstGeom>
        </p:spPr>
      </p:pic>
      <p:pic>
        <p:nvPicPr>
          <p:cNvPr id="13" name="Picture 12"/>
          <p:cNvPicPr>
            <a:picLocks noChangeAspect="1"/>
          </p:cNvPicPr>
          <p:nvPr/>
        </p:nvPicPr>
        <p:blipFill>
          <a:blip r:embed="rId8"/>
          <a:stretch>
            <a:fillRect/>
          </a:stretch>
        </p:blipFill>
        <p:spPr>
          <a:xfrm>
            <a:off x="4076700" y="3825119"/>
            <a:ext cx="4152900" cy="508000"/>
          </a:xfrm>
          <a:prstGeom prst="rect">
            <a:avLst/>
          </a:prstGeom>
        </p:spPr>
      </p:pic>
      <p:pic>
        <p:nvPicPr>
          <p:cNvPr id="14" name="Picture 13"/>
          <p:cNvPicPr>
            <a:picLocks noChangeAspect="1"/>
          </p:cNvPicPr>
          <p:nvPr/>
        </p:nvPicPr>
        <p:blipFill>
          <a:blip r:embed="rId9"/>
          <a:stretch>
            <a:fillRect/>
          </a:stretch>
        </p:blipFill>
        <p:spPr>
          <a:xfrm>
            <a:off x="468086" y="4572000"/>
            <a:ext cx="1485900" cy="342900"/>
          </a:xfrm>
          <a:prstGeom prst="rect">
            <a:avLst/>
          </a:prstGeom>
        </p:spPr>
      </p:pic>
      <p:pic>
        <p:nvPicPr>
          <p:cNvPr id="15" name="Picture 14"/>
          <p:cNvPicPr>
            <a:picLocks noChangeAspect="1"/>
          </p:cNvPicPr>
          <p:nvPr/>
        </p:nvPicPr>
        <p:blipFill>
          <a:blip r:embed="rId10"/>
          <a:stretch>
            <a:fillRect/>
          </a:stretch>
        </p:blipFill>
        <p:spPr>
          <a:xfrm>
            <a:off x="2221895" y="4590748"/>
            <a:ext cx="1244600" cy="1473200"/>
          </a:xfrm>
          <a:prstGeom prst="rect">
            <a:avLst/>
          </a:prstGeom>
        </p:spPr>
      </p:pic>
      <p:pic>
        <p:nvPicPr>
          <p:cNvPr id="16" name="Picture 15"/>
          <p:cNvPicPr>
            <a:picLocks noChangeAspect="1"/>
          </p:cNvPicPr>
          <p:nvPr/>
        </p:nvPicPr>
        <p:blipFill>
          <a:blip r:embed="rId11"/>
          <a:stretch>
            <a:fillRect/>
          </a:stretch>
        </p:blipFill>
        <p:spPr>
          <a:xfrm>
            <a:off x="3957864" y="5537200"/>
            <a:ext cx="3492500" cy="520700"/>
          </a:xfrm>
          <a:prstGeom prst="rect">
            <a:avLst/>
          </a:prstGeom>
        </p:spPr>
      </p:pic>
      <p:pic>
        <p:nvPicPr>
          <p:cNvPr id="17" name="Picture 16"/>
          <p:cNvPicPr>
            <a:picLocks noChangeAspect="1"/>
          </p:cNvPicPr>
          <p:nvPr/>
        </p:nvPicPr>
        <p:blipFill>
          <a:blip r:embed="rId12"/>
          <a:stretch>
            <a:fillRect/>
          </a:stretch>
        </p:blipFill>
        <p:spPr>
          <a:xfrm>
            <a:off x="468086" y="6324600"/>
            <a:ext cx="2400300" cy="304800"/>
          </a:xfrm>
          <a:prstGeom prst="rect">
            <a:avLst/>
          </a:prstGeom>
        </p:spPr>
      </p:pic>
    </p:spTree>
    <p:extLst>
      <p:ext uri="{BB962C8B-B14F-4D97-AF65-F5344CB8AC3E}">
        <p14:creationId xmlns:p14="http://schemas.microsoft.com/office/powerpoint/2010/main" val="423121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smtClean="0"/>
              <a:t>Proof of Case (</a:t>
            </a:r>
            <a:r>
              <a:rPr lang="en-US" sz="2800" i="1" dirty="0" smtClean="0"/>
              <a:t>iv</a:t>
            </a:r>
            <a:r>
              <a:rPr lang="en-US" sz="2800" dirty="0" smtClean="0"/>
              <a:t>),  start with the concrete:  </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752600" y="723900"/>
            <a:ext cx="4673600" cy="419100"/>
          </a:xfrm>
          <a:prstGeom prst="rect">
            <a:avLst/>
          </a:prstGeom>
        </p:spPr>
      </p:pic>
      <p:pic>
        <p:nvPicPr>
          <p:cNvPr id="6" name="Picture 5"/>
          <p:cNvPicPr>
            <a:picLocks noChangeAspect="1"/>
          </p:cNvPicPr>
          <p:nvPr/>
        </p:nvPicPr>
        <p:blipFill>
          <a:blip r:embed="rId3"/>
          <a:stretch>
            <a:fillRect/>
          </a:stretch>
        </p:blipFill>
        <p:spPr>
          <a:xfrm>
            <a:off x="2590800" y="1168400"/>
            <a:ext cx="1676400" cy="558800"/>
          </a:xfrm>
          <a:prstGeom prst="rect">
            <a:avLst/>
          </a:prstGeom>
        </p:spPr>
      </p:pic>
      <p:pic>
        <p:nvPicPr>
          <p:cNvPr id="8" name="Picture 7"/>
          <p:cNvPicPr>
            <a:picLocks noChangeAspect="1"/>
          </p:cNvPicPr>
          <p:nvPr/>
        </p:nvPicPr>
        <p:blipFill>
          <a:blip r:embed="rId4"/>
          <a:stretch>
            <a:fillRect/>
          </a:stretch>
        </p:blipFill>
        <p:spPr>
          <a:xfrm>
            <a:off x="5069114" y="1295400"/>
            <a:ext cx="635000" cy="431800"/>
          </a:xfrm>
          <a:prstGeom prst="rect">
            <a:avLst/>
          </a:prstGeom>
        </p:spPr>
      </p:pic>
      <p:pic>
        <p:nvPicPr>
          <p:cNvPr id="3" name="Picture 2"/>
          <p:cNvPicPr>
            <a:picLocks noChangeAspect="1"/>
          </p:cNvPicPr>
          <p:nvPr/>
        </p:nvPicPr>
        <p:blipFill>
          <a:blip r:embed="rId5"/>
          <a:stretch>
            <a:fillRect/>
          </a:stretch>
        </p:blipFill>
        <p:spPr>
          <a:xfrm>
            <a:off x="7162800" y="2133600"/>
            <a:ext cx="1612900" cy="317500"/>
          </a:xfrm>
          <a:prstGeom prst="rect">
            <a:avLst/>
          </a:prstGeom>
        </p:spPr>
      </p:pic>
      <p:pic>
        <p:nvPicPr>
          <p:cNvPr id="7" name="Picture 6"/>
          <p:cNvPicPr>
            <a:picLocks noChangeAspect="1"/>
          </p:cNvPicPr>
          <p:nvPr/>
        </p:nvPicPr>
        <p:blipFill>
          <a:blip r:embed="rId6"/>
          <a:stretch>
            <a:fillRect/>
          </a:stretch>
        </p:blipFill>
        <p:spPr>
          <a:xfrm>
            <a:off x="787400" y="2749550"/>
            <a:ext cx="1930400" cy="673100"/>
          </a:xfrm>
          <a:prstGeom prst="rect">
            <a:avLst/>
          </a:prstGeom>
        </p:spPr>
      </p:pic>
      <p:pic>
        <p:nvPicPr>
          <p:cNvPr id="9" name="Picture 8"/>
          <p:cNvPicPr>
            <a:picLocks noChangeAspect="1"/>
          </p:cNvPicPr>
          <p:nvPr/>
        </p:nvPicPr>
        <p:blipFill>
          <a:blip r:embed="rId7"/>
          <a:stretch>
            <a:fillRect/>
          </a:stretch>
        </p:blipFill>
        <p:spPr>
          <a:xfrm>
            <a:off x="3276600" y="2773438"/>
            <a:ext cx="4203700" cy="571500"/>
          </a:xfrm>
          <a:prstGeom prst="rect">
            <a:avLst/>
          </a:prstGeom>
        </p:spPr>
      </p:pic>
      <p:pic>
        <p:nvPicPr>
          <p:cNvPr id="18" name="Picture 17"/>
          <p:cNvPicPr>
            <a:picLocks noChangeAspect="1"/>
          </p:cNvPicPr>
          <p:nvPr/>
        </p:nvPicPr>
        <p:blipFill>
          <a:blip r:embed="rId8"/>
          <a:stretch>
            <a:fillRect/>
          </a:stretch>
        </p:blipFill>
        <p:spPr>
          <a:xfrm>
            <a:off x="1739900" y="3581400"/>
            <a:ext cx="977900" cy="635000"/>
          </a:xfrm>
          <a:prstGeom prst="rect">
            <a:avLst/>
          </a:prstGeom>
        </p:spPr>
      </p:pic>
      <p:pic>
        <p:nvPicPr>
          <p:cNvPr id="19" name="Picture 18"/>
          <p:cNvPicPr>
            <a:picLocks noChangeAspect="1"/>
          </p:cNvPicPr>
          <p:nvPr/>
        </p:nvPicPr>
        <p:blipFill>
          <a:blip r:embed="rId9"/>
          <a:stretch>
            <a:fillRect/>
          </a:stretch>
        </p:blipFill>
        <p:spPr>
          <a:xfrm>
            <a:off x="3276600" y="3670905"/>
            <a:ext cx="1206500" cy="457200"/>
          </a:xfrm>
          <a:prstGeom prst="rect">
            <a:avLst/>
          </a:prstGeom>
        </p:spPr>
      </p:pic>
      <p:pic>
        <p:nvPicPr>
          <p:cNvPr id="20" name="Picture 19"/>
          <p:cNvPicPr>
            <a:picLocks noChangeAspect="1"/>
          </p:cNvPicPr>
          <p:nvPr/>
        </p:nvPicPr>
        <p:blipFill>
          <a:blip r:embed="rId10"/>
          <a:stretch>
            <a:fillRect/>
          </a:stretch>
        </p:blipFill>
        <p:spPr>
          <a:xfrm>
            <a:off x="1739900" y="4495800"/>
            <a:ext cx="762000" cy="393700"/>
          </a:xfrm>
          <a:prstGeom prst="rect">
            <a:avLst/>
          </a:prstGeom>
        </p:spPr>
      </p:pic>
      <p:pic>
        <p:nvPicPr>
          <p:cNvPr id="21" name="Picture 20"/>
          <p:cNvPicPr>
            <a:picLocks noChangeAspect="1"/>
          </p:cNvPicPr>
          <p:nvPr/>
        </p:nvPicPr>
        <p:blipFill>
          <a:blip r:embed="rId11"/>
          <a:stretch>
            <a:fillRect/>
          </a:stretch>
        </p:blipFill>
        <p:spPr>
          <a:xfrm>
            <a:off x="3263900" y="4343400"/>
            <a:ext cx="4216400" cy="622300"/>
          </a:xfrm>
          <a:prstGeom prst="rect">
            <a:avLst/>
          </a:prstGeom>
        </p:spPr>
      </p:pic>
    </p:spTree>
    <p:extLst>
      <p:ext uri="{BB962C8B-B14F-4D97-AF65-F5344CB8AC3E}">
        <p14:creationId xmlns:p14="http://schemas.microsoft.com/office/powerpoint/2010/main" val="401018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smtClean="0"/>
              <a:t>Proof of Case (</a:t>
            </a:r>
            <a:r>
              <a:rPr lang="en-US" sz="2800" i="1" dirty="0" smtClean="0"/>
              <a:t>iv</a:t>
            </a:r>
            <a:r>
              <a:rPr lang="en-US" sz="2800" dirty="0" smtClean="0"/>
              <a:t>).  Let </a:t>
            </a:r>
            <a:r>
              <a:rPr lang="en-US" sz="2800" i="1" dirty="0" smtClean="0"/>
              <a:t>a</a:t>
            </a:r>
            <a:r>
              <a:rPr lang="en-US" sz="2800" dirty="0" smtClean="0"/>
              <a:t> = </a:t>
            </a:r>
            <a:r>
              <a:rPr lang="en-US" sz="2800" i="1" dirty="0" smtClean="0"/>
              <a:t>-c</a:t>
            </a:r>
            <a:r>
              <a:rPr lang="en-US" sz="2800" dirty="0" smtClean="0"/>
              <a:t> and </a:t>
            </a:r>
            <a:r>
              <a:rPr lang="en-US" sz="2800" i="1" dirty="0" smtClean="0"/>
              <a:t>b </a:t>
            </a:r>
            <a:r>
              <a:rPr lang="en-US" sz="2800" dirty="0" smtClean="0"/>
              <a:t>= </a:t>
            </a:r>
            <a:r>
              <a:rPr lang="en-US" sz="2800" i="1" dirty="0" smtClean="0"/>
              <a:t>-d</a:t>
            </a:r>
            <a:r>
              <a:rPr lang="en-US" sz="2800" dirty="0" smtClean="0"/>
              <a:t> (</a:t>
            </a:r>
            <a:r>
              <a:rPr lang="en-US" sz="2800" i="1" dirty="0" smtClean="0"/>
              <a:t>c, c </a:t>
            </a:r>
            <a:r>
              <a:rPr lang="en-US" sz="2800" dirty="0" smtClean="0"/>
              <a:t>are positive integers).  Show that L.S. = R.S.  </a:t>
            </a:r>
          </a:p>
          <a:p>
            <a:pPr marL="0" indent="0"/>
            <a:r>
              <a:rPr lang="en-US" sz="2800" dirty="0" smtClean="0"/>
              <a:t>L.S.: </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752600" y="723900"/>
            <a:ext cx="4673600" cy="419100"/>
          </a:xfrm>
          <a:prstGeom prst="rect">
            <a:avLst/>
          </a:prstGeom>
        </p:spPr>
      </p:pic>
      <p:pic>
        <p:nvPicPr>
          <p:cNvPr id="6" name="Picture 5"/>
          <p:cNvPicPr>
            <a:picLocks noChangeAspect="1"/>
          </p:cNvPicPr>
          <p:nvPr/>
        </p:nvPicPr>
        <p:blipFill>
          <a:blip r:embed="rId3"/>
          <a:stretch>
            <a:fillRect/>
          </a:stretch>
        </p:blipFill>
        <p:spPr>
          <a:xfrm>
            <a:off x="2590800" y="1168400"/>
            <a:ext cx="1676400" cy="558800"/>
          </a:xfrm>
          <a:prstGeom prst="rect">
            <a:avLst/>
          </a:prstGeom>
        </p:spPr>
      </p:pic>
      <p:pic>
        <p:nvPicPr>
          <p:cNvPr id="8" name="Picture 7"/>
          <p:cNvPicPr>
            <a:picLocks noChangeAspect="1"/>
          </p:cNvPicPr>
          <p:nvPr/>
        </p:nvPicPr>
        <p:blipFill>
          <a:blip r:embed="rId4"/>
          <a:stretch>
            <a:fillRect/>
          </a:stretch>
        </p:blipFill>
        <p:spPr>
          <a:xfrm>
            <a:off x="5069114" y="1295400"/>
            <a:ext cx="635000" cy="431800"/>
          </a:xfrm>
          <a:prstGeom prst="rect">
            <a:avLst/>
          </a:prstGeom>
        </p:spPr>
      </p:pic>
      <p:pic>
        <p:nvPicPr>
          <p:cNvPr id="10" name="Picture 9"/>
          <p:cNvPicPr>
            <a:picLocks noChangeAspect="1"/>
          </p:cNvPicPr>
          <p:nvPr/>
        </p:nvPicPr>
        <p:blipFill>
          <a:blip r:embed="rId5"/>
          <a:stretch>
            <a:fillRect/>
          </a:stretch>
        </p:blipFill>
        <p:spPr>
          <a:xfrm>
            <a:off x="1631950" y="3048000"/>
            <a:ext cx="1917700" cy="533400"/>
          </a:xfrm>
          <a:prstGeom prst="rect">
            <a:avLst/>
          </a:prstGeom>
        </p:spPr>
      </p:pic>
      <p:pic>
        <p:nvPicPr>
          <p:cNvPr id="11" name="Picture 10"/>
          <p:cNvPicPr>
            <a:picLocks noChangeAspect="1"/>
          </p:cNvPicPr>
          <p:nvPr/>
        </p:nvPicPr>
        <p:blipFill>
          <a:blip r:embed="rId6"/>
          <a:stretch>
            <a:fillRect/>
          </a:stretch>
        </p:blipFill>
        <p:spPr>
          <a:xfrm>
            <a:off x="2286000" y="3587448"/>
            <a:ext cx="990600" cy="647700"/>
          </a:xfrm>
          <a:prstGeom prst="rect">
            <a:avLst/>
          </a:prstGeom>
        </p:spPr>
      </p:pic>
      <p:pic>
        <p:nvPicPr>
          <p:cNvPr id="12" name="Picture 11"/>
          <p:cNvPicPr>
            <a:picLocks noChangeAspect="1"/>
          </p:cNvPicPr>
          <p:nvPr/>
        </p:nvPicPr>
        <p:blipFill>
          <a:blip r:embed="rId7"/>
          <a:stretch>
            <a:fillRect/>
          </a:stretch>
        </p:blipFill>
        <p:spPr>
          <a:xfrm>
            <a:off x="2305352" y="4235148"/>
            <a:ext cx="812800" cy="584200"/>
          </a:xfrm>
          <a:prstGeom prst="rect">
            <a:avLst/>
          </a:prstGeom>
        </p:spPr>
      </p:pic>
      <p:pic>
        <p:nvPicPr>
          <p:cNvPr id="13" name="Picture 12"/>
          <p:cNvPicPr>
            <a:picLocks noChangeAspect="1"/>
          </p:cNvPicPr>
          <p:nvPr/>
        </p:nvPicPr>
        <p:blipFill>
          <a:blip r:embed="rId8"/>
          <a:stretch>
            <a:fillRect/>
          </a:stretch>
        </p:blipFill>
        <p:spPr>
          <a:xfrm>
            <a:off x="2305352" y="4845958"/>
            <a:ext cx="787400" cy="774700"/>
          </a:xfrm>
          <a:prstGeom prst="rect">
            <a:avLst/>
          </a:prstGeom>
        </p:spPr>
      </p:pic>
      <p:pic>
        <p:nvPicPr>
          <p:cNvPr id="14" name="Picture 13"/>
          <p:cNvPicPr>
            <a:picLocks noChangeAspect="1"/>
          </p:cNvPicPr>
          <p:nvPr/>
        </p:nvPicPr>
        <p:blipFill>
          <a:blip r:embed="rId9"/>
          <a:stretch>
            <a:fillRect/>
          </a:stretch>
        </p:blipFill>
        <p:spPr>
          <a:xfrm>
            <a:off x="2374900" y="5638800"/>
            <a:ext cx="673100" cy="457200"/>
          </a:xfrm>
          <a:prstGeom prst="rect">
            <a:avLst/>
          </a:prstGeom>
        </p:spPr>
      </p:pic>
      <p:pic>
        <p:nvPicPr>
          <p:cNvPr id="15" name="Picture 14"/>
          <p:cNvPicPr>
            <a:picLocks noChangeAspect="1"/>
          </p:cNvPicPr>
          <p:nvPr/>
        </p:nvPicPr>
        <p:blipFill>
          <a:blip r:embed="rId10"/>
          <a:stretch>
            <a:fillRect/>
          </a:stretch>
        </p:blipFill>
        <p:spPr>
          <a:xfrm>
            <a:off x="3549650" y="3713843"/>
            <a:ext cx="4191000" cy="546100"/>
          </a:xfrm>
          <a:prstGeom prst="rect">
            <a:avLst/>
          </a:prstGeom>
        </p:spPr>
      </p:pic>
      <p:pic>
        <p:nvPicPr>
          <p:cNvPr id="16" name="Picture 15"/>
          <p:cNvPicPr>
            <a:picLocks noChangeAspect="1"/>
          </p:cNvPicPr>
          <p:nvPr/>
        </p:nvPicPr>
        <p:blipFill>
          <a:blip r:embed="rId11"/>
          <a:stretch>
            <a:fillRect/>
          </a:stretch>
        </p:blipFill>
        <p:spPr>
          <a:xfrm>
            <a:off x="3561745" y="4428672"/>
            <a:ext cx="1168400" cy="381000"/>
          </a:xfrm>
          <a:prstGeom prst="rect">
            <a:avLst/>
          </a:prstGeom>
        </p:spPr>
      </p:pic>
      <p:pic>
        <p:nvPicPr>
          <p:cNvPr id="22" name="Picture 21"/>
          <p:cNvPicPr>
            <a:picLocks noChangeAspect="1"/>
          </p:cNvPicPr>
          <p:nvPr/>
        </p:nvPicPr>
        <p:blipFill>
          <a:blip r:embed="rId10"/>
          <a:stretch>
            <a:fillRect/>
          </a:stretch>
        </p:blipFill>
        <p:spPr>
          <a:xfrm>
            <a:off x="3578678" y="4953000"/>
            <a:ext cx="4191000" cy="546100"/>
          </a:xfrm>
          <a:prstGeom prst="rect">
            <a:avLst/>
          </a:prstGeom>
        </p:spPr>
      </p:pic>
      <p:pic>
        <p:nvPicPr>
          <p:cNvPr id="17" name="Picture 16"/>
          <p:cNvPicPr>
            <a:picLocks noChangeAspect="1"/>
          </p:cNvPicPr>
          <p:nvPr/>
        </p:nvPicPr>
        <p:blipFill>
          <a:blip r:embed="rId12"/>
          <a:stretch>
            <a:fillRect/>
          </a:stretch>
        </p:blipFill>
        <p:spPr>
          <a:xfrm>
            <a:off x="3526669" y="5638800"/>
            <a:ext cx="4000500" cy="673100"/>
          </a:xfrm>
          <a:prstGeom prst="rect">
            <a:avLst/>
          </a:prstGeom>
        </p:spPr>
      </p:pic>
    </p:spTree>
    <p:extLst>
      <p:ext uri="{BB962C8B-B14F-4D97-AF65-F5344CB8AC3E}">
        <p14:creationId xmlns:p14="http://schemas.microsoft.com/office/powerpoint/2010/main" val="42622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Prove</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0" indent="0"/>
            <a:r>
              <a:rPr lang="en-US" sz="2800" dirty="0" smtClean="0"/>
              <a:t>Proof of Case (</a:t>
            </a:r>
            <a:r>
              <a:rPr lang="en-US" sz="2800" i="1" dirty="0" smtClean="0"/>
              <a:t>iv</a:t>
            </a:r>
            <a:r>
              <a:rPr lang="en-US" sz="2800" dirty="0" smtClean="0"/>
              <a:t>).  Let </a:t>
            </a:r>
            <a:r>
              <a:rPr lang="en-US" sz="2800" i="1" dirty="0" smtClean="0"/>
              <a:t>a</a:t>
            </a:r>
            <a:r>
              <a:rPr lang="en-US" sz="2800" dirty="0" smtClean="0"/>
              <a:t> = </a:t>
            </a:r>
            <a:r>
              <a:rPr lang="en-US" sz="2800" i="1" dirty="0" smtClean="0"/>
              <a:t>-c</a:t>
            </a:r>
            <a:r>
              <a:rPr lang="en-US" sz="2800" dirty="0" smtClean="0"/>
              <a:t> and </a:t>
            </a:r>
            <a:r>
              <a:rPr lang="en-US" sz="2800" i="1" dirty="0" smtClean="0"/>
              <a:t>b </a:t>
            </a:r>
            <a:r>
              <a:rPr lang="en-US" sz="2800" dirty="0" smtClean="0"/>
              <a:t>= </a:t>
            </a:r>
            <a:r>
              <a:rPr lang="en-US" sz="2800" i="1" dirty="0" smtClean="0"/>
              <a:t>-d</a:t>
            </a:r>
            <a:r>
              <a:rPr lang="en-US" sz="2800" dirty="0" smtClean="0"/>
              <a:t> (</a:t>
            </a:r>
            <a:r>
              <a:rPr lang="en-US" sz="2800" i="1" dirty="0" smtClean="0"/>
              <a:t>c, c </a:t>
            </a:r>
            <a:r>
              <a:rPr lang="en-US" sz="2800" dirty="0" smtClean="0"/>
              <a:t>are positive integers).  Show that L.S. = R.S.  </a:t>
            </a:r>
          </a:p>
          <a:p>
            <a:pPr marL="0" indent="0"/>
            <a:r>
              <a:rPr lang="en-US" sz="2800" dirty="0"/>
              <a:t>R</a:t>
            </a:r>
            <a:r>
              <a:rPr lang="en-US" sz="2800" dirty="0" smtClean="0"/>
              <a:t>.S.: </a:t>
            </a:r>
          </a:p>
          <a:p>
            <a:pPr marL="0" indent="0"/>
            <a:endParaRPr lang="en-US" sz="2800" dirty="0"/>
          </a:p>
          <a:p>
            <a:pPr marL="0" indent="0"/>
            <a:endParaRPr lang="en-US" sz="2800" dirty="0"/>
          </a:p>
          <a:p>
            <a:pPr marL="0" indent="0"/>
            <a:r>
              <a:rPr lang="en-US" sz="2800" dirty="0" smtClean="0"/>
              <a:t>Putting all four cases together, we have finished the proof of (11).</a:t>
            </a:r>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4" name="Picture 3"/>
          <p:cNvPicPr>
            <a:picLocks noChangeAspect="1"/>
          </p:cNvPicPr>
          <p:nvPr/>
        </p:nvPicPr>
        <p:blipFill>
          <a:blip r:embed="rId2"/>
          <a:stretch>
            <a:fillRect/>
          </a:stretch>
        </p:blipFill>
        <p:spPr>
          <a:xfrm>
            <a:off x="1752600" y="723900"/>
            <a:ext cx="4673600" cy="419100"/>
          </a:xfrm>
          <a:prstGeom prst="rect">
            <a:avLst/>
          </a:prstGeom>
        </p:spPr>
      </p:pic>
      <p:pic>
        <p:nvPicPr>
          <p:cNvPr id="6" name="Picture 5"/>
          <p:cNvPicPr>
            <a:picLocks noChangeAspect="1"/>
          </p:cNvPicPr>
          <p:nvPr/>
        </p:nvPicPr>
        <p:blipFill>
          <a:blip r:embed="rId3"/>
          <a:stretch>
            <a:fillRect/>
          </a:stretch>
        </p:blipFill>
        <p:spPr>
          <a:xfrm>
            <a:off x="2590800" y="1168400"/>
            <a:ext cx="1676400" cy="558800"/>
          </a:xfrm>
          <a:prstGeom prst="rect">
            <a:avLst/>
          </a:prstGeom>
        </p:spPr>
      </p:pic>
      <p:pic>
        <p:nvPicPr>
          <p:cNvPr id="8" name="Picture 7"/>
          <p:cNvPicPr>
            <a:picLocks noChangeAspect="1"/>
          </p:cNvPicPr>
          <p:nvPr/>
        </p:nvPicPr>
        <p:blipFill>
          <a:blip r:embed="rId4"/>
          <a:stretch>
            <a:fillRect/>
          </a:stretch>
        </p:blipFill>
        <p:spPr>
          <a:xfrm>
            <a:off x="5069114" y="1295400"/>
            <a:ext cx="635000" cy="431800"/>
          </a:xfrm>
          <a:prstGeom prst="rect">
            <a:avLst/>
          </a:prstGeom>
        </p:spPr>
      </p:pic>
      <p:pic>
        <p:nvPicPr>
          <p:cNvPr id="3" name="Picture 2"/>
          <p:cNvPicPr>
            <a:picLocks noChangeAspect="1"/>
          </p:cNvPicPr>
          <p:nvPr/>
        </p:nvPicPr>
        <p:blipFill>
          <a:blip r:embed="rId5"/>
          <a:stretch>
            <a:fillRect/>
          </a:stretch>
        </p:blipFill>
        <p:spPr>
          <a:xfrm>
            <a:off x="1600200" y="3124200"/>
            <a:ext cx="1765300" cy="927100"/>
          </a:xfrm>
          <a:prstGeom prst="rect">
            <a:avLst/>
          </a:prstGeom>
        </p:spPr>
      </p:pic>
    </p:spTree>
    <p:extLst>
      <p:ext uri="{BB962C8B-B14F-4D97-AF65-F5344CB8AC3E}">
        <p14:creationId xmlns:p14="http://schemas.microsoft.com/office/powerpoint/2010/main" val="24721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Problem Set #7</a:t>
            </a:r>
            <a:endParaRPr lang="en-US" dirty="0"/>
          </a:p>
        </p:txBody>
      </p:sp>
      <p:sp>
        <p:nvSpPr>
          <p:cNvPr id="5" name="Content Placeholder 2"/>
          <p:cNvSpPr txBox="1">
            <a:spLocks/>
          </p:cNvSpPr>
          <p:nvPr/>
        </p:nvSpPr>
        <p:spPr>
          <a:xfrm>
            <a:off x="381001" y="1447800"/>
            <a:ext cx="8534400" cy="6477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800" dirty="0" smtClean="0"/>
              <a:t>Use the properties of exponents to write an equivalent expression that is a product of distinct primes, each raised to an integer power.</a:t>
            </a:r>
            <a:endParaRPr lang="en-US" sz="2800" dirty="0"/>
          </a:p>
          <a:p>
            <a:pPr marL="0" indent="0"/>
            <a:endParaRPr lang="en-US" sz="2800" dirty="0" smtClean="0"/>
          </a:p>
          <a:p>
            <a:pPr marL="0" indent="0"/>
            <a:endParaRPr lang="en-US" sz="1400" dirty="0" smtClean="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sz="2800" dirty="0" smtClean="0"/>
          </a:p>
          <a:p>
            <a:pPr marL="0" indent="0"/>
            <a:endParaRPr lang="en-US" sz="2800" dirty="0"/>
          </a:p>
          <a:p>
            <a:pPr marL="0" indent="0"/>
            <a:endParaRPr lang="en-US" dirty="0"/>
          </a:p>
        </p:txBody>
      </p:sp>
      <p:pic>
        <p:nvPicPr>
          <p:cNvPr id="3" name="Picture 2"/>
          <p:cNvPicPr>
            <a:picLocks noChangeAspect="1"/>
          </p:cNvPicPr>
          <p:nvPr/>
        </p:nvPicPr>
        <p:blipFill>
          <a:blip r:embed="rId2"/>
          <a:stretch>
            <a:fillRect/>
          </a:stretch>
        </p:blipFill>
        <p:spPr>
          <a:xfrm>
            <a:off x="990599" y="2895600"/>
            <a:ext cx="1317685" cy="895350"/>
          </a:xfrm>
          <a:prstGeom prst="rect">
            <a:avLst/>
          </a:prstGeom>
        </p:spPr>
      </p:pic>
      <p:pic>
        <p:nvPicPr>
          <p:cNvPr id="4" name="Picture 3"/>
          <p:cNvPicPr>
            <a:picLocks noChangeAspect="1"/>
          </p:cNvPicPr>
          <p:nvPr/>
        </p:nvPicPr>
        <p:blipFill>
          <a:blip r:embed="rId3"/>
          <a:stretch>
            <a:fillRect/>
          </a:stretch>
        </p:blipFill>
        <p:spPr>
          <a:xfrm>
            <a:off x="2309494" y="2929467"/>
            <a:ext cx="4416287" cy="819150"/>
          </a:xfrm>
          <a:prstGeom prst="rect">
            <a:avLst/>
          </a:prstGeom>
        </p:spPr>
      </p:pic>
      <p:pic>
        <p:nvPicPr>
          <p:cNvPr id="6" name="Picture 5"/>
          <p:cNvPicPr>
            <a:picLocks noChangeAspect="1"/>
          </p:cNvPicPr>
          <p:nvPr/>
        </p:nvPicPr>
        <p:blipFill>
          <a:blip r:embed="rId4"/>
          <a:stretch>
            <a:fillRect/>
          </a:stretch>
        </p:blipFill>
        <p:spPr>
          <a:xfrm>
            <a:off x="2057400" y="3886200"/>
            <a:ext cx="3539836" cy="533400"/>
          </a:xfrm>
          <a:prstGeom prst="rect">
            <a:avLst/>
          </a:prstGeom>
        </p:spPr>
      </p:pic>
      <p:pic>
        <p:nvPicPr>
          <p:cNvPr id="7" name="Picture 6"/>
          <p:cNvPicPr>
            <a:picLocks noChangeAspect="1"/>
          </p:cNvPicPr>
          <p:nvPr/>
        </p:nvPicPr>
        <p:blipFill>
          <a:blip r:embed="rId5"/>
          <a:stretch>
            <a:fillRect/>
          </a:stretch>
        </p:blipFill>
        <p:spPr>
          <a:xfrm>
            <a:off x="2087638" y="4648200"/>
            <a:ext cx="1493762" cy="419596"/>
          </a:xfrm>
          <a:prstGeom prst="rect">
            <a:avLst/>
          </a:prstGeom>
        </p:spPr>
      </p:pic>
      <p:pic>
        <p:nvPicPr>
          <p:cNvPr id="8" name="Picture 7"/>
          <p:cNvPicPr>
            <a:picLocks noChangeAspect="1"/>
          </p:cNvPicPr>
          <p:nvPr/>
        </p:nvPicPr>
        <p:blipFill>
          <a:blip r:embed="rId6"/>
          <a:stretch>
            <a:fillRect/>
          </a:stretch>
        </p:blipFill>
        <p:spPr>
          <a:xfrm>
            <a:off x="2087638" y="5257800"/>
            <a:ext cx="1238250" cy="381000"/>
          </a:xfrm>
          <a:prstGeom prst="rect">
            <a:avLst/>
          </a:prstGeom>
        </p:spPr>
      </p:pic>
    </p:spTree>
    <p:extLst>
      <p:ext uri="{BB962C8B-B14F-4D97-AF65-F5344CB8AC3E}">
        <p14:creationId xmlns:p14="http://schemas.microsoft.com/office/powerpoint/2010/main" val="39876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533400"/>
            <a:ext cx="8229600" cy="685800"/>
          </a:xfrm>
        </p:spPr>
        <p:txBody>
          <a:bodyPr>
            <a:normAutofit/>
          </a:bodyPr>
          <a:lstStyle/>
          <a:p>
            <a:r>
              <a:rPr lang="en-US" dirty="0" smtClean="0"/>
              <a:t>Key Points</a:t>
            </a:r>
            <a:endParaRPr lang="en-US" dirty="0"/>
          </a:p>
        </p:txBody>
      </p:sp>
      <p:sp>
        <p:nvSpPr>
          <p:cNvPr id="3" name="Content Placeholder 2"/>
          <p:cNvSpPr>
            <a:spLocks noGrp="1"/>
          </p:cNvSpPr>
          <p:nvPr>
            <p:ph idx="1"/>
          </p:nvPr>
        </p:nvSpPr>
        <p:spPr>
          <a:xfrm>
            <a:off x="313780" y="990600"/>
            <a:ext cx="8229600" cy="5181600"/>
          </a:xfrm>
        </p:spPr>
        <p:txBody>
          <a:bodyPr>
            <a:normAutofit/>
          </a:bodyPr>
          <a:lstStyle/>
          <a:p>
            <a:pPr marL="0" indent="0"/>
            <a:endParaRPr lang="en-US" sz="2800" dirty="0">
              <a:solidFill>
                <a:srgbClr val="0A668B"/>
              </a:solidFill>
            </a:endParaRPr>
          </a:p>
          <a:p>
            <a:pPr>
              <a:buFont typeface="Arial"/>
              <a:buChar char="•"/>
            </a:pPr>
            <a:r>
              <a:rPr lang="en-US" dirty="0"/>
              <a:t>The Laws of Exponents are dependent upon a clear definition of exponential notation.</a:t>
            </a:r>
          </a:p>
          <a:p>
            <a:pPr lvl="1">
              <a:buFont typeface="Arial"/>
              <a:buChar char="•"/>
            </a:pPr>
            <a:r>
              <a:rPr lang="en-US" dirty="0"/>
              <a:t>The “rule” for dividing exponential expressions is a consequence of the first.</a:t>
            </a:r>
          </a:p>
          <a:p>
            <a:pPr>
              <a:buFont typeface="Arial"/>
              <a:buChar char="•"/>
            </a:pPr>
            <a:r>
              <a:rPr lang="en-US" dirty="0"/>
              <a:t>There exists a logical sequence that illustrates the coherence of all concepts in Topic A.   </a:t>
            </a:r>
          </a:p>
          <a:p>
            <a:pPr lvl="1">
              <a:buFont typeface="Arial"/>
              <a:buChar char="•"/>
            </a:pPr>
            <a:r>
              <a:rPr lang="en-US" dirty="0"/>
              <a:t>Begin with positive integer exponents, move to whole numbers, then extend to integer exponents.</a:t>
            </a:r>
          </a:p>
          <a:p>
            <a:pPr>
              <a:buFont typeface="Arial"/>
              <a:buChar char="•"/>
            </a:pPr>
            <a:r>
              <a:rPr lang="en-US" dirty="0"/>
              <a:t>Definitions, definitions, definitions.  </a:t>
            </a:r>
          </a:p>
        </p:txBody>
      </p:sp>
    </p:spTree>
    <p:extLst>
      <p:ext uri="{BB962C8B-B14F-4D97-AF65-F5344CB8AC3E}">
        <p14:creationId xmlns:p14="http://schemas.microsoft.com/office/powerpoint/2010/main" val="2277626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a:t>
            </a:r>
            <a:r>
              <a:rPr lang="en-US" dirty="0"/>
              <a:t>Review 2 – 6</a:t>
            </a:r>
          </a:p>
          <a:p>
            <a:pPr marL="457200" indent="-457200">
              <a:buFont typeface="Arial"/>
              <a:buChar char="•"/>
            </a:pPr>
            <a:r>
              <a:rPr lang="en-US" dirty="0"/>
              <a:t>Mid Module Assessment</a:t>
            </a:r>
          </a:p>
          <a:p>
            <a:pPr marL="457200" indent="-457200">
              <a:buFont typeface="Arial"/>
              <a:buChar char="•"/>
            </a:pPr>
            <a:r>
              <a:rPr lang="en-US" dirty="0"/>
              <a:t>Lesson Review 7 – 13</a:t>
            </a:r>
          </a:p>
          <a:p>
            <a:pPr marL="457200" indent="-457200">
              <a:buFont typeface="Arial"/>
              <a:buChar char="•"/>
            </a:pPr>
            <a:r>
              <a:rPr lang="en-US" dirty="0"/>
              <a:t>End of Module Assessment</a:t>
            </a:r>
          </a:p>
          <a:p>
            <a:pPr marL="457200" indent="-457200">
              <a:buFont typeface="Arial"/>
              <a:buChar char="•"/>
            </a:pPr>
            <a:r>
              <a:rPr lang="en-US" dirty="0"/>
              <a:t>Preparation for Implementation</a:t>
            </a:r>
          </a:p>
          <a:p>
            <a:pPr marL="457200" indent="-457200">
              <a:buFont typeface="Arial"/>
              <a:buChar char="•"/>
            </a:pPr>
            <a:r>
              <a:rPr lang="en-US" dirty="0"/>
              <a:t>Summary and Closure</a:t>
            </a:r>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4296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953000"/>
          </a:xfrm>
        </p:spPr>
        <p:txBody>
          <a:bodyPr>
            <a:normAutofit/>
          </a:bodyPr>
          <a:lstStyle/>
          <a:p>
            <a:pPr marL="573088" lvl="1" indent="-457200">
              <a:buFont typeface="Arial"/>
              <a:buChar char="•"/>
            </a:pPr>
            <a:r>
              <a:rPr lang="en-US" sz="2800" dirty="0" smtClean="0">
                <a:solidFill>
                  <a:srgbClr val="194467"/>
                </a:solidFill>
              </a:rPr>
              <a:t>When we add 5 copies of 3, we devise an abbreviation–a new notation, for this purpose:</a:t>
            </a:r>
            <a:endParaRPr lang="en-US" sz="2800" dirty="0">
              <a:solidFill>
                <a:srgbClr val="194467"/>
              </a:solidFill>
            </a:endParaRPr>
          </a:p>
          <a:p>
            <a:pPr marL="115888" lvl="1" indent="0"/>
            <a:endParaRPr lang="en-US" sz="2600" dirty="0" smtClean="0">
              <a:solidFill>
                <a:srgbClr val="194467"/>
              </a:solidFill>
            </a:endParaRPr>
          </a:p>
          <a:p>
            <a:pPr marL="115888" lvl="1" indent="0"/>
            <a:endParaRPr lang="en-US" sz="2600" dirty="0">
              <a:solidFill>
                <a:srgbClr val="194467"/>
              </a:solidFill>
            </a:endParaRPr>
          </a:p>
          <a:p>
            <a:pPr marL="573088" lvl="1" indent="-457200">
              <a:buFont typeface="Arial"/>
              <a:buChar char="•"/>
            </a:pPr>
            <a:r>
              <a:rPr lang="en-US" sz="2600" dirty="0" smtClean="0">
                <a:solidFill>
                  <a:srgbClr val="194467"/>
                </a:solidFill>
              </a:rPr>
              <a:t>If we multiply the same number, 3, with itself 5 times, how should we abbreviate this?</a:t>
            </a:r>
          </a:p>
          <a:p>
            <a:pPr marL="573088" lvl="1" indent="-457200">
              <a:buFont typeface="Arial"/>
              <a:buChar char="•"/>
            </a:pPr>
            <a:endParaRPr lang="en-US" sz="2600" dirty="0">
              <a:solidFill>
                <a:srgbClr val="194467"/>
              </a:solidFill>
            </a:endParaRPr>
          </a:p>
          <a:p>
            <a:pPr marL="573088" lvl="1" indent="-457200">
              <a:buFont typeface="Arial"/>
              <a:buChar char="•"/>
            </a:pPr>
            <a:endParaRPr lang="en-US" sz="2600" dirty="0" smtClean="0">
              <a:solidFill>
                <a:srgbClr val="194467"/>
              </a:solidFill>
            </a:endParaRPr>
          </a:p>
          <a:p>
            <a:pPr marL="973138" lvl="2" indent="-457200">
              <a:buFont typeface="Arial"/>
              <a:buChar char="•"/>
            </a:pPr>
            <a:r>
              <a:rPr lang="en-US" dirty="0" smtClean="0">
                <a:solidFill>
                  <a:srgbClr val="194467"/>
                </a:solidFill>
              </a:rPr>
              <a:t>Students prior experience with this:  The square of a number and powers of 10.</a:t>
            </a:r>
            <a:endParaRPr lang="en-US" dirty="0">
              <a:solidFill>
                <a:srgbClr val="194467"/>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21576616"/>
              </p:ext>
            </p:extLst>
          </p:nvPr>
        </p:nvGraphicFramePr>
        <p:xfrm>
          <a:off x="2514600" y="2692400"/>
          <a:ext cx="3810000" cy="508000"/>
        </p:xfrm>
        <a:graphic>
          <a:graphicData uri="http://schemas.openxmlformats.org/presentationml/2006/ole">
            <mc:AlternateContent xmlns:mc="http://schemas.openxmlformats.org/markup-compatibility/2006">
              <mc:Choice xmlns:v="urn:schemas-microsoft-com:vml" Requires="v">
                <p:oleObj spid="_x0000_s2445" name="Equation" r:id="rId4" imgW="952500" imgH="127000" progId="Equation.DSMT4">
                  <p:embed/>
                </p:oleObj>
              </mc:Choice>
              <mc:Fallback>
                <p:oleObj name="Equation" r:id="rId4" imgW="952500" imgH="127000" progId="Equation.DSMT4">
                  <p:embed/>
                  <p:pic>
                    <p:nvPicPr>
                      <p:cNvPr id="0" name=""/>
                      <p:cNvPicPr/>
                      <p:nvPr/>
                    </p:nvPicPr>
                    <p:blipFill>
                      <a:blip r:embed="rId5"/>
                      <a:stretch>
                        <a:fillRect/>
                      </a:stretch>
                    </p:blipFill>
                    <p:spPr>
                      <a:xfrm>
                        <a:off x="2514600" y="2692400"/>
                        <a:ext cx="3810000" cy="508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28311497"/>
              </p:ext>
            </p:extLst>
          </p:nvPr>
        </p:nvGraphicFramePr>
        <p:xfrm>
          <a:off x="2743200" y="4724400"/>
          <a:ext cx="3352800" cy="609600"/>
        </p:xfrm>
        <a:graphic>
          <a:graphicData uri="http://schemas.openxmlformats.org/presentationml/2006/ole">
            <mc:AlternateContent xmlns:mc="http://schemas.openxmlformats.org/markup-compatibility/2006">
              <mc:Choice xmlns:v="urn:schemas-microsoft-com:vml" Requires="v">
                <p:oleObj spid="_x0000_s2446" name="Equation" r:id="rId6" imgW="838200" imgH="152400" progId="Equation.DSMT4">
                  <p:embed/>
                </p:oleObj>
              </mc:Choice>
              <mc:Fallback>
                <p:oleObj name="Equation" r:id="rId6" imgW="838200" imgH="152400" progId="Equation.DSMT4">
                  <p:embed/>
                  <p:pic>
                    <p:nvPicPr>
                      <p:cNvPr id="0" name=""/>
                      <p:cNvPicPr/>
                      <p:nvPr/>
                    </p:nvPicPr>
                    <p:blipFill>
                      <a:blip r:embed="rId7"/>
                      <a:stretch>
                        <a:fillRect/>
                      </a:stretch>
                    </p:blipFill>
                    <p:spPr>
                      <a:xfrm>
                        <a:off x="2743200" y="4724400"/>
                        <a:ext cx="3352800" cy="609600"/>
                      </a:xfrm>
                      <a:prstGeom prst="rect">
                        <a:avLst/>
                      </a:prstGeom>
                    </p:spPr>
                  </p:pic>
                </p:oleObj>
              </mc:Fallback>
            </mc:AlternateContent>
          </a:graphicData>
        </a:graphic>
      </p:graphicFrame>
    </p:spTree>
    <p:extLst>
      <p:ext uri="{BB962C8B-B14F-4D97-AF65-F5344CB8AC3E}">
        <p14:creationId xmlns:p14="http://schemas.microsoft.com/office/powerpoint/2010/main" val="39671109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Briefly review the content of the Mid-Module Assessment and Exemplars.</a:t>
            </a:r>
          </a:p>
          <a:p>
            <a:pPr marL="457200" indent="-457200">
              <a:buFont typeface="Arial" pitchFamily="34" charset="0"/>
              <a:buChar char="•"/>
            </a:pPr>
            <a:r>
              <a:rPr lang="en-US" sz="2800" dirty="0" smtClean="0"/>
              <a:t>Which problems/vocabulary will be challenging for students?</a:t>
            </a:r>
          </a:p>
          <a:p>
            <a:pPr marL="457200" indent="-457200">
              <a:buFont typeface="Arial" pitchFamily="34" charset="0"/>
              <a:buChar char="•"/>
            </a:pPr>
            <a:r>
              <a:rPr lang="en-US" sz="2800" dirty="0" smtClean="0"/>
              <a:t>Which problems do you expect all students to be able to complete successfully?</a:t>
            </a:r>
          </a:p>
          <a:p>
            <a:pPr marL="457200" indent="-457200">
              <a:buFont typeface="Arial" pitchFamily="34" charset="0"/>
              <a:buChar char="•"/>
            </a:pPr>
            <a:r>
              <a:rPr lang="en-US" sz="2800" dirty="0" smtClean="0"/>
              <a:t>Rubric Scoring</a:t>
            </a:r>
            <a:endParaRPr lang="en-US" sz="2800" dirty="0"/>
          </a:p>
        </p:txBody>
      </p:sp>
      <p:sp>
        <p:nvSpPr>
          <p:cNvPr id="3" name="Title 2"/>
          <p:cNvSpPr>
            <a:spLocks noGrp="1"/>
          </p:cNvSpPr>
          <p:nvPr>
            <p:ph type="title"/>
          </p:nvPr>
        </p:nvSpPr>
        <p:spPr>
          <a:xfrm>
            <a:off x="286606" y="762000"/>
            <a:ext cx="8229600" cy="762000"/>
          </a:xfrm>
        </p:spPr>
        <p:txBody>
          <a:bodyPr>
            <a:normAutofit/>
          </a:bodyPr>
          <a:lstStyle/>
          <a:p>
            <a:r>
              <a:rPr lang="en-US" dirty="0" smtClean="0"/>
              <a:t>Mid-Module Assessment</a:t>
            </a:r>
            <a:endParaRPr lang="en-US" dirty="0"/>
          </a:p>
        </p:txBody>
      </p:sp>
    </p:spTree>
    <p:extLst>
      <p:ext uri="{BB962C8B-B14F-4D97-AF65-F5344CB8AC3E}">
        <p14:creationId xmlns:p14="http://schemas.microsoft.com/office/powerpoint/2010/main" val="12799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229600" cy="4976750"/>
          </a:xfrm>
        </p:spPr>
        <p:txBody>
          <a:bodyPr/>
          <a:lstStyle/>
          <a:p>
            <a:pPr marL="457200" indent="-457200">
              <a:buFont typeface="Arial"/>
              <a:buChar char="•"/>
            </a:pPr>
            <a:r>
              <a:rPr lang="en-US" dirty="0" smtClean="0"/>
              <a:t>Lesson Review 1</a:t>
            </a:r>
          </a:p>
          <a:p>
            <a:pPr marL="457200" indent="-457200">
              <a:buFont typeface="Arial"/>
              <a:buChar char="•"/>
            </a:pPr>
            <a:r>
              <a:rPr lang="en-US" dirty="0" smtClean="0"/>
              <a:t>Module Overview</a:t>
            </a:r>
          </a:p>
          <a:p>
            <a:pPr marL="457200" indent="-457200">
              <a:buFont typeface="Arial"/>
              <a:buChar char="•"/>
            </a:pPr>
            <a:r>
              <a:rPr lang="en-US" dirty="0" smtClean="0"/>
              <a:t>Lesson </a:t>
            </a:r>
            <a:r>
              <a:rPr lang="en-US" dirty="0"/>
              <a:t>Review 2 – 6</a:t>
            </a:r>
          </a:p>
          <a:p>
            <a:pPr marL="457200" indent="-457200">
              <a:buFont typeface="Arial"/>
              <a:buChar char="•"/>
            </a:pPr>
            <a:r>
              <a:rPr lang="en-US" dirty="0"/>
              <a:t>Mid Module Assessment</a:t>
            </a:r>
          </a:p>
          <a:p>
            <a:pPr marL="457200" indent="-457200">
              <a:buFont typeface="Arial"/>
              <a:buChar char="•"/>
            </a:pPr>
            <a:r>
              <a:rPr lang="en-US" dirty="0"/>
              <a:t>Lesson Review 7 – 13</a:t>
            </a:r>
          </a:p>
          <a:p>
            <a:pPr marL="457200" indent="-457200">
              <a:buFont typeface="Arial"/>
              <a:buChar char="•"/>
            </a:pPr>
            <a:r>
              <a:rPr lang="en-US" dirty="0"/>
              <a:t>End of Module Assessment</a:t>
            </a:r>
          </a:p>
          <a:p>
            <a:pPr marL="457200" indent="-457200">
              <a:buFont typeface="Arial"/>
              <a:buChar char="•"/>
            </a:pPr>
            <a:r>
              <a:rPr lang="en-US" dirty="0"/>
              <a:t>Preparation for Implementation</a:t>
            </a:r>
          </a:p>
          <a:p>
            <a:pPr marL="457200" indent="-457200">
              <a:buFont typeface="Arial"/>
              <a:buChar char="•"/>
            </a:pPr>
            <a:r>
              <a:rPr lang="en-US" dirty="0"/>
              <a:t>Summary and Closure</a:t>
            </a:r>
          </a:p>
        </p:txBody>
      </p:sp>
      <p:sp>
        <p:nvSpPr>
          <p:cNvPr id="3" name="Title 2"/>
          <p:cNvSpPr>
            <a:spLocks noGrp="1"/>
          </p:cNvSpPr>
          <p:nvPr>
            <p:ph type="title"/>
          </p:nvPr>
        </p:nvSpPr>
        <p:spPr>
          <a:xfrm>
            <a:off x="286606" y="304801"/>
            <a:ext cx="8229600" cy="91440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720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Students estimate very large and very small quantities expressed as a single digit times an integer power of 10.</a:t>
            </a:r>
          </a:p>
          <a:p>
            <a:pPr marL="457200" indent="-457200">
              <a:buFont typeface="Arial" pitchFamily="34" charset="0"/>
              <a:buChar char="•"/>
            </a:pPr>
            <a:r>
              <a:rPr lang="en-US" sz="2800" dirty="0" smtClean="0"/>
              <a:t>Students perform operations with numbers written in scientific notation.</a:t>
            </a:r>
            <a:endParaRPr lang="en-US" sz="2800" dirty="0"/>
          </a:p>
        </p:txBody>
      </p:sp>
      <p:sp>
        <p:nvSpPr>
          <p:cNvPr id="3" name="Title 2"/>
          <p:cNvSpPr>
            <a:spLocks noGrp="1"/>
          </p:cNvSpPr>
          <p:nvPr>
            <p:ph type="title"/>
          </p:nvPr>
        </p:nvSpPr>
        <p:spPr>
          <a:xfrm>
            <a:off x="286606" y="381000"/>
            <a:ext cx="8229600" cy="1143000"/>
          </a:xfrm>
        </p:spPr>
        <p:txBody>
          <a:bodyPr>
            <a:normAutofit fontScale="90000"/>
          </a:bodyPr>
          <a:lstStyle/>
          <a:p>
            <a:r>
              <a:rPr lang="en-US" dirty="0" smtClean="0"/>
              <a:t>Topic B:  Magnitude and Scientific Notation</a:t>
            </a:r>
            <a:endParaRPr lang="en-US" dirty="0"/>
          </a:p>
        </p:txBody>
      </p:sp>
    </p:spTree>
    <p:extLst>
      <p:ext uri="{BB962C8B-B14F-4D97-AF65-F5344CB8AC3E}">
        <p14:creationId xmlns:p14="http://schemas.microsoft.com/office/powerpoint/2010/main" val="1909399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Students know that positive powers of 10 are very large numbers and negative powers of 10 are very small numbers.</a:t>
            </a:r>
          </a:p>
          <a:p>
            <a:pPr marL="457200" indent="-457200">
              <a:buFont typeface="Arial" pitchFamily="34" charset="0"/>
              <a:buChar char="•"/>
            </a:pPr>
            <a:r>
              <a:rPr lang="en-US" sz="2800" dirty="0" smtClean="0"/>
              <a:t>Students know that the exponent of an expression provides information about the magnitude of the number.</a:t>
            </a:r>
            <a:endParaRPr lang="en-US" sz="2800" dirty="0"/>
          </a:p>
        </p:txBody>
      </p:sp>
      <p:sp>
        <p:nvSpPr>
          <p:cNvPr id="3" name="Title 2"/>
          <p:cNvSpPr>
            <a:spLocks noGrp="1"/>
          </p:cNvSpPr>
          <p:nvPr>
            <p:ph type="title"/>
          </p:nvPr>
        </p:nvSpPr>
        <p:spPr>
          <a:xfrm>
            <a:off x="286606" y="381000"/>
            <a:ext cx="8229600" cy="1143000"/>
          </a:xfrm>
        </p:spPr>
        <p:txBody>
          <a:bodyPr>
            <a:normAutofit/>
          </a:bodyPr>
          <a:lstStyle/>
          <a:p>
            <a:r>
              <a:rPr lang="en-US" dirty="0" smtClean="0"/>
              <a:t>Lesson 7:  Magnitude</a:t>
            </a:r>
            <a:endParaRPr lang="en-US" dirty="0"/>
          </a:p>
        </p:txBody>
      </p:sp>
    </p:spTree>
    <p:extLst>
      <p:ext uri="{BB962C8B-B14F-4D97-AF65-F5344CB8AC3E}">
        <p14:creationId xmlns:p14="http://schemas.microsoft.com/office/powerpoint/2010/main" val="6163442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457200" indent="-457200">
              <a:buFont typeface="Arial"/>
              <a:buChar char="•"/>
            </a:pPr>
            <a:r>
              <a:rPr lang="en-US" sz="2800" dirty="0"/>
              <a:t>Exponential notation is indispensable in science because it is used to clearly display the </a:t>
            </a:r>
            <a:r>
              <a:rPr lang="en-US" sz="2800" b="1" dirty="0"/>
              <a:t>magnitude</a:t>
            </a:r>
            <a:r>
              <a:rPr lang="en-US" sz="2800" dirty="0"/>
              <a:t> of a measurement.  </a:t>
            </a:r>
            <a:endParaRPr lang="en-US" sz="2800" dirty="0" smtClean="0"/>
          </a:p>
          <a:p>
            <a:pPr marL="857250" lvl="1" indent="-457200">
              <a:buFont typeface="Arial"/>
              <a:buChar char="•"/>
            </a:pPr>
            <a:r>
              <a:rPr lang="en-US" dirty="0" smtClean="0"/>
              <a:t>That </a:t>
            </a:r>
            <a:r>
              <a:rPr lang="en-US" dirty="0"/>
              <a:t>is, it provides a sense of how big or how small a number is.</a:t>
            </a:r>
          </a:p>
          <a:p>
            <a:endParaRPr lang="en-US" sz="2800" dirty="0"/>
          </a:p>
          <a:p>
            <a:pPr marL="457200" indent="-457200">
              <a:buFont typeface="Arial"/>
              <a:buChar char="•"/>
            </a:pPr>
            <a:r>
              <a:rPr lang="en-US" sz="2800" dirty="0"/>
              <a:t>U</a:t>
            </a:r>
            <a:r>
              <a:rPr lang="en-US" sz="2800" dirty="0" smtClean="0"/>
              <a:t>nderstanding </a:t>
            </a:r>
            <a:r>
              <a:rPr lang="en-US" sz="2800" dirty="0"/>
              <a:t>magnitude comes down to understanding integer powers of 10.  </a:t>
            </a:r>
          </a:p>
          <a:p>
            <a:pPr marL="396875" lvl="2" indent="0"/>
            <a:endParaRPr lang="en-US" sz="2400" dirty="0"/>
          </a:p>
          <a:p>
            <a:pPr marL="0" indent="0"/>
            <a:endParaRPr lang="en-US" dirty="0" smtClean="0"/>
          </a:p>
          <a:p>
            <a:pPr marL="0" indent="0"/>
            <a:endParaRPr lang="en-US" dirty="0"/>
          </a:p>
        </p:txBody>
      </p:sp>
    </p:spTree>
    <p:extLst>
      <p:ext uri="{BB962C8B-B14F-4D97-AF65-F5344CB8AC3E}">
        <p14:creationId xmlns:p14="http://schemas.microsoft.com/office/powerpoint/2010/main" val="11149729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5105400"/>
          </a:xfrm>
        </p:spPr>
        <p:txBody>
          <a:bodyPr>
            <a:normAutofit fontScale="92500" lnSpcReduction="10000"/>
          </a:bodyPr>
          <a:lstStyle/>
          <a:p>
            <a:pPr marL="457200" indent="-457200">
              <a:buFont typeface="Arial"/>
              <a:buChar char="•"/>
            </a:pPr>
            <a:r>
              <a:rPr lang="en-US" sz="2800" dirty="0"/>
              <a:t>Fact 1:  </a:t>
            </a:r>
            <a:r>
              <a:rPr lang="en-US" sz="2800" i="1" dirty="0"/>
              <a:t>The numbers       </a:t>
            </a:r>
            <a:r>
              <a:rPr lang="en-US" sz="2800" i="1" dirty="0" smtClean="0"/>
              <a:t> </a:t>
            </a:r>
            <a:r>
              <a:rPr lang="en-US" sz="2800" i="1" dirty="0"/>
              <a:t>for arbitrarily large positive integers n are </a:t>
            </a:r>
            <a:r>
              <a:rPr lang="en-US" sz="2800" b="1" i="1" dirty="0"/>
              <a:t>big numbers,</a:t>
            </a:r>
            <a:r>
              <a:rPr lang="en-US" sz="2800" i="1" dirty="0"/>
              <a:t> in the sense that given a number M (no matter how big M is) there is a power of 10 that exceeds M.</a:t>
            </a:r>
          </a:p>
          <a:p>
            <a:endParaRPr lang="en-US" sz="2800" dirty="0"/>
          </a:p>
          <a:p>
            <a:pPr marL="457200" indent="-457200">
              <a:buFont typeface="Arial"/>
              <a:buChar char="•"/>
            </a:pPr>
            <a:r>
              <a:rPr lang="en-US" sz="2800" dirty="0"/>
              <a:t>Fact 2:   </a:t>
            </a:r>
            <a:r>
              <a:rPr lang="en-US" sz="2800" i="1" dirty="0"/>
              <a:t>The numbers </a:t>
            </a:r>
            <a:r>
              <a:rPr lang="en-US" sz="2800" dirty="0"/>
              <a:t>         </a:t>
            </a:r>
            <a:r>
              <a:rPr lang="en-US" sz="2800" i="1" dirty="0"/>
              <a:t>for arbitrarily large positive integers n are </a:t>
            </a:r>
            <a:r>
              <a:rPr lang="en-US" sz="2800" b="1" i="1" dirty="0"/>
              <a:t>small numbers</a:t>
            </a:r>
            <a:r>
              <a:rPr lang="en-US" sz="2800" i="1" dirty="0"/>
              <a:t>, in the sense that given a positive number S (no matter how small S is), there is a (negative) power of 10 that is smaller than S</a:t>
            </a:r>
            <a:r>
              <a:rPr lang="en-US" sz="2800" i="1" dirty="0" smtClean="0"/>
              <a:t>.</a:t>
            </a:r>
          </a:p>
          <a:p>
            <a:pPr marL="457200" indent="-457200">
              <a:buFont typeface="Arial"/>
              <a:buChar char="•"/>
            </a:pPr>
            <a:endParaRPr lang="en-US" sz="2800" dirty="0"/>
          </a:p>
          <a:p>
            <a:pPr marL="457200" indent="-457200">
              <a:buFont typeface="Arial"/>
              <a:buChar char="•"/>
            </a:pPr>
            <a:r>
              <a:rPr lang="en-US" sz="2800" dirty="0" smtClean="0"/>
              <a:t>We will look at two special cases of Fact 1.</a:t>
            </a:r>
            <a:endParaRPr lang="en-US" sz="2800" dirty="0"/>
          </a:p>
          <a:p>
            <a:pPr marL="396875" lvl="2" indent="0"/>
            <a:endParaRPr lang="en-US" sz="2400" dirty="0"/>
          </a:p>
          <a:p>
            <a:pPr marL="0" indent="0"/>
            <a:endParaRPr lang="en-US" dirty="0" smtClean="0"/>
          </a:p>
          <a:p>
            <a:pPr marL="0" indent="0"/>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16922012"/>
              </p:ext>
            </p:extLst>
          </p:nvPr>
        </p:nvGraphicFramePr>
        <p:xfrm>
          <a:off x="4191000" y="1371600"/>
          <a:ext cx="609600" cy="474134"/>
        </p:xfrm>
        <a:graphic>
          <a:graphicData uri="http://schemas.openxmlformats.org/presentationml/2006/ole">
            <mc:AlternateContent xmlns:mc="http://schemas.openxmlformats.org/markup-compatibility/2006">
              <mc:Choice xmlns:v="urn:schemas-microsoft-com:vml" Requires="v">
                <p:oleObj spid="_x0000_s38086" name="Equation" r:id="rId3" imgW="228600" imgH="177800" progId="Equation.DSMT4">
                  <p:embed/>
                </p:oleObj>
              </mc:Choice>
              <mc:Fallback>
                <p:oleObj name="Equation" r:id="rId3" imgW="228600" imgH="177800" progId="Equation.DSMT4">
                  <p:embed/>
                  <p:pic>
                    <p:nvPicPr>
                      <p:cNvPr id="0" name=""/>
                      <p:cNvPicPr/>
                      <p:nvPr/>
                    </p:nvPicPr>
                    <p:blipFill>
                      <a:blip r:embed="rId4"/>
                      <a:stretch>
                        <a:fillRect/>
                      </a:stretch>
                    </p:blipFill>
                    <p:spPr>
                      <a:xfrm>
                        <a:off x="4191000" y="1371600"/>
                        <a:ext cx="609600" cy="47413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81490079"/>
              </p:ext>
            </p:extLst>
          </p:nvPr>
        </p:nvGraphicFramePr>
        <p:xfrm>
          <a:off x="4315227" y="3505200"/>
          <a:ext cx="713973" cy="452438"/>
        </p:xfrm>
        <a:graphic>
          <a:graphicData uri="http://schemas.openxmlformats.org/presentationml/2006/ole">
            <mc:AlternateContent xmlns:mc="http://schemas.openxmlformats.org/markup-compatibility/2006">
              <mc:Choice xmlns:v="urn:schemas-microsoft-com:vml" Requires="v">
                <p:oleObj spid="_x0000_s38087" name="Equation" r:id="rId5" imgW="279400" imgH="177800" progId="Equation.DSMT4">
                  <p:embed/>
                </p:oleObj>
              </mc:Choice>
              <mc:Fallback>
                <p:oleObj name="Equation" r:id="rId5" imgW="279400" imgH="177800" progId="Equation.DSMT4">
                  <p:embed/>
                  <p:pic>
                    <p:nvPicPr>
                      <p:cNvPr id="0" name=""/>
                      <p:cNvPicPr/>
                      <p:nvPr/>
                    </p:nvPicPr>
                    <p:blipFill>
                      <a:blip r:embed="rId6"/>
                      <a:stretch>
                        <a:fillRect/>
                      </a:stretch>
                    </p:blipFill>
                    <p:spPr>
                      <a:xfrm>
                        <a:off x="4315227" y="3505200"/>
                        <a:ext cx="713973" cy="452438"/>
                      </a:xfrm>
                      <a:prstGeom prst="rect">
                        <a:avLst/>
                      </a:prstGeom>
                    </p:spPr>
                  </p:pic>
                </p:oleObj>
              </mc:Fallback>
            </mc:AlternateContent>
          </a:graphicData>
        </a:graphic>
      </p:graphicFrame>
    </p:spTree>
    <p:extLst>
      <p:ext uri="{BB962C8B-B14F-4D97-AF65-F5344CB8AC3E}">
        <p14:creationId xmlns:p14="http://schemas.microsoft.com/office/powerpoint/2010/main" val="27051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Example1</a:t>
            </a:r>
            <a:endParaRPr lang="en-US" dirty="0"/>
          </a:p>
        </p:txBody>
      </p:sp>
      <p:sp>
        <p:nvSpPr>
          <p:cNvPr id="5" name="Content Placeholder 2"/>
          <p:cNvSpPr>
            <a:spLocks noGrp="1"/>
          </p:cNvSpPr>
          <p:nvPr>
            <p:ph idx="1"/>
          </p:nvPr>
        </p:nvSpPr>
        <p:spPr>
          <a:xfrm>
            <a:off x="381000" y="1447800"/>
            <a:ext cx="8686800" cy="5105400"/>
          </a:xfrm>
        </p:spPr>
        <p:txBody>
          <a:bodyPr>
            <a:normAutofit/>
          </a:bodyPr>
          <a:lstStyle/>
          <a:p>
            <a:pPr marL="457200" indent="-457200">
              <a:buFont typeface="Arial"/>
              <a:buChar char="•"/>
            </a:pPr>
            <a:r>
              <a:rPr lang="en-US" sz="2800" dirty="0" smtClean="0"/>
              <a:t>Let </a:t>
            </a:r>
            <a:r>
              <a:rPr lang="en-US" sz="2800" i="1" dirty="0"/>
              <a:t>M</a:t>
            </a:r>
            <a:r>
              <a:rPr lang="en-US" sz="2800" dirty="0"/>
              <a:t> be the world population as of March 23, 2013.  Approximately, </a:t>
            </a:r>
            <a:r>
              <a:rPr lang="en-US" sz="2800" i="1" dirty="0"/>
              <a:t>M </a:t>
            </a:r>
            <a:r>
              <a:rPr lang="en-US" sz="2800" dirty="0"/>
              <a:t>= 7,093,981,143.  </a:t>
            </a:r>
            <a:endParaRPr lang="en-US" sz="2800" dirty="0" smtClean="0"/>
          </a:p>
          <a:p>
            <a:pPr marL="457200" indent="-457200">
              <a:buFont typeface="Arial"/>
              <a:buChar char="•"/>
            </a:pPr>
            <a:r>
              <a:rPr lang="en-US" sz="2800" dirty="0" smtClean="0"/>
              <a:t>We want to find the smallest power of 10 that exceeds the world population.</a:t>
            </a:r>
            <a:endParaRPr lang="en-US" sz="2800" dirty="0"/>
          </a:p>
          <a:p>
            <a:pPr marL="857250" lvl="1" indent="-457200">
              <a:buFont typeface="Arial"/>
              <a:buChar char="•"/>
            </a:pPr>
            <a:r>
              <a:rPr lang="en-US" dirty="0" smtClean="0"/>
              <a:t>The </a:t>
            </a:r>
            <a:r>
              <a:rPr lang="en-US" dirty="0"/>
              <a:t>number, </a:t>
            </a:r>
            <a:r>
              <a:rPr lang="en-US" i="1" dirty="0"/>
              <a:t>M</a:t>
            </a:r>
            <a:r>
              <a:rPr lang="en-US" dirty="0"/>
              <a:t>, has 10 digits and is therefore smaller than any whole number with 11 digits, such as 10,000,000,000</a:t>
            </a:r>
            <a:r>
              <a:rPr lang="en-US" dirty="0" smtClean="0"/>
              <a:t>.  Agree?</a:t>
            </a:r>
            <a:r>
              <a:rPr lang="en-US" sz="2800" dirty="0"/>
              <a:t>			</a:t>
            </a:r>
          </a:p>
          <a:p>
            <a:endParaRPr lang="en-US" sz="2800" dirty="0"/>
          </a:p>
          <a:p>
            <a:pPr marL="857250" lvl="1" indent="-457200">
              <a:buFont typeface="Arial"/>
              <a:buChar char="•"/>
            </a:pPr>
            <a:r>
              <a:rPr lang="en-US" dirty="0"/>
              <a:t>So, 		         </a:t>
            </a:r>
            <a:r>
              <a:rPr lang="en-US" dirty="0" smtClean="0"/>
              <a:t>Therefore</a:t>
            </a:r>
            <a:r>
              <a:rPr lang="en-US" dirty="0"/>
              <a:t>, the 10</a:t>
            </a:r>
            <a:r>
              <a:rPr lang="en-US" baseline="30000" dirty="0"/>
              <a:t>th</a:t>
            </a:r>
            <a:r>
              <a:rPr lang="en-US" dirty="0"/>
              <a:t> power of 10 exceeds </a:t>
            </a:r>
            <a:r>
              <a:rPr lang="en-US" i="1" dirty="0"/>
              <a:t>M.</a:t>
            </a:r>
            <a:endParaRPr lang="en-US" dirty="0"/>
          </a:p>
          <a:p>
            <a:pPr marL="396875" lvl="2" indent="0"/>
            <a:endParaRPr lang="en-US" sz="2400" dirty="0"/>
          </a:p>
          <a:p>
            <a:pPr marL="0" indent="0"/>
            <a:endParaRPr lang="en-US" dirty="0" smtClean="0"/>
          </a:p>
          <a:p>
            <a:pPr marL="0" indent="0"/>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788557539"/>
              </p:ext>
            </p:extLst>
          </p:nvPr>
        </p:nvGraphicFramePr>
        <p:xfrm>
          <a:off x="1295400" y="4724400"/>
          <a:ext cx="3496132" cy="542483"/>
        </p:xfrm>
        <a:graphic>
          <a:graphicData uri="http://schemas.openxmlformats.org/presentationml/2006/ole">
            <mc:AlternateContent xmlns:mc="http://schemas.openxmlformats.org/markup-compatibility/2006">
              <mc:Choice xmlns:v="urn:schemas-microsoft-com:vml" Requires="v">
                <p:oleObj spid="_x0000_s39101" name="Equation" r:id="rId3" imgW="1308100" imgH="203200" progId="Equation.DSMT4">
                  <p:embed/>
                </p:oleObj>
              </mc:Choice>
              <mc:Fallback>
                <p:oleObj name="Equation" r:id="rId3" imgW="1308100" imgH="203200" progId="Equation.DSMT4">
                  <p:embed/>
                  <p:pic>
                    <p:nvPicPr>
                      <p:cNvPr id="0" name=""/>
                      <p:cNvPicPr/>
                      <p:nvPr/>
                    </p:nvPicPr>
                    <p:blipFill>
                      <a:blip r:embed="rId4"/>
                      <a:stretch>
                        <a:fillRect/>
                      </a:stretch>
                    </p:blipFill>
                    <p:spPr>
                      <a:xfrm>
                        <a:off x="1295400" y="4724400"/>
                        <a:ext cx="3496132" cy="54248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3392154"/>
              </p:ext>
            </p:extLst>
          </p:nvPr>
        </p:nvGraphicFramePr>
        <p:xfrm>
          <a:off x="1945919" y="5343556"/>
          <a:ext cx="1406881" cy="447644"/>
        </p:xfrm>
        <a:graphic>
          <a:graphicData uri="http://schemas.openxmlformats.org/presentationml/2006/ole">
            <mc:AlternateContent xmlns:mc="http://schemas.openxmlformats.org/markup-compatibility/2006">
              <mc:Choice xmlns:v="urn:schemas-microsoft-com:vml" Requires="v">
                <p:oleObj spid="_x0000_s39102" name="Equation" r:id="rId5" imgW="558800" imgH="177800" progId="Equation.DSMT4">
                  <p:embed/>
                </p:oleObj>
              </mc:Choice>
              <mc:Fallback>
                <p:oleObj name="Equation" r:id="rId5" imgW="558800" imgH="177800" progId="Equation.DSMT4">
                  <p:embed/>
                  <p:pic>
                    <p:nvPicPr>
                      <p:cNvPr id="0" name=""/>
                      <p:cNvPicPr/>
                      <p:nvPr/>
                    </p:nvPicPr>
                    <p:blipFill>
                      <a:blip r:embed="rId6"/>
                      <a:stretch>
                        <a:fillRect/>
                      </a:stretch>
                    </p:blipFill>
                    <p:spPr>
                      <a:xfrm>
                        <a:off x="1945919" y="5343556"/>
                        <a:ext cx="1406881" cy="447644"/>
                      </a:xfrm>
                      <a:prstGeom prst="rect">
                        <a:avLst/>
                      </a:prstGeom>
                    </p:spPr>
                  </p:pic>
                </p:oleObj>
              </mc:Fallback>
            </mc:AlternateContent>
          </a:graphicData>
        </a:graphic>
      </p:graphicFrame>
    </p:spTree>
    <p:extLst>
      <p:ext uri="{BB962C8B-B14F-4D97-AF65-F5344CB8AC3E}">
        <p14:creationId xmlns:p14="http://schemas.microsoft.com/office/powerpoint/2010/main" val="27438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2</a:t>
            </a:r>
            <a:endParaRPr lang="en-US" dirty="0"/>
          </a:p>
        </p:txBody>
      </p:sp>
      <p:sp>
        <p:nvSpPr>
          <p:cNvPr id="5" name="Content Placeholder 2"/>
          <p:cNvSpPr>
            <a:spLocks noGrp="1"/>
          </p:cNvSpPr>
          <p:nvPr>
            <p:ph idx="1"/>
          </p:nvPr>
        </p:nvSpPr>
        <p:spPr>
          <a:xfrm>
            <a:off x="381000" y="1447800"/>
            <a:ext cx="8686800" cy="5105400"/>
          </a:xfrm>
        </p:spPr>
        <p:txBody>
          <a:bodyPr>
            <a:normAutofit/>
          </a:bodyPr>
          <a:lstStyle/>
          <a:p>
            <a:pPr marL="457200" indent="-457200">
              <a:buFont typeface="Arial"/>
              <a:buChar char="•"/>
            </a:pPr>
            <a:r>
              <a:rPr lang="en-US" sz="2800" dirty="0"/>
              <a:t>Let </a:t>
            </a:r>
            <a:r>
              <a:rPr lang="en-US" sz="2800" i="1" dirty="0"/>
              <a:t>M</a:t>
            </a:r>
            <a:r>
              <a:rPr lang="en-US" sz="2800" dirty="0"/>
              <a:t> be the US national debt on March 23, 2013.  </a:t>
            </a:r>
            <a:r>
              <a:rPr lang="en-US" sz="2800" i="1" dirty="0"/>
              <a:t>M</a:t>
            </a:r>
            <a:r>
              <a:rPr lang="en-US" sz="2800" dirty="0"/>
              <a:t> = 16,755,133,009,522 to the nearest dollar.  </a:t>
            </a:r>
          </a:p>
          <a:p>
            <a:pPr marL="457200" indent="-457200">
              <a:buFont typeface="Arial"/>
              <a:buChar char="•"/>
            </a:pPr>
            <a:r>
              <a:rPr lang="en-US" sz="2800" dirty="0" smtClean="0"/>
              <a:t>We want to find the smallest power of 10 that exceeds the US national debt.</a:t>
            </a:r>
            <a:endParaRPr lang="en-US" sz="2800" dirty="0"/>
          </a:p>
          <a:p>
            <a:pPr marL="857250" lvl="1" indent="-457200">
              <a:buFont typeface="Arial"/>
              <a:buChar char="•"/>
            </a:pPr>
            <a:r>
              <a:rPr lang="en-US" dirty="0" smtClean="0"/>
              <a:t>The </a:t>
            </a:r>
            <a:r>
              <a:rPr lang="en-US" dirty="0"/>
              <a:t>number, </a:t>
            </a:r>
            <a:r>
              <a:rPr lang="en-US" i="1" dirty="0"/>
              <a:t>M</a:t>
            </a:r>
            <a:r>
              <a:rPr lang="en-US" dirty="0"/>
              <a:t>, has </a:t>
            </a:r>
            <a:r>
              <a:rPr lang="en-US" dirty="0" smtClean="0"/>
              <a:t>14 digits. The largest 14 digit number is 99,999,999,999,999. Agree?</a:t>
            </a:r>
            <a:r>
              <a:rPr lang="en-US" sz="2800" dirty="0"/>
              <a:t>			</a:t>
            </a:r>
          </a:p>
          <a:p>
            <a:endParaRPr lang="en-US" sz="2800" dirty="0"/>
          </a:p>
          <a:p>
            <a:pPr marL="857250" lvl="1" indent="-457200">
              <a:buFont typeface="Arial"/>
              <a:buChar char="•"/>
            </a:pPr>
            <a:r>
              <a:rPr lang="en-US" dirty="0"/>
              <a:t>So, 		         </a:t>
            </a:r>
            <a:r>
              <a:rPr lang="en-US" dirty="0" smtClean="0"/>
              <a:t>Therefore</a:t>
            </a:r>
            <a:r>
              <a:rPr lang="en-US" dirty="0"/>
              <a:t>, the </a:t>
            </a:r>
            <a:r>
              <a:rPr lang="en-US" dirty="0" smtClean="0"/>
              <a:t>14</a:t>
            </a:r>
            <a:r>
              <a:rPr lang="en-US" baseline="30000" dirty="0" smtClean="0"/>
              <a:t>th</a:t>
            </a:r>
            <a:r>
              <a:rPr lang="en-US" dirty="0" smtClean="0"/>
              <a:t> </a:t>
            </a:r>
            <a:r>
              <a:rPr lang="en-US" dirty="0"/>
              <a:t>power of 10 exceeds </a:t>
            </a:r>
            <a:r>
              <a:rPr lang="en-US" i="1" dirty="0"/>
              <a:t>M.</a:t>
            </a:r>
            <a:endParaRPr lang="en-US" dirty="0"/>
          </a:p>
          <a:p>
            <a:pPr marL="396875" lvl="2" indent="0"/>
            <a:endParaRPr lang="en-US" sz="2400" dirty="0"/>
          </a:p>
          <a:p>
            <a:pPr marL="0" indent="0"/>
            <a:endParaRPr lang="en-US" dirty="0" smtClean="0"/>
          </a:p>
          <a:p>
            <a:pPr marL="0" indent="0"/>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48797824"/>
              </p:ext>
            </p:extLst>
          </p:nvPr>
        </p:nvGraphicFramePr>
        <p:xfrm>
          <a:off x="1219200" y="4495800"/>
          <a:ext cx="7090605" cy="448159"/>
        </p:xfrm>
        <a:graphic>
          <a:graphicData uri="http://schemas.openxmlformats.org/presentationml/2006/ole">
            <mc:AlternateContent xmlns:mc="http://schemas.openxmlformats.org/markup-compatibility/2006">
              <mc:Choice xmlns:v="urn:schemas-microsoft-com:vml" Requires="v">
                <p:oleObj spid="_x0000_s40123" name="Equation" r:id="rId3" imgW="3213100" imgH="203200" progId="Equation.DSMT4">
                  <p:embed/>
                </p:oleObj>
              </mc:Choice>
              <mc:Fallback>
                <p:oleObj name="Equation" r:id="rId3" imgW="3213100" imgH="203200" progId="Equation.DSMT4">
                  <p:embed/>
                  <p:pic>
                    <p:nvPicPr>
                      <p:cNvPr id="0" name=""/>
                      <p:cNvPicPr/>
                      <p:nvPr/>
                    </p:nvPicPr>
                    <p:blipFill>
                      <a:blip r:embed="rId4"/>
                      <a:stretch>
                        <a:fillRect/>
                      </a:stretch>
                    </p:blipFill>
                    <p:spPr>
                      <a:xfrm>
                        <a:off x="1219200" y="4495800"/>
                        <a:ext cx="7090605" cy="44815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83857356"/>
              </p:ext>
            </p:extLst>
          </p:nvPr>
        </p:nvGraphicFramePr>
        <p:xfrm>
          <a:off x="1869719" y="4951191"/>
          <a:ext cx="1406881" cy="447644"/>
        </p:xfrm>
        <a:graphic>
          <a:graphicData uri="http://schemas.openxmlformats.org/presentationml/2006/ole">
            <mc:AlternateContent xmlns:mc="http://schemas.openxmlformats.org/markup-compatibility/2006">
              <mc:Choice xmlns:v="urn:schemas-microsoft-com:vml" Requires="v">
                <p:oleObj spid="_x0000_s40124" name="Equation" r:id="rId5" imgW="558800" imgH="177800" progId="Equation.DSMT4">
                  <p:embed/>
                </p:oleObj>
              </mc:Choice>
              <mc:Fallback>
                <p:oleObj name="Equation" r:id="rId5" imgW="558800" imgH="177800" progId="Equation.DSMT4">
                  <p:embed/>
                  <p:pic>
                    <p:nvPicPr>
                      <p:cNvPr id="0" name=""/>
                      <p:cNvPicPr/>
                      <p:nvPr/>
                    </p:nvPicPr>
                    <p:blipFill>
                      <a:blip r:embed="rId6"/>
                      <a:stretch>
                        <a:fillRect/>
                      </a:stretch>
                    </p:blipFill>
                    <p:spPr>
                      <a:xfrm>
                        <a:off x="1869719" y="4951191"/>
                        <a:ext cx="1406881" cy="447644"/>
                      </a:xfrm>
                      <a:prstGeom prst="rect">
                        <a:avLst/>
                      </a:prstGeom>
                    </p:spPr>
                  </p:pic>
                </p:oleObj>
              </mc:Fallback>
            </mc:AlternateContent>
          </a:graphicData>
        </a:graphic>
      </p:graphicFrame>
      <p:sp>
        <p:nvSpPr>
          <p:cNvPr id="3" name="TextBox 2"/>
          <p:cNvSpPr txBox="1"/>
          <p:nvPr/>
        </p:nvSpPr>
        <p:spPr>
          <a:xfrm>
            <a:off x="1066800" y="6248400"/>
            <a:ext cx="6934200" cy="461665"/>
          </a:xfrm>
          <a:prstGeom prst="rect">
            <a:avLst/>
          </a:prstGeom>
          <a:noFill/>
        </p:spPr>
        <p:txBody>
          <a:bodyPr wrap="square" rtlCol="0">
            <a:spAutoFit/>
          </a:bodyPr>
          <a:lstStyle/>
          <a:p>
            <a:pPr algn="ctr"/>
            <a:r>
              <a:rPr lang="en-US" sz="2400" dirty="0" smtClean="0">
                <a:solidFill>
                  <a:srgbClr val="194467"/>
                </a:solidFill>
              </a:rPr>
              <a:t>Complete Exercises 1 and 2.</a:t>
            </a:r>
            <a:endParaRPr lang="en-US" sz="2400" dirty="0">
              <a:solidFill>
                <a:srgbClr val="194467"/>
              </a:solidFill>
            </a:endParaRPr>
          </a:p>
        </p:txBody>
      </p:sp>
    </p:spTree>
    <p:extLst>
      <p:ext uri="{BB962C8B-B14F-4D97-AF65-F5344CB8AC3E}">
        <p14:creationId xmlns:p14="http://schemas.microsoft.com/office/powerpoint/2010/main" val="15545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sp>
        <p:nvSpPr>
          <p:cNvPr id="5" name="Content Placeholder 2"/>
          <p:cNvSpPr>
            <a:spLocks noGrp="1"/>
          </p:cNvSpPr>
          <p:nvPr>
            <p:ph idx="1"/>
          </p:nvPr>
        </p:nvSpPr>
        <p:spPr>
          <a:xfrm>
            <a:off x="381000" y="1447800"/>
            <a:ext cx="8686800" cy="5105400"/>
          </a:xfrm>
        </p:spPr>
        <p:txBody>
          <a:bodyPr>
            <a:normAutofit/>
          </a:bodyPr>
          <a:lstStyle/>
          <a:p>
            <a:pPr marL="457200" indent="-457200">
              <a:buFont typeface="Arial"/>
              <a:buChar char="•"/>
            </a:pPr>
            <a:r>
              <a:rPr lang="en-US" sz="2800" dirty="0" smtClean="0"/>
              <a:t>We prove what we have observed for all numbers.</a:t>
            </a:r>
            <a:endParaRPr lang="en-US" sz="2800" dirty="0"/>
          </a:p>
          <a:p>
            <a:pPr marL="457200" indent="-457200">
              <a:buFont typeface="Arial"/>
              <a:buChar char="•"/>
            </a:pPr>
            <a:r>
              <a:rPr lang="en-US" sz="2800" dirty="0" smtClean="0"/>
              <a:t>We have two cases to consider:</a:t>
            </a:r>
            <a:endParaRPr lang="en-US" sz="2800" dirty="0"/>
          </a:p>
          <a:p>
            <a:pPr marL="857250" lvl="1" indent="-457200">
              <a:buFont typeface="Arial"/>
              <a:buChar char="•"/>
            </a:pPr>
            <a:r>
              <a:rPr lang="en-US" dirty="0" smtClean="0"/>
              <a:t>Case </a:t>
            </a:r>
            <a:r>
              <a:rPr lang="en-US" dirty="0"/>
              <a:t>1:  When the number </a:t>
            </a:r>
            <a:r>
              <a:rPr lang="en-US" i="1" dirty="0"/>
              <a:t>M </a:t>
            </a:r>
            <a:r>
              <a:rPr lang="en-US" dirty="0"/>
              <a:t>is a whole number, like in Exercise 1 that you just completed.  </a:t>
            </a:r>
          </a:p>
          <a:p>
            <a:endParaRPr lang="en-US" dirty="0"/>
          </a:p>
          <a:p>
            <a:pPr marL="857250" lvl="1" indent="-457200">
              <a:buFont typeface="Arial"/>
              <a:buChar char="•"/>
            </a:pPr>
            <a:r>
              <a:rPr lang="en-US" dirty="0" smtClean="0"/>
              <a:t>Case </a:t>
            </a:r>
            <a:r>
              <a:rPr lang="en-US" dirty="0"/>
              <a:t>2:  When the number </a:t>
            </a:r>
            <a:r>
              <a:rPr lang="en-US" i="1" dirty="0"/>
              <a:t>M</a:t>
            </a:r>
            <a:r>
              <a:rPr lang="en-US" dirty="0"/>
              <a:t> is not a whole number, like in Exercise 2 that you just completed.</a:t>
            </a:r>
          </a:p>
          <a:p>
            <a:pPr marL="396875" lvl="2" indent="0"/>
            <a:endParaRPr lang="en-US" sz="2400" dirty="0"/>
          </a:p>
          <a:p>
            <a:pPr marL="0" indent="0"/>
            <a:endParaRPr lang="en-US" dirty="0" smtClean="0"/>
          </a:p>
          <a:p>
            <a:pPr marL="0" indent="0"/>
            <a:endParaRPr lang="en-US" dirty="0"/>
          </a:p>
        </p:txBody>
      </p:sp>
    </p:spTree>
    <p:extLst>
      <p:ext uri="{BB962C8B-B14F-4D97-AF65-F5344CB8AC3E}">
        <p14:creationId xmlns:p14="http://schemas.microsoft.com/office/powerpoint/2010/main" val="30504559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 Case 1</a:t>
            </a:r>
            <a:endParaRPr lang="en-US" dirty="0"/>
          </a:p>
        </p:txBody>
      </p:sp>
      <p:sp>
        <p:nvSpPr>
          <p:cNvPr id="5" name="Content Placeholder 2"/>
          <p:cNvSpPr>
            <a:spLocks noGrp="1"/>
          </p:cNvSpPr>
          <p:nvPr>
            <p:ph idx="1"/>
          </p:nvPr>
        </p:nvSpPr>
        <p:spPr>
          <a:xfrm>
            <a:off x="381000" y="1447800"/>
            <a:ext cx="8686800" cy="5105400"/>
          </a:xfrm>
        </p:spPr>
        <p:txBody>
          <a:bodyPr>
            <a:normAutofit/>
          </a:bodyPr>
          <a:lstStyle/>
          <a:p>
            <a:pPr marL="457200" indent="-457200">
              <a:buFont typeface="Arial"/>
              <a:buChar char="•"/>
            </a:pPr>
            <a:r>
              <a:rPr lang="en-US" sz="2800" dirty="0"/>
              <a:t>Let </a:t>
            </a:r>
            <a:r>
              <a:rPr lang="en-US" sz="2800" i="1" dirty="0"/>
              <a:t>M </a:t>
            </a:r>
            <a:r>
              <a:rPr lang="en-US" sz="2800" dirty="0"/>
              <a:t>be a positive integer with </a:t>
            </a:r>
            <a:r>
              <a:rPr lang="en-US" sz="2800" i="1" dirty="0"/>
              <a:t>m </a:t>
            </a:r>
            <a:r>
              <a:rPr lang="en-US" sz="2800" dirty="0"/>
              <a:t>digits</a:t>
            </a:r>
            <a:r>
              <a:rPr lang="en-US" sz="2800" dirty="0" smtClean="0"/>
              <a:t>.</a:t>
            </a:r>
          </a:p>
          <a:p>
            <a:pPr marL="0" indent="0"/>
            <a:r>
              <a:rPr lang="en-US" sz="2800" dirty="0"/>
              <a:t>	</a:t>
            </a:r>
            <a:r>
              <a:rPr lang="en-US" sz="2800" dirty="0" smtClean="0"/>
              <a:t>Then, </a:t>
            </a:r>
            <a:endParaRPr lang="en-US" sz="2800" dirty="0"/>
          </a:p>
          <a:p>
            <a:pPr marL="396875" lvl="2" indent="0"/>
            <a:endParaRPr lang="en-US" sz="2400" dirty="0" smtClean="0"/>
          </a:p>
          <a:p>
            <a:pPr marL="396875" lvl="2" indent="0"/>
            <a:endParaRPr lang="en-US" sz="2400" dirty="0"/>
          </a:p>
          <a:p>
            <a:pPr marL="396875" lvl="2" indent="0"/>
            <a:endParaRPr lang="en-US" sz="2400" dirty="0" smtClean="0"/>
          </a:p>
          <a:p>
            <a:pPr marL="396875" lvl="2" indent="0"/>
            <a:r>
              <a:rPr lang="en-US" sz="2400" dirty="0">
                <a:solidFill>
                  <a:srgbClr val="194467"/>
                </a:solidFill>
              </a:rPr>
              <a:t>So for an </a:t>
            </a:r>
            <a:r>
              <a:rPr lang="en-US" sz="2400" i="1" dirty="0">
                <a:solidFill>
                  <a:srgbClr val="194467"/>
                </a:solidFill>
              </a:rPr>
              <a:t>m</a:t>
            </a:r>
            <a:r>
              <a:rPr lang="en-US" sz="2400" dirty="0">
                <a:solidFill>
                  <a:srgbClr val="194467"/>
                </a:solidFill>
              </a:rPr>
              <a:t>-digit positive integer </a:t>
            </a:r>
            <a:r>
              <a:rPr lang="en-US" sz="2400" i="1" dirty="0">
                <a:solidFill>
                  <a:srgbClr val="194467"/>
                </a:solidFill>
              </a:rPr>
              <a:t>M,</a:t>
            </a:r>
            <a:r>
              <a:rPr lang="en-US" sz="2400" dirty="0">
                <a:solidFill>
                  <a:srgbClr val="194467"/>
                </a:solidFill>
              </a:rPr>
              <a:t> the </a:t>
            </a:r>
            <a:r>
              <a:rPr lang="en-US" sz="2400" i="1" dirty="0">
                <a:solidFill>
                  <a:srgbClr val="194467"/>
                </a:solidFill>
              </a:rPr>
              <a:t>m-</a:t>
            </a:r>
            <a:r>
              <a:rPr lang="en-US" sz="2400" i="1" dirty="0" err="1">
                <a:solidFill>
                  <a:srgbClr val="194467"/>
                </a:solidFill>
              </a:rPr>
              <a:t>th</a:t>
            </a:r>
            <a:r>
              <a:rPr lang="en-US" sz="2400" dirty="0">
                <a:solidFill>
                  <a:srgbClr val="194467"/>
                </a:solidFill>
              </a:rPr>
              <a:t> power of 10 exceeds </a:t>
            </a:r>
            <a:r>
              <a:rPr lang="en-US" sz="2400" i="1" dirty="0">
                <a:solidFill>
                  <a:srgbClr val="194467"/>
                </a:solidFill>
              </a:rPr>
              <a:t>M</a:t>
            </a:r>
            <a:r>
              <a:rPr lang="en-US" sz="2400" i="1" dirty="0" smtClean="0">
                <a:solidFill>
                  <a:srgbClr val="194467"/>
                </a:solidFill>
              </a:rPr>
              <a:t>.  </a:t>
            </a:r>
            <a:r>
              <a:rPr lang="en-US" sz="2400" dirty="0" smtClean="0">
                <a:solidFill>
                  <a:srgbClr val="194467"/>
                </a:solidFill>
              </a:rPr>
              <a:t>Symbolically,</a:t>
            </a:r>
          </a:p>
          <a:p>
            <a:pPr marL="396875" lvl="2" indent="0"/>
            <a:endParaRPr lang="en-US" sz="2400" i="1" dirty="0">
              <a:solidFill>
                <a:srgbClr val="194467"/>
              </a:solidFill>
            </a:endParaRPr>
          </a:p>
          <a:p>
            <a:pPr marL="396875" lvl="2" indent="0"/>
            <a:endParaRPr lang="en-US" sz="2400" dirty="0"/>
          </a:p>
          <a:p>
            <a:pPr marL="0" indent="0"/>
            <a:endParaRPr lang="en-US" dirty="0" smtClean="0"/>
          </a:p>
          <a:p>
            <a:pPr marL="0" indent="0"/>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05610622"/>
              </p:ext>
            </p:extLst>
          </p:nvPr>
        </p:nvGraphicFramePr>
        <p:xfrm>
          <a:off x="1447800" y="2667000"/>
          <a:ext cx="2047875" cy="871537"/>
        </p:xfrm>
        <a:graphic>
          <a:graphicData uri="http://schemas.openxmlformats.org/presentationml/2006/ole">
            <mc:AlternateContent xmlns:mc="http://schemas.openxmlformats.org/markup-compatibility/2006">
              <mc:Choice xmlns:v="urn:schemas-microsoft-com:vml" Requires="v">
                <p:oleObj spid="_x0000_s42251" name="Equation" r:id="rId3" imgW="774700" imgH="330200" progId="Equation.DSMT4">
                  <p:embed/>
                </p:oleObj>
              </mc:Choice>
              <mc:Fallback>
                <p:oleObj name="Equation" r:id="rId3" imgW="774700" imgH="330200" progId="Equation.DSMT4">
                  <p:embed/>
                  <p:pic>
                    <p:nvPicPr>
                      <p:cNvPr id="0" name=""/>
                      <p:cNvPicPr/>
                      <p:nvPr/>
                    </p:nvPicPr>
                    <p:blipFill>
                      <a:blip r:embed="rId4"/>
                      <a:stretch>
                        <a:fillRect/>
                      </a:stretch>
                    </p:blipFill>
                    <p:spPr>
                      <a:xfrm>
                        <a:off x="1447800" y="2667000"/>
                        <a:ext cx="2047875" cy="8715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67584482"/>
              </p:ext>
            </p:extLst>
          </p:nvPr>
        </p:nvGraphicFramePr>
        <p:xfrm>
          <a:off x="3560763" y="2590800"/>
          <a:ext cx="2992437" cy="1077913"/>
        </p:xfrm>
        <a:graphic>
          <a:graphicData uri="http://schemas.openxmlformats.org/presentationml/2006/ole">
            <mc:AlternateContent xmlns:mc="http://schemas.openxmlformats.org/markup-compatibility/2006">
              <mc:Choice xmlns:v="urn:schemas-microsoft-com:vml" Requires="v">
                <p:oleObj spid="_x0000_s42252" name="Equation" r:id="rId5" imgW="952500" imgH="342900" progId="Equation.DSMT4">
                  <p:embed/>
                </p:oleObj>
              </mc:Choice>
              <mc:Fallback>
                <p:oleObj name="Equation" r:id="rId5" imgW="952500" imgH="342900" progId="Equation.DSMT4">
                  <p:embed/>
                  <p:pic>
                    <p:nvPicPr>
                      <p:cNvPr id="0" name=""/>
                      <p:cNvPicPr/>
                      <p:nvPr/>
                    </p:nvPicPr>
                    <p:blipFill>
                      <a:blip r:embed="rId6"/>
                      <a:stretch>
                        <a:fillRect/>
                      </a:stretch>
                    </p:blipFill>
                    <p:spPr>
                      <a:xfrm>
                        <a:off x="3560763" y="2590800"/>
                        <a:ext cx="2992437" cy="10779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05969203"/>
              </p:ext>
            </p:extLst>
          </p:nvPr>
        </p:nvGraphicFramePr>
        <p:xfrm>
          <a:off x="3352800" y="5105400"/>
          <a:ext cx="1716088" cy="560388"/>
        </p:xfrm>
        <a:graphic>
          <a:graphicData uri="http://schemas.openxmlformats.org/presentationml/2006/ole">
            <mc:AlternateContent xmlns:mc="http://schemas.openxmlformats.org/markup-compatibility/2006">
              <mc:Choice xmlns:v="urn:schemas-microsoft-com:vml" Requires="v">
                <p:oleObj spid="_x0000_s42253" name="Equation" r:id="rId7" imgW="546100" imgH="177800" progId="Equation.DSMT4">
                  <p:embed/>
                </p:oleObj>
              </mc:Choice>
              <mc:Fallback>
                <p:oleObj name="Equation" r:id="rId7" imgW="546100" imgH="177800" progId="Equation.DSMT4">
                  <p:embed/>
                  <p:pic>
                    <p:nvPicPr>
                      <p:cNvPr id="0" name=""/>
                      <p:cNvPicPr/>
                      <p:nvPr/>
                    </p:nvPicPr>
                    <p:blipFill>
                      <a:blip r:embed="rId8"/>
                      <a:stretch>
                        <a:fillRect/>
                      </a:stretch>
                    </p:blipFill>
                    <p:spPr>
                      <a:xfrm>
                        <a:off x="3352800" y="5105400"/>
                        <a:ext cx="1716088" cy="560388"/>
                      </a:xfrm>
                      <a:prstGeom prst="rect">
                        <a:avLst/>
                      </a:prstGeom>
                    </p:spPr>
                  </p:pic>
                </p:oleObj>
              </mc:Fallback>
            </mc:AlternateContent>
          </a:graphicData>
        </a:graphic>
      </p:graphicFrame>
    </p:spTree>
    <p:extLst>
      <p:ext uri="{BB962C8B-B14F-4D97-AF65-F5344CB8AC3E}">
        <p14:creationId xmlns:p14="http://schemas.microsoft.com/office/powerpoint/2010/main" val="13539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Examples 1–5</a:t>
            </a:r>
            <a:endParaRPr lang="en-US" dirty="0"/>
          </a:p>
        </p:txBody>
      </p:sp>
      <p:sp>
        <p:nvSpPr>
          <p:cNvPr id="5" name="Content Placeholder 2"/>
          <p:cNvSpPr>
            <a:spLocks noGrp="1"/>
          </p:cNvSpPr>
          <p:nvPr>
            <p:ph idx="1"/>
          </p:nvPr>
        </p:nvSpPr>
        <p:spPr>
          <a:xfrm>
            <a:off x="381000" y="1447800"/>
            <a:ext cx="8686800" cy="4953000"/>
          </a:xfrm>
        </p:spPr>
        <p:txBody>
          <a:bodyPr>
            <a:normAutofit/>
          </a:bodyPr>
          <a:lstStyle/>
          <a:p>
            <a:pPr marL="573088" lvl="1" indent="-457200">
              <a:buFont typeface="Arial"/>
              <a:buChar char="•"/>
            </a:pPr>
            <a:r>
              <a:rPr lang="en-US" sz="2800" dirty="0" smtClean="0">
                <a:solidFill>
                  <a:srgbClr val="194467"/>
                </a:solidFill>
              </a:rPr>
              <a:t>How should we write:</a:t>
            </a:r>
            <a:endParaRPr lang="en-US" sz="2800" dirty="0">
              <a:solidFill>
                <a:srgbClr val="194467"/>
              </a:solidFill>
            </a:endParaRPr>
          </a:p>
          <a:p>
            <a:pPr marL="115888" lvl="1" indent="0"/>
            <a:endParaRPr lang="en-US" sz="2600" dirty="0" smtClean="0">
              <a:solidFill>
                <a:srgbClr val="194467"/>
              </a:solidFill>
            </a:endParaRPr>
          </a:p>
          <a:p>
            <a:pPr marL="115888" lvl="1" indent="0"/>
            <a:endParaRPr lang="en-US" sz="2600" dirty="0">
              <a:solidFill>
                <a:srgbClr val="194467"/>
              </a:solidFill>
            </a:endParaRPr>
          </a:p>
          <a:p>
            <a:pPr marL="573088" lvl="1" indent="-457200">
              <a:buFont typeface="Arial"/>
              <a:buChar char="•"/>
            </a:pPr>
            <a:endParaRPr lang="en-US" sz="2600" dirty="0">
              <a:solidFill>
                <a:srgbClr val="194467"/>
              </a:solidFill>
            </a:endParaRPr>
          </a:p>
          <a:p>
            <a:pPr marL="573088" lvl="1" indent="-457200">
              <a:buFont typeface="Arial"/>
              <a:buChar char="•"/>
            </a:pPr>
            <a:endParaRPr lang="en-US" sz="2600" dirty="0" smtClean="0">
              <a:solidFill>
                <a:srgbClr val="194467"/>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671279270"/>
              </p:ext>
            </p:extLst>
          </p:nvPr>
        </p:nvGraphicFramePr>
        <p:xfrm>
          <a:off x="1524000" y="2641600"/>
          <a:ext cx="3606800" cy="508000"/>
        </p:xfrm>
        <a:graphic>
          <a:graphicData uri="http://schemas.openxmlformats.org/presentationml/2006/ole">
            <mc:AlternateContent xmlns:mc="http://schemas.openxmlformats.org/markup-compatibility/2006">
              <mc:Choice xmlns:v="urn:schemas-microsoft-com:vml" Requires="v">
                <p:oleObj spid="_x0000_s3857" name="Equation" r:id="rId4" imgW="901700" imgH="127000" progId="Equation.DSMT4">
                  <p:embed/>
                </p:oleObj>
              </mc:Choice>
              <mc:Fallback>
                <p:oleObj name="Equation" r:id="rId4" imgW="901700" imgH="127000" progId="Equation.DSMT4">
                  <p:embed/>
                  <p:pic>
                    <p:nvPicPr>
                      <p:cNvPr id="0" name=""/>
                      <p:cNvPicPr/>
                      <p:nvPr/>
                    </p:nvPicPr>
                    <p:blipFill>
                      <a:blip r:embed="rId5"/>
                      <a:stretch>
                        <a:fillRect/>
                      </a:stretch>
                    </p:blipFill>
                    <p:spPr>
                      <a:xfrm>
                        <a:off x="1524000" y="2641600"/>
                        <a:ext cx="3606800" cy="508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5971401"/>
              </p:ext>
            </p:extLst>
          </p:nvPr>
        </p:nvGraphicFramePr>
        <p:xfrm>
          <a:off x="5130800" y="2555349"/>
          <a:ext cx="558800" cy="609600"/>
        </p:xfrm>
        <a:graphic>
          <a:graphicData uri="http://schemas.openxmlformats.org/presentationml/2006/ole">
            <mc:AlternateContent xmlns:mc="http://schemas.openxmlformats.org/markup-compatibility/2006">
              <mc:Choice xmlns:v="urn:schemas-microsoft-com:vml" Requires="v">
                <p:oleObj spid="_x0000_s3858"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5130800" y="2555349"/>
                        <a:ext cx="558800" cy="609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86195815"/>
              </p:ext>
            </p:extLst>
          </p:nvPr>
        </p:nvGraphicFramePr>
        <p:xfrm>
          <a:off x="1524000" y="3403600"/>
          <a:ext cx="2743200" cy="1168400"/>
        </p:xfrm>
        <a:graphic>
          <a:graphicData uri="http://schemas.openxmlformats.org/presentationml/2006/ole">
            <mc:AlternateContent xmlns:mc="http://schemas.openxmlformats.org/markup-compatibility/2006">
              <mc:Choice xmlns:v="urn:schemas-microsoft-com:vml" Requires="v">
                <p:oleObj spid="_x0000_s3859" name="Equation" r:id="rId8" imgW="685800" imgH="292100" progId="Equation.DSMT4">
                  <p:embed/>
                </p:oleObj>
              </mc:Choice>
              <mc:Fallback>
                <p:oleObj name="Equation" r:id="rId8" imgW="685800" imgH="292100" progId="Equation.DSMT4">
                  <p:embed/>
                  <p:pic>
                    <p:nvPicPr>
                      <p:cNvPr id="0" name=""/>
                      <p:cNvPicPr/>
                      <p:nvPr/>
                    </p:nvPicPr>
                    <p:blipFill>
                      <a:blip r:embed="rId9"/>
                      <a:stretch>
                        <a:fillRect/>
                      </a:stretch>
                    </p:blipFill>
                    <p:spPr>
                      <a:xfrm>
                        <a:off x="1524000" y="3403600"/>
                        <a:ext cx="2743200" cy="1168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44533805"/>
              </p:ext>
            </p:extLst>
          </p:nvPr>
        </p:nvGraphicFramePr>
        <p:xfrm>
          <a:off x="4191000" y="3352800"/>
          <a:ext cx="1066800" cy="1320800"/>
        </p:xfrm>
        <a:graphic>
          <a:graphicData uri="http://schemas.openxmlformats.org/presentationml/2006/ole">
            <mc:AlternateContent xmlns:mc="http://schemas.openxmlformats.org/markup-compatibility/2006">
              <mc:Choice xmlns:v="urn:schemas-microsoft-com:vml" Requires="v">
                <p:oleObj spid="_x0000_s3860" name="Equation" r:id="rId10" imgW="266700" imgH="330200" progId="Equation.DSMT4">
                  <p:embed/>
                </p:oleObj>
              </mc:Choice>
              <mc:Fallback>
                <p:oleObj name="Equation" r:id="rId10" imgW="266700" imgH="330200" progId="Equation.DSMT4">
                  <p:embed/>
                  <p:pic>
                    <p:nvPicPr>
                      <p:cNvPr id="0" name=""/>
                      <p:cNvPicPr/>
                      <p:nvPr/>
                    </p:nvPicPr>
                    <p:blipFill>
                      <a:blip r:embed="rId11"/>
                      <a:stretch>
                        <a:fillRect/>
                      </a:stretch>
                    </p:blipFill>
                    <p:spPr>
                      <a:xfrm>
                        <a:off x="4191000" y="3352800"/>
                        <a:ext cx="1066800" cy="1320800"/>
                      </a:xfrm>
                      <a:prstGeom prst="rect">
                        <a:avLst/>
                      </a:prstGeom>
                    </p:spPr>
                  </p:pic>
                </p:oleObj>
              </mc:Fallback>
            </mc:AlternateContent>
          </a:graphicData>
        </a:graphic>
      </p:graphicFrame>
    </p:spTree>
    <p:extLst>
      <p:ext uri="{BB962C8B-B14F-4D97-AF65-F5344CB8AC3E}">
        <p14:creationId xmlns:p14="http://schemas.microsoft.com/office/powerpoint/2010/main" val="220018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 Case 2</a:t>
            </a:r>
            <a:endParaRPr lang="en-US" dirty="0"/>
          </a:p>
        </p:txBody>
      </p:sp>
      <p:sp>
        <p:nvSpPr>
          <p:cNvPr id="5" name="Content Placeholder 2"/>
          <p:cNvSpPr>
            <a:spLocks noGrp="1"/>
          </p:cNvSpPr>
          <p:nvPr>
            <p:ph idx="1"/>
          </p:nvPr>
        </p:nvSpPr>
        <p:spPr>
          <a:xfrm>
            <a:off x="381000" y="1295400"/>
            <a:ext cx="8686800" cy="7620000"/>
          </a:xfrm>
        </p:spPr>
        <p:txBody>
          <a:bodyPr>
            <a:normAutofit/>
          </a:bodyPr>
          <a:lstStyle/>
          <a:p>
            <a:pPr marL="457200" indent="-457200">
              <a:buFont typeface="Arial"/>
              <a:buChar char="•"/>
            </a:pPr>
            <a:r>
              <a:rPr lang="en-US" sz="2400" dirty="0"/>
              <a:t>Let </a:t>
            </a:r>
            <a:r>
              <a:rPr lang="en-US" sz="2400" i="1" dirty="0"/>
              <a:t>M </a:t>
            </a:r>
            <a:r>
              <a:rPr lang="en-US" sz="2400" dirty="0"/>
              <a:t>be a non-integer.  That is, </a:t>
            </a:r>
            <a:r>
              <a:rPr lang="en-US" sz="2400" i="1" dirty="0"/>
              <a:t>M </a:t>
            </a:r>
            <a:r>
              <a:rPr lang="en-US" sz="2400" dirty="0"/>
              <a:t>is a number that lies between two consecutive points on a number line.  </a:t>
            </a:r>
            <a:endParaRPr lang="en-US" sz="2400" dirty="0" smtClean="0"/>
          </a:p>
          <a:p>
            <a:pPr marL="857250" lvl="1" indent="-457200">
              <a:buFont typeface="Arial"/>
              <a:buChar char="•"/>
            </a:pPr>
            <a:r>
              <a:rPr lang="en-US" sz="2200" dirty="0" smtClean="0"/>
              <a:t>That </a:t>
            </a:r>
            <a:r>
              <a:rPr lang="en-US" sz="2200" dirty="0"/>
              <a:t>means that there is some integer </a:t>
            </a:r>
            <a:r>
              <a:rPr lang="en-US" sz="2200" i="1" dirty="0"/>
              <a:t>N</a:t>
            </a:r>
            <a:r>
              <a:rPr lang="en-US" sz="2200" dirty="0"/>
              <a:t> so that </a:t>
            </a:r>
            <a:r>
              <a:rPr lang="en-US" sz="2200" i="1" dirty="0"/>
              <a:t>M</a:t>
            </a:r>
            <a:r>
              <a:rPr lang="en-US" sz="2200" dirty="0"/>
              <a:t> lies between </a:t>
            </a:r>
            <a:r>
              <a:rPr lang="en-US" sz="2200" i="1" dirty="0"/>
              <a:t>N</a:t>
            </a:r>
            <a:r>
              <a:rPr lang="en-US" sz="2200" dirty="0"/>
              <a:t> and </a:t>
            </a:r>
            <a:r>
              <a:rPr lang="en-US" sz="2200" i="1" dirty="0"/>
              <a:t>N </a:t>
            </a:r>
            <a:r>
              <a:rPr lang="en-US" sz="2200" dirty="0"/>
              <a:t>+ 1.  </a:t>
            </a:r>
            <a:r>
              <a:rPr lang="en-US" sz="2200" i="1" dirty="0"/>
              <a:t>N &lt; M &lt; N + 1.</a:t>
            </a:r>
            <a:endParaRPr lang="en-US" sz="2200" dirty="0"/>
          </a:p>
          <a:p>
            <a:pPr marL="396875" lvl="2" indent="0"/>
            <a:endParaRPr lang="en-US" sz="2400" dirty="0" smtClean="0"/>
          </a:p>
          <a:p>
            <a:pPr marL="396875" lvl="2" indent="0"/>
            <a:endParaRPr lang="en-US" sz="2400" dirty="0" smtClean="0"/>
          </a:p>
          <a:p>
            <a:pPr marL="396875" lvl="2" indent="0"/>
            <a:endParaRPr lang="en-US" sz="2400" dirty="0">
              <a:solidFill>
                <a:srgbClr val="194467"/>
              </a:solidFill>
            </a:endParaRPr>
          </a:p>
          <a:p>
            <a:pPr marL="396875" lvl="2" indent="0"/>
            <a:r>
              <a:rPr lang="en-US" sz="2400" dirty="0" smtClean="0">
                <a:solidFill>
                  <a:srgbClr val="194467"/>
                </a:solidFill>
              </a:rPr>
              <a:t>	By Case 1 we know there is a positive integer </a:t>
            </a:r>
            <a:r>
              <a:rPr lang="en-US" sz="2400" i="1" dirty="0" smtClean="0">
                <a:solidFill>
                  <a:srgbClr val="194467"/>
                </a:solidFill>
              </a:rPr>
              <a:t>n</a:t>
            </a:r>
            <a:r>
              <a:rPr lang="en-US" sz="2400" dirty="0" smtClean="0">
                <a:solidFill>
                  <a:srgbClr val="194467"/>
                </a:solidFill>
              </a:rPr>
              <a:t> so that</a:t>
            </a:r>
          </a:p>
          <a:p>
            <a:pPr marL="396875" lvl="2" indent="0"/>
            <a:r>
              <a:rPr lang="en-US" sz="2400" i="1" dirty="0" smtClean="0">
                <a:solidFill>
                  <a:srgbClr val="194467"/>
                </a:solidFill>
              </a:rPr>
              <a:t>					</a:t>
            </a:r>
            <a:r>
              <a:rPr lang="en-US" sz="2400" i="1" dirty="0">
                <a:solidFill>
                  <a:srgbClr val="194467"/>
                </a:solidFill>
              </a:rPr>
              <a:t> </a:t>
            </a:r>
            <a:r>
              <a:rPr lang="en-US" sz="2400" i="1" dirty="0" smtClean="0">
                <a:solidFill>
                  <a:srgbClr val="194467"/>
                </a:solidFill>
              </a:rPr>
              <a:t> Since 				then </a:t>
            </a:r>
            <a:endParaRPr lang="en-US" sz="2400" i="1" dirty="0">
              <a:solidFill>
                <a:srgbClr val="194467"/>
              </a:solidFill>
            </a:endParaRPr>
          </a:p>
          <a:p>
            <a:pPr marL="396875" lvl="2" indent="0"/>
            <a:endParaRPr lang="en-US" sz="2400" dirty="0"/>
          </a:p>
          <a:p>
            <a:pPr marL="0" indent="0"/>
            <a:endParaRPr lang="en-US" dirty="0" smtClean="0"/>
          </a:p>
          <a:p>
            <a:pPr marL="0" indent="0"/>
            <a:endParaRPr lang="en-US" dirty="0"/>
          </a:p>
        </p:txBody>
      </p:sp>
      <p:grpSp>
        <p:nvGrpSpPr>
          <p:cNvPr id="3" name="Group 2"/>
          <p:cNvGrpSpPr/>
          <p:nvPr/>
        </p:nvGrpSpPr>
        <p:grpSpPr>
          <a:xfrm>
            <a:off x="1143000" y="2971800"/>
            <a:ext cx="6925981" cy="1034429"/>
            <a:chOff x="811363" y="2105025"/>
            <a:chExt cx="6925981" cy="1034429"/>
          </a:xfrm>
        </p:grpSpPr>
        <p:cxnSp>
          <p:nvCxnSpPr>
            <p:cNvPr id="19" name="Straight Connector 18"/>
            <p:cNvCxnSpPr/>
            <p:nvPr/>
          </p:nvCxnSpPr>
          <p:spPr>
            <a:xfrm>
              <a:off x="811363" y="2857256"/>
              <a:ext cx="6925981"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119197" y="2563299"/>
              <a:ext cx="0" cy="576155"/>
            </a:xfrm>
            <a:prstGeom prst="line">
              <a:avLst/>
            </a:prstGeom>
            <a:ln w="57150" cmpd="sng"/>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3891728" y="2563299"/>
              <a:ext cx="0" cy="576155"/>
            </a:xfrm>
            <a:prstGeom prst="line">
              <a:avLst/>
            </a:prstGeom>
            <a:ln w="57150" cmpd="sng"/>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6913299" y="2563299"/>
              <a:ext cx="0" cy="576155"/>
            </a:xfrm>
            <a:prstGeom prst="line">
              <a:avLst/>
            </a:prstGeom>
            <a:ln w="19050" cmpd="sng"/>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2773711" y="2563299"/>
              <a:ext cx="0" cy="576155"/>
            </a:xfrm>
            <a:prstGeom prst="line">
              <a:avLst/>
            </a:prstGeom>
            <a:ln w="19050" cmpd="sng"/>
          </p:spPr>
          <p:style>
            <a:lnRef idx="2">
              <a:schemeClr val="dk1"/>
            </a:lnRef>
            <a:fillRef idx="0">
              <a:schemeClr val="dk1"/>
            </a:fillRef>
            <a:effectRef idx="1">
              <a:schemeClr val="dk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1799902994"/>
                </p:ext>
              </p:extLst>
            </p:nvPr>
          </p:nvGraphicFramePr>
          <p:xfrm>
            <a:off x="1972046" y="2139672"/>
            <a:ext cx="458929" cy="423627"/>
          </p:xfrm>
          <a:graphic>
            <a:graphicData uri="http://schemas.openxmlformats.org/presentationml/2006/ole">
              <mc:AlternateContent xmlns:mc="http://schemas.openxmlformats.org/markup-compatibility/2006">
                <mc:Choice xmlns:v="urn:schemas-microsoft-com:vml" Requires="v">
                  <p:oleObj spid="_x0000_s43611" name="Equation" r:id="rId3" imgW="165100" imgH="152400" progId="Equation.DSMT4">
                    <p:embed/>
                  </p:oleObj>
                </mc:Choice>
                <mc:Fallback>
                  <p:oleObj name="Equation" r:id="rId3" imgW="165100" imgH="152400" progId="Equation.DSMT4">
                    <p:embed/>
                    <p:pic>
                      <p:nvPicPr>
                        <p:cNvPr id="0" name=""/>
                        <p:cNvPicPr/>
                        <p:nvPr/>
                      </p:nvPicPr>
                      <p:blipFill>
                        <a:blip r:embed="rId4"/>
                        <a:stretch>
                          <a:fillRect/>
                        </a:stretch>
                      </p:blipFill>
                      <p:spPr>
                        <a:xfrm>
                          <a:off x="1972046" y="2139672"/>
                          <a:ext cx="458929" cy="42362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867815594"/>
                </p:ext>
              </p:extLst>
            </p:nvPr>
          </p:nvGraphicFramePr>
          <p:xfrm>
            <a:off x="3348038" y="2139950"/>
            <a:ext cx="917575" cy="423863"/>
          </p:xfrm>
          <a:graphic>
            <a:graphicData uri="http://schemas.openxmlformats.org/presentationml/2006/ole">
              <mc:AlternateContent xmlns:mc="http://schemas.openxmlformats.org/markup-compatibility/2006">
                <mc:Choice xmlns:v="urn:schemas-microsoft-com:vml" Requires="v">
                  <p:oleObj spid="_x0000_s43612" name="Equation" r:id="rId5" imgW="330200" imgH="152400" progId="Equation.DSMT4">
                    <p:embed/>
                  </p:oleObj>
                </mc:Choice>
                <mc:Fallback>
                  <p:oleObj name="Equation" r:id="rId5" imgW="330200" imgH="152400" progId="Equation.DSMT4">
                    <p:embed/>
                    <p:pic>
                      <p:nvPicPr>
                        <p:cNvPr id="0" name=""/>
                        <p:cNvPicPr/>
                        <p:nvPr/>
                      </p:nvPicPr>
                      <p:blipFill>
                        <a:blip r:embed="rId6"/>
                        <a:stretch>
                          <a:fillRect/>
                        </a:stretch>
                      </p:blipFill>
                      <p:spPr>
                        <a:xfrm>
                          <a:off x="3348038" y="2139950"/>
                          <a:ext cx="917575" cy="423863"/>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877013794"/>
                </p:ext>
              </p:extLst>
            </p:nvPr>
          </p:nvGraphicFramePr>
          <p:xfrm>
            <a:off x="2543175" y="2139950"/>
            <a:ext cx="528638" cy="423863"/>
          </p:xfrm>
          <a:graphic>
            <a:graphicData uri="http://schemas.openxmlformats.org/presentationml/2006/ole">
              <mc:AlternateContent xmlns:mc="http://schemas.openxmlformats.org/markup-compatibility/2006">
                <mc:Choice xmlns:v="urn:schemas-microsoft-com:vml" Requires="v">
                  <p:oleObj spid="_x0000_s43613" name="Equation" r:id="rId7" imgW="190500" imgH="152400" progId="Equation.DSMT4">
                    <p:embed/>
                  </p:oleObj>
                </mc:Choice>
                <mc:Fallback>
                  <p:oleObj name="Equation" r:id="rId7" imgW="190500" imgH="152400" progId="Equation.DSMT4">
                    <p:embed/>
                    <p:pic>
                      <p:nvPicPr>
                        <p:cNvPr id="0" name=""/>
                        <p:cNvPicPr/>
                        <p:nvPr/>
                      </p:nvPicPr>
                      <p:blipFill>
                        <a:blip r:embed="rId8"/>
                        <a:stretch>
                          <a:fillRect/>
                        </a:stretch>
                      </p:blipFill>
                      <p:spPr>
                        <a:xfrm>
                          <a:off x="2543175" y="2139950"/>
                          <a:ext cx="528638" cy="42386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195574369"/>
                </p:ext>
              </p:extLst>
            </p:nvPr>
          </p:nvGraphicFramePr>
          <p:xfrm>
            <a:off x="6654858" y="2105025"/>
            <a:ext cx="633412" cy="493713"/>
          </p:xfrm>
          <a:graphic>
            <a:graphicData uri="http://schemas.openxmlformats.org/presentationml/2006/ole">
              <mc:AlternateContent xmlns:mc="http://schemas.openxmlformats.org/markup-compatibility/2006">
                <mc:Choice xmlns:v="urn:schemas-microsoft-com:vml" Requires="v">
                  <p:oleObj spid="_x0000_s43614" name="Equation" r:id="rId9" imgW="228600" imgH="177800" progId="Equation.DSMT4">
                    <p:embed/>
                  </p:oleObj>
                </mc:Choice>
                <mc:Fallback>
                  <p:oleObj name="Equation" r:id="rId9" imgW="228600" imgH="177800" progId="Equation.DSMT4">
                    <p:embed/>
                    <p:pic>
                      <p:nvPicPr>
                        <p:cNvPr id="0" name=""/>
                        <p:cNvPicPr/>
                        <p:nvPr/>
                      </p:nvPicPr>
                      <p:blipFill>
                        <a:blip r:embed="rId10"/>
                        <a:stretch>
                          <a:fillRect/>
                        </a:stretch>
                      </p:blipFill>
                      <p:spPr>
                        <a:xfrm>
                          <a:off x="6654858" y="2105025"/>
                          <a:ext cx="633412" cy="493713"/>
                        </a:xfrm>
                        <a:prstGeom prst="rect">
                          <a:avLst/>
                        </a:prstGeom>
                      </p:spPr>
                    </p:pic>
                  </p:oleObj>
                </mc:Fallback>
              </mc:AlternateContent>
            </a:graphicData>
          </a:graphic>
        </p:graphicFrame>
      </p:grpSp>
      <p:graphicFrame>
        <p:nvGraphicFramePr>
          <p:cNvPr id="28" name="Object 27"/>
          <p:cNvGraphicFramePr>
            <a:graphicFrameLocks noChangeAspect="1"/>
          </p:cNvGraphicFramePr>
          <p:nvPr>
            <p:extLst>
              <p:ext uri="{D42A27DB-BD31-4B8C-83A1-F6EECF244321}">
                <p14:modId xmlns:p14="http://schemas.microsoft.com/office/powerpoint/2010/main" val="3343657852"/>
              </p:ext>
            </p:extLst>
          </p:nvPr>
        </p:nvGraphicFramePr>
        <p:xfrm>
          <a:off x="983024" y="5029200"/>
          <a:ext cx="1779588" cy="469900"/>
        </p:xfrm>
        <a:graphic>
          <a:graphicData uri="http://schemas.openxmlformats.org/presentationml/2006/ole">
            <mc:AlternateContent xmlns:mc="http://schemas.openxmlformats.org/markup-compatibility/2006">
              <mc:Choice xmlns:v="urn:schemas-microsoft-com:vml" Requires="v">
                <p:oleObj spid="_x0000_s43615" name="Equation" r:id="rId11" imgW="673100" imgH="177800" progId="Equation.DSMT4">
                  <p:embed/>
                </p:oleObj>
              </mc:Choice>
              <mc:Fallback>
                <p:oleObj name="Equation" r:id="rId11" imgW="673100" imgH="177800" progId="Equation.DSMT4">
                  <p:embed/>
                  <p:pic>
                    <p:nvPicPr>
                      <p:cNvPr id="0" name=""/>
                      <p:cNvPicPr/>
                      <p:nvPr/>
                    </p:nvPicPr>
                    <p:blipFill>
                      <a:blip r:embed="rId12"/>
                      <a:stretch>
                        <a:fillRect/>
                      </a:stretch>
                    </p:blipFill>
                    <p:spPr>
                      <a:xfrm>
                        <a:off x="983024" y="5029200"/>
                        <a:ext cx="1779588" cy="4699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565497865"/>
              </p:ext>
            </p:extLst>
          </p:nvPr>
        </p:nvGraphicFramePr>
        <p:xfrm>
          <a:off x="3741587" y="5085953"/>
          <a:ext cx="1711325" cy="469900"/>
        </p:xfrm>
        <a:graphic>
          <a:graphicData uri="http://schemas.openxmlformats.org/presentationml/2006/ole">
            <mc:AlternateContent xmlns:mc="http://schemas.openxmlformats.org/markup-compatibility/2006">
              <mc:Choice xmlns:v="urn:schemas-microsoft-com:vml" Requires="v">
                <p:oleObj spid="_x0000_s43616" name="Equation" r:id="rId13" imgW="647700" imgH="177800" progId="Equation.DSMT4">
                  <p:embed/>
                </p:oleObj>
              </mc:Choice>
              <mc:Fallback>
                <p:oleObj name="Equation" r:id="rId13" imgW="647700" imgH="177800" progId="Equation.DSMT4">
                  <p:embed/>
                  <p:pic>
                    <p:nvPicPr>
                      <p:cNvPr id="0" name=""/>
                      <p:cNvPicPr/>
                      <p:nvPr/>
                    </p:nvPicPr>
                    <p:blipFill>
                      <a:blip r:embed="rId14"/>
                      <a:stretch>
                        <a:fillRect/>
                      </a:stretch>
                    </p:blipFill>
                    <p:spPr>
                      <a:xfrm>
                        <a:off x="3741587" y="5085953"/>
                        <a:ext cx="1711325" cy="4699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928567505"/>
              </p:ext>
            </p:extLst>
          </p:nvPr>
        </p:nvGraphicFramePr>
        <p:xfrm>
          <a:off x="6245225" y="5016500"/>
          <a:ext cx="2517775" cy="469900"/>
        </p:xfrm>
        <a:graphic>
          <a:graphicData uri="http://schemas.openxmlformats.org/presentationml/2006/ole">
            <mc:AlternateContent xmlns:mc="http://schemas.openxmlformats.org/markup-compatibility/2006">
              <mc:Choice xmlns:v="urn:schemas-microsoft-com:vml" Requires="v">
                <p:oleObj spid="_x0000_s43617" name="Equation" r:id="rId15" imgW="952500" imgH="177800" progId="Equation.DSMT4">
                  <p:embed/>
                </p:oleObj>
              </mc:Choice>
              <mc:Fallback>
                <p:oleObj name="Equation" r:id="rId15" imgW="952500" imgH="177800" progId="Equation.DSMT4">
                  <p:embed/>
                  <p:pic>
                    <p:nvPicPr>
                      <p:cNvPr id="0" name=""/>
                      <p:cNvPicPr/>
                      <p:nvPr/>
                    </p:nvPicPr>
                    <p:blipFill>
                      <a:blip r:embed="rId16"/>
                      <a:stretch>
                        <a:fillRect/>
                      </a:stretch>
                    </p:blipFill>
                    <p:spPr>
                      <a:xfrm>
                        <a:off x="6245225" y="5016500"/>
                        <a:ext cx="2517775" cy="469900"/>
                      </a:xfrm>
                      <a:prstGeom prst="rect">
                        <a:avLst/>
                      </a:prstGeom>
                    </p:spPr>
                  </p:pic>
                </p:oleObj>
              </mc:Fallback>
            </mc:AlternateContent>
          </a:graphicData>
        </a:graphic>
      </p:graphicFrame>
    </p:spTree>
    <p:extLst>
      <p:ext uri="{BB962C8B-B14F-4D97-AF65-F5344CB8AC3E}">
        <p14:creationId xmlns:p14="http://schemas.microsoft.com/office/powerpoint/2010/main" val="36705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What’s the point?</a:t>
            </a:r>
            <a:endParaRPr lang="en-US" dirty="0"/>
          </a:p>
        </p:txBody>
      </p:sp>
      <p:sp>
        <p:nvSpPr>
          <p:cNvPr id="5" name="Content Placeholder 2"/>
          <p:cNvSpPr>
            <a:spLocks noGrp="1"/>
          </p:cNvSpPr>
          <p:nvPr>
            <p:ph idx="1"/>
          </p:nvPr>
        </p:nvSpPr>
        <p:spPr>
          <a:xfrm>
            <a:off x="381000" y="1295400"/>
            <a:ext cx="8686800" cy="4724400"/>
          </a:xfrm>
        </p:spPr>
        <p:txBody>
          <a:bodyPr>
            <a:normAutofit/>
          </a:bodyPr>
          <a:lstStyle/>
          <a:p>
            <a:pPr marL="457200" indent="-457200">
              <a:buFont typeface="Arial"/>
              <a:buChar char="•"/>
            </a:pPr>
            <a:r>
              <a:rPr lang="en-US" sz="2400" dirty="0" smtClean="0"/>
              <a:t>Powers of 10 give us a sense of a numbers size, i.e., magnitude.  </a:t>
            </a:r>
          </a:p>
          <a:p>
            <a:pPr marL="457200" indent="-457200">
              <a:buFont typeface="Arial"/>
              <a:buChar char="•"/>
            </a:pPr>
            <a:r>
              <a:rPr lang="en-US" sz="2400" dirty="0" smtClean="0"/>
              <a:t>Consider:</a:t>
            </a:r>
          </a:p>
          <a:p>
            <a:pPr marL="400050" lvl="1" indent="0"/>
            <a:r>
              <a:rPr lang="en-US" sz="2200" dirty="0" smtClean="0"/>
              <a:t>Which is bigger,         or         ?</a:t>
            </a:r>
          </a:p>
          <a:p>
            <a:pPr marL="857250" lvl="1" indent="-457200">
              <a:buFont typeface="Arial"/>
              <a:buChar char="•"/>
            </a:pPr>
            <a:r>
              <a:rPr lang="en-US" sz="2200" dirty="0" smtClean="0"/>
              <a:t>We can get a sense of the size of                                             but not the other number.</a:t>
            </a:r>
          </a:p>
          <a:p>
            <a:pPr marL="857250" lvl="1" indent="-457200">
              <a:buFont typeface="Arial"/>
              <a:buChar char="•"/>
            </a:pPr>
            <a:r>
              <a:rPr lang="en-US" sz="2200" dirty="0" smtClean="0"/>
              <a:t>This is why we want to learn about magnitude and the powers of 10!</a:t>
            </a:r>
          </a:p>
          <a:p>
            <a:pPr marL="400050" lvl="1" indent="0"/>
            <a:endParaRPr lang="en-US" sz="2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2729291570"/>
              </p:ext>
            </p:extLst>
          </p:nvPr>
        </p:nvGraphicFramePr>
        <p:xfrm>
          <a:off x="2895600" y="2667000"/>
          <a:ext cx="579151" cy="426743"/>
        </p:xfrm>
        <a:graphic>
          <a:graphicData uri="http://schemas.openxmlformats.org/presentationml/2006/ole">
            <mc:AlternateContent xmlns:mc="http://schemas.openxmlformats.org/markup-compatibility/2006">
              <mc:Choice xmlns:v="urn:schemas-microsoft-com:vml" Requires="v">
                <p:oleObj spid="_x0000_s44374" name="Equation" r:id="rId3" imgW="241300" imgH="177800" progId="Equation.DSMT4">
                  <p:embed/>
                </p:oleObj>
              </mc:Choice>
              <mc:Fallback>
                <p:oleObj name="Equation" r:id="rId3" imgW="241300" imgH="177800" progId="Equation.DSMT4">
                  <p:embed/>
                  <p:pic>
                    <p:nvPicPr>
                      <p:cNvPr id="0" name=""/>
                      <p:cNvPicPr/>
                      <p:nvPr/>
                    </p:nvPicPr>
                    <p:blipFill>
                      <a:blip r:embed="rId4"/>
                      <a:stretch>
                        <a:fillRect/>
                      </a:stretch>
                    </p:blipFill>
                    <p:spPr>
                      <a:xfrm>
                        <a:off x="2895600" y="2667000"/>
                        <a:ext cx="579151" cy="42674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773869640"/>
              </p:ext>
            </p:extLst>
          </p:nvPr>
        </p:nvGraphicFramePr>
        <p:xfrm>
          <a:off x="3916363" y="2670175"/>
          <a:ext cx="606425" cy="423863"/>
        </p:xfrm>
        <a:graphic>
          <a:graphicData uri="http://schemas.openxmlformats.org/presentationml/2006/ole">
            <mc:AlternateContent xmlns:mc="http://schemas.openxmlformats.org/markup-compatibility/2006">
              <mc:Choice xmlns:v="urn:schemas-microsoft-com:vml" Requires="v">
                <p:oleObj spid="_x0000_s44375" name="Equation" r:id="rId5" imgW="254000" imgH="177800" progId="Equation.DSMT4">
                  <p:embed/>
                </p:oleObj>
              </mc:Choice>
              <mc:Fallback>
                <p:oleObj name="Equation" r:id="rId5" imgW="254000" imgH="177800" progId="Equation.DSMT4">
                  <p:embed/>
                  <p:pic>
                    <p:nvPicPr>
                      <p:cNvPr id="0" name=""/>
                      <p:cNvPicPr/>
                      <p:nvPr/>
                    </p:nvPicPr>
                    <p:blipFill>
                      <a:blip r:embed="rId6"/>
                      <a:stretch>
                        <a:fillRect/>
                      </a:stretch>
                    </p:blipFill>
                    <p:spPr>
                      <a:xfrm>
                        <a:off x="3916363" y="2670175"/>
                        <a:ext cx="606425" cy="423863"/>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11133197"/>
              </p:ext>
            </p:extLst>
          </p:nvPr>
        </p:nvGraphicFramePr>
        <p:xfrm>
          <a:off x="5638800" y="3159573"/>
          <a:ext cx="3233738" cy="514350"/>
        </p:xfrm>
        <a:graphic>
          <a:graphicData uri="http://schemas.openxmlformats.org/presentationml/2006/ole">
            <mc:AlternateContent xmlns:mc="http://schemas.openxmlformats.org/markup-compatibility/2006">
              <mc:Choice xmlns:v="urn:schemas-microsoft-com:vml" Requires="v">
                <p:oleObj spid="_x0000_s44376" name="Equation" r:id="rId7" imgW="1358900" imgH="215900" progId="Equation.DSMT4">
                  <p:embed/>
                </p:oleObj>
              </mc:Choice>
              <mc:Fallback>
                <p:oleObj name="Equation" r:id="rId7" imgW="1358900" imgH="215900" progId="Equation.DSMT4">
                  <p:embed/>
                  <p:pic>
                    <p:nvPicPr>
                      <p:cNvPr id="0" name=""/>
                      <p:cNvPicPr/>
                      <p:nvPr/>
                    </p:nvPicPr>
                    <p:blipFill>
                      <a:blip r:embed="rId8"/>
                      <a:stretch>
                        <a:fillRect/>
                      </a:stretch>
                    </p:blipFill>
                    <p:spPr>
                      <a:xfrm>
                        <a:off x="5638800" y="3159573"/>
                        <a:ext cx="3233738" cy="51435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658843873"/>
              </p:ext>
            </p:extLst>
          </p:nvPr>
        </p:nvGraphicFramePr>
        <p:xfrm>
          <a:off x="2886677" y="5151438"/>
          <a:ext cx="3090862" cy="484187"/>
        </p:xfrm>
        <a:graphic>
          <a:graphicData uri="http://schemas.openxmlformats.org/presentationml/2006/ole">
            <mc:AlternateContent xmlns:mc="http://schemas.openxmlformats.org/markup-compatibility/2006">
              <mc:Choice xmlns:v="urn:schemas-microsoft-com:vml" Requires="v">
                <p:oleObj spid="_x0000_s44377" name="Equation" r:id="rId9" imgW="1295400" imgH="203200" progId="Equation.DSMT4">
                  <p:embed/>
                </p:oleObj>
              </mc:Choice>
              <mc:Fallback>
                <p:oleObj name="Equation" r:id="rId9" imgW="1295400" imgH="203200" progId="Equation.DSMT4">
                  <p:embed/>
                  <p:pic>
                    <p:nvPicPr>
                      <p:cNvPr id="0" name=""/>
                      <p:cNvPicPr/>
                      <p:nvPr/>
                    </p:nvPicPr>
                    <p:blipFill>
                      <a:blip r:embed="rId10"/>
                      <a:stretch>
                        <a:fillRect/>
                      </a:stretch>
                    </p:blipFill>
                    <p:spPr>
                      <a:xfrm>
                        <a:off x="2886677" y="5151438"/>
                        <a:ext cx="3090862" cy="484187"/>
                      </a:xfrm>
                      <a:prstGeom prst="rect">
                        <a:avLst/>
                      </a:prstGeom>
                    </p:spPr>
                  </p:pic>
                </p:oleObj>
              </mc:Fallback>
            </mc:AlternateContent>
          </a:graphicData>
        </a:graphic>
      </p:graphicFrame>
    </p:spTree>
    <p:extLst>
      <p:ext uri="{BB962C8B-B14F-4D97-AF65-F5344CB8AC3E}">
        <p14:creationId xmlns:p14="http://schemas.microsoft.com/office/powerpoint/2010/main" val="347406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Students compare and estimate quantities in the form of a single digit times a power of 10.</a:t>
            </a:r>
          </a:p>
          <a:p>
            <a:pPr marL="457200" indent="-457200">
              <a:buFont typeface="Arial" pitchFamily="34" charset="0"/>
              <a:buChar char="•"/>
            </a:pPr>
            <a:r>
              <a:rPr lang="en-US" sz="2800" dirty="0" smtClean="0"/>
              <a:t>Students simplify expressions using knowledge of ratios, fractions and the Laws of Exponents.</a:t>
            </a:r>
            <a:endParaRPr lang="en-US" sz="2800" dirty="0"/>
          </a:p>
        </p:txBody>
      </p:sp>
      <p:sp>
        <p:nvSpPr>
          <p:cNvPr id="3" name="Title 2"/>
          <p:cNvSpPr>
            <a:spLocks noGrp="1"/>
          </p:cNvSpPr>
          <p:nvPr>
            <p:ph type="title"/>
          </p:nvPr>
        </p:nvSpPr>
        <p:spPr>
          <a:xfrm>
            <a:off x="286606" y="381000"/>
            <a:ext cx="8229600" cy="1143000"/>
          </a:xfrm>
        </p:spPr>
        <p:txBody>
          <a:bodyPr>
            <a:normAutofit/>
          </a:bodyPr>
          <a:lstStyle/>
          <a:p>
            <a:r>
              <a:rPr lang="en-US" dirty="0" smtClean="0"/>
              <a:t>Lesson 8:  Estimating Quantities</a:t>
            </a:r>
            <a:endParaRPr lang="en-US" dirty="0"/>
          </a:p>
        </p:txBody>
      </p:sp>
    </p:spTree>
    <p:extLst>
      <p:ext uri="{BB962C8B-B14F-4D97-AF65-F5344CB8AC3E}">
        <p14:creationId xmlns:p14="http://schemas.microsoft.com/office/powerpoint/2010/main" val="21395484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286606" y="1295400"/>
            <a:ext cx="8394700" cy="1282700"/>
          </a:xfrm>
          <a:prstGeom prst="rect">
            <a:avLst/>
          </a:prstGeom>
        </p:spPr>
      </p:pic>
      <p:pic>
        <p:nvPicPr>
          <p:cNvPr id="4" name="Picture 3"/>
          <p:cNvPicPr>
            <a:picLocks noChangeAspect="1"/>
          </p:cNvPicPr>
          <p:nvPr/>
        </p:nvPicPr>
        <p:blipFill>
          <a:blip r:embed="rId3"/>
          <a:stretch>
            <a:fillRect/>
          </a:stretch>
        </p:blipFill>
        <p:spPr>
          <a:xfrm>
            <a:off x="304800" y="3422650"/>
            <a:ext cx="8521700" cy="1435100"/>
          </a:xfrm>
          <a:prstGeom prst="rect">
            <a:avLst/>
          </a:prstGeom>
        </p:spPr>
      </p:pic>
    </p:spTree>
    <p:extLst>
      <p:ext uri="{BB962C8B-B14F-4D97-AF65-F5344CB8AC3E}">
        <p14:creationId xmlns:p14="http://schemas.microsoft.com/office/powerpoint/2010/main" val="363907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6" name="Picture 5"/>
          <p:cNvPicPr>
            <a:picLocks noChangeAspect="1"/>
          </p:cNvPicPr>
          <p:nvPr/>
        </p:nvPicPr>
        <p:blipFill>
          <a:blip r:embed="rId2"/>
          <a:stretch>
            <a:fillRect/>
          </a:stretch>
        </p:blipFill>
        <p:spPr>
          <a:xfrm>
            <a:off x="342900" y="1451196"/>
            <a:ext cx="7581900" cy="1143000"/>
          </a:xfrm>
          <a:prstGeom prst="rect">
            <a:avLst/>
          </a:prstGeom>
        </p:spPr>
      </p:pic>
      <p:pic>
        <p:nvPicPr>
          <p:cNvPr id="7" name="Picture 6"/>
          <p:cNvPicPr>
            <a:picLocks noChangeAspect="1"/>
          </p:cNvPicPr>
          <p:nvPr/>
        </p:nvPicPr>
        <p:blipFill>
          <a:blip r:embed="rId3"/>
          <a:stretch>
            <a:fillRect/>
          </a:stretch>
        </p:blipFill>
        <p:spPr>
          <a:xfrm>
            <a:off x="393700" y="3200400"/>
            <a:ext cx="7683500" cy="1384300"/>
          </a:xfrm>
          <a:prstGeom prst="rect">
            <a:avLst/>
          </a:prstGeom>
        </p:spPr>
      </p:pic>
      <p:pic>
        <p:nvPicPr>
          <p:cNvPr id="8" name="Picture 7"/>
          <p:cNvPicPr>
            <a:picLocks noChangeAspect="1"/>
          </p:cNvPicPr>
          <p:nvPr/>
        </p:nvPicPr>
        <p:blipFill>
          <a:blip r:embed="rId4"/>
          <a:stretch>
            <a:fillRect/>
          </a:stretch>
        </p:blipFill>
        <p:spPr>
          <a:xfrm>
            <a:off x="409604" y="5181600"/>
            <a:ext cx="7810500" cy="673100"/>
          </a:xfrm>
          <a:prstGeom prst="rect">
            <a:avLst/>
          </a:prstGeom>
        </p:spPr>
      </p:pic>
    </p:spTree>
    <p:extLst>
      <p:ext uri="{BB962C8B-B14F-4D97-AF65-F5344CB8AC3E}">
        <p14:creationId xmlns:p14="http://schemas.microsoft.com/office/powerpoint/2010/main" val="25968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317500" y="1295400"/>
            <a:ext cx="8496300" cy="1016000"/>
          </a:xfrm>
          <a:prstGeom prst="rect">
            <a:avLst/>
          </a:prstGeom>
        </p:spPr>
      </p:pic>
      <p:pic>
        <p:nvPicPr>
          <p:cNvPr id="4" name="Picture 3"/>
          <p:cNvPicPr>
            <a:picLocks noChangeAspect="1"/>
          </p:cNvPicPr>
          <p:nvPr/>
        </p:nvPicPr>
        <p:blipFill>
          <a:blip r:embed="rId3"/>
          <a:stretch>
            <a:fillRect/>
          </a:stretch>
        </p:blipFill>
        <p:spPr>
          <a:xfrm>
            <a:off x="334643" y="2590800"/>
            <a:ext cx="8661400" cy="622300"/>
          </a:xfrm>
          <a:prstGeom prst="rect">
            <a:avLst/>
          </a:prstGeom>
        </p:spPr>
      </p:pic>
      <p:pic>
        <p:nvPicPr>
          <p:cNvPr id="9" name="Picture 8"/>
          <p:cNvPicPr>
            <a:picLocks noChangeAspect="1"/>
          </p:cNvPicPr>
          <p:nvPr/>
        </p:nvPicPr>
        <p:blipFill>
          <a:blip r:embed="rId4"/>
          <a:stretch>
            <a:fillRect/>
          </a:stretch>
        </p:blipFill>
        <p:spPr>
          <a:xfrm>
            <a:off x="381000" y="3810000"/>
            <a:ext cx="8699500" cy="1549400"/>
          </a:xfrm>
          <a:prstGeom prst="rect">
            <a:avLst/>
          </a:prstGeom>
        </p:spPr>
      </p:pic>
    </p:spTree>
    <p:extLst>
      <p:ext uri="{BB962C8B-B14F-4D97-AF65-F5344CB8AC3E}">
        <p14:creationId xmlns:p14="http://schemas.microsoft.com/office/powerpoint/2010/main" val="262426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6" name="Picture 5"/>
          <p:cNvPicPr>
            <a:picLocks noChangeAspect="1"/>
          </p:cNvPicPr>
          <p:nvPr/>
        </p:nvPicPr>
        <p:blipFill>
          <a:blip r:embed="rId2"/>
          <a:stretch>
            <a:fillRect/>
          </a:stretch>
        </p:blipFill>
        <p:spPr>
          <a:xfrm>
            <a:off x="1181100" y="1182908"/>
            <a:ext cx="6769100" cy="1511300"/>
          </a:xfrm>
          <a:prstGeom prst="rect">
            <a:avLst/>
          </a:prstGeom>
        </p:spPr>
      </p:pic>
      <p:pic>
        <p:nvPicPr>
          <p:cNvPr id="7" name="Picture 6"/>
          <p:cNvPicPr>
            <a:picLocks noChangeAspect="1"/>
          </p:cNvPicPr>
          <p:nvPr/>
        </p:nvPicPr>
        <p:blipFill>
          <a:blip r:embed="rId3"/>
          <a:stretch>
            <a:fillRect/>
          </a:stretch>
        </p:blipFill>
        <p:spPr>
          <a:xfrm>
            <a:off x="2133600" y="3258937"/>
            <a:ext cx="4584700" cy="406400"/>
          </a:xfrm>
          <a:prstGeom prst="rect">
            <a:avLst/>
          </a:prstGeom>
        </p:spPr>
      </p:pic>
    </p:spTree>
    <p:extLst>
      <p:ext uri="{BB962C8B-B14F-4D97-AF65-F5344CB8AC3E}">
        <p14:creationId xmlns:p14="http://schemas.microsoft.com/office/powerpoint/2010/main" val="16287733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381000" y="1295400"/>
            <a:ext cx="8674100" cy="990600"/>
          </a:xfrm>
          <a:prstGeom prst="rect">
            <a:avLst/>
          </a:prstGeom>
        </p:spPr>
      </p:pic>
      <p:pic>
        <p:nvPicPr>
          <p:cNvPr id="8" name="Picture 7"/>
          <p:cNvPicPr>
            <a:picLocks noChangeAspect="1"/>
          </p:cNvPicPr>
          <p:nvPr/>
        </p:nvPicPr>
        <p:blipFill>
          <a:blip r:embed="rId3"/>
          <a:stretch>
            <a:fillRect/>
          </a:stretch>
        </p:blipFill>
        <p:spPr>
          <a:xfrm>
            <a:off x="381000" y="2514600"/>
            <a:ext cx="8597900" cy="1054100"/>
          </a:xfrm>
          <a:prstGeom prst="rect">
            <a:avLst/>
          </a:prstGeom>
        </p:spPr>
      </p:pic>
      <p:pic>
        <p:nvPicPr>
          <p:cNvPr id="9" name="Picture 8"/>
          <p:cNvPicPr>
            <a:picLocks noChangeAspect="1"/>
          </p:cNvPicPr>
          <p:nvPr/>
        </p:nvPicPr>
        <p:blipFill>
          <a:blip r:embed="rId4"/>
          <a:stretch>
            <a:fillRect/>
          </a:stretch>
        </p:blipFill>
        <p:spPr>
          <a:xfrm>
            <a:off x="381000" y="3949700"/>
            <a:ext cx="8458200" cy="1054100"/>
          </a:xfrm>
          <a:prstGeom prst="rect">
            <a:avLst/>
          </a:prstGeom>
        </p:spPr>
      </p:pic>
      <p:pic>
        <p:nvPicPr>
          <p:cNvPr id="10" name="Picture 9"/>
          <p:cNvPicPr>
            <a:picLocks noChangeAspect="1"/>
          </p:cNvPicPr>
          <p:nvPr/>
        </p:nvPicPr>
        <p:blipFill>
          <a:blip r:embed="rId5"/>
          <a:stretch>
            <a:fillRect/>
          </a:stretch>
        </p:blipFill>
        <p:spPr>
          <a:xfrm>
            <a:off x="381000" y="5219700"/>
            <a:ext cx="8051800" cy="1333500"/>
          </a:xfrm>
          <a:prstGeom prst="rect">
            <a:avLst/>
          </a:prstGeom>
        </p:spPr>
      </p:pic>
    </p:spTree>
    <p:extLst>
      <p:ext uri="{BB962C8B-B14F-4D97-AF65-F5344CB8AC3E}">
        <p14:creationId xmlns:p14="http://schemas.microsoft.com/office/powerpoint/2010/main" val="250151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286606" y="1600200"/>
            <a:ext cx="8813800" cy="2540000"/>
          </a:xfrm>
          <a:prstGeom prst="rect">
            <a:avLst/>
          </a:prstGeom>
        </p:spPr>
      </p:pic>
    </p:spTree>
    <p:extLst>
      <p:ext uri="{BB962C8B-B14F-4D97-AF65-F5344CB8AC3E}">
        <p14:creationId xmlns:p14="http://schemas.microsoft.com/office/powerpoint/2010/main" val="36888148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4</a:t>
            </a:r>
            <a:endParaRPr lang="en-US" dirty="0"/>
          </a:p>
        </p:txBody>
      </p:sp>
      <p:sp>
        <p:nvSpPr>
          <p:cNvPr id="5" name="Content Placeholder 2"/>
          <p:cNvSpPr>
            <a:spLocks noGrp="1"/>
          </p:cNvSpPr>
          <p:nvPr>
            <p:ph idx="1"/>
          </p:nvPr>
        </p:nvSpPr>
        <p:spPr>
          <a:xfrm>
            <a:off x="381000" y="1447800"/>
            <a:ext cx="8686800" cy="4648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381000" y="1295400"/>
            <a:ext cx="8750300" cy="965200"/>
          </a:xfrm>
          <a:prstGeom prst="rect">
            <a:avLst/>
          </a:prstGeom>
        </p:spPr>
      </p:pic>
      <p:pic>
        <p:nvPicPr>
          <p:cNvPr id="6" name="Picture 5"/>
          <p:cNvPicPr>
            <a:picLocks noChangeAspect="1"/>
          </p:cNvPicPr>
          <p:nvPr/>
        </p:nvPicPr>
        <p:blipFill>
          <a:blip r:embed="rId3"/>
          <a:stretch>
            <a:fillRect/>
          </a:stretch>
        </p:blipFill>
        <p:spPr>
          <a:xfrm>
            <a:off x="381000" y="2590800"/>
            <a:ext cx="6769100" cy="711200"/>
          </a:xfrm>
          <a:prstGeom prst="rect">
            <a:avLst/>
          </a:prstGeom>
        </p:spPr>
      </p:pic>
      <p:pic>
        <p:nvPicPr>
          <p:cNvPr id="7" name="Picture 6"/>
          <p:cNvPicPr>
            <a:picLocks noChangeAspect="1"/>
          </p:cNvPicPr>
          <p:nvPr/>
        </p:nvPicPr>
        <p:blipFill>
          <a:blip r:embed="rId4"/>
          <a:stretch>
            <a:fillRect/>
          </a:stretch>
        </p:blipFill>
        <p:spPr>
          <a:xfrm>
            <a:off x="381000" y="3505200"/>
            <a:ext cx="8445500" cy="2184400"/>
          </a:xfrm>
          <a:prstGeom prst="rect">
            <a:avLst/>
          </a:prstGeom>
        </p:spPr>
      </p:pic>
      <p:pic>
        <p:nvPicPr>
          <p:cNvPr id="8" name="Picture 7"/>
          <p:cNvPicPr>
            <a:picLocks noChangeAspect="1"/>
          </p:cNvPicPr>
          <p:nvPr/>
        </p:nvPicPr>
        <p:blipFill>
          <a:blip r:embed="rId5"/>
          <a:stretch>
            <a:fillRect/>
          </a:stretch>
        </p:blipFill>
        <p:spPr>
          <a:xfrm>
            <a:off x="457200" y="5943600"/>
            <a:ext cx="7747000" cy="660400"/>
          </a:xfrm>
          <a:prstGeom prst="rect">
            <a:avLst/>
          </a:prstGeom>
        </p:spPr>
      </p:pic>
    </p:spTree>
    <p:extLst>
      <p:ext uri="{BB962C8B-B14F-4D97-AF65-F5344CB8AC3E}">
        <p14:creationId xmlns:p14="http://schemas.microsoft.com/office/powerpoint/2010/main" val="7865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Examples 1–5</a:t>
            </a:r>
            <a:endParaRPr lang="en-US" dirty="0"/>
          </a:p>
        </p:txBody>
      </p:sp>
      <p:sp>
        <p:nvSpPr>
          <p:cNvPr id="5" name="Content Placeholder 2"/>
          <p:cNvSpPr>
            <a:spLocks noGrp="1"/>
          </p:cNvSpPr>
          <p:nvPr>
            <p:ph idx="1"/>
          </p:nvPr>
        </p:nvSpPr>
        <p:spPr>
          <a:xfrm>
            <a:off x="381000" y="1447800"/>
            <a:ext cx="8686800" cy="4953000"/>
          </a:xfrm>
        </p:spPr>
        <p:txBody>
          <a:bodyPr>
            <a:normAutofit/>
          </a:bodyPr>
          <a:lstStyle/>
          <a:p>
            <a:pPr marL="573088" lvl="1" indent="-457200">
              <a:buFont typeface="Arial"/>
              <a:buChar char="•"/>
            </a:pPr>
            <a:r>
              <a:rPr lang="en-US" sz="2800" dirty="0" smtClean="0">
                <a:solidFill>
                  <a:srgbClr val="194467"/>
                </a:solidFill>
              </a:rPr>
              <a:t>What does it mean:</a:t>
            </a:r>
            <a:endParaRPr lang="en-US" sz="2800" dirty="0">
              <a:solidFill>
                <a:srgbClr val="194467"/>
              </a:solidFill>
            </a:endParaRPr>
          </a:p>
          <a:p>
            <a:pPr marL="115888" lvl="1" indent="0"/>
            <a:endParaRPr lang="en-US" sz="2600" dirty="0" smtClean="0">
              <a:solidFill>
                <a:srgbClr val="194467"/>
              </a:solidFill>
            </a:endParaRPr>
          </a:p>
          <a:p>
            <a:pPr marL="115888" lvl="1" indent="0"/>
            <a:endParaRPr lang="en-US" sz="2600" dirty="0">
              <a:solidFill>
                <a:srgbClr val="194467"/>
              </a:solidFill>
            </a:endParaRPr>
          </a:p>
          <a:p>
            <a:pPr marL="573088" lvl="1" indent="-457200">
              <a:buFont typeface="Arial"/>
              <a:buChar char="•"/>
            </a:pPr>
            <a:endParaRPr lang="en-US" sz="2600" dirty="0">
              <a:solidFill>
                <a:srgbClr val="194467"/>
              </a:solidFill>
            </a:endParaRPr>
          </a:p>
          <a:p>
            <a:pPr marL="573088" lvl="1" indent="-457200">
              <a:buFont typeface="Arial"/>
              <a:buChar char="•"/>
            </a:pPr>
            <a:endParaRPr lang="en-US" sz="2600" dirty="0" smtClean="0">
              <a:solidFill>
                <a:srgbClr val="194467"/>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89484913"/>
              </p:ext>
            </p:extLst>
          </p:nvPr>
        </p:nvGraphicFramePr>
        <p:xfrm>
          <a:off x="2590800" y="3962400"/>
          <a:ext cx="6197600" cy="609600"/>
        </p:xfrm>
        <a:graphic>
          <a:graphicData uri="http://schemas.openxmlformats.org/presentationml/2006/ole">
            <mc:AlternateContent xmlns:mc="http://schemas.openxmlformats.org/markup-compatibility/2006">
              <mc:Choice xmlns:v="urn:schemas-microsoft-com:vml" Requires="v">
                <p:oleObj spid="_x0000_s57493" name="Equation" r:id="rId4" imgW="1549400" imgH="152400" progId="Equation.DSMT4">
                  <p:embed/>
                </p:oleObj>
              </mc:Choice>
              <mc:Fallback>
                <p:oleObj name="Equation" r:id="rId4" imgW="1549400" imgH="152400" progId="Equation.DSMT4">
                  <p:embed/>
                  <p:pic>
                    <p:nvPicPr>
                      <p:cNvPr id="0" name=""/>
                      <p:cNvPicPr/>
                      <p:nvPr/>
                    </p:nvPicPr>
                    <p:blipFill>
                      <a:blip r:embed="rId5"/>
                      <a:stretch>
                        <a:fillRect/>
                      </a:stretch>
                    </p:blipFill>
                    <p:spPr>
                      <a:xfrm>
                        <a:off x="2590800" y="3962400"/>
                        <a:ext cx="6197600" cy="609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5230999"/>
              </p:ext>
            </p:extLst>
          </p:nvPr>
        </p:nvGraphicFramePr>
        <p:xfrm>
          <a:off x="1295400" y="3886200"/>
          <a:ext cx="1371600" cy="711200"/>
        </p:xfrm>
        <a:graphic>
          <a:graphicData uri="http://schemas.openxmlformats.org/presentationml/2006/ole">
            <mc:AlternateContent xmlns:mc="http://schemas.openxmlformats.org/markup-compatibility/2006">
              <mc:Choice xmlns:v="urn:schemas-microsoft-com:vml" Requires="v">
                <p:oleObj spid="_x0000_s57494" name="Equation" r:id="rId6" imgW="342900" imgH="177800" progId="Equation.DSMT4">
                  <p:embed/>
                </p:oleObj>
              </mc:Choice>
              <mc:Fallback>
                <p:oleObj name="Equation" r:id="rId6" imgW="342900" imgH="177800" progId="Equation.DSMT4">
                  <p:embed/>
                  <p:pic>
                    <p:nvPicPr>
                      <p:cNvPr id="0" name=""/>
                      <p:cNvPicPr/>
                      <p:nvPr/>
                    </p:nvPicPr>
                    <p:blipFill>
                      <a:blip r:embed="rId7"/>
                      <a:stretch>
                        <a:fillRect/>
                      </a:stretch>
                    </p:blipFill>
                    <p:spPr>
                      <a:xfrm>
                        <a:off x="1295400" y="3886200"/>
                        <a:ext cx="1371600" cy="711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16100862"/>
              </p:ext>
            </p:extLst>
          </p:nvPr>
        </p:nvGraphicFramePr>
        <p:xfrm>
          <a:off x="914400" y="2133600"/>
          <a:ext cx="1778000" cy="1320800"/>
        </p:xfrm>
        <a:graphic>
          <a:graphicData uri="http://schemas.openxmlformats.org/presentationml/2006/ole">
            <mc:AlternateContent xmlns:mc="http://schemas.openxmlformats.org/markup-compatibility/2006">
              <mc:Choice xmlns:v="urn:schemas-microsoft-com:vml" Requires="v">
                <p:oleObj spid="_x0000_s57495" name="Equation" r:id="rId8" imgW="444500" imgH="330200" progId="Equation.DSMT4">
                  <p:embed/>
                </p:oleObj>
              </mc:Choice>
              <mc:Fallback>
                <p:oleObj name="Equation" r:id="rId8" imgW="444500" imgH="330200" progId="Equation.DSMT4">
                  <p:embed/>
                  <p:pic>
                    <p:nvPicPr>
                      <p:cNvPr id="0" name=""/>
                      <p:cNvPicPr/>
                      <p:nvPr/>
                    </p:nvPicPr>
                    <p:blipFill>
                      <a:blip r:embed="rId9"/>
                      <a:stretch>
                        <a:fillRect/>
                      </a:stretch>
                    </p:blipFill>
                    <p:spPr>
                      <a:xfrm>
                        <a:off x="914400" y="2133600"/>
                        <a:ext cx="1778000" cy="1320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25320692"/>
              </p:ext>
            </p:extLst>
          </p:nvPr>
        </p:nvGraphicFramePr>
        <p:xfrm>
          <a:off x="2590800" y="2248316"/>
          <a:ext cx="4267200" cy="1219200"/>
        </p:xfrm>
        <a:graphic>
          <a:graphicData uri="http://schemas.openxmlformats.org/presentationml/2006/ole">
            <mc:AlternateContent xmlns:mc="http://schemas.openxmlformats.org/markup-compatibility/2006">
              <mc:Choice xmlns:v="urn:schemas-microsoft-com:vml" Requires="v">
                <p:oleObj spid="_x0000_s57496" name="Equation" r:id="rId10" imgW="1066800" imgH="304800" progId="Equation.DSMT4">
                  <p:embed/>
                </p:oleObj>
              </mc:Choice>
              <mc:Fallback>
                <p:oleObj name="Equation" r:id="rId10" imgW="1066800" imgH="304800" progId="Equation.DSMT4">
                  <p:embed/>
                  <p:pic>
                    <p:nvPicPr>
                      <p:cNvPr id="0" name=""/>
                      <p:cNvPicPr/>
                      <p:nvPr/>
                    </p:nvPicPr>
                    <p:blipFill>
                      <a:blip r:embed="rId11"/>
                      <a:stretch>
                        <a:fillRect/>
                      </a:stretch>
                    </p:blipFill>
                    <p:spPr>
                      <a:xfrm>
                        <a:off x="2590800" y="2248316"/>
                        <a:ext cx="4267200" cy="1219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67638398"/>
              </p:ext>
            </p:extLst>
          </p:nvPr>
        </p:nvGraphicFramePr>
        <p:xfrm>
          <a:off x="1447800" y="5054600"/>
          <a:ext cx="1219200" cy="609600"/>
        </p:xfrm>
        <a:graphic>
          <a:graphicData uri="http://schemas.openxmlformats.org/presentationml/2006/ole">
            <mc:AlternateContent xmlns:mc="http://schemas.openxmlformats.org/markup-compatibility/2006">
              <mc:Choice xmlns:v="urn:schemas-microsoft-com:vml" Requires="v">
                <p:oleObj spid="_x0000_s57497" name="Equation" r:id="rId12" imgW="304800" imgH="152400" progId="Equation.DSMT4">
                  <p:embed/>
                </p:oleObj>
              </mc:Choice>
              <mc:Fallback>
                <p:oleObj name="Equation" r:id="rId12" imgW="304800" imgH="152400" progId="Equation.DSMT4">
                  <p:embed/>
                  <p:pic>
                    <p:nvPicPr>
                      <p:cNvPr id="0" name=""/>
                      <p:cNvPicPr/>
                      <p:nvPr/>
                    </p:nvPicPr>
                    <p:blipFill>
                      <a:blip r:embed="rId13"/>
                      <a:stretch>
                        <a:fillRect/>
                      </a:stretch>
                    </p:blipFill>
                    <p:spPr>
                      <a:xfrm>
                        <a:off x="1447800" y="5054600"/>
                        <a:ext cx="1219200" cy="6096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33820197"/>
              </p:ext>
            </p:extLst>
          </p:nvPr>
        </p:nvGraphicFramePr>
        <p:xfrm>
          <a:off x="2590800" y="5156200"/>
          <a:ext cx="3403600" cy="508000"/>
        </p:xfrm>
        <a:graphic>
          <a:graphicData uri="http://schemas.openxmlformats.org/presentationml/2006/ole">
            <mc:AlternateContent xmlns:mc="http://schemas.openxmlformats.org/markup-compatibility/2006">
              <mc:Choice xmlns:v="urn:schemas-microsoft-com:vml" Requires="v">
                <p:oleObj spid="_x0000_s57498" name="Equation" r:id="rId14" imgW="850900" imgH="127000" progId="Equation.DSMT4">
                  <p:embed/>
                </p:oleObj>
              </mc:Choice>
              <mc:Fallback>
                <p:oleObj name="Equation" r:id="rId14" imgW="850900" imgH="127000" progId="Equation.DSMT4">
                  <p:embed/>
                  <p:pic>
                    <p:nvPicPr>
                      <p:cNvPr id="0" name=""/>
                      <p:cNvPicPr/>
                      <p:nvPr/>
                    </p:nvPicPr>
                    <p:blipFill>
                      <a:blip r:embed="rId15"/>
                      <a:stretch>
                        <a:fillRect/>
                      </a:stretch>
                    </p:blipFill>
                    <p:spPr>
                      <a:xfrm>
                        <a:off x="2590800" y="5156200"/>
                        <a:ext cx="3403600" cy="508000"/>
                      </a:xfrm>
                      <a:prstGeom prst="rect">
                        <a:avLst/>
                      </a:prstGeom>
                    </p:spPr>
                  </p:pic>
                </p:oleObj>
              </mc:Fallback>
            </mc:AlternateContent>
          </a:graphicData>
        </a:graphic>
      </p:graphicFrame>
    </p:spTree>
    <p:extLst>
      <p:ext uri="{BB962C8B-B14F-4D97-AF65-F5344CB8AC3E}">
        <p14:creationId xmlns:p14="http://schemas.microsoft.com/office/powerpoint/2010/main" val="279258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Exercises</a:t>
            </a:r>
            <a:endParaRPr lang="en-US" dirty="0"/>
          </a:p>
        </p:txBody>
      </p:sp>
      <p:sp>
        <p:nvSpPr>
          <p:cNvPr id="9" name="Content Placeholder 1"/>
          <p:cNvSpPr txBox="1">
            <a:spLocks/>
          </p:cNvSpPr>
          <p:nvPr/>
        </p:nvSpPr>
        <p:spPr>
          <a:xfrm>
            <a:off x="34286" y="1776350"/>
            <a:ext cx="8763000" cy="4572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r>
              <a:rPr lang="en-US" sz="2800" dirty="0" smtClean="0"/>
              <a:t>Complete Exercises 2, 3 and 5.</a:t>
            </a:r>
          </a:p>
          <a:p>
            <a:pPr marL="0" indent="0" algn="ctr"/>
            <a:endParaRPr lang="en-US" sz="2800" dirty="0"/>
          </a:p>
          <a:p>
            <a:pPr marL="0" indent="0" algn="ctr"/>
            <a:endParaRPr lang="en-US" sz="2800" dirty="0" smtClean="0"/>
          </a:p>
          <a:p>
            <a:pPr marL="457200" indent="-457200">
              <a:buFont typeface="Arial"/>
              <a:buChar char="•"/>
            </a:pPr>
            <a:r>
              <a:rPr lang="en-US" sz="2800" dirty="0" smtClean="0"/>
              <a:t>There’s another sprint in this lesson that covers all Laws of Integer Exponents.</a:t>
            </a:r>
          </a:p>
        </p:txBody>
      </p:sp>
    </p:spTree>
    <p:extLst>
      <p:ext uri="{BB962C8B-B14F-4D97-AF65-F5344CB8AC3E}">
        <p14:creationId xmlns:p14="http://schemas.microsoft.com/office/powerpoint/2010/main" val="394701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Students write, add and subtract numbers in scientific notation.</a:t>
            </a:r>
          </a:p>
        </p:txBody>
      </p:sp>
      <p:sp>
        <p:nvSpPr>
          <p:cNvPr id="3" name="Title 2"/>
          <p:cNvSpPr>
            <a:spLocks noGrp="1"/>
          </p:cNvSpPr>
          <p:nvPr>
            <p:ph type="title"/>
          </p:nvPr>
        </p:nvSpPr>
        <p:spPr>
          <a:xfrm>
            <a:off x="286606" y="381000"/>
            <a:ext cx="8229600" cy="1143000"/>
          </a:xfrm>
        </p:spPr>
        <p:txBody>
          <a:bodyPr>
            <a:normAutofit/>
          </a:bodyPr>
          <a:lstStyle/>
          <a:p>
            <a:r>
              <a:rPr lang="en-US" dirty="0" smtClean="0"/>
              <a:t>Lesson 9:  Scientific Notation</a:t>
            </a:r>
            <a:endParaRPr lang="en-US" dirty="0"/>
          </a:p>
        </p:txBody>
      </p:sp>
    </p:spTree>
    <p:extLst>
      <p:ext uri="{BB962C8B-B14F-4D97-AF65-F5344CB8AC3E}">
        <p14:creationId xmlns:p14="http://schemas.microsoft.com/office/powerpoint/2010/main" val="35636840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Discussion</a:t>
            </a:r>
            <a:endParaRPr lang="en-US" dirty="0"/>
          </a:p>
        </p:txBody>
      </p:sp>
      <p:sp>
        <p:nvSpPr>
          <p:cNvPr id="5" name="Content Placeholder 2"/>
          <p:cNvSpPr>
            <a:spLocks noGrp="1"/>
          </p:cNvSpPr>
          <p:nvPr>
            <p:ph idx="1"/>
          </p:nvPr>
        </p:nvSpPr>
        <p:spPr>
          <a:xfrm>
            <a:off x="381000" y="1447800"/>
            <a:ext cx="8686800" cy="5029200"/>
          </a:xfrm>
        </p:spPr>
        <p:txBody>
          <a:bodyPr>
            <a:normAutofit/>
          </a:bodyPr>
          <a:lstStyle/>
          <a:p>
            <a:pPr marL="457200" indent="-457200">
              <a:buFont typeface="Arial"/>
              <a:buChar char="•"/>
            </a:pPr>
            <a:r>
              <a:rPr lang="en-US" sz="2800" dirty="0" smtClean="0"/>
              <a:t>Knowing powers of 10 helps in understanding scientific notation, notation that scientists use because they work with very large and very small numbers.</a:t>
            </a:r>
            <a:endParaRPr lang="en-US" sz="2800" dirty="0"/>
          </a:p>
          <a:p>
            <a:pPr marL="457200" indent="-457200">
              <a:buFont typeface="Arial"/>
              <a:buChar char="•"/>
            </a:pPr>
            <a:r>
              <a:rPr lang="en-US" sz="2800" dirty="0" smtClean="0"/>
              <a:t>Consider the estimated number of stars in the universe:             This is a 23-digit whole number with the </a:t>
            </a:r>
            <a:r>
              <a:rPr lang="en-US" sz="2800" i="1" dirty="0" smtClean="0"/>
              <a:t>leading digit</a:t>
            </a:r>
            <a:r>
              <a:rPr lang="en-US" sz="2800" dirty="0" smtClean="0"/>
              <a:t> (leftmost digit) 6 followed by 22 zeroes. </a:t>
            </a:r>
          </a:p>
          <a:p>
            <a:pPr marL="457200" indent="-457200">
              <a:buFont typeface="Arial"/>
              <a:buChar char="•"/>
            </a:pPr>
            <a:r>
              <a:rPr lang="en-US" sz="2800" dirty="0" smtClean="0"/>
              <a:t>When the number is written as              , we say the number is written in </a:t>
            </a:r>
            <a:r>
              <a:rPr lang="en-US" sz="2800" b="1" dirty="0" smtClean="0"/>
              <a:t>scientific notation</a:t>
            </a:r>
            <a:r>
              <a:rPr lang="en-US" sz="2800" dirty="0" smtClean="0"/>
              <a:t>.</a:t>
            </a:r>
            <a:endParaRPr lang="en-US" sz="2800" dirty="0"/>
          </a:p>
          <a:p>
            <a:pPr marL="396875" lvl="2" indent="0"/>
            <a:endParaRPr lang="en-US" sz="2400" dirty="0"/>
          </a:p>
          <a:p>
            <a:pPr marL="0" indent="0"/>
            <a:endParaRPr lang="en-US" dirty="0" smtClean="0"/>
          </a:p>
          <a:p>
            <a:pPr marL="0" indent="0"/>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072569591"/>
              </p:ext>
            </p:extLst>
          </p:nvPr>
        </p:nvGraphicFramePr>
        <p:xfrm>
          <a:off x="2362200" y="3733800"/>
          <a:ext cx="1226608" cy="507562"/>
        </p:xfrm>
        <a:graphic>
          <a:graphicData uri="http://schemas.openxmlformats.org/presentationml/2006/ole">
            <mc:AlternateContent xmlns:mc="http://schemas.openxmlformats.org/markup-compatibility/2006">
              <mc:Choice xmlns:v="urn:schemas-microsoft-com:vml" Requires="v">
                <p:oleObj spid="_x0000_s45201" name="Equation" r:id="rId3" imgW="368300" imgH="152400" progId="Equation.DSMT4">
                  <p:embed/>
                </p:oleObj>
              </mc:Choice>
              <mc:Fallback>
                <p:oleObj name="Equation" r:id="rId3" imgW="368300" imgH="152400" progId="Equation.DSMT4">
                  <p:embed/>
                  <p:pic>
                    <p:nvPicPr>
                      <p:cNvPr id="0" name=""/>
                      <p:cNvPicPr/>
                      <p:nvPr/>
                    </p:nvPicPr>
                    <p:blipFill>
                      <a:blip r:embed="rId4"/>
                      <a:stretch>
                        <a:fillRect/>
                      </a:stretch>
                    </p:blipFill>
                    <p:spPr>
                      <a:xfrm>
                        <a:off x="2362200" y="3733800"/>
                        <a:ext cx="1226608" cy="5075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3721084"/>
              </p:ext>
            </p:extLst>
          </p:nvPr>
        </p:nvGraphicFramePr>
        <p:xfrm>
          <a:off x="5808663" y="5029200"/>
          <a:ext cx="1430337" cy="612377"/>
        </p:xfrm>
        <a:graphic>
          <a:graphicData uri="http://schemas.openxmlformats.org/presentationml/2006/ole">
            <mc:AlternateContent xmlns:mc="http://schemas.openxmlformats.org/markup-compatibility/2006">
              <mc:Choice xmlns:v="urn:schemas-microsoft-com:vml" Requires="v">
                <p:oleObj spid="_x0000_s45202" name="Equation" r:id="rId5" imgW="355600" imgH="152400" progId="Equation.DSMT4">
                  <p:embed/>
                </p:oleObj>
              </mc:Choice>
              <mc:Fallback>
                <p:oleObj name="Equation" r:id="rId5" imgW="355600" imgH="152400" progId="Equation.DSMT4">
                  <p:embed/>
                  <p:pic>
                    <p:nvPicPr>
                      <p:cNvPr id="0" name=""/>
                      <p:cNvPicPr/>
                      <p:nvPr/>
                    </p:nvPicPr>
                    <p:blipFill>
                      <a:blip r:embed="rId6"/>
                      <a:stretch>
                        <a:fillRect/>
                      </a:stretch>
                    </p:blipFill>
                    <p:spPr>
                      <a:xfrm>
                        <a:off x="5808663" y="5029200"/>
                        <a:ext cx="1430337" cy="612377"/>
                      </a:xfrm>
                      <a:prstGeom prst="rect">
                        <a:avLst/>
                      </a:prstGeom>
                    </p:spPr>
                  </p:pic>
                </p:oleObj>
              </mc:Fallback>
            </mc:AlternateContent>
          </a:graphicData>
        </a:graphic>
      </p:graphicFrame>
    </p:spTree>
    <p:extLst>
      <p:ext uri="{BB962C8B-B14F-4D97-AF65-F5344CB8AC3E}">
        <p14:creationId xmlns:p14="http://schemas.microsoft.com/office/powerpoint/2010/main" val="17505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Definition</a:t>
            </a:r>
            <a:endParaRPr lang="en-US" dirty="0"/>
          </a:p>
        </p:txBody>
      </p:sp>
      <p:sp>
        <p:nvSpPr>
          <p:cNvPr id="5" name="Content Placeholder 2"/>
          <p:cNvSpPr>
            <a:spLocks noGrp="1"/>
          </p:cNvSpPr>
          <p:nvPr>
            <p:ph idx="1"/>
          </p:nvPr>
        </p:nvSpPr>
        <p:spPr>
          <a:xfrm>
            <a:off x="381000" y="1447800"/>
            <a:ext cx="8686800" cy="5029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354315" y="1476565"/>
            <a:ext cx="8597900" cy="1651000"/>
          </a:xfrm>
          <a:prstGeom prst="rect">
            <a:avLst/>
          </a:prstGeom>
        </p:spPr>
      </p:pic>
      <p:sp>
        <p:nvSpPr>
          <p:cNvPr id="7" name="TextBox 6"/>
          <p:cNvSpPr txBox="1"/>
          <p:nvPr/>
        </p:nvSpPr>
        <p:spPr>
          <a:xfrm>
            <a:off x="2362200" y="4192565"/>
            <a:ext cx="3887603" cy="523220"/>
          </a:xfrm>
          <a:prstGeom prst="rect">
            <a:avLst/>
          </a:prstGeom>
          <a:noFill/>
        </p:spPr>
        <p:txBody>
          <a:bodyPr wrap="none" rtlCol="0">
            <a:spAutoFit/>
          </a:bodyPr>
          <a:lstStyle/>
          <a:p>
            <a:r>
              <a:rPr lang="en-US" sz="2800" dirty="0" smtClean="0">
                <a:solidFill>
                  <a:srgbClr val="194467"/>
                </a:solidFill>
              </a:rPr>
              <a:t>Complete Exercises 1 – 6.</a:t>
            </a:r>
            <a:endParaRPr lang="en-US" sz="2800" dirty="0">
              <a:solidFill>
                <a:srgbClr val="194467"/>
              </a:solidFill>
            </a:endParaRPr>
          </a:p>
        </p:txBody>
      </p:sp>
    </p:spTree>
    <p:extLst>
      <p:ext uri="{BB962C8B-B14F-4D97-AF65-F5344CB8AC3E}">
        <p14:creationId xmlns:p14="http://schemas.microsoft.com/office/powerpoint/2010/main" val="194937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2</a:t>
            </a:r>
            <a:endParaRPr lang="en-US" dirty="0"/>
          </a:p>
        </p:txBody>
      </p:sp>
      <p:sp>
        <p:nvSpPr>
          <p:cNvPr id="5" name="Content Placeholder 2"/>
          <p:cNvSpPr>
            <a:spLocks noGrp="1"/>
          </p:cNvSpPr>
          <p:nvPr>
            <p:ph idx="1"/>
          </p:nvPr>
        </p:nvSpPr>
        <p:spPr>
          <a:xfrm>
            <a:off x="381000" y="1447800"/>
            <a:ext cx="8686800" cy="5029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8" name="Picture 7"/>
          <p:cNvPicPr>
            <a:picLocks noChangeAspect="1"/>
          </p:cNvPicPr>
          <p:nvPr/>
        </p:nvPicPr>
        <p:blipFill>
          <a:blip r:embed="rId2"/>
          <a:stretch>
            <a:fillRect/>
          </a:stretch>
        </p:blipFill>
        <p:spPr>
          <a:xfrm>
            <a:off x="371837" y="1447800"/>
            <a:ext cx="8724900" cy="901700"/>
          </a:xfrm>
          <a:prstGeom prst="rect">
            <a:avLst/>
          </a:prstGeom>
        </p:spPr>
      </p:pic>
      <p:pic>
        <p:nvPicPr>
          <p:cNvPr id="9" name="Picture 8"/>
          <p:cNvPicPr>
            <a:picLocks noChangeAspect="1"/>
          </p:cNvPicPr>
          <p:nvPr/>
        </p:nvPicPr>
        <p:blipFill>
          <a:blip r:embed="rId3"/>
          <a:stretch>
            <a:fillRect/>
          </a:stretch>
        </p:blipFill>
        <p:spPr>
          <a:xfrm>
            <a:off x="401296" y="2743200"/>
            <a:ext cx="5676900" cy="1130300"/>
          </a:xfrm>
          <a:prstGeom prst="rect">
            <a:avLst/>
          </a:prstGeom>
        </p:spPr>
      </p:pic>
      <p:pic>
        <p:nvPicPr>
          <p:cNvPr id="10" name="Picture 9"/>
          <p:cNvPicPr>
            <a:picLocks noChangeAspect="1"/>
          </p:cNvPicPr>
          <p:nvPr/>
        </p:nvPicPr>
        <p:blipFill>
          <a:blip r:embed="rId4"/>
          <a:stretch>
            <a:fillRect/>
          </a:stretch>
        </p:blipFill>
        <p:spPr>
          <a:xfrm>
            <a:off x="435582" y="4419600"/>
            <a:ext cx="3594100" cy="774700"/>
          </a:xfrm>
          <a:prstGeom prst="rect">
            <a:avLst/>
          </a:prstGeom>
        </p:spPr>
      </p:pic>
    </p:spTree>
    <p:extLst>
      <p:ext uri="{BB962C8B-B14F-4D97-AF65-F5344CB8AC3E}">
        <p14:creationId xmlns:p14="http://schemas.microsoft.com/office/powerpoint/2010/main" val="9498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2</a:t>
            </a:r>
            <a:endParaRPr lang="en-US" dirty="0"/>
          </a:p>
        </p:txBody>
      </p:sp>
      <p:sp>
        <p:nvSpPr>
          <p:cNvPr id="5" name="Content Placeholder 2"/>
          <p:cNvSpPr>
            <a:spLocks noGrp="1"/>
          </p:cNvSpPr>
          <p:nvPr>
            <p:ph idx="1"/>
          </p:nvPr>
        </p:nvSpPr>
        <p:spPr>
          <a:xfrm>
            <a:off x="381000" y="1447800"/>
            <a:ext cx="8686800" cy="5029200"/>
          </a:xfrm>
        </p:spPr>
        <p:txBody>
          <a:bodyPr>
            <a:normAutofit/>
          </a:bodyPr>
          <a:lstStyle/>
          <a:p>
            <a:pPr marL="396875" lvl="2" indent="0"/>
            <a:endParaRPr lang="en-US" sz="2400" dirty="0"/>
          </a:p>
          <a:p>
            <a:pPr marL="0" indent="0"/>
            <a:endParaRPr lang="en-US" dirty="0" smtClean="0"/>
          </a:p>
          <a:p>
            <a:pPr marL="0" indent="0"/>
            <a:endParaRPr lang="en-US" dirty="0"/>
          </a:p>
        </p:txBody>
      </p:sp>
      <p:sp>
        <p:nvSpPr>
          <p:cNvPr id="7" name="Content Placeholder 2"/>
          <p:cNvSpPr txBox="1">
            <a:spLocks/>
          </p:cNvSpPr>
          <p:nvPr/>
        </p:nvSpPr>
        <p:spPr>
          <a:xfrm>
            <a:off x="381000" y="1447800"/>
            <a:ext cx="8686800" cy="50292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sz="2800" dirty="0" smtClean="0"/>
              <a:t>To compute easily we will make the order of magnitude of each number the same:</a:t>
            </a:r>
          </a:p>
          <a:p>
            <a:pPr marL="396875" lvl="2" indent="0"/>
            <a:endParaRPr lang="en-US" sz="2400" dirty="0" smtClean="0"/>
          </a:p>
          <a:p>
            <a:pPr marL="0" indent="0"/>
            <a:endParaRPr lang="en-US" dirty="0" smtClean="0"/>
          </a:p>
          <a:p>
            <a:pPr marL="0" indent="0"/>
            <a:endParaRPr lang="en-US" dirty="0"/>
          </a:p>
        </p:txBody>
      </p:sp>
      <p:pic>
        <p:nvPicPr>
          <p:cNvPr id="3" name="Picture 2"/>
          <p:cNvPicPr>
            <a:picLocks noChangeAspect="1"/>
          </p:cNvPicPr>
          <p:nvPr/>
        </p:nvPicPr>
        <p:blipFill>
          <a:blip r:embed="rId2"/>
          <a:stretch>
            <a:fillRect/>
          </a:stretch>
        </p:blipFill>
        <p:spPr>
          <a:xfrm>
            <a:off x="914400" y="2895600"/>
            <a:ext cx="7924800" cy="2286000"/>
          </a:xfrm>
          <a:prstGeom prst="rect">
            <a:avLst/>
          </a:prstGeom>
        </p:spPr>
      </p:pic>
    </p:spTree>
    <p:extLst>
      <p:ext uri="{BB962C8B-B14F-4D97-AF65-F5344CB8AC3E}">
        <p14:creationId xmlns:p14="http://schemas.microsoft.com/office/powerpoint/2010/main" val="40650575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sp>
        <p:nvSpPr>
          <p:cNvPr id="5" name="Content Placeholder 2"/>
          <p:cNvSpPr>
            <a:spLocks noGrp="1"/>
          </p:cNvSpPr>
          <p:nvPr>
            <p:ph idx="1"/>
          </p:nvPr>
        </p:nvSpPr>
        <p:spPr>
          <a:xfrm>
            <a:off x="381000" y="1447800"/>
            <a:ext cx="8686800" cy="5029200"/>
          </a:xfrm>
        </p:spPr>
        <p:txBody>
          <a:bodyPr>
            <a:normAutofit/>
          </a:bodyPr>
          <a:lstStyle/>
          <a:p>
            <a:pPr marL="396875" lvl="2" indent="0"/>
            <a:endParaRPr lang="en-US" sz="2400" dirty="0"/>
          </a:p>
          <a:p>
            <a:pPr marL="0" indent="0"/>
            <a:endParaRPr lang="en-US" dirty="0" smtClean="0"/>
          </a:p>
          <a:p>
            <a:pPr marL="0" indent="0"/>
            <a:endParaRPr lang="en-US" dirty="0"/>
          </a:p>
        </p:txBody>
      </p:sp>
      <p:pic>
        <p:nvPicPr>
          <p:cNvPr id="4" name="Picture 3"/>
          <p:cNvPicPr>
            <a:picLocks noChangeAspect="1"/>
          </p:cNvPicPr>
          <p:nvPr/>
        </p:nvPicPr>
        <p:blipFill>
          <a:blip r:embed="rId2"/>
          <a:stretch>
            <a:fillRect/>
          </a:stretch>
        </p:blipFill>
        <p:spPr>
          <a:xfrm>
            <a:off x="330200" y="1447800"/>
            <a:ext cx="8737600" cy="1295400"/>
          </a:xfrm>
          <a:prstGeom prst="rect">
            <a:avLst/>
          </a:prstGeom>
        </p:spPr>
      </p:pic>
      <p:pic>
        <p:nvPicPr>
          <p:cNvPr id="6" name="Picture 5"/>
          <p:cNvPicPr>
            <a:picLocks noChangeAspect="1"/>
          </p:cNvPicPr>
          <p:nvPr/>
        </p:nvPicPr>
        <p:blipFill>
          <a:blip r:embed="rId3"/>
          <a:stretch>
            <a:fillRect/>
          </a:stretch>
        </p:blipFill>
        <p:spPr>
          <a:xfrm>
            <a:off x="990600" y="2959100"/>
            <a:ext cx="6134100" cy="1384300"/>
          </a:xfrm>
          <a:prstGeom prst="rect">
            <a:avLst/>
          </a:prstGeom>
        </p:spPr>
      </p:pic>
      <p:pic>
        <p:nvPicPr>
          <p:cNvPr id="8" name="Picture 7"/>
          <p:cNvPicPr>
            <a:picLocks noChangeAspect="1"/>
          </p:cNvPicPr>
          <p:nvPr/>
        </p:nvPicPr>
        <p:blipFill>
          <a:blip r:embed="rId4"/>
          <a:stretch>
            <a:fillRect/>
          </a:stretch>
        </p:blipFill>
        <p:spPr>
          <a:xfrm>
            <a:off x="396426" y="4648200"/>
            <a:ext cx="8420100" cy="660400"/>
          </a:xfrm>
          <a:prstGeom prst="rect">
            <a:avLst/>
          </a:prstGeom>
        </p:spPr>
      </p:pic>
    </p:spTree>
    <p:extLst>
      <p:ext uri="{BB962C8B-B14F-4D97-AF65-F5344CB8AC3E}">
        <p14:creationId xmlns:p14="http://schemas.microsoft.com/office/powerpoint/2010/main" val="11783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3</a:t>
            </a:r>
            <a:endParaRPr lang="en-US" dirty="0"/>
          </a:p>
        </p:txBody>
      </p:sp>
      <p:pic>
        <p:nvPicPr>
          <p:cNvPr id="4" name="Picture 3"/>
          <p:cNvPicPr>
            <a:picLocks noChangeAspect="1"/>
          </p:cNvPicPr>
          <p:nvPr/>
        </p:nvPicPr>
        <p:blipFill>
          <a:blip r:embed="rId2"/>
          <a:stretch>
            <a:fillRect/>
          </a:stretch>
        </p:blipFill>
        <p:spPr>
          <a:xfrm>
            <a:off x="1066800" y="1295400"/>
            <a:ext cx="6858000" cy="1524000"/>
          </a:xfrm>
          <a:prstGeom prst="rect">
            <a:avLst/>
          </a:prstGeom>
        </p:spPr>
      </p:pic>
      <p:pic>
        <p:nvPicPr>
          <p:cNvPr id="6" name="Picture 5"/>
          <p:cNvPicPr>
            <a:picLocks noChangeAspect="1"/>
          </p:cNvPicPr>
          <p:nvPr/>
        </p:nvPicPr>
        <p:blipFill>
          <a:blip r:embed="rId3"/>
          <a:stretch>
            <a:fillRect/>
          </a:stretch>
        </p:blipFill>
        <p:spPr>
          <a:xfrm>
            <a:off x="393700" y="2857500"/>
            <a:ext cx="8750300" cy="3009900"/>
          </a:xfrm>
          <a:prstGeom prst="rect">
            <a:avLst/>
          </a:prstGeom>
        </p:spPr>
      </p:pic>
      <p:sp>
        <p:nvSpPr>
          <p:cNvPr id="8" name="TextBox 7"/>
          <p:cNvSpPr txBox="1"/>
          <p:nvPr/>
        </p:nvSpPr>
        <p:spPr>
          <a:xfrm>
            <a:off x="2390040" y="6096000"/>
            <a:ext cx="4258072" cy="523220"/>
          </a:xfrm>
          <a:prstGeom prst="rect">
            <a:avLst/>
          </a:prstGeom>
          <a:noFill/>
        </p:spPr>
        <p:txBody>
          <a:bodyPr wrap="none" rtlCol="0">
            <a:spAutoFit/>
          </a:bodyPr>
          <a:lstStyle/>
          <a:p>
            <a:r>
              <a:rPr lang="en-US" sz="2800" dirty="0" smtClean="0">
                <a:solidFill>
                  <a:srgbClr val="194467"/>
                </a:solidFill>
              </a:rPr>
              <a:t>Complete Exercises 7 and 8.</a:t>
            </a:r>
            <a:endParaRPr lang="en-US" sz="2800" dirty="0">
              <a:solidFill>
                <a:srgbClr val="194467"/>
              </a:solidFill>
            </a:endParaRPr>
          </a:p>
        </p:txBody>
      </p:sp>
    </p:spTree>
    <p:extLst>
      <p:ext uri="{BB962C8B-B14F-4D97-AF65-F5344CB8AC3E}">
        <p14:creationId xmlns:p14="http://schemas.microsoft.com/office/powerpoint/2010/main" val="30806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400800" cy="4572000"/>
          </a:xfrm>
        </p:spPr>
        <p:txBody>
          <a:bodyPr>
            <a:normAutofit/>
          </a:bodyPr>
          <a:lstStyle/>
          <a:p>
            <a:pPr marL="457200" indent="-457200">
              <a:buFont typeface="Arial" pitchFamily="34" charset="0"/>
              <a:buChar char="•"/>
            </a:pPr>
            <a:r>
              <a:rPr lang="en-US" sz="2800" dirty="0" smtClean="0"/>
              <a:t>Students practice operations with numbers expressed in scientific notation and standard notation.</a:t>
            </a:r>
          </a:p>
        </p:txBody>
      </p:sp>
      <p:sp>
        <p:nvSpPr>
          <p:cNvPr id="3" name="Title 2"/>
          <p:cNvSpPr>
            <a:spLocks noGrp="1"/>
          </p:cNvSpPr>
          <p:nvPr>
            <p:ph type="title"/>
          </p:nvPr>
        </p:nvSpPr>
        <p:spPr>
          <a:xfrm>
            <a:off x="286606" y="381000"/>
            <a:ext cx="8229600" cy="1143000"/>
          </a:xfrm>
        </p:spPr>
        <p:txBody>
          <a:bodyPr>
            <a:normAutofit fontScale="90000"/>
          </a:bodyPr>
          <a:lstStyle/>
          <a:p>
            <a:r>
              <a:rPr lang="en-US" dirty="0" smtClean="0"/>
              <a:t>Lesson 10:  Operations with Numbers in Scientific Notation</a:t>
            </a:r>
            <a:endParaRPr lang="en-US" dirty="0"/>
          </a:p>
        </p:txBody>
      </p:sp>
    </p:spTree>
    <p:extLst>
      <p:ext uri="{BB962C8B-B14F-4D97-AF65-F5344CB8AC3E}">
        <p14:creationId xmlns:p14="http://schemas.microsoft.com/office/powerpoint/2010/main" val="21480414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457201"/>
            <a:ext cx="8229600" cy="685799"/>
          </a:xfrm>
        </p:spPr>
        <p:txBody>
          <a:bodyPr/>
          <a:lstStyle/>
          <a:p>
            <a:r>
              <a:rPr lang="en-US" dirty="0" smtClean="0"/>
              <a:t>Example 1</a:t>
            </a:r>
            <a:endParaRPr lang="en-US" dirty="0"/>
          </a:p>
        </p:txBody>
      </p:sp>
      <p:pic>
        <p:nvPicPr>
          <p:cNvPr id="4" name="Picture 3"/>
          <p:cNvPicPr>
            <a:picLocks noChangeAspect="1"/>
          </p:cNvPicPr>
          <p:nvPr/>
        </p:nvPicPr>
        <p:blipFill>
          <a:blip r:embed="rId2"/>
          <a:stretch>
            <a:fillRect/>
          </a:stretch>
        </p:blipFill>
        <p:spPr>
          <a:xfrm>
            <a:off x="319935" y="1524000"/>
            <a:ext cx="8648700" cy="622300"/>
          </a:xfrm>
          <a:prstGeom prst="rect">
            <a:avLst/>
          </a:prstGeom>
        </p:spPr>
      </p:pic>
      <p:pic>
        <p:nvPicPr>
          <p:cNvPr id="6" name="Picture 5"/>
          <p:cNvPicPr>
            <a:picLocks noChangeAspect="1"/>
          </p:cNvPicPr>
          <p:nvPr/>
        </p:nvPicPr>
        <p:blipFill>
          <a:blip r:embed="rId3"/>
          <a:stretch>
            <a:fillRect/>
          </a:stretch>
        </p:blipFill>
        <p:spPr>
          <a:xfrm>
            <a:off x="304800" y="2286000"/>
            <a:ext cx="5245100" cy="355600"/>
          </a:xfrm>
          <a:prstGeom prst="rect">
            <a:avLst/>
          </a:prstGeom>
        </p:spPr>
      </p:pic>
      <p:pic>
        <p:nvPicPr>
          <p:cNvPr id="7" name="Picture 6"/>
          <p:cNvPicPr>
            <a:picLocks noChangeAspect="1"/>
          </p:cNvPicPr>
          <p:nvPr/>
        </p:nvPicPr>
        <p:blipFill>
          <a:blip r:embed="rId4"/>
          <a:stretch>
            <a:fillRect/>
          </a:stretch>
        </p:blipFill>
        <p:spPr>
          <a:xfrm>
            <a:off x="317500" y="2819400"/>
            <a:ext cx="8674100" cy="698500"/>
          </a:xfrm>
          <a:prstGeom prst="rect">
            <a:avLst/>
          </a:prstGeom>
        </p:spPr>
      </p:pic>
      <p:pic>
        <p:nvPicPr>
          <p:cNvPr id="8" name="Picture 7"/>
          <p:cNvPicPr>
            <a:picLocks noChangeAspect="1"/>
          </p:cNvPicPr>
          <p:nvPr/>
        </p:nvPicPr>
        <p:blipFill>
          <a:blip r:embed="rId5"/>
          <a:stretch>
            <a:fillRect/>
          </a:stretch>
        </p:blipFill>
        <p:spPr>
          <a:xfrm>
            <a:off x="533400" y="3657600"/>
            <a:ext cx="7747000" cy="2425700"/>
          </a:xfrm>
          <a:prstGeom prst="rect">
            <a:avLst/>
          </a:prstGeom>
        </p:spPr>
      </p:pic>
      <p:pic>
        <p:nvPicPr>
          <p:cNvPr id="9" name="Picture 8"/>
          <p:cNvPicPr>
            <a:picLocks noChangeAspect="1"/>
          </p:cNvPicPr>
          <p:nvPr/>
        </p:nvPicPr>
        <p:blipFill>
          <a:blip r:embed="rId6"/>
          <a:stretch>
            <a:fillRect/>
          </a:stretch>
        </p:blipFill>
        <p:spPr>
          <a:xfrm>
            <a:off x="495877" y="6172200"/>
            <a:ext cx="4724400" cy="393700"/>
          </a:xfrm>
          <a:prstGeom prst="rect">
            <a:avLst/>
          </a:prstGeom>
        </p:spPr>
      </p:pic>
    </p:spTree>
    <p:extLst>
      <p:ext uri="{BB962C8B-B14F-4D97-AF65-F5344CB8AC3E}">
        <p14:creationId xmlns:p14="http://schemas.microsoft.com/office/powerpoint/2010/main" val="31947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A96512-6B00-4567-8135-45B16F142907}">
  <ds:schemaRefs>
    <ds:schemaRef ds:uri="http://schemas.microsoft.com/sharepoint/v3/contenttype/forms"/>
  </ds:schemaRefs>
</ds:datastoreItem>
</file>

<file path=customXml/itemProps2.xml><?xml version="1.0" encoding="utf-8"?>
<ds:datastoreItem xmlns:ds="http://schemas.openxmlformats.org/officeDocument/2006/customXml" ds:itemID="{7A03A940-0AFE-4ED1-800D-33DF955D3CA9}">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81B1BB86-06E2-467B-9120-39E77B8C3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5429</TotalTime>
  <Words>4824</Words>
  <Application>Microsoft Office PowerPoint</Application>
  <PresentationFormat>On-screen Show (4:3)</PresentationFormat>
  <Paragraphs>982</Paragraphs>
  <Slides>141</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49" baseType="lpstr">
      <vt:lpstr>ＭＳ Ｐゴシック</vt:lpstr>
      <vt:lpstr>Agenda-Bold</vt:lpstr>
      <vt:lpstr>Agenda-Light</vt:lpstr>
      <vt:lpstr>Arial</vt:lpstr>
      <vt:lpstr>Calibri</vt:lpstr>
      <vt:lpstr>Verdana</vt:lpstr>
      <vt:lpstr>Office Theme</vt:lpstr>
      <vt:lpstr>Equation</vt:lpstr>
      <vt:lpstr>PowerPoint Presentation</vt:lpstr>
      <vt:lpstr>Session Objectives</vt:lpstr>
      <vt:lpstr>Icebreaker!</vt:lpstr>
      <vt:lpstr>Agenda</vt:lpstr>
      <vt:lpstr>Lesson 1: Exponential Notation</vt:lpstr>
      <vt:lpstr>Discussion</vt:lpstr>
      <vt:lpstr>Discussion</vt:lpstr>
      <vt:lpstr>Examples 1–5</vt:lpstr>
      <vt:lpstr>Examples 1–5</vt:lpstr>
      <vt:lpstr>Examples 1–5</vt:lpstr>
      <vt:lpstr>Examples 1–5</vt:lpstr>
      <vt:lpstr>Definition</vt:lpstr>
      <vt:lpstr>Closing</vt:lpstr>
      <vt:lpstr>Overview of the Year</vt:lpstr>
      <vt:lpstr>Overview of the Year</vt:lpstr>
      <vt:lpstr>Introduction to the Lesson Structure</vt:lpstr>
      <vt:lpstr>Lesson Types</vt:lpstr>
      <vt:lpstr>Agenda</vt:lpstr>
      <vt:lpstr>Module Overview  (8 minutes)</vt:lpstr>
      <vt:lpstr>Table Talk</vt:lpstr>
      <vt:lpstr>Agenda</vt:lpstr>
      <vt:lpstr>Topic A:  Exponential Notation and Properties of Integer Exponents</vt:lpstr>
      <vt:lpstr>Lesson 2: Multiplication and Division of Numbers in Exponential Form</vt:lpstr>
      <vt:lpstr>Discussion</vt:lpstr>
      <vt:lpstr>Discussion</vt:lpstr>
      <vt:lpstr>Discussion:  MP 7 Structure</vt:lpstr>
      <vt:lpstr>Exercises</vt:lpstr>
      <vt:lpstr>Discussion</vt:lpstr>
      <vt:lpstr>Discussion</vt:lpstr>
      <vt:lpstr>Proof</vt:lpstr>
      <vt:lpstr>Exercises</vt:lpstr>
      <vt:lpstr>Lesson 3: Numbers in Exponential Form Raised to a Power</vt:lpstr>
      <vt:lpstr>Discussion</vt:lpstr>
      <vt:lpstr>Discussion</vt:lpstr>
      <vt:lpstr>Discussion</vt:lpstr>
      <vt:lpstr>Definition</vt:lpstr>
      <vt:lpstr>Discussion</vt:lpstr>
      <vt:lpstr>Discussion</vt:lpstr>
      <vt:lpstr>Definition</vt:lpstr>
      <vt:lpstr>Exercise 13</vt:lpstr>
      <vt:lpstr>Lesson 4:  Numbers Raised to the Zeroth Power</vt:lpstr>
      <vt:lpstr>Discussion</vt:lpstr>
      <vt:lpstr>Exploratory Challenge/Discussion</vt:lpstr>
      <vt:lpstr>PowerPoint Presentation</vt:lpstr>
      <vt:lpstr>PowerPoint Presentation</vt:lpstr>
      <vt:lpstr>PowerPoint Presentation</vt:lpstr>
      <vt:lpstr>PowerPoint Presentation</vt:lpstr>
      <vt:lpstr>PowerPoint Presentation</vt:lpstr>
      <vt:lpstr>Fluency Exercise</vt:lpstr>
      <vt:lpstr>Lesson 5:  Negative Exponents and the Laws of Exponents</vt:lpstr>
      <vt:lpstr>Discussion</vt:lpstr>
      <vt:lpstr>Discussion</vt:lpstr>
      <vt:lpstr>Definition</vt:lpstr>
      <vt:lpstr>Proof</vt:lpstr>
      <vt:lpstr>Proof</vt:lpstr>
      <vt:lpstr>Proof</vt:lpstr>
      <vt:lpstr>Laws of Exponents</vt:lpstr>
      <vt:lpstr>Lesson 6:  Proofs of Laws of Exponents</vt:lpstr>
      <vt:lpstr>Prove one of the Laws of Exponents</vt:lpstr>
      <vt:lpstr>Prove</vt:lpstr>
      <vt:lpstr>Prove</vt:lpstr>
      <vt:lpstr>Prove</vt:lpstr>
      <vt:lpstr>Prove</vt:lpstr>
      <vt:lpstr>Prove</vt:lpstr>
      <vt:lpstr>Prove</vt:lpstr>
      <vt:lpstr>Prove</vt:lpstr>
      <vt:lpstr>Problem Set #7</vt:lpstr>
      <vt:lpstr>Key Points</vt:lpstr>
      <vt:lpstr>Agenda</vt:lpstr>
      <vt:lpstr>Mid-Module Assessment</vt:lpstr>
      <vt:lpstr>Agenda</vt:lpstr>
      <vt:lpstr>Topic B:  Magnitude and Scientific Notation</vt:lpstr>
      <vt:lpstr>Lesson 7:  Magnitude</vt:lpstr>
      <vt:lpstr>Discussion</vt:lpstr>
      <vt:lpstr>Discussion</vt:lpstr>
      <vt:lpstr>Example1</vt:lpstr>
      <vt:lpstr>Example 2</vt:lpstr>
      <vt:lpstr>Example 3</vt:lpstr>
      <vt:lpstr>Example 3: Case 1</vt:lpstr>
      <vt:lpstr>Example 3: Case 2</vt:lpstr>
      <vt:lpstr>What’s the point?</vt:lpstr>
      <vt:lpstr>Lesson 8:  Estimating Quantities</vt:lpstr>
      <vt:lpstr>Example 1</vt:lpstr>
      <vt:lpstr>Example 1</vt:lpstr>
      <vt:lpstr>Discussion</vt:lpstr>
      <vt:lpstr>Discussion</vt:lpstr>
      <vt:lpstr>Example 3</vt:lpstr>
      <vt:lpstr>Example 3</vt:lpstr>
      <vt:lpstr>Example 4</vt:lpstr>
      <vt:lpstr>Exercises</vt:lpstr>
      <vt:lpstr>Lesson 9:  Scientific Notation</vt:lpstr>
      <vt:lpstr>Discussion</vt:lpstr>
      <vt:lpstr>Definition</vt:lpstr>
      <vt:lpstr>Example 2</vt:lpstr>
      <vt:lpstr>Example 2</vt:lpstr>
      <vt:lpstr>Example 3</vt:lpstr>
      <vt:lpstr>Example 3</vt:lpstr>
      <vt:lpstr>Lesson 10:  Operations with Numbers in Scientific Notation</vt:lpstr>
      <vt:lpstr>Example 1</vt:lpstr>
      <vt:lpstr>Example 2</vt:lpstr>
      <vt:lpstr>Example 3</vt:lpstr>
      <vt:lpstr>Example 3</vt:lpstr>
      <vt:lpstr>Example 3</vt:lpstr>
      <vt:lpstr>Lesson 11:  Efficacy of Scientific Notation</vt:lpstr>
      <vt:lpstr>Example 1</vt:lpstr>
      <vt:lpstr>Example 1</vt:lpstr>
      <vt:lpstr>Example 1</vt:lpstr>
      <vt:lpstr>Lesson 12:  Choice of Unit</vt:lpstr>
      <vt:lpstr>Discussion</vt:lpstr>
      <vt:lpstr>Example 1</vt:lpstr>
      <vt:lpstr>Exploratory Challenge 1</vt:lpstr>
      <vt:lpstr>Exploratory Challenge 1</vt:lpstr>
      <vt:lpstr>Exploratory Challenge 1</vt:lpstr>
      <vt:lpstr>Lesson 13:  Comparison of Numbers Written in Scientific Notation and Interpreting Scientific Notation Using Technology</vt:lpstr>
      <vt:lpstr>Discussion</vt:lpstr>
      <vt:lpstr>Example 1</vt:lpstr>
      <vt:lpstr>Example 3</vt:lpstr>
      <vt:lpstr>Fluency:  Rapid White Board Exchange</vt:lpstr>
      <vt:lpstr>Problem 1</vt:lpstr>
      <vt:lpstr>Problem 2</vt:lpstr>
      <vt:lpstr>Problem 3</vt:lpstr>
      <vt:lpstr>Problem 4</vt:lpstr>
      <vt:lpstr>Problem 5</vt:lpstr>
      <vt:lpstr>Problem 6</vt:lpstr>
      <vt:lpstr>Problem 7</vt:lpstr>
      <vt:lpstr>Problem 8</vt:lpstr>
      <vt:lpstr>Agenda</vt:lpstr>
      <vt:lpstr>End of Module Assessment</vt:lpstr>
      <vt:lpstr>Agenda</vt:lpstr>
      <vt:lpstr>Progression Study</vt:lpstr>
      <vt:lpstr>Progression Study</vt:lpstr>
      <vt:lpstr>Coherence Within the Module</vt:lpstr>
      <vt:lpstr>Practice a Planning Protocol</vt:lpstr>
      <vt:lpstr>Practice a Planning Protocol</vt:lpstr>
      <vt:lpstr>Practice a Planning Protocol</vt:lpstr>
      <vt:lpstr>Practice a Planning Protocol</vt:lpstr>
      <vt:lpstr>Practice a Planning Protocol</vt:lpstr>
      <vt:lpstr>Agenda</vt:lpstr>
      <vt:lpstr>Biggest Takeaway</vt:lpstr>
      <vt:lpstr>Key Points</vt:lpstr>
      <vt:lpstr>Next Step</vt:lpstr>
    </vt:vector>
  </TitlesOfParts>
  <Company>Alton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Focus</dc:title>
  <dc:creator>Emily Blackwell</dc:creator>
  <cp:lastModifiedBy>Bren Bryant</cp:lastModifiedBy>
  <cp:revision>565</cp:revision>
  <cp:lastPrinted>2014-07-08T19:42:45Z</cp:lastPrinted>
  <dcterms:created xsi:type="dcterms:W3CDTF">2013-06-20T21:44:33Z</dcterms:created>
  <dcterms:modified xsi:type="dcterms:W3CDTF">2014-07-14T03:56:57Z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