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5" r:id="rId5"/>
  </p:sldMasterIdLst>
  <p:notesMasterIdLst>
    <p:notesMasterId r:id="rId121"/>
  </p:notesMasterIdLst>
  <p:handoutMasterIdLst>
    <p:handoutMasterId r:id="rId122"/>
  </p:handoutMasterIdLst>
  <p:sldIdLst>
    <p:sldId id="256" r:id="rId6"/>
    <p:sldId id="662" r:id="rId7"/>
    <p:sldId id="266" r:id="rId8"/>
    <p:sldId id="581" r:id="rId9"/>
    <p:sldId id="267" r:id="rId10"/>
    <p:sldId id="583" r:id="rId11"/>
    <p:sldId id="510" r:id="rId12"/>
    <p:sldId id="584" r:id="rId13"/>
    <p:sldId id="587" r:id="rId14"/>
    <p:sldId id="586" r:id="rId15"/>
    <p:sldId id="511" r:id="rId16"/>
    <p:sldId id="661" r:id="rId17"/>
    <p:sldId id="512" r:id="rId18"/>
    <p:sldId id="524" r:id="rId19"/>
    <p:sldId id="513" r:id="rId20"/>
    <p:sldId id="527" r:id="rId21"/>
    <p:sldId id="590" r:id="rId22"/>
    <p:sldId id="589" r:id="rId23"/>
    <p:sldId id="588" r:id="rId24"/>
    <p:sldId id="591" r:id="rId25"/>
    <p:sldId id="592" r:id="rId26"/>
    <p:sldId id="595" r:id="rId27"/>
    <p:sldId id="594" r:id="rId28"/>
    <p:sldId id="593" r:id="rId29"/>
    <p:sldId id="598" r:id="rId30"/>
    <p:sldId id="597" r:id="rId31"/>
    <p:sldId id="300" r:id="rId32"/>
    <p:sldId id="301" r:id="rId33"/>
    <p:sldId id="273" r:id="rId34"/>
    <p:sldId id="599" r:id="rId35"/>
    <p:sldId id="602" r:id="rId36"/>
    <p:sldId id="601" r:id="rId37"/>
    <p:sldId id="505" r:id="rId38"/>
    <p:sldId id="362" r:id="rId39"/>
    <p:sldId id="506" r:id="rId40"/>
    <p:sldId id="504" r:id="rId41"/>
    <p:sldId id="604" r:id="rId42"/>
    <p:sldId id="603" r:id="rId43"/>
    <p:sldId id="609" r:id="rId44"/>
    <p:sldId id="608" r:id="rId45"/>
    <p:sldId id="607" r:id="rId46"/>
    <p:sldId id="514" r:id="rId47"/>
    <p:sldId id="606" r:id="rId48"/>
    <p:sldId id="605" r:id="rId49"/>
    <p:sldId id="613" r:id="rId50"/>
    <p:sldId id="515" r:id="rId51"/>
    <p:sldId id="516" r:id="rId52"/>
    <p:sldId id="612" r:id="rId53"/>
    <p:sldId id="521" r:id="rId54"/>
    <p:sldId id="614" r:id="rId55"/>
    <p:sldId id="618" r:id="rId56"/>
    <p:sldId id="517" r:id="rId57"/>
    <p:sldId id="522" r:id="rId58"/>
    <p:sldId id="523" r:id="rId59"/>
    <p:sldId id="617" r:id="rId60"/>
    <p:sldId id="616" r:id="rId61"/>
    <p:sldId id="615" r:id="rId62"/>
    <p:sldId id="525" r:id="rId63"/>
    <p:sldId id="563" r:id="rId64"/>
    <p:sldId id="528" r:id="rId65"/>
    <p:sldId id="529" r:id="rId66"/>
    <p:sldId id="526" r:id="rId67"/>
    <p:sldId id="532" r:id="rId68"/>
    <p:sldId id="530" r:id="rId69"/>
    <p:sldId id="620" r:id="rId70"/>
    <p:sldId id="623" r:id="rId71"/>
    <p:sldId id="622" r:id="rId72"/>
    <p:sldId id="619" r:id="rId73"/>
    <p:sldId id="533" r:id="rId74"/>
    <p:sldId id="625" r:id="rId75"/>
    <p:sldId id="624" r:id="rId76"/>
    <p:sldId id="569" r:id="rId77"/>
    <p:sldId id="570" r:id="rId78"/>
    <p:sldId id="518" r:id="rId79"/>
    <p:sldId id="627" r:id="rId80"/>
    <p:sldId id="534" r:id="rId81"/>
    <p:sldId id="535" r:id="rId82"/>
    <p:sldId id="536" r:id="rId83"/>
    <p:sldId id="537" r:id="rId84"/>
    <p:sldId id="626" r:id="rId85"/>
    <p:sldId id="631" r:id="rId86"/>
    <p:sldId id="630" r:id="rId87"/>
    <p:sldId id="580" r:id="rId88"/>
    <p:sldId id="632" r:id="rId89"/>
    <p:sldId id="635" r:id="rId90"/>
    <p:sldId id="634" r:id="rId91"/>
    <p:sldId id="633" r:id="rId92"/>
    <p:sldId id="637" r:id="rId93"/>
    <p:sldId id="639" r:id="rId94"/>
    <p:sldId id="636" r:id="rId95"/>
    <p:sldId id="519" r:id="rId96"/>
    <p:sldId id="638" r:id="rId97"/>
    <p:sldId id="629" r:id="rId98"/>
    <p:sldId id="641" r:id="rId99"/>
    <p:sldId id="647" r:id="rId100"/>
    <p:sldId id="646" r:id="rId101"/>
    <p:sldId id="645" r:id="rId102"/>
    <p:sldId id="644" r:id="rId103"/>
    <p:sldId id="643" r:id="rId104"/>
    <p:sldId id="651" r:id="rId105"/>
    <p:sldId id="650" r:id="rId106"/>
    <p:sldId id="649" r:id="rId107"/>
    <p:sldId id="648" r:id="rId108"/>
    <p:sldId id="653" r:id="rId109"/>
    <p:sldId id="652" r:id="rId110"/>
    <p:sldId id="642" r:id="rId111"/>
    <p:sldId id="531" r:id="rId112"/>
    <p:sldId id="654" r:id="rId113"/>
    <p:sldId id="657" r:id="rId114"/>
    <p:sldId id="656" r:id="rId115"/>
    <p:sldId id="659" r:id="rId116"/>
    <p:sldId id="658" r:id="rId117"/>
    <p:sldId id="655" r:id="rId118"/>
    <p:sldId id="269" r:id="rId119"/>
    <p:sldId id="660" r:id="rId120"/>
  </p:sldIdLst>
  <p:sldSz cx="9144000" cy="6858000" type="screen4x3"/>
  <p:notesSz cx="7315200" cy="9601200"/>
  <p:defaultTextStyle>
    <a:defPPr>
      <a:defRPr lang="en-US"/>
    </a:defPPr>
    <a:lvl1pPr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5pPr>
    <a:lvl6pPr marL="2286000" algn="l" defTabSz="914400" rtl="0" eaLnBrk="1" latinLnBrk="0" hangingPunct="1">
      <a:defRPr kern="1200" baseline="-25000">
        <a:solidFill>
          <a:schemeClr val="tx1"/>
        </a:solidFill>
        <a:latin typeface="Arial" charset="0"/>
        <a:ea typeface="ＭＳ Ｐゴシック"/>
        <a:cs typeface="ＭＳ Ｐゴシック"/>
      </a:defRPr>
    </a:lvl6pPr>
    <a:lvl7pPr marL="2743200" algn="l" defTabSz="914400" rtl="0" eaLnBrk="1" latinLnBrk="0" hangingPunct="1">
      <a:defRPr kern="1200" baseline="-25000">
        <a:solidFill>
          <a:schemeClr val="tx1"/>
        </a:solidFill>
        <a:latin typeface="Arial" charset="0"/>
        <a:ea typeface="ＭＳ Ｐゴシック"/>
        <a:cs typeface="ＭＳ Ｐゴシック"/>
      </a:defRPr>
    </a:lvl7pPr>
    <a:lvl8pPr marL="3200400" algn="l" defTabSz="914400" rtl="0" eaLnBrk="1" latinLnBrk="0" hangingPunct="1">
      <a:defRPr kern="1200" baseline="-25000">
        <a:solidFill>
          <a:schemeClr val="tx1"/>
        </a:solidFill>
        <a:latin typeface="Arial" charset="0"/>
        <a:ea typeface="ＭＳ Ｐゴシック"/>
        <a:cs typeface="ＭＳ Ｐゴシック"/>
      </a:defRPr>
    </a:lvl8pPr>
    <a:lvl9pPr marL="3657600" algn="l" defTabSz="914400" rtl="0" eaLnBrk="1" latinLnBrk="0" hangingPunct="1">
      <a:defRPr kern="1200" baseline="-25000">
        <a:solidFill>
          <a:schemeClr val="tx1"/>
        </a:solidFill>
        <a:latin typeface="Arial" charset="0"/>
        <a:ea typeface="ＭＳ Ｐゴシック"/>
        <a:cs typeface="ＭＳ Ｐゴシック"/>
      </a:defRPr>
    </a:lvl9pPr>
  </p:defaultTextStyle>
  <p:modifyVerifier cryptProviderType="rsaAES" cryptAlgorithmClass="hash" cryptAlgorithmType="typeAny" cryptAlgorithmSid="14" spinCount="100000" saltData="OkQzGYgiODQOqUZnD/BY3Q==" hashData="eERMxuAJyFU9tItTKa2Olp8UlNCektGjqA9SuVev3e+ojoTz5SzreXBt34DnmQcZxkWc65IA0tJNdcctPiJvjQ=="/>
  <p:extLst>
    <p:ext uri="{521415D9-36F7-43E2-AB2F-B90AF26B5E84}">
      <p14:sectionLst xmlns:p14="http://schemas.microsoft.com/office/powerpoint/2010/main">
        <p14:section name="Default Section" id="{FA495146-FCAD-4B37-B0F5-653D294F120D}">
          <p14:sldIdLst>
            <p14:sldId id="256"/>
            <p14:sldId id="662"/>
            <p14:sldId id="266"/>
            <p14:sldId id="581"/>
            <p14:sldId id="267"/>
            <p14:sldId id="583"/>
            <p14:sldId id="510"/>
            <p14:sldId id="584"/>
            <p14:sldId id="587"/>
            <p14:sldId id="586"/>
            <p14:sldId id="511"/>
            <p14:sldId id="661"/>
            <p14:sldId id="512"/>
            <p14:sldId id="524"/>
            <p14:sldId id="513"/>
            <p14:sldId id="527"/>
            <p14:sldId id="590"/>
            <p14:sldId id="589"/>
            <p14:sldId id="588"/>
            <p14:sldId id="591"/>
            <p14:sldId id="592"/>
            <p14:sldId id="595"/>
            <p14:sldId id="594"/>
            <p14:sldId id="593"/>
            <p14:sldId id="598"/>
            <p14:sldId id="597"/>
            <p14:sldId id="300"/>
            <p14:sldId id="301"/>
            <p14:sldId id="273"/>
            <p14:sldId id="599"/>
            <p14:sldId id="602"/>
            <p14:sldId id="601"/>
            <p14:sldId id="505"/>
            <p14:sldId id="362"/>
            <p14:sldId id="506"/>
            <p14:sldId id="504"/>
            <p14:sldId id="604"/>
            <p14:sldId id="603"/>
            <p14:sldId id="609"/>
            <p14:sldId id="608"/>
            <p14:sldId id="607"/>
            <p14:sldId id="514"/>
            <p14:sldId id="606"/>
            <p14:sldId id="605"/>
            <p14:sldId id="613"/>
            <p14:sldId id="515"/>
            <p14:sldId id="516"/>
            <p14:sldId id="612"/>
            <p14:sldId id="521"/>
            <p14:sldId id="614"/>
            <p14:sldId id="618"/>
            <p14:sldId id="517"/>
            <p14:sldId id="522"/>
            <p14:sldId id="523"/>
            <p14:sldId id="617"/>
            <p14:sldId id="616"/>
            <p14:sldId id="615"/>
            <p14:sldId id="525"/>
            <p14:sldId id="563"/>
            <p14:sldId id="528"/>
            <p14:sldId id="529"/>
            <p14:sldId id="526"/>
            <p14:sldId id="532"/>
            <p14:sldId id="530"/>
            <p14:sldId id="620"/>
            <p14:sldId id="623"/>
            <p14:sldId id="622"/>
            <p14:sldId id="619"/>
            <p14:sldId id="533"/>
            <p14:sldId id="625"/>
            <p14:sldId id="624"/>
            <p14:sldId id="569"/>
            <p14:sldId id="570"/>
            <p14:sldId id="518"/>
            <p14:sldId id="627"/>
            <p14:sldId id="534"/>
            <p14:sldId id="535"/>
            <p14:sldId id="536"/>
            <p14:sldId id="537"/>
            <p14:sldId id="626"/>
            <p14:sldId id="631"/>
            <p14:sldId id="630"/>
            <p14:sldId id="580"/>
            <p14:sldId id="632"/>
            <p14:sldId id="635"/>
            <p14:sldId id="634"/>
            <p14:sldId id="633"/>
            <p14:sldId id="637"/>
            <p14:sldId id="639"/>
            <p14:sldId id="636"/>
            <p14:sldId id="519"/>
            <p14:sldId id="638"/>
            <p14:sldId id="629"/>
            <p14:sldId id="641"/>
            <p14:sldId id="647"/>
            <p14:sldId id="646"/>
            <p14:sldId id="645"/>
            <p14:sldId id="644"/>
            <p14:sldId id="643"/>
            <p14:sldId id="651"/>
            <p14:sldId id="650"/>
            <p14:sldId id="649"/>
            <p14:sldId id="648"/>
            <p14:sldId id="653"/>
            <p14:sldId id="652"/>
            <p14:sldId id="642"/>
            <p14:sldId id="531"/>
            <p14:sldId id="654"/>
            <p14:sldId id="657"/>
            <p14:sldId id="656"/>
            <p14:sldId id="659"/>
            <p14:sldId id="658"/>
            <p14:sldId id="655"/>
            <p14:sldId id="269"/>
            <p14:sldId id="660"/>
          </p14:sldIdLst>
        </p14:section>
      </p14:sectionLst>
    </p:ext>
    <p:ext uri="{EFAFB233-063F-42B5-8137-9DF3F51BA10A}">
      <p15:sldGuideLst xmlns:p15="http://schemas.microsoft.com/office/powerpoint/2012/main">
        <p15:guide id="1" orient="horz" pos="2160">
          <p15:clr>
            <a:srgbClr val="A4A3A4"/>
          </p15:clr>
        </p15:guide>
        <p15:guide id="2" pos="5240">
          <p15:clr>
            <a:srgbClr val="A4A3A4"/>
          </p15:clr>
        </p15:guide>
      </p15:sldGuideLst>
    </p:ext>
    <p:ext uri="{2D200454-40CA-4A62-9FC3-DE9A4176ACB9}">
      <p15:notesGuideLst xmlns:p15="http://schemas.microsoft.com/office/powerpoint/2012/main">
        <p15:guide id="1" orient="horz" pos="3323" userDrawn="1">
          <p15:clr>
            <a:srgbClr val="A4A3A4"/>
          </p15:clr>
        </p15:guide>
        <p15:guide id="2" pos="2304" userDrawn="1">
          <p15:clr>
            <a:srgbClr val="A4A3A4"/>
          </p15:clr>
        </p15:guide>
        <p15:guide id="3" orient="horz" pos="302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Larry"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467"/>
    <a:srgbClr val="617656"/>
    <a:srgbClr val="E4E8DA"/>
    <a:srgbClr val="D2E3B7"/>
    <a:srgbClr val="C7D7AD"/>
    <a:srgbClr val="C4D4AA"/>
    <a:srgbClr val="BBC9A1"/>
    <a:srgbClr val="C3C9AE"/>
    <a:srgbClr val="BED285"/>
    <a:srgbClr val="CDDF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9191" autoAdjust="0"/>
    <p:restoredTop sz="70916" autoAdjust="0"/>
  </p:normalViewPr>
  <p:slideViewPr>
    <p:cSldViewPr snapToGrid="0" snapToObjects="1">
      <p:cViewPr varScale="1">
        <p:scale>
          <a:sx n="53" d="100"/>
          <a:sy n="53" d="100"/>
        </p:scale>
        <p:origin x="2154" y="60"/>
      </p:cViewPr>
      <p:guideLst>
        <p:guide orient="horz" pos="2160"/>
        <p:guide pos="5240"/>
      </p:guideLst>
    </p:cSldViewPr>
  </p:slideViewPr>
  <p:outlineViewPr>
    <p:cViewPr>
      <p:scale>
        <a:sx n="33" d="100"/>
        <a:sy n="33" d="100"/>
      </p:scale>
      <p:origin x="48" y="63618"/>
    </p:cViewPr>
  </p:outlineViewPr>
  <p:notesTextViewPr>
    <p:cViewPr>
      <p:scale>
        <a:sx n="114" d="100"/>
        <a:sy n="114" d="100"/>
      </p:scale>
      <p:origin x="0" y="0"/>
    </p:cViewPr>
  </p:notesTextViewPr>
  <p:sorterViewPr>
    <p:cViewPr>
      <p:scale>
        <a:sx n="66" d="100"/>
        <a:sy n="66" d="100"/>
      </p:scale>
      <p:origin x="0" y="0"/>
    </p:cViewPr>
  </p:sorterViewPr>
  <p:notesViewPr>
    <p:cSldViewPr snapToGrid="0" snapToObjects="1">
      <p:cViewPr>
        <p:scale>
          <a:sx n="110" d="100"/>
          <a:sy n="110" d="100"/>
        </p:scale>
        <p:origin x="1530" y="84"/>
      </p:cViewPr>
      <p:guideLst>
        <p:guide orient="horz" pos="3323"/>
        <p:guide pos="2304"/>
        <p:guide orient="horz" pos="302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commentAuthors" Target="commentAuthor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slide" Target="slides/slide113.xml"/><Relationship Id="rId12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921" cy="480060"/>
          </a:xfrm>
          <a:prstGeom prst="rect">
            <a:avLst/>
          </a:prstGeom>
        </p:spPr>
        <p:txBody>
          <a:bodyPr vert="horz" lIns="101874" tIns="50937" rIns="101874" bIns="50937" rtlCol="0"/>
          <a:lstStyle>
            <a:lvl1pPr algn="l" fontAlgn="auto">
              <a:spcBef>
                <a:spcPts val="0"/>
              </a:spcBef>
              <a:spcAft>
                <a:spcPts val="0"/>
              </a:spcAft>
              <a:defRPr sz="1300" baseline="0">
                <a:latin typeface="+mn-lt"/>
                <a:ea typeface="+mn-ea"/>
                <a:cs typeface="+mn-cs"/>
              </a:defRPr>
            </a:lvl1pPr>
          </a:lstStyle>
          <a:p>
            <a:pPr>
              <a:defRPr/>
            </a:pPr>
            <a:r>
              <a:rPr lang="en-US" smtClean="0"/>
              <a:t>Eureka Math: A Story of Functions      www.CommonCore.org</a:t>
            </a:r>
            <a:endParaRPr lang="en-US" dirty="0"/>
          </a:p>
        </p:txBody>
      </p:sp>
      <p:sp>
        <p:nvSpPr>
          <p:cNvPr id="3" name="Date Placeholder 2"/>
          <p:cNvSpPr>
            <a:spLocks noGrp="1"/>
          </p:cNvSpPr>
          <p:nvPr>
            <p:ph type="dt" sz="quarter" idx="1"/>
          </p:nvPr>
        </p:nvSpPr>
        <p:spPr>
          <a:xfrm>
            <a:off x="4143589" y="0"/>
            <a:ext cx="3169921" cy="480060"/>
          </a:xfrm>
          <a:prstGeom prst="rect">
            <a:avLst/>
          </a:prstGeom>
        </p:spPr>
        <p:txBody>
          <a:bodyPr vert="horz" lIns="101874" tIns="50937" rIns="101874" bIns="50937" rtlCol="0"/>
          <a:lstStyle>
            <a:lvl1pPr algn="r" fontAlgn="auto">
              <a:spcBef>
                <a:spcPts val="0"/>
              </a:spcBef>
              <a:spcAft>
                <a:spcPts val="0"/>
              </a:spcAft>
              <a:defRPr sz="1300" baseline="0">
                <a:latin typeface="+mn-lt"/>
                <a:ea typeface="+mn-ea"/>
                <a:cs typeface="+mn-cs"/>
              </a:defRPr>
            </a:lvl1pPr>
          </a:lstStyle>
          <a:p>
            <a:pPr>
              <a:defRPr/>
            </a:pPr>
            <a:r>
              <a:rPr lang="en-US" smtClean="0"/>
              <a:t>Geometry               Module Focus Session</a:t>
            </a:r>
            <a:endParaRPr lang="en-US" dirty="0"/>
          </a:p>
        </p:txBody>
      </p:sp>
      <p:sp>
        <p:nvSpPr>
          <p:cNvPr id="5" name="Slide Number Placeholder 4"/>
          <p:cNvSpPr>
            <a:spLocks noGrp="1"/>
          </p:cNvSpPr>
          <p:nvPr>
            <p:ph type="sldNum" sz="quarter" idx="3"/>
          </p:nvPr>
        </p:nvSpPr>
        <p:spPr>
          <a:xfrm>
            <a:off x="4143589" y="9119473"/>
            <a:ext cx="3169921" cy="480060"/>
          </a:xfrm>
          <a:prstGeom prst="rect">
            <a:avLst/>
          </a:prstGeom>
        </p:spPr>
        <p:txBody>
          <a:bodyPr vert="horz" lIns="101874" tIns="50937" rIns="101874" bIns="50937" rtlCol="0" anchor="b"/>
          <a:lstStyle>
            <a:lvl1pPr algn="r" fontAlgn="auto">
              <a:spcBef>
                <a:spcPts val="0"/>
              </a:spcBef>
              <a:spcAft>
                <a:spcPts val="0"/>
              </a:spcAft>
              <a:defRPr sz="1300" baseline="0">
                <a:latin typeface="+mn-lt"/>
                <a:ea typeface="+mn-ea"/>
                <a:cs typeface="+mn-cs"/>
              </a:defRPr>
            </a:lvl1pPr>
          </a:lstStyle>
          <a:p>
            <a:pPr>
              <a:defRPr/>
            </a:pPr>
            <a:fld id="{FA1B0449-FD53-4981-8CF6-4A0D7CB88F4F}" type="slidenum">
              <a:rPr lang="en-US"/>
              <a:pPr>
                <a:defRPr/>
              </a:pPr>
              <a:t>‹#›</a:t>
            </a:fld>
            <a:endParaRPr lang="en-US" dirty="0"/>
          </a:p>
        </p:txBody>
      </p:sp>
      <p:sp>
        <p:nvSpPr>
          <p:cNvPr id="6" name="Footer Placeholder 1"/>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r>
              <a:rPr lang="en-US" dirty="0"/>
              <a:t>©2014.  Duplication and/or distribution of this material is prohibited without written consent from Common Core, Inc.</a:t>
            </a:r>
          </a:p>
        </p:txBody>
      </p:sp>
    </p:spTree>
    <p:extLst>
      <p:ext uri="{BB962C8B-B14F-4D97-AF65-F5344CB8AC3E}">
        <p14:creationId xmlns:p14="http://schemas.microsoft.com/office/powerpoint/2010/main" val="190837711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1" y="0"/>
            <a:ext cx="3169921" cy="480060"/>
          </a:xfrm>
          <a:prstGeom prst="rect">
            <a:avLst/>
          </a:prstGeom>
          <a:noFill/>
          <a:ln w="9525">
            <a:noFill/>
            <a:miter lim="800000"/>
            <a:headEnd/>
            <a:tailEnd/>
          </a:ln>
        </p:spPr>
        <p:txBody>
          <a:bodyPr vert="horz" wrap="square" lIns="101874" tIns="50937" rIns="101874" bIns="50937" numCol="1" anchor="t" anchorCtr="0" compatLnSpc="1">
            <a:prstTxWarp prst="textNoShape">
              <a:avLst/>
            </a:prstTxWarp>
          </a:bodyPr>
          <a:lstStyle>
            <a:lvl1pPr>
              <a:defRPr sz="1300" baseline="0">
                <a:latin typeface="+mn-lt"/>
                <a:ea typeface="ＭＳ Ｐゴシック" charset="-128"/>
                <a:cs typeface="ＭＳ Ｐゴシック" charset="-128"/>
              </a:defRPr>
            </a:lvl1pPr>
          </a:lstStyle>
          <a:p>
            <a:pPr>
              <a:defRPr/>
            </a:pPr>
            <a:r>
              <a:rPr lang="en-US" smtClean="0"/>
              <a:t>Eureka Math: A Story of Functions      www.CommonCore.org</a:t>
            </a:r>
            <a:endParaRPr lang="en-US" dirty="0"/>
          </a:p>
        </p:txBody>
      </p:sp>
      <p:sp>
        <p:nvSpPr>
          <p:cNvPr id="28675" name="Rectangle 3"/>
          <p:cNvSpPr>
            <a:spLocks noGrp="1" noChangeArrowheads="1"/>
          </p:cNvSpPr>
          <p:nvPr>
            <p:ph type="dt" idx="1"/>
          </p:nvPr>
        </p:nvSpPr>
        <p:spPr bwMode="auto">
          <a:xfrm>
            <a:off x="5399314" y="0"/>
            <a:ext cx="1915888" cy="480060"/>
          </a:xfrm>
          <a:prstGeom prst="rect">
            <a:avLst/>
          </a:prstGeom>
          <a:noFill/>
          <a:ln w="9525">
            <a:noFill/>
            <a:miter lim="800000"/>
            <a:headEnd/>
            <a:tailEnd/>
          </a:ln>
        </p:spPr>
        <p:txBody>
          <a:bodyPr vert="horz" wrap="square" lIns="101874" tIns="50937" rIns="101874" bIns="50937" numCol="1" anchor="t" anchorCtr="0" compatLnSpc="1">
            <a:prstTxWarp prst="textNoShape">
              <a:avLst/>
            </a:prstTxWarp>
          </a:bodyPr>
          <a:lstStyle>
            <a:lvl1pPr algn="r">
              <a:defRPr sz="1300" baseline="0">
                <a:latin typeface="+mn-lt"/>
                <a:ea typeface="ＭＳ Ｐゴシック" charset="-128"/>
                <a:cs typeface="ＭＳ Ｐゴシック" charset="-128"/>
              </a:defRPr>
            </a:lvl1pPr>
          </a:lstStyle>
          <a:p>
            <a:pPr>
              <a:defRPr/>
            </a:pPr>
            <a:r>
              <a:rPr lang="en-US" smtClean="0"/>
              <a:t>Geometry               Module Focus Session</a:t>
            </a:r>
            <a:endParaRPr lang="en-US" dirty="0"/>
          </a:p>
        </p:txBody>
      </p:sp>
      <p:sp>
        <p:nvSpPr>
          <p:cNvPr id="7172" name="Placeholder 4"/>
          <p:cNvSpPr>
            <a:spLocks noGrp="1" noRot="1" noChangeAspect="1" noChangeArrowheads="1" noTextEdit="1"/>
          </p:cNvSpPr>
          <p:nvPr>
            <p:ph type="sldImg" idx="2"/>
          </p:nvPr>
        </p:nvSpPr>
        <p:spPr bwMode="auto">
          <a:xfrm>
            <a:off x="487363" y="749300"/>
            <a:ext cx="3752850" cy="2814638"/>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472584" y="3750621"/>
            <a:ext cx="6616170" cy="5625932"/>
          </a:xfrm>
          <a:prstGeom prst="rect">
            <a:avLst/>
          </a:prstGeom>
          <a:noFill/>
          <a:ln w="9525">
            <a:noFill/>
            <a:miter lim="800000"/>
            <a:headEnd/>
            <a:tailEnd/>
          </a:ln>
        </p:spPr>
        <p:txBody>
          <a:bodyPr vert="horz" wrap="square" lIns="101874" tIns="50937" rIns="101874" bIns="5093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9" name="Rectangle 7"/>
          <p:cNvSpPr>
            <a:spLocks noGrp="1" noChangeArrowheads="1"/>
          </p:cNvSpPr>
          <p:nvPr>
            <p:ph type="sldNum" sz="quarter" idx="5"/>
          </p:nvPr>
        </p:nvSpPr>
        <p:spPr bwMode="auto">
          <a:xfrm>
            <a:off x="5140378" y="9121140"/>
            <a:ext cx="2174824" cy="480060"/>
          </a:xfrm>
          <a:prstGeom prst="rect">
            <a:avLst/>
          </a:prstGeom>
          <a:noFill/>
          <a:ln w="9525">
            <a:noFill/>
            <a:miter lim="800000"/>
            <a:headEnd/>
            <a:tailEnd/>
          </a:ln>
        </p:spPr>
        <p:txBody>
          <a:bodyPr vert="horz" wrap="square" lIns="101874" tIns="50937" rIns="101874" bIns="50937" numCol="1" anchor="b" anchorCtr="0" compatLnSpc="1">
            <a:prstTxWarp prst="textNoShape">
              <a:avLst/>
            </a:prstTxWarp>
          </a:bodyPr>
          <a:lstStyle>
            <a:lvl1pPr algn="r">
              <a:defRPr sz="1300">
                <a:ea typeface="ＭＳ Ｐゴシック" charset="-128"/>
                <a:cs typeface="ＭＳ Ｐゴシック" charset="-128"/>
              </a:defRPr>
            </a:lvl1pPr>
          </a:lstStyle>
          <a:p>
            <a:pPr>
              <a:defRPr/>
            </a:pPr>
            <a:fld id="{E929375C-F076-478A-B9B0-5F9213CA33B4}" type="slidenum">
              <a:rPr lang="en-US"/>
              <a:pPr>
                <a:defRPr/>
              </a:pPr>
              <a:t>‹#›</a:t>
            </a:fld>
            <a:endParaRPr lang="en-US" dirty="0"/>
          </a:p>
        </p:txBody>
      </p:sp>
      <p:sp>
        <p:nvSpPr>
          <p:cNvPr id="2" name="Rectangle 1"/>
          <p:cNvSpPr/>
          <p:nvPr/>
        </p:nvSpPr>
        <p:spPr>
          <a:xfrm>
            <a:off x="0" y="9350795"/>
            <a:ext cx="4667794" cy="297517"/>
          </a:xfrm>
          <a:prstGeom prst="rect">
            <a:avLst/>
          </a:prstGeom>
        </p:spPr>
        <p:txBody>
          <a:bodyPr wrap="square">
            <a:spAutoFit/>
          </a:bodyPr>
          <a:lstStyle/>
          <a:p>
            <a:r>
              <a:rPr lang="en-US" sz="1000" dirty="0" smtClean="0"/>
              <a:t>©2014.  Duplication and/or distribution of this material is prohibited without written consent from Common Core, Inc.</a:t>
            </a:r>
          </a:p>
          <a:p>
            <a:endParaRPr lang="en-US" sz="1000" dirty="0"/>
          </a:p>
        </p:txBody>
      </p:sp>
    </p:spTree>
    <p:extLst>
      <p:ext uri="{BB962C8B-B14F-4D97-AF65-F5344CB8AC3E}">
        <p14:creationId xmlns:p14="http://schemas.microsoft.com/office/powerpoint/2010/main" val="3557273250"/>
      </p:ext>
    </p:extLst>
  </p:cSld>
  <p:clrMap bg1="lt1" tx1="dk1" bg2="lt2" tx2="dk2" accent1="accent1" accent2="accent2" accent3="accent3" accent4="accent4" accent5="accent5" accent6="accent6" hlink="hlink" folHlink="folHlink"/>
  <p:hf/>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defTabSz="495833">
              <a:defRPr/>
            </a:pPr>
            <a:r>
              <a:rPr lang="en-US" sz="1300" dirty="0"/>
              <a:t>This full-day session is intended to support successful implementation of this module.   Using this module as a platform for understanding our instructional approach and lesson structure, you will have the tools needed to tackle the remaining modules of the year.</a:t>
            </a:r>
          </a:p>
          <a:p>
            <a:pPr defTabSz="495833">
              <a:defRPr/>
            </a:pPr>
            <a:endParaRPr lang="en-US" baseline="0" dirty="0" smtClean="0"/>
          </a:p>
          <a:p>
            <a:pPr lvl="0"/>
            <a:r>
              <a:rPr lang="en-US" i="1" dirty="0"/>
              <a:t>Welcome participants and introduce presentation team. </a:t>
            </a:r>
          </a:p>
          <a:p>
            <a:pPr lvl="0"/>
            <a:r>
              <a:rPr lang="en-US" i="1" dirty="0"/>
              <a:t>Fist to Five:</a:t>
            </a:r>
          </a:p>
          <a:p>
            <a:pPr marL="621514" lvl="1" indent="-125681"/>
            <a:r>
              <a:rPr lang="en-US" i="1" dirty="0">
                <a:cs typeface="ＭＳ Ｐゴシック" charset="-128"/>
              </a:rPr>
              <a:t>-  How familiar are you with Eureka Math and A Story of Functions?</a:t>
            </a:r>
          </a:p>
          <a:p>
            <a:pPr lvl="0"/>
            <a:r>
              <a:rPr lang="en-US" i="1" dirty="0"/>
              <a:t>Poll the participants:</a:t>
            </a:r>
          </a:p>
          <a:p>
            <a:pPr marL="681771" lvl="1" indent="-185938">
              <a:buFontTx/>
              <a:buChar char="-"/>
            </a:pPr>
            <a:r>
              <a:rPr lang="en-US" i="1" dirty="0">
                <a:cs typeface="ＭＳ Ｐゴシック" charset="-128"/>
              </a:rPr>
              <a:t>Are you using the lessons on a daily basis?  Or to supplement your instruction?</a:t>
            </a:r>
          </a:p>
          <a:p>
            <a:pPr marL="681771" lvl="1" indent="-185938">
              <a:buFontTx/>
              <a:buChar char="-"/>
            </a:pPr>
            <a:r>
              <a:rPr lang="en-US" i="1" dirty="0">
                <a:cs typeface="ＭＳ Ｐゴシック" charset="-128"/>
              </a:rPr>
              <a:t>Are you a classroom teacher? For this grade?  A different grade?</a:t>
            </a:r>
          </a:p>
          <a:p>
            <a:pPr marL="681771" lvl="1" indent="-185938">
              <a:buFontTx/>
              <a:buChar char="-"/>
            </a:pPr>
            <a:r>
              <a:rPr lang="en-US" i="1" dirty="0">
                <a:cs typeface="ＭＳ Ｐゴシック" charset="-128"/>
              </a:rPr>
              <a:t>Are you a math coach?  Coordinator?  Resource teacher?</a:t>
            </a:r>
          </a:p>
          <a:p>
            <a:pPr marL="681771" lvl="1" indent="-185938">
              <a:buFontTx/>
              <a:buChar char="-"/>
            </a:pPr>
            <a:r>
              <a:rPr lang="en-US" i="1" dirty="0">
                <a:cs typeface="ＭＳ Ｐゴシック" charset="-128"/>
              </a:rPr>
              <a:t>Are you a school-level administrator?  District-level administrator? </a:t>
            </a:r>
          </a:p>
          <a:p>
            <a:r>
              <a:rPr lang="en-US" i="1" dirty="0"/>
              <a:t>Quickly orient participants to the day’s materials:</a:t>
            </a:r>
          </a:p>
          <a:p>
            <a:pPr marL="681771" lvl="1" indent="-185938">
              <a:buFontTx/>
              <a:buChar char="-"/>
            </a:pPr>
            <a:r>
              <a:rPr lang="en-US" i="1" dirty="0">
                <a:cs typeface="ＭＳ Ｐゴシック" charset="-128"/>
              </a:rPr>
              <a:t>Full module – provided by Wiley; additional modules are available for purchase through our website, commoncore.org</a:t>
            </a:r>
          </a:p>
          <a:p>
            <a:pPr marL="681771" lvl="1" indent="-185938">
              <a:buFontTx/>
              <a:buChar char="-"/>
            </a:pPr>
            <a:r>
              <a:rPr lang="en-US" i="1" dirty="0">
                <a:cs typeface="ＭＳ Ｐゴシック" charset="-128"/>
              </a:rPr>
              <a:t>Handout packet – </a:t>
            </a:r>
            <a:r>
              <a:rPr lang="en-US" i="1" dirty="0">
                <a:solidFill>
                  <a:srgbClr val="FF0000"/>
                </a:solidFill>
                <a:cs typeface="ＭＳ Ｐゴシック" charset="-128"/>
              </a:rPr>
              <a:t>describe the nature and purpose of both the stapled packet and the loose handouts</a:t>
            </a:r>
          </a:p>
          <a:p>
            <a:pPr marL="681771" lvl="1" indent="-185938">
              <a:buFontTx/>
              <a:buChar char="-"/>
            </a:pPr>
            <a:r>
              <a:rPr lang="en-US" i="1" dirty="0">
                <a:cs typeface="ＭＳ Ｐゴシック" charset="-128"/>
              </a:rPr>
              <a:t>Materials – </a:t>
            </a:r>
            <a:r>
              <a:rPr lang="en-US" i="1" dirty="0">
                <a:solidFill>
                  <a:srgbClr val="FF0000"/>
                </a:solidFill>
                <a:cs typeface="ＭＳ Ｐゴシック" charset="-128"/>
              </a:rPr>
              <a:t>any announcements needed regarding materials on the tables?</a:t>
            </a:r>
            <a:endParaRPr lang="en-US" baseline="0"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a:t>
            </a:fld>
            <a:endParaRPr lang="en-US" dirty="0"/>
          </a:p>
        </p:txBody>
      </p:sp>
      <p:sp>
        <p:nvSpPr>
          <p:cNvPr id="6"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3 minutes </a:t>
            </a:r>
          </a:p>
          <a:p>
            <a:endParaRPr lang="en-US" sz="2000" dirty="0"/>
          </a:p>
          <a:p>
            <a:r>
              <a:rPr lang="en-US" sz="2000" dirty="0"/>
              <a:t>MATERIALS NEEDED:</a:t>
            </a:r>
          </a:p>
          <a:p>
            <a:pPr marL="497556" lvl="1" indent="-309896">
              <a:buFont typeface="Arial" pitchFamily="34" charset="0"/>
              <a:buChar char="•"/>
            </a:pPr>
            <a:r>
              <a:rPr lang="en-US" sz="2000" dirty="0" err="1"/>
              <a:t>Powerpoint</a:t>
            </a:r>
            <a:endParaRPr lang="en-US" sz="2000" dirty="0"/>
          </a:p>
          <a:p>
            <a:pPr marL="497556" lvl="1" indent="-309896">
              <a:buFont typeface="Arial" pitchFamily="34" charset="0"/>
              <a:buChar char="•"/>
            </a:pPr>
            <a:r>
              <a:rPr lang="en-US" sz="2000" dirty="0"/>
              <a:t>Projector </a:t>
            </a:r>
          </a:p>
          <a:p>
            <a:pPr marL="497556" lvl="1" indent="-309896">
              <a:buFont typeface="Arial" pitchFamily="34" charset="0"/>
              <a:buChar char="•"/>
            </a:pPr>
            <a:r>
              <a:rPr lang="en-US" sz="2000" dirty="0"/>
              <a:t>Clicker</a:t>
            </a:r>
          </a:p>
          <a:p>
            <a:pPr marL="497556" lvl="1" indent="-309896">
              <a:buFont typeface="Arial" pitchFamily="34" charset="0"/>
              <a:buChar char="•"/>
            </a:pPr>
            <a:r>
              <a:rPr lang="en-US" sz="2000" dirty="0"/>
              <a:t>Laptop</a:t>
            </a:r>
          </a:p>
          <a:p>
            <a:pPr marL="497556" lvl="1" indent="-309896">
              <a:buFont typeface="Arial" pitchFamily="34" charset="0"/>
              <a:buChar char="•"/>
            </a:pPr>
            <a:r>
              <a:rPr lang="en-US" sz="2000" dirty="0"/>
              <a:t>Document camera</a:t>
            </a:r>
          </a:p>
          <a:p>
            <a:pPr marL="497556" lvl="1" indent="-309896">
              <a:buFont typeface="Arial" pitchFamily="34" charset="0"/>
              <a:buChar char="•"/>
            </a:pPr>
            <a:r>
              <a:rPr lang="en-US" sz="2000" dirty="0"/>
              <a:t>Participant Binder</a:t>
            </a:r>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7" name="Header Placeholder 6"/>
          <p:cNvSpPr>
            <a:spLocks noGrp="1"/>
          </p:cNvSpPr>
          <p:nvPr>
            <p:ph type="hdr" sz="quarter" idx="12"/>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3191777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r>
              <a:rPr lang="en-US" baseline="0" dirty="0" smtClean="0"/>
              <a:t>An Opening Exercise appears in most lessons. Let’s examine the one appearing in Lesson 1 – the student’s first encounter with geometry on Day 1 of 10</a:t>
            </a:r>
            <a:r>
              <a:rPr lang="en-US" baseline="30000" dirty="0" smtClean="0"/>
              <a:t>th</a:t>
            </a:r>
            <a:r>
              <a:rPr lang="en-US" baseline="0" dirty="0" smtClean="0"/>
              <a:t> grade.</a:t>
            </a:r>
          </a:p>
          <a:p>
            <a:endParaRPr lang="en-US" baseline="0" dirty="0" smtClean="0"/>
          </a:p>
          <a:p>
            <a:r>
              <a:rPr lang="en-US" baseline="0" dirty="0" smtClean="0"/>
              <a:t>Exercises we encounter in this presentation are in your packet so that you may try them out as a student would. Please begin with this Opening Exercise form Lesson 1.</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10</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78187219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100</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301736736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101</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128748043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102</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387091861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103</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354059969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104</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275492522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105</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25968086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249574" lvl="1" defTabSz="495833">
              <a:defRPr/>
            </a:pPr>
            <a:r>
              <a:rPr lang="en-US" dirty="0" smtClean="0"/>
              <a:t>We have now been through the complete instructional sequence in Module 1</a:t>
            </a:r>
            <a:r>
              <a:rPr lang="en-US" baseline="0" dirty="0" smtClean="0"/>
              <a:t> and seen how the topics connect to one another and lead to an in-depth understanding of congruence through a study of constructions and proofs.</a:t>
            </a: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106</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156375859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That wraps</a:t>
            </a:r>
            <a:r>
              <a:rPr lang="en-US" baseline="0" dirty="0" smtClean="0"/>
              <a:t> up the portion of our session on Module 1.</a:t>
            </a:r>
          </a:p>
          <a:p>
            <a:endParaRPr lang="en-US" baseline="0" dirty="0" smtClean="0"/>
          </a:p>
          <a:p>
            <a:r>
              <a:rPr lang="en-US" b="1" baseline="0" dirty="0" smtClean="0"/>
              <a:t>-- Review all four bullet points; these are the key themes in the module.</a:t>
            </a:r>
            <a:endParaRPr lang="en-US" b="1"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107</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8 minutes</a:t>
            </a:r>
          </a:p>
          <a:p>
            <a:endParaRPr lang="en-US" sz="2000" dirty="0"/>
          </a:p>
          <a:p>
            <a:r>
              <a:rPr lang="en-US" sz="2000" dirty="0"/>
              <a:t>MATERIALS NEEDED:</a:t>
            </a:r>
          </a:p>
          <a:p>
            <a:pPr marL="497556" lvl="1" indent="-309896">
              <a:buFont typeface="Arial" pitchFamily="34" charset="0"/>
              <a:buChar char="•"/>
            </a:pPr>
            <a:r>
              <a:rPr lang="en-US" baseline="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245562481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pPr defTabSz="495833">
              <a:defRPr/>
            </a:pPr>
            <a:r>
              <a:rPr lang="en-US" sz="1300" dirty="0"/>
              <a:t>Now you’ve had a chance to examine this module at several levels.  We looked at the lesson components, we explored the instructional sequence from objective to objective, and we’ve thought about what this module accomplishes in the larger scope of mathematical understanding.</a:t>
            </a:r>
          </a:p>
          <a:p>
            <a:pPr defTabSz="495833">
              <a:defRPr/>
            </a:pPr>
            <a:endParaRPr lang="en-US" sz="1300" dirty="0"/>
          </a:p>
          <a:p>
            <a:pPr defTabSz="495833">
              <a:defRPr/>
            </a:pPr>
            <a:r>
              <a:rPr lang="en-US" sz="1300" dirty="0"/>
              <a:t>Let’s spend some time now discussing strategies for implementation and preparing for the beginning of the upcoming school year.</a:t>
            </a:r>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108</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13134117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r>
              <a:rPr lang="en-US" i="1" dirty="0" smtClean="0"/>
              <a:t>Click to advance the first bullet.  Allow time for participants to read the module overview and the topic opener</a:t>
            </a:r>
            <a:r>
              <a:rPr lang="en-US" i="1" baseline="0" dirty="0" smtClean="0"/>
              <a:t> </a:t>
            </a:r>
            <a:r>
              <a:rPr lang="en-US" i="1" dirty="0" smtClean="0"/>
              <a:t>for the pre-selected topic.  </a:t>
            </a:r>
          </a:p>
          <a:p>
            <a:endParaRPr lang="en-US" i="1" dirty="0" smtClean="0"/>
          </a:p>
          <a:p>
            <a:r>
              <a:rPr lang="en-US" i="1" dirty="0" smtClean="0"/>
              <a:t>Click to advance second bullet.  </a:t>
            </a:r>
            <a:r>
              <a:rPr lang="en-US" i="1" baseline="0" dirty="0" smtClean="0"/>
              <a:t>Allow time for participants to study the sample work provided for the module assessment(s).  </a:t>
            </a:r>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109</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2028582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dirty="0" smtClean="0"/>
              <a:t>-- Allow </a:t>
            </a:r>
            <a:r>
              <a:rPr lang="en-US" b="1" baseline="0" dirty="0" smtClean="0"/>
              <a:t>participants 30 seconds to read/think about the Opening Exercise prompt, and another 30 seconds to exchange ideas.  Encourage them to consider what students might say.  Share out 1-2 responses.</a:t>
            </a:r>
          </a:p>
          <a:p>
            <a:endParaRPr lang="en-US" b="1" baseline="0" dirty="0" smtClean="0"/>
          </a:p>
          <a:p>
            <a:r>
              <a:rPr lang="en-US" b="1" baseline="0" dirty="0" smtClean="0"/>
              <a:t>-- Allow participants 30 seconds to read/think about the vocab terms, another few seconds to exchange answers, and finally, share out responses.  </a:t>
            </a:r>
          </a:p>
          <a:p>
            <a:endParaRPr lang="en-US" b="1" baseline="0" dirty="0" smtClean="0"/>
          </a:p>
          <a:p>
            <a:r>
              <a:rPr lang="en-US" b="1" baseline="0" dirty="0" smtClean="0"/>
              <a:t>-- Have a poster ready of circle notation.  Instruct participants that they may want to have such a poster ready, or some allocated space in their room to show this notation before reaching Example 2.</a:t>
            </a:r>
          </a:p>
          <a:p>
            <a:r>
              <a:rPr lang="en-US" b="1" baseline="0" dirty="0" smtClean="0"/>
              <a:t>	 A circle with center C and radius CB is written as </a:t>
            </a:r>
            <a:r>
              <a:rPr lang="en-US" b="1" baseline="0" dirty="0" err="1" smtClean="0"/>
              <a:t>Circle</a:t>
            </a:r>
            <a:r>
              <a:rPr lang="en-US" b="1" baseline="-25000" dirty="0" err="1" smtClean="0"/>
              <a:t>C</a:t>
            </a:r>
            <a:r>
              <a:rPr lang="en-US" b="1" baseline="0" dirty="0" smtClean="0"/>
              <a:t>, radius CB.</a:t>
            </a:r>
            <a:endParaRPr lang="en-US" b="1" baseline="-25000"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11</a:t>
            </a:fld>
            <a:endParaRPr lang="en-US" dirty="0"/>
          </a:p>
        </p:txBody>
      </p:sp>
    </p:spTree>
    <p:extLst>
      <p:ext uri="{BB962C8B-B14F-4D97-AF65-F5344CB8AC3E}">
        <p14:creationId xmlns:p14="http://schemas.microsoft.com/office/powerpoint/2010/main" val="254858391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r>
              <a:rPr lang="en-US" i="1" dirty="0" smtClean="0"/>
              <a:t>Click to advance the first bullet.  Allow time for participants to read the first lesson of the pre-selected topic.  </a:t>
            </a:r>
          </a:p>
          <a:p>
            <a:endParaRPr lang="en-US" i="1" dirty="0" smtClean="0"/>
          </a:p>
          <a:p>
            <a:r>
              <a:rPr lang="en-US" i="1" dirty="0" smtClean="0"/>
              <a:t>Click to advance second bullet.  Read aloud</a:t>
            </a:r>
            <a:r>
              <a:rPr lang="en-US" i="1" baseline="0" dirty="0" smtClean="0"/>
              <a:t> the objective of the first lesson.  Allow time for participants to re-read the exit ticket.  Facilitate a discussion about the major concept required by the exit ticket.</a:t>
            </a:r>
          </a:p>
          <a:p>
            <a:endParaRPr lang="en-US" i="1" baseline="0" dirty="0" smtClean="0"/>
          </a:p>
          <a:p>
            <a:r>
              <a:rPr lang="en-US" i="1" baseline="0" dirty="0" smtClean="0"/>
              <a:t>Click to advance the third bullet.  Allow time for participants to study the concept development and problem set.  If</a:t>
            </a:r>
            <a:r>
              <a:rPr lang="en-US" i="1" dirty="0" smtClean="0"/>
              <a:t> participants have paper copies of the lessons, encourage them to highlight the portions of the CD/PS that are critical in preparation for the exit ticket.</a:t>
            </a:r>
            <a:r>
              <a:rPr lang="en-US" i="1" baseline="0" dirty="0" smtClean="0"/>
              <a:t>  Facilitate a discussion about those portions of the lesson</a:t>
            </a:r>
            <a:r>
              <a:rPr lang="en-US" i="1" dirty="0" smtClean="0"/>
              <a:t> that </a:t>
            </a:r>
            <a:r>
              <a:rPr lang="en-US" i="1" baseline="0" dirty="0" smtClean="0"/>
              <a:t>are necessary in preparation for the exit ticket and those that</a:t>
            </a:r>
            <a:r>
              <a:rPr lang="en-US" i="1" dirty="0" smtClean="0"/>
              <a:t> </a:t>
            </a:r>
            <a:r>
              <a:rPr lang="en-US" i="1" baseline="0" dirty="0" smtClean="0"/>
              <a:t>go beyond the major concept needed for the exit ticket.</a:t>
            </a:r>
            <a:endParaRPr lang="en-US" i="1"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110</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25827377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r>
              <a:rPr lang="en-US" i="1" dirty="0" smtClean="0"/>
              <a:t>Click to advance the first bullet. </a:t>
            </a:r>
            <a:r>
              <a:rPr lang="en-US" i="1" baseline="0" dirty="0" smtClean="0"/>
              <a:t>Facilitate a discussion about how participants’ previous observations might be further impacted as they consider the needs of a specific group of students.  As appropriate, draw attention to any relevant notes boxes in the margins of the lesson</a:t>
            </a:r>
            <a:r>
              <a:rPr lang="en-US" i="1" dirty="0" smtClean="0"/>
              <a:t>.  </a:t>
            </a:r>
          </a:p>
          <a:p>
            <a:endParaRPr lang="en-US" i="1" dirty="0" smtClean="0"/>
          </a:p>
          <a:p>
            <a:r>
              <a:rPr lang="en-US" i="1" dirty="0" smtClean="0"/>
              <a:t>Click to advance second bullet. </a:t>
            </a:r>
            <a:r>
              <a:rPr lang="en-US" i="1" baseline="0" dirty="0" smtClean="0"/>
              <a:t>Allow time for participants to read the exit ticket for the next lesson.  Facilitate a discussion about the relationship between the two exit tickets.</a:t>
            </a:r>
          </a:p>
          <a:p>
            <a:endParaRPr lang="en-US" i="1" baseline="0" dirty="0" smtClean="0"/>
          </a:p>
          <a:p>
            <a:r>
              <a:rPr lang="en-US" i="1" baseline="0" dirty="0" smtClean="0"/>
              <a:t>Click to advance the third bullet. Facilitate discussion about how these new observations might further impact their decisions regarding implementation of the first lesson.</a:t>
            </a:r>
            <a:endParaRPr lang="en-US" i="1"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111</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222690439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r>
              <a:rPr lang="en-US" i="1" dirty="0" smtClean="0"/>
              <a:t>Click to advance the first bullet. </a:t>
            </a:r>
            <a:r>
              <a:rPr lang="en-US" i="1" baseline="0" dirty="0" smtClean="0"/>
              <a:t>Facilitate a discussion about how the student debrief is impacted by the implementation decisions made thus far</a:t>
            </a:r>
            <a:r>
              <a:rPr lang="en-US" i="1" dirty="0" smtClean="0"/>
              <a:t>.  </a:t>
            </a:r>
          </a:p>
          <a:p>
            <a:endParaRPr lang="en-US" i="1" dirty="0" smtClean="0"/>
          </a:p>
          <a:p>
            <a:r>
              <a:rPr lang="en-US" i="1" dirty="0" smtClean="0"/>
              <a:t>Click to advance second bullet. </a:t>
            </a:r>
            <a:r>
              <a:rPr lang="en-US" i="1" baseline="0" dirty="0" smtClean="0"/>
              <a:t>Facilitate a discussion about the other lesson components</a:t>
            </a:r>
            <a:r>
              <a:rPr lang="en-US" i="1" dirty="0" smtClean="0"/>
              <a:t> and the need to </a:t>
            </a:r>
            <a:r>
              <a:rPr lang="en-US" i="1" baseline="0" dirty="0" smtClean="0"/>
              <a:t>ensure that the balance of rigor is maintained.  </a:t>
            </a:r>
          </a:p>
          <a:p>
            <a:endParaRPr lang="en-US" i="1" baseline="0" dirty="0" smtClean="0"/>
          </a:p>
          <a:p>
            <a:pPr marL="249574" lvl="1" defTabSz="495833">
              <a:defRPr/>
            </a:pP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112</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81349294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249574" lvl="1" defTabSz="495833">
              <a:defRPr/>
            </a:pPr>
            <a:r>
              <a:rPr lang="en-US" i="1" dirty="0" smtClean="0"/>
              <a:t>Review</a:t>
            </a:r>
            <a:r>
              <a:rPr lang="en-US" i="1" baseline="0" dirty="0" smtClean="0"/>
              <a:t> the planning protocol.  If time allows, have participants go through the cycle again for the second lesson of the topic.</a:t>
            </a:r>
            <a:endParaRPr lang="en-US" i="1" dirty="0" smtClean="0"/>
          </a:p>
          <a:p>
            <a:pPr marL="249574" lvl="1" defTabSz="495833">
              <a:defRPr/>
            </a:pP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113</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333176637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endParaRPr lang="en-US" dirty="0" smtClean="0"/>
          </a:p>
          <a:p>
            <a:r>
              <a:rPr lang="en-US" dirty="0" smtClean="0"/>
              <a:t>Take a few minutes to reflect on this session.  You can jot your thoughts on your copy of the </a:t>
            </a:r>
            <a:r>
              <a:rPr lang="en-US" dirty="0" err="1" smtClean="0"/>
              <a:t>powerpoint</a:t>
            </a:r>
            <a:r>
              <a:rPr lang="en-US" dirty="0" smtClean="0"/>
              <a:t>.  What are your biggest takeaways?</a:t>
            </a:r>
          </a:p>
          <a:p>
            <a:endParaRPr lang="en-US" dirty="0" smtClean="0"/>
          </a:p>
          <a:p>
            <a:r>
              <a:rPr lang="en-US" dirty="0" smtClean="0"/>
              <a:t>Now, consider specifically how you can  support successful implementation of these materials at your schools given your role as a teacher, school leader, administrator or other representative. </a:t>
            </a:r>
          </a:p>
          <a:p>
            <a:endParaRPr lang="en-US" dirty="0" smtClean="0"/>
          </a:p>
          <a:p>
            <a:r>
              <a:rPr lang="en-US" dirty="0" smtClean="0"/>
              <a:t>Think about what you know now that you may not have</a:t>
            </a:r>
            <a:r>
              <a:rPr lang="en-US" baseline="0" dirty="0" smtClean="0"/>
              <a:t> known before today’s presentation. Talk it over with your group.</a:t>
            </a:r>
          </a:p>
          <a:p>
            <a:endParaRPr lang="en-US" baseline="0" dirty="0" smtClean="0"/>
          </a:p>
          <a:p>
            <a:r>
              <a:rPr lang="en-US" baseline="0" dirty="0" smtClean="0"/>
              <a:t>Think about what you still need to figure out and talk that over with your group.</a:t>
            </a:r>
          </a:p>
          <a:p>
            <a:endParaRPr lang="en-US" baseline="0" dirty="0" smtClean="0"/>
          </a:p>
          <a:p>
            <a:r>
              <a:rPr lang="en-US" baseline="0" dirty="0" smtClean="0"/>
              <a:t>Communication is the key. You have worked with many people today and will work with them and with others throughout the school year. Just as we ask students to communicate, we need teachers and school leaders to communicate if we are to effectively implement the Common Core State Standards.  But we’re teachers. This is what we do. </a:t>
            </a:r>
            <a:r>
              <a:rPr lang="en-US" baseline="0" dirty="0" smtClean="0">
                <a:sym typeface="Wingdings" panose="05000000000000000000" pitchFamily="2" charset="2"/>
              </a:rPr>
              <a:t></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114</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5 minutes(175)</a:t>
            </a:r>
          </a:p>
          <a:p>
            <a:endParaRPr lang="en-US" sz="2000" dirty="0"/>
          </a:p>
          <a:p>
            <a:r>
              <a:rPr lang="en-US" sz="2000" dirty="0"/>
              <a:t>MATERIALS NEEDED:</a:t>
            </a:r>
          </a:p>
          <a:p>
            <a:pPr marL="497556" lvl="1" indent="-309896">
              <a:buFont typeface="Arial" pitchFamily="34" charset="0"/>
              <a:buChar char="•"/>
            </a:pPr>
            <a:endParaRPr lang="en-US" sz="2000" dirty="0"/>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213640690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115</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1312408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have correct notation displayed in the classroom.</a:t>
            </a:r>
            <a:r>
              <a:rPr lang="en-US" baseline="0" dirty="0" smtClean="0"/>
              <a:t> You may even want to have students create mini-posters illustrating specific terms and the appropriate notation to use for each as they arise in the course of the year.</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12</a:t>
            </a:fld>
            <a:endParaRPr lang="en-US" dirty="0"/>
          </a:p>
        </p:txBody>
      </p:sp>
    </p:spTree>
    <p:extLst>
      <p:ext uri="{BB962C8B-B14F-4D97-AF65-F5344CB8AC3E}">
        <p14:creationId xmlns:p14="http://schemas.microsoft.com/office/powerpoint/2010/main" val="3681514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Lesson</a:t>
            </a:r>
            <a:r>
              <a:rPr lang="en-US" baseline="0" dirty="0" smtClean="0"/>
              <a:t> 1 continues with Example 1, where students are asked to use a compass and straightedge to find a cat’s location in a room.</a:t>
            </a:r>
            <a:endParaRPr lang="en-US" dirty="0" smtClean="0"/>
          </a:p>
          <a:p>
            <a:endParaRPr lang="en-US" dirty="0" smtClean="0"/>
          </a:p>
          <a:p>
            <a:r>
              <a:rPr lang="en-US" baseline="0" dirty="0" smtClean="0"/>
              <a:t>Take a moment to read through the context and try your hand at locating Mack.</a:t>
            </a:r>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13</a:t>
            </a:fld>
            <a:endParaRPr lang="en-US" dirty="0"/>
          </a:p>
        </p:txBody>
      </p:sp>
    </p:spTree>
    <p:extLst>
      <p:ext uri="{BB962C8B-B14F-4D97-AF65-F5344CB8AC3E}">
        <p14:creationId xmlns:p14="http://schemas.microsoft.com/office/powerpoint/2010/main" val="2203566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1" baseline="0" dirty="0" smtClean="0"/>
              <a:t>-- Show solution.</a:t>
            </a:r>
          </a:p>
          <a:p>
            <a:endParaRPr lang="en-US" b="1" baseline="0" dirty="0" smtClean="0"/>
          </a:p>
          <a:p>
            <a:r>
              <a:rPr lang="en-US" b="0" baseline="0" dirty="0" smtClean="0"/>
              <a:t>How many noted that there may be two potential locations? What was the problem with the second location?</a:t>
            </a:r>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14</a:t>
            </a:fld>
            <a:endParaRPr lang="en-US" dirty="0"/>
          </a:p>
        </p:txBody>
      </p:sp>
    </p:spTree>
    <p:extLst>
      <p:ext uri="{BB962C8B-B14F-4D97-AF65-F5344CB8AC3E}">
        <p14:creationId xmlns:p14="http://schemas.microsoft.com/office/powerpoint/2010/main" val="2203566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dirty="0" smtClean="0"/>
              <a:t>-- Refer to the</a:t>
            </a:r>
            <a:r>
              <a:rPr lang="en-US" b="1" baseline="0" dirty="0" smtClean="0"/>
              <a:t> Euclid excerpt, Proposition 1.  Tell participants that they can have students annotate the text and use it as a guide to writing what they believe is a clear set of instructions on how to construct an equilateral triangle.  Tell them to consider using the points from Example 1 as the points to refer to in the steps.  </a:t>
            </a:r>
          </a:p>
          <a:p>
            <a:endParaRPr lang="en-US" b="1" baseline="0" dirty="0" smtClean="0"/>
          </a:p>
          <a:p>
            <a:r>
              <a:rPr lang="en-US" b="1" baseline="0" dirty="0" smtClean="0"/>
              <a:t>-- Depending on who is in the audience, consider asking someone who feels they know the construction to describe the appropriate steps to the construction (maybe flip back to the solution image of the location of Mack).  Elicit an informal set of steps.</a:t>
            </a:r>
          </a:p>
          <a:p>
            <a:endParaRPr lang="en-US" baseline="0" dirty="0" smtClean="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15</a:t>
            </a:fld>
            <a:endParaRPr lang="en-US" dirty="0"/>
          </a:p>
        </p:txBody>
      </p:sp>
    </p:spTree>
    <p:extLst>
      <p:ext uri="{BB962C8B-B14F-4D97-AF65-F5344CB8AC3E}">
        <p14:creationId xmlns:p14="http://schemas.microsoft.com/office/powerpoint/2010/main" val="2541993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a:p>
            <a:r>
              <a:rPr lang="en-US" b="1" baseline="0" dirty="0" smtClean="0"/>
              <a:t>-- We want to highlight Example 2, as it is a prime example of students communicating their understanding about why the construction works vs. strictly completing the procedure.</a:t>
            </a:r>
          </a:p>
          <a:p>
            <a:endParaRPr lang="en-US" baseline="0" dirty="0" smtClean="0"/>
          </a:p>
          <a:p>
            <a:r>
              <a:rPr lang="en-US" baseline="0" dirty="0" smtClean="0"/>
              <a:t>To recap up until this point- students have been primed to think about distance between points, have reviewed key vocabulary, have explored how to perform the construction at hand, and now working on shaping their thoughts and language to articulate how to perform the construction.  This last part emphasizes deeper understanding, especially as students compare and try out each others’ steps to constructions, and inherently involves the Math Practices (MP 3, MP 6).</a:t>
            </a:r>
          </a:p>
          <a:p>
            <a:endParaRPr lang="en-US" baseline="0" dirty="0" smtClean="0"/>
          </a:p>
          <a:p>
            <a:r>
              <a:rPr lang="en-US" baseline="0" dirty="0" smtClean="0"/>
              <a:t>Throughout Topic A, students will practice not only the constructions, but paying careful attention to the instructions that determine the construction.  We want students to understand that a construction may not ever be completely perfect, due to human error, but the instructions that describe how to perform a construction do describe a perfect construction.  </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16</a:t>
            </a:fld>
            <a:endParaRPr lang="en-US" dirty="0"/>
          </a:p>
        </p:txBody>
      </p:sp>
    </p:spTree>
    <p:extLst>
      <p:ext uri="{BB962C8B-B14F-4D97-AF65-F5344CB8AC3E}">
        <p14:creationId xmlns:p14="http://schemas.microsoft.com/office/powerpoint/2010/main" val="2541993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r>
              <a:rPr lang="en-US" baseline="0" dirty="0" smtClean="0"/>
              <a:t>Give participants a minute or two to look over the section on Geometry Assumptions. </a:t>
            </a:r>
          </a:p>
          <a:p>
            <a:endParaRPr lang="en-US" baseline="0" dirty="0" smtClean="0"/>
          </a:p>
          <a:p>
            <a:r>
              <a:rPr lang="en-US" baseline="0" dirty="0" smtClean="0"/>
              <a:t>We used to call these assumptions “undefined terms” and simply describe them to students. Now we need to clarify that, in any logical system, there are underlying assumptions that form the basis for all assertions within the system. The emphasis is on introducing students to a logical system.</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17</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4025888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249574" lvl="1" defTabSz="495833">
              <a:defRPr/>
            </a:pPr>
            <a:r>
              <a:rPr lang="en-US" dirty="0" smtClean="0"/>
              <a:t>In many lessons, there is a section on relevant vocabulary introduced in the lesson.</a:t>
            </a:r>
          </a:p>
          <a:p>
            <a:pPr marL="249574" lvl="1" defTabSz="495833">
              <a:defRPr/>
            </a:pPr>
            <a:endParaRPr lang="en-US" dirty="0" smtClean="0"/>
          </a:p>
          <a:p>
            <a:pPr marL="249574" lvl="1" defTabSz="495833">
              <a:defRPr/>
            </a:pPr>
            <a:r>
              <a:rPr lang="en-US" dirty="0" smtClean="0"/>
              <a:t>Give participants a minute</a:t>
            </a:r>
            <a:r>
              <a:rPr lang="en-US" baseline="0" dirty="0" smtClean="0"/>
              <a:t> or two to look through the vocabulary; then ask them to note the precision with which the terms are defined (MP 6).</a:t>
            </a: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18</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2119073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r>
              <a:rPr lang="en-US" baseline="0" dirty="0" smtClean="0"/>
              <a:t>Every lesson in each module ends with an exit ticket, so the teacher can gauge students’ understanding of the concepts and the extent to which the lesson objectives were met.</a:t>
            </a:r>
          </a:p>
          <a:p>
            <a:endParaRPr lang="en-US" baseline="0" dirty="0" smtClean="0"/>
          </a:p>
          <a:p>
            <a:r>
              <a:rPr lang="en-US" baseline="0" dirty="0" smtClean="0"/>
              <a:t>Give participants a minute to read over the exit ticket. Notice the requirement that student articulate their method. Remind participants that the outcomes for Lesson 1 included both constructing an equilateral triangle and communicating effectively and efficiently the instructions for doing this.</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19</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3887669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1625" y="823913"/>
            <a:ext cx="4122738" cy="3092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smtClean="0"/>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a:t>
            </a:fld>
            <a:endParaRPr lang="en-US" dirty="0"/>
          </a:p>
        </p:txBody>
      </p:sp>
      <p:sp>
        <p:nvSpPr>
          <p:cNvPr id="7" name="Footer Placeholder 6"/>
          <p:cNvSpPr>
            <a:spLocks noGrp="1"/>
          </p:cNvSpPr>
          <p:nvPr>
            <p:ph type="ftr" sz="quarter" idx="13"/>
          </p:nvPr>
        </p:nvSpPr>
        <p:spPr>
          <a:xfrm>
            <a:off x="0" y="10277416"/>
            <a:ext cx="3276908" cy="542046"/>
          </a:xfrm>
          <a:prstGeom prst="rect">
            <a:avLst/>
          </a:prstGeom>
        </p:spPr>
        <p:txBody>
          <a:bodyPr lIns="99167" tIns="49583" rIns="99167" bIns="49583"/>
          <a:lstStyle/>
          <a:p>
            <a:r>
              <a:rPr lang="en-US" sz="1300"/>
              <a:t>©2014.  Duplication and/or distribution of this material is prohibited without written consent from Common Core, Inc.</a:t>
            </a:r>
            <a:endParaRPr lang="en-US" sz="1300" dirty="0"/>
          </a:p>
        </p:txBody>
      </p:sp>
    </p:spTree>
    <p:extLst>
      <p:ext uri="{BB962C8B-B14F-4D97-AF65-F5344CB8AC3E}">
        <p14:creationId xmlns:p14="http://schemas.microsoft.com/office/powerpoint/2010/main" val="749185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20</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5052279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r>
              <a:rPr lang="en-US" baseline="0" dirty="0" smtClean="0"/>
              <a:t>Finally, each lesson includes a Problem Set, which may be used in class, as homework, or as a review at the beginning of the next day’s class.</a:t>
            </a:r>
          </a:p>
          <a:p>
            <a:endParaRPr lang="en-US" baseline="0" dirty="0" smtClean="0"/>
          </a:p>
          <a:p>
            <a:r>
              <a:rPr lang="en-US" baseline="0" dirty="0" smtClean="0"/>
              <a:t>Review problem 1 with participants, and discuss how it fits with the student outcomes.</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21</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3123623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22</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919206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249574" lvl="1" defTabSz="495833">
              <a:defRPr/>
            </a:pPr>
            <a:r>
              <a:rPr lang="en-US" dirty="0" smtClean="0"/>
              <a:t>Note</a:t>
            </a:r>
            <a:r>
              <a:rPr lang="en-US" baseline="0" dirty="0" smtClean="0"/>
              <a:t> that students may not simply draw examples; they must also justify their drawings in terms of distances.</a:t>
            </a: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23</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33661525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24</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23924081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r>
              <a:rPr lang="en-US" baseline="0" dirty="0" smtClean="0"/>
              <a:t>The final problem is similar to Example 1, where students were asked to locate a cat. Here, students are asked to specify two potential locations for a park. This previews a later requirement for constructing a rhombus.</a:t>
            </a:r>
          </a:p>
          <a:p>
            <a:endParaRPr lang="en-US" baseline="0" dirty="0" smtClean="0"/>
          </a:p>
          <a:p>
            <a:r>
              <a:rPr lang="en-US" baseline="0" dirty="0" smtClean="0"/>
              <a:t>Again, note the emphasis on clear communication of procedures.</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25</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467777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r>
              <a:rPr lang="en-US" baseline="0" dirty="0" smtClean="0"/>
              <a:t>Notice the notation students are expected to use in their writing.</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26</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2040420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endParaRPr lang="en-US" dirty="0" smtClean="0"/>
          </a:p>
          <a:p>
            <a:r>
              <a:rPr lang="en-US" dirty="0" smtClean="0"/>
              <a:t>Each module will be delivered in 3</a:t>
            </a:r>
            <a:r>
              <a:rPr lang="en-US" baseline="0" dirty="0" smtClean="0"/>
              <a:t> main files per module.  The teacher materials, the student materials and a pack of copy ready materials.  </a:t>
            </a:r>
          </a:p>
          <a:p>
            <a:endParaRPr lang="en-US" baseline="0" dirty="0" smtClean="0"/>
          </a:p>
          <a:p>
            <a:r>
              <a:rPr lang="en-US" baseline="0" dirty="0" smtClean="0"/>
              <a:t>Teacher materials include a module overview, and topic overviews, along with daily lessons and a mid- and end-of-module assessment.  (Note that shorter modules of 20 days or less do not include a mid-module assessment.)  </a:t>
            </a:r>
          </a:p>
          <a:p>
            <a:endParaRPr lang="en-US" baseline="0" dirty="0" smtClean="0"/>
          </a:p>
          <a:p>
            <a:r>
              <a:rPr lang="en-US" baseline="0" dirty="0" smtClean="0"/>
              <a:t>Student materials are simply a package of daily lessons.  Each daily lesson includes any materials the student needs for the classroom exercises and examples as well as a problem set that the teacher can select from for homework assignments.</a:t>
            </a:r>
          </a:p>
          <a:p>
            <a:endParaRPr lang="en-US" baseline="0" dirty="0" smtClean="0"/>
          </a:p>
          <a:p>
            <a:r>
              <a:rPr lang="en-US" baseline="0" dirty="0" smtClean="0"/>
              <a:t>The copy ready materials are a single file that one can easily pull from to make the necessary copies for the day of items like exit tickets that wouldn’t be appropriate to give the students ahead of time, as well as the assessments.</a:t>
            </a:r>
          </a:p>
          <a:p>
            <a:endParaRPr lang="en-US" baseline="0" dirty="0" smtClean="0"/>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27</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4 minutes</a:t>
            </a:r>
          </a:p>
          <a:p>
            <a:endParaRPr lang="en-US" sz="2000" dirty="0"/>
          </a:p>
          <a:p>
            <a:r>
              <a:rPr lang="en-US" sz="2000" dirty="0"/>
              <a:t>MATERIALS NEEDED:</a:t>
            </a:r>
          </a:p>
          <a:p>
            <a:pPr marL="497556" lvl="1" indent="-309896">
              <a:buFont typeface="Arial" pitchFamily="34" charset="0"/>
              <a:buChar char="•"/>
            </a:pPr>
            <a:r>
              <a:rPr lang="en-US" baseline="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40836045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endParaRPr lang="en-US" dirty="0"/>
          </a:p>
          <a:p>
            <a:r>
              <a:rPr lang="en-US" dirty="0"/>
              <a:t>Follow along with a lesson from the materials in your packet.  </a:t>
            </a:r>
          </a:p>
          <a:p>
            <a:endParaRPr lang="en-US" dirty="0"/>
          </a:p>
          <a:p>
            <a:r>
              <a:rPr lang="en-US" dirty="0"/>
              <a:t>The teacher materials of each lesson all begin with the designation of the lesson type, lesson name, and then 1 or more student outcomes.  Lesson notes are provided when appropriate, just after the student outcomes.</a:t>
            </a:r>
          </a:p>
          <a:p>
            <a:endParaRPr lang="en-US" dirty="0"/>
          </a:p>
          <a:p>
            <a:r>
              <a:rPr lang="en-US" dirty="0"/>
              <a:t>Classwork includes general guidance for leading students through the various examples, exercises, or explorations of the day, along with important discussion questions, each of which are designated by a solid square bullet.  Anticipated student responses are included when relevant – these responses are below the questions; they use an empty square bullet and are italicized.   Snapshots of the student materials are provided throughout the lesson along with solutions or expected responses.  The snap shots appear in a box and are bold in font.  Most lessons include a closing of some kind – typically a short discussion.  Virtually every lesson includes a lesson ticket and a problem set.  </a:t>
            </a:r>
          </a:p>
          <a:p>
            <a:endParaRPr lang="en-US" dirty="0"/>
          </a:p>
          <a:p>
            <a:pPr defTabSz="495833">
              <a:defRPr/>
            </a:pPr>
            <a:r>
              <a:rPr lang="en-US" dirty="0"/>
              <a:t>What you won’t see is a standard associated with each lesson.  Standards are identified at the topic level, and often times are covered in more than one topic or even more than one module… </a:t>
            </a:r>
            <a:r>
              <a:rPr lang="en-US" sz="1500" dirty="0"/>
              <a:t>the curriculum is designed to make coherent connections between standards, rather than following the notion that the standards are a checklist of items to cover.  </a:t>
            </a:r>
            <a:endParaRPr lang="en-US" dirty="0"/>
          </a:p>
          <a:p>
            <a:endParaRPr lang="en-US" dirty="0"/>
          </a:p>
          <a:p>
            <a:r>
              <a:rPr lang="en-US" dirty="0"/>
              <a:t>Student materials for each lesson are broken into two sections, the classwork, which allows space for the student to work right there in the materials, and the problem set which does not include space – those are intended to be done on a separate sheet so they can be turned in.  Some lessons also include a lesson summary that may serve to remind students of a definition or concept from the lesson.</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28</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5 minutes</a:t>
            </a:r>
          </a:p>
          <a:p>
            <a:endParaRPr lang="en-US" sz="2000" dirty="0"/>
          </a:p>
          <a:p>
            <a:r>
              <a:rPr lang="en-US" sz="2000" dirty="0"/>
              <a:t>MATERIALS NEEDED:</a:t>
            </a:r>
          </a:p>
          <a:p>
            <a:pPr marL="497556" lvl="1" indent="-309896">
              <a:buFont typeface="Arial" pitchFamily="34" charset="0"/>
              <a:buChar char="•"/>
            </a:pPr>
            <a:r>
              <a:rPr lang="en-US" baseline="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40836045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endParaRPr lang="en-US" sz="1100" dirty="0"/>
          </a:p>
          <a:p>
            <a:r>
              <a:rPr lang="en-US" sz="1100" dirty="0"/>
              <a:t>There are 4 general types of lessons in the 6-12 curriculum.  There is no set formula for how many of each lesson type we included, we always use whichever type we feel is most appropriate for the content of the lesson.  The types are merely a way of communicating to the teacher, what to expect from this lesson – nothing more.  There are not rules or restrictions about what we put in a lesson based on the types, we’re just communicating a basic idea about the structure of the lesson.</a:t>
            </a:r>
          </a:p>
          <a:p>
            <a:endParaRPr lang="en-US" sz="1100" dirty="0"/>
          </a:p>
          <a:p>
            <a:r>
              <a:rPr lang="en-US" sz="1100" dirty="0"/>
              <a:t>Problem Set Lesson – Teacher and students work through a sequence of 4 to 7 examples and exercises to develop or reinforce a concept.  Mostly teacher directed. Students work on exercises individually or in pairs in short time periods. The majority of time is spent alternating between the teacher working through examples with the students and the students completing exercises.</a:t>
            </a:r>
          </a:p>
          <a:p>
            <a:endParaRPr lang="en-US" sz="1100" dirty="0"/>
          </a:p>
          <a:p>
            <a:r>
              <a:rPr lang="en-US" sz="1100" dirty="0"/>
              <a:t>Exploration Lesson – Students are given 20 – 30 minutes to work independently or in small groups on one or more exploratory challenges followed by a debrief.  This is typically a challenging problem or question that requires students to collaborate (in pairs or groups) but can be done individually.  The lesson would normally conclude with a class discussion on the problem to draw conclusions and consolidate understandings.</a:t>
            </a:r>
          </a:p>
          <a:p>
            <a:endParaRPr lang="en-US" sz="1100" dirty="0"/>
          </a:p>
          <a:p>
            <a:r>
              <a:rPr lang="en-US" sz="1100" dirty="0"/>
              <a:t>Socratic Lesson – Teacher leads students in a conversation with the aim of developing a specific concept or proof.   This lesson type is useful when conveying ideas that students cannot learn/discover on their own.  The teacher asks guiding questions to make their point and engage students. </a:t>
            </a:r>
          </a:p>
          <a:p>
            <a:endParaRPr lang="en-US" sz="1100" dirty="0"/>
          </a:p>
          <a:p>
            <a:r>
              <a:rPr lang="en-US" sz="1100" dirty="0"/>
              <a:t>Modeling Cycle Lesson --Students are involved in practicing all or part of the modeling cycle (see p. 62 of the CCLS, or 72 of the CCSSM).  The problem students are working on is either a real-world or mathematical problem that could be described as an ill-defined task, that is, students will have to make some assumptions and document those assumptions as they work on the problem.  Students are likely to work in groups on these types of problems, but teachers may want students to work for a period of time individually before collaborating with others.</a:t>
            </a:r>
          </a:p>
          <a:p>
            <a:endParaRPr lang="en-US" b="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29</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4 minutes</a:t>
            </a:r>
          </a:p>
          <a:p>
            <a:endParaRPr lang="en-US" sz="2000" dirty="0"/>
          </a:p>
          <a:p>
            <a:r>
              <a:rPr lang="en-US" sz="2000" dirty="0"/>
              <a:t>MATERIALS NEEDED:</a:t>
            </a:r>
          </a:p>
          <a:p>
            <a:pPr marL="497556" lvl="1" indent="-309896">
              <a:buFont typeface="Arial" pitchFamily="34" charset="0"/>
              <a:buChar char="•"/>
            </a:pPr>
            <a:r>
              <a:rPr lang="en-US" baseline="0" dirty="0"/>
              <a:t>None</a:t>
            </a:r>
          </a:p>
          <a:p>
            <a:endParaRPr lang="en-US" sz="2000" dirty="0"/>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4021116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endParaRPr lang="en-US" dirty="0" smtClean="0"/>
          </a:p>
          <a:p>
            <a:r>
              <a:rPr lang="en-US" dirty="0" smtClean="0"/>
              <a:t>In order for us to better address your individual needs, it is helpful to know a little bit about you collectively.  </a:t>
            </a:r>
          </a:p>
          <a:p>
            <a:r>
              <a:rPr lang="en-US" dirty="0" smtClean="0"/>
              <a:t>Pick one</a:t>
            </a:r>
            <a:r>
              <a:rPr lang="en-US" baseline="0" dirty="0" smtClean="0"/>
              <a:t> of these categories that you most identify with.   As we go through these, feel free to look around the room and identify other folks in your same role that you may want to exchange ideas with over lunch or at breaks.</a:t>
            </a:r>
          </a:p>
          <a:p>
            <a:endParaRPr lang="en-US" baseline="0" dirty="0" smtClean="0"/>
          </a:p>
          <a:p>
            <a:r>
              <a:rPr lang="en-US" baseline="0" dirty="0" smtClean="0"/>
              <a:t>By a show of hands who in the room is a classroom teacher?</a:t>
            </a:r>
          </a:p>
          <a:p>
            <a:r>
              <a:rPr lang="en-US" dirty="0" smtClean="0"/>
              <a:t>Math trainer?</a:t>
            </a:r>
            <a:r>
              <a:rPr lang="en-US" i="1" dirty="0" smtClean="0"/>
              <a:t> </a:t>
            </a:r>
          </a:p>
          <a:p>
            <a:r>
              <a:rPr lang="en-US" dirty="0" smtClean="0"/>
              <a:t>Principal</a:t>
            </a:r>
            <a:r>
              <a:rPr lang="en-US" baseline="0" dirty="0" smtClean="0"/>
              <a:t> or s</a:t>
            </a:r>
            <a:r>
              <a:rPr lang="en-US" dirty="0" smtClean="0"/>
              <a:t>chool-level leader</a:t>
            </a:r>
          </a:p>
          <a:p>
            <a:r>
              <a:rPr lang="en-US" dirty="0" smtClean="0"/>
              <a:t>District-level leader?  </a:t>
            </a:r>
          </a:p>
          <a:p>
            <a:r>
              <a:rPr lang="en-US" dirty="0" smtClean="0"/>
              <a:t>And who among you feel like none of these categories really fit for you.  (Perhaps ask a few of these folks what their role is).</a:t>
            </a:r>
          </a:p>
          <a:p>
            <a:endParaRPr lang="en-US" dirty="0" smtClean="0"/>
          </a:p>
          <a:p>
            <a:r>
              <a:rPr lang="en-US" dirty="0" smtClean="0"/>
              <a:t>Regardless of your role, what you all have in common is the need to understand</a:t>
            </a:r>
            <a:r>
              <a:rPr lang="en-US" baseline="0" dirty="0" smtClean="0"/>
              <a:t> this curriculum well enough to make good decisions about implementing it.   A good part of that will happen through experiencing pieces of this curriculum and then hearing the commentary that comes from the classroom teachers and others in the group.</a:t>
            </a:r>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3</a:t>
            </a:fld>
            <a:endParaRPr lang="en-US" dirty="0"/>
          </a:p>
        </p:txBody>
      </p:sp>
      <p:sp>
        <p:nvSpPr>
          <p:cNvPr id="6"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3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7" name="Header Placeholder 6"/>
          <p:cNvSpPr>
            <a:spLocks noGrp="1"/>
          </p:cNvSpPr>
          <p:nvPr>
            <p:ph type="hdr" sz="quarter" idx="12"/>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1405869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r>
              <a:rPr lang="en-US" baseline="0" dirty="0" smtClean="0"/>
              <a:t>The lessons in this curriculum are designed to last one 45-minute day. Several days are included in each module for assessments, review of assessments, and remediation and/or enrichment.</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30</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1267468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pPr defTabSz="495833">
              <a:defRPr/>
            </a:pPr>
            <a:r>
              <a:rPr lang="en-US" sz="1300" dirty="0"/>
              <a:t>As you’ve seen, each lesson component has a very different purpose.  </a:t>
            </a:r>
            <a:r>
              <a:rPr lang="en-US" dirty="0" smtClean="0"/>
              <a:t>Consequently, each lesson component has a different pace, so the experience feels different for students.  It is important to honor each component in order to do justice both to the mathematical practices and to the balance of rigor that is expected.</a:t>
            </a:r>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31</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32843480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32</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36545268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Module 1 is a 45 day module,</a:t>
            </a:r>
            <a:r>
              <a:rPr lang="en-US" baseline="0" dirty="0" smtClean="0"/>
              <a:t> in fact it is one of two 45-day modules (Module 2, Similarity is the other).  </a:t>
            </a:r>
          </a:p>
          <a:p>
            <a:endParaRPr lang="en-US" baseline="0" dirty="0" smtClean="0"/>
          </a:p>
          <a:p>
            <a:r>
              <a:rPr lang="en-US" baseline="0" dirty="0" smtClean="0"/>
              <a:t>The bulk of class time is spent on Topics A-D, so let’s talk a little about the story that weaves these topics together.</a:t>
            </a:r>
          </a:p>
          <a:p>
            <a:endParaRPr lang="en-US" baseline="0" dirty="0" smtClean="0"/>
          </a:p>
          <a:p>
            <a:r>
              <a:rPr lang="en-US" baseline="0" dirty="0" smtClean="0"/>
              <a:t>Clearly, Topic C is a focus as it is going to inform how we define what congruence is.  So what are Topics A and B for?  Well, the purpose of </a:t>
            </a:r>
            <a:r>
              <a:rPr lang="en-US" sz="1300" dirty="0"/>
              <a:t>looking at constructions and unknown angles is to develop the basic language of geometry.  In other words, we need to know WHAT we will be transforming.  It wouldn’t make sense to talk about transformations before you know what you’re transforming or before you have a way of talking about what you’re transforming.</a:t>
            </a:r>
            <a:r>
              <a:rPr lang="en-US" dirty="0" smtClean="0">
                <a:effectLst/>
              </a:rPr>
              <a:t>  </a:t>
            </a:r>
            <a:r>
              <a:rPr lang="en-US" baseline="0" dirty="0" smtClean="0"/>
              <a:t> </a:t>
            </a:r>
          </a:p>
          <a:p>
            <a:endParaRPr lang="en-US" baseline="0" dirty="0" smtClean="0"/>
          </a:p>
          <a:p>
            <a:r>
              <a:rPr lang="en-US" baseline="0" dirty="0" smtClean="0"/>
              <a:t>Topic D represents a major shift under Common Core State Standards, requiring that congruence now be based on the ability to demonstrate that one figure can be mapped onto another by a series of rigid motions.</a:t>
            </a:r>
          </a:p>
          <a:p>
            <a:endParaRPr lang="en-US" baseline="0" dirty="0" smtClean="0"/>
          </a:p>
          <a:p>
            <a:r>
              <a:rPr lang="en-US" baseline="0" dirty="0" smtClean="0"/>
              <a:t>Topics E-G are relatively small sections of this module, culminating with the establishment of geometry as an axiomatic system based upon a set of underlying assumptions.	</a:t>
            </a:r>
            <a:endParaRPr lang="en-US" dirty="0" smtClean="0"/>
          </a:p>
          <a:p>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33</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8 minutes</a:t>
            </a:r>
          </a:p>
          <a:p>
            <a:endParaRPr lang="en-US" sz="2000" dirty="0"/>
          </a:p>
          <a:p>
            <a:r>
              <a:rPr lang="en-US" sz="2000" dirty="0"/>
              <a:t>MATERIALS NEEDED:</a:t>
            </a:r>
          </a:p>
          <a:p>
            <a:pPr marL="497556" lvl="1" indent="-309896">
              <a:buFont typeface="Arial" pitchFamily="34" charset="0"/>
              <a:buChar char="•"/>
            </a:pPr>
            <a:r>
              <a:rPr lang="en-US" baseline="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24556248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Module</a:t>
            </a:r>
            <a:r>
              <a:rPr lang="en-US" baseline="0" dirty="0" smtClean="0"/>
              <a:t> 1, focused on Congruence, is where some of the most significant changes are occurring in geometry vs. traditional curriculum.  This is due to the way congruence is defined under the CCSS, which is with the use of ‘geometric transformation’ as stated in this quote.</a:t>
            </a:r>
          </a:p>
          <a:p>
            <a:endParaRPr lang="en-US" baseline="0" dirty="0" smtClean="0"/>
          </a:p>
          <a:p>
            <a:r>
              <a:rPr lang="en-US" baseline="0" dirty="0" smtClean="0"/>
              <a:t>Traditionally, we have called two segments (for example) congruent if they had the same lengths.  It is not untrue to make this statement, however the CCSS lens allows us to declare figures as congruent in one fell swoop as opposed to making many individual measurements.  Another benefit is that this approach allows us to broaden the kinds of figures we are able to compare at all.  A ‘complex’ figure with not just straight edges but also curves is now among the kinds of figures we can compare.  Since rigid motions preserve distances and angles, we have a way to try and manipulate the figure onto another figure for comparison.  Before, by using the lengths of segments as the means of identifying two figures as congruent, we were really limited in the types of figures we could compare (we could really only compare rectilinear figures).</a:t>
            </a:r>
          </a:p>
          <a:p>
            <a:endParaRPr lang="en-US" dirty="0" smtClean="0"/>
          </a:p>
          <a:p>
            <a:endParaRPr lang="en-US" dirty="0" smtClean="0"/>
          </a:p>
          <a:p>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34</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8 minutes</a:t>
            </a:r>
          </a:p>
          <a:p>
            <a:endParaRPr lang="en-US" sz="2000" dirty="0"/>
          </a:p>
          <a:p>
            <a:r>
              <a:rPr lang="en-US" sz="2000" dirty="0"/>
              <a:t>MATERIALS NEEDED:</a:t>
            </a:r>
          </a:p>
          <a:p>
            <a:pPr marL="497556" lvl="1" indent="-309896">
              <a:buFont typeface="Arial" pitchFamily="34" charset="0"/>
              <a:buChar char="•"/>
            </a:pPr>
            <a:r>
              <a:rPr lang="en-US" baseline="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24556248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So,</a:t>
            </a:r>
            <a:r>
              <a:rPr lang="en-US" baseline="0" dirty="0" smtClean="0"/>
              <a:t> very broadly, what is meant by ‘geometric transformation’?  Are ‘transformations’ under the CCSS the same as they have been defined in geometry textbooks we have used?  </a:t>
            </a:r>
          </a:p>
          <a:p>
            <a:endParaRPr lang="en-US" baseline="0" dirty="0" smtClean="0"/>
          </a:p>
          <a:p>
            <a:r>
              <a:rPr lang="en-US" baseline="0" dirty="0" smtClean="0"/>
              <a:t>Well, yes and no.  Yes, because the four transformations studied in this course are question are translations, reflections, rotations, and dilations; no because the treatment they get under the CCSS is different.  So how they are introduced, the way in which they are studied, what we use them towards is different.</a:t>
            </a:r>
          </a:p>
          <a:p>
            <a:endParaRPr lang="en-US" baseline="0" dirty="0" smtClean="0"/>
          </a:p>
          <a:p>
            <a:endParaRPr lang="en-US" dirty="0" smtClean="0"/>
          </a:p>
          <a:p>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35</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8 minutes</a:t>
            </a:r>
          </a:p>
          <a:p>
            <a:endParaRPr lang="en-US" sz="2000" dirty="0"/>
          </a:p>
          <a:p>
            <a:r>
              <a:rPr lang="en-US" sz="2000" dirty="0"/>
              <a:t>MATERIALS NEEDED:</a:t>
            </a:r>
          </a:p>
          <a:p>
            <a:pPr marL="497556" lvl="1" indent="-309896">
              <a:buFont typeface="Arial" pitchFamily="34" charset="0"/>
              <a:buChar char="•"/>
            </a:pPr>
            <a:r>
              <a:rPr lang="en-US" baseline="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24556248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All the constructions in Topic A should look familiar</a:t>
            </a:r>
            <a:r>
              <a:rPr lang="en-US" baseline="0" dirty="0" smtClean="0"/>
              <a:t> (they have been part of state standards for years). </a:t>
            </a:r>
          </a:p>
          <a:p>
            <a:endParaRPr lang="en-US" baseline="0" dirty="0" smtClean="0"/>
          </a:p>
          <a:p>
            <a:r>
              <a:rPr lang="en-US" baseline="0" dirty="0" smtClean="0"/>
              <a:t>What is different here is that the focus is not solely about the procedure or the “how to”, but being about to communicate the “how to” (how to tell people to ‘how to’).  The ability to describe a CONstruction precisely is the ability to give an INstruction.  In this study of constructions we are extending the meaning of vocabulary and seeing it in action.  We are practicing communicating ideas to one another.     </a:t>
            </a:r>
            <a:endParaRPr lang="en-US" dirty="0" smtClean="0"/>
          </a:p>
          <a:p>
            <a:endParaRPr lang="en-US" dirty="0" smtClean="0"/>
          </a:p>
          <a:p>
            <a:r>
              <a:rPr lang="en-US" dirty="0" smtClean="0"/>
              <a:t>Why do this?  Why not just stick to</a:t>
            </a:r>
            <a:r>
              <a:rPr lang="en-US" baseline="0" dirty="0" smtClean="0"/>
              <a:t> the procedure?  If we step back and think of what it means to understand the content deeply, we could say that Euclid represents the end of the spectrum of what it means to understand geometry deeply.  He took all his understanding of geometry, started with a set of assumptions and using a deductive approach, built fact upon fact, and communicated the ideas effectively and efficiently in the books that make up </a:t>
            </a:r>
            <a:r>
              <a:rPr lang="en-US" i="1" baseline="0" dirty="0" smtClean="0"/>
              <a:t>Elements.</a:t>
            </a:r>
            <a:endParaRPr lang="en-US" dirty="0" smtClean="0"/>
          </a:p>
          <a:p>
            <a:endParaRPr lang="en-US" dirty="0" smtClean="0"/>
          </a:p>
          <a:p>
            <a:r>
              <a:rPr lang="en-US" dirty="0" smtClean="0"/>
              <a:t>Students are on the spectrum.  And to work their way along the spectrum, they need to practice communicating these</a:t>
            </a:r>
            <a:r>
              <a:rPr lang="en-US" baseline="0" dirty="0" smtClean="0"/>
              <a:t> </a:t>
            </a:r>
            <a:r>
              <a:rPr lang="en-US" dirty="0" smtClean="0"/>
              <a:t>mathematical ideas and give them meaning beyond the initial level of just “doing” the basic action, e.g. a construction.</a:t>
            </a:r>
          </a:p>
          <a:p>
            <a:endParaRPr lang="en-US" dirty="0" smtClean="0"/>
          </a:p>
          <a:p>
            <a:r>
              <a:rPr lang="en-US" dirty="0" smtClean="0"/>
              <a:t>Students do just</a:t>
            </a:r>
            <a:r>
              <a:rPr lang="en-US" baseline="0" dirty="0" smtClean="0"/>
              <a:t> this right off the bat in Lesson 1.</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36</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8 minutes</a:t>
            </a:r>
          </a:p>
          <a:p>
            <a:endParaRPr lang="en-US" sz="2000" dirty="0"/>
          </a:p>
          <a:p>
            <a:r>
              <a:rPr lang="en-US" sz="2000" dirty="0"/>
              <a:t>MATERIALS NEEDED:</a:t>
            </a:r>
          </a:p>
          <a:p>
            <a:pPr marL="497556" lvl="1" indent="-309896">
              <a:buFont typeface="Arial" pitchFamily="34" charset="0"/>
              <a:buChar char="•"/>
            </a:pPr>
            <a:r>
              <a:rPr lang="en-US" baseline="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24556248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r>
              <a:rPr lang="en-US" baseline="0" dirty="0" smtClean="0"/>
              <a:t>Again, students should be required to articulate their reasoning clearly.</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37</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42225622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249574" lvl="1" defTabSz="495833">
              <a:defRPr/>
            </a:pPr>
            <a:r>
              <a:rPr lang="en-US" dirty="0" smtClean="0"/>
              <a:t>Hand out the steps and give participants about 10 minutes to sort them.</a:t>
            </a:r>
          </a:p>
          <a:p>
            <a:pPr marL="249574" lvl="1" defTabSz="495833">
              <a:defRPr/>
            </a:pPr>
            <a:endParaRPr lang="en-US" dirty="0" smtClean="0"/>
          </a:p>
          <a:p>
            <a:pPr marL="249574" lvl="1" defTabSz="495833">
              <a:defRPr/>
            </a:pPr>
            <a:r>
              <a:rPr lang="en-US" dirty="0" smtClean="0"/>
              <a:t>Discuss the activity – Is it engaging to students? Does it reinforce geometry notation and clarity of communication? Does it support rigor,</a:t>
            </a:r>
            <a:r>
              <a:rPr lang="en-US" baseline="0" dirty="0" smtClean="0"/>
              <a:t> yet offer sufficient scaffolding to struggling students?</a:t>
            </a: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38</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3076699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39</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2180886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first module in Grade </a:t>
            </a:r>
            <a:r>
              <a:rPr lang="en-US" dirty="0" smtClean="0">
                <a:solidFill>
                  <a:srgbClr val="FF0000"/>
                </a:solidFill>
              </a:rPr>
              <a:t>10</a:t>
            </a:r>
            <a:r>
              <a:rPr lang="en-US" dirty="0" smtClean="0"/>
              <a:t> is </a:t>
            </a:r>
            <a:r>
              <a:rPr lang="en-US" i="1" dirty="0" smtClean="0">
                <a:solidFill>
                  <a:srgbClr val="FF0000"/>
                </a:solidFill>
              </a:rPr>
              <a:t>Congruence, Proof, and Constructions</a:t>
            </a:r>
            <a:r>
              <a:rPr lang="en-US" dirty="0" smtClean="0"/>
              <a:t>.  The module includes </a:t>
            </a:r>
            <a:r>
              <a:rPr lang="en-US" dirty="0" smtClean="0">
                <a:solidFill>
                  <a:srgbClr val="FF0000"/>
                </a:solidFill>
              </a:rPr>
              <a:t>34</a:t>
            </a:r>
            <a:r>
              <a:rPr lang="en-US" dirty="0" smtClean="0"/>
              <a:t> lessons and is allotted </a:t>
            </a:r>
            <a:r>
              <a:rPr lang="en-US" dirty="0" smtClean="0">
                <a:solidFill>
                  <a:srgbClr val="FF0000"/>
                </a:solidFill>
              </a:rPr>
              <a:t>45</a:t>
            </a:r>
            <a:r>
              <a:rPr lang="en-US" dirty="0" smtClean="0"/>
              <a:t> instructional days. Module 1 content emphasizes a</a:t>
            </a:r>
            <a:r>
              <a:rPr lang="en-US" baseline="0" dirty="0" smtClean="0"/>
              <a:t> major shift in the Geometry curriculum to determination of congruence based on rigid motion transformations.</a:t>
            </a:r>
            <a:endParaRPr lang="en-US" alt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805729" indent="-309896" eaLnBrk="0" hangingPunct="0">
              <a:defRPr>
                <a:solidFill>
                  <a:schemeClr val="tx1"/>
                </a:solidFill>
                <a:latin typeface="Arial" panose="020B0604020202020204" pitchFamily="34" charset="0"/>
                <a:cs typeface="Arial" panose="020B0604020202020204" pitchFamily="34" charset="0"/>
              </a:defRPr>
            </a:lvl2pPr>
            <a:lvl3pPr marL="1239584" indent="-247917" eaLnBrk="0" hangingPunct="0">
              <a:defRPr>
                <a:solidFill>
                  <a:schemeClr val="tx1"/>
                </a:solidFill>
                <a:latin typeface="Arial" panose="020B0604020202020204" pitchFamily="34" charset="0"/>
                <a:cs typeface="Arial" panose="020B0604020202020204" pitchFamily="34" charset="0"/>
              </a:defRPr>
            </a:lvl3pPr>
            <a:lvl4pPr marL="1735417" indent="-247917" eaLnBrk="0" hangingPunct="0">
              <a:defRPr>
                <a:solidFill>
                  <a:schemeClr val="tx1"/>
                </a:solidFill>
                <a:latin typeface="Arial" panose="020B0604020202020204" pitchFamily="34" charset="0"/>
                <a:cs typeface="Arial" panose="020B0604020202020204" pitchFamily="34" charset="0"/>
              </a:defRPr>
            </a:lvl4pPr>
            <a:lvl5pPr marL="2231250" indent="-247917" eaLnBrk="0" hangingPunct="0">
              <a:defRPr>
                <a:solidFill>
                  <a:schemeClr val="tx1"/>
                </a:solidFill>
                <a:latin typeface="Arial" panose="020B0604020202020204" pitchFamily="34" charset="0"/>
                <a:cs typeface="Arial" panose="020B0604020202020204" pitchFamily="34" charset="0"/>
              </a:defRPr>
            </a:lvl5pPr>
            <a:lvl6pPr marL="2727084" indent="-247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22917" indent="-247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718751" indent="-247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214584" indent="-247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83B8017-C5F2-46CB-97AA-7F57F39DAE26}" type="slidenum">
              <a:rPr lang="en-US" altLang="en-US"/>
              <a:pPr eaLnBrk="1" hangingPunct="1"/>
              <a:t>4</a:t>
            </a:fld>
            <a:endParaRPr lang="en-US" altLang="en-US"/>
          </a:p>
        </p:txBody>
      </p:sp>
      <p:sp>
        <p:nvSpPr>
          <p:cNvPr id="2" name="Header Placeholder 1"/>
          <p:cNvSpPr>
            <a:spLocks noGrp="1"/>
          </p:cNvSpPr>
          <p:nvPr>
            <p:ph type="hdr" sz="quarter" idx="10"/>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28752426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r>
              <a:rPr lang="en-US" baseline="0" dirty="0" smtClean="0"/>
              <a:t>Construction of a perpendicular bisector is critical to understanding of transformations and plays an important part in all three rigid motions.</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40</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6608407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249574" lvl="1" defTabSz="495833">
              <a:defRPr/>
            </a:pPr>
            <a:r>
              <a:rPr lang="en-US" dirty="0" smtClean="0"/>
              <a:t>Do you recall the name of the point of concurrency of the three perpendicular</a:t>
            </a:r>
            <a:r>
              <a:rPr lang="en-US" baseline="0" dirty="0" smtClean="0"/>
              <a:t> bisectors? (</a:t>
            </a:r>
            <a:r>
              <a:rPr lang="en-US" baseline="0" dirty="0" err="1" smtClean="0"/>
              <a:t>circumcenter</a:t>
            </a:r>
            <a:r>
              <a:rPr lang="en-US" baseline="0" dirty="0" smtClean="0"/>
              <a:t>)</a:t>
            </a:r>
          </a:p>
          <a:p>
            <a:pPr marL="249574" lvl="1" defTabSz="495833">
              <a:defRPr/>
            </a:pPr>
            <a:r>
              <a:rPr lang="en-US" baseline="0" dirty="0" smtClean="0"/>
              <a:t>How about the intersection of the three angle bisectors? (</a:t>
            </a:r>
            <a:r>
              <a:rPr lang="en-US" baseline="0" dirty="0" err="1" smtClean="0"/>
              <a:t>incenter</a:t>
            </a:r>
            <a:r>
              <a:rPr lang="en-US" baseline="0" dirty="0" smtClean="0"/>
              <a:t>)</a:t>
            </a:r>
          </a:p>
          <a:p>
            <a:pPr marL="249574" lvl="1" defTabSz="495833">
              <a:defRPr/>
            </a:pPr>
            <a:r>
              <a:rPr lang="en-US" baseline="0" dirty="0" smtClean="0"/>
              <a:t>The three altitudes? (orthocenter)</a:t>
            </a:r>
          </a:p>
          <a:p>
            <a:pPr marL="249574" lvl="1" defTabSz="495833">
              <a:defRPr/>
            </a:pPr>
            <a:r>
              <a:rPr lang="en-US" baseline="0" dirty="0" smtClean="0"/>
              <a:t>The three medians? (centroid)</a:t>
            </a: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41</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3721145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aseline="0" dirty="0" smtClean="0"/>
              <a:t>The motivation in Topic B is similar to that in Topic A: there is an actual task and then a step towards being able to discuss or explain the task.  With unknown angle problems, students are actually solving a problem but also beginning to use justifications from their knowledge of facts related to angles.  With unknown angle proofs, numbers are replaced by variables, and the focus on geometric relationships is sharper, and requires students to be attentive to the reasons that allow them to take the next step or draw the next conclusion in a problem.  The practice with numeric problems makes for a smooth transition to reasoning without numbers.</a:t>
            </a:r>
          </a:p>
          <a:p>
            <a:endParaRPr lang="en-US" baseline="0" dirty="0" smtClean="0"/>
          </a:p>
          <a:p>
            <a:pPr defTabSz="495833">
              <a:defRPr/>
            </a:pPr>
            <a:r>
              <a:rPr lang="en-US" dirty="0" smtClean="0"/>
              <a:t>Work</a:t>
            </a:r>
            <a:r>
              <a:rPr lang="en-US" baseline="0" dirty="0" smtClean="0"/>
              <a:t> with angles, even single step unknown angle problems (i.e. solving for the missing angle), began in Grade 4.  Students see an especially closer look at unknown angle problems in Grade 7, Module 3. </a:t>
            </a:r>
          </a:p>
          <a:p>
            <a:endParaRPr lang="en-US" baseline="0" dirty="0" smtClean="0"/>
          </a:p>
          <a:p>
            <a:r>
              <a:rPr lang="en-US" baseline="0" dirty="0" smtClean="0"/>
              <a:t>It is worth noting here that as part of the transition from Topics A to B, an extensive chart of facts associated with angles learned since Grade 4 appears in Lesson 6 for student reference.  This primes students with the review of needed facts to (1) solve problems and (2) explain why they take the algebraic steps they take in a problem.</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42</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8 minutes</a:t>
            </a:r>
          </a:p>
          <a:p>
            <a:endParaRPr lang="en-US" sz="2000" dirty="0"/>
          </a:p>
          <a:p>
            <a:r>
              <a:rPr lang="en-US" sz="2000" dirty="0"/>
              <a:t>MATERIALS NEEDED:</a:t>
            </a:r>
          </a:p>
          <a:p>
            <a:pPr marL="497556" lvl="1" indent="-309896">
              <a:buFont typeface="Arial" pitchFamily="34" charset="0"/>
              <a:buChar char="•"/>
            </a:pPr>
            <a:r>
              <a:rPr lang="en-US" baseline="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24556248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r>
              <a:rPr lang="en-US" baseline="0" dirty="0" smtClean="0"/>
              <a:t>Exercise 10</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43</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32621156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r>
              <a:rPr lang="en-US" baseline="0" dirty="0" smtClean="0"/>
              <a:t>Note the need for an auxiliary line.</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44</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13913790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249574" lvl="1" defTabSz="495833">
              <a:defRPr/>
            </a:pPr>
            <a:r>
              <a:rPr lang="en-US" dirty="0" smtClean="0"/>
              <a:t>What justification would be used to solve this problem?</a:t>
            </a:r>
          </a:p>
          <a:p>
            <a:pPr marL="249574" lvl="1" defTabSz="495833">
              <a:defRPr/>
            </a:pPr>
            <a:r>
              <a:rPr lang="en-US" dirty="0" smtClean="0"/>
              <a:t>Alternate interior angles, angles</a:t>
            </a:r>
            <a:r>
              <a:rPr lang="en-US" baseline="0" dirty="0" smtClean="0"/>
              <a:t> on a line, and sum of angles in a triangle</a:t>
            </a: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45</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12502362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Remember that Lessons 6-8 are unknown angle problems, therefore the first</a:t>
            </a:r>
            <a:r>
              <a:rPr lang="en-US" baseline="0" dirty="0" smtClean="0"/>
              <a:t> example is about solving for the measure of </a:t>
            </a:r>
            <a:r>
              <a:rPr lang="en-US" i="1" baseline="0" dirty="0" smtClean="0"/>
              <a:t>a</a:t>
            </a:r>
            <a:r>
              <a:rPr lang="en-US" i="0" baseline="0" dirty="0" smtClean="0"/>
              <a:t> and providing a justification for how you arrived at that answer.</a:t>
            </a:r>
          </a:p>
          <a:p>
            <a:endParaRPr lang="en-US" i="0" baseline="0" dirty="0" smtClean="0"/>
          </a:p>
          <a:p>
            <a:r>
              <a:rPr lang="en-US" b="1" i="0" baseline="0" dirty="0" smtClean="0"/>
              <a:t>-- Allow participants the opportunity to answer the question and cite a reason.</a:t>
            </a:r>
          </a:p>
          <a:p>
            <a:endParaRPr lang="en-US" b="1" i="0" baseline="0" dirty="0" smtClean="0"/>
          </a:p>
          <a:p>
            <a:r>
              <a:rPr lang="en-US" b="1" i="0" baseline="0" dirty="0" smtClean="0"/>
              <a:t>-- Step through to show the second example.</a:t>
            </a:r>
          </a:p>
          <a:p>
            <a:endParaRPr lang="en-US" i="0" baseline="0" dirty="0" smtClean="0"/>
          </a:p>
          <a:p>
            <a:r>
              <a:rPr lang="en-US" i="0" baseline="0" dirty="0" smtClean="0"/>
              <a:t>What do you notice about the second example relative to the first example?</a:t>
            </a:r>
          </a:p>
          <a:p>
            <a:endParaRPr lang="en-US" i="0" baseline="0" dirty="0" smtClean="0"/>
          </a:p>
          <a:p>
            <a:r>
              <a:rPr lang="en-US" b="1" i="0" baseline="0" dirty="0" smtClean="0"/>
              <a:t>-- Elicit that it is non-numeric and that the goal here is to establish a relationship of some sort.</a:t>
            </a:r>
          </a:p>
          <a:p>
            <a:endParaRPr lang="en-US" i="0" baseline="0" dirty="0" smtClean="0"/>
          </a:p>
          <a:p>
            <a:r>
              <a:rPr lang="en-US" i="0" baseline="0" dirty="0" smtClean="0"/>
              <a:t>You might want to say, well I still know that the sum of two remote interior angles is equal to the measure of the respective exterior angle.  But is it possible to actually show this with the use of any other facts?    </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46</a:t>
            </a:fld>
            <a:endParaRPr lang="en-US" dirty="0"/>
          </a:p>
        </p:txBody>
      </p:sp>
    </p:spTree>
    <p:extLst>
      <p:ext uri="{BB962C8B-B14F-4D97-AF65-F5344CB8AC3E}">
        <p14:creationId xmlns:p14="http://schemas.microsoft.com/office/powerpoint/2010/main" val="19601113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smtClean="0"/>
          </a:p>
          <a:p>
            <a:r>
              <a:rPr lang="en-US" b="1" dirty="0" smtClean="0"/>
              <a:t>-- Take participant suggestions about establishing a relationship between x, y, and z</a:t>
            </a:r>
            <a:r>
              <a:rPr lang="en-US" b="1" baseline="0" dirty="0" smtClean="0"/>
              <a:t> before reviewing the solution.</a:t>
            </a:r>
          </a:p>
          <a:p>
            <a:endParaRPr lang="en-US" baseline="0" dirty="0" smtClean="0"/>
          </a:p>
          <a:p>
            <a:r>
              <a:rPr lang="en-US" baseline="0" dirty="0" smtClean="0"/>
              <a:t>The unknown angle proofs require students to really break down relationships, including ones they know to be true; they call on simpler facts to explain newer ones.  The process is deductive.</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47</a:t>
            </a:fld>
            <a:endParaRPr lang="en-US" dirty="0"/>
          </a:p>
        </p:txBody>
      </p:sp>
    </p:spTree>
    <p:extLst>
      <p:ext uri="{BB962C8B-B14F-4D97-AF65-F5344CB8AC3E}">
        <p14:creationId xmlns:p14="http://schemas.microsoft.com/office/powerpoint/2010/main" val="28968173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249574" lvl="1" defTabSz="495833">
              <a:defRPr/>
            </a:pP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48</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20022642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note the need for an auxiliary line.</a:t>
            </a:r>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49</a:t>
            </a:fld>
            <a:endParaRPr lang="en-US" dirty="0"/>
          </a:p>
        </p:txBody>
      </p:sp>
    </p:spTree>
    <p:extLst>
      <p:ext uri="{BB962C8B-B14F-4D97-AF65-F5344CB8AC3E}">
        <p14:creationId xmlns:p14="http://schemas.microsoft.com/office/powerpoint/2010/main" val="60247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endParaRPr lang="en-US" dirty="0" smtClean="0"/>
          </a:p>
          <a:p>
            <a:r>
              <a:rPr lang="en-US" dirty="0" smtClean="0"/>
              <a:t>Our objectives for this session are to:</a:t>
            </a:r>
          </a:p>
          <a:p>
            <a:pPr marL="430473" lvl="1" indent="-180899">
              <a:buFont typeface="Arial" pitchFamily="34" charset="0"/>
              <a:buChar char="•"/>
            </a:pPr>
            <a:r>
              <a:rPr lang="en-US" dirty="0" smtClean="0"/>
              <a:t>Examine the development of mathematical understanding across the module using a focus on Concept Development within the lessons.</a:t>
            </a:r>
          </a:p>
          <a:p>
            <a:pPr marL="430473" lvl="1" indent="-180899">
              <a:buFont typeface="Arial" pitchFamily="34" charset="0"/>
              <a:buChar char="•"/>
            </a:pPr>
            <a:r>
              <a:rPr lang="en-US" dirty="0" smtClean="0"/>
              <a:t>Look</a:t>
            </a:r>
            <a:r>
              <a:rPr lang="en-US" baseline="0" dirty="0" smtClean="0"/>
              <a:t> at instructional strategies used in </a:t>
            </a:r>
            <a:r>
              <a:rPr lang="en-US" sz="1300" i="1" dirty="0">
                <a:solidFill>
                  <a:srgbClr val="617656"/>
                </a:solidFill>
              </a:rPr>
              <a:t>A Story of Functions.</a:t>
            </a:r>
            <a:endParaRPr lang="en-US" dirty="0" smtClean="0"/>
          </a:p>
          <a:p>
            <a:pPr marL="430473" lvl="1" indent="-180899" defTabSz="495833">
              <a:buFont typeface="Arial" pitchFamily="34" charset="0"/>
              <a:buChar char="•"/>
              <a:defRPr/>
            </a:pPr>
            <a:r>
              <a:rPr lang="en-US" sz="1300" dirty="0">
                <a:solidFill>
                  <a:srgbClr val="617656"/>
                </a:solidFill>
              </a:rPr>
              <a:t>Look at examples that demonstrate themes and changes according to the Common Core State Standards.</a:t>
            </a:r>
          </a:p>
          <a:p>
            <a:pPr marL="430473" lvl="1" indent="-180899" defTabSz="495833">
              <a:buFont typeface="Arial" pitchFamily="34" charset="0"/>
              <a:buChar char="•"/>
              <a:defRPr/>
            </a:pPr>
            <a:r>
              <a:rPr lang="en-US" sz="1300" dirty="0">
                <a:solidFill>
                  <a:srgbClr val="617656"/>
                </a:solidFill>
              </a:rPr>
              <a:t>Help you prepare to implement this and other modules of </a:t>
            </a:r>
            <a:r>
              <a:rPr lang="en-US" sz="1300" i="1" dirty="0">
                <a:solidFill>
                  <a:srgbClr val="617656"/>
                </a:solidFill>
              </a:rPr>
              <a:t>A Story of Functions.</a:t>
            </a: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18910302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r>
              <a:rPr lang="en-US" baseline="0" dirty="0" smtClean="0"/>
              <a:t>Problem Set 2</a:t>
            </a:r>
          </a:p>
          <a:p>
            <a:endParaRPr lang="en-US" baseline="0" dirty="0" smtClean="0"/>
          </a:p>
          <a:p>
            <a:r>
              <a:rPr lang="en-US" baseline="0" dirty="0" smtClean="0"/>
              <a:t>Students are often asked to prove a statement or theorem, providing all required diagrams, the given information, the statement to be proved, and the ordered list of reasons with justification for each.</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50</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8039463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51</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14034305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defTabSz="495833">
              <a:defRPr/>
            </a:pPr>
            <a:r>
              <a:rPr lang="en-US" dirty="0" smtClean="0"/>
              <a:t>We</a:t>
            </a:r>
            <a:r>
              <a:rPr lang="en-US" baseline="0" dirty="0" smtClean="0"/>
              <a:t> have laid the ground work in Topics A and B: we have reviewed both precise vocabulary and called explicit attention to facts that we have been learning over several years, and now we are ready to tackle transformations, specifically rigid motions.   </a:t>
            </a:r>
            <a:endParaRPr lang="en-US" dirty="0" smtClean="0"/>
          </a:p>
          <a:p>
            <a:endParaRPr lang="en-US" dirty="0" smtClean="0"/>
          </a:p>
          <a:p>
            <a:r>
              <a:rPr lang="en-US" dirty="0" smtClean="0"/>
              <a:t>If Topics A and B represent the “what” in geometry, figures we study, extending their meaning by using them in constructions, then in Topic C, transformations tell us how things</a:t>
            </a:r>
            <a:r>
              <a:rPr lang="en-US" baseline="0" dirty="0" smtClean="0"/>
              <a:t> relate or compare to one another, they help us establish </a:t>
            </a:r>
            <a:r>
              <a:rPr lang="en-US" i="1" baseline="0" dirty="0" smtClean="0"/>
              <a:t>what </a:t>
            </a:r>
            <a:r>
              <a:rPr lang="en-US" baseline="0" dirty="0" smtClean="0"/>
              <a:t>the relationship is between two things</a:t>
            </a:r>
            <a:r>
              <a:rPr lang="en-US" dirty="0" smtClean="0"/>
              <a:t>.  We eventually use this for a very particular relationship, one where the rigid motions help establish whether</a:t>
            </a:r>
            <a:r>
              <a:rPr lang="en-US" baseline="0" dirty="0" smtClean="0"/>
              <a:t> two things are the same or not.</a:t>
            </a:r>
          </a:p>
          <a:p>
            <a:endParaRPr lang="en-US" baseline="0" dirty="0" smtClean="0"/>
          </a:p>
          <a:p>
            <a:r>
              <a:rPr lang="en-US" baseline="0" dirty="0" smtClean="0"/>
              <a:t>Specifically, students will learn the formal definitions of each rigid motion, and how to apply them to figures, how each transformation is tied to constructions, what compositions of rigid motions look like, and toward the end of Topic C, we explain congruence in terms of transformations.</a:t>
            </a:r>
            <a:r>
              <a:rPr lang="en-US" dirty="0" smtClean="0"/>
              <a:t>  </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52</a:t>
            </a:fld>
            <a:endParaRPr lang="en-US" dirty="0"/>
          </a:p>
        </p:txBody>
      </p:sp>
    </p:spTree>
    <p:extLst>
      <p:ext uri="{BB962C8B-B14F-4D97-AF65-F5344CB8AC3E}">
        <p14:creationId xmlns:p14="http://schemas.microsoft.com/office/powerpoint/2010/main" val="29763916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Students study rigid motions in Grade 8, chiefly</a:t>
            </a:r>
            <a:r>
              <a:rPr lang="en-US" baseline="0" dirty="0" smtClean="0"/>
              <a:t> </a:t>
            </a:r>
            <a:r>
              <a:rPr lang="en-US" dirty="0" smtClean="0"/>
              <a:t>in a hands-on and descriptive approach to build intuitive understanding of how the rigid motions</a:t>
            </a:r>
            <a:r>
              <a:rPr lang="en-US" baseline="0" dirty="0" smtClean="0"/>
              <a:t> behave</a:t>
            </a:r>
            <a:r>
              <a:rPr lang="en-US" dirty="0" smtClean="0"/>
              <a:t>.  </a:t>
            </a:r>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53</a:t>
            </a:fld>
            <a:endParaRPr lang="en-US" dirty="0"/>
          </a:p>
        </p:txBody>
      </p:sp>
    </p:spTree>
    <p:extLst>
      <p:ext uri="{BB962C8B-B14F-4D97-AF65-F5344CB8AC3E}">
        <p14:creationId xmlns:p14="http://schemas.microsoft.com/office/powerpoint/2010/main" val="29763916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a:t>
            </a:r>
            <a:r>
              <a:rPr lang="en-US" baseline="0" dirty="0" smtClean="0"/>
              <a:t> grade 8 (M2, L4), reflections are introduced in the following hands-on way.  Students have a piece of paper with a point Q on line L represented in black ink</a:t>
            </a:r>
          </a:p>
          <a:p>
            <a:endParaRPr lang="en-US" baseline="0" dirty="0" smtClean="0"/>
          </a:p>
          <a:p>
            <a:r>
              <a:rPr lang="en-US" b="1" baseline="0" dirty="0" smtClean="0"/>
              <a:t>-- Summarize the Grade 8 experience, the following doesn’t need to be said verbatim:</a:t>
            </a:r>
          </a:p>
          <a:p>
            <a:endParaRPr lang="en-US" baseline="0" dirty="0" smtClean="0"/>
          </a:p>
          <a:p>
            <a:pPr defTabSz="495833">
              <a:defRPr/>
            </a:pPr>
            <a:r>
              <a:rPr lang="en-US" sz="1300" dirty="0"/>
              <a:t>- Let </a:t>
            </a:r>
            <a:r>
              <a:rPr lang="en-US" sz="1300" i="1" dirty="0"/>
              <a:t>L</a:t>
            </a:r>
            <a:r>
              <a:rPr lang="en-US" sz="1300" dirty="0"/>
              <a:t> be a vertical line and let </a:t>
            </a:r>
            <a:r>
              <a:rPr lang="en-US" sz="1300" i="1" dirty="0"/>
              <a:t>P</a:t>
            </a:r>
            <a:r>
              <a:rPr lang="en-US" sz="1300" dirty="0"/>
              <a:t> and </a:t>
            </a:r>
            <a:r>
              <a:rPr lang="en-US" sz="1300" i="1" dirty="0"/>
              <a:t>A</a:t>
            </a:r>
            <a:r>
              <a:rPr lang="en-US" sz="1300" dirty="0"/>
              <a:t> be two points not on </a:t>
            </a:r>
            <a:r>
              <a:rPr lang="en-US" sz="1300" i="1" dirty="0"/>
              <a:t>L</a:t>
            </a:r>
            <a:r>
              <a:rPr lang="en-US" sz="1300" dirty="0"/>
              <a:t> as shown below.  Also, let </a:t>
            </a:r>
            <a:r>
              <a:rPr lang="en-US" sz="1300" i="1" dirty="0"/>
              <a:t>Q</a:t>
            </a:r>
            <a:r>
              <a:rPr lang="en-US" sz="1300" dirty="0"/>
              <a:t> be a point on </a:t>
            </a:r>
            <a:r>
              <a:rPr lang="en-US" sz="1300" i="1" dirty="0"/>
              <a:t>L</a:t>
            </a:r>
            <a:r>
              <a:rPr lang="en-US" sz="1300" dirty="0"/>
              <a:t>.  (The black rectangle indicates the border of the paper.)</a:t>
            </a:r>
          </a:p>
          <a:p>
            <a:pPr defTabSz="495833">
              <a:defRPr/>
            </a:pPr>
            <a:endParaRPr lang="en-US" sz="1300" dirty="0"/>
          </a:p>
          <a:p>
            <a:pPr defTabSz="495833">
              <a:defRPr/>
            </a:pPr>
            <a:r>
              <a:rPr lang="en-US" sz="1300" dirty="0"/>
              <a:t>The following is a description of how the reflection moves the points </a:t>
            </a:r>
            <a:r>
              <a:rPr lang="en-US" sz="1300" i="1" dirty="0"/>
              <a:t>P</a:t>
            </a:r>
            <a:r>
              <a:rPr lang="en-US" sz="1300" dirty="0"/>
              <a:t>, </a:t>
            </a:r>
            <a:r>
              <a:rPr lang="en-US" sz="1300" i="1" dirty="0"/>
              <a:t>Q</a:t>
            </a:r>
            <a:r>
              <a:rPr lang="en-US" sz="1300" dirty="0"/>
              <a:t>, and </a:t>
            </a:r>
            <a:r>
              <a:rPr lang="en-US" sz="1300" i="1" dirty="0"/>
              <a:t>A</a:t>
            </a:r>
            <a:r>
              <a:rPr lang="en-US" sz="1300" dirty="0"/>
              <a:t> by making use of the transparency:</a:t>
            </a:r>
            <a:r>
              <a:rPr lang="en-US" dirty="0" smtClean="0">
                <a:effectLst/>
              </a:rPr>
              <a:t> </a:t>
            </a:r>
          </a:p>
          <a:p>
            <a:pPr defTabSz="495833">
              <a:defRPr/>
            </a:pPr>
            <a:endParaRPr lang="en-US" sz="1300" dirty="0"/>
          </a:p>
          <a:p>
            <a:pPr lvl="0"/>
            <a:r>
              <a:rPr lang="en-US" sz="1300" dirty="0"/>
              <a:t>- Trace the line </a:t>
            </a:r>
            <a:r>
              <a:rPr lang="en-US" sz="1300" i="1" dirty="0"/>
              <a:t>L </a:t>
            </a:r>
            <a:r>
              <a:rPr lang="en-US" sz="1300" dirty="0"/>
              <a:t>and three points onto the transparency exactly, using red.  (Be sure to use a transparency that is the same size as the paper.)  </a:t>
            </a:r>
          </a:p>
          <a:p>
            <a:pPr lvl="0"/>
            <a:r>
              <a:rPr lang="en-US" sz="1300" dirty="0"/>
              <a:t>- Keeping the paper fixed, flip the transparency across the vertical line (interchanging left and right) while keeping the vertical line and point </a:t>
            </a:r>
            <a:r>
              <a:rPr lang="en-US" sz="1300" i="1" dirty="0"/>
              <a:t>Q</a:t>
            </a:r>
            <a:r>
              <a:rPr lang="en-US" sz="1300" dirty="0"/>
              <a:t> on top of their black images.  </a:t>
            </a:r>
          </a:p>
          <a:p>
            <a:pPr lvl="0"/>
            <a:r>
              <a:rPr lang="en-US" dirty="0" smtClean="0">
                <a:effectLst/>
              </a:rPr>
              <a:t>- The position of the red figures on the transparency now represents the reflection of the original figure.  </a:t>
            </a:r>
            <a:r>
              <a:rPr lang="en-US" sz="1300" i="1" dirty="0"/>
              <a:t>Reflection(P)</a:t>
            </a:r>
            <a:r>
              <a:rPr lang="en-US" dirty="0" smtClean="0">
                <a:effectLst/>
              </a:rPr>
              <a:t> is the point represented by the red dot to the left of </a:t>
            </a:r>
            <a:r>
              <a:rPr lang="en-US" sz="1300" i="1" dirty="0"/>
              <a:t>L</a:t>
            </a:r>
            <a:r>
              <a:rPr lang="en-US" dirty="0" smtClean="0">
                <a:effectLst/>
              </a:rPr>
              <a:t>, Reflection (</a:t>
            </a:r>
            <a:r>
              <a:rPr lang="en-US" sz="1300" i="1" dirty="0"/>
              <a:t>A</a:t>
            </a:r>
            <a:r>
              <a:rPr lang="en-US" dirty="0" smtClean="0">
                <a:effectLst/>
              </a:rPr>
              <a:t>) is the red dot to the right of </a:t>
            </a:r>
            <a:r>
              <a:rPr lang="en-US" sz="1300" i="1" dirty="0"/>
              <a:t>L</a:t>
            </a:r>
            <a:r>
              <a:rPr lang="en-US" dirty="0" smtClean="0">
                <a:effectLst/>
              </a:rPr>
              <a:t>, and point </a:t>
            </a:r>
            <a:r>
              <a:rPr lang="en-US" sz="1300" i="1" dirty="0"/>
              <a:t>Reflection(Q)</a:t>
            </a:r>
            <a:r>
              <a:rPr lang="en-US" dirty="0" smtClean="0">
                <a:effectLst/>
              </a:rPr>
              <a:t> is point </a:t>
            </a:r>
            <a:r>
              <a:rPr lang="en-US" sz="1300" i="1" dirty="0"/>
              <a:t>Q</a:t>
            </a:r>
            <a:r>
              <a:rPr lang="en-US" dirty="0" smtClean="0">
                <a:effectLst/>
              </a:rPr>
              <a:t> itself.  </a:t>
            </a:r>
            <a:r>
              <a:rPr lang="en-US" sz="1300" dirty="0"/>
              <a:t>Note that point </a:t>
            </a:r>
            <a:r>
              <a:rPr lang="en-US" sz="1300" i="1" dirty="0"/>
              <a:t>Q</a:t>
            </a:r>
            <a:r>
              <a:rPr lang="en-US" sz="1300" dirty="0"/>
              <a:t> is unchanged by the reflection.</a:t>
            </a:r>
          </a:p>
          <a:p>
            <a:pPr marL="185938" indent="-185938">
              <a:buFontTx/>
              <a:buChar char="-"/>
            </a:pPr>
            <a:r>
              <a:rPr lang="en-US" sz="1300" dirty="0"/>
              <a:t>The red rectangle in the picture on the next page represents the border of the transparency.  </a:t>
            </a:r>
          </a:p>
          <a:p>
            <a:pPr marL="185938" indent="-185938">
              <a:buFontTx/>
              <a:buChar char="-"/>
            </a:pPr>
            <a:endParaRPr lang="en-US" sz="1300" dirty="0"/>
          </a:p>
          <a:p>
            <a:pPr marL="185938" indent="-185938" defTabSz="495833">
              <a:buFontTx/>
              <a:buChar char="-"/>
              <a:defRPr/>
            </a:pPr>
            <a:r>
              <a:rPr lang="en-US" sz="1300" dirty="0"/>
              <a:t>In the picture above, you see that the reflected image of the points is noted similar to how we represented translated images in Lesson  </a:t>
            </a:r>
            <a:r>
              <a:rPr lang="en-US" sz="1300" i="1" dirty="0"/>
              <a:t>2</a:t>
            </a:r>
            <a:r>
              <a:rPr lang="en-US" sz="1300" dirty="0"/>
              <a:t>.  That is, the reflected point </a:t>
            </a:r>
            <a:r>
              <a:rPr lang="en-US" sz="1300" i="1" dirty="0"/>
              <a:t>P</a:t>
            </a:r>
            <a:r>
              <a:rPr lang="en-US" sz="1300" dirty="0"/>
              <a:t> is </a:t>
            </a:r>
            <a:r>
              <a:rPr lang="en-US" sz="1300" i="1" dirty="0"/>
              <a:t>P'</a:t>
            </a:r>
            <a:r>
              <a:rPr lang="en-US" sz="1300" dirty="0"/>
              <a:t>.  More importantly, note that the line </a:t>
            </a:r>
            <a:r>
              <a:rPr lang="en-US" sz="1300" i="1" dirty="0"/>
              <a:t>L</a:t>
            </a:r>
            <a:r>
              <a:rPr lang="en-US" sz="1300" dirty="0"/>
              <a:t> and point </a:t>
            </a:r>
            <a:r>
              <a:rPr lang="en-US" sz="1300" i="1" dirty="0"/>
              <a:t>Q</a:t>
            </a:r>
            <a:r>
              <a:rPr lang="en-US" sz="1300" dirty="0"/>
              <a:t> have reflected images in exactly the same location as the original, hence </a:t>
            </a:r>
            <a:r>
              <a:rPr lang="en-US" sz="1300" i="1" dirty="0" err="1"/>
              <a:t>ReflectionL</a:t>
            </a:r>
            <a:r>
              <a:rPr lang="en-US" sz="1300" i="1" dirty="0"/>
              <a:t>=L</a:t>
            </a:r>
            <a:r>
              <a:rPr lang="en-US" sz="1300" dirty="0"/>
              <a:t> and </a:t>
            </a:r>
            <a:r>
              <a:rPr lang="en-US" sz="1300" i="1" dirty="0"/>
              <a:t>Reflection(Q)=Q</a:t>
            </a:r>
            <a:r>
              <a:rPr lang="en-US" sz="1300" dirty="0"/>
              <a:t>, respectively.</a:t>
            </a:r>
          </a:p>
          <a:p>
            <a:pPr marL="185938" indent="-185938" defTabSz="495833">
              <a:buFontTx/>
              <a:buChar char="-"/>
              <a:defRPr/>
            </a:pPr>
            <a:r>
              <a:rPr lang="en-US" sz="1300" dirty="0"/>
              <a:t>Pictorially, reflection moves all of the points in the plane by “reflecting” them across </a:t>
            </a:r>
            <a:r>
              <a:rPr lang="en-US" sz="1300" i="1" dirty="0"/>
              <a:t>L</a:t>
            </a:r>
            <a:r>
              <a:rPr lang="en-US" sz="1300" dirty="0"/>
              <a:t> as if </a:t>
            </a:r>
            <a:r>
              <a:rPr lang="en-US" sz="1300" i="1" dirty="0"/>
              <a:t>L</a:t>
            </a:r>
            <a:r>
              <a:rPr lang="en-US" sz="1300" dirty="0"/>
              <a:t> were a mirror.  The line </a:t>
            </a:r>
            <a:r>
              <a:rPr lang="en-US" sz="1300" i="1" dirty="0"/>
              <a:t>L</a:t>
            </a:r>
            <a:r>
              <a:rPr lang="en-US" sz="1300" dirty="0"/>
              <a:t> is called the </a:t>
            </a:r>
            <a:r>
              <a:rPr lang="en-US" sz="1300" i="1" dirty="0"/>
              <a:t>line of reflection.</a:t>
            </a:r>
            <a:r>
              <a:rPr lang="en-US" sz="1300" dirty="0"/>
              <a:t>  A reflection across line </a:t>
            </a:r>
            <a:r>
              <a:rPr lang="en-US" sz="1300" i="1" dirty="0"/>
              <a:t>L</a:t>
            </a:r>
            <a:r>
              <a:rPr lang="en-US" sz="1300" dirty="0"/>
              <a:t> may also be noted as </a:t>
            </a:r>
            <a:r>
              <a:rPr lang="en-US" sz="1300" i="1" dirty="0"/>
              <a:t>Reflection(L)</a:t>
            </a:r>
            <a:r>
              <a:rPr lang="en-US" sz="1300" dirty="0"/>
              <a:t>.</a:t>
            </a:r>
          </a:p>
          <a:p>
            <a:pPr marL="185938" indent="-185938" defTabSz="495833">
              <a:buFontTx/>
              <a:buChar char="-"/>
              <a:defRPr/>
            </a:pPr>
            <a:endParaRPr lang="en-US" sz="1300" dirty="0"/>
          </a:p>
          <a:p>
            <a:pPr marL="185938" indent="-185938" defTabSz="495833">
              <a:buFontTx/>
              <a:buChar char="-"/>
              <a:defRPr/>
            </a:pPr>
            <a:endParaRPr lang="en-US" sz="1300" dirty="0"/>
          </a:p>
          <a:p>
            <a:pPr marL="185938" indent="-185938" defTabSz="495833">
              <a:buFontTx/>
              <a:buChar char="-"/>
              <a:defRPr/>
            </a:pPr>
            <a:endParaRPr lang="en-US" sz="1300" dirty="0"/>
          </a:p>
          <a:p>
            <a:pPr marL="185938" indent="-185938">
              <a:buFontTx/>
              <a:buChar char="-"/>
            </a:pPr>
            <a:endParaRPr lang="en-US" sz="1300" dirty="0"/>
          </a:p>
          <a:p>
            <a:pPr defTabSz="495833">
              <a:defRPr/>
            </a:pPr>
            <a:endParaRPr lang="en-US" sz="1300" dirty="0"/>
          </a:p>
          <a:p>
            <a:endParaRPr lang="en-US" baseline="0" dirty="0" smtClean="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54</a:t>
            </a:fld>
            <a:endParaRPr lang="en-US" dirty="0"/>
          </a:p>
        </p:txBody>
      </p:sp>
    </p:spTree>
    <p:extLst>
      <p:ext uri="{BB962C8B-B14F-4D97-AF65-F5344CB8AC3E}">
        <p14:creationId xmlns:p14="http://schemas.microsoft.com/office/powerpoint/2010/main" val="37930057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r>
              <a:rPr lang="en-US" baseline="0" dirty="0" smtClean="0"/>
              <a:t>This is the most critical topic within Module 1 and will require a great deal of careful, patient effort on the teacher’s part to help students thoroughly understand the material presented. The notation and formality of the definitions are new – both to students and to teachers – and will take some getting used to. Keep MP 1 in mind </a:t>
            </a:r>
            <a:r>
              <a:rPr lang="en-US" baseline="0" dirty="0" smtClean="0">
                <a:sym typeface="Wingdings" panose="05000000000000000000" pitchFamily="2" charset="2"/>
              </a:rPr>
              <a:t></a:t>
            </a:r>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55</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32005784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249574" lvl="1" defTabSz="495833">
              <a:defRPr/>
            </a:pPr>
            <a:r>
              <a:rPr lang="en-US" dirty="0" smtClean="0"/>
              <a:t>Emphasize</a:t>
            </a:r>
            <a:r>
              <a:rPr lang="en-US" baseline="0" dirty="0" smtClean="0"/>
              <a:t> the function notation. A transformation IS a function that takes one point as input, applies a “rule”, and gives another point as output.</a:t>
            </a: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56</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147656028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r>
              <a:rPr lang="en-US" baseline="0" dirty="0" smtClean="0"/>
              <a:t>Walk participant through the definition as they will walk their students through it. Emphasize the notation and the meanings.</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57</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22437935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Lesson 14 begins with a tie to constructions. Students discover that the line of reflection coincides with the perpendicular bisector of each segment determined by a pair of corresponding vertices in the figure.  For segments AA’, BB’, and CC, the perpendicular bisector of each coincides with the line of reflection DE.</a:t>
            </a:r>
          </a:p>
          <a:p>
            <a:endParaRPr lang="en-US" baseline="0" dirty="0" smtClean="0"/>
          </a:p>
          <a:p>
            <a:r>
              <a:rPr lang="en-US" baseline="0" dirty="0" smtClean="0"/>
              <a:t>Recall that students have studied the construction of the perpendicular bisector in Lesson 4 (see next slide for reference).</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58</a:t>
            </a:fld>
            <a:endParaRPr lang="en-US" dirty="0"/>
          </a:p>
        </p:txBody>
      </p:sp>
    </p:spTree>
    <p:extLst>
      <p:ext uri="{BB962C8B-B14F-4D97-AF65-F5344CB8AC3E}">
        <p14:creationId xmlns:p14="http://schemas.microsoft.com/office/powerpoint/2010/main" val="22333496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 fact, students first learned the construction for an angle</a:t>
            </a:r>
            <a:r>
              <a:rPr lang="en-US" baseline="0" dirty="0" smtClean="0"/>
              <a:t> bisector, and how observations on the verification of an angle bisector construction led to the perpendicular bisector construction.  Students verified an angle bisector construction by folding along the angle bisector– a look at the segment EG demonstrated whether the construction was done correctly.  When the angle is folded along the bisector AJ, E should coincide with G, in fact a correct construction showed that E was as far from F as G was, or F was the midpoint of EG.  Furthermore, by folding along the bisector of a correctly done construction meant that angles EFJ and GFJ should coincide, have the same measure, and since they lie on a straight line, should each have a measure of 90˚.  </a:t>
            </a:r>
          </a:p>
          <a:p>
            <a:endParaRPr lang="en-US" baseline="0" dirty="0" smtClean="0"/>
          </a:p>
          <a:p>
            <a:r>
              <a:rPr lang="en-US" baseline="0" dirty="0" smtClean="0"/>
              <a:t>With this understanding, and with the knowledge of the steps of the angle angle bisector construction, students determine steps of the perpendicular bisector and have an understanding of the implications of a perpendicular bisector.</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59</a:t>
            </a:fld>
            <a:endParaRPr lang="en-US" dirty="0"/>
          </a:p>
        </p:txBody>
      </p:sp>
    </p:spTree>
    <p:extLst>
      <p:ext uri="{BB962C8B-B14F-4D97-AF65-F5344CB8AC3E}">
        <p14:creationId xmlns:p14="http://schemas.microsoft.com/office/powerpoint/2010/main" val="3606186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a:defRPr/>
            </a:pPr>
            <a:r>
              <a:rPr lang="en-US" sz="1300" dirty="0"/>
              <a:t>We will begin by exploring the lesson structure and how it is  fundamental to supporting rigorous instruction.  Then we will dig in to the math of the module, examining the intentional instructional sequence that leads students toward mastery of the focus standards.  Afterwards, we’ll take a look back at the module, reflecting on all the parts as one cohesive whole</a:t>
            </a:r>
            <a:r>
              <a:rPr lang="en-US" dirty="0" smtClean="0"/>
              <a:t>. Finally, we’ll talk about strategies for implementation in preparation for the beginning of the school year.</a:t>
            </a:r>
            <a:endParaRPr lang="en-US" sz="1300" dirty="0"/>
          </a:p>
          <a:p>
            <a:pPr defTabSz="495833">
              <a:defRPr/>
            </a:pPr>
            <a:endParaRPr lang="en-US" sz="1300" dirty="0"/>
          </a:p>
          <a:p>
            <a:pPr defTabSz="495833">
              <a:defRPr/>
            </a:pPr>
            <a:r>
              <a:rPr lang="en-US" sz="1300" dirty="0"/>
              <a:t>Let’s get started with the lesson structure. We’ll use Lesson 1 as our context for doing so.</a:t>
            </a:r>
          </a:p>
          <a:p>
            <a:pPr marL="430473" lvl="1" indent="-180899" defTabSz="495833">
              <a:buFont typeface="Arial" pitchFamily="34" charset="0"/>
              <a:buChar char="•"/>
              <a:defRPr/>
            </a:pP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5027385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95833">
              <a:defRPr/>
            </a:pPr>
            <a:endParaRPr lang="en-US" baseline="0" dirty="0" smtClean="0"/>
          </a:p>
          <a:p>
            <a:pPr defTabSz="495833">
              <a:defRPr/>
            </a:pPr>
            <a:r>
              <a:rPr lang="en-US" baseline="0" dirty="0" smtClean="0"/>
              <a:t>They use this understanding to determine a line of reflection between two figures in Example 1.</a:t>
            </a:r>
          </a:p>
          <a:p>
            <a:pPr defTabSz="495833">
              <a:defRPr/>
            </a:pPr>
            <a:endParaRPr lang="en-US" baseline="0" dirty="0" smtClean="0"/>
          </a:p>
          <a:p>
            <a:pPr defTabSz="495833">
              <a:defRPr/>
            </a:pPr>
            <a:r>
              <a:rPr lang="en-US" baseline="0" dirty="0" smtClean="0"/>
              <a:t>Based on the Exploratory Challenge, how is the line of reflection determined?</a:t>
            </a:r>
          </a:p>
          <a:p>
            <a:pPr defTabSz="495833">
              <a:defRPr/>
            </a:pPr>
            <a:endParaRPr lang="en-US" baseline="0" dirty="0" smtClean="0"/>
          </a:p>
          <a:p>
            <a:pPr defTabSz="495833">
              <a:defRPr/>
            </a:pPr>
            <a:r>
              <a:rPr lang="en-US" b="1" baseline="0" dirty="0" smtClean="0"/>
              <a:t>-- Allow the audience an attempt at the response.</a:t>
            </a:r>
          </a:p>
          <a:p>
            <a:pPr defTabSz="495833">
              <a:defRPr/>
            </a:pPr>
            <a:endParaRPr lang="en-US" baseline="0" dirty="0" smtClean="0"/>
          </a:p>
          <a:p>
            <a:pPr defTabSz="495833">
              <a:defRPr/>
            </a:pPr>
            <a:r>
              <a:rPr lang="en-US" baseline="0" dirty="0" smtClean="0"/>
              <a:t>Students must join any two corresponding points between the figures and construct the perpendicular bisector in order to determine the line of reflection.</a:t>
            </a:r>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60</a:t>
            </a:fld>
            <a:endParaRPr lang="en-US" dirty="0"/>
          </a:p>
        </p:txBody>
      </p:sp>
    </p:spTree>
    <p:extLst>
      <p:ext uri="{BB962C8B-B14F-4D97-AF65-F5344CB8AC3E}">
        <p14:creationId xmlns:p14="http://schemas.microsoft.com/office/powerpoint/2010/main" val="223334960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 solution shows the perpendicular bisector of CC’ constructed;</a:t>
            </a:r>
            <a:r>
              <a:rPr lang="en-US" baseline="0" dirty="0" smtClean="0"/>
              <a:t> any two of the corresponding points used would be acceptable and would have yielded the same results.</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61</a:t>
            </a:fld>
            <a:endParaRPr lang="en-US" dirty="0"/>
          </a:p>
        </p:txBody>
      </p:sp>
    </p:spTree>
    <p:extLst>
      <p:ext uri="{BB962C8B-B14F-4D97-AF65-F5344CB8AC3E}">
        <p14:creationId xmlns:p14="http://schemas.microsoft.com/office/powerpoint/2010/main" val="22333496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These exercises lead to the formal definition</a:t>
            </a:r>
            <a:r>
              <a:rPr lang="en-US" baseline="0" dirty="0" smtClean="0"/>
              <a:t> of reflection.  </a:t>
            </a:r>
          </a:p>
          <a:p>
            <a:endParaRPr lang="en-US" baseline="0" dirty="0" smtClean="0"/>
          </a:p>
          <a:p>
            <a:r>
              <a:rPr lang="en-US" baseline="0" dirty="0" smtClean="0"/>
              <a:t>Just to review-- this definition comes after an intuitive understanding is developed and student have had experience manipulating reflections and testing out their properties with transparencies (G8), and after making a connection with constructions from the beginning of Module 1.  Students have an understanding of how reflections behave and know, by construction, why they work the way they work.</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62</a:t>
            </a:fld>
            <a:endParaRPr lang="en-US" dirty="0"/>
          </a:p>
        </p:txBody>
      </p:sp>
    </p:spTree>
    <p:extLst>
      <p:ext uri="{BB962C8B-B14F-4D97-AF65-F5344CB8AC3E}">
        <p14:creationId xmlns:p14="http://schemas.microsoft.com/office/powerpoint/2010/main" val="36003381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95833">
              <a:defRPr/>
            </a:pPr>
            <a:endParaRPr lang="en-US" baseline="0" dirty="0" smtClean="0"/>
          </a:p>
          <a:p>
            <a:pPr defTabSz="495833">
              <a:defRPr/>
            </a:pPr>
            <a:r>
              <a:rPr lang="en-US" baseline="0" dirty="0" smtClean="0"/>
              <a:t>In addition to however you want to break the definition down with students, the lesson provides an examination of each part of the definition.</a:t>
            </a:r>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63</a:t>
            </a:fld>
            <a:endParaRPr lang="en-US" dirty="0"/>
          </a:p>
        </p:txBody>
      </p:sp>
    </p:spTree>
    <p:extLst>
      <p:ext uri="{BB962C8B-B14F-4D97-AF65-F5344CB8AC3E}">
        <p14:creationId xmlns:p14="http://schemas.microsoft.com/office/powerpoint/2010/main" val="360033818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These</a:t>
            </a:r>
            <a:r>
              <a:rPr lang="en-US" baseline="0" dirty="0" smtClean="0"/>
              <a:t> are exit ticket questions for this lesson.  </a:t>
            </a:r>
            <a:r>
              <a:rPr lang="en-US" dirty="0" smtClean="0"/>
              <a:t>Students</a:t>
            </a:r>
            <a:r>
              <a:rPr lang="en-US" baseline="0" dirty="0" smtClean="0"/>
              <a:t> are able to (1) determine the line of reflection between a figure and it’s reflected image and (2) reflect a figure across a line of reflection. </a:t>
            </a:r>
          </a:p>
          <a:p>
            <a:endParaRPr lang="en-US" baseline="0" dirty="0" smtClean="0"/>
          </a:p>
          <a:p>
            <a:r>
              <a:rPr lang="en-US" baseline="0" dirty="0" smtClean="0"/>
              <a:t>Each of the three transformation lessons builds to the formal definition and then works on the application of the transformation to figures.  Each one also makes use of constructions.  For example, in studying rotations, students discover that the center of rotation between a figure and its rotated image can be found with the help of perpendicular bisectors.  Applying a translation to a figure involves the construction of parallel lines.  So we see the progression of the topics beginning to come together.</a:t>
            </a:r>
          </a:p>
          <a:p>
            <a:endParaRPr lang="en-US" baseline="0" dirty="0" smtClean="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64</a:t>
            </a:fld>
            <a:endParaRPr lang="en-US" dirty="0"/>
          </a:p>
        </p:txBody>
      </p:sp>
    </p:spTree>
    <p:extLst>
      <p:ext uri="{BB962C8B-B14F-4D97-AF65-F5344CB8AC3E}">
        <p14:creationId xmlns:p14="http://schemas.microsoft.com/office/powerpoint/2010/main" val="360033818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r>
              <a:rPr lang="en-US" baseline="0" dirty="0" smtClean="0"/>
              <a:t>What if a figure is reflected across two parallel lines? (translation)</a:t>
            </a:r>
          </a:p>
          <a:p>
            <a:r>
              <a:rPr lang="en-US" baseline="0" dirty="0" smtClean="0"/>
              <a:t>…across three parallel lines? (reflection)</a:t>
            </a:r>
          </a:p>
          <a:p>
            <a:r>
              <a:rPr lang="en-US" baseline="0" dirty="0" smtClean="0"/>
              <a:t>…across any even number of parallel lines? (translation)</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65</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28238994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r>
              <a:rPr lang="en-US" baseline="0" dirty="0" smtClean="0"/>
              <a:t>Exit Ticket</a:t>
            </a:r>
          </a:p>
          <a:p>
            <a:endParaRPr lang="en-US" baseline="0" dirty="0" smtClean="0"/>
          </a:p>
          <a:p>
            <a:r>
              <a:rPr lang="en-US" baseline="0" dirty="0" smtClean="0"/>
              <a:t>Note that students are asked to translate objects that are not neatly tied to a grid – a much more complex transformation requiring the construction of parallel lines and congruent segments. The example provided here is EASY!</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66</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12188758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67</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18054262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r>
              <a:rPr lang="en-US" baseline="0" dirty="0" smtClean="0"/>
              <a:t>The Parallel Postulate is what makes Euclidean Geometry Euclidean. For years, mathematicians tried to “prove” the postulate, only to concede finally that it cannot be proved and must instead be accepted as an underlying assumption (a postulate) in plane geometry.</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68</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3195764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Congruence</a:t>
            </a:r>
            <a:r>
              <a:rPr lang="en-US" baseline="0" dirty="0" smtClean="0"/>
              <a:t> is defined in L19 after a study of each basic rigid motion, as well as a look at symmetry (as a rigid motion) in Lesson 15, and the Parallel Postulate in Lesson 18.</a:t>
            </a:r>
            <a:endParaRPr lang="en-US" dirty="0" smtClean="0"/>
          </a:p>
          <a:p>
            <a:endParaRPr lang="en-US" dirty="0" smtClean="0"/>
          </a:p>
          <a:p>
            <a:pPr marL="0" lvl="1" defTabSz="495833">
              <a:defRPr/>
            </a:pPr>
            <a:r>
              <a:rPr lang="en-US" sz="2400" dirty="0"/>
              <a:t>- The idea of “Same size, same shape” only paints a mental picture; not specific enough:</a:t>
            </a:r>
          </a:p>
          <a:p>
            <a:pPr marL="0" lvl="1" defTabSz="495833">
              <a:defRPr/>
            </a:pPr>
            <a:r>
              <a:rPr lang="en-US" sz="2400" dirty="0"/>
              <a:t>Just as it is not enough to say, “Hey he looks like a sneaky, bad guy who deserves to be in jail”, it is not enough to say that two figures are congruent if they have the same size and same shape- it lacks specificity needed in a mathematical argument.</a:t>
            </a:r>
          </a:p>
          <a:p>
            <a:endParaRPr lang="en-US" dirty="0" smtClean="0"/>
          </a:p>
          <a:p>
            <a:pPr marL="0" lvl="1" defTabSz="495833">
              <a:defRPr/>
            </a:pPr>
            <a:r>
              <a:rPr lang="en-US" sz="2400" dirty="0"/>
              <a:t>- It is also not enough to say that two figures are alike in all respects except position in the plane.</a:t>
            </a:r>
          </a:p>
          <a:p>
            <a:pPr marL="0" lvl="1" defTabSz="495833">
              <a:defRPr/>
            </a:pPr>
            <a:r>
              <a:rPr lang="en-US" sz="2400" dirty="0"/>
              <a:t>In defining congruence as a finite composition of basic rigid motions that maps one figure onto another, we need to be able to refer to and describe this rigid motion.  Additionally, a congruence by one rigid motion and a congruence by a different rigid motions are two separate things. Specifying one of many possible rigid motions may be important.</a:t>
            </a:r>
          </a:p>
          <a:p>
            <a:pPr marL="0" lvl="1" defTabSz="495833">
              <a:defRPr/>
            </a:pPr>
            <a:endParaRPr lang="en-US" sz="2400" dirty="0"/>
          </a:p>
          <a:p>
            <a:pPr marL="0" lvl="1" defTabSz="495833">
              <a:defRPr/>
            </a:pPr>
            <a:r>
              <a:rPr lang="en-US" sz="2400" dirty="0"/>
              <a:t>- A congruence gives rise to a correspondence.</a:t>
            </a:r>
          </a:p>
          <a:p>
            <a:pPr marL="0" lvl="1" defTabSz="495833">
              <a:defRPr/>
            </a:pPr>
            <a:r>
              <a:rPr lang="en-US" sz="2400" dirty="0"/>
              <a:t>A correspondence between two figures is a function from the parts of one figure to the parts of the other, with no conditions concerning same measure or existence of rigid motions.  In other words, two figures do not have to be congruent for a correspondence to exist, but a congruence always yields a correspondence.  If there exists a rigid motion </a:t>
            </a:r>
            <a:r>
              <a:rPr lang="en-US" sz="2400" i="1" dirty="0"/>
              <a:t>T </a:t>
            </a:r>
            <a:r>
              <a:rPr lang="en-US" sz="2400" dirty="0"/>
              <a:t>that takes one figure to another, then a natural correspondence results between the parts. For example, if a figure contains a segment AB, then a congruent figure includes a corresponding segment T(A)T(B).</a:t>
            </a:r>
          </a:p>
          <a:p>
            <a:pPr marL="0" lvl="1" defTabSz="495833">
              <a:defRPr/>
            </a:pPr>
            <a:endParaRPr lang="en-US" sz="2400" dirty="0"/>
          </a:p>
          <a:p>
            <a:endParaRPr lang="en-US" dirty="0" smtClean="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69</a:t>
            </a:fld>
            <a:endParaRPr lang="en-US" dirty="0"/>
          </a:p>
        </p:txBody>
      </p:sp>
    </p:spTree>
    <p:extLst>
      <p:ext uri="{BB962C8B-B14F-4D97-AF65-F5344CB8AC3E}">
        <p14:creationId xmlns:p14="http://schemas.microsoft.com/office/powerpoint/2010/main" val="3265829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are going to take an in-depth look at Lesson 1, and you will have an opportunity to experience it as students</a:t>
            </a:r>
            <a:r>
              <a:rPr lang="en-US" baseline="0" dirty="0" smtClean="0"/>
              <a:t> will experience it.  The general flow of the lesson is as follows: [refer to the screen and the four major parts of the lesson]</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a:t>
            </a:fld>
            <a:endParaRPr lang="en-US" dirty="0"/>
          </a:p>
        </p:txBody>
      </p:sp>
    </p:spTree>
    <p:extLst>
      <p:ext uri="{BB962C8B-B14F-4D97-AF65-F5344CB8AC3E}">
        <p14:creationId xmlns:p14="http://schemas.microsoft.com/office/powerpoint/2010/main" val="25234258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r>
              <a:rPr lang="en-US" baseline="0" dirty="0" smtClean="0"/>
              <a:t>This exact figure will appear later as a justification for why SSA is NOT a triangle congruence criterion.</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70</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320706287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r>
              <a:rPr lang="en-US" baseline="0" dirty="0" smtClean="0"/>
              <a:t>Emphasize the notation for the composition of transformations – how it resembles a composition of functions in algebra.</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71</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318570430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1" baseline="0" dirty="0" smtClean="0"/>
              <a:t>--  Allow participants 2-3 minutes to consider and discuss amongst themselves.</a:t>
            </a:r>
            <a:endParaRPr lang="en-US" b="1"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72</a:t>
            </a:fld>
            <a:endParaRPr lang="en-US" dirty="0"/>
          </a:p>
        </p:txBody>
      </p:sp>
    </p:spTree>
    <p:extLst>
      <p:ext uri="{BB962C8B-B14F-4D97-AF65-F5344CB8AC3E}">
        <p14:creationId xmlns:p14="http://schemas.microsoft.com/office/powerpoint/2010/main" val="401782175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dirty="0" smtClean="0"/>
              <a:t>-- Review</a:t>
            </a:r>
            <a:r>
              <a:rPr lang="en-US" b="1" baseline="0" dirty="0" smtClean="0"/>
              <a:t> solutions.</a:t>
            </a:r>
            <a:endParaRPr lang="en-US" b="1"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73</a:t>
            </a:fld>
            <a:endParaRPr lang="en-US" dirty="0"/>
          </a:p>
        </p:txBody>
      </p:sp>
    </p:spTree>
    <p:extLst>
      <p:ext uri="{BB962C8B-B14F-4D97-AF65-F5344CB8AC3E}">
        <p14:creationId xmlns:p14="http://schemas.microsoft.com/office/powerpoint/2010/main" val="6143065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 Grade 7, students discovered that</a:t>
            </a:r>
            <a:r>
              <a:rPr lang="en-US" baseline="0" dirty="0" smtClean="0"/>
              <a:t> deciding whether two triangles are identical to each other does not mean that 6 measurements (3 side lengths and 3 angle measures) of both triangles had to be known.  For example, they discovered that if only 3 side lengths of each triangle were known, they could predict whether the triangles would be identical or not (if the triangles had the same side length measures, they would indeed be identical because there was only one way those lengths could be put together to form a triangle; the three sides condition).</a:t>
            </a:r>
          </a:p>
          <a:p>
            <a:endParaRPr lang="en-US" baseline="0" dirty="0" smtClean="0"/>
          </a:p>
          <a:p>
            <a:r>
              <a:rPr lang="en-US" baseline="0" dirty="0" smtClean="0"/>
              <a:t>However in Grade 10, the goal is to explicitly prove why these “shortcuts” work; prior to the CCSS, we used these patterns to forecast that if the parts in the shortcut (e.g. A-S-A) were the same for both triangles, then all three side lengths and all three angle measures were the same for both triangles.  Even if we know this information, we are now defining figures to be congruent if a rigid motions maps one figure to another.  Students will see that the shortcuts are indicators that a rigid motion does exist in the cases those indicators hold true, but there are ways to describe the actual sequence of rigid motions that maps one figure onto a another figure.  </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74</a:t>
            </a:fld>
            <a:endParaRPr lang="en-US" dirty="0"/>
          </a:p>
        </p:txBody>
      </p:sp>
    </p:spTree>
    <p:extLst>
      <p:ext uri="{BB962C8B-B14F-4D97-AF65-F5344CB8AC3E}">
        <p14:creationId xmlns:p14="http://schemas.microsoft.com/office/powerpoint/2010/main" val="38407076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249574" lvl="1" defTabSz="495833">
              <a:defRPr/>
            </a:pPr>
            <a:r>
              <a:rPr lang="en-US" dirty="0" smtClean="0"/>
              <a:t>These are all very familiar topics to high school geometry teachers. Now, however, we begin with transformations</a:t>
            </a:r>
            <a:r>
              <a:rPr lang="en-US" baseline="0" dirty="0" smtClean="0"/>
              <a:t> to show congruent parts.</a:t>
            </a: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75</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282911804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We are going</a:t>
            </a:r>
            <a:r>
              <a:rPr lang="en-US" baseline="0" dirty="0" smtClean="0"/>
              <a:t> to show that the SAS criteria for triangles indicates that the two triangles </a:t>
            </a:r>
            <a:r>
              <a:rPr lang="en-US" i="1" baseline="0" dirty="0" smtClean="0"/>
              <a:t>ABC </a:t>
            </a:r>
            <a:r>
              <a:rPr lang="en-US" baseline="0" dirty="0" smtClean="0"/>
              <a:t>and </a:t>
            </a:r>
            <a:r>
              <a:rPr lang="en-US" i="1" baseline="0" dirty="0" smtClean="0"/>
              <a:t>A’B’C’</a:t>
            </a:r>
            <a:r>
              <a:rPr lang="en-US" baseline="0" dirty="0" smtClean="0"/>
              <a:t> are congruent because there exists a sequence of rigid motions that will map one triangle onto the other.</a:t>
            </a:r>
          </a:p>
          <a:p>
            <a:endParaRPr lang="en-US" baseline="0" dirty="0" smtClean="0"/>
          </a:p>
          <a:p>
            <a:r>
              <a:rPr lang="en-US" baseline="0" dirty="0" smtClean="0"/>
              <a:t>The two triangles are distinct.  We are trying to determine if one triangle will map to the other, or coincide with the other.  If the goal is to see what happens when they coincide, we must use a transformation that will bring them together.</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76</a:t>
            </a:fld>
            <a:endParaRPr lang="en-US" dirty="0"/>
          </a:p>
        </p:txBody>
      </p:sp>
    </p:spTree>
    <p:extLst>
      <p:ext uri="{BB962C8B-B14F-4D97-AF65-F5344CB8AC3E}">
        <p14:creationId xmlns:p14="http://schemas.microsoft.com/office/powerpoint/2010/main" val="26632787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 translation by</a:t>
            </a:r>
            <a:r>
              <a:rPr lang="en-US" baseline="0" dirty="0" smtClean="0"/>
              <a:t> vector </a:t>
            </a:r>
            <a:r>
              <a:rPr lang="en-US" i="1" baseline="0" dirty="0" smtClean="0"/>
              <a:t>A’A </a:t>
            </a:r>
            <a:r>
              <a:rPr lang="en-US" baseline="0" dirty="0" smtClean="0"/>
              <a:t>will result with the two triangles coinciding at </a:t>
            </a:r>
            <a:r>
              <a:rPr lang="en-US" i="1" baseline="0" dirty="0" smtClean="0"/>
              <a:t>A</a:t>
            </a:r>
            <a:r>
              <a:rPr lang="en-US" baseline="0" dirty="0" smtClean="0"/>
              <a:t>.  Could we have translated by say </a:t>
            </a:r>
            <a:r>
              <a:rPr lang="en-US" i="1" baseline="0" dirty="0" smtClean="0"/>
              <a:t>B’B</a:t>
            </a:r>
            <a:r>
              <a:rPr lang="en-US" baseline="0" dirty="0" smtClean="0"/>
              <a:t> or </a:t>
            </a:r>
            <a:r>
              <a:rPr lang="en-US" i="1" baseline="0" dirty="0" smtClean="0"/>
              <a:t>C’C</a:t>
            </a:r>
            <a:r>
              <a:rPr lang="en-US" baseline="0" dirty="0" smtClean="0"/>
              <a:t>?  No, because we are working with parts we know to be equal in measure, and angle </a:t>
            </a:r>
            <a:r>
              <a:rPr lang="en-US" i="1" baseline="0" dirty="0" smtClean="0"/>
              <a:t>A</a:t>
            </a:r>
            <a:r>
              <a:rPr lang="en-US" baseline="0" dirty="0" smtClean="0"/>
              <a:t> and angle </a:t>
            </a:r>
            <a:r>
              <a:rPr lang="en-US" i="1" baseline="0" dirty="0" smtClean="0"/>
              <a:t>A’</a:t>
            </a:r>
            <a:r>
              <a:rPr lang="en-US" baseline="0" dirty="0" smtClean="0"/>
              <a:t> are of equal measure.</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77</a:t>
            </a:fld>
            <a:endParaRPr lang="en-US" dirty="0"/>
          </a:p>
        </p:txBody>
      </p:sp>
    </p:spTree>
    <p:extLst>
      <p:ext uri="{BB962C8B-B14F-4D97-AF65-F5344CB8AC3E}">
        <p14:creationId xmlns:p14="http://schemas.microsoft.com/office/powerpoint/2010/main" val="216797328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Continuing</a:t>
            </a:r>
            <a:r>
              <a:rPr lang="en-US" baseline="0" dirty="0" smtClean="0"/>
              <a:t> in our goal to try and make the triangles coincide, we can use a rotation of </a:t>
            </a:r>
            <a:r>
              <a:rPr lang="en-US" i="1" baseline="0" dirty="0" smtClean="0"/>
              <a:t>d</a:t>
            </a:r>
            <a:r>
              <a:rPr lang="en-US" i="0" baseline="0" dirty="0" smtClean="0"/>
              <a:t> degrees about </a:t>
            </a:r>
            <a:r>
              <a:rPr lang="en-US" i="1" baseline="0" dirty="0" smtClean="0"/>
              <a:t>A </a:t>
            </a:r>
            <a:r>
              <a:rPr lang="en-US" i="0" baseline="0" dirty="0" smtClean="0"/>
              <a:t>to bring </a:t>
            </a:r>
            <a:r>
              <a:rPr lang="en-US" i="1" baseline="0" dirty="0" smtClean="0"/>
              <a:t>AC’</a:t>
            </a:r>
            <a:r>
              <a:rPr lang="en-US" i="0" baseline="0" dirty="0" smtClean="0"/>
              <a:t> to </a:t>
            </a:r>
            <a:r>
              <a:rPr lang="en-US" i="1" baseline="0" dirty="0" smtClean="0"/>
              <a:t>AC</a:t>
            </a:r>
            <a:r>
              <a:rPr lang="en-US" i="0" baseline="0" dirty="0" smtClean="0"/>
              <a:t>.  We know </a:t>
            </a:r>
            <a:r>
              <a:rPr lang="en-US" i="1" baseline="0" dirty="0" smtClean="0"/>
              <a:t>C’</a:t>
            </a:r>
            <a:r>
              <a:rPr lang="en-US" i="0" baseline="0" dirty="0" smtClean="0"/>
              <a:t> will map to </a:t>
            </a:r>
            <a:r>
              <a:rPr lang="en-US" i="1" baseline="0" dirty="0" smtClean="0"/>
              <a:t>C</a:t>
            </a:r>
            <a:r>
              <a:rPr lang="en-US" i="0" baseline="0" dirty="0" smtClean="0"/>
              <a:t> because by the assumption </a:t>
            </a:r>
            <a:r>
              <a:rPr lang="en-US" i="1" baseline="0" dirty="0" smtClean="0"/>
              <a:t>AC</a:t>
            </a:r>
            <a:r>
              <a:rPr lang="en-US" i="0" baseline="0" dirty="0" smtClean="0"/>
              <a:t> and </a:t>
            </a:r>
            <a:r>
              <a:rPr lang="en-US" i="1" baseline="0" dirty="0" smtClean="0"/>
              <a:t>AC’</a:t>
            </a:r>
            <a:r>
              <a:rPr lang="en-US" i="0" baseline="0" dirty="0" smtClean="0"/>
              <a:t> are the same length and a rotation is distance preserving, so there is no change in any length in the transformation.</a:t>
            </a:r>
            <a:endParaRPr lang="en-US" i="1" dirty="0" smtClean="0"/>
          </a:p>
          <a:p>
            <a:endParaRPr lang="en-US" i="1"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78</a:t>
            </a:fld>
            <a:endParaRPr lang="en-US" dirty="0"/>
          </a:p>
        </p:txBody>
      </p:sp>
    </p:spTree>
    <p:extLst>
      <p:ext uri="{BB962C8B-B14F-4D97-AF65-F5344CB8AC3E}">
        <p14:creationId xmlns:p14="http://schemas.microsoft.com/office/powerpoint/2010/main" val="42822574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Again,</a:t>
            </a:r>
            <a:r>
              <a:rPr lang="en-US" baseline="0" dirty="0" smtClean="0"/>
              <a:t> in the pursuit to see if the triangles coincide, we see </a:t>
            </a:r>
            <a:r>
              <a:rPr lang="en-US" i="1" baseline="0" dirty="0" smtClean="0"/>
              <a:t>B</a:t>
            </a:r>
            <a:r>
              <a:rPr lang="en-US" baseline="0" dirty="0" smtClean="0"/>
              <a:t> and </a:t>
            </a:r>
            <a:r>
              <a:rPr lang="en-US" i="1" baseline="0" dirty="0" smtClean="0"/>
              <a:t>B’’’</a:t>
            </a:r>
            <a:r>
              <a:rPr lang="en-US" baseline="0" dirty="0" smtClean="0"/>
              <a:t> are on opposite sides of </a:t>
            </a:r>
            <a:r>
              <a:rPr lang="en-US" i="1" baseline="0" dirty="0" smtClean="0"/>
              <a:t>AC</a:t>
            </a:r>
            <a:r>
              <a:rPr lang="en-US" baseline="0" dirty="0" smtClean="0"/>
              <a:t>.  We use a reflection over the line that contains </a:t>
            </a:r>
            <a:r>
              <a:rPr lang="en-US" i="1" baseline="0" dirty="0" smtClean="0"/>
              <a:t>AC</a:t>
            </a:r>
            <a:r>
              <a:rPr lang="en-US" i="0" baseline="0" dirty="0" smtClean="0"/>
              <a:t> so that </a:t>
            </a:r>
            <a:r>
              <a:rPr lang="en-US" i="1" baseline="0" dirty="0" smtClean="0"/>
              <a:t>B’’’</a:t>
            </a:r>
            <a:r>
              <a:rPr lang="en-US" i="0" baseline="0" dirty="0" smtClean="0"/>
              <a:t> maps to </a:t>
            </a:r>
            <a:r>
              <a:rPr lang="en-US" i="1" baseline="0" dirty="0" smtClean="0"/>
              <a:t>B</a:t>
            </a:r>
            <a:r>
              <a:rPr lang="en-US" i="0" baseline="0" dirty="0" smtClean="0"/>
              <a:t>.  How do we know that </a:t>
            </a:r>
            <a:r>
              <a:rPr lang="en-US" i="1" baseline="0" dirty="0" smtClean="0"/>
              <a:t>B’’’</a:t>
            </a:r>
            <a:r>
              <a:rPr lang="en-US" i="0" baseline="0" dirty="0" smtClean="0"/>
              <a:t> definitely maps to </a:t>
            </a:r>
            <a:r>
              <a:rPr lang="en-US" i="1" baseline="0" dirty="0" smtClean="0"/>
              <a:t>B</a:t>
            </a:r>
            <a:r>
              <a:rPr lang="en-US" i="0" baseline="0" dirty="0" smtClean="0"/>
              <a:t>?  Because rigid motions angle measures, we know angle </a:t>
            </a:r>
            <a:r>
              <a:rPr lang="en-US" i="1" baseline="0" dirty="0" smtClean="0"/>
              <a:t>B’’’AC=BAC</a:t>
            </a:r>
            <a:r>
              <a:rPr lang="en-US" i="0" baseline="0" dirty="0" smtClean="0"/>
              <a:t> and therefore ray </a:t>
            </a:r>
            <a:r>
              <a:rPr lang="en-US" i="1" baseline="0" dirty="0" smtClean="0"/>
              <a:t>AB’’’</a:t>
            </a:r>
            <a:r>
              <a:rPr lang="en-US" i="0" baseline="0" dirty="0" smtClean="0"/>
              <a:t> maps to </a:t>
            </a:r>
            <a:r>
              <a:rPr lang="en-US" i="1" baseline="0" dirty="0" smtClean="0"/>
              <a:t>AB</a:t>
            </a:r>
            <a:r>
              <a:rPr lang="en-US" i="0" baseline="0" dirty="0" smtClean="0"/>
              <a:t>.  Additionally, by assumption we know that </a:t>
            </a:r>
            <a:r>
              <a:rPr lang="en-US" i="1" baseline="0" dirty="0" smtClean="0"/>
              <a:t>AB=AB’’’</a:t>
            </a:r>
            <a:r>
              <a:rPr lang="en-US" i="0" baseline="0" dirty="0" smtClean="0"/>
              <a:t>, so between these two facts, </a:t>
            </a:r>
            <a:r>
              <a:rPr lang="en-US" i="1" baseline="0" dirty="0" smtClean="0"/>
              <a:t>B’’’</a:t>
            </a:r>
            <a:r>
              <a:rPr lang="en-US" i="0" baseline="0" dirty="0" smtClean="0"/>
              <a:t> definitely maps to </a:t>
            </a:r>
            <a:r>
              <a:rPr lang="en-US" i="1" baseline="0" dirty="0" smtClean="0"/>
              <a:t>B</a:t>
            </a:r>
            <a:r>
              <a:rPr lang="en-US" i="0" baseline="0" dirty="0" smtClean="0"/>
              <a:t>.</a:t>
            </a:r>
            <a:endParaRPr lang="en-US" i="0" dirty="0" smtClean="0"/>
          </a:p>
          <a:p>
            <a:endParaRPr lang="en-US" dirty="0" smtClean="0"/>
          </a:p>
          <a:p>
            <a:r>
              <a:rPr lang="en-US" dirty="0" smtClean="0"/>
              <a:t>This sequence</a:t>
            </a:r>
            <a:r>
              <a:rPr lang="en-US" baseline="0" dirty="0" smtClean="0"/>
              <a:t> of rigid motions takes triangle</a:t>
            </a:r>
            <a:r>
              <a:rPr lang="en-US" i="1" baseline="0" dirty="0" smtClean="0"/>
              <a:t> A’B’C’</a:t>
            </a:r>
            <a:r>
              <a:rPr lang="en-US" baseline="0" dirty="0" smtClean="0"/>
              <a:t> to triangle </a:t>
            </a:r>
            <a:r>
              <a:rPr lang="en-US" i="1" baseline="0" dirty="0" smtClean="0"/>
              <a:t>ABC</a:t>
            </a:r>
            <a:r>
              <a:rPr lang="en-US" baseline="0" dirty="0" smtClean="0"/>
              <a:t> with the use of just three known criteria from each triangle: two side lengths and the included angle measure.  We can generalize this argument for any two triangles with the same criteria (distinct or coinciding along some part of the triangle).  Hence we have proven that when the SAS criteria is satisfied between two triangles, there always exists a rigid motion that will map the one triangle onto the other.</a:t>
            </a:r>
          </a:p>
          <a:p>
            <a:endParaRPr lang="en-US" baseline="0" dirty="0" smtClean="0"/>
          </a:p>
          <a:p>
            <a:r>
              <a:rPr lang="en-US" baseline="0" dirty="0" smtClean="0"/>
              <a:t>Students will complete proofs for all the triangle congruence criteria using rigid motions, as well as the otherwise accepted fact that base angles of an isosceles triangle are equal in measure.  </a:t>
            </a:r>
          </a:p>
          <a:p>
            <a:r>
              <a:rPr lang="en-US" baseline="0" dirty="0" smtClean="0"/>
              <a:t>	</a:t>
            </a:r>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79</a:t>
            </a:fld>
            <a:endParaRPr lang="en-US" dirty="0"/>
          </a:p>
        </p:txBody>
      </p:sp>
    </p:spTree>
    <p:extLst>
      <p:ext uri="{BB962C8B-B14F-4D97-AF65-F5344CB8AC3E}">
        <p14:creationId xmlns:p14="http://schemas.microsoft.com/office/powerpoint/2010/main" val="855229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r>
              <a:rPr lang="en-US" baseline="0" dirty="0" smtClean="0"/>
              <a:t>The first part of each lesson provides the expected student outcomes for the lesson. In Lesson 1, students are expected to both construct an equilateral triangle and to explain effectively and efficiently why a particular method of construction works.</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8</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5778820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249574" lvl="1" defTabSz="495833">
              <a:defRPr/>
            </a:pPr>
            <a:r>
              <a:rPr lang="en-US" dirty="0" smtClean="0"/>
              <a:t>In Discussion Section</a:t>
            </a:r>
          </a:p>
          <a:p>
            <a:pPr marL="249574" lvl="1" defTabSz="495833">
              <a:defRPr/>
            </a:pPr>
            <a:endParaRPr lang="en-US" dirty="0" smtClean="0"/>
          </a:p>
          <a:p>
            <a:pPr marL="249574" lvl="1" defTabSz="495833">
              <a:defRPr/>
            </a:pPr>
            <a:r>
              <a:rPr lang="en-US" dirty="0" smtClean="0"/>
              <a:t>What rigid motion could be used to show that the two smaller triangles are congruent? (reflection across AD)</a:t>
            </a:r>
          </a:p>
          <a:p>
            <a:endParaRPr lang="en-US" baseline="0"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80</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409597437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r>
              <a:rPr lang="en-US" baseline="0" dirty="0" smtClean="0"/>
              <a:t>What rigid motion? (reflection across the line connecting R with the midpoint of YB)</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81</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226776632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r>
              <a:rPr lang="en-US" baseline="0" dirty="0" smtClean="0"/>
              <a:t>Rigid motion? - translation</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82</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346523440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defTabSz="495833">
              <a:defRPr/>
            </a:pPr>
            <a:r>
              <a:rPr lang="en-US" baseline="0" dirty="0" smtClean="0"/>
              <a:t>Once the the congruence criteria are proved (and any known fact is proved), we are free to call on them in problems.</a:t>
            </a:r>
          </a:p>
          <a:p>
            <a:endParaRPr lang="en-US" dirty="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83</a:t>
            </a:fld>
            <a:endParaRPr lang="en-US" dirty="0"/>
          </a:p>
        </p:txBody>
      </p:sp>
    </p:spTree>
    <p:extLst>
      <p:ext uri="{BB962C8B-B14F-4D97-AF65-F5344CB8AC3E}">
        <p14:creationId xmlns:p14="http://schemas.microsoft.com/office/powerpoint/2010/main" val="14642121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r>
              <a:rPr lang="en-US" baseline="0" dirty="0" smtClean="0"/>
              <a:t>Topic E applies the knowledge and understanding gained in earlier topics to proving facts about other figures.</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84</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388637978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r>
              <a:rPr lang="en-US" baseline="0" dirty="0" smtClean="0"/>
              <a:t>Problem Set #5</a:t>
            </a:r>
          </a:p>
          <a:p>
            <a:r>
              <a:rPr lang="en-US" baseline="0" dirty="0" smtClean="0"/>
              <a:t>What rigid motion? (rotation around midpoint of CD)</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85</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209261047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r>
              <a:rPr lang="en-US" baseline="0" dirty="0" smtClean="0"/>
              <a:t>Exit Ticket</a:t>
            </a:r>
          </a:p>
          <a:p>
            <a:endParaRPr lang="en-US" baseline="0" dirty="0" smtClean="0"/>
          </a:p>
          <a:p>
            <a:r>
              <a:rPr lang="en-US" baseline="0" dirty="0" smtClean="0"/>
              <a:t>Tell participants that this type of figure will appear again in Module 2 as students work with similar triangles.</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86</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1950563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249574" lvl="1" defTabSz="495833">
              <a:defRPr/>
            </a:pPr>
            <a:r>
              <a:rPr lang="en-US" dirty="0" smtClean="0"/>
              <a:t>Problem Set</a:t>
            </a:r>
          </a:p>
          <a:p>
            <a:pPr marL="249574" lvl="1" defTabSz="495833">
              <a:defRPr/>
            </a:pPr>
            <a:endParaRPr lang="en-US" dirty="0" smtClean="0"/>
          </a:p>
          <a:p>
            <a:pPr marL="249574" lvl="1" defTabSz="495833">
              <a:defRPr/>
            </a:pPr>
            <a:r>
              <a:rPr lang="en-US" dirty="0" smtClean="0"/>
              <a:t>Suggest to teachers that students may enjoy creating a model of Ty’s hang glider using cardboard and balancing it on the eraser</a:t>
            </a:r>
            <a:r>
              <a:rPr lang="en-US" baseline="0" dirty="0" smtClean="0"/>
              <a:t> of their pencils to prove that the centroid they locate is correct.</a:t>
            </a: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87</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413417118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r>
              <a:rPr lang="en-US" baseline="0" dirty="0" smtClean="0"/>
              <a:t>While these are not really “optional” lessons, especially the one about constructing a square, students are asked to follow a rather lengthy set of instructions in he construction of the nine-point circle. This lesson and Lesson 32 may certainly be adjusted to meet the needs of specific student groups.</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88</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154317907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249574" lvl="1" defTabSz="495833">
              <a:defRPr/>
            </a:pPr>
            <a:r>
              <a:rPr lang="en-US" dirty="0" smtClean="0"/>
              <a:t>What type of constructions</a:t>
            </a:r>
            <a:r>
              <a:rPr lang="en-US" baseline="0" dirty="0" smtClean="0"/>
              <a:t> will be needed here? (perpendicular from a point not on a line, congruent segments)</a:t>
            </a: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89</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1218786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r>
              <a:rPr lang="en-US" baseline="0" dirty="0" smtClean="0"/>
              <a:t>After the student outcomes, generally there is a section of Lesson Notes to provide specific information to help the teacher with the particular lesson.</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9</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40183868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r>
              <a:rPr lang="en-US" baseline="0" dirty="0" smtClean="0"/>
              <a:t>A great review of perpendicular bisectors, orthocenters, and midpoints – excellent challenge for advanced learners (or all learners depending on available time)</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90</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289664344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defTabSz="495833">
              <a:defRPr/>
            </a:pPr>
            <a:r>
              <a:rPr lang="en-US" dirty="0" smtClean="0"/>
              <a:t>Topic G is a summary of definitions, geometric assumptions, geometric facts, </a:t>
            </a:r>
            <a:r>
              <a:rPr lang="en-US" sz="1300" dirty="0"/>
              <a:t>constructions, unknown angle problems and proofs, transformations, and proofs that establish properties we previously took for granted.  All of the mathematicians involved in this curriculum wanted to be sure that we remember that geometry, like other subjects in math and science is a logical, deductive system.  That the “beauty” of this subject (and in other deductive systems) is that the glue of what holds the subject together, is the process of examining what you know, and examining, critically, why you know it.  This is what Euclid did in writing </a:t>
            </a:r>
            <a:r>
              <a:rPr lang="en-US" sz="1300" i="1" dirty="0"/>
              <a:t>Elements</a:t>
            </a:r>
            <a:r>
              <a:rPr lang="en-US" sz="1300" dirty="0"/>
              <a:t>, and the text has been honored for over 2000 years because of the how meticulously he put it together.  Having said this, it is not part of this curriculum to understand geometry from the ground up, but to recognize that there is a short list of facts from which all other facts are derived.  An in-depth study of the assumptions is left for college-level classes.</a:t>
            </a:r>
          </a:p>
          <a:p>
            <a:pPr defTabSz="495833">
              <a:defRPr/>
            </a:pPr>
            <a:endParaRPr lang="en-US" sz="1300" dirty="0"/>
          </a:p>
          <a:p>
            <a:r>
              <a:rPr lang="en-US" sz="1300" dirty="0"/>
              <a:t>The 8 geometric assumptions, or axioms, are </a:t>
            </a:r>
            <a:r>
              <a:rPr lang="en-US" dirty="0" smtClean="0"/>
              <a:t>seen in a</a:t>
            </a:r>
            <a:r>
              <a:rPr lang="en-US" baseline="0" dirty="0" smtClean="0"/>
              <a:t> handful of lessons (namely 4 lessons: L1, L3, L12, and L18). We see four of them mentioned in Lesson 1.  The assumptions are highlights in the lesson; they are not meant to be </a:t>
            </a:r>
            <a:endParaRPr lang="en-US" dirty="0" smtClean="0"/>
          </a:p>
          <a:p>
            <a:endParaRPr lang="en-US" dirty="0" smtClean="0"/>
          </a:p>
          <a:p>
            <a:endParaRPr lang="en-US" dirty="0" smtClean="0"/>
          </a:p>
          <a:p>
            <a:r>
              <a:rPr lang="en-US" b="1" dirty="0" smtClean="0"/>
              <a:t>-- Anecdote</a:t>
            </a:r>
            <a:r>
              <a:rPr lang="en-US" b="1" baseline="0" dirty="0" smtClean="0"/>
              <a:t> to share:</a:t>
            </a:r>
          </a:p>
          <a:p>
            <a:endParaRPr lang="en-US" b="1" baseline="0" dirty="0" smtClean="0"/>
          </a:p>
          <a:p>
            <a:r>
              <a:rPr lang="en-US" sz="1300" dirty="0"/>
              <a:t>Many years ago I taught calculus for business majors. I started my class</a:t>
            </a:r>
            <a:br>
              <a:rPr lang="en-US" sz="1300" dirty="0"/>
            </a:br>
            <a:r>
              <a:rPr lang="en-US" sz="1300" dirty="0"/>
              <a:t>with an offer: "We have to cover several chapters from the textbook and</a:t>
            </a:r>
            <a:br>
              <a:rPr lang="en-US" sz="1300" dirty="0"/>
            </a:br>
            <a:r>
              <a:rPr lang="en-US" sz="1300" dirty="0"/>
              <a:t>there are approximately forty formulas. I may offer you a deal: you will learn</a:t>
            </a:r>
            <a:br>
              <a:rPr lang="en-US" sz="1300" dirty="0"/>
            </a:br>
            <a:r>
              <a:rPr lang="en-US" sz="1300" dirty="0"/>
              <a:t>just four formulas and I will teach you how to get the rest out of these</a:t>
            </a:r>
            <a:br>
              <a:rPr lang="en-US" sz="1300" dirty="0"/>
            </a:br>
            <a:r>
              <a:rPr lang="en-US" sz="1300" dirty="0"/>
              <a:t>formulas." The students gladly agreed.</a:t>
            </a:r>
          </a:p>
          <a:p>
            <a:r>
              <a:rPr lang="en-US" sz="1300" dirty="0"/>
              <a:t> </a:t>
            </a:r>
          </a:p>
          <a:p>
            <a:endParaRPr lang="en-US" b="1" baseline="0" dirty="0" smtClean="0"/>
          </a:p>
        </p:txBody>
      </p:sp>
      <p:sp>
        <p:nvSpPr>
          <p:cNvPr id="4" name="Header Placeholder 3"/>
          <p:cNvSpPr>
            <a:spLocks noGrp="1"/>
          </p:cNvSpPr>
          <p:nvPr>
            <p:ph type="hdr" sz="quarter" idx="10"/>
          </p:nvPr>
        </p:nvSpPr>
        <p:spPr/>
        <p:txBody>
          <a:bodyPr/>
          <a:lstStyle/>
          <a:p>
            <a:pPr>
              <a:defRPr/>
            </a:pPr>
            <a:r>
              <a:rPr lang="en-US" smtClean="0"/>
              <a:t>Eureka Math: A Story of Functions      www.CommonCore.org</a:t>
            </a:r>
            <a:endParaRPr lang="en-US" dirty="0"/>
          </a:p>
        </p:txBody>
      </p:sp>
      <p:sp>
        <p:nvSpPr>
          <p:cNvPr id="5" name="Date Placeholder 4"/>
          <p:cNvSpPr>
            <a:spLocks noGrp="1"/>
          </p:cNvSpPr>
          <p:nvPr>
            <p:ph type="dt" idx="11"/>
          </p:nvPr>
        </p:nvSpPr>
        <p:spPr/>
        <p:txBody>
          <a:bodyPr/>
          <a:lstStyle/>
          <a:p>
            <a:pPr>
              <a:defRPr/>
            </a:pPr>
            <a:r>
              <a:rPr lang="en-US" smtClean="0"/>
              <a:t>Geometry               Module Focus Session</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91</a:t>
            </a:fld>
            <a:endParaRPr lang="en-US" dirty="0"/>
          </a:p>
        </p:txBody>
      </p:sp>
    </p:spTree>
    <p:extLst>
      <p:ext uri="{BB962C8B-B14F-4D97-AF65-F5344CB8AC3E}">
        <p14:creationId xmlns:p14="http://schemas.microsoft.com/office/powerpoint/2010/main" val="17992686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r>
              <a:rPr lang="en-US" baseline="0" dirty="0" smtClean="0"/>
              <a:t>Suggest that students/participants refer to the chart presented in Lesson 6.</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92</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375232046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93</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404276058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94</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360866785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95</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393997006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96</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1903739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97</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248469202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98</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352731820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430473" lvl="1" indent="-180899" defTabSz="495833">
              <a:buFont typeface="Arial" pitchFamily="34" charset="0"/>
              <a:buChar char="•"/>
              <a:defRPr/>
            </a:pPr>
            <a:endParaRPr lang="en-US" dirty="0" smtClean="0"/>
          </a:p>
          <a:p>
            <a:endParaRPr lang="en-US" baseline="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99</a:t>
            </a:fld>
            <a:endParaRPr lang="en-US" dirty="0"/>
          </a:p>
        </p:txBody>
      </p:sp>
      <p:sp>
        <p:nvSpPr>
          <p:cNvPr id="7" name="Notes Placeholder 1"/>
          <p:cNvSpPr txBox="1">
            <a:spLocks/>
          </p:cNvSpPr>
          <p:nvPr/>
        </p:nvSpPr>
        <p:spPr>
          <a:xfrm>
            <a:off x="4431240" y="750124"/>
            <a:ext cx="2749577" cy="2812966"/>
          </a:xfrm>
          <a:prstGeom prst="rect">
            <a:avLst/>
          </a:prstGeom>
        </p:spPr>
        <p:txBody>
          <a:bodyPr vert="horz" lIns="99167" tIns="49583" rIns="99167" bIns="49583"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2000" dirty="0"/>
              <a:t>TIME ALLOTTED FOR THIS SLIDE:  	</a:t>
            </a:r>
          </a:p>
          <a:p>
            <a:r>
              <a:rPr lang="en-US" sz="2000" dirty="0"/>
              <a:t>	2 minutes</a:t>
            </a:r>
          </a:p>
          <a:p>
            <a:endParaRPr lang="en-US" sz="2000" dirty="0"/>
          </a:p>
          <a:p>
            <a:r>
              <a:rPr lang="en-US" sz="2000" dirty="0"/>
              <a:t>MATERIALS NEEDED:</a:t>
            </a:r>
          </a:p>
          <a:p>
            <a:pPr marL="497556" lvl="1" indent="-309896">
              <a:buFont typeface="Arial" pitchFamily="34" charset="0"/>
              <a:buChar char="•"/>
            </a:pPr>
            <a:r>
              <a:rPr lang="en-US" sz="2000" dirty="0"/>
              <a:t>none</a:t>
            </a:r>
          </a:p>
        </p:txBody>
      </p:sp>
      <p:sp>
        <p:nvSpPr>
          <p:cNvPr id="4" name="Date Placeholder 3"/>
          <p:cNvSpPr>
            <a:spLocks noGrp="1"/>
          </p:cNvSpPr>
          <p:nvPr>
            <p:ph type="dt" idx="13"/>
          </p:nvPr>
        </p:nvSpPr>
        <p:spPr/>
        <p:txBody>
          <a:bodyPr/>
          <a:lstStyle/>
          <a:p>
            <a:pPr>
              <a:defRPr/>
            </a:pPr>
            <a:r>
              <a:rPr lang="en-US" smtClean="0"/>
              <a:t>Geometry               Module Focus Session</a:t>
            </a:r>
            <a:endParaRPr lang="en-US" dirty="0"/>
          </a:p>
        </p:txBody>
      </p:sp>
      <p:sp>
        <p:nvSpPr>
          <p:cNvPr id="5" name="Header Placeholder 4"/>
          <p:cNvSpPr>
            <a:spLocks noGrp="1"/>
          </p:cNvSpPr>
          <p:nvPr>
            <p:ph type="hdr" sz="quarter" idx="14"/>
          </p:nvPr>
        </p:nvSpPr>
        <p:spPr/>
        <p:txBody>
          <a:bodyPr/>
          <a:lstStyle/>
          <a:p>
            <a:pPr>
              <a:defRPr/>
            </a:pPr>
            <a:r>
              <a:rPr lang="en-US" smtClean="0"/>
              <a:t>Eureka Math: A Story of Functions      www.CommonCore.org</a:t>
            </a:r>
            <a:endParaRPr lang="en-US" dirty="0"/>
          </a:p>
        </p:txBody>
      </p:sp>
    </p:spTree>
    <p:extLst>
      <p:ext uri="{BB962C8B-B14F-4D97-AF65-F5344CB8AC3E}">
        <p14:creationId xmlns:p14="http://schemas.microsoft.com/office/powerpoint/2010/main" val="465171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descr="cc-math-logo-large.png"/>
          <p:cNvPicPr>
            <a:picLocks noChangeAspect="1"/>
          </p:cNvPicPr>
          <p:nvPr userDrawn="1"/>
        </p:nvPicPr>
        <p:blipFill>
          <a:blip r:embed="rId2"/>
          <a:stretch>
            <a:fillRect/>
          </a:stretch>
        </p:blipFill>
        <p:spPr>
          <a:xfrm>
            <a:off x="1371600" y="1676400"/>
            <a:ext cx="6218903" cy="2286000"/>
          </a:xfrm>
          <a:prstGeom prst="rect">
            <a:avLst/>
          </a:prstGeom>
        </p:spPr>
      </p:pic>
      <p:sp>
        <p:nvSpPr>
          <p:cNvPr id="15" name="Text Placeholder 15"/>
          <p:cNvSpPr>
            <a:spLocks noGrp="1"/>
          </p:cNvSpPr>
          <p:nvPr>
            <p:ph type="body" sz="quarter" idx="10"/>
          </p:nvPr>
        </p:nvSpPr>
        <p:spPr>
          <a:xfrm>
            <a:off x="457200" y="4187952"/>
            <a:ext cx="8229600" cy="758952"/>
          </a:xfrm>
        </p:spPr>
        <p:txBody>
          <a:bodyPr anchor="ctr" anchorCtr="0">
            <a:noAutofit/>
          </a:bodyPr>
          <a:lstStyle>
            <a:lvl1pPr algn="ctr">
              <a:defRPr sz="4400">
                <a:solidFill>
                  <a:srgbClr val="DF6314"/>
                </a:solidFill>
              </a:defRPr>
            </a:lvl1pPr>
          </a:lstStyle>
          <a:p>
            <a:pPr lvl="0"/>
            <a:r>
              <a:rPr lang="en-US" dirty="0" smtClean="0"/>
              <a:t>Click to edit Master text styles</a:t>
            </a:r>
          </a:p>
        </p:txBody>
      </p:sp>
      <p:sp>
        <p:nvSpPr>
          <p:cNvPr id="17" name="Text Placeholder 17"/>
          <p:cNvSpPr>
            <a:spLocks noGrp="1"/>
          </p:cNvSpPr>
          <p:nvPr>
            <p:ph type="body" sz="quarter" idx="11"/>
          </p:nvPr>
        </p:nvSpPr>
        <p:spPr>
          <a:xfrm>
            <a:off x="457200" y="4992624"/>
            <a:ext cx="8229600" cy="493776"/>
          </a:xfrm>
        </p:spPr>
        <p:txBody>
          <a:bodyPr>
            <a:noAutofit/>
          </a:bodyPr>
          <a:lstStyle>
            <a:lvl1pPr algn="ctr">
              <a:defRPr sz="2400">
                <a:solidFill>
                  <a:srgbClr val="636466"/>
                </a:solidFill>
                <a:latin typeface="Agenda-Bold"/>
              </a:defRPr>
            </a:lvl1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0" name="TextBox 19"/>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
        <p:nvSpPr>
          <p:cNvPr id="21" name="TextBox 20"/>
          <p:cNvSpPr txBox="1"/>
          <p:nvPr userDrawn="1"/>
        </p:nvSpPr>
        <p:spPr>
          <a:xfrm>
            <a:off x="457200" y="66281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
        <p:nvSpPr>
          <p:cNvPr id="24" name="Rectangle 23"/>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5" name="Rectangle 24"/>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6" name="Title 1"/>
          <p:cNvSpPr>
            <a:spLocks noGrp="1"/>
          </p:cNvSpPr>
          <p:nvPr>
            <p:ph type="title"/>
          </p:nvPr>
        </p:nvSpPr>
        <p:spPr>
          <a:xfrm>
            <a:off x="286606" y="304800"/>
            <a:ext cx="8229600" cy="1366595"/>
          </a:xfrm>
        </p:spPr>
        <p:txBody>
          <a:bodyPr anchor="b" anchorCtr="0">
            <a:normAutofit/>
          </a:bodyPr>
          <a:lstStyle>
            <a:lvl1pPr algn="l">
              <a:defRPr lang="en-US" sz="3600" b="0" i="0" kern="1200" dirty="0" smtClean="0">
                <a:solidFill>
                  <a:srgbClr val="DF6314"/>
                </a:solidFill>
                <a:latin typeface="Agenda-Light"/>
                <a:ea typeface="+mj-ea"/>
                <a:cs typeface="Agenda-Light"/>
              </a:defRPr>
            </a:lvl1pPr>
          </a:lstStyle>
          <a:p>
            <a:r>
              <a:rPr lang="en-US" dirty="0" smtClean="0"/>
              <a:t>Click to edit Master title style</a:t>
            </a:r>
            <a:endParaRPr lang="en-US" dirty="0"/>
          </a:p>
        </p:txBody>
      </p:sp>
      <p:sp>
        <p:nvSpPr>
          <p:cNvPr id="2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28"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latin typeface="Agenda-Light"/>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08590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1" name="TextBox 20"/>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
        <p:nvSpPr>
          <p:cNvPr id="22" name="TextBox 21"/>
          <p:cNvSpPr txBox="1"/>
          <p:nvPr userDrawn="1"/>
        </p:nvSpPr>
        <p:spPr>
          <a:xfrm>
            <a:off x="457200" y="66281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sp>
        <p:nvSpPr>
          <p:cNvPr id="24" name="TextBox 23"/>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
        <p:nvSpPr>
          <p:cNvPr id="26"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Rectangle 26"/>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8" name="Rectangle 27"/>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9"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pic>
        <p:nvPicPr>
          <p:cNvPr id="30" name="Picture 29"/>
          <p:cNvPicPr>
            <a:picLocks noChangeAspect="1"/>
          </p:cNvPicPr>
          <p:nvPr userDrawn="1"/>
        </p:nvPicPr>
        <p:blipFill>
          <a:blip r:embed="rId3">
            <a:extLst>
              <a:ext uri="{BEBA8EAE-BF5A-486C-A8C5-ECC9F3942E4B}">
                <a14:imgProps xmlns:a14="http://schemas.microsoft.com/office/drawing/2010/main">
                  <a14:imgLayer r:embed="rId4">
                    <a14:imgEffect>
                      <a14:backgroundRemoval t="0" b="100000" l="0" r="100000">
                        <a14:foregroundMark x1="40948" y1="16364" x2="58621" y2="25455"/>
                        <a14:foregroundMark x1="80603" y1="3896" x2="88793" y2="6753"/>
                        <a14:foregroundMark x1="8190" y1="2857" x2="18103" y2="5195"/>
                        <a14:foregroundMark x1="31034" y1="47792" x2="63793" y2="51169"/>
                      </a14:backgroundRemoval>
                    </a14:imgEffect>
                  </a14:imgLayer>
                </a14:imgProps>
              </a:ext>
              <a:ext uri="{28A0092B-C50C-407E-A947-70E740481C1C}">
                <a14:useLocalDpi xmlns:a14="http://schemas.microsoft.com/office/drawing/2010/main" val="0"/>
              </a:ext>
            </a:extLst>
          </a:blip>
          <a:stretch>
            <a:fillRect/>
          </a:stretch>
        </p:blipFill>
        <p:spPr>
          <a:xfrm>
            <a:off x="6629400" y="3793503"/>
            <a:ext cx="1856728" cy="2835897"/>
          </a:xfrm>
          <a:prstGeom prst="rect">
            <a:avLst/>
          </a:prstGeom>
        </p:spPr>
      </p:pic>
      <p:sp>
        <p:nvSpPr>
          <p:cNvPr id="31" name="Title 1"/>
          <p:cNvSpPr>
            <a:spLocks noGrp="1"/>
          </p:cNvSpPr>
          <p:nvPr>
            <p:ph type="title"/>
          </p:nvPr>
        </p:nvSpPr>
        <p:spPr>
          <a:xfrm>
            <a:off x="286606" y="304800"/>
            <a:ext cx="8229600" cy="1366595"/>
          </a:xfrm>
        </p:spPr>
        <p:txBody>
          <a:bodyPr anchor="b" anchorCtr="0">
            <a:normAutofit/>
          </a:bodyPr>
          <a:lstStyle>
            <a:lvl1pPr algn="l">
              <a:defRPr lang="en-US" sz="3600" b="0" i="0" kern="1200" dirty="0" smtClean="0">
                <a:solidFill>
                  <a:srgbClr val="DF6314"/>
                </a:solidFill>
                <a:latin typeface="Agenda-Light"/>
                <a:ea typeface="+mj-ea"/>
                <a:cs typeface="Agenda-Light"/>
              </a:defRPr>
            </a:lvl1pPr>
          </a:lstStyle>
          <a:p>
            <a:r>
              <a:rPr lang="en-US" dirty="0" smtClean="0"/>
              <a:t>Click to edit Master title style</a:t>
            </a:r>
            <a:endParaRPr lang="en-US" dirty="0"/>
          </a:p>
        </p:txBody>
      </p:sp>
      <p:sp>
        <p:nvSpPr>
          <p:cNvPr id="32"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latin typeface="Agenda-Light"/>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08590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1" name="TextBox 20"/>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
        <p:nvSpPr>
          <p:cNvPr id="22" name="TextBox 21"/>
          <p:cNvSpPr txBox="1"/>
          <p:nvPr userDrawn="1"/>
        </p:nvSpPr>
        <p:spPr>
          <a:xfrm>
            <a:off x="457200" y="66281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
        <p:nvSpPr>
          <p:cNvPr id="25"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6" name="Rectangle 25"/>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 name="Rectangle 26"/>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8"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grpSp>
        <p:nvGrpSpPr>
          <p:cNvPr id="29" name="Group 28"/>
          <p:cNvGrpSpPr/>
          <p:nvPr userDrawn="1"/>
        </p:nvGrpSpPr>
        <p:grpSpPr>
          <a:xfrm>
            <a:off x="6248400" y="4503763"/>
            <a:ext cx="2326943" cy="2125637"/>
            <a:chOff x="6112674" y="4503763"/>
            <a:chExt cx="2326943" cy="2125637"/>
          </a:xfrm>
        </p:grpSpPr>
        <p:pic>
          <p:nvPicPr>
            <p:cNvPr id="30" name="Picture 29"/>
            <p:cNvPicPr/>
            <p:nvPr userDrawn="1"/>
          </p:nvPicPr>
          <p:blipFill>
            <a:blip r:embed="rId3">
              <a:extLst>
                <a:ext uri="{BEBA8EAE-BF5A-486C-A8C5-ECC9F3942E4B}">
                  <a14:imgProps xmlns:a14="http://schemas.microsoft.com/office/drawing/2010/main">
                    <a14:imgLayer r:embed="rId4">
                      <a14:imgEffect>
                        <a14:backgroundRemoval t="0" b="100000" l="0" r="100000">
                          <a14:foregroundMark x1="24415" y1="52893" x2="46488" y2="67769"/>
                          <a14:foregroundMark x1="56187" y1="50826" x2="77258" y2="67355"/>
                          <a14:foregroundMark x1="56187" y1="73140" x2="75585" y2="50826"/>
                          <a14:foregroundMark x1="23077" y1="67769" x2="23411" y2="67769"/>
                          <a14:foregroundMark x1="23411" y1="67769" x2="44147" y2="50000"/>
                        </a14:backgroundRemoval>
                      </a14:imgEffect>
                    </a14:imgLayer>
                  </a14:imgProps>
                </a:ext>
                <a:ext uri="{28A0092B-C50C-407E-A947-70E740481C1C}">
                  <a14:useLocalDpi xmlns:a14="http://schemas.microsoft.com/office/drawing/2010/main" val="0"/>
                </a:ext>
              </a:extLst>
            </a:blip>
            <a:stretch>
              <a:fillRect/>
            </a:stretch>
          </p:blipFill>
          <p:spPr>
            <a:xfrm>
              <a:off x="6112674" y="4503763"/>
              <a:ext cx="2326943" cy="2125637"/>
            </a:xfrm>
            <a:prstGeom prst="rect">
              <a:avLst/>
            </a:prstGeom>
          </p:spPr>
        </p:pic>
        <p:sp>
          <p:nvSpPr>
            <p:cNvPr id="31" name="Oval Callout 30"/>
            <p:cNvSpPr/>
            <p:nvPr userDrawn="1"/>
          </p:nvSpPr>
          <p:spPr>
            <a:xfrm>
              <a:off x="6136021" y="4530628"/>
              <a:ext cx="914400" cy="754037"/>
            </a:xfrm>
            <a:prstGeom prst="wedgeEllipseCallout">
              <a:avLst>
                <a:gd name="adj1" fmla="val 33124"/>
                <a:gd name="adj2" fmla="val 67442"/>
              </a:avLst>
            </a:prstGeom>
            <a:no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Callout 31"/>
            <p:cNvSpPr/>
            <p:nvPr userDrawn="1"/>
          </p:nvSpPr>
          <p:spPr>
            <a:xfrm flipH="1">
              <a:off x="7520549" y="4528980"/>
              <a:ext cx="914400" cy="754037"/>
            </a:xfrm>
            <a:prstGeom prst="wedgeEllipseCallout">
              <a:avLst>
                <a:gd name="adj1" fmla="val 33124"/>
                <a:gd name="adj2" fmla="val 67442"/>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Title 1"/>
          <p:cNvSpPr>
            <a:spLocks noGrp="1"/>
          </p:cNvSpPr>
          <p:nvPr>
            <p:ph type="title"/>
          </p:nvPr>
        </p:nvSpPr>
        <p:spPr>
          <a:xfrm>
            <a:off x="286606" y="304800"/>
            <a:ext cx="8229600" cy="1366595"/>
          </a:xfrm>
        </p:spPr>
        <p:txBody>
          <a:bodyPr anchor="b" anchorCtr="0">
            <a:normAutofit/>
          </a:bodyPr>
          <a:lstStyle>
            <a:lvl1pPr algn="l">
              <a:defRPr lang="en-US" sz="3600" b="0" i="0" kern="1200" dirty="0" smtClean="0">
                <a:solidFill>
                  <a:srgbClr val="DF6314"/>
                </a:solidFill>
                <a:latin typeface="Agenda-Light"/>
                <a:ea typeface="+mj-ea"/>
                <a:cs typeface="Agenda-Light"/>
              </a:defRPr>
            </a:lvl1pPr>
          </a:lstStyle>
          <a:p>
            <a:r>
              <a:rPr lang="en-US" dirty="0" smtClean="0"/>
              <a:t>Click to edit Master title style</a:t>
            </a:r>
            <a:endParaRPr lang="en-US" dirty="0"/>
          </a:p>
        </p:txBody>
      </p:sp>
      <p:sp>
        <p:nvSpPr>
          <p:cNvPr id="34"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latin typeface="Agenda-Light"/>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08590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1" name="TextBox 20"/>
          <p:cNvSpPr txBox="1"/>
          <p:nvPr userDrawn="1"/>
        </p:nvSpPr>
        <p:spPr>
          <a:xfrm>
            <a:off x="457200" y="66281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
        <p:nvSpPr>
          <p:cNvPr id="24"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Rectangle 24"/>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6" name="Rectangle 25"/>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27" name="Picture 2" descr="C:\Documents and Settings\jdiniz\Local Settings\Temporary Internet Files\Content.IE5\3CKUH0AK\MC900239461[1].wmf"/>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53201" y="4419600"/>
            <a:ext cx="1883007" cy="2194560"/>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29" name="Title 1"/>
          <p:cNvSpPr>
            <a:spLocks noGrp="1"/>
          </p:cNvSpPr>
          <p:nvPr>
            <p:ph type="title"/>
          </p:nvPr>
        </p:nvSpPr>
        <p:spPr>
          <a:xfrm>
            <a:off x="286606" y="304800"/>
            <a:ext cx="8229600" cy="1366595"/>
          </a:xfrm>
        </p:spPr>
        <p:txBody>
          <a:bodyPr anchor="b" anchorCtr="0">
            <a:normAutofit/>
          </a:bodyPr>
          <a:lstStyle>
            <a:lvl1pPr algn="l">
              <a:defRPr lang="en-US" sz="3600" b="0" i="0" kern="1200" dirty="0" smtClean="0">
                <a:solidFill>
                  <a:srgbClr val="DF6314"/>
                </a:solidFill>
                <a:latin typeface="Agenda-Light"/>
                <a:ea typeface="+mj-ea"/>
                <a:cs typeface="Agenda-Light"/>
              </a:defRPr>
            </a:lvl1pPr>
          </a:lstStyle>
          <a:p>
            <a:r>
              <a:rPr lang="en-US" dirty="0" smtClean="0"/>
              <a:t>Click to edit Master title style</a:t>
            </a:r>
            <a:endParaRPr lang="en-US" dirty="0"/>
          </a:p>
        </p:txBody>
      </p:sp>
      <p:sp>
        <p:nvSpPr>
          <p:cNvPr id="30"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latin typeface="Agenda-Light"/>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108590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1" name="TextBox 20"/>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pic>
        <p:nvPicPr>
          <p:cNvPr id="22" name="Picture 6"/>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305266" y="2651760"/>
            <a:ext cx="2042160" cy="3383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TextBox 23"/>
          <p:cNvSpPr txBox="1"/>
          <p:nvPr userDrawn="1"/>
        </p:nvSpPr>
        <p:spPr>
          <a:xfrm>
            <a:off x="457200" y="66281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
        <p:nvSpPr>
          <p:cNvPr id="26" name="Title 1"/>
          <p:cNvSpPr>
            <a:spLocks noGrp="1"/>
          </p:cNvSpPr>
          <p:nvPr>
            <p:ph type="title"/>
          </p:nvPr>
        </p:nvSpPr>
        <p:spPr>
          <a:xfrm>
            <a:off x="286606" y="304800"/>
            <a:ext cx="8229600" cy="1366595"/>
          </a:xfrm>
        </p:spPr>
        <p:txBody>
          <a:bodyPr anchor="b" anchorCtr="0">
            <a:normAutofit/>
          </a:bodyPr>
          <a:lstStyle>
            <a:lvl1pPr algn="l">
              <a:defRPr lang="en-US" sz="3600" b="0" i="0" kern="1200" dirty="0" smtClean="0">
                <a:solidFill>
                  <a:srgbClr val="DF6314"/>
                </a:solidFill>
                <a:latin typeface="Agenda-Light"/>
                <a:ea typeface="+mj-ea"/>
                <a:cs typeface="Agenda-Light"/>
              </a:defRPr>
            </a:lvl1pPr>
          </a:lstStyle>
          <a:p>
            <a:r>
              <a:rPr lang="en-US" dirty="0" smtClean="0"/>
              <a:t>Click to edit Master title style</a:t>
            </a:r>
            <a:endParaRPr lang="en-US" dirty="0"/>
          </a:p>
        </p:txBody>
      </p:sp>
      <p:sp>
        <p:nvSpPr>
          <p:cNvPr id="2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28"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9"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latin typeface="Agenda-Light"/>
              </a:defRPr>
            </a:lvl1pPr>
          </a:lstStyle>
          <a:p>
            <a:pPr lvl="0"/>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3" name="TextBox 12"/>
          <p:cNvSpPr txBox="1"/>
          <p:nvPr userDrawn="1"/>
        </p:nvSpPr>
        <p:spPr>
          <a:xfrm>
            <a:off x="457200" y="66281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
        <p:nvSpPr>
          <p:cNvPr id="15" name="Title 1"/>
          <p:cNvSpPr>
            <a:spLocks noGrp="1"/>
          </p:cNvSpPr>
          <p:nvPr>
            <p:ph type="title"/>
          </p:nvPr>
        </p:nvSpPr>
        <p:spPr>
          <a:xfrm>
            <a:off x="286606" y="304800"/>
            <a:ext cx="8229600" cy="1366595"/>
          </a:xfrm>
        </p:spPr>
        <p:txBody>
          <a:bodyPr anchor="b" anchorCtr="0">
            <a:normAutofit/>
          </a:bodyPr>
          <a:lstStyle>
            <a:lvl1pPr algn="l">
              <a:defRPr lang="en-US" sz="3600" b="0" i="0" kern="1200" dirty="0" smtClean="0">
                <a:solidFill>
                  <a:srgbClr val="DF6314"/>
                </a:solidFill>
                <a:latin typeface="Agenda-Light"/>
                <a:ea typeface="+mj-ea"/>
                <a:cs typeface="Agenda-Light"/>
              </a:defRPr>
            </a:lvl1pPr>
          </a:lstStyle>
          <a:p>
            <a:r>
              <a:rPr lang="en-US" dirty="0" smtClean="0"/>
              <a:t>Click to edit Master title style</a:t>
            </a:r>
            <a:endParaRPr lang="en-US" dirty="0"/>
          </a:p>
        </p:txBody>
      </p:sp>
      <p:sp>
        <p:nvSpPr>
          <p:cNvPr id="16"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7"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latin typeface="Agenda-Light"/>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3177712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3" name="TextBox 12"/>
          <p:cNvSpPr txBox="1"/>
          <p:nvPr userDrawn="1"/>
        </p:nvSpPr>
        <p:spPr>
          <a:xfrm>
            <a:off x="457200" y="6628163"/>
            <a:ext cx="5522098" cy="123111"/>
          </a:xfrm>
          <a:prstGeom prst="rect">
            <a:avLst/>
          </a:prstGeom>
          <a:noFill/>
        </p:spPr>
        <p:txBody>
          <a:bodyPr wrap="square" lIns="0" tIns="0" rIns="0" bIns="0"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t>© 2014.  All rights reserved. Duplication and/or distribution of this material is prohibited without written consent from Common Core, Inc</a:t>
            </a:r>
            <a:r>
              <a:rPr lang="en-US" sz="800" b="1" kern="1200" baseline="-25000" dirty="0" smtClean="0">
                <a:solidFill>
                  <a:schemeClr val="tx1"/>
                </a:solidFill>
                <a:latin typeface="Arial" charset="0"/>
                <a:ea typeface="ＭＳ Ｐゴシック"/>
                <a:cs typeface="ＭＳ Ｐゴシック"/>
              </a:rPr>
              <a:t>.   </a:t>
            </a:r>
            <a:r>
              <a:rPr lang="en-US" sz="800" b="1" dirty="0" smtClean="0">
                <a:solidFill>
                  <a:schemeClr val="bg1">
                    <a:lumMod val="65000"/>
                  </a:schemeClr>
                </a:solidFill>
                <a:latin typeface="Calibri" panose="020F0502020204030204" pitchFamily="34" charset="0"/>
              </a:rPr>
              <a:t>www.commoncore.org</a:t>
            </a:r>
            <a:endParaRPr lang="en-US" sz="800" b="1" baseline="0" dirty="0">
              <a:solidFill>
                <a:schemeClr val="bg1">
                  <a:lumMod val="50000"/>
                </a:schemeClr>
              </a:solidFill>
              <a:latin typeface="Calibri"/>
              <a:cs typeface="Calibri"/>
            </a:endParaRPr>
          </a:p>
        </p:txBody>
      </p:sp>
      <p:pic>
        <p:nvPicPr>
          <p:cNvPr id="20" name="Picture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1158" y="6251437"/>
            <a:ext cx="933178" cy="342900"/>
          </a:xfrm>
          <a:prstGeom prst="rect">
            <a:avLst/>
          </a:prstGeom>
        </p:spPr>
      </p:pic>
      <p:sp>
        <p:nvSpPr>
          <p:cNvPr id="21" name="Title 1"/>
          <p:cNvSpPr>
            <a:spLocks noGrp="1"/>
          </p:cNvSpPr>
          <p:nvPr>
            <p:ph type="title"/>
          </p:nvPr>
        </p:nvSpPr>
        <p:spPr>
          <a:xfrm>
            <a:off x="286606" y="304800"/>
            <a:ext cx="8229600" cy="1366595"/>
          </a:xfrm>
        </p:spPr>
        <p:txBody>
          <a:bodyPr anchor="b" anchorCtr="0">
            <a:normAutofit/>
          </a:bodyPr>
          <a:lstStyle>
            <a:lvl1pPr algn="l">
              <a:defRPr lang="en-US" sz="3600" b="0" i="0" kern="1200" dirty="0" smtClean="0">
                <a:solidFill>
                  <a:srgbClr val="DF6314"/>
                </a:solidFill>
                <a:latin typeface="Agenda-Light"/>
                <a:ea typeface="+mj-ea"/>
                <a:cs typeface="Agenda-Light"/>
              </a:defRPr>
            </a:lvl1pPr>
          </a:lstStyle>
          <a:p>
            <a:r>
              <a:rPr lang="en-US" dirty="0" smtClean="0"/>
              <a:t>Click to edit Master title style</a:t>
            </a:r>
            <a:endParaRPr lang="en-US" dirty="0"/>
          </a:p>
        </p:txBody>
      </p:sp>
      <p:sp>
        <p:nvSpPr>
          <p:cNvPr id="22"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23"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latin typeface="Agenda-Light"/>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9655045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engageny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05200" y="533400"/>
            <a:ext cx="22098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EngageNY powerpoint bann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405438"/>
            <a:ext cx="9144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1730375"/>
            <a:ext cx="7772400" cy="1470025"/>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3200400"/>
            <a:ext cx="6400800" cy="1752600"/>
          </a:xfrm>
        </p:spPr>
        <p:txBody>
          <a:bodyPr/>
          <a:lstStyle>
            <a:lvl1pPr marL="0" indent="0" algn="ctr">
              <a:buFontTx/>
              <a:buNone/>
              <a:defRPr sz="2300"/>
            </a:lvl1pPr>
          </a:lstStyle>
          <a:p>
            <a:pPr lvl="0"/>
            <a:r>
              <a:rPr lang="en-US" noProof="0" dirty="0" smtClean="0"/>
              <a:t>Click to edit Master subtitle style</a:t>
            </a:r>
          </a:p>
        </p:txBody>
      </p:sp>
      <p:sp>
        <p:nvSpPr>
          <p:cNvPr id="6" name="Rectangle 4"/>
          <p:cNvSpPr>
            <a:spLocks noGrp="1" noChangeArrowheads="1"/>
          </p:cNvSpPr>
          <p:nvPr>
            <p:ph type="ftr" sz="quarter" idx="10"/>
          </p:nvPr>
        </p:nvSpPr>
        <p:spPr/>
        <p:txBody>
          <a:bodyPr/>
          <a:lstStyle>
            <a:lvl1pPr>
              <a:defRPr/>
            </a:lvl1pPr>
          </a:lstStyle>
          <a:p>
            <a:pPr>
              <a:defRPr/>
            </a:pPr>
            <a:endParaRPr lang="en-US">
              <a:solidFill>
                <a:srgbClr val="FFFFFF"/>
              </a:solidFill>
            </a:endParaRPr>
          </a:p>
        </p:txBody>
      </p:sp>
      <p:sp>
        <p:nvSpPr>
          <p:cNvPr id="2" name="TextBox 1"/>
          <p:cNvSpPr txBox="1"/>
          <p:nvPr userDrawn="1"/>
        </p:nvSpPr>
        <p:spPr>
          <a:xfrm>
            <a:off x="5334000" y="6551613"/>
            <a:ext cx="3810000" cy="369332"/>
          </a:xfrm>
          <a:prstGeom prst="rect">
            <a:avLst/>
          </a:prstGeom>
          <a:noFill/>
        </p:spPr>
        <p:txBody>
          <a:bodyPr wrap="square" rtlCol="0">
            <a:spAutoFit/>
          </a:bodyPr>
          <a:lstStyle/>
          <a:p>
            <a:pPr defTabSz="914400"/>
            <a:r>
              <a:rPr lang="en-US" b="1" baseline="0" dirty="0" smtClean="0">
                <a:solidFill>
                  <a:srgbClr val="FF0000"/>
                </a:solidFill>
                <a:latin typeface="Arial" pitchFamily="34" charset="0"/>
                <a:ea typeface="+mn-ea"/>
                <a:cs typeface="Arial" pitchFamily="34" charset="0"/>
              </a:rPr>
              <a:t>DRAFT-DO NOT CIRCULATE</a:t>
            </a:r>
            <a:endParaRPr lang="en-US" b="1" baseline="0" dirty="0">
              <a:solidFill>
                <a:srgbClr val="FF0000"/>
              </a:solidFill>
              <a:latin typeface="Arial" pitchFamily="34" charset="0"/>
              <a:ea typeface="+mn-ea"/>
              <a:cs typeface="Arial" pitchFamily="34" charset="0"/>
            </a:endParaRPr>
          </a:p>
        </p:txBody>
      </p:sp>
    </p:spTree>
    <p:extLst>
      <p:ext uri="{BB962C8B-B14F-4D97-AF65-F5344CB8AC3E}">
        <p14:creationId xmlns:p14="http://schemas.microsoft.com/office/powerpoint/2010/main" val="20979358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381000" y="1341437"/>
            <a:ext cx="8229600" cy="762000"/>
          </a:xfrm>
          <a:prstGeom prst="rect">
            <a:avLst/>
          </a:prstGeom>
        </p:spPr>
        <p:txBody>
          <a:bodyPr vert="horz" lIns="91440" tIns="45720" rIns="91440" bIns="45720" rtlCol="0" anchor="ctr">
            <a:normAutofit/>
          </a:bodyPr>
          <a:lstStyle/>
          <a:p>
            <a:r>
              <a:rPr lang="en-US" dirty="0" smtClean="0"/>
              <a:t>H1 Headline Style</a:t>
            </a:r>
            <a:endParaRPr lang="en-US" dirty="0"/>
          </a:p>
        </p:txBody>
      </p:sp>
      <p:sp>
        <p:nvSpPr>
          <p:cNvPr id="8" name="Text Placeholder 2"/>
          <p:cNvSpPr>
            <a:spLocks noGrp="1"/>
          </p:cNvSpPr>
          <p:nvPr>
            <p:ph type="body" idx="1"/>
          </p:nvPr>
        </p:nvSpPr>
        <p:spPr>
          <a:xfrm>
            <a:off x="381000" y="2408237"/>
            <a:ext cx="8229600" cy="1706563"/>
          </a:xfrm>
          <a:prstGeom prst="rect">
            <a:avLst/>
          </a:prstGeom>
        </p:spPr>
        <p:txBody>
          <a:bodyPr vert="horz" lIns="91440" tIns="45720" rIns="91440" bIns="45720" rtlCol="0" anchor="t">
            <a:normAutofit/>
          </a:bodyPr>
          <a:lstStyle/>
          <a:p>
            <a:pPr lvl="0"/>
            <a:r>
              <a:rPr lang="en-US" dirty="0" smtClean="0"/>
              <a:t>H2 Headline Style</a:t>
            </a:r>
          </a:p>
          <a:p>
            <a:pPr lvl="1"/>
            <a:r>
              <a:rPr lang="en-US" dirty="0" smtClean="0"/>
              <a:t>Second level</a:t>
            </a:r>
          </a:p>
          <a:p>
            <a:pPr lvl="2"/>
            <a:r>
              <a:rPr lang="en-US" dirty="0" smtClean="0"/>
              <a:t>Third level</a:t>
            </a:r>
          </a:p>
          <a:p>
            <a:pPr lvl="3"/>
            <a:r>
              <a:rPr lang="en-US" dirty="0" smtClean="0"/>
              <a:t>Fourth level</a:t>
            </a:r>
          </a:p>
        </p:txBody>
      </p:sp>
      <p:sp>
        <p:nvSpPr>
          <p:cNvPr id="9" name="Rectangle 8"/>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0" r:id="rId6"/>
    <p:sldLayoutId id="2147483657" r:id="rId7"/>
    <p:sldLayoutId id="2147483658" r:id="rId8"/>
  </p:sldLayoutIdLst>
  <p:hf sldNum="0" hdr="0" ftr="0" dt="0"/>
  <p:txStyles>
    <p:title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7"/>
          <p:cNvSpPr>
            <a:spLocks noGrp="1" noChangeArrowheads="1"/>
          </p:cNvSpPr>
          <p:nvPr>
            <p:ph type="ftr" sz="quarter" idx="3"/>
          </p:nvPr>
        </p:nvSpPr>
        <p:spPr bwMode="auto">
          <a:xfrm>
            <a:off x="0" y="6553200"/>
            <a:ext cx="9144000" cy="304800"/>
          </a:xfrm>
          <a:prstGeom prst="rect">
            <a:avLst/>
          </a:prstGeom>
          <a:solidFill>
            <a:srgbClr val="3D7FA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j-lt"/>
                <a:cs typeface="+mn-cs"/>
              </a:defRPr>
            </a:lvl1pPr>
          </a:lstStyle>
          <a:p>
            <a:pPr defTabSz="914400">
              <a:defRPr/>
            </a:pPr>
            <a:endParaRPr lang="en-US" baseline="0">
              <a:solidFill>
                <a:srgbClr val="FFFFFF"/>
              </a:solidFill>
              <a:ea typeface="+mn-ea"/>
            </a:endParaRPr>
          </a:p>
        </p:txBody>
      </p:sp>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sldNum" sz="quarter" idx="4"/>
          </p:nvPr>
        </p:nvSpPr>
        <p:spPr bwMode="auto">
          <a:xfrm>
            <a:off x="7010400" y="6553200"/>
            <a:ext cx="2133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latin typeface="+mj-lt"/>
                <a:cs typeface="+mn-cs"/>
              </a:defRPr>
            </a:lvl1pPr>
          </a:lstStyle>
          <a:p>
            <a:pPr defTabSz="914400">
              <a:defRPr/>
            </a:pPr>
            <a:fld id="{42E4C0B7-A1FF-4BA3-9DC8-415FD55D8F01}" type="slidenum">
              <a:rPr lang="en-US" baseline="0">
                <a:solidFill>
                  <a:srgbClr val="FFFFFF"/>
                </a:solidFill>
                <a:ea typeface="+mn-ea"/>
              </a:rPr>
              <a:pPr defTabSz="914400">
                <a:defRPr/>
              </a:pPr>
              <a:t>‹#›</a:t>
            </a:fld>
            <a:endParaRPr lang="en-US" baseline="0">
              <a:solidFill>
                <a:srgbClr val="FFFFFF"/>
              </a:solidFill>
              <a:ea typeface="+mn-ea"/>
            </a:endParaRPr>
          </a:p>
        </p:txBody>
      </p:sp>
      <p:sp>
        <p:nvSpPr>
          <p:cNvPr id="6" name="Rectangle 7"/>
          <p:cNvSpPr txBox="1">
            <a:spLocks noChangeArrowheads="1"/>
          </p:cNvSpPr>
          <p:nvPr/>
        </p:nvSpPr>
        <p:spPr bwMode="auto">
          <a:xfrm>
            <a:off x="5715000" y="6248400"/>
            <a:ext cx="3429000" cy="304800"/>
          </a:xfrm>
          <a:prstGeom prst="rect">
            <a:avLst/>
          </a:prstGeom>
          <a:solidFill>
            <a:schemeClr val="bg1"/>
          </a:solidFill>
          <a:ln>
            <a:noFill/>
          </a:ln>
          <a:effectLst/>
          <a:ex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bg1"/>
                </a:solidFill>
                <a:latin typeface="+mj-lt"/>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defTabSz="914400">
              <a:defRPr/>
            </a:pPr>
            <a:r>
              <a:rPr lang="en-US" baseline="0" dirty="0" smtClean="0">
                <a:solidFill>
                  <a:srgbClr val="FF0000"/>
                </a:solidFill>
              </a:rPr>
              <a:t>CONFIDENTIAL – DO NOT CIRCULATE</a:t>
            </a:r>
            <a:endParaRPr lang="en-US" baseline="0" dirty="0">
              <a:solidFill>
                <a:srgbClr val="FF0000"/>
              </a:solidFill>
            </a:endParaRPr>
          </a:p>
        </p:txBody>
      </p:sp>
    </p:spTree>
    <p:extLst>
      <p:ext uri="{BB962C8B-B14F-4D97-AF65-F5344CB8AC3E}">
        <p14:creationId xmlns:p14="http://schemas.microsoft.com/office/powerpoint/2010/main" val="1519316447"/>
      </p:ext>
    </p:extLst>
  </p:cSld>
  <p:clrMap bg1="lt1" tx1="dk1" bg2="lt2" tx2="dk2" accent1="accent1" accent2="accent2" accent3="accent3" accent4="accent4" accent5="accent5" accent6="accent6" hlink="hlink" folHlink="folHlink"/>
  <p:sldLayoutIdLst>
    <p:sldLayoutId id="2147483656" r:id="rId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rgbClr val="D54F48"/>
          </a:solidFill>
          <a:latin typeface="+mj-lt"/>
          <a:ea typeface="+mj-ea"/>
          <a:cs typeface="+mj-cs"/>
        </a:defRPr>
      </a:lvl1pPr>
      <a:lvl2pPr algn="ctr" rtl="0" eaLnBrk="0" fontAlgn="base" hangingPunct="0">
        <a:spcBef>
          <a:spcPct val="0"/>
        </a:spcBef>
        <a:spcAft>
          <a:spcPct val="0"/>
        </a:spcAft>
        <a:defRPr sz="4400" b="1">
          <a:solidFill>
            <a:srgbClr val="D54F48"/>
          </a:solidFill>
          <a:latin typeface="CartoGothic Std" pitchFamily="34" charset="0"/>
        </a:defRPr>
      </a:lvl2pPr>
      <a:lvl3pPr algn="ctr" rtl="0" eaLnBrk="0" fontAlgn="base" hangingPunct="0">
        <a:spcBef>
          <a:spcPct val="0"/>
        </a:spcBef>
        <a:spcAft>
          <a:spcPct val="0"/>
        </a:spcAft>
        <a:defRPr sz="4400" b="1">
          <a:solidFill>
            <a:srgbClr val="D54F48"/>
          </a:solidFill>
          <a:latin typeface="CartoGothic Std" pitchFamily="34" charset="0"/>
        </a:defRPr>
      </a:lvl3pPr>
      <a:lvl4pPr algn="ctr" rtl="0" eaLnBrk="0" fontAlgn="base" hangingPunct="0">
        <a:spcBef>
          <a:spcPct val="0"/>
        </a:spcBef>
        <a:spcAft>
          <a:spcPct val="0"/>
        </a:spcAft>
        <a:defRPr sz="4400" b="1">
          <a:solidFill>
            <a:srgbClr val="D54F48"/>
          </a:solidFill>
          <a:latin typeface="CartoGothic Std" pitchFamily="34" charset="0"/>
        </a:defRPr>
      </a:lvl4pPr>
      <a:lvl5pPr algn="ctr" rtl="0" eaLnBrk="0" fontAlgn="base" hangingPunct="0">
        <a:spcBef>
          <a:spcPct val="0"/>
        </a:spcBef>
        <a:spcAft>
          <a:spcPct val="0"/>
        </a:spcAft>
        <a:defRPr sz="4400" b="1">
          <a:solidFill>
            <a:srgbClr val="D54F48"/>
          </a:solidFill>
          <a:latin typeface="CartoGothic Std" pitchFamily="34" charset="0"/>
        </a:defRPr>
      </a:lvl5pPr>
      <a:lvl6pPr marL="457200" algn="ctr" rtl="0" fontAlgn="base">
        <a:spcBef>
          <a:spcPct val="0"/>
        </a:spcBef>
        <a:spcAft>
          <a:spcPct val="0"/>
        </a:spcAft>
        <a:defRPr sz="4400" b="1">
          <a:solidFill>
            <a:srgbClr val="D54F48"/>
          </a:solidFill>
          <a:latin typeface="CartoGothic Std" pitchFamily="34" charset="0"/>
        </a:defRPr>
      </a:lvl6pPr>
      <a:lvl7pPr marL="914400" algn="ctr" rtl="0" fontAlgn="base">
        <a:spcBef>
          <a:spcPct val="0"/>
        </a:spcBef>
        <a:spcAft>
          <a:spcPct val="0"/>
        </a:spcAft>
        <a:defRPr sz="4400" b="1">
          <a:solidFill>
            <a:srgbClr val="D54F48"/>
          </a:solidFill>
          <a:latin typeface="CartoGothic Std" pitchFamily="34" charset="0"/>
        </a:defRPr>
      </a:lvl7pPr>
      <a:lvl8pPr marL="1371600" algn="ctr" rtl="0" fontAlgn="base">
        <a:spcBef>
          <a:spcPct val="0"/>
        </a:spcBef>
        <a:spcAft>
          <a:spcPct val="0"/>
        </a:spcAft>
        <a:defRPr sz="4400" b="1">
          <a:solidFill>
            <a:srgbClr val="D54F48"/>
          </a:solidFill>
          <a:latin typeface="CartoGothic Std" pitchFamily="34" charset="0"/>
        </a:defRPr>
      </a:lvl8pPr>
      <a:lvl9pPr marL="1828800" algn="ctr" rtl="0" fontAlgn="base">
        <a:spcBef>
          <a:spcPct val="0"/>
        </a:spcBef>
        <a:spcAft>
          <a:spcPct val="0"/>
        </a:spcAft>
        <a:defRPr sz="4400" b="1">
          <a:solidFill>
            <a:srgbClr val="D54F48"/>
          </a:solidFill>
          <a:latin typeface="CartoGothic Std" pitchFamily="34" charset="0"/>
        </a:defRPr>
      </a:lvl9pPr>
    </p:titleStyle>
    <p:bodyStyle>
      <a:lvl1pPr marL="342900" indent="-342900" algn="l" rtl="0" eaLnBrk="0" fontAlgn="base" hangingPunct="0">
        <a:spcBef>
          <a:spcPct val="20000"/>
        </a:spcBef>
        <a:spcAft>
          <a:spcPct val="0"/>
        </a:spcAft>
        <a:buChar char="•"/>
        <a:defRPr sz="2700" b="1">
          <a:solidFill>
            <a:srgbClr val="3D7FA9"/>
          </a:solidFill>
          <a:latin typeface="+mn-lt"/>
          <a:ea typeface="+mn-ea"/>
          <a:cs typeface="+mn-cs"/>
        </a:defRPr>
      </a:lvl1pPr>
      <a:lvl2pPr marL="857250" indent="-400050" algn="l" rtl="0" eaLnBrk="0" fontAlgn="base" hangingPunct="0">
        <a:spcBef>
          <a:spcPct val="20000"/>
        </a:spcBef>
        <a:spcAft>
          <a:spcPct val="0"/>
        </a:spcAft>
        <a:buSzPct val="50000"/>
        <a:buFont typeface="Wingdings" pitchFamily="2" charset="2"/>
        <a:buChar char="¦"/>
        <a:defRPr sz="2400" b="1">
          <a:solidFill>
            <a:schemeClr val="tx1"/>
          </a:solidFill>
          <a:latin typeface="+mn-lt"/>
        </a:defRPr>
      </a:lvl2pPr>
      <a:lvl3pPr marL="120015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166.png"/></Relationships>
</file>

<file path=ppt/slides/_rels/slide101.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103.xml"/><Relationship Id="rId1" Type="http://schemas.openxmlformats.org/officeDocument/2006/relationships/slideLayout" Target="../slideLayouts/slideLayout2.xml"/><Relationship Id="rId5" Type="http://schemas.openxmlformats.org/officeDocument/2006/relationships/image" Target="../media/image171.png"/><Relationship Id="rId4" Type="http://schemas.openxmlformats.org/officeDocument/2006/relationships/image" Target="../media/image170.png"/></Relationships>
</file>

<file path=ppt/slides/_rels/slide104.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74.pn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6.xml"/><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oleObject" Target="../embeddings/oleObject1.bin"/><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3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3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4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5.emf"/><Relationship Id="rId4" Type="http://schemas.openxmlformats.org/officeDocument/2006/relationships/image" Target="../media/image44.emf"/></Relationships>
</file>

<file path=ppt/slides/_rels/slide4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5.emf"/><Relationship Id="rId4" Type="http://schemas.openxmlformats.org/officeDocument/2006/relationships/image" Target="../media/image47.emf"/></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5.emf"/></Relationships>
</file>

<file path=ppt/slides/_rels/slide4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image" Target="../media/image56.emf"/><Relationship Id="rId4" Type="http://schemas.openxmlformats.org/officeDocument/2006/relationships/image" Target="../media/image55.emf"/></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image" Target="../media/image45.emf"/><Relationship Id="rId5" Type="http://schemas.openxmlformats.org/officeDocument/2006/relationships/image" Target="../media/image59.png"/><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0.emf"/><Relationship Id="rId7" Type="http://schemas.openxmlformats.org/officeDocument/2006/relationships/image" Target="../media/image63.emf"/><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62.emf"/><Relationship Id="rId5" Type="http://schemas.openxmlformats.org/officeDocument/2006/relationships/image" Target="../media/image61.emf"/><Relationship Id="rId4" Type="http://schemas.openxmlformats.org/officeDocument/2006/relationships/image" Target="../media/image45.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55.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69.emf"/></Relationships>
</file>

<file path=ppt/slides/_rels/slide57.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71.emf"/><Relationship Id="rId4" Type="http://schemas.openxmlformats.org/officeDocument/2006/relationships/image" Target="../media/image74.png"/></Relationships>
</file>

<file path=ppt/slides/_rels/slide58.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notesSlide" Target="../notesSlides/notesSlide58.xml"/><Relationship Id="rId7" Type="http://schemas.openxmlformats.org/officeDocument/2006/relationships/image" Target="../media/image72.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Word_Document2.docx"/><Relationship Id="rId5" Type="http://schemas.openxmlformats.org/officeDocument/2006/relationships/oleObject" Target="../embeddings/oleObject2.bin"/><Relationship Id="rId4" Type="http://schemas.openxmlformats.org/officeDocument/2006/relationships/image" Target="../media/image73.png"/><Relationship Id="rId9" Type="http://schemas.openxmlformats.org/officeDocument/2006/relationships/image" Target="../media/image71.emf"/></Relationships>
</file>

<file path=ppt/slides/_rels/slide5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7" Type="http://schemas.openxmlformats.org/officeDocument/2006/relationships/image" Target="../media/image78.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package" Target="../embeddings/Microsoft_Word_Document3.docx"/><Relationship Id="rId5" Type="http://schemas.openxmlformats.org/officeDocument/2006/relationships/oleObject" Target="../embeddings/oleObject3.bin"/><Relationship Id="rId4" Type="http://schemas.openxmlformats.org/officeDocument/2006/relationships/image" Target="../media/image79.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7" Type="http://schemas.openxmlformats.org/officeDocument/2006/relationships/image" Target="../media/image80.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package" Target="../embeddings/Microsoft_Word_Document4.docx"/><Relationship Id="rId5" Type="http://schemas.openxmlformats.org/officeDocument/2006/relationships/oleObject" Target="../embeddings/oleObject4.bin"/><Relationship Id="rId4" Type="http://schemas.openxmlformats.org/officeDocument/2006/relationships/image" Target="../media/image81.emf"/></Relationships>
</file>

<file path=ppt/slides/_rels/slide6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4.png"/></Relationships>
</file>

<file path=ppt/slides/_rels/slide65.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88.emf"/></Relationships>
</file>

<file path=ppt/slides/_rels/slide66.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90.emf"/><Relationship Id="rId4" Type="http://schemas.openxmlformats.org/officeDocument/2006/relationships/image" Target="../media/image89.emf"/></Relationships>
</file>

<file path=ppt/slides/_rels/slide67.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92.emf"/></Relationships>
</file>

<file path=ppt/slides/_rels/slide6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93.emf"/></Relationships>
</file>

<file path=ppt/slides/_rels/slide69.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97.emf"/><Relationship Id="rId4" Type="http://schemas.openxmlformats.org/officeDocument/2006/relationships/image" Target="../media/image96.emf"/></Relationships>
</file>

<file path=ppt/slides/_rels/slide71.xml.rels><?xml version="1.0" encoding="UTF-8" standalone="yes"?>
<Relationships xmlns="http://schemas.openxmlformats.org/package/2006/relationships"><Relationship Id="rId8" Type="http://schemas.openxmlformats.org/officeDocument/2006/relationships/image" Target="../media/image102.emf"/><Relationship Id="rId3" Type="http://schemas.openxmlformats.org/officeDocument/2006/relationships/image" Target="../media/image98.emf"/><Relationship Id="rId7" Type="http://schemas.openxmlformats.org/officeDocument/2006/relationships/image" Target="../media/image101.emf"/><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100.emf"/><Relationship Id="rId5" Type="http://schemas.openxmlformats.org/officeDocument/2006/relationships/image" Target="../media/image99.emf"/><Relationship Id="rId10" Type="http://schemas.openxmlformats.org/officeDocument/2006/relationships/image" Target="../media/image104.emf"/><Relationship Id="rId4" Type="http://schemas.openxmlformats.org/officeDocument/2006/relationships/image" Target="../media/image103.png"/><Relationship Id="rId9" Type="http://schemas.openxmlformats.org/officeDocument/2006/relationships/image" Target="../media/image103.emf"/></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7" Type="http://schemas.openxmlformats.org/officeDocument/2006/relationships/image" Target="../media/image105.emf"/><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package" Target="../embeddings/Microsoft_Word_Document5.docx"/><Relationship Id="rId5" Type="http://schemas.openxmlformats.org/officeDocument/2006/relationships/oleObject" Target="../embeddings/oleObject5.bin"/><Relationship Id="rId4" Type="http://schemas.openxmlformats.org/officeDocument/2006/relationships/image" Target="../media/image106.png"/></Relationships>
</file>

<file path=ppt/slides/_rels/slide73.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notesSlide" Target="../notesSlides/notesSlide73.xml"/><Relationship Id="rId7" Type="http://schemas.openxmlformats.org/officeDocument/2006/relationships/image" Target="../media/image105.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package" Target="../embeddings/Microsoft_Word_Document6.docx"/><Relationship Id="rId5" Type="http://schemas.openxmlformats.org/officeDocument/2006/relationships/oleObject" Target="../embeddings/oleObject6.bin"/><Relationship Id="rId10" Type="http://schemas.openxmlformats.org/officeDocument/2006/relationships/image" Target="../media/image109.png"/><Relationship Id="rId4" Type="http://schemas.openxmlformats.org/officeDocument/2006/relationships/image" Target="../media/image106.png"/><Relationship Id="rId9" Type="http://schemas.openxmlformats.org/officeDocument/2006/relationships/image" Target="../media/image108.png"/></Relationships>
</file>

<file path=ppt/slides/_rels/slide7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11.emf"/><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13.emf"/></Relationships>
</file>

<file path=ppt/slides/_rels/slide77.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78.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79.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19.emf"/><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image" Target="../media/image121.emf"/><Relationship Id="rId5" Type="http://schemas.openxmlformats.org/officeDocument/2006/relationships/image" Target="../media/image120.png"/><Relationship Id="rId4" Type="http://schemas.openxmlformats.org/officeDocument/2006/relationships/image" Target="../media/image125.png"/></Relationships>
</file>

<file path=ppt/slides/_rels/slide8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image" Target="../media/image125.emf"/><Relationship Id="rId5" Type="http://schemas.openxmlformats.org/officeDocument/2006/relationships/image" Target="../media/image124.emf"/><Relationship Id="rId4" Type="http://schemas.openxmlformats.org/officeDocument/2006/relationships/image" Target="../media/image123.gif"/></Relationships>
</file>

<file path=ppt/slides/_rels/slide82.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82.xml"/><Relationship Id="rId1" Type="http://schemas.openxmlformats.org/officeDocument/2006/relationships/slideLayout" Target="../slideLayouts/slideLayout2.xml"/><Relationship Id="rId5" Type="http://schemas.openxmlformats.org/officeDocument/2006/relationships/image" Target="../media/image127.png"/><Relationship Id="rId4" Type="http://schemas.openxmlformats.org/officeDocument/2006/relationships/image" Target="../media/image126.emf"/></Relationships>
</file>

<file path=ppt/slides/_rels/slide8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83.xml"/><Relationship Id="rId1" Type="http://schemas.openxmlformats.org/officeDocument/2006/relationships/slideLayout" Target="../slideLayouts/slideLayout2.xml"/><Relationship Id="rId6" Type="http://schemas.openxmlformats.org/officeDocument/2006/relationships/image" Target="../media/image131.emf"/><Relationship Id="rId5" Type="http://schemas.openxmlformats.org/officeDocument/2006/relationships/image" Target="../media/image130.png"/><Relationship Id="rId4" Type="http://schemas.openxmlformats.org/officeDocument/2006/relationships/image" Target="../media/image129.png"/></Relationships>
</file>

<file path=ppt/slides/_rels/slide84.xml.rels><?xml version="1.0" encoding="UTF-8" standalone="yes"?>
<Relationships xmlns="http://schemas.openxmlformats.org/package/2006/relationships"><Relationship Id="rId3" Type="http://schemas.openxmlformats.org/officeDocument/2006/relationships/image" Target="../media/image132.emf"/><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33.emf"/></Relationships>
</file>

<file path=ppt/slides/_rels/slide85.xml.rels><?xml version="1.0" encoding="UTF-8" standalone="yes"?>
<Relationships xmlns="http://schemas.openxmlformats.org/package/2006/relationships"><Relationship Id="rId3" Type="http://schemas.openxmlformats.org/officeDocument/2006/relationships/image" Target="../media/image134.emf"/><Relationship Id="rId7" Type="http://schemas.openxmlformats.org/officeDocument/2006/relationships/image" Target="../media/image138.png"/><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image" Target="../media/image137.emf"/><Relationship Id="rId5" Type="http://schemas.openxmlformats.org/officeDocument/2006/relationships/image" Target="../media/image136.emf"/><Relationship Id="rId4" Type="http://schemas.openxmlformats.org/officeDocument/2006/relationships/image" Target="../media/image135.emf"/></Relationships>
</file>

<file path=ppt/slides/_rels/slide86.xml.rels><?xml version="1.0" encoding="UTF-8" standalone="yes"?>
<Relationships xmlns="http://schemas.openxmlformats.org/package/2006/relationships"><Relationship Id="rId3" Type="http://schemas.openxmlformats.org/officeDocument/2006/relationships/image" Target="../media/image139.emf"/><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image" Target="../media/image142.emf"/><Relationship Id="rId5" Type="http://schemas.openxmlformats.org/officeDocument/2006/relationships/image" Target="../media/image141.emf"/><Relationship Id="rId4" Type="http://schemas.openxmlformats.org/officeDocument/2006/relationships/image" Target="../media/image140.emf"/></Relationships>
</file>

<file path=ppt/slides/_rels/slide87.xml.rels><?xml version="1.0" encoding="UTF-8" standalone="yes"?>
<Relationships xmlns="http://schemas.openxmlformats.org/package/2006/relationships"><Relationship Id="rId3" Type="http://schemas.openxmlformats.org/officeDocument/2006/relationships/image" Target="../media/image139.emf"/><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43.png"/></Relationships>
</file>

<file path=ppt/slides/_rels/slide88.xml.rels><?xml version="1.0" encoding="UTF-8" standalone="yes"?>
<Relationships xmlns="http://schemas.openxmlformats.org/package/2006/relationships"><Relationship Id="rId3" Type="http://schemas.openxmlformats.org/officeDocument/2006/relationships/image" Target="../media/image144.emf"/><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89.xml"/><Relationship Id="rId1" Type="http://schemas.openxmlformats.org/officeDocument/2006/relationships/slideLayout" Target="../slideLayouts/slideLayout2.xml"/><Relationship Id="rId5" Type="http://schemas.openxmlformats.org/officeDocument/2006/relationships/image" Target="../media/image146.emf"/><Relationship Id="rId4" Type="http://schemas.openxmlformats.org/officeDocument/2006/relationships/image" Target="../media/image145.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47.emf"/><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148.emf"/></Relationships>
</file>

<file path=ppt/slides/_rels/slide91.xml.rels><?xml version="1.0" encoding="UTF-8" standalone="yes"?>
<Relationships xmlns="http://schemas.openxmlformats.org/package/2006/relationships"><Relationship Id="rId3" Type="http://schemas.openxmlformats.org/officeDocument/2006/relationships/image" Target="../media/image149.emf"/><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50.emf"/><Relationship Id="rId2" Type="http://schemas.openxmlformats.org/officeDocument/2006/relationships/notesSlide" Target="../notesSlides/notesSlide92.xml"/><Relationship Id="rId1" Type="http://schemas.openxmlformats.org/officeDocument/2006/relationships/slideLayout" Target="../slideLayouts/slideLayout2.xml"/><Relationship Id="rId5" Type="http://schemas.openxmlformats.org/officeDocument/2006/relationships/image" Target="../media/image152.emf"/><Relationship Id="rId4" Type="http://schemas.openxmlformats.org/officeDocument/2006/relationships/image" Target="../media/image151.emf"/></Relationships>
</file>

<file path=ppt/slides/_rels/slide93.xml.rels><?xml version="1.0" encoding="UTF-8" standalone="yes"?>
<Relationships xmlns="http://schemas.openxmlformats.org/package/2006/relationships"><Relationship Id="rId3" Type="http://schemas.openxmlformats.org/officeDocument/2006/relationships/image" Target="../media/image150.emf"/><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image" Target="../media/image155.emf"/><Relationship Id="rId5" Type="http://schemas.openxmlformats.org/officeDocument/2006/relationships/image" Target="../media/image154.emf"/><Relationship Id="rId4" Type="http://schemas.openxmlformats.org/officeDocument/2006/relationships/image" Target="../media/image153.emf"/></Relationships>
</file>

<file path=ppt/slides/_rels/slide94.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s>
</file>

<file path=ppt/slides/_rels/slide96.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sz="quarter" idx="10"/>
          </p:nvPr>
        </p:nvSpPr>
        <p:spPr>
          <a:xfrm>
            <a:off x="457200" y="4187952"/>
            <a:ext cx="8229600" cy="758952"/>
          </a:xfrm>
        </p:spPr>
        <p:txBody>
          <a:bodyPr/>
          <a:lstStyle/>
          <a:p>
            <a:r>
              <a:rPr lang="en-US" b="1" i="1" dirty="0" smtClean="0">
                <a:latin typeface="Agenda-Bold"/>
              </a:rPr>
              <a:t>A Story of Functions</a:t>
            </a:r>
            <a:endParaRPr lang="en-US" b="1" i="1" dirty="0">
              <a:latin typeface="Agenda-Bold"/>
            </a:endParaRPr>
          </a:p>
        </p:txBody>
      </p:sp>
      <p:sp>
        <p:nvSpPr>
          <p:cNvPr id="7" name="Text Placeholder 3"/>
          <p:cNvSpPr>
            <a:spLocks noGrp="1"/>
          </p:cNvSpPr>
          <p:nvPr>
            <p:ph type="body" sz="quarter" idx="11"/>
          </p:nvPr>
        </p:nvSpPr>
        <p:spPr>
          <a:xfrm>
            <a:off x="457200" y="4992624"/>
            <a:ext cx="8229600" cy="493776"/>
          </a:xfrm>
        </p:spPr>
        <p:txBody>
          <a:bodyPr/>
          <a:lstStyle/>
          <a:p>
            <a:r>
              <a:rPr lang="en-US" dirty="0" smtClean="0"/>
              <a:t>Geometry</a:t>
            </a:r>
            <a:endParaRPr lang="en-US" dirty="0"/>
          </a:p>
        </p:txBody>
      </p:sp>
    </p:spTree>
    <p:extLst>
      <p:ext uri="{BB962C8B-B14F-4D97-AF65-F5344CB8AC3E}">
        <p14:creationId xmlns:p14="http://schemas.microsoft.com/office/powerpoint/2010/main" val="16812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Lesson 1: Opening Exercise</a:t>
            </a:r>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192441"/>
            <a:ext cx="8229600" cy="3172039"/>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r>
              <a:rPr lang="en-US" sz="3000" b="1" baseline="0" dirty="0" smtClean="0"/>
              <a:t>Joe and Marty are in the park playing catch. Tony joins them, and the boys want to stand so that the distance between any two of them is the same. </a:t>
            </a:r>
          </a:p>
          <a:p>
            <a:pPr indent="0"/>
            <a:r>
              <a:rPr lang="en-US" sz="3000" b="1" baseline="0" dirty="0" smtClean="0"/>
              <a:t>How do they figure this out precisely?</a:t>
            </a:r>
          </a:p>
          <a:p>
            <a:pPr indent="0"/>
            <a:r>
              <a:rPr lang="en-US" sz="3000" b="1" baseline="0" dirty="0" smtClean="0"/>
              <a:t>What tool or tools could they use?</a:t>
            </a:r>
            <a:endParaRPr lang="en-US" sz="3000" b="1" baseline="0" dirty="0"/>
          </a:p>
        </p:txBody>
      </p:sp>
    </p:spTree>
    <p:extLst>
      <p:ext uri="{BB962C8B-B14F-4D97-AF65-F5344CB8AC3E}">
        <p14:creationId xmlns:p14="http://schemas.microsoft.com/office/powerpoint/2010/main" val="86544705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sp>
        <p:nvSpPr>
          <p:cNvPr id="8" name="Title 1"/>
          <p:cNvSpPr txBox="1">
            <a:spLocks/>
          </p:cNvSpPr>
          <p:nvPr/>
        </p:nvSpPr>
        <p:spPr bwMode="auto">
          <a:xfrm>
            <a:off x="457200" y="863992"/>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End-of-Module Assessment</a:t>
            </a:r>
            <a:endParaRPr lang="en-US" baseline="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1341438"/>
            <a:ext cx="870585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6165850"/>
            <a:ext cx="5994400" cy="51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449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sp>
        <p:nvSpPr>
          <p:cNvPr id="8" name="Title 1"/>
          <p:cNvSpPr txBox="1">
            <a:spLocks/>
          </p:cNvSpPr>
          <p:nvPr/>
        </p:nvSpPr>
        <p:spPr bwMode="auto">
          <a:xfrm>
            <a:off x="457200" y="863992"/>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End-of-Module Assessment</a:t>
            </a:r>
            <a:endParaRPr lang="en-US" baseline="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00" y="1417638"/>
            <a:ext cx="7632700" cy="3963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988771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sp>
        <p:nvSpPr>
          <p:cNvPr id="8" name="Title 1"/>
          <p:cNvSpPr txBox="1">
            <a:spLocks/>
          </p:cNvSpPr>
          <p:nvPr/>
        </p:nvSpPr>
        <p:spPr bwMode="auto">
          <a:xfrm>
            <a:off x="457200" y="863992"/>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End-of-Module Assessment</a:t>
            </a:r>
            <a:endParaRPr lang="en-US" baseline="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341438"/>
            <a:ext cx="5616575" cy="5165725"/>
          </a:xfrm>
          <a:prstGeom prst="rect">
            <a:avLst/>
          </a:prstGeom>
          <a:noFill/>
          <a:ln w="9525">
            <a:noFill/>
            <a:miter lim="800000"/>
            <a:headEnd/>
            <a:tailEnd/>
          </a:ln>
        </p:spPr>
      </p:pic>
    </p:spTree>
    <p:extLst>
      <p:ext uri="{BB962C8B-B14F-4D97-AF65-F5344CB8AC3E}">
        <p14:creationId xmlns:p14="http://schemas.microsoft.com/office/powerpoint/2010/main" val="311588012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sp>
        <p:nvSpPr>
          <p:cNvPr id="8" name="Title 1"/>
          <p:cNvSpPr txBox="1">
            <a:spLocks/>
          </p:cNvSpPr>
          <p:nvPr/>
        </p:nvSpPr>
        <p:spPr bwMode="auto">
          <a:xfrm>
            <a:off x="457200" y="863992"/>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End-of-Module Assessment</a:t>
            </a:r>
            <a:endParaRPr lang="en-US" baseline="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875"/>
            <a:ext cx="8229600" cy="1557338"/>
          </a:xfrm>
          <a:prstGeom prst="rect">
            <a:avLst/>
          </a:prstGeom>
          <a:noFill/>
          <a:ln w="9525">
            <a:noFill/>
            <a:miter lim="800000"/>
            <a:headEnd/>
            <a:tailEnd/>
          </a:ln>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068638"/>
            <a:ext cx="3816350" cy="353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2925763"/>
            <a:ext cx="3960812" cy="369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803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sp>
        <p:nvSpPr>
          <p:cNvPr id="8" name="Title 1"/>
          <p:cNvSpPr txBox="1">
            <a:spLocks/>
          </p:cNvSpPr>
          <p:nvPr/>
        </p:nvSpPr>
        <p:spPr bwMode="auto">
          <a:xfrm>
            <a:off x="457200" y="863992"/>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End-of-Module Assessment</a:t>
            </a:r>
            <a:endParaRPr lang="en-US" baseline="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33" y="1578744"/>
            <a:ext cx="9029700"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339137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sp>
        <p:nvSpPr>
          <p:cNvPr id="8" name="Title 1"/>
          <p:cNvSpPr txBox="1">
            <a:spLocks/>
          </p:cNvSpPr>
          <p:nvPr/>
        </p:nvSpPr>
        <p:spPr bwMode="auto">
          <a:xfrm>
            <a:off x="457200" y="863992"/>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End-of-Module Assessment</a:t>
            </a:r>
            <a:endParaRPr lang="en-US" baseline="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269" y="1629519"/>
            <a:ext cx="5919787"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72816"/>
            <a:ext cx="3421063" cy="1976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773656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58420"/>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sp>
        <p:nvSpPr>
          <p:cNvPr id="8" name="Title 1"/>
          <p:cNvSpPr txBox="1">
            <a:spLocks/>
          </p:cNvSpPr>
          <p:nvPr/>
        </p:nvSpPr>
        <p:spPr bwMode="auto">
          <a:xfrm>
            <a:off x="457200" y="1089091"/>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smtClean="0"/>
              <a:t>Agenda</a:t>
            </a:r>
            <a:endParaRPr lang="en-US" baseline="0" dirty="0"/>
          </a:p>
        </p:txBody>
      </p:sp>
      <p:sp>
        <p:nvSpPr>
          <p:cNvPr id="9" name="Content Placeholder 3"/>
          <p:cNvSpPr txBox="1">
            <a:spLocks/>
          </p:cNvSpPr>
          <p:nvPr/>
        </p:nvSpPr>
        <p:spPr bwMode="auto">
          <a:xfrm>
            <a:off x="609600" y="20658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b="1" baseline="0" smtClean="0"/>
              <a:t>Lesson Structure</a:t>
            </a:r>
          </a:p>
          <a:p>
            <a:pPr algn="ctr"/>
            <a:r>
              <a:rPr lang="en-US" sz="2400" b="1" baseline="0" smtClean="0"/>
              <a:t>Instructional Sequence</a:t>
            </a:r>
          </a:p>
          <a:p>
            <a:pPr algn="ctr"/>
            <a:r>
              <a:rPr lang="en-US" sz="2400" b="1" baseline="0" smtClean="0">
                <a:effectLst>
                  <a:glow rad="228600">
                    <a:srgbClr val="0A668B">
                      <a:alpha val="40000"/>
                    </a:srgbClr>
                  </a:glow>
                </a:effectLst>
              </a:rPr>
              <a:t>Module Review</a:t>
            </a:r>
          </a:p>
          <a:p>
            <a:pPr algn="ctr"/>
            <a:r>
              <a:rPr lang="en-US" sz="2400" b="1" baseline="0" smtClean="0"/>
              <a:t>Preparation for Implementation</a:t>
            </a:r>
            <a:endParaRPr lang="en-US" sz="2400" b="1" baseline="0" dirty="0"/>
          </a:p>
        </p:txBody>
      </p:sp>
    </p:spTree>
    <p:extLst>
      <p:ext uri="{BB962C8B-B14F-4D97-AF65-F5344CB8AC3E}">
        <p14:creationId xmlns:p14="http://schemas.microsoft.com/office/powerpoint/2010/main" val="368638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9">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normAutofit fontScale="90000"/>
          </a:bodyPr>
          <a:lstStyle/>
          <a:p>
            <a:r>
              <a:rPr lang="en-US" sz="3000" dirty="0" smtClean="0"/>
              <a:t>Key Themes of Module 1: Congruence, Proof, and Constructions</a:t>
            </a:r>
            <a:endParaRPr lang="en-US" sz="3000" dirty="0"/>
          </a:p>
        </p:txBody>
      </p:sp>
      <p:sp>
        <p:nvSpPr>
          <p:cNvPr id="3" name="Content Placeholder 2"/>
          <p:cNvSpPr>
            <a:spLocks noGrp="1"/>
          </p:cNvSpPr>
          <p:nvPr>
            <p:ph idx="4294967295"/>
          </p:nvPr>
        </p:nvSpPr>
        <p:spPr>
          <a:xfrm>
            <a:off x="457200" y="2347414"/>
            <a:ext cx="8229600" cy="3585185"/>
          </a:xfrm>
        </p:spPr>
        <p:txBody>
          <a:bodyPr>
            <a:normAutofit fontScale="92500"/>
          </a:bodyPr>
          <a:lstStyle/>
          <a:p>
            <a:pPr>
              <a:buFont typeface="Arial"/>
              <a:buChar char="•"/>
            </a:pPr>
            <a:r>
              <a:rPr lang="en-US" sz="2400" dirty="0" smtClean="0">
                <a:latin typeface="Agenda-Light"/>
              </a:rPr>
              <a:t>Module is anchored by the definition of congruence</a:t>
            </a:r>
          </a:p>
          <a:p>
            <a:pPr>
              <a:buFont typeface="Arial"/>
              <a:buChar char="•"/>
            </a:pPr>
            <a:r>
              <a:rPr lang="en-US" sz="2400" dirty="0" smtClean="0">
                <a:latin typeface="Agenda-Light"/>
              </a:rPr>
              <a:t>Emphasis is placed on extending the meaning and use of vocabulary in constructions </a:t>
            </a:r>
          </a:p>
          <a:p>
            <a:pPr>
              <a:buFont typeface="Arial"/>
              <a:buChar char="•"/>
            </a:pPr>
            <a:r>
              <a:rPr lang="en-US" sz="2400" dirty="0" smtClean="0">
                <a:latin typeface="Agenda-Light"/>
              </a:rPr>
              <a:t>There is an explicit recall and application of facts learned over the last few years in unknown angle problems and proofs</a:t>
            </a:r>
          </a:p>
          <a:p>
            <a:pPr>
              <a:buFont typeface="Arial"/>
              <a:buChar char="•"/>
            </a:pPr>
            <a:r>
              <a:rPr lang="en-US" sz="2400" dirty="0" smtClean="0">
                <a:latin typeface="Agenda-Light"/>
              </a:rPr>
              <a:t>Triangle congruence criteria are indicators that a rigid motion exists that maps one triangle to another; each criterion can be proven to be true with the use of rigid motions.</a:t>
            </a:r>
          </a:p>
          <a:p>
            <a:pPr marL="0" indent="0"/>
            <a:endParaRPr lang="en-US" dirty="0" smtClean="0"/>
          </a:p>
        </p:txBody>
      </p:sp>
    </p:spTree>
    <p:extLst>
      <p:ext uri="{BB962C8B-B14F-4D97-AF65-F5344CB8AC3E}">
        <p14:creationId xmlns:p14="http://schemas.microsoft.com/office/powerpoint/2010/main" val="165081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58420"/>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sp>
        <p:nvSpPr>
          <p:cNvPr id="10" name="Title 1"/>
          <p:cNvSpPr txBox="1">
            <a:spLocks/>
          </p:cNvSpPr>
          <p:nvPr/>
        </p:nvSpPr>
        <p:spPr bwMode="auto">
          <a:xfrm>
            <a:off x="457200" y="1089091"/>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smtClean="0"/>
              <a:t>Agenda</a:t>
            </a:r>
            <a:endParaRPr lang="en-US" baseline="0" dirty="0"/>
          </a:p>
        </p:txBody>
      </p:sp>
      <p:sp>
        <p:nvSpPr>
          <p:cNvPr id="11" name="Content Placeholder 3"/>
          <p:cNvSpPr txBox="1">
            <a:spLocks/>
          </p:cNvSpPr>
          <p:nvPr/>
        </p:nvSpPr>
        <p:spPr bwMode="auto">
          <a:xfrm>
            <a:off x="609600" y="20658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3000" b="1" baseline="0" dirty="0" smtClean="0"/>
              <a:t>Lesson Structure</a:t>
            </a:r>
          </a:p>
          <a:p>
            <a:pPr algn="ctr"/>
            <a:r>
              <a:rPr lang="en-US" sz="3000" b="1" baseline="0" dirty="0" smtClean="0"/>
              <a:t>Instructional Sequence</a:t>
            </a:r>
          </a:p>
          <a:p>
            <a:pPr algn="ctr"/>
            <a:r>
              <a:rPr lang="en-US" sz="3000" b="1" baseline="0" dirty="0" smtClean="0"/>
              <a:t>Module Review</a:t>
            </a:r>
          </a:p>
          <a:p>
            <a:pPr algn="ctr"/>
            <a:r>
              <a:rPr lang="en-US" sz="3000" b="1" baseline="0" dirty="0" smtClean="0">
                <a:effectLst>
                  <a:glow rad="228600">
                    <a:srgbClr val="0A668B">
                      <a:alpha val="40000"/>
                    </a:srgbClr>
                  </a:glow>
                </a:effectLst>
              </a:rPr>
              <a:t>Preparation for Implementation</a:t>
            </a:r>
            <a:endParaRPr lang="en-US" sz="3000" b="1" baseline="0" dirty="0">
              <a:effectLst>
                <a:glow rad="228600">
                  <a:srgbClr val="0A668B">
                    <a:alpha val="40000"/>
                  </a:srgbClr>
                </a:glow>
              </a:effectLst>
            </a:endParaRPr>
          </a:p>
        </p:txBody>
      </p:sp>
    </p:spTree>
    <p:extLst>
      <p:ext uri="{BB962C8B-B14F-4D97-AF65-F5344CB8AC3E}">
        <p14:creationId xmlns:p14="http://schemas.microsoft.com/office/powerpoint/2010/main" val="70476132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040140"/>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58420"/>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sp>
        <p:nvSpPr>
          <p:cNvPr id="9" name="Title 1"/>
          <p:cNvSpPr txBox="1">
            <a:spLocks/>
          </p:cNvSpPr>
          <p:nvPr/>
        </p:nvSpPr>
        <p:spPr bwMode="auto">
          <a:xfrm>
            <a:off x="457200" y="1089091"/>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smtClean="0"/>
              <a:t>Practice a Planning Protocol</a:t>
            </a:r>
            <a:endParaRPr lang="en-US" baseline="0" dirty="0"/>
          </a:p>
        </p:txBody>
      </p:sp>
      <p:sp>
        <p:nvSpPr>
          <p:cNvPr id="10" name="Content Placeholder 2"/>
          <p:cNvSpPr txBox="1">
            <a:spLocks/>
          </p:cNvSpPr>
          <p:nvPr/>
        </p:nvSpPr>
        <p:spPr bwMode="auto">
          <a:xfrm>
            <a:off x="609600" y="20658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600" baseline="0" dirty="0" smtClean="0"/>
              <a:t>With any topic from </a:t>
            </a:r>
            <a:r>
              <a:rPr lang="en-US" sz="2600" i="1" baseline="0" dirty="0" smtClean="0"/>
              <a:t>A Story of Functions</a:t>
            </a:r>
            <a:r>
              <a:rPr lang="en-US" sz="2600" baseline="0" dirty="0" smtClean="0"/>
              <a:t>, read the module overview and the topic opener.</a:t>
            </a:r>
          </a:p>
          <a:p>
            <a:pPr marL="457200" indent="-457200">
              <a:buFont typeface="Arial" panose="020B0604020202020204" pitchFamily="34" charset="0"/>
              <a:buChar char="•"/>
            </a:pPr>
            <a:r>
              <a:rPr lang="en-US" sz="2600" baseline="0" dirty="0" smtClean="0"/>
              <a:t>Study the module assessment, paying particular attention to the sample responses provided.</a:t>
            </a:r>
          </a:p>
        </p:txBody>
      </p:sp>
    </p:spTree>
    <p:extLst>
      <p:ext uri="{BB962C8B-B14F-4D97-AF65-F5344CB8AC3E}">
        <p14:creationId xmlns:p14="http://schemas.microsoft.com/office/powerpoint/2010/main" val="127241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089091"/>
            <a:ext cx="8229600" cy="824382"/>
          </a:xfrm>
        </p:spPr>
        <p:txBody>
          <a:bodyPr/>
          <a:lstStyle/>
          <a:p>
            <a:r>
              <a:rPr lang="en-US" sz="3000" dirty="0" smtClean="0"/>
              <a:t>Lesson 1: Opening Exercise (cont.)</a:t>
            </a:r>
            <a:endParaRPr lang="en-US" sz="3000" dirty="0"/>
          </a:p>
        </p:txBody>
      </p:sp>
      <p:pic>
        <p:nvPicPr>
          <p:cNvPr id="8" name="Picture 7"/>
          <p:cNvPicPr>
            <a:picLocks noChangeAspect="1"/>
          </p:cNvPicPr>
          <p:nvPr/>
        </p:nvPicPr>
        <p:blipFill>
          <a:blip r:embed="rId3"/>
          <a:stretch>
            <a:fillRect/>
          </a:stretch>
        </p:blipFill>
        <p:spPr>
          <a:xfrm>
            <a:off x="127000" y="2635709"/>
            <a:ext cx="8890000" cy="2436163"/>
          </a:xfrm>
          <a:prstGeom prst="rect">
            <a:avLst/>
          </a:prstGeom>
        </p:spPr>
      </p:pic>
      <p:sp>
        <p:nvSpPr>
          <p:cNvPr id="2" name="TextBox 1"/>
          <p:cNvSpPr txBox="1"/>
          <p:nvPr/>
        </p:nvSpPr>
        <p:spPr>
          <a:xfrm>
            <a:off x="889787" y="3216604"/>
            <a:ext cx="1133919" cy="369332"/>
          </a:xfrm>
          <a:prstGeom prst="rect">
            <a:avLst/>
          </a:prstGeom>
          <a:noFill/>
        </p:spPr>
        <p:txBody>
          <a:bodyPr wrap="none" rtlCol="0">
            <a:spAutoFit/>
          </a:bodyPr>
          <a:lstStyle/>
          <a:p>
            <a:r>
              <a:rPr lang="en-US" b="1" baseline="0" dirty="0" smtClean="0">
                <a:solidFill>
                  <a:schemeClr val="accent5">
                    <a:lumMod val="50000"/>
                  </a:schemeClr>
                </a:solidFill>
              </a:rPr>
              <a:t>segment</a:t>
            </a:r>
            <a:endParaRPr lang="en-US" b="1" baseline="0" dirty="0">
              <a:solidFill>
                <a:schemeClr val="accent5">
                  <a:lumMod val="50000"/>
                </a:schemeClr>
              </a:solidFill>
            </a:endParaRPr>
          </a:p>
        </p:txBody>
      </p:sp>
      <p:sp>
        <p:nvSpPr>
          <p:cNvPr id="6" name="TextBox 5"/>
          <p:cNvSpPr txBox="1"/>
          <p:nvPr/>
        </p:nvSpPr>
        <p:spPr>
          <a:xfrm>
            <a:off x="883961" y="3864812"/>
            <a:ext cx="877389" cy="369332"/>
          </a:xfrm>
          <a:prstGeom prst="rect">
            <a:avLst/>
          </a:prstGeom>
          <a:noFill/>
        </p:spPr>
        <p:txBody>
          <a:bodyPr wrap="none" rtlCol="0">
            <a:spAutoFit/>
          </a:bodyPr>
          <a:lstStyle/>
          <a:p>
            <a:r>
              <a:rPr lang="en-US" b="1" baseline="0" dirty="0" smtClean="0">
                <a:solidFill>
                  <a:schemeClr val="accent5">
                    <a:lumMod val="50000"/>
                  </a:schemeClr>
                </a:solidFill>
              </a:rPr>
              <a:t>radius</a:t>
            </a:r>
            <a:endParaRPr lang="en-US" b="1" baseline="0" dirty="0">
              <a:solidFill>
                <a:schemeClr val="accent5">
                  <a:lumMod val="50000"/>
                </a:schemeClr>
              </a:solidFill>
            </a:endParaRPr>
          </a:p>
        </p:txBody>
      </p:sp>
      <p:sp>
        <p:nvSpPr>
          <p:cNvPr id="9" name="TextBox 8"/>
          <p:cNvSpPr txBox="1"/>
          <p:nvPr/>
        </p:nvSpPr>
        <p:spPr>
          <a:xfrm>
            <a:off x="928707" y="4562910"/>
            <a:ext cx="787896" cy="369332"/>
          </a:xfrm>
          <a:prstGeom prst="rect">
            <a:avLst/>
          </a:prstGeom>
          <a:noFill/>
        </p:spPr>
        <p:txBody>
          <a:bodyPr wrap="none" rtlCol="0">
            <a:spAutoFit/>
          </a:bodyPr>
          <a:lstStyle/>
          <a:p>
            <a:r>
              <a:rPr lang="en-US" b="1" baseline="0" dirty="0" smtClean="0">
                <a:solidFill>
                  <a:schemeClr val="accent5">
                    <a:lumMod val="50000"/>
                  </a:schemeClr>
                </a:solidFill>
              </a:rPr>
              <a:t>circle</a:t>
            </a:r>
            <a:endParaRPr lang="en-US" b="1" baseline="0" dirty="0">
              <a:solidFill>
                <a:schemeClr val="accent5">
                  <a:lumMod val="50000"/>
                </a:schemeClr>
              </a:solidFill>
            </a:endParaRPr>
          </a:p>
        </p:txBody>
      </p:sp>
    </p:spTree>
    <p:extLst>
      <p:ext uri="{BB962C8B-B14F-4D97-AF65-F5344CB8AC3E}">
        <p14:creationId xmlns:p14="http://schemas.microsoft.com/office/powerpoint/2010/main" val="190618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58420"/>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sp>
        <p:nvSpPr>
          <p:cNvPr id="8" name="Title 1"/>
          <p:cNvSpPr txBox="1">
            <a:spLocks/>
          </p:cNvSpPr>
          <p:nvPr/>
        </p:nvSpPr>
        <p:spPr bwMode="auto">
          <a:xfrm>
            <a:off x="457200" y="1089091"/>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smtClean="0"/>
              <a:t>Practice a Planning Protocol</a:t>
            </a:r>
            <a:endParaRPr lang="en-US" baseline="0" dirty="0"/>
          </a:p>
        </p:txBody>
      </p:sp>
      <p:sp>
        <p:nvSpPr>
          <p:cNvPr id="9" name="Content Placeholder 2"/>
          <p:cNvSpPr txBox="1">
            <a:spLocks/>
          </p:cNvSpPr>
          <p:nvPr/>
        </p:nvSpPr>
        <p:spPr bwMode="auto">
          <a:xfrm>
            <a:off x="609600" y="20658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600" baseline="0" smtClean="0"/>
              <a:t>Read through the first lesson of the topic.</a:t>
            </a:r>
          </a:p>
          <a:p>
            <a:pPr marL="457200" indent="-457200">
              <a:buFont typeface="Arial" panose="020B0604020202020204" pitchFamily="34" charset="0"/>
              <a:buChar char="•"/>
            </a:pPr>
            <a:r>
              <a:rPr lang="en-US" sz="2600" baseline="0" smtClean="0"/>
              <a:t>Then, take note of the lesson objective and re-examine the exit ticket with the objective in mind.  What major concept is necessary to successfully complete the exit ticket?</a:t>
            </a:r>
          </a:p>
          <a:p>
            <a:pPr marL="457200" indent="-457200">
              <a:buFont typeface="Arial" panose="020B0604020202020204" pitchFamily="34" charset="0"/>
              <a:buChar char="•"/>
            </a:pPr>
            <a:r>
              <a:rPr lang="en-US" sz="2600" baseline="0" smtClean="0"/>
              <a:t>Study the concept development and problem set.  How do the CD/PS develop the major concept that is required in the exit ticket?  What parts of the CD/PS go beyond this major concept?</a:t>
            </a:r>
            <a:endParaRPr lang="en-US" sz="2600" baseline="0" dirty="0" smtClean="0"/>
          </a:p>
        </p:txBody>
      </p:sp>
    </p:spTree>
    <p:extLst>
      <p:ext uri="{BB962C8B-B14F-4D97-AF65-F5344CB8AC3E}">
        <p14:creationId xmlns:p14="http://schemas.microsoft.com/office/powerpoint/2010/main" val="404271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58420"/>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sp>
        <p:nvSpPr>
          <p:cNvPr id="8" name="Title 1"/>
          <p:cNvSpPr txBox="1">
            <a:spLocks/>
          </p:cNvSpPr>
          <p:nvPr/>
        </p:nvSpPr>
        <p:spPr bwMode="auto">
          <a:xfrm>
            <a:off x="457200" y="1089091"/>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smtClean="0"/>
              <a:t>Practice a Planning Protocol</a:t>
            </a:r>
            <a:endParaRPr lang="en-US" baseline="0" dirty="0"/>
          </a:p>
        </p:txBody>
      </p:sp>
      <p:sp>
        <p:nvSpPr>
          <p:cNvPr id="9" name="Content Placeholder 2"/>
          <p:cNvSpPr txBox="1">
            <a:spLocks/>
          </p:cNvSpPr>
          <p:nvPr/>
        </p:nvSpPr>
        <p:spPr bwMode="auto">
          <a:xfrm>
            <a:off x="609600" y="1788147"/>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600" baseline="0" dirty="0" smtClean="0"/>
              <a:t>How will this knowledge enable teachers to support  specific groups of learners?</a:t>
            </a:r>
          </a:p>
          <a:p>
            <a:pPr marL="457200" indent="-457200">
              <a:buFont typeface="Arial" panose="020B0604020202020204" pitchFamily="34" charset="0"/>
              <a:buChar char="•"/>
            </a:pPr>
            <a:r>
              <a:rPr lang="en-US" sz="2600" baseline="0" dirty="0" smtClean="0"/>
              <a:t>Turn to the subsequent lesson, and examine the exit ticket.  How does this exit ticket build on the last?  How are the two exit tickets similar and how are they different?  </a:t>
            </a:r>
          </a:p>
          <a:p>
            <a:pPr marL="457200" indent="-457200">
              <a:buFont typeface="Arial" panose="020B0604020202020204" pitchFamily="34" charset="0"/>
              <a:buChar char="•"/>
            </a:pPr>
            <a:r>
              <a:rPr lang="en-US" sz="2600" baseline="0" dirty="0" smtClean="0"/>
              <a:t>Will students have an opportunity in the second lesson to continue development of the first lesson’s objective?  What level of mastery of the first lesson’s objective is necessary in preparation for the second lesson?</a:t>
            </a:r>
            <a:endParaRPr lang="en-US" sz="2600" baseline="0" dirty="0"/>
          </a:p>
        </p:txBody>
      </p:sp>
    </p:spTree>
    <p:extLst>
      <p:ext uri="{BB962C8B-B14F-4D97-AF65-F5344CB8AC3E}">
        <p14:creationId xmlns:p14="http://schemas.microsoft.com/office/powerpoint/2010/main" val="1373778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58420"/>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sp>
        <p:nvSpPr>
          <p:cNvPr id="8" name="Title 1"/>
          <p:cNvSpPr txBox="1">
            <a:spLocks/>
          </p:cNvSpPr>
          <p:nvPr/>
        </p:nvSpPr>
        <p:spPr bwMode="auto">
          <a:xfrm>
            <a:off x="457200" y="1089091"/>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smtClean="0"/>
              <a:t>Practice a Planning Protocol</a:t>
            </a:r>
            <a:endParaRPr lang="en-US" baseline="0" dirty="0"/>
          </a:p>
        </p:txBody>
      </p:sp>
      <p:sp>
        <p:nvSpPr>
          <p:cNvPr id="9" name="Content Placeholder 2"/>
          <p:cNvSpPr txBox="1">
            <a:spLocks/>
          </p:cNvSpPr>
          <p:nvPr/>
        </p:nvSpPr>
        <p:spPr bwMode="auto">
          <a:xfrm>
            <a:off x="609600" y="20658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2600" baseline="0" smtClean="0"/>
              <a:t>How does the new plan for implementation impact the student debrief?</a:t>
            </a:r>
          </a:p>
          <a:p>
            <a:pPr marL="457200" indent="-457200">
              <a:buFont typeface="Arial" panose="020B0604020202020204" pitchFamily="34" charset="0"/>
              <a:buChar char="•"/>
            </a:pPr>
            <a:r>
              <a:rPr lang="en-US" sz="2600" baseline="0" smtClean="0"/>
              <a:t>Are any adjustments needed to the fluency and/or application components of the lesson?  </a:t>
            </a:r>
            <a:endParaRPr lang="en-US" sz="2600" baseline="0" dirty="0" smtClean="0"/>
          </a:p>
        </p:txBody>
      </p:sp>
    </p:spTree>
    <p:extLst>
      <p:ext uri="{BB962C8B-B14F-4D97-AF65-F5344CB8AC3E}">
        <p14:creationId xmlns:p14="http://schemas.microsoft.com/office/powerpoint/2010/main" val="274621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58420"/>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sp>
        <p:nvSpPr>
          <p:cNvPr id="8" name="Title 1"/>
          <p:cNvSpPr txBox="1">
            <a:spLocks/>
          </p:cNvSpPr>
          <p:nvPr/>
        </p:nvSpPr>
        <p:spPr bwMode="auto">
          <a:xfrm>
            <a:off x="457200" y="1089091"/>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smtClean="0"/>
              <a:t>Practice a Planning Protocol</a:t>
            </a:r>
            <a:endParaRPr lang="en-US" baseline="0" dirty="0"/>
          </a:p>
        </p:txBody>
      </p:sp>
      <p:sp>
        <p:nvSpPr>
          <p:cNvPr id="9" name="Content Placeholder 2"/>
          <p:cNvSpPr txBox="1">
            <a:spLocks/>
          </p:cNvSpPr>
          <p:nvPr/>
        </p:nvSpPr>
        <p:spPr bwMode="auto">
          <a:xfrm>
            <a:off x="609600" y="1824053"/>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2600" baseline="0" smtClean="0"/>
              <a:t>Repeat this process for each lesson.</a:t>
            </a:r>
          </a:p>
          <a:p>
            <a:pPr marL="803275" lvl="2" indent="-346075">
              <a:buFont typeface="Arial" panose="020B0604020202020204" pitchFamily="34" charset="0"/>
              <a:buChar char="•"/>
            </a:pPr>
            <a:r>
              <a:rPr lang="en-US" sz="2400" baseline="0" smtClean="0">
                <a:solidFill>
                  <a:srgbClr val="404040"/>
                </a:solidFill>
              </a:rPr>
              <a:t>Read lesson.</a:t>
            </a:r>
          </a:p>
          <a:p>
            <a:pPr marL="803275" lvl="2" indent="-346075">
              <a:buFont typeface="Arial" panose="020B0604020202020204" pitchFamily="34" charset="0"/>
              <a:buChar char="•"/>
            </a:pPr>
            <a:r>
              <a:rPr lang="en-US" sz="2400" baseline="0" smtClean="0">
                <a:solidFill>
                  <a:srgbClr val="404040"/>
                </a:solidFill>
              </a:rPr>
              <a:t>Study exit ticket. Identify critical portions of concept development and problem set.</a:t>
            </a:r>
          </a:p>
          <a:p>
            <a:pPr marL="803275" lvl="2" indent="-346075">
              <a:buFont typeface="Arial" panose="020B0604020202020204" pitchFamily="34" charset="0"/>
              <a:buChar char="•"/>
            </a:pPr>
            <a:r>
              <a:rPr lang="en-US" sz="2400" baseline="0" smtClean="0">
                <a:solidFill>
                  <a:srgbClr val="404040"/>
                </a:solidFill>
              </a:rPr>
              <a:t>Consider needs of specific students.</a:t>
            </a:r>
          </a:p>
          <a:p>
            <a:pPr marL="803275" lvl="2" indent="-346075">
              <a:buFont typeface="Arial" panose="020B0604020202020204" pitchFamily="34" charset="0"/>
              <a:buChar char="•"/>
            </a:pPr>
            <a:r>
              <a:rPr lang="en-US" sz="2400" baseline="0" smtClean="0">
                <a:solidFill>
                  <a:srgbClr val="404040"/>
                </a:solidFill>
              </a:rPr>
              <a:t>Refer to subsequent exit ticket. Revise implementation plan as needed.</a:t>
            </a:r>
          </a:p>
          <a:p>
            <a:pPr marL="803275" lvl="2" indent="-346075">
              <a:buFont typeface="Arial" panose="020B0604020202020204" pitchFamily="34" charset="0"/>
              <a:buChar char="•"/>
            </a:pPr>
            <a:r>
              <a:rPr lang="en-US" sz="2400" baseline="0" smtClean="0">
                <a:solidFill>
                  <a:srgbClr val="404040"/>
                </a:solidFill>
              </a:rPr>
              <a:t>Make adjustments to the student debrief as needed.</a:t>
            </a:r>
          </a:p>
          <a:p>
            <a:pPr marL="803275" lvl="2" indent="-346075">
              <a:buFont typeface="Arial" panose="020B0604020202020204" pitchFamily="34" charset="0"/>
              <a:buChar char="•"/>
            </a:pPr>
            <a:r>
              <a:rPr lang="en-US" sz="2400" baseline="0" smtClean="0">
                <a:solidFill>
                  <a:srgbClr val="404040"/>
                </a:solidFill>
              </a:rPr>
              <a:t>Consider the other lesson components, ensuring a balance of rigor.</a:t>
            </a:r>
            <a:endParaRPr lang="en-US" sz="2400" baseline="0" dirty="0">
              <a:solidFill>
                <a:srgbClr val="404040"/>
              </a:solidFill>
            </a:endParaRPr>
          </a:p>
        </p:txBody>
      </p:sp>
    </p:spTree>
    <p:extLst>
      <p:ext uri="{BB962C8B-B14F-4D97-AF65-F5344CB8AC3E}">
        <p14:creationId xmlns:p14="http://schemas.microsoft.com/office/powerpoint/2010/main" val="413872132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Biggest Takeaway</a:t>
            </a:r>
            <a:endParaRPr lang="en-US" dirty="0"/>
          </a:p>
        </p:txBody>
      </p:sp>
      <p:sp>
        <p:nvSpPr>
          <p:cNvPr id="3" name="Content Placeholder 2"/>
          <p:cNvSpPr>
            <a:spLocks noGrp="1"/>
          </p:cNvSpPr>
          <p:nvPr>
            <p:ph idx="4294967295"/>
          </p:nvPr>
        </p:nvSpPr>
        <p:spPr>
          <a:xfrm>
            <a:off x="457200" y="1913474"/>
            <a:ext cx="8229600" cy="4019126"/>
          </a:xfrm>
        </p:spPr>
        <p:txBody>
          <a:bodyPr/>
          <a:lstStyle/>
          <a:p>
            <a:pPr marL="457200" indent="-457200">
              <a:buFont typeface="Arial"/>
              <a:buChar char="•"/>
            </a:pPr>
            <a:r>
              <a:rPr lang="en-US" sz="2600" dirty="0" smtClean="0">
                <a:latin typeface="Agenda-Light"/>
              </a:rPr>
              <a:t>What is your biggest takeaway with respect to Module 1?</a:t>
            </a:r>
          </a:p>
          <a:p>
            <a:pPr marL="457200" indent="-457200">
              <a:buFont typeface="Arial"/>
              <a:buChar char="•"/>
            </a:pPr>
            <a:r>
              <a:rPr lang="en-US" sz="2600" dirty="0" smtClean="0">
                <a:latin typeface="Agenda-Light"/>
              </a:rPr>
              <a:t>How can you support successful implementation at your school/s given your role?</a:t>
            </a:r>
          </a:p>
        </p:txBody>
      </p:sp>
      <p:sp>
        <p:nvSpPr>
          <p:cNvPr id="4" name="Content Placeholder 3"/>
          <p:cNvSpPr txBox="1">
            <a:spLocks/>
          </p:cNvSpPr>
          <p:nvPr/>
        </p:nvSpPr>
        <p:spPr bwMode="auto">
          <a:xfrm>
            <a:off x="457200" y="3565490"/>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aseline="0" dirty="0" smtClean="0"/>
              <a:t>I now know…</a:t>
            </a:r>
          </a:p>
          <a:p>
            <a:r>
              <a:rPr lang="en-US" sz="2400" baseline="0" dirty="0" smtClean="0"/>
              <a:t>I need to figure out…</a:t>
            </a:r>
            <a:endParaRPr lang="en-US" sz="2400" baseline="0" dirty="0"/>
          </a:p>
        </p:txBody>
      </p:sp>
    </p:spTree>
    <p:extLst>
      <p:ext uri="{BB962C8B-B14F-4D97-AF65-F5344CB8AC3E}">
        <p14:creationId xmlns:p14="http://schemas.microsoft.com/office/powerpoint/2010/main" val="43782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2895953"/>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pPr algn="ctr"/>
            <a:r>
              <a:rPr lang="en-US" baseline="0" dirty="0" smtClean="0"/>
              <a:t>THANK YOU!!!!!</a:t>
            </a:r>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58420"/>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spTree>
    <p:extLst>
      <p:ext uri="{BB962C8B-B14F-4D97-AF65-F5344CB8AC3E}">
        <p14:creationId xmlns:p14="http://schemas.microsoft.com/office/powerpoint/2010/main" val="39052943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1089091"/>
                <a:ext cx="8229600" cy="824382"/>
              </a:xfrm>
            </p:spPr>
            <p:txBody>
              <a:bodyPr/>
              <a:lstStyle/>
              <a:p>
                <a14:m>
                  <m:oMath xmlns:m="http://schemas.openxmlformats.org/officeDocument/2006/math">
                    <m:sSub>
                      <m:sSubPr>
                        <m:ctrlPr>
                          <a:rPr lang="en-US" i="1" dirty="0" smtClean="0">
                            <a:latin typeface="Cambria Math" panose="02040503050406030204" pitchFamily="18" charset="0"/>
                          </a:rPr>
                        </m:ctrlPr>
                      </m:sSubPr>
                      <m:e>
                        <m:r>
                          <a:rPr lang="en-US" i="1" dirty="0">
                            <a:latin typeface="Cambria Math" panose="02040503050406030204" pitchFamily="18" charset="0"/>
                          </a:rPr>
                          <m:t>𝐶𝑖𝑟𝑐𝑙𝑒</m:t>
                        </m:r>
                      </m:e>
                      <m:sub>
                        <m:r>
                          <a:rPr lang="en-US" b="1" i="1" dirty="0" smtClean="0">
                            <a:latin typeface="Cambria Math" panose="02040503050406030204" pitchFamily="18" charset="0"/>
                          </a:rPr>
                          <m:t>𝑨</m:t>
                        </m:r>
                      </m:sub>
                    </m:sSub>
                    <m:r>
                      <a:rPr lang="en-US" b="1" i="1" dirty="0" smtClean="0">
                        <a:latin typeface="Cambria Math" panose="02040503050406030204" pitchFamily="18" charset="0"/>
                      </a:rPr>
                      <m:t>, </m:t>
                    </m:r>
                    <m:r>
                      <a:rPr lang="en-US" b="0" i="1" dirty="0" smtClean="0">
                        <a:latin typeface="Cambria Math" panose="02040503050406030204" pitchFamily="18" charset="0"/>
                      </a:rPr>
                      <m:t>𝑟𝑎𝑑𝑖𝑢𝑠</m:t>
                    </m:r>
                    <m:r>
                      <a:rPr lang="en-US" b="0" i="1" dirty="0" smtClean="0">
                        <a:latin typeface="Cambria Math" panose="02040503050406030204" pitchFamily="18" charset="0"/>
                      </a:rPr>
                      <m:t> </m:t>
                    </m:r>
                    <m:r>
                      <a:rPr lang="en-US" b="0" i="1" dirty="0" smtClean="0">
                        <a:latin typeface="Cambria Math" panose="02040503050406030204" pitchFamily="18" charset="0"/>
                      </a:rPr>
                      <m:t>𝐴𝐵</m:t>
                    </m:r>
                  </m:oMath>
                </a14:m>
                <a:r>
                  <a:rPr lang="en-US" b="0" dirty="0" smtClean="0"/>
                  <a:t> </a:t>
                </a:r>
                <a:endParaRPr lang="en-US" b="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3"/>
                <a:stretch>
                  <a:fillRect/>
                </a:stretch>
              </a:blipFill>
            </p:spPr>
            <p:txBody>
              <a:bodyPr/>
              <a:lstStyle/>
              <a:p>
                <a:r>
                  <a:rPr lang="en-US">
                    <a:noFill/>
                  </a:rPr>
                  <a:t> </a:t>
                </a:r>
              </a:p>
            </p:txBody>
          </p:sp>
        </mc:Fallback>
      </mc:AlternateContent>
      <p:pic>
        <p:nvPicPr>
          <p:cNvPr id="4" name="Content Placeholder 3"/>
          <p:cNvPicPr>
            <a:picLocks noGrp="1" noChangeAspect="1"/>
          </p:cNvPicPr>
          <p:nvPr>
            <p:ph idx="4294967295"/>
          </p:nvPr>
        </p:nvPicPr>
        <p:blipFill>
          <a:blip r:embed="rId4">
            <a:extLst>
              <a:ext uri="{28A0092B-C50C-407E-A947-70E740481C1C}">
                <a14:useLocalDpi xmlns:a14="http://schemas.microsoft.com/office/drawing/2010/main" val="0"/>
              </a:ext>
            </a:extLst>
          </a:blip>
          <a:stretch>
            <a:fillRect/>
          </a:stretch>
        </p:blipFill>
        <p:spPr>
          <a:xfrm>
            <a:off x="3479906" y="2126107"/>
            <a:ext cx="2798050" cy="2500757"/>
          </a:xfrm>
        </p:spPr>
      </p:pic>
      <p:sp>
        <p:nvSpPr>
          <p:cNvPr id="5" name="TextBox 4"/>
          <p:cNvSpPr txBox="1"/>
          <p:nvPr/>
        </p:nvSpPr>
        <p:spPr>
          <a:xfrm>
            <a:off x="4389120" y="5458750"/>
            <a:ext cx="5454996" cy="502702"/>
          </a:xfrm>
          <a:prstGeom prst="rect">
            <a:avLst/>
          </a:prstGeom>
          <a:noFill/>
        </p:spPr>
        <p:txBody>
          <a:bodyPr wrap="square" rtlCol="0">
            <a:spAutoFit/>
          </a:bodyPr>
          <a:lstStyle/>
          <a:p>
            <a:r>
              <a:rPr lang="en-US" sz="4000" dirty="0" smtClean="0">
                <a:latin typeface="Agenda-Light"/>
              </a:rPr>
              <a:t>Notation is important!</a:t>
            </a:r>
            <a:endParaRPr lang="en-US" sz="4000" dirty="0">
              <a:latin typeface="Agenda-Light"/>
            </a:endParaRPr>
          </a:p>
        </p:txBody>
      </p:sp>
    </p:spTree>
    <p:extLst>
      <p:ext uri="{BB962C8B-B14F-4D97-AF65-F5344CB8AC3E}">
        <p14:creationId xmlns:p14="http://schemas.microsoft.com/office/powerpoint/2010/main" val="2217283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831166"/>
            <a:ext cx="8229600" cy="824382"/>
          </a:xfrm>
        </p:spPr>
        <p:txBody>
          <a:bodyPr/>
          <a:lstStyle/>
          <a:p>
            <a:r>
              <a:rPr lang="en-US" sz="3000" dirty="0" smtClean="0"/>
              <a:t>Lesson 1, Example 1</a:t>
            </a:r>
            <a:endParaRPr lang="en-US" sz="3000" dirty="0"/>
          </a:p>
        </p:txBody>
      </p:sp>
      <p:pic>
        <p:nvPicPr>
          <p:cNvPr id="5" name="Picture 4"/>
          <p:cNvPicPr>
            <a:picLocks noChangeAspect="1"/>
          </p:cNvPicPr>
          <p:nvPr/>
        </p:nvPicPr>
        <p:blipFill>
          <a:blip r:embed="rId3"/>
          <a:stretch>
            <a:fillRect/>
          </a:stretch>
        </p:blipFill>
        <p:spPr>
          <a:xfrm>
            <a:off x="0" y="1913473"/>
            <a:ext cx="9144000" cy="1340233"/>
          </a:xfrm>
          <a:prstGeom prst="rect">
            <a:avLst/>
          </a:prstGeom>
        </p:spPr>
      </p:pic>
      <p:pic>
        <p:nvPicPr>
          <p:cNvPr id="6" name="Picture 5"/>
          <p:cNvPicPr>
            <a:picLocks noChangeAspect="1"/>
          </p:cNvPicPr>
          <p:nvPr/>
        </p:nvPicPr>
        <p:blipFill>
          <a:blip r:embed="rId4"/>
          <a:stretch>
            <a:fillRect/>
          </a:stretch>
        </p:blipFill>
        <p:spPr>
          <a:xfrm>
            <a:off x="1752601" y="3253706"/>
            <a:ext cx="5041900" cy="3395198"/>
          </a:xfrm>
          <a:prstGeom prst="rect">
            <a:avLst/>
          </a:prstGeom>
        </p:spPr>
      </p:pic>
    </p:spTree>
    <p:extLst>
      <p:ext uri="{BB962C8B-B14F-4D97-AF65-F5344CB8AC3E}">
        <p14:creationId xmlns:p14="http://schemas.microsoft.com/office/powerpoint/2010/main" val="2889931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839602"/>
            <a:ext cx="8229600" cy="824382"/>
          </a:xfrm>
        </p:spPr>
        <p:txBody>
          <a:bodyPr/>
          <a:lstStyle/>
          <a:p>
            <a:r>
              <a:rPr lang="en-US" sz="3000" dirty="0" smtClean="0"/>
              <a:t>Lesson 1, Example 1</a:t>
            </a:r>
            <a:endParaRPr lang="en-US" sz="3000" dirty="0"/>
          </a:p>
        </p:txBody>
      </p:sp>
      <p:pic>
        <p:nvPicPr>
          <p:cNvPr id="5" name="Picture 4"/>
          <p:cNvPicPr>
            <a:picLocks noChangeAspect="1"/>
          </p:cNvPicPr>
          <p:nvPr/>
        </p:nvPicPr>
        <p:blipFill>
          <a:blip r:embed="rId3"/>
          <a:stretch>
            <a:fillRect/>
          </a:stretch>
        </p:blipFill>
        <p:spPr>
          <a:xfrm>
            <a:off x="0" y="1913473"/>
            <a:ext cx="9144000" cy="1340233"/>
          </a:xfrm>
          <a:prstGeom prst="rect">
            <a:avLst/>
          </a:prstGeom>
        </p:spPr>
      </p:pic>
      <p:pic>
        <p:nvPicPr>
          <p:cNvPr id="2" name="Picture 1"/>
          <p:cNvPicPr>
            <a:picLocks noChangeAspect="1"/>
          </p:cNvPicPr>
          <p:nvPr/>
        </p:nvPicPr>
        <p:blipFill>
          <a:blip r:embed="rId4"/>
          <a:stretch>
            <a:fillRect/>
          </a:stretch>
        </p:blipFill>
        <p:spPr>
          <a:xfrm>
            <a:off x="1844040" y="3253706"/>
            <a:ext cx="4889136" cy="3299460"/>
          </a:xfrm>
          <a:prstGeom prst="rect">
            <a:avLst/>
          </a:prstGeom>
        </p:spPr>
      </p:pic>
    </p:spTree>
    <p:extLst>
      <p:ext uri="{BB962C8B-B14F-4D97-AF65-F5344CB8AC3E}">
        <p14:creationId xmlns:p14="http://schemas.microsoft.com/office/powerpoint/2010/main" val="224625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5636"/>
            <a:ext cx="8229600" cy="824382"/>
          </a:xfrm>
        </p:spPr>
        <p:txBody>
          <a:bodyPr/>
          <a:lstStyle/>
          <a:p>
            <a:r>
              <a:rPr lang="en-US" sz="3000" dirty="0"/>
              <a:t>Lesson 1, Example </a:t>
            </a:r>
            <a:r>
              <a:rPr lang="en-US" sz="3000" dirty="0" smtClean="0"/>
              <a:t>2</a:t>
            </a:r>
            <a:endParaRPr lang="en-US" sz="3000" dirty="0"/>
          </a:p>
        </p:txBody>
      </p:sp>
      <p:pic>
        <p:nvPicPr>
          <p:cNvPr id="4" name="Picture 3"/>
          <p:cNvPicPr>
            <a:picLocks noChangeAspect="1"/>
          </p:cNvPicPr>
          <p:nvPr/>
        </p:nvPicPr>
        <p:blipFill>
          <a:blip r:embed="rId3"/>
          <a:stretch>
            <a:fillRect/>
          </a:stretch>
        </p:blipFill>
        <p:spPr>
          <a:xfrm>
            <a:off x="914400" y="1666515"/>
            <a:ext cx="5181600" cy="4386999"/>
          </a:xfrm>
          <a:prstGeom prst="rect">
            <a:avLst/>
          </a:prstGeom>
        </p:spPr>
      </p:pic>
    </p:spTree>
    <p:extLst>
      <p:ext uri="{BB962C8B-B14F-4D97-AF65-F5344CB8AC3E}">
        <p14:creationId xmlns:p14="http://schemas.microsoft.com/office/powerpoint/2010/main" val="5321132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6529"/>
            <a:ext cx="8229600" cy="824382"/>
          </a:xfrm>
        </p:spPr>
        <p:txBody>
          <a:bodyPr/>
          <a:lstStyle/>
          <a:p>
            <a:r>
              <a:rPr lang="en-US" sz="3000" dirty="0"/>
              <a:t>Lesson 1, Example </a:t>
            </a:r>
            <a:r>
              <a:rPr lang="en-US" sz="3000" dirty="0" smtClean="0"/>
              <a:t>2</a:t>
            </a:r>
            <a:endParaRPr lang="en-US" sz="3000" dirty="0"/>
          </a:p>
        </p:txBody>
      </p:sp>
      <p:pic>
        <p:nvPicPr>
          <p:cNvPr id="4" name="Picture 3"/>
          <p:cNvPicPr>
            <a:picLocks noChangeAspect="1"/>
          </p:cNvPicPr>
          <p:nvPr/>
        </p:nvPicPr>
        <p:blipFill>
          <a:blip r:embed="rId4"/>
          <a:stretch>
            <a:fillRect/>
          </a:stretch>
        </p:blipFill>
        <p:spPr>
          <a:xfrm>
            <a:off x="914400" y="1313221"/>
            <a:ext cx="5181600" cy="4386999"/>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3318201456"/>
              </p:ext>
            </p:extLst>
          </p:nvPr>
        </p:nvGraphicFramePr>
        <p:xfrm>
          <a:off x="3865880" y="1595739"/>
          <a:ext cx="6248400" cy="2336800"/>
        </p:xfrm>
        <a:graphic>
          <a:graphicData uri="http://schemas.openxmlformats.org/presentationml/2006/ole">
            <mc:AlternateContent xmlns:mc="http://schemas.openxmlformats.org/markup-compatibility/2006">
              <mc:Choice xmlns:v="urn:schemas-microsoft-com:vml" Requires="v">
                <p:oleObj spid="_x0000_s4435" name="Document" r:id="rId6" imgW="6248400" imgH="2336800" progId="Word.Document.12">
                  <p:embed/>
                </p:oleObj>
              </mc:Choice>
              <mc:Fallback>
                <p:oleObj name="Document" r:id="rId6" imgW="6248400" imgH="2336800" progId="Word.Document.12">
                  <p:embed/>
                  <p:pic>
                    <p:nvPicPr>
                      <p:cNvPr id="0" name=""/>
                      <p:cNvPicPr/>
                      <p:nvPr/>
                    </p:nvPicPr>
                    <p:blipFill>
                      <a:blip r:embed="rId7"/>
                      <a:stretch>
                        <a:fillRect/>
                      </a:stretch>
                    </p:blipFill>
                    <p:spPr>
                      <a:xfrm>
                        <a:off x="3865880" y="1595739"/>
                        <a:ext cx="6248400" cy="2336800"/>
                      </a:xfrm>
                      <a:prstGeom prst="rect">
                        <a:avLst/>
                      </a:prstGeom>
                    </p:spPr>
                  </p:pic>
                </p:oleObj>
              </mc:Fallback>
            </mc:AlternateContent>
          </a:graphicData>
        </a:graphic>
      </p:graphicFrame>
      <p:pic>
        <p:nvPicPr>
          <p:cNvPr id="5" name="Picture 4"/>
          <p:cNvPicPr>
            <a:picLocks noChangeAspect="1"/>
          </p:cNvPicPr>
          <p:nvPr/>
        </p:nvPicPr>
        <p:blipFill>
          <a:blip r:embed="rId8"/>
          <a:stretch>
            <a:fillRect/>
          </a:stretch>
        </p:blipFill>
        <p:spPr>
          <a:xfrm>
            <a:off x="4516120" y="3916365"/>
            <a:ext cx="3835400" cy="2588341"/>
          </a:xfrm>
          <a:prstGeom prst="rect">
            <a:avLst/>
          </a:prstGeom>
        </p:spPr>
      </p:pic>
    </p:spTree>
    <p:extLst>
      <p:ext uri="{BB962C8B-B14F-4D97-AF65-F5344CB8AC3E}">
        <p14:creationId xmlns:p14="http://schemas.microsoft.com/office/powerpoint/2010/main" val="2699582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Lesson 1: Geometry Assumptions</a:t>
            </a:r>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r>
              <a:rPr lang="en-US" sz="3600" b="1" baseline="0" dirty="0" smtClean="0"/>
              <a:t>Discussion about points, lines, planes, and distance.</a:t>
            </a:r>
            <a:endParaRPr lang="en-US" sz="3600" b="1" baseline="0" dirty="0"/>
          </a:p>
        </p:txBody>
      </p:sp>
    </p:spTree>
    <p:extLst>
      <p:ext uri="{BB962C8B-B14F-4D97-AF65-F5344CB8AC3E}">
        <p14:creationId xmlns:p14="http://schemas.microsoft.com/office/powerpoint/2010/main" val="1561691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Lesson 1: Relevant Vocabulary</a:t>
            </a:r>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1964687"/>
            <a:ext cx="8229600" cy="3832609"/>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00100" indent="-457200">
              <a:buFont typeface="Arial" panose="020B0604020202020204" pitchFamily="34" charset="0"/>
              <a:buChar char="•"/>
            </a:pPr>
            <a:r>
              <a:rPr lang="en-US" sz="3000" b="1" baseline="0" dirty="0" smtClean="0"/>
              <a:t>Geometric construction</a:t>
            </a:r>
          </a:p>
          <a:p>
            <a:pPr marL="800100" indent="-457200">
              <a:buFont typeface="Arial" panose="020B0604020202020204" pitchFamily="34" charset="0"/>
              <a:buChar char="•"/>
            </a:pPr>
            <a:r>
              <a:rPr lang="en-US" sz="3000" b="1" baseline="0" dirty="0" smtClean="0"/>
              <a:t>Figure</a:t>
            </a:r>
          </a:p>
          <a:p>
            <a:pPr marL="800100" indent="-457200">
              <a:buFont typeface="Arial" panose="020B0604020202020204" pitchFamily="34" charset="0"/>
              <a:buChar char="•"/>
            </a:pPr>
            <a:r>
              <a:rPr lang="en-US" sz="3000" b="1" baseline="0" dirty="0" smtClean="0"/>
              <a:t>Equilateral triangle</a:t>
            </a:r>
          </a:p>
          <a:p>
            <a:pPr marL="800100" indent="-457200">
              <a:buFont typeface="Arial" panose="020B0604020202020204" pitchFamily="34" charset="0"/>
              <a:buChar char="•"/>
            </a:pPr>
            <a:r>
              <a:rPr lang="en-US" sz="3000" b="1" baseline="0" dirty="0" smtClean="0"/>
              <a:t>Collinear</a:t>
            </a:r>
          </a:p>
          <a:p>
            <a:pPr marL="800100" indent="-457200">
              <a:buFont typeface="Arial" panose="020B0604020202020204" pitchFamily="34" charset="0"/>
              <a:buChar char="•"/>
            </a:pPr>
            <a:r>
              <a:rPr lang="en-US" sz="3000" b="1" baseline="0" dirty="0" smtClean="0"/>
              <a:t>Length of a Segment</a:t>
            </a:r>
          </a:p>
          <a:p>
            <a:pPr marL="1196975" lvl="2" indent="-457200">
              <a:buFont typeface="Arial" panose="020B0604020202020204" pitchFamily="34" charset="0"/>
              <a:buChar char="•"/>
            </a:pPr>
            <a:r>
              <a:rPr lang="en-US" sz="2600" b="1" baseline="0" dirty="0" smtClean="0"/>
              <a:t>Notation in geometry</a:t>
            </a:r>
          </a:p>
          <a:p>
            <a:pPr marL="800100" indent="-457200">
              <a:buFont typeface="Arial" panose="020B0604020202020204" pitchFamily="34" charset="0"/>
              <a:buChar char="•"/>
            </a:pPr>
            <a:r>
              <a:rPr lang="en-US" sz="3000" b="1" baseline="0" dirty="0" smtClean="0"/>
              <a:t>Coordinate System on a Line</a:t>
            </a:r>
            <a:endParaRPr lang="en-US" sz="3000" b="1" baseline="0" dirty="0"/>
          </a:p>
        </p:txBody>
      </p:sp>
    </p:spTree>
    <p:extLst>
      <p:ext uri="{BB962C8B-B14F-4D97-AF65-F5344CB8AC3E}">
        <p14:creationId xmlns:p14="http://schemas.microsoft.com/office/powerpoint/2010/main" val="6767500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Lesson 1: Exit Ticket</a:t>
            </a:r>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141227"/>
            <a:ext cx="8229600" cy="396791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r>
              <a:rPr lang="en-US" sz="3000" b="1" baseline="0" dirty="0" smtClean="0"/>
              <a:t>We saw two different scenarios where we used the construction of an equilateral triangle to help determine a needed location (i.e., the friends playing catch in the park and the sitting cats). Can you think of another scenario where the construction of an equilateral triangle might be useful? Articulate how you would find the needed location using an equilateral triangle.</a:t>
            </a:r>
            <a:endParaRPr lang="en-US" sz="3000" b="1" baseline="0" dirty="0"/>
          </a:p>
        </p:txBody>
      </p:sp>
    </p:spTree>
    <p:extLst>
      <p:ext uri="{BB962C8B-B14F-4D97-AF65-F5344CB8AC3E}">
        <p14:creationId xmlns:p14="http://schemas.microsoft.com/office/powerpoint/2010/main" val="940248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3" name="Content Placeholder 2"/>
          <p:cNvSpPr>
            <a:spLocks noGrp="1"/>
          </p:cNvSpPr>
          <p:nvPr>
            <p:ph idx="1"/>
          </p:nvPr>
        </p:nvSpPr>
        <p:spPr>
          <a:xfrm>
            <a:off x="304800" y="654908"/>
            <a:ext cx="8229600" cy="5693442"/>
          </a:xfrm>
        </p:spPr>
        <p:txBody>
          <a:bodyPr anchor="ctr"/>
          <a:lstStyle/>
          <a:p>
            <a:pPr>
              <a:spcAft>
                <a:spcPts val="0"/>
              </a:spcAft>
            </a:pPr>
            <a:r>
              <a:rPr lang="en-US" dirty="0" smtClean="0"/>
              <a:t>	</a:t>
            </a:r>
            <a:r>
              <a:rPr lang="en-US" sz="2000" dirty="0" smtClean="0"/>
              <a:t>This PowerPoint </a:t>
            </a:r>
            <a:r>
              <a:rPr lang="en-US" sz="2000" dirty="0"/>
              <a:t>presentation is provided to individuals </a:t>
            </a:r>
            <a:r>
              <a:rPr lang="en-US" sz="2000" dirty="0" smtClean="0"/>
              <a:t>who participated </a:t>
            </a:r>
            <a:r>
              <a:rPr lang="en-US" sz="2000" dirty="0"/>
              <a:t>in a live training by professional developers certified by, or affiliated with, the copyright holder, Common Core, Inc. </a:t>
            </a:r>
            <a:r>
              <a:rPr lang="en-US" sz="2000" dirty="0" smtClean="0"/>
              <a:t>It </a:t>
            </a:r>
            <a:r>
              <a:rPr lang="en-US" sz="2000"/>
              <a:t>may </a:t>
            </a:r>
            <a:r>
              <a:rPr lang="en-US" sz="2000" smtClean="0"/>
              <a:t>not </a:t>
            </a:r>
            <a:r>
              <a:rPr lang="en-US" sz="2000" dirty="0"/>
              <a:t>be altered in any way. </a:t>
            </a:r>
            <a:r>
              <a:rPr lang="en-US" sz="2000" dirty="0" smtClean="0"/>
              <a:t>The </a:t>
            </a:r>
            <a:r>
              <a:rPr lang="en-US" sz="2000" dirty="0"/>
              <a:t>presentation may be shared for non-commercial </a:t>
            </a:r>
            <a:r>
              <a:rPr lang="en-US" sz="2000" dirty="0" smtClean="0"/>
              <a:t>purposes only. However, Common </a:t>
            </a:r>
            <a:r>
              <a:rPr lang="en-US" sz="2000" dirty="0"/>
              <a:t>Core makes no representations or warranties about the effectiveness of training provided by non-certified/non-affiliated presenters of the material</a:t>
            </a:r>
            <a:r>
              <a:rPr lang="en-US" sz="2000" dirty="0" smtClean="0"/>
              <a:t>. Any commercial use of this presentation is illegal and violates the copyrights of Common Core, Inc.</a:t>
            </a:r>
            <a:endParaRPr lang="en-US" sz="2000" dirty="0"/>
          </a:p>
          <a:p>
            <a:endParaRPr lang="en-US" dirty="0"/>
          </a:p>
        </p:txBody>
      </p:sp>
    </p:spTree>
    <p:extLst>
      <p:ext uri="{BB962C8B-B14F-4D97-AF65-F5344CB8AC3E}">
        <p14:creationId xmlns:p14="http://schemas.microsoft.com/office/powerpoint/2010/main" val="2977905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r>
              <a:rPr lang="en-US" sz="3000" b="1" baseline="0" dirty="0" smtClean="0"/>
              <a:t>Students might describe a need to determine the locations of fire hydrants, friends meeting at a restaurant, or parking lots for a stadium, etc</a:t>
            </a:r>
            <a:r>
              <a:rPr lang="en-US" sz="3000" b="1" baseline="0" dirty="0"/>
              <a:t>.</a:t>
            </a:r>
          </a:p>
        </p:txBody>
      </p:sp>
      <p:sp>
        <p:nvSpPr>
          <p:cNvPr id="8" name="Title 1"/>
          <p:cNvSpPr txBox="1">
            <a:spLocks/>
          </p:cNvSpPr>
          <p:nvPr/>
        </p:nvSpPr>
        <p:spPr bwMode="auto">
          <a:xfrm>
            <a:off x="609600" y="12927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Lesson 1: Exit Ticket</a:t>
            </a:r>
            <a:endParaRPr lang="en-US" baseline="0" dirty="0"/>
          </a:p>
        </p:txBody>
      </p:sp>
    </p:spTree>
    <p:extLst>
      <p:ext uri="{BB962C8B-B14F-4D97-AF65-F5344CB8AC3E}">
        <p14:creationId xmlns:p14="http://schemas.microsoft.com/office/powerpoint/2010/main" val="235827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Lesson 1: Problem Set</a:t>
            </a:r>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1964687"/>
            <a:ext cx="8229600" cy="3741169"/>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57250" indent="-514350">
              <a:buFont typeface="+mj-lt"/>
              <a:buAutoNum type="arabicPeriod"/>
            </a:pPr>
            <a:r>
              <a:rPr lang="en-US" sz="3000" b="1" baseline="0" dirty="0" smtClean="0"/>
              <a:t>Write a clear set of steps for the construction of an equilateral triangle. Use Euclid’s Proposition 1 as a guide.</a:t>
            </a:r>
          </a:p>
          <a:p>
            <a:pPr indent="0"/>
            <a:endParaRPr lang="en-US" sz="3000" b="1" baseline="0" dirty="0"/>
          </a:p>
        </p:txBody>
      </p:sp>
      <p:pic>
        <p:nvPicPr>
          <p:cNvPr id="2" name="Picture 1"/>
          <p:cNvPicPr>
            <a:picLocks noChangeAspect="1"/>
          </p:cNvPicPr>
          <p:nvPr/>
        </p:nvPicPr>
        <p:blipFill>
          <a:blip r:embed="rId3"/>
          <a:stretch>
            <a:fillRect/>
          </a:stretch>
        </p:blipFill>
        <p:spPr>
          <a:xfrm>
            <a:off x="835972" y="3687155"/>
            <a:ext cx="5272365" cy="2069913"/>
          </a:xfrm>
          <a:prstGeom prst="rect">
            <a:avLst/>
          </a:prstGeom>
        </p:spPr>
      </p:pic>
    </p:spTree>
    <p:extLst>
      <p:ext uri="{BB962C8B-B14F-4D97-AF65-F5344CB8AC3E}">
        <p14:creationId xmlns:p14="http://schemas.microsoft.com/office/powerpoint/2010/main" val="58580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sp>
        <p:nvSpPr>
          <p:cNvPr id="8" name="Title 1"/>
          <p:cNvSpPr txBox="1">
            <a:spLocks/>
          </p:cNvSpPr>
          <p:nvPr/>
        </p:nvSpPr>
        <p:spPr bwMode="auto">
          <a:xfrm>
            <a:off x="457200" y="1053154"/>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Lesson 1: Problem Set #2</a:t>
            </a:r>
            <a:endParaRPr lang="en-US" baseline="0" dirty="0"/>
          </a:p>
        </p:txBody>
      </p:sp>
      <p:pic>
        <p:nvPicPr>
          <p:cNvPr id="2" name="Picture 1"/>
          <p:cNvPicPr>
            <a:picLocks noChangeAspect="1"/>
          </p:cNvPicPr>
          <p:nvPr/>
        </p:nvPicPr>
        <p:blipFill>
          <a:blip r:embed="rId3"/>
          <a:stretch>
            <a:fillRect/>
          </a:stretch>
        </p:blipFill>
        <p:spPr>
          <a:xfrm>
            <a:off x="18288" y="1875022"/>
            <a:ext cx="9144000" cy="2273818"/>
          </a:xfrm>
          <a:prstGeom prst="rect">
            <a:avLst/>
          </a:prstGeom>
        </p:spPr>
      </p:pic>
      <p:pic>
        <p:nvPicPr>
          <p:cNvPr id="3" name="Picture 2"/>
          <p:cNvPicPr>
            <a:picLocks noChangeAspect="1"/>
          </p:cNvPicPr>
          <p:nvPr/>
        </p:nvPicPr>
        <p:blipFill>
          <a:blip r:embed="rId4"/>
          <a:stretch>
            <a:fillRect/>
          </a:stretch>
        </p:blipFill>
        <p:spPr>
          <a:xfrm>
            <a:off x="146304" y="4250547"/>
            <a:ext cx="6126480" cy="2065961"/>
          </a:xfrm>
          <a:prstGeom prst="rect">
            <a:avLst/>
          </a:prstGeom>
        </p:spPr>
      </p:pic>
    </p:spTree>
    <p:extLst>
      <p:ext uri="{BB962C8B-B14F-4D97-AF65-F5344CB8AC3E}">
        <p14:creationId xmlns:p14="http://schemas.microsoft.com/office/powerpoint/2010/main" val="2440856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pic>
        <p:nvPicPr>
          <p:cNvPr id="2" name="Picture 1"/>
          <p:cNvPicPr>
            <a:picLocks noChangeAspect="1"/>
          </p:cNvPicPr>
          <p:nvPr/>
        </p:nvPicPr>
        <p:blipFill>
          <a:blip r:embed="rId3"/>
          <a:stretch>
            <a:fillRect/>
          </a:stretch>
        </p:blipFill>
        <p:spPr>
          <a:xfrm>
            <a:off x="201168" y="2584034"/>
            <a:ext cx="8764925" cy="2324079"/>
          </a:xfrm>
          <a:prstGeom prst="rect">
            <a:avLst/>
          </a:prstGeom>
        </p:spPr>
      </p:pic>
      <p:sp>
        <p:nvSpPr>
          <p:cNvPr id="8" name="Title 1"/>
          <p:cNvSpPr txBox="1">
            <a:spLocks/>
          </p:cNvSpPr>
          <p:nvPr/>
        </p:nvSpPr>
        <p:spPr bwMode="auto">
          <a:xfrm>
            <a:off x="609600" y="12927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9" name="Title 1"/>
          <p:cNvSpPr txBox="1">
            <a:spLocks/>
          </p:cNvSpPr>
          <p:nvPr/>
        </p:nvSpPr>
        <p:spPr bwMode="auto">
          <a:xfrm>
            <a:off x="762000" y="14451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Lesson 1: Problem Set #2</a:t>
            </a:r>
            <a:endParaRPr lang="en-US" baseline="0" dirty="0"/>
          </a:p>
        </p:txBody>
      </p:sp>
    </p:spTree>
    <p:extLst>
      <p:ext uri="{BB962C8B-B14F-4D97-AF65-F5344CB8AC3E}">
        <p14:creationId xmlns:p14="http://schemas.microsoft.com/office/powerpoint/2010/main" val="1086271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sp>
        <p:nvSpPr>
          <p:cNvPr id="8" name="Title 1"/>
          <p:cNvSpPr txBox="1">
            <a:spLocks/>
          </p:cNvSpPr>
          <p:nvPr/>
        </p:nvSpPr>
        <p:spPr bwMode="auto">
          <a:xfrm>
            <a:off x="609600" y="12927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Lesson 1: Problem Set #2</a:t>
            </a:r>
            <a:endParaRPr lang="en-US" baseline="0" dirty="0"/>
          </a:p>
        </p:txBody>
      </p:sp>
      <p:pic>
        <p:nvPicPr>
          <p:cNvPr id="2" name="Picture 1"/>
          <p:cNvPicPr>
            <a:picLocks noChangeAspect="1"/>
          </p:cNvPicPr>
          <p:nvPr/>
        </p:nvPicPr>
        <p:blipFill>
          <a:blip r:embed="rId3"/>
          <a:stretch>
            <a:fillRect/>
          </a:stretch>
        </p:blipFill>
        <p:spPr>
          <a:xfrm>
            <a:off x="0" y="2392939"/>
            <a:ext cx="9142430" cy="2465573"/>
          </a:xfrm>
          <a:prstGeom prst="rect">
            <a:avLst/>
          </a:prstGeom>
        </p:spPr>
      </p:pic>
    </p:spTree>
    <p:extLst>
      <p:ext uri="{BB962C8B-B14F-4D97-AF65-F5344CB8AC3E}">
        <p14:creationId xmlns:p14="http://schemas.microsoft.com/office/powerpoint/2010/main" val="8043879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02357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Lesson 1 Problem Set #3</a:t>
            </a:r>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1736933"/>
            <a:ext cx="8229600" cy="4195667"/>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pic>
        <p:nvPicPr>
          <p:cNvPr id="2" name="Picture 1"/>
          <p:cNvPicPr>
            <a:picLocks noChangeAspect="1"/>
          </p:cNvPicPr>
          <p:nvPr/>
        </p:nvPicPr>
        <p:blipFill>
          <a:blip r:embed="rId3"/>
          <a:stretch>
            <a:fillRect/>
          </a:stretch>
        </p:blipFill>
        <p:spPr>
          <a:xfrm>
            <a:off x="-1" y="1722686"/>
            <a:ext cx="8937087" cy="1532578"/>
          </a:xfrm>
          <a:prstGeom prst="rect">
            <a:avLst/>
          </a:prstGeom>
        </p:spPr>
      </p:pic>
      <p:pic>
        <p:nvPicPr>
          <p:cNvPr id="3" name="Picture 2"/>
          <p:cNvPicPr>
            <a:picLocks noChangeAspect="1"/>
          </p:cNvPicPr>
          <p:nvPr/>
        </p:nvPicPr>
        <p:blipFill>
          <a:blip r:embed="rId4"/>
          <a:stretch>
            <a:fillRect/>
          </a:stretch>
        </p:blipFill>
        <p:spPr>
          <a:xfrm>
            <a:off x="2506137" y="3065922"/>
            <a:ext cx="5193111" cy="3301164"/>
          </a:xfrm>
          <a:prstGeom prst="rect">
            <a:avLst/>
          </a:prstGeom>
        </p:spPr>
      </p:pic>
    </p:spTree>
    <p:extLst>
      <p:ext uri="{BB962C8B-B14F-4D97-AF65-F5344CB8AC3E}">
        <p14:creationId xmlns:p14="http://schemas.microsoft.com/office/powerpoint/2010/main" val="40571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pic>
        <p:nvPicPr>
          <p:cNvPr id="2" name="Picture 1"/>
          <p:cNvPicPr>
            <a:picLocks noChangeAspect="1"/>
          </p:cNvPicPr>
          <p:nvPr/>
        </p:nvPicPr>
        <p:blipFill>
          <a:blip r:embed="rId3"/>
          <a:stretch>
            <a:fillRect/>
          </a:stretch>
        </p:blipFill>
        <p:spPr>
          <a:xfrm>
            <a:off x="609600" y="1422630"/>
            <a:ext cx="6083808" cy="1706945"/>
          </a:xfrm>
          <a:prstGeom prst="rect">
            <a:avLst/>
          </a:prstGeom>
        </p:spPr>
      </p:pic>
      <p:sp>
        <p:nvSpPr>
          <p:cNvPr id="8" name="Title 1"/>
          <p:cNvSpPr txBox="1">
            <a:spLocks/>
          </p:cNvSpPr>
          <p:nvPr/>
        </p:nvSpPr>
        <p:spPr bwMode="auto">
          <a:xfrm>
            <a:off x="609600" y="810034"/>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Lesson 1 Problem Set #3</a:t>
            </a:r>
            <a:endParaRPr lang="en-US" baseline="0" dirty="0"/>
          </a:p>
        </p:txBody>
      </p:sp>
      <p:pic>
        <p:nvPicPr>
          <p:cNvPr id="3" name="Picture 2"/>
          <p:cNvPicPr>
            <a:picLocks noChangeAspect="1"/>
          </p:cNvPicPr>
          <p:nvPr/>
        </p:nvPicPr>
        <p:blipFill>
          <a:blip r:embed="rId4"/>
          <a:stretch>
            <a:fillRect/>
          </a:stretch>
        </p:blipFill>
        <p:spPr>
          <a:xfrm>
            <a:off x="2258048" y="2974447"/>
            <a:ext cx="4161040" cy="3244748"/>
          </a:xfrm>
          <a:prstGeom prst="rect">
            <a:avLst/>
          </a:prstGeom>
        </p:spPr>
      </p:pic>
    </p:spTree>
    <p:extLst>
      <p:ext uri="{BB962C8B-B14F-4D97-AF65-F5344CB8AC3E}">
        <p14:creationId xmlns:p14="http://schemas.microsoft.com/office/powerpoint/2010/main" val="3849546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8356"/>
            <a:ext cx="8229600" cy="824382"/>
          </a:xfrm>
        </p:spPr>
        <p:txBody>
          <a:bodyPr/>
          <a:lstStyle/>
          <a:p>
            <a:r>
              <a:rPr lang="en-US" dirty="0" smtClean="0"/>
              <a:t>What’s In a Module?</a:t>
            </a:r>
            <a:endParaRPr lang="en-US" dirty="0"/>
          </a:p>
        </p:txBody>
      </p:sp>
      <p:sp>
        <p:nvSpPr>
          <p:cNvPr id="3" name="Content Placeholder 2"/>
          <p:cNvSpPr>
            <a:spLocks noGrp="1"/>
          </p:cNvSpPr>
          <p:nvPr>
            <p:ph idx="4294967295"/>
          </p:nvPr>
        </p:nvSpPr>
        <p:spPr>
          <a:xfrm>
            <a:off x="457200" y="1742022"/>
            <a:ext cx="8229600" cy="4296827"/>
          </a:xfrm>
        </p:spPr>
        <p:txBody>
          <a:bodyPr/>
          <a:lstStyle/>
          <a:p>
            <a:r>
              <a:rPr lang="en-US" b="1" dirty="0" smtClean="0">
                <a:latin typeface="Agenda-Light"/>
              </a:rPr>
              <a:t>Teacher Materials</a:t>
            </a:r>
          </a:p>
          <a:p>
            <a:pPr>
              <a:buFont typeface="Arial" pitchFamily="34" charset="0"/>
              <a:buChar char="•"/>
            </a:pPr>
            <a:r>
              <a:rPr lang="en-US" dirty="0" smtClean="0">
                <a:latin typeface="Agenda-Light"/>
              </a:rPr>
              <a:t>Module Overview</a:t>
            </a:r>
          </a:p>
          <a:p>
            <a:pPr>
              <a:buFont typeface="Arial" pitchFamily="34" charset="0"/>
              <a:buChar char="•"/>
            </a:pPr>
            <a:r>
              <a:rPr lang="en-US" dirty="0" smtClean="0">
                <a:latin typeface="Agenda-Light"/>
              </a:rPr>
              <a:t>Topic Overviews</a:t>
            </a:r>
          </a:p>
          <a:p>
            <a:pPr>
              <a:buFont typeface="Arial" pitchFamily="34" charset="0"/>
              <a:buChar char="•"/>
            </a:pPr>
            <a:r>
              <a:rPr lang="en-US" dirty="0" smtClean="0">
                <a:latin typeface="Agenda-Light"/>
              </a:rPr>
              <a:t>Daily Lessons</a:t>
            </a:r>
          </a:p>
          <a:p>
            <a:pPr>
              <a:buFont typeface="Arial" pitchFamily="34" charset="0"/>
              <a:buChar char="•"/>
            </a:pPr>
            <a:r>
              <a:rPr lang="en-US" dirty="0" smtClean="0">
                <a:latin typeface="Agenda-Light"/>
              </a:rPr>
              <a:t>Assessments</a:t>
            </a:r>
          </a:p>
          <a:p>
            <a:r>
              <a:rPr lang="en-US" b="1" dirty="0" smtClean="0">
                <a:latin typeface="Agenda-Light"/>
              </a:rPr>
              <a:t>Student Materials</a:t>
            </a:r>
          </a:p>
          <a:p>
            <a:pPr>
              <a:buFont typeface="Arial" pitchFamily="34" charset="0"/>
              <a:buChar char="•"/>
            </a:pPr>
            <a:r>
              <a:rPr lang="en-US" dirty="0" smtClean="0">
                <a:latin typeface="Agenda-Light"/>
              </a:rPr>
              <a:t>Daily Lessons with Problem Sets</a:t>
            </a:r>
          </a:p>
          <a:p>
            <a:r>
              <a:rPr lang="en-US" b="1" dirty="0">
                <a:latin typeface="Agenda-Light"/>
              </a:rPr>
              <a:t>Copy Ready Materials</a:t>
            </a:r>
          </a:p>
          <a:p>
            <a:pPr>
              <a:buFont typeface="Arial" pitchFamily="34" charset="0"/>
              <a:buChar char="•"/>
            </a:pPr>
            <a:r>
              <a:rPr lang="en-US" dirty="0">
                <a:latin typeface="Agenda-Light"/>
              </a:rPr>
              <a:t>Exit Tickets </a:t>
            </a:r>
          </a:p>
          <a:p>
            <a:pPr>
              <a:buFont typeface="Arial" pitchFamily="34" charset="0"/>
              <a:buChar char="•"/>
            </a:pPr>
            <a:r>
              <a:rPr lang="en-US" dirty="0" smtClean="0">
                <a:latin typeface="Agenda-Light"/>
              </a:rPr>
              <a:t>Assessments</a:t>
            </a:r>
            <a:endParaRPr lang="en-US" dirty="0">
              <a:latin typeface="Agenda-Light"/>
            </a:endParaRPr>
          </a:p>
          <a:p>
            <a:pPr marL="0" indent="0"/>
            <a:endParaRPr lang="en-US" dirty="0" smtClean="0"/>
          </a:p>
          <a:p>
            <a:endParaRPr lang="en-US" dirty="0"/>
          </a:p>
        </p:txBody>
      </p:sp>
    </p:spTree>
    <p:extLst>
      <p:ext uri="{BB962C8B-B14F-4D97-AF65-F5344CB8AC3E}">
        <p14:creationId xmlns:p14="http://schemas.microsoft.com/office/powerpoint/2010/main" val="30010294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8351"/>
            <a:ext cx="8229600" cy="824382"/>
          </a:xfrm>
        </p:spPr>
        <p:txBody>
          <a:bodyPr/>
          <a:lstStyle/>
          <a:p>
            <a:r>
              <a:rPr lang="en-US" dirty="0" smtClean="0"/>
              <a:t>What’s In a Lesson?</a:t>
            </a:r>
            <a:endParaRPr lang="en-US" dirty="0"/>
          </a:p>
        </p:txBody>
      </p:sp>
      <p:sp>
        <p:nvSpPr>
          <p:cNvPr id="3" name="Content Placeholder 2"/>
          <p:cNvSpPr>
            <a:spLocks noGrp="1"/>
          </p:cNvSpPr>
          <p:nvPr>
            <p:ph idx="4294967295"/>
          </p:nvPr>
        </p:nvSpPr>
        <p:spPr>
          <a:xfrm>
            <a:off x="457200" y="1742022"/>
            <a:ext cx="8229600" cy="4296827"/>
          </a:xfrm>
        </p:spPr>
        <p:txBody>
          <a:bodyPr/>
          <a:lstStyle/>
          <a:p>
            <a:r>
              <a:rPr lang="en-US" b="1" dirty="0" smtClean="0">
                <a:latin typeface="Agenda-Light"/>
              </a:rPr>
              <a:t>Teacher Materials Lessons</a:t>
            </a:r>
          </a:p>
          <a:p>
            <a:pPr>
              <a:buFont typeface="Arial" pitchFamily="34" charset="0"/>
              <a:buChar char="•"/>
            </a:pPr>
            <a:r>
              <a:rPr lang="en-US" dirty="0" smtClean="0">
                <a:latin typeface="Agenda-Light"/>
              </a:rPr>
              <a:t>Student Outcomes and Lesson Notes (in select lessons)</a:t>
            </a:r>
          </a:p>
          <a:p>
            <a:pPr>
              <a:buFont typeface="Arial" pitchFamily="34" charset="0"/>
              <a:buChar char="•"/>
            </a:pPr>
            <a:r>
              <a:rPr lang="en-US" dirty="0" smtClean="0">
                <a:latin typeface="Agenda-Light"/>
              </a:rPr>
              <a:t>Classwork </a:t>
            </a:r>
          </a:p>
          <a:p>
            <a:pPr marL="630238" lvl="1">
              <a:buFont typeface="Arial" pitchFamily="34" charset="0"/>
              <a:buChar char="•"/>
            </a:pPr>
            <a:r>
              <a:rPr lang="en-US" dirty="0" smtClean="0">
                <a:solidFill>
                  <a:srgbClr val="617656"/>
                </a:solidFill>
              </a:rPr>
              <a:t>General directions and guidance, including timing guidance</a:t>
            </a:r>
          </a:p>
          <a:p>
            <a:pPr marL="630238" lvl="1">
              <a:buFont typeface="Arial" pitchFamily="34" charset="0"/>
              <a:buChar char="•"/>
            </a:pPr>
            <a:r>
              <a:rPr lang="en-US" dirty="0" smtClean="0">
                <a:solidFill>
                  <a:srgbClr val="617656"/>
                </a:solidFill>
              </a:rPr>
              <a:t>Bulleted discussion points with expected student responses</a:t>
            </a:r>
          </a:p>
          <a:p>
            <a:pPr marL="630238" lvl="1">
              <a:buFont typeface="Arial" pitchFamily="34" charset="0"/>
              <a:buChar char="•"/>
            </a:pPr>
            <a:r>
              <a:rPr lang="en-US" dirty="0" smtClean="0">
                <a:solidFill>
                  <a:srgbClr val="617656"/>
                </a:solidFill>
              </a:rPr>
              <a:t>Student classwork with solutions (boxed)</a:t>
            </a:r>
          </a:p>
          <a:p>
            <a:pPr>
              <a:buFont typeface="Arial" pitchFamily="34" charset="0"/>
              <a:buChar char="•"/>
            </a:pPr>
            <a:r>
              <a:rPr lang="en-US" dirty="0" smtClean="0">
                <a:latin typeface="Agenda-Light"/>
              </a:rPr>
              <a:t>Exit Ticket with Solutions</a:t>
            </a:r>
          </a:p>
          <a:p>
            <a:pPr>
              <a:buFont typeface="Arial" pitchFamily="34" charset="0"/>
              <a:buChar char="•"/>
            </a:pPr>
            <a:r>
              <a:rPr lang="en-US" dirty="0" smtClean="0">
                <a:latin typeface="Agenda-Light"/>
              </a:rPr>
              <a:t>Problem Set with Solutions</a:t>
            </a:r>
          </a:p>
          <a:p>
            <a:r>
              <a:rPr lang="en-US" b="1" dirty="0" smtClean="0">
                <a:latin typeface="Agenda-Light"/>
              </a:rPr>
              <a:t>Student Materials</a:t>
            </a:r>
          </a:p>
          <a:p>
            <a:pPr>
              <a:buFont typeface="Arial" pitchFamily="34" charset="0"/>
              <a:buChar char="•"/>
            </a:pPr>
            <a:r>
              <a:rPr lang="en-US" dirty="0" smtClean="0">
                <a:latin typeface="Agenda-Light"/>
              </a:rPr>
              <a:t>Classwork</a:t>
            </a:r>
          </a:p>
          <a:p>
            <a:pPr>
              <a:buFont typeface="Arial" pitchFamily="34" charset="0"/>
              <a:buChar char="•"/>
            </a:pPr>
            <a:r>
              <a:rPr lang="en-US" dirty="0" smtClean="0">
                <a:latin typeface="Agenda-Light"/>
              </a:rPr>
              <a:t>Problem Set</a:t>
            </a:r>
            <a:endParaRPr lang="en-US" dirty="0">
              <a:latin typeface="Agenda-Light"/>
            </a:endParaRPr>
          </a:p>
          <a:p>
            <a:endParaRPr lang="en-US" dirty="0" smtClean="0"/>
          </a:p>
          <a:p>
            <a:endParaRPr lang="en-US" dirty="0"/>
          </a:p>
        </p:txBody>
      </p:sp>
    </p:spTree>
    <p:extLst>
      <p:ext uri="{BB962C8B-B14F-4D97-AF65-F5344CB8AC3E}">
        <p14:creationId xmlns:p14="http://schemas.microsoft.com/office/powerpoint/2010/main" val="29485845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9991"/>
            <a:ext cx="8229600" cy="824382"/>
          </a:xfrm>
        </p:spPr>
        <p:txBody>
          <a:bodyPr/>
          <a:lstStyle/>
          <a:p>
            <a:r>
              <a:rPr lang="en-US" dirty="0" smtClean="0"/>
              <a:t>Types of Lessons</a:t>
            </a:r>
            <a:endParaRPr lang="en-US" dirty="0"/>
          </a:p>
        </p:txBody>
      </p:sp>
      <p:sp>
        <p:nvSpPr>
          <p:cNvPr id="3" name="Content Placeholder 2"/>
          <p:cNvSpPr>
            <a:spLocks noGrp="1"/>
          </p:cNvSpPr>
          <p:nvPr>
            <p:ph idx="4294967295"/>
          </p:nvPr>
        </p:nvSpPr>
        <p:spPr>
          <a:xfrm>
            <a:off x="1200150" y="1724236"/>
            <a:ext cx="7410450" cy="4409863"/>
          </a:xfrm>
        </p:spPr>
        <p:txBody>
          <a:bodyPr>
            <a:normAutofit lnSpcReduction="10000"/>
          </a:bodyPr>
          <a:lstStyle/>
          <a:p>
            <a:pPr marL="457200" indent="-457200">
              <a:buAutoNum type="arabicPeriod"/>
            </a:pPr>
            <a:r>
              <a:rPr lang="en-US" sz="2400" dirty="0" smtClean="0">
                <a:latin typeface="Agenda-Light"/>
              </a:rPr>
              <a:t>Problem Set</a:t>
            </a:r>
          </a:p>
          <a:p>
            <a:pPr marL="396875" lvl="2" indent="0">
              <a:buNone/>
            </a:pPr>
            <a:r>
              <a:rPr lang="en-US" sz="2000" dirty="0" smtClean="0"/>
              <a:t>Students and teachers work through examples and complete exercises to develop or reinforce a concept.</a:t>
            </a:r>
            <a:endParaRPr lang="en-US" sz="2400" dirty="0" smtClean="0"/>
          </a:p>
          <a:p>
            <a:pPr marL="457200" indent="-457200">
              <a:buAutoNum type="arabicPeriod" startAt="2"/>
            </a:pPr>
            <a:r>
              <a:rPr lang="en-US" sz="2400" dirty="0" smtClean="0">
                <a:latin typeface="Agenda-Light"/>
              </a:rPr>
              <a:t>Socratic</a:t>
            </a:r>
          </a:p>
          <a:p>
            <a:pPr marL="396875" lvl="2" indent="0">
              <a:buNone/>
            </a:pPr>
            <a:r>
              <a:rPr lang="en-US" sz="2000" dirty="0" smtClean="0"/>
              <a:t>Teacher </a:t>
            </a:r>
            <a:r>
              <a:rPr lang="en-US" sz="2000" dirty="0"/>
              <a:t>leads students in a conversation </a:t>
            </a:r>
            <a:r>
              <a:rPr lang="en-US" sz="2000" dirty="0" smtClean="0"/>
              <a:t>to develop </a:t>
            </a:r>
            <a:r>
              <a:rPr lang="en-US" sz="2000" dirty="0"/>
              <a:t>a specific </a:t>
            </a:r>
            <a:r>
              <a:rPr lang="en-US" sz="2000" dirty="0" smtClean="0"/>
              <a:t> concept </a:t>
            </a:r>
            <a:r>
              <a:rPr lang="en-US" sz="2000" dirty="0"/>
              <a:t>or proof. </a:t>
            </a:r>
            <a:endParaRPr lang="en-US" sz="2000" dirty="0" smtClean="0"/>
          </a:p>
          <a:p>
            <a:pPr marL="457200" indent="-457200">
              <a:buAutoNum type="arabicPeriod" startAt="3"/>
            </a:pPr>
            <a:r>
              <a:rPr lang="en-US" sz="2400" dirty="0" smtClean="0">
                <a:latin typeface="Agenda-Light"/>
              </a:rPr>
              <a:t>Exploration</a:t>
            </a:r>
          </a:p>
          <a:p>
            <a:pPr marL="396875" lvl="2" indent="0">
              <a:buNone/>
            </a:pPr>
            <a:r>
              <a:rPr lang="en-US" sz="2000" dirty="0" smtClean="0"/>
              <a:t>Independent or small group work on a challenging problem followed by </a:t>
            </a:r>
            <a:r>
              <a:rPr lang="en-US" sz="2000" dirty="0"/>
              <a:t>debrief </a:t>
            </a:r>
            <a:r>
              <a:rPr lang="en-US" sz="2000" dirty="0" smtClean="0"/>
              <a:t>to clarify, expand or develop math knowledge.</a:t>
            </a:r>
            <a:endParaRPr lang="en-US" sz="2400" dirty="0" smtClean="0"/>
          </a:p>
          <a:p>
            <a:pPr marL="457200" indent="-457200">
              <a:buAutoNum type="arabicPeriod" startAt="4"/>
            </a:pPr>
            <a:r>
              <a:rPr lang="en-US" sz="2400" dirty="0" smtClean="0">
                <a:latin typeface="Agenda-Light"/>
              </a:rPr>
              <a:t>Modeling</a:t>
            </a:r>
            <a:endParaRPr lang="en-US" sz="2400" dirty="0">
              <a:latin typeface="Agenda-Light"/>
            </a:endParaRPr>
          </a:p>
          <a:p>
            <a:pPr marL="396875" lvl="2" indent="0">
              <a:buNone/>
            </a:pPr>
            <a:r>
              <a:rPr lang="en-US" sz="2000" dirty="0" smtClean="0"/>
              <a:t>Students practice all </a:t>
            </a:r>
            <a:r>
              <a:rPr lang="en-US" sz="2000" dirty="0"/>
              <a:t>or part of the modeling </a:t>
            </a:r>
            <a:r>
              <a:rPr lang="en-US" sz="2000" dirty="0" smtClean="0"/>
              <a:t>cycle with real-world or mathematical problems that are ill-defined.</a:t>
            </a:r>
          </a:p>
          <a:p>
            <a:pPr marL="457200" indent="-457200">
              <a:buAutoNum type="arabicPeriod" startAt="4"/>
            </a:pPr>
            <a:endParaRPr lang="en-US" sz="2400" dirty="0" smtClean="0"/>
          </a:p>
          <a:p>
            <a:endParaRPr lang="en-US" sz="28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04184"/>
            <a:ext cx="4762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75" y="5292857"/>
            <a:ext cx="4762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125" y="41910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5" y="3133725"/>
            <a:ext cx="4762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410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903"/>
            <a:ext cx="8229600" cy="824382"/>
          </a:xfrm>
        </p:spPr>
        <p:txBody>
          <a:bodyPr/>
          <a:lstStyle/>
          <a:p>
            <a:r>
              <a:rPr lang="en-US" dirty="0" smtClean="0"/>
              <a:t>Participant Poll</a:t>
            </a:r>
            <a:endParaRPr lang="en-US" dirty="0"/>
          </a:p>
        </p:txBody>
      </p:sp>
      <p:sp>
        <p:nvSpPr>
          <p:cNvPr id="7" name="Content Placeholder 3"/>
          <p:cNvSpPr>
            <a:spLocks noGrp="1"/>
          </p:cNvSpPr>
          <p:nvPr>
            <p:ph idx="4294967295"/>
          </p:nvPr>
        </p:nvSpPr>
        <p:spPr>
          <a:xfrm>
            <a:off x="457200" y="1913474"/>
            <a:ext cx="8229600" cy="4019126"/>
          </a:xfrm>
        </p:spPr>
        <p:txBody>
          <a:bodyPr/>
          <a:lstStyle/>
          <a:p>
            <a:pPr>
              <a:buFont typeface="Arial" pitchFamily="34" charset="0"/>
              <a:buChar char="•"/>
            </a:pPr>
            <a:r>
              <a:rPr lang="en-US" sz="2400" dirty="0" smtClean="0">
                <a:latin typeface="Agenda-Light"/>
              </a:rPr>
              <a:t>Classroom teacher</a:t>
            </a:r>
          </a:p>
          <a:p>
            <a:pPr>
              <a:buFont typeface="Arial" pitchFamily="34" charset="0"/>
              <a:buChar char="•"/>
            </a:pPr>
            <a:r>
              <a:rPr lang="en-US" sz="2400" dirty="0" smtClean="0">
                <a:latin typeface="Agenda-Light"/>
              </a:rPr>
              <a:t>Math trainer</a:t>
            </a:r>
          </a:p>
          <a:p>
            <a:pPr>
              <a:buFont typeface="Arial" pitchFamily="34" charset="0"/>
              <a:buChar char="•"/>
            </a:pPr>
            <a:r>
              <a:rPr lang="en-US" sz="2400" dirty="0" smtClean="0">
                <a:latin typeface="Agenda-Light"/>
              </a:rPr>
              <a:t>Principal or school leader</a:t>
            </a:r>
          </a:p>
          <a:p>
            <a:pPr>
              <a:buFont typeface="Arial" pitchFamily="34" charset="0"/>
              <a:buChar char="•"/>
            </a:pPr>
            <a:r>
              <a:rPr lang="en-US" sz="2400" dirty="0" smtClean="0">
                <a:latin typeface="Agenda-Light"/>
              </a:rPr>
              <a:t>District representative / leader</a:t>
            </a:r>
          </a:p>
          <a:p>
            <a:pPr>
              <a:buFont typeface="Arial" pitchFamily="34" charset="0"/>
              <a:buChar char="•"/>
            </a:pPr>
            <a:r>
              <a:rPr lang="en-US" sz="2400" dirty="0" smtClean="0">
                <a:latin typeface="Agenda-Light"/>
              </a:rPr>
              <a:t>Other </a:t>
            </a:r>
          </a:p>
        </p:txBody>
      </p:sp>
    </p:spTree>
    <p:extLst>
      <p:ext uri="{BB962C8B-B14F-4D97-AF65-F5344CB8AC3E}">
        <p14:creationId xmlns:p14="http://schemas.microsoft.com/office/powerpoint/2010/main" val="1618988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sp>
        <p:nvSpPr>
          <p:cNvPr id="8" name="Title 1"/>
          <p:cNvSpPr txBox="1">
            <a:spLocks/>
          </p:cNvSpPr>
          <p:nvPr/>
        </p:nvSpPr>
        <p:spPr bwMode="auto">
          <a:xfrm>
            <a:off x="457200" y="1089091"/>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smtClean="0"/>
              <a:t>Overview of the Year</a:t>
            </a:r>
            <a:endParaRPr lang="en-US" baseline="0" dirty="0"/>
          </a:p>
        </p:txBody>
      </p:sp>
      <p:sp>
        <p:nvSpPr>
          <p:cNvPr id="9" name="Content Placeholder 3"/>
          <p:cNvSpPr txBox="1">
            <a:spLocks/>
          </p:cNvSpPr>
          <p:nvPr/>
        </p:nvSpPr>
        <p:spPr bwMode="auto">
          <a:xfrm>
            <a:off x="457200" y="1789813"/>
            <a:ext cx="7279067" cy="4380104"/>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itchFamily="34" charset="0"/>
              <a:buChar char="•"/>
            </a:pPr>
            <a:r>
              <a:rPr lang="en-US" sz="2200" baseline="0" dirty="0" smtClean="0"/>
              <a:t>Module 1:  Congruence, Proof, and Constructions</a:t>
            </a:r>
          </a:p>
          <a:p>
            <a:pPr lvl="1">
              <a:buFont typeface="Arial" pitchFamily="34" charset="0"/>
              <a:buChar char="•"/>
            </a:pPr>
            <a:r>
              <a:rPr lang="en-US" sz="2000" baseline="0" dirty="0" smtClean="0">
                <a:solidFill>
                  <a:srgbClr val="194467"/>
                </a:solidFill>
              </a:rPr>
              <a:t>45 days, 34 lessons</a:t>
            </a:r>
          </a:p>
          <a:p>
            <a:pPr>
              <a:buFont typeface="Arial" pitchFamily="34" charset="0"/>
              <a:buChar char="•"/>
            </a:pPr>
            <a:r>
              <a:rPr lang="en-US" sz="2200" baseline="0" dirty="0" smtClean="0"/>
              <a:t>Module 2:  Similarity, Proof, and Trigonometry</a:t>
            </a:r>
          </a:p>
          <a:p>
            <a:pPr lvl="1">
              <a:buFont typeface="Arial" pitchFamily="34" charset="0"/>
              <a:buChar char="•"/>
            </a:pPr>
            <a:r>
              <a:rPr lang="en-US" sz="2000" baseline="0" dirty="0" smtClean="0">
                <a:solidFill>
                  <a:srgbClr val="194467"/>
                </a:solidFill>
              </a:rPr>
              <a:t>45 days, 33 lessons</a:t>
            </a:r>
          </a:p>
          <a:p>
            <a:pPr>
              <a:buFont typeface="Arial" pitchFamily="34" charset="0"/>
              <a:buChar char="•"/>
            </a:pPr>
            <a:r>
              <a:rPr lang="en-US" sz="2200" baseline="0" dirty="0" smtClean="0"/>
              <a:t>Module 3:  Extending to Three Dimensions</a:t>
            </a:r>
          </a:p>
          <a:p>
            <a:pPr lvl="1">
              <a:buFont typeface="Arial" pitchFamily="34" charset="0"/>
              <a:buChar char="•"/>
            </a:pPr>
            <a:r>
              <a:rPr lang="en-US" sz="2000" baseline="0" dirty="0" smtClean="0">
                <a:solidFill>
                  <a:srgbClr val="194467"/>
                </a:solidFill>
              </a:rPr>
              <a:t>15 days, 13 lessons</a:t>
            </a:r>
          </a:p>
          <a:p>
            <a:pPr>
              <a:buFont typeface="Arial" pitchFamily="34" charset="0"/>
              <a:buChar char="•"/>
            </a:pPr>
            <a:r>
              <a:rPr lang="en-US" sz="2200" baseline="0" dirty="0" smtClean="0"/>
              <a:t>Module 4:  Connecting Algebra to Geometry Through Coordinates</a:t>
            </a:r>
          </a:p>
          <a:p>
            <a:pPr lvl="1">
              <a:buFont typeface="Arial" pitchFamily="34" charset="0"/>
              <a:buChar char="•"/>
            </a:pPr>
            <a:r>
              <a:rPr lang="en-US" sz="2000" baseline="0" dirty="0" smtClean="0">
                <a:solidFill>
                  <a:srgbClr val="194467"/>
                </a:solidFill>
              </a:rPr>
              <a:t>20 days, 15 lessons</a:t>
            </a:r>
          </a:p>
          <a:p>
            <a:pPr>
              <a:buFont typeface="Arial" pitchFamily="34" charset="0"/>
              <a:buChar char="•"/>
            </a:pPr>
            <a:r>
              <a:rPr lang="en-US" sz="2200" baseline="0" dirty="0" smtClean="0"/>
              <a:t>Module 5: Circles with and without Coordinates</a:t>
            </a:r>
            <a:endParaRPr lang="en-US" sz="2200" baseline="0" dirty="0"/>
          </a:p>
          <a:p>
            <a:pPr lvl="1">
              <a:buFont typeface="Arial" pitchFamily="34" charset="0"/>
              <a:buChar char="•"/>
            </a:pPr>
            <a:r>
              <a:rPr lang="en-US" sz="2000" baseline="0" dirty="0" smtClean="0">
                <a:solidFill>
                  <a:srgbClr val="194467"/>
                </a:solidFill>
              </a:rPr>
              <a:t>25 </a:t>
            </a:r>
            <a:r>
              <a:rPr lang="en-US" sz="2000" baseline="0" dirty="0">
                <a:solidFill>
                  <a:srgbClr val="194467"/>
                </a:solidFill>
              </a:rPr>
              <a:t>days, </a:t>
            </a:r>
            <a:r>
              <a:rPr lang="en-US" sz="2000" baseline="0" dirty="0" smtClean="0">
                <a:solidFill>
                  <a:srgbClr val="194467"/>
                </a:solidFill>
              </a:rPr>
              <a:t>20 </a:t>
            </a:r>
            <a:r>
              <a:rPr lang="en-US" sz="2000" baseline="0" dirty="0">
                <a:solidFill>
                  <a:srgbClr val="194467"/>
                </a:solidFill>
              </a:rPr>
              <a:t>lessons</a:t>
            </a:r>
            <a:endParaRPr lang="en-US" sz="2000" baseline="0" dirty="0"/>
          </a:p>
        </p:txBody>
      </p:sp>
    </p:spTree>
    <p:extLst>
      <p:ext uri="{BB962C8B-B14F-4D97-AF65-F5344CB8AC3E}">
        <p14:creationId xmlns:p14="http://schemas.microsoft.com/office/powerpoint/2010/main" val="34642437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sp>
        <p:nvSpPr>
          <p:cNvPr id="8" name="Title 1"/>
          <p:cNvSpPr txBox="1">
            <a:spLocks/>
          </p:cNvSpPr>
          <p:nvPr/>
        </p:nvSpPr>
        <p:spPr bwMode="auto">
          <a:xfrm>
            <a:off x="457200" y="1089091"/>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smtClean="0"/>
              <a:t>Agenda</a:t>
            </a:r>
            <a:endParaRPr lang="en-US" baseline="0" dirty="0"/>
          </a:p>
        </p:txBody>
      </p:sp>
      <p:sp>
        <p:nvSpPr>
          <p:cNvPr id="9" name="Content Placeholder 3"/>
          <p:cNvSpPr txBox="1">
            <a:spLocks/>
          </p:cNvSpPr>
          <p:nvPr/>
        </p:nvSpPr>
        <p:spPr bwMode="auto">
          <a:xfrm>
            <a:off x="609600" y="20658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b="1" baseline="0" smtClean="0"/>
              <a:t>Lesson Structure</a:t>
            </a:r>
          </a:p>
          <a:p>
            <a:pPr algn="ctr"/>
            <a:r>
              <a:rPr lang="en-US" sz="2400" b="1" baseline="0" smtClean="0">
                <a:effectLst>
                  <a:glow rad="228600">
                    <a:srgbClr val="0A668B">
                      <a:alpha val="40000"/>
                    </a:srgbClr>
                  </a:glow>
                </a:effectLst>
              </a:rPr>
              <a:t>Instructional Sequence</a:t>
            </a:r>
          </a:p>
          <a:p>
            <a:pPr algn="ctr"/>
            <a:r>
              <a:rPr lang="en-US" sz="2400" b="1" baseline="0" smtClean="0"/>
              <a:t>Module Review</a:t>
            </a:r>
          </a:p>
          <a:p>
            <a:pPr algn="ctr"/>
            <a:r>
              <a:rPr lang="en-US" sz="2400" b="1" baseline="0" smtClean="0"/>
              <a:t>Preparation for Implementation</a:t>
            </a:r>
            <a:endParaRPr lang="en-US" sz="2400" b="1" baseline="0" dirty="0"/>
          </a:p>
        </p:txBody>
      </p:sp>
    </p:spTree>
    <p:extLst>
      <p:ext uri="{BB962C8B-B14F-4D97-AF65-F5344CB8AC3E}">
        <p14:creationId xmlns:p14="http://schemas.microsoft.com/office/powerpoint/2010/main" val="655121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9">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sp>
        <p:nvSpPr>
          <p:cNvPr id="8" name="Title 1"/>
          <p:cNvSpPr txBox="1">
            <a:spLocks/>
          </p:cNvSpPr>
          <p:nvPr/>
        </p:nvSpPr>
        <p:spPr bwMode="auto">
          <a:xfrm>
            <a:off x="457200" y="1089091"/>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smtClean="0"/>
              <a:t>Module Overview</a:t>
            </a:r>
            <a:endParaRPr lang="en-US" baseline="0" dirty="0"/>
          </a:p>
        </p:txBody>
      </p:sp>
      <p:sp>
        <p:nvSpPr>
          <p:cNvPr id="9" name="Content Placeholder 3"/>
          <p:cNvSpPr txBox="1">
            <a:spLocks/>
          </p:cNvSpPr>
          <p:nvPr/>
        </p:nvSpPr>
        <p:spPr bwMode="auto">
          <a:xfrm>
            <a:off x="609600" y="1913473"/>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a:buChar char="•"/>
            </a:pPr>
            <a:r>
              <a:rPr lang="en-US" sz="2800" baseline="0" dirty="0" smtClean="0"/>
              <a:t>Overview</a:t>
            </a:r>
          </a:p>
          <a:p>
            <a:pPr marL="457200" indent="-457200">
              <a:buFont typeface="Arial"/>
              <a:buChar char="•"/>
            </a:pPr>
            <a:r>
              <a:rPr lang="en-US" sz="2800" baseline="0" dirty="0" smtClean="0"/>
              <a:t>Focus Standards</a:t>
            </a:r>
          </a:p>
          <a:p>
            <a:pPr marL="457200" indent="-457200">
              <a:buFont typeface="Arial"/>
              <a:buChar char="•"/>
            </a:pPr>
            <a:r>
              <a:rPr lang="en-US" sz="2800" baseline="0" dirty="0" smtClean="0"/>
              <a:t>Foundational Standards</a:t>
            </a:r>
          </a:p>
          <a:p>
            <a:pPr marL="457200" indent="-457200">
              <a:buFont typeface="Arial"/>
              <a:buChar char="•"/>
            </a:pPr>
            <a:r>
              <a:rPr lang="en-US" sz="2800" baseline="0" dirty="0" smtClean="0"/>
              <a:t>Mathematical Practices</a:t>
            </a:r>
          </a:p>
          <a:p>
            <a:pPr marL="457200" indent="-457200">
              <a:buFont typeface="Arial"/>
              <a:buChar char="•"/>
            </a:pPr>
            <a:r>
              <a:rPr lang="en-US" sz="2800" baseline="0" dirty="0" smtClean="0"/>
              <a:t>Terminology</a:t>
            </a:r>
          </a:p>
          <a:p>
            <a:pPr marL="457200" indent="-457200">
              <a:buFont typeface="Arial"/>
              <a:buChar char="•"/>
            </a:pPr>
            <a:r>
              <a:rPr lang="en-US" sz="2800" baseline="0" dirty="0" smtClean="0"/>
              <a:t>Suggested Tools</a:t>
            </a:r>
          </a:p>
          <a:p>
            <a:pPr marL="457200" indent="-457200">
              <a:buFont typeface="Arial"/>
              <a:buChar char="•"/>
            </a:pPr>
            <a:r>
              <a:rPr lang="en-US" sz="2800" baseline="0" dirty="0" smtClean="0"/>
              <a:t>Assessment Summary</a:t>
            </a:r>
          </a:p>
          <a:p>
            <a:pPr marL="457200" indent="-457200">
              <a:buFont typeface="Arial"/>
              <a:buChar char="•"/>
            </a:pPr>
            <a:r>
              <a:rPr lang="en-US" sz="2800" baseline="0" dirty="0" smtClean="0"/>
              <a:t>Topic Overviews</a:t>
            </a:r>
            <a:endParaRPr lang="en-US" sz="2800" baseline="0" dirty="0"/>
          </a:p>
        </p:txBody>
      </p:sp>
    </p:spTree>
    <p:extLst>
      <p:ext uri="{BB962C8B-B14F-4D97-AF65-F5344CB8AC3E}">
        <p14:creationId xmlns:p14="http://schemas.microsoft.com/office/powerpoint/2010/main" val="31238938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normAutofit fontScale="90000"/>
          </a:bodyPr>
          <a:lstStyle/>
          <a:p>
            <a:r>
              <a:rPr lang="en-US" dirty="0" smtClean="0"/>
              <a:t>Module 1: Congruence, Proof, and Constructions</a:t>
            </a:r>
            <a:endParaRPr lang="en-US" dirty="0"/>
          </a:p>
        </p:txBody>
      </p:sp>
      <p:sp>
        <p:nvSpPr>
          <p:cNvPr id="3" name="Content Placeholder 2"/>
          <p:cNvSpPr>
            <a:spLocks noGrp="1"/>
          </p:cNvSpPr>
          <p:nvPr>
            <p:ph idx="4294967295"/>
          </p:nvPr>
        </p:nvSpPr>
        <p:spPr>
          <a:xfrm>
            <a:off x="457200" y="2347414"/>
            <a:ext cx="8229600" cy="3585185"/>
          </a:xfrm>
        </p:spPr>
        <p:txBody>
          <a:bodyPr/>
          <a:lstStyle/>
          <a:p>
            <a:r>
              <a:rPr lang="en-US" sz="2400" b="1" dirty="0" smtClean="0">
                <a:latin typeface="Agenda-Light"/>
              </a:rPr>
              <a:t>Topic A: Basic Constructions</a:t>
            </a:r>
          </a:p>
          <a:p>
            <a:r>
              <a:rPr lang="en-US" sz="2400" b="1" dirty="0" smtClean="0">
                <a:latin typeface="Agenda-Light"/>
              </a:rPr>
              <a:t>Topic B: Unknown Angles</a:t>
            </a:r>
          </a:p>
          <a:p>
            <a:r>
              <a:rPr lang="en-US" sz="2400" b="1" dirty="0" smtClean="0">
                <a:latin typeface="Agenda-Light"/>
              </a:rPr>
              <a:t>Topic C: Transformations/Rigid Motions</a:t>
            </a:r>
          </a:p>
          <a:p>
            <a:r>
              <a:rPr lang="en-US" sz="2400" b="1" dirty="0" smtClean="0">
                <a:latin typeface="Agenda-Light"/>
              </a:rPr>
              <a:t>Topic D: Congruence</a:t>
            </a:r>
          </a:p>
          <a:p>
            <a:r>
              <a:rPr lang="en-US" sz="2400" dirty="0" smtClean="0">
                <a:latin typeface="Agenda-Light"/>
              </a:rPr>
              <a:t>Topic E: Proving Properties of Geometric Figures</a:t>
            </a:r>
          </a:p>
          <a:p>
            <a:r>
              <a:rPr lang="en-US" sz="2400" dirty="0" smtClean="0">
                <a:latin typeface="Agenda-Light"/>
              </a:rPr>
              <a:t>Topic F: Advance Constructions</a:t>
            </a:r>
          </a:p>
          <a:p>
            <a:r>
              <a:rPr lang="en-US" sz="2400" dirty="0" smtClean="0">
                <a:latin typeface="Agenda-Light"/>
              </a:rPr>
              <a:t>Topic G: Axiomatic Systems</a:t>
            </a:r>
          </a:p>
          <a:p>
            <a:pPr marL="0" indent="0"/>
            <a:endParaRPr lang="en-US" dirty="0" smtClean="0"/>
          </a:p>
        </p:txBody>
      </p:sp>
    </p:spTree>
    <p:extLst>
      <p:ext uri="{BB962C8B-B14F-4D97-AF65-F5344CB8AC3E}">
        <p14:creationId xmlns:p14="http://schemas.microsoft.com/office/powerpoint/2010/main" val="257522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Key Changes in CCSS that Impact M1</a:t>
            </a:r>
            <a:endParaRPr lang="en-US" dirty="0"/>
          </a:p>
        </p:txBody>
      </p:sp>
      <p:sp>
        <p:nvSpPr>
          <p:cNvPr id="6" name="TextBox 5"/>
          <p:cNvSpPr txBox="1"/>
          <p:nvPr/>
        </p:nvSpPr>
        <p:spPr>
          <a:xfrm>
            <a:off x="3803152" y="5660886"/>
            <a:ext cx="5020125" cy="338554"/>
          </a:xfrm>
          <a:prstGeom prst="rect">
            <a:avLst/>
          </a:prstGeom>
          <a:noFill/>
        </p:spPr>
        <p:txBody>
          <a:bodyPr wrap="none" rtlCol="0">
            <a:spAutoFit/>
          </a:bodyPr>
          <a:lstStyle/>
          <a:p>
            <a:r>
              <a:rPr lang="en-US" sz="1600" baseline="0" dirty="0" smtClean="0"/>
              <a:t>Common Core State Standards for Mathematics, p74</a:t>
            </a:r>
            <a:endParaRPr lang="en-US" sz="1600" baseline="0" dirty="0"/>
          </a:p>
        </p:txBody>
      </p:sp>
      <p:sp>
        <p:nvSpPr>
          <p:cNvPr id="7" name="TextBox 6"/>
          <p:cNvSpPr txBox="1"/>
          <p:nvPr/>
        </p:nvSpPr>
        <p:spPr>
          <a:xfrm>
            <a:off x="457200" y="2503964"/>
            <a:ext cx="8051800" cy="2802306"/>
          </a:xfrm>
          <a:prstGeom prst="rect">
            <a:avLst/>
          </a:prstGeom>
          <a:noFill/>
        </p:spPr>
        <p:txBody>
          <a:bodyPr wrap="square" rtlCol="0">
            <a:spAutoFit/>
          </a:bodyPr>
          <a:lstStyle/>
          <a:p>
            <a:pPr>
              <a:lnSpc>
                <a:spcPct val="110000"/>
              </a:lnSpc>
            </a:pPr>
            <a:r>
              <a:rPr lang="en-US" baseline="0" dirty="0" smtClean="0"/>
              <a:t>“</a:t>
            </a:r>
            <a:r>
              <a:rPr lang="en-US" b="1" baseline="0" dirty="0" smtClean="0">
                <a:solidFill>
                  <a:srgbClr val="FF0000"/>
                </a:solidFill>
              </a:rPr>
              <a:t>The concepts of congruence, similarity, and symmetry can be understood from the perspective of geometric transformation.</a:t>
            </a:r>
            <a:r>
              <a:rPr lang="en-US" baseline="0" dirty="0" smtClean="0">
                <a:solidFill>
                  <a:srgbClr val="FF0000"/>
                </a:solidFill>
              </a:rPr>
              <a:t>  </a:t>
            </a:r>
            <a:r>
              <a:rPr lang="en-US" baseline="0" dirty="0" smtClean="0"/>
              <a:t>Fundamental are the rigid motions: translations, rotations, reflections, and combinations of these, all of which are here assumed to preserve distance and angles (and therefore shapes generally)…</a:t>
            </a:r>
          </a:p>
          <a:p>
            <a:endParaRPr lang="en-US" baseline="0" dirty="0"/>
          </a:p>
          <a:p>
            <a:pPr>
              <a:lnSpc>
                <a:spcPct val="110000"/>
              </a:lnSpc>
            </a:pPr>
            <a:r>
              <a:rPr lang="en-US" b="1" baseline="0" dirty="0" smtClean="0">
                <a:solidFill>
                  <a:srgbClr val="FF0000"/>
                </a:solidFill>
              </a:rPr>
              <a:t>In the approach taken here, two geometric figures are defined to be congruent if there is a sequence of rigid motions that carries onto the other.</a:t>
            </a:r>
            <a:r>
              <a:rPr lang="en-US" baseline="0" dirty="0" smtClean="0"/>
              <a:t>”</a:t>
            </a:r>
            <a:endParaRPr lang="en-US" baseline="0" dirty="0"/>
          </a:p>
        </p:txBody>
      </p:sp>
    </p:spTree>
    <p:extLst>
      <p:ext uri="{BB962C8B-B14F-4D97-AF65-F5344CB8AC3E}">
        <p14:creationId xmlns:p14="http://schemas.microsoft.com/office/powerpoint/2010/main" val="13901329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457200" y="2269074"/>
            <a:ext cx="8229600" cy="4019126"/>
          </a:xfrm>
        </p:spPr>
        <p:txBody>
          <a:bodyPr/>
          <a:lstStyle/>
          <a:p>
            <a:pPr marL="0" indent="0"/>
            <a:r>
              <a:rPr lang="en-US" sz="2600" b="1" dirty="0">
                <a:latin typeface="Agenda-Light"/>
              </a:rPr>
              <a:t>Transformations</a:t>
            </a:r>
          </a:p>
          <a:p>
            <a:pPr>
              <a:buFont typeface="Arial"/>
              <a:buChar char="•"/>
            </a:pPr>
            <a:endParaRPr lang="en-US" sz="1000" dirty="0" smtClean="0">
              <a:solidFill>
                <a:schemeClr val="tx1"/>
              </a:solidFill>
              <a:ea typeface="ＭＳ Ｐゴシック"/>
            </a:endParaRPr>
          </a:p>
          <a:p>
            <a:pPr lvl="2">
              <a:buFont typeface="Arial"/>
              <a:buChar char="•"/>
            </a:pPr>
            <a:r>
              <a:rPr lang="en-US" sz="2400" dirty="0">
                <a:solidFill>
                  <a:srgbClr val="617656"/>
                </a:solidFill>
                <a:ea typeface="ＭＳ Ｐゴシック" charset="-128"/>
              </a:rPr>
              <a:t>How they are first introduced</a:t>
            </a:r>
          </a:p>
          <a:p>
            <a:pPr lvl="2">
              <a:buFont typeface="Arial"/>
              <a:buChar char="•"/>
            </a:pPr>
            <a:r>
              <a:rPr lang="en-US" sz="2400" dirty="0">
                <a:solidFill>
                  <a:srgbClr val="617656"/>
                </a:solidFill>
                <a:ea typeface="ＭＳ Ｐゴシック" charset="-128"/>
              </a:rPr>
              <a:t>The manner in which they are described and studied</a:t>
            </a:r>
          </a:p>
          <a:p>
            <a:pPr lvl="2">
              <a:buFont typeface="Arial"/>
              <a:buChar char="•"/>
            </a:pPr>
            <a:r>
              <a:rPr lang="en-US" sz="2400" dirty="0">
                <a:solidFill>
                  <a:srgbClr val="617656"/>
                </a:solidFill>
                <a:ea typeface="ＭＳ Ｐゴシック" charset="-128"/>
              </a:rPr>
              <a:t>Their use in the definition of congruence and similarity</a:t>
            </a:r>
          </a:p>
          <a:p>
            <a:pPr lvl="2">
              <a:buFont typeface="Arial"/>
              <a:buChar char="•"/>
            </a:pPr>
            <a:r>
              <a:rPr lang="en-US" sz="2400" dirty="0">
                <a:solidFill>
                  <a:srgbClr val="617656"/>
                </a:solidFill>
                <a:ea typeface="ＭＳ Ｐゴシック" charset="-128"/>
              </a:rPr>
              <a:t>Other uses to which transformations are put, e.g., reasoning and steps in proofs </a:t>
            </a:r>
          </a:p>
          <a:p>
            <a:pPr marL="0" indent="0"/>
            <a:endParaRPr lang="en-US" dirty="0" smtClean="0">
              <a:solidFill>
                <a:schemeClr val="tx1"/>
              </a:solidFill>
            </a:endParaRPr>
          </a:p>
          <a:p>
            <a:pPr>
              <a:buFont typeface="Arial"/>
              <a:buChar char="•"/>
            </a:pPr>
            <a:endParaRPr lang="en-US" dirty="0" smtClean="0">
              <a:solidFill>
                <a:schemeClr val="tx1"/>
              </a:solidFill>
            </a:endParaRPr>
          </a:p>
        </p:txBody>
      </p:sp>
      <p:sp>
        <p:nvSpPr>
          <p:cNvPr id="9" name="Title 1"/>
          <p:cNvSpPr>
            <a:spLocks noGrp="1"/>
          </p:cNvSpPr>
          <p:nvPr>
            <p:ph type="title"/>
          </p:nvPr>
        </p:nvSpPr>
        <p:spPr>
          <a:xfrm>
            <a:off x="457200" y="1089091"/>
            <a:ext cx="8229600" cy="824382"/>
          </a:xfrm>
        </p:spPr>
        <p:txBody>
          <a:bodyPr/>
          <a:lstStyle/>
          <a:p>
            <a:r>
              <a:rPr lang="en-US" dirty="0" smtClean="0"/>
              <a:t>Key Changes in CCSS that Impact M1</a:t>
            </a:r>
            <a:endParaRPr lang="en-US" dirty="0"/>
          </a:p>
        </p:txBody>
      </p:sp>
    </p:spTree>
    <p:extLst>
      <p:ext uri="{BB962C8B-B14F-4D97-AF65-F5344CB8AC3E}">
        <p14:creationId xmlns:p14="http://schemas.microsoft.com/office/powerpoint/2010/main" val="42138335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sz="3000" dirty="0" smtClean="0"/>
              <a:t>Topic A: Basic Constructions</a:t>
            </a:r>
            <a:endParaRPr lang="en-US" sz="3000" dirty="0"/>
          </a:p>
        </p:txBody>
      </p:sp>
      <p:sp>
        <p:nvSpPr>
          <p:cNvPr id="3" name="Content Placeholder 2"/>
          <p:cNvSpPr>
            <a:spLocks noGrp="1"/>
          </p:cNvSpPr>
          <p:nvPr>
            <p:ph idx="4294967295"/>
          </p:nvPr>
        </p:nvSpPr>
        <p:spPr>
          <a:xfrm>
            <a:off x="457200" y="2057400"/>
            <a:ext cx="8229600" cy="3875199"/>
          </a:xfrm>
        </p:spPr>
        <p:txBody>
          <a:bodyPr/>
          <a:lstStyle/>
          <a:p>
            <a:pPr marL="457200" indent="-457200">
              <a:buFont typeface="Arial"/>
              <a:buChar char="•"/>
            </a:pPr>
            <a:r>
              <a:rPr lang="en-US" sz="2600" dirty="0" smtClean="0">
                <a:latin typeface="Agenda-Light"/>
              </a:rPr>
              <a:t>Standards </a:t>
            </a:r>
          </a:p>
          <a:p>
            <a:pPr marL="573088" lvl="1" indent="-457200">
              <a:buFont typeface="Arial"/>
              <a:buChar char="•"/>
            </a:pPr>
            <a:r>
              <a:rPr lang="en-US" sz="2200" dirty="0" smtClean="0"/>
              <a:t>G</a:t>
            </a:r>
            <a:r>
              <a:rPr lang="en-US" sz="2200" dirty="0"/>
              <a:t>-CO.1, G-CO.12, G-CO.</a:t>
            </a:r>
            <a:r>
              <a:rPr lang="en-US" sz="2200" dirty="0" smtClean="0"/>
              <a:t>13</a:t>
            </a:r>
          </a:p>
          <a:p>
            <a:pPr marL="457200" indent="-457200">
              <a:buFont typeface="Arial"/>
              <a:buChar char="•"/>
            </a:pPr>
            <a:r>
              <a:rPr lang="en-US" sz="2600" dirty="0" smtClean="0">
                <a:latin typeface="Agenda-Light"/>
              </a:rPr>
              <a:t>Constructions</a:t>
            </a:r>
          </a:p>
          <a:p>
            <a:pPr marL="573088" lvl="1" indent="-457200">
              <a:buFont typeface="Arial"/>
              <a:buChar char="•"/>
            </a:pPr>
            <a:r>
              <a:rPr lang="en-US" sz="2200" dirty="0" smtClean="0"/>
              <a:t>How to: </a:t>
            </a:r>
          </a:p>
          <a:p>
            <a:pPr marL="854075" lvl="2" indent="-457200">
              <a:buFont typeface="Arial"/>
              <a:buChar char="•"/>
            </a:pPr>
            <a:r>
              <a:rPr lang="en-US" sz="2000" dirty="0" smtClean="0"/>
              <a:t>construct an equilateral triangle</a:t>
            </a:r>
          </a:p>
          <a:p>
            <a:pPr marL="854075" lvl="2" indent="-457200">
              <a:buFont typeface="Arial"/>
              <a:buChar char="•"/>
            </a:pPr>
            <a:r>
              <a:rPr lang="en-US" sz="2000" dirty="0" smtClean="0"/>
              <a:t>copy an angle</a:t>
            </a:r>
          </a:p>
          <a:p>
            <a:pPr marL="854075" lvl="2" indent="-457200">
              <a:buFont typeface="Arial"/>
              <a:buChar char="•"/>
            </a:pPr>
            <a:r>
              <a:rPr lang="en-US" sz="2000" dirty="0" smtClean="0"/>
              <a:t>bisect an angle</a:t>
            </a:r>
          </a:p>
          <a:p>
            <a:pPr marL="854075" lvl="2" indent="-457200">
              <a:buFont typeface="Arial"/>
              <a:buChar char="•"/>
            </a:pPr>
            <a:r>
              <a:rPr lang="en-US" sz="2000" dirty="0" smtClean="0"/>
              <a:t>construct a perpendicular bisector</a:t>
            </a:r>
          </a:p>
          <a:p>
            <a:pPr marL="854075" lvl="2" indent="-457200">
              <a:buFont typeface="Arial"/>
              <a:buChar char="•"/>
            </a:pPr>
            <a:r>
              <a:rPr lang="en-US" sz="2000" dirty="0" smtClean="0"/>
              <a:t>determine the </a:t>
            </a:r>
            <a:r>
              <a:rPr lang="en-US" sz="2000" dirty="0" err="1" smtClean="0"/>
              <a:t>incenter</a:t>
            </a:r>
            <a:r>
              <a:rPr lang="en-US" sz="2000" dirty="0" smtClean="0"/>
              <a:t> and </a:t>
            </a:r>
            <a:r>
              <a:rPr lang="en-US" sz="2000" dirty="0" err="1" smtClean="0"/>
              <a:t>circumcenter</a:t>
            </a:r>
            <a:r>
              <a:rPr lang="en-US" sz="2000" dirty="0" smtClean="0"/>
              <a:t> of a triangle</a:t>
            </a:r>
          </a:p>
        </p:txBody>
      </p:sp>
    </p:spTree>
    <p:extLst>
      <p:ext uri="{BB962C8B-B14F-4D97-AF65-F5344CB8AC3E}">
        <p14:creationId xmlns:p14="http://schemas.microsoft.com/office/powerpoint/2010/main" val="24081872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256032"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pic>
        <p:nvPicPr>
          <p:cNvPr id="2" name="Picture 1"/>
          <p:cNvPicPr>
            <a:picLocks noChangeAspect="1"/>
          </p:cNvPicPr>
          <p:nvPr/>
        </p:nvPicPr>
        <p:blipFill>
          <a:blip r:embed="rId3"/>
          <a:stretch>
            <a:fillRect/>
          </a:stretch>
        </p:blipFill>
        <p:spPr>
          <a:xfrm>
            <a:off x="859537" y="955285"/>
            <a:ext cx="8028431" cy="655417"/>
          </a:xfrm>
          <a:prstGeom prst="rect">
            <a:avLst/>
          </a:prstGeom>
        </p:spPr>
      </p:pic>
      <p:pic>
        <p:nvPicPr>
          <p:cNvPr id="3" name="Picture 2"/>
          <p:cNvPicPr>
            <a:picLocks noChangeAspect="1"/>
          </p:cNvPicPr>
          <p:nvPr/>
        </p:nvPicPr>
        <p:blipFill>
          <a:blip r:embed="rId4"/>
          <a:stretch>
            <a:fillRect/>
          </a:stretch>
        </p:blipFill>
        <p:spPr>
          <a:xfrm>
            <a:off x="256032" y="1697397"/>
            <a:ext cx="1594662" cy="487496"/>
          </a:xfrm>
          <a:prstGeom prst="rect">
            <a:avLst/>
          </a:prstGeom>
        </p:spPr>
      </p:pic>
      <p:pic>
        <p:nvPicPr>
          <p:cNvPr id="8" name="Picture 7"/>
          <p:cNvPicPr>
            <a:picLocks noChangeAspect="1"/>
          </p:cNvPicPr>
          <p:nvPr/>
        </p:nvPicPr>
        <p:blipFill>
          <a:blip r:embed="rId5"/>
          <a:stretch>
            <a:fillRect/>
          </a:stretch>
        </p:blipFill>
        <p:spPr>
          <a:xfrm>
            <a:off x="260369" y="2275995"/>
            <a:ext cx="8535428" cy="439538"/>
          </a:xfrm>
          <a:prstGeom prst="rect">
            <a:avLst/>
          </a:prstGeom>
        </p:spPr>
      </p:pic>
      <p:pic>
        <p:nvPicPr>
          <p:cNvPr id="9" name="Picture 8"/>
          <p:cNvPicPr>
            <a:picLocks noChangeAspect="1"/>
          </p:cNvPicPr>
          <p:nvPr/>
        </p:nvPicPr>
        <p:blipFill>
          <a:blip r:embed="rId6"/>
          <a:stretch>
            <a:fillRect/>
          </a:stretch>
        </p:blipFill>
        <p:spPr>
          <a:xfrm>
            <a:off x="3111997" y="2585653"/>
            <a:ext cx="2920006" cy="2077919"/>
          </a:xfrm>
          <a:prstGeom prst="rect">
            <a:avLst/>
          </a:prstGeom>
        </p:spPr>
      </p:pic>
      <p:sp>
        <p:nvSpPr>
          <p:cNvPr id="11" name="TextBox 10"/>
          <p:cNvSpPr txBox="1"/>
          <p:nvPr/>
        </p:nvSpPr>
        <p:spPr>
          <a:xfrm>
            <a:off x="356616" y="4942847"/>
            <a:ext cx="8129016" cy="1097736"/>
          </a:xfrm>
          <a:prstGeom prst="rect">
            <a:avLst/>
          </a:prstGeom>
          <a:noFill/>
        </p:spPr>
        <p:txBody>
          <a:bodyPr wrap="square" rtlCol="0">
            <a:spAutoFit/>
          </a:bodyPr>
          <a:lstStyle/>
          <a:p>
            <a:r>
              <a:rPr lang="en-US" sz="2800" dirty="0" smtClean="0"/>
              <a:t>The triangle is not equilateral. Students may prove this by constructing two intersecting circles using any two vertices as the given starting segment. The third vertex will not be one of the two intersection points of the circles.</a:t>
            </a:r>
            <a:r>
              <a:rPr lang="en-US" sz="2800" baseline="0" dirty="0" smtClean="0"/>
              <a:t> </a:t>
            </a:r>
            <a:endParaRPr lang="en-US" sz="2800" dirty="0"/>
          </a:p>
        </p:txBody>
      </p:sp>
      <p:pic>
        <p:nvPicPr>
          <p:cNvPr id="12" name="Picture 11"/>
          <p:cNvPicPr>
            <a:picLocks noChangeAspect="1"/>
          </p:cNvPicPr>
          <p:nvPr/>
        </p:nvPicPr>
        <p:blipFill>
          <a:blip r:embed="rId7"/>
          <a:stretch>
            <a:fillRect/>
          </a:stretch>
        </p:blipFill>
        <p:spPr>
          <a:xfrm>
            <a:off x="227811" y="839224"/>
            <a:ext cx="671425" cy="681632"/>
          </a:xfrm>
          <a:prstGeom prst="rect">
            <a:avLst/>
          </a:prstGeom>
        </p:spPr>
      </p:pic>
    </p:spTree>
    <p:extLst>
      <p:ext uri="{BB962C8B-B14F-4D97-AF65-F5344CB8AC3E}">
        <p14:creationId xmlns:p14="http://schemas.microsoft.com/office/powerpoint/2010/main" val="179198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256032" y="1762362"/>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r>
              <a:rPr lang="en-US" sz="2400" b="1" baseline="0" dirty="0" smtClean="0"/>
              <a:t>Exercise 2: Investigate How to Copy an Angle</a:t>
            </a:r>
          </a:p>
          <a:p>
            <a:pPr indent="0"/>
            <a:r>
              <a:rPr lang="en-US" sz="2200" b="1" baseline="0" dirty="0" smtClean="0"/>
              <a:t>You will need a compass and a straightedge.</a:t>
            </a:r>
          </a:p>
          <a:p>
            <a:pPr indent="0"/>
            <a:r>
              <a:rPr lang="en-US" sz="2200" b="1" baseline="0" dirty="0" smtClean="0"/>
              <a:t>You and your partner will be provided with a list  of steps (in random order) needed to copy an angle using a compass and straightedge. Your task is to place the steps in the correct order, and then follow the steps to copy the angle below.</a:t>
            </a:r>
            <a:endParaRPr lang="en-US" sz="2200" b="1" baseline="0" dirty="0"/>
          </a:p>
        </p:txBody>
      </p:sp>
      <p:pic>
        <p:nvPicPr>
          <p:cNvPr id="2" name="Picture 1"/>
          <p:cNvPicPr>
            <a:picLocks noChangeAspect="1"/>
          </p:cNvPicPr>
          <p:nvPr/>
        </p:nvPicPr>
        <p:blipFill>
          <a:blip r:embed="rId3"/>
          <a:stretch>
            <a:fillRect/>
          </a:stretch>
        </p:blipFill>
        <p:spPr>
          <a:xfrm>
            <a:off x="457200" y="917555"/>
            <a:ext cx="6899271" cy="819378"/>
          </a:xfrm>
          <a:prstGeom prst="rect">
            <a:avLst/>
          </a:prstGeom>
        </p:spPr>
      </p:pic>
      <p:pic>
        <p:nvPicPr>
          <p:cNvPr id="8" name="Picture 7"/>
          <p:cNvPicPr>
            <a:picLocks noChangeAspect="1"/>
          </p:cNvPicPr>
          <p:nvPr/>
        </p:nvPicPr>
        <p:blipFill>
          <a:blip r:embed="rId4"/>
          <a:stretch>
            <a:fillRect/>
          </a:stretch>
        </p:blipFill>
        <p:spPr>
          <a:xfrm>
            <a:off x="3071758" y="4210487"/>
            <a:ext cx="2598147" cy="1722113"/>
          </a:xfrm>
          <a:prstGeom prst="rect">
            <a:avLst/>
          </a:prstGeom>
        </p:spPr>
      </p:pic>
    </p:spTree>
    <p:extLst>
      <p:ext uri="{BB962C8B-B14F-4D97-AF65-F5344CB8AC3E}">
        <p14:creationId xmlns:p14="http://schemas.microsoft.com/office/powerpoint/2010/main" val="41655109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pic>
        <p:nvPicPr>
          <p:cNvPr id="8" name="Picture 7"/>
          <p:cNvPicPr>
            <a:picLocks noChangeAspect="1"/>
          </p:cNvPicPr>
          <p:nvPr/>
        </p:nvPicPr>
        <p:blipFill>
          <a:blip r:embed="rId3"/>
          <a:stretch>
            <a:fillRect/>
          </a:stretch>
        </p:blipFill>
        <p:spPr>
          <a:xfrm>
            <a:off x="457200" y="917555"/>
            <a:ext cx="6899271" cy="819378"/>
          </a:xfrm>
          <a:prstGeom prst="rect">
            <a:avLst/>
          </a:prstGeom>
        </p:spPr>
      </p:pic>
      <p:pic>
        <p:nvPicPr>
          <p:cNvPr id="2" name="Picture 1"/>
          <p:cNvPicPr>
            <a:picLocks noChangeAspect="1"/>
          </p:cNvPicPr>
          <p:nvPr/>
        </p:nvPicPr>
        <p:blipFill>
          <a:blip r:embed="rId4"/>
          <a:stretch>
            <a:fillRect/>
          </a:stretch>
        </p:blipFill>
        <p:spPr>
          <a:xfrm>
            <a:off x="587953" y="1736932"/>
            <a:ext cx="7118321" cy="4195667"/>
          </a:xfrm>
          <a:prstGeom prst="rect">
            <a:avLst/>
          </a:prstGeom>
        </p:spPr>
      </p:pic>
    </p:spTree>
    <p:extLst>
      <p:ext uri="{BB962C8B-B14F-4D97-AF65-F5344CB8AC3E}">
        <p14:creationId xmlns:p14="http://schemas.microsoft.com/office/powerpoint/2010/main" val="36435960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3" y="274638"/>
            <a:ext cx="8686800" cy="1143000"/>
          </a:xfrm>
        </p:spPr>
        <p:txBody>
          <a:bodyPr/>
          <a:lstStyle/>
          <a:p>
            <a:pPr eaLnBrk="1" hangingPunct="1">
              <a:defRPr/>
            </a:pPr>
            <a:r>
              <a:rPr lang="en-US" sz="3600" b="1" dirty="0" smtClean="0">
                <a:solidFill>
                  <a:schemeClr val="accent5">
                    <a:lumMod val="75000"/>
                  </a:schemeClr>
                </a:solidFill>
                <a:latin typeface="Calibri" panose="020F0502020204030204" pitchFamily="34" charset="0"/>
              </a:rPr>
              <a:t>Curriculum Overview of </a:t>
            </a:r>
            <a:r>
              <a:rPr lang="en-US" sz="3600" b="1" i="1" dirty="0" smtClean="0">
                <a:solidFill>
                  <a:schemeClr val="accent5">
                    <a:lumMod val="75000"/>
                  </a:schemeClr>
                </a:solidFill>
                <a:latin typeface="Calibri" panose="020F0502020204030204" pitchFamily="34" charset="0"/>
              </a:rPr>
              <a:t>A Story of Functions</a:t>
            </a:r>
          </a:p>
        </p:txBody>
      </p:sp>
      <p:sp>
        <p:nvSpPr>
          <p:cNvPr id="7171" name="Content Placeholder 2"/>
          <p:cNvSpPr>
            <a:spLocks noGrp="1"/>
          </p:cNvSpPr>
          <p:nvPr>
            <p:ph idx="4294967295"/>
          </p:nvPr>
        </p:nvSpPr>
        <p:spPr>
          <a:xfrm>
            <a:off x="457200" y="1495425"/>
            <a:ext cx="8229600" cy="4525963"/>
          </a:xfrm>
        </p:spPr>
        <p:txBody>
          <a:bodyPr/>
          <a:lstStyle/>
          <a:p>
            <a:pPr eaLnBrk="1" hangingPunct="1"/>
            <a:endParaRPr lang="en-US" altLang="en-US" smtClean="0"/>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l="18462" t="19583" r="20139" b="14856"/>
          <a:stretch>
            <a:fillRect/>
          </a:stretch>
        </p:blipFill>
        <p:spPr bwMode="auto">
          <a:xfrm>
            <a:off x="395288" y="1412875"/>
            <a:ext cx="835342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2844800" y="1788160"/>
            <a:ext cx="1727200" cy="853440"/>
          </a:xfrm>
          <a:prstGeom prst="ellipse">
            <a:avLst/>
          </a:prstGeom>
          <a:noFill/>
          <a:ln w="38100">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54751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1893776"/>
            <a:ext cx="8229600" cy="4232704"/>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r>
              <a:rPr lang="en-US" sz="2400" b="1" baseline="0" dirty="0" smtClean="0"/>
              <a:t>Students construct the perpendicular bisector of a line segment and examine the symmetries of the construction.</a:t>
            </a:r>
          </a:p>
          <a:p>
            <a:pPr indent="0"/>
            <a:endParaRPr lang="en-US" sz="2400" b="1" baseline="0" dirty="0"/>
          </a:p>
          <a:p>
            <a:pPr indent="0"/>
            <a:endParaRPr lang="en-US" sz="2400" b="1" baseline="0" dirty="0" smtClean="0"/>
          </a:p>
          <a:p>
            <a:pPr indent="0"/>
            <a:endParaRPr lang="en-US" sz="2400" b="1" baseline="0" dirty="0"/>
          </a:p>
          <a:p>
            <a:pPr indent="0"/>
            <a:endParaRPr lang="en-US" sz="2400" b="1" baseline="0" dirty="0" smtClean="0"/>
          </a:p>
          <a:p>
            <a:pPr indent="0"/>
            <a:endParaRPr lang="en-US" sz="2400" b="1" baseline="0" dirty="0" smtClean="0"/>
          </a:p>
          <a:p>
            <a:pPr indent="0"/>
            <a:endParaRPr lang="en-US" sz="2400" b="1" baseline="0" dirty="0"/>
          </a:p>
          <a:p>
            <a:pPr indent="0"/>
            <a:r>
              <a:rPr lang="en-US" sz="2400" b="1" baseline="0" dirty="0" smtClean="0"/>
              <a:t>They also construct the perpendicular to a line from a point not on the line.</a:t>
            </a:r>
            <a:endParaRPr lang="en-US" sz="2400" b="1" baseline="0" dirty="0"/>
          </a:p>
        </p:txBody>
      </p:sp>
      <p:pic>
        <p:nvPicPr>
          <p:cNvPr id="2" name="Picture 1"/>
          <p:cNvPicPr>
            <a:picLocks noChangeAspect="1"/>
          </p:cNvPicPr>
          <p:nvPr/>
        </p:nvPicPr>
        <p:blipFill>
          <a:blip r:embed="rId3"/>
          <a:stretch>
            <a:fillRect/>
          </a:stretch>
        </p:blipFill>
        <p:spPr>
          <a:xfrm>
            <a:off x="457199" y="1086394"/>
            <a:ext cx="7772401" cy="743313"/>
          </a:xfrm>
          <a:prstGeom prst="rect">
            <a:avLst/>
          </a:prstGeom>
        </p:spPr>
      </p:pic>
      <p:pic>
        <p:nvPicPr>
          <p:cNvPr id="3" name="Picture 2"/>
          <p:cNvPicPr>
            <a:picLocks noChangeAspect="1"/>
          </p:cNvPicPr>
          <p:nvPr/>
        </p:nvPicPr>
        <p:blipFill>
          <a:blip r:embed="rId4"/>
          <a:stretch>
            <a:fillRect/>
          </a:stretch>
        </p:blipFill>
        <p:spPr>
          <a:xfrm>
            <a:off x="2547681" y="2620817"/>
            <a:ext cx="4048637" cy="2778622"/>
          </a:xfrm>
          <a:prstGeom prst="rect">
            <a:avLst/>
          </a:prstGeom>
        </p:spPr>
      </p:pic>
    </p:spTree>
    <p:extLst>
      <p:ext uri="{BB962C8B-B14F-4D97-AF65-F5344CB8AC3E}">
        <p14:creationId xmlns:p14="http://schemas.microsoft.com/office/powerpoint/2010/main" val="10715261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1552496"/>
            <a:ext cx="8229600" cy="345100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r>
              <a:rPr lang="en-US" sz="2400" b="1" baseline="0" dirty="0" smtClean="0"/>
              <a:t>Students construct the perpendicular bisectors of all three sides of a triangle and note that the three bisectors have a point of concurrency.</a:t>
            </a:r>
          </a:p>
          <a:p>
            <a:pPr indent="0"/>
            <a:endParaRPr lang="en-US" sz="2400" b="1" baseline="0" dirty="0"/>
          </a:p>
          <a:p>
            <a:pPr indent="0"/>
            <a:endParaRPr lang="en-US" sz="2400" b="1" baseline="0" dirty="0" smtClean="0"/>
          </a:p>
          <a:p>
            <a:pPr indent="0"/>
            <a:endParaRPr lang="en-US" sz="2400" b="1" baseline="0" dirty="0"/>
          </a:p>
          <a:p>
            <a:pPr indent="0"/>
            <a:endParaRPr lang="en-US" sz="2400" b="1" baseline="0" dirty="0" smtClean="0"/>
          </a:p>
          <a:p>
            <a:pPr indent="0"/>
            <a:r>
              <a:rPr lang="en-US" sz="2400" b="1" baseline="0" dirty="0" smtClean="0"/>
              <a:t>They are guided to explain WHY the bisectors are concurrent, drawing on their understanding of the properties of perpendicular bisectors and their relationship to endpoints of the segments they are bisecting.</a:t>
            </a:r>
            <a:endParaRPr lang="en-US" sz="2400" b="1" baseline="0" dirty="0"/>
          </a:p>
        </p:txBody>
      </p:sp>
      <p:pic>
        <p:nvPicPr>
          <p:cNvPr id="2" name="Picture 1"/>
          <p:cNvPicPr>
            <a:picLocks noChangeAspect="1"/>
          </p:cNvPicPr>
          <p:nvPr/>
        </p:nvPicPr>
        <p:blipFill>
          <a:blip r:embed="rId3"/>
          <a:stretch>
            <a:fillRect/>
          </a:stretch>
        </p:blipFill>
        <p:spPr>
          <a:xfrm>
            <a:off x="457200" y="749246"/>
            <a:ext cx="6272784" cy="898261"/>
          </a:xfrm>
          <a:prstGeom prst="rect">
            <a:avLst/>
          </a:prstGeom>
        </p:spPr>
      </p:pic>
      <p:pic>
        <p:nvPicPr>
          <p:cNvPr id="3" name="Picture 2"/>
          <p:cNvPicPr>
            <a:picLocks noChangeAspect="1"/>
          </p:cNvPicPr>
          <p:nvPr/>
        </p:nvPicPr>
        <p:blipFill>
          <a:blip r:embed="rId4"/>
          <a:stretch>
            <a:fillRect/>
          </a:stretch>
        </p:blipFill>
        <p:spPr>
          <a:xfrm>
            <a:off x="3159557" y="2618551"/>
            <a:ext cx="2824885" cy="1731087"/>
          </a:xfrm>
          <a:prstGeom prst="rect">
            <a:avLst/>
          </a:prstGeom>
        </p:spPr>
      </p:pic>
    </p:spTree>
    <p:extLst>
      <p:ext uri="{BB962C8B-B14F-4D97-AF65-F5344CB8AC3E}">
        <p14:creationId xmlns:p14="http://schemas.microsoft.com/office/powerpoint/2010/main" val="37896828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sz="3000" dirty="0" smtClean="0"/>
              <a:t>Topic B: Unknown Angles</a:t>
            </a:r>
            <a:endParaRPr lang="en-US" sz="3000" dirty="0"/>
          </a:p>
        </p:txBody>
      </p:sp>
      <p:sp>
        <p:nvSpPr>
          <p:cNvPr id="3" name="Content Placeholder 2"/>
          <p:cNvSpPr>
            <a:spLocks noGrp="1"/>
          </p:cNvSpPr>
          <p:nvPr>
            <p:ph idx="4294967295"/>
          </p:nvPr>
        </p:nvSpPr>
        <p:spPr>
          <a:xfrm>
            <a:off x="457200" y="2057400"/>
            <a:ext cx="8229600" cy="3875199"/>
          </a:xfrm>
        </p:spPr>
        <p:txBody>
          <a:bodyPr/>
          <a:lstStyle/>
          <a:p>
            <a:pPr marL="457200" indent="-457200">
              <a:buFont typeface="Arial"/>
              <a:buChar char="•"/>
            </a:pPr>
            <a:r>
              <a:rPr lang="en-US" sz="2600" dirty="0" smtClean="0">
                <a:latin typeface="Agenda-Light"/>
              </a:rPr>
              <a:t>Standards </a:t>
            </a:r>
          </a:p>
          <a:p>
            <a:pPr marL="573088" lvl="1" indent="-457200">
              <a:buFont typeface="Arial"/>
              <a:buChar char="•"/>
            </a:pPr>
            <a:r>
              <a:rPr lang="en-US" sz="2200" dirty="0" smtClean="0"/>
              <a:t>G</a:t>
            </a:r>
            <a:r>
              <a:rPr lang="en-US" sz="2200" dirty="0"/>
              <a:t>-CO</a:t>
            </a:r>
            <a:r>
              <a:rPr lang="en-US" sz="2200" dirty="0" smtClean="0"/>
              <a:t>.9</a:t>
            </a:r>
          </a:p>
          <a:p>
            <a:pPr marL="457200" indent="-457200">
              <a:buFont typeface="Arial"/>
              <a:buChar char="•"/>
            </a:pPr>
            <a:r>
              <a:rPr lang="en-US" sz="2600" dirty="0" smtClean="0">
                <a:latin typeface="Agenda-Light"/>
              </a:rPr>
              <a:t>Breakdown of Lessons 6-11:</a:t>
            </a:r>
          </a:p>
          <a:p>
            <a:pPr marL="573088" lvl="1" indent="-457200">
              <a:buFont typeface="Arial"/>
              <a:buChar char="•"/>
            </a:pPr>
            <a:r>
              <a:rPr lang="en-US" sz="2200" dirty="0" smtClean="0"/>
              <a:t>Lessons 6-8: Unknown angle problems involving angles and lines at a point, transversals, and angles in a triangle. Students use simple justification in non-algebraic steps.    </a:t>
            </a:r>
          </a:p>
          <a:p>
            <a:pPr marL="573088" lvl="1" indent="-457200">
              <a:buFont typeface="Arial"/>
              <a:buChar char="•"/>
            </a:pPr>
            <a:r>
              <a:rPr lang="en-US" sz="2200" dirty="0" smtClean="0"/>
              <a:t>Lessons 9-11: Unknown angle proofs, non-numeric problems emphasizing justification of a relationship, sometimes a known existing relationship.</a:t>
            </a:r>
          </a:p>
        </p:txBody>
      </p:sp>
    </p:spTree>
    <p:extLst>
      <p:ext uri="{BB962C8B-B14F-4D97-AF65-F5344CB8AC3E}">
        <p14:creationId xmlns:p14="http://schemas.microsoft.com/office/powerpoint/2010/main" val="25329293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924780"/>
            <a:ext cx="8229600" cy="96319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3200" baseline="0" dirty="0" smtClean="0"/>
              <a:t>       Lesson 6: Solve for Unknown Angles – Angles and Lines at a Point</a:t>
            </a:r>
            <a:endParaRPr lang="en-US" sz="3200"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pic>
        <p:nvPicPr>
          <p:cNvPr id="8" name="Picture 7"/>
          <p:cNvPicPr>
            <a:picLocks noChangeAspect="1"/>
          </p:cNvPicPr>
          <p:nvPr/>
        </p:nvPicPr>
        <p:blipFill>
          <a:blip r:embed="rId3"/>
          <a:stretch>
            <a:fillRect/>
          </a:stretch>
        </p:blipFill>
        <p:spPr>
          <a:xfrm>
            <a:off x="457200" y="2072249"/>
            <a:ext cx="4096512" cy="3885853"/>
          </a:xfrm>
          <a:prstGeom prst="rect">
            <a:avLst/>
          </a:prstGeom>
        </p:spPr>
      </p:pic>
      <p:pic>
        <p:nvPicPr>
          <p:cNvPr id="9" name="Picture 8"/>
          <p:cNvPicPr>
            <a:picLocks noChangeAspect="1"/>
          </p:cNvPicPr>
          <p:nvPr/>
        </p:nvPicPr>
        <p:blipFill>
          <a:blip r:embed="rId4"/>
          <a:stretch>
            <a:fillRect/>
          </a:stretch>
        </p:blipFill>
        <p:spPr>
          <a:xfrm>
            <a:off x="4292132" y="4382000"/>
            <a:ext cx="4784741" cy="1305567"/>
          </a:xfrm>
          <a:prstGeom prst="rect">
            <a:avLst/>
          </a:prstGeom>
        </p:spPr>
      </p:pic>
      <p:pic>
        <p:nvPicPr>
          <p:cNvPr id="3" name="Picture 2"/>
          <p:cNvPicPr>
            <a:picLocks noChangeAspect="1"/>
          </p:cNvPicPr>
          <p:nvPr/>
        </p:nvPicPr>
        <p:blipFill>
          <a:blip r:embed="rId5"/>
          <a:stretch>
            <a:fillRect/>
          </a:stretch>
        </p:blipFill>
        <p:spPr>
          <a:xfrm>
            <a:off x="611860" y="1019707"/>
            <a:ext cx="458776" cy="425250"/>
          </a:xfrm>
          <a:prstGeom prst="rect">
            <a:avLst/>
          </a:prstGeom>
        </p:spPr>
      </p:pic>
    </p:spTree>
    <p:extLst>
      <p:ext uri="{BB962C8B-B14F-4D97-AF65-F5344CB8AC3E}">
        <p14:creationId xmlns:p14="http://schemas.microsoft.com/office/powerpoint/2010/main" val="228436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75488" y="946570"/>
            <a:ext cx="8229600" cy="92252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3200" baseline="0" dirty="0" smtClean="0"/>
              <a:t>      Lesson 7: Solve for Unknown Angles - Transversals</a:t>
            </a:r>
            <a:endParaRPr lang="en-US" sz="3200"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036991"/>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pic>
        <p:nvPicPr>
          <p:cNvPr id="3" name="Picture 2"/>
          <p:cNvPicPr>
            <a:picLocks noChangeAspect="1"/>
          </p:cNvPicPr>
          <p:nvPr/>
        </p:nvPicPr>
        <p:blipFill>
          <a:blip r:embed="rId3"/>
          <a:stretch>
            <a:fillRect/>
          </a:stretch>
        </p:blipFill>
        <p:spPr>
          <a:xfrm>
            <a:off x="457200" y="2036991"/>
            <a:ext cx="3730752" cy="2637924"/>
          </a:xfrm>
          <a:prstGeom prst="rect">
            <a:avLst/>
          </a:prstGeom>
        </p:spPr>
      </p:pic>
      <p:pic>
        <p:nvPicPr>
          <p:cNvPr id="8" name="Picture 7"/>
          <p:cNvPicPr>
            <a:picLocks noChangeAspect="1"/>
          </p:cNvPicPr>
          <p:nvPr/>
        </p:nvPicPr>
        <p:blipFill>
          <a:blip r:embed="rId4"/>
          <a:stretch>
            <a:fillRect/>
          </a:stretch>
        </p:blipFill>
        <p:spPr>
          <a:xfrm>
            <a:off x="3640611" y="2901006"/>
            <a:ext cx="5115297" cy="1250370"/>
          </a:xfrm>
          <a:prstGeom prst="rect">
            <a:avLst/>
          </a:prstGeom>
        </p:spPr>
      </p:pic>
      <p:pic>
        <p:nvPicPr>
          <p:cNvPr id="9" name="Picture 8"/>
          <p:cNvPicPr>
            <a:picLocks noChangeAspect="1"/>
          </p:cNvPicPr>
          <p:nvPr/>
        </p:nvPicPr>
        <p:blipFill>
          <a:blip r:embed="rId5"/>
          <a:stretch>
            <a:fillRect/>
          </a:stretch>
        </p:blipFill>
        <p:spPr>
          <a:xfrm>
            <a:off x="493776" y="997783"/>
            <a:ext cx="458776" cy="425250"/>
          </a:xfrm>
          <a:prstGeom prst="rect">
            <a:avLst/>
          </a:prstGeom>
        </p:spPr>
      </p:pic>
    </p:spTree>
    <p:extLst>
      <p:ext uri="{BB962C8B-B14F-4D97-AF65-F5344CB8AC3E}">
        <p14:creationId xmlns:p14="http://schemas.microsoft.com/office/powerpoint/2010/main" val="331072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85923"/>
            <a:ext cx="8229600" cy="1161402"/>
          </a:xfrm>
        </p:spPr>
        <p:txBody>
          <a:bodyPr/>
          <a:lstStyle/>
          <a:p>
            <a:r>
              <a:rPr lang="en-US" dirty="0" smtClean="0"/>
              <a:t>     </a:t>
            </a:r>
            <a:r>
              <a:rPr lang="en-US" sz="3200" dirty="0" smtClean="0"/>
              <a:t>Lesson 8: Solve for Unknown Angles – Angles in a Triangle</a:t>
            </a:r>
            <a:endParaRPr lang="en-US"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mc:AlternateContent xmlns:mc="http://schemas.openxmlformats.org/markup-compatibility/2006" xmlns:a14="http://schemas.microsoft.com/office/drawing/2010/main">
        <mc:Choice Requires="a14">
          <p:sp>
            <p:nvSpPr>
              <p:cNvPr id="7" name="Content Placeholder 3"/>
              <p:cNvSpPr txBox="1">
                <a:spLocks/>
              </p:cNvSpPr>
              <p:nvPr/>
            </p:nvSpPr>
            <p:spPr bwMode="auto">
              <a:xfrm>
                <a:off x="457200" y="2638535"/>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r>
                  <a:rPr lang="en-US" sz="3200" dirty="0" smtClean="0">
                    <a:ea typeface="Calibri" panose="020F0502020204030204" pitchFamily="34" charset="0"/>
                    <a:cs typeface="Times New Roman" panose="02020603050405020304" pitchFamily="18" charset="0"/>
                  </a:rPr>
                  <a:t>										</a:t>
                </a:r>
                <a14:m>
                  <m:oMath xmlns:m="http://schemas.openxmlformats.org/officeDocument/2006/math">
                    <m:r>
                      <a:rPr lang="en-US" sz="3600" b="1" i="1">
                        <a:latin typeface="Cambria Math" panose="02040503050406030204" pitchFamily="18" charset="0"/>
                        <a:ea typeface="Calibri" panose="020F0502020204030204" pitchFamily="34" charset="0"/>
                        <a:cs typeface="Times New Roman" panose="02020603050405020304" pitchFamily="18" charset="0"/>
                      </a:rPr>
                      <m:t>𝒎</m:t>
                    </m:r>
                    <m:r>
                      <a:rPr lang="en-US" sz="3600" b="1" i="1">
                        <a:latin typeface="Cambria Math" panose="02040503050406030204" pitchFamily="18" charset="0"/>
                        <a:ea typeface="Calibri" panose="020F0502020204030204" pitchFamily="34" charset="0"/>
                        <a:cs typeface="Times New Roman" panose="02020603050405020304" pitchFamily="18" charset="0"/>
                      </a:rPr>
                      <m:t>∠</m:t>
                    </m:r>
                    <m:r>
                      <a:rPr lang="en-US" sz="3600" b="1" i="1">
                        <a:latin typeface="Cambria Math" panose="02040503050406030204" pitchFamily="18" charset="0"/>
                        <a:ea typeface="Calibri" panose="020F0502020204030204" pitchFamily="34" charset="0"/>
                        <a:cs typeface="Times New Roman" panose="02020603050405020304" pitchFamily="18" charset="0"/>
                      </a:rPr>
                      <m:t>𝒂</m:t>
                    </m:r>
                  </m:oMath>
                </a14:m>
                <a:r>
                  <a:rPr lang="en-US" sz="3600" b="1" dirty="0">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smtClean="0">
                    <a:effectLst/>
                    <a:latin typeface="Calibri" panose="020F0502020204030204" pitchFamily="34" charset="0"/>
                    <a:ea typeface="Calibri" panose="020F0502020204030204" pitchFamily="34" charset="0"/>
                    <a:cs typeface="Times New Roman" panose="02020603050405020304" pitchFamily="18" charset="0"/>
                  </a:rPr>
                  <a:t>= ___________</a:t>
                </a:r>
                <a:endParaRPr lang="en-US" sz="3600" b="1" baseline="0" dirty="0"/>
              </a:p>
            </p:txBody>
          </p:sp>
        </mc:Choice>
        <mc:Fallback xmlns="">
          <p:sp>
            <p:nvSpPr>
              <p:cNvPr id="7" name="Content Placeholder 3"/>
              <p:cNvSpPr txBox="1">
                <a:spLocks noRot="1" noChangeAspect="1" noMove="1" noResize="1" noEditPoints="1" noAdjustHandles="1" noChangeArrowheads="1" noChangeShapeType="1" noTextEdit="1"/>
              </p:cNvSpPr>
              <p:nvPr/>
            </p:nvSpPr>
            <p:spPr bwMode="auto">
              <a:xfrm>
                <a:off x="457200" y="2638535"/>
                <a:ext cx="8229600" cy="2780446"/>
              </a:xfrm>
              <a:prstGeom prst="rect">
                <a:avLst/>
              </a:prstGeom>
              <a:blipFill rotWithShape="0">
                <a:blip r:embed="rId3"/>
                <a:stretch>
                  <a:fillRect/>
                </a:stretch>
              </a:blipFill>
              <a:ln w="9525">
                <a:noFill/>
                <a:miter lim="800000"/>
                <a:headEnd/>
                <a:tailEnd/>
              </a:ln>
            </p:spPr>
            <p:txBody>
              <a:bodyPr/>
              <a:lstStyle/>
              <a:p>
                <a:r>
                  <a:rPr lang="en-US">
                    <a:noFill/>
                  </a:rPr>
                  <a:t> </a:t>
                </a:r>
              </a:p>
            </p:txBody>
          </p:sp>
        </mc:Fallback>
      </mc:AlternateContent>
      <p:pic>
        <p:nvPicPr>
          <p:cNvPr id="10" name="Picture 9"/>
          <p:cNvPicPr>
            <a:picLocks noChangeAspect="1"/>
          </p:cNvPicPr>
          <p:nvPr/>
        </p:nvPicPr>
        <p:blipFill>
          <a:blip r:embed="rId4"/>
          <a:stretch>
            <a:fillRect/>
          </a:stretch>
        </p:blipFill>
        <p:spPr>
          <a:xfrm>
            <a:off x="457200" y="875533"/>
            <a:ext cx="458776" cy="425250"/>
          </a:xfrm>
          <a:prstGeom prst="rect">
            <a:avLst/>
          </a:prstGeom>
        </p:spPr>
      </p:pic>
      <p:pic>
        <p:nvPicPr>
          <p:cNvPr id="11" name="Picture 10"/>
          <p:cNvPicPr/>
          <p:nvPr/>
        </p:nvPicPr>
        <p:blipFill rotWithShape="1">
          <a:blip r:embed="rId5">
            <a:extLst>
              <a:ext uri="{28A0092B-C50C-407E-A947-70E740481C1C}">
                <a14:useLocalDpi xmlns:a14="http://schemas.microsoft.com/office/drawing/2010/main" val="0"/>
              </a:ext>
            </a:extLst>
          </a:blip>
          <a:srcRect l="3815" t="15044" b="6056"/>
          <a:stretch/>
        </p:blipFill>
        <p:spPr bwMode="auto">
          <a:xfrm>
            <a:off x="292608" y="2282763"/>
            <a:ext cx="4279392" cy="2622598"/>
          </a:xfrm>
          <a:prstGeom prst="rect">
            <a:avLst/>
          </a:prstGeom>
          <a:noFill/>
          <a:ln>
            <a:noFill/>
          </a:ln>
          <a:extLst>
            <a:ext uri="{53640926-AAD7-44D8-BBD7-CCE9431645EC}">
              <a14:shadowObscured xmlns:a14="http://schemas.microsoft.com/office/drawing/2010/main"/>
            </a:ext>
          </a:extLst>
        </p:spPr>
      </p:pic>
      <p:sp>
        <p:nvSpPr>
          <p:cNvPr id="12" name="TextBox 11"/>
          <p:cNvSpPr txBox="1"/>
          <p:nvPr/>
        </p:nvSpPr>
        <p:spPr>
          <a:xfrm>
            <a:off x="6437376" y="2647940"/>
            <a:ext cx="969264" cy="461665"/>
          </a:xfrm>
          <a:prstGeom prst="rect">
            <a:avLst/>
          </a:prstGeom>
          <a:noFill/>
          <a:ln>
            <a:noFill/>
          </a:ln>
        </p:spPr>
        <p:txBody>
          <a:bodyPr wrap="square" rtlCol="0">
            <a:spAutoFit/>
          </a:bodyPr>
          <a:lstStyle/>
          <a:p>
            <a:r>
              <a:rPr lang="en-US" sz="3600" dirty="0" smtClean="0"/>
              <a:t>44°</a:t>
            </a:r>
            <a:endParaRPr lang="en-US" sz="3600" dirty="0"/>
          </a:p>
        </p:txBody>
      </p:sp>
    </p:spTree>
    <p:extLst>
      <p:ext uri="{BB962C8B-B14F-4D97-AF65-F5344CB8AC3E}">
        <p14:creationId xmlns:p14="http://schemas.microsoft.com/office/powerpoint/2010/main" val="416073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49545" y="2243720"/>
            <a:ext cx="6248400" cy="1704396"/>
          </a:xfrm>
          <a:prstGeom prst="rect">
            <a:avLst/>
          </a:prstGeom>
        </p:spPr>
      </p:pic>
      <p:sp>
        <p:nvSpPr>
          <p:cNvPr id="2" name="Title 1"/>
          <p:cNvSpPr>
            <a:spLocks noGrp="1"/>
          </p:cNvSpPr>
          <p:nvPr>
            <p:ph type="title"/>
          </p:nvPr>
        </p:nvSpPr>
        <p:spPr>
          <a:xfrm>
            <a:off x="457200" y="509701"/>
            <a:ext cx="8229600" cy="824382"/>
          </a:xfrm>
        </p:spPr>
        <p:txBody>
          <a:bodyPr/>
          <a:lstStyle/>
          <a:p>
            <a:r>
              <a:rPr lang="en-US" sz="3000" dirty="0" smtClean="0"/>
              <a:t>Topic B: Unknown Angles</a:t>
            </a:r>
            <a:endParaRPr lang="en-US" sz="3000" dirty="0"/>
          </a:p>
        </p:txBody>
      </p:sp>
      <p:sp>
        <p:nvSpPr>
          <p:cNvPr id="3" name="Content Placeholder 2"/>
          <p:cNvSpPr>
            <a:spLocks noGrp="1"/>
          </p:cNvSpPr>
          <p:nvPr>
            <p:ph idx="4294967295"/>
          </p:nvPr>
        </p:nvSpPr>
        <p:spPr>
          <a:xfrm>
            <a:off x="457200" y="1913474"/>
            <a:ext cx="8229600" cy="4019126"/>
          </a:xfrm>
        </p:spPr>
        <p:txBody>
          <a:bodyPr/>
          <a:lstStyle/>
          <a:p>
            <a:r>
              <a:rPr lang="en-US" b="1" dirty="0" smtClean="0">
                <a:latin typeface="Agenda-Light"/>
              </a:rPr>
              <a:t>Lesson 8, Exercise 2:</a:t>
            </a:r>
          </a:p>
          <a:p>
            <a:endParaRPr lang="en-US" dirty="0"/>
          </a:p>
          <a:p>
            <a:endParaRPr lang="en-US" dirty="0" smtClean="0"/>
          </a:p>
          <a:p>
            <a:endParaRPr lang="en-US" dirty="0"/>
          </a:p>
          <a:p>
            <a:endParaRPr lang="en-US" dirty="0" smtClean="0"/>
          </a:p>
          <a:p>
            <a:endParaRPr lang="en-US" dirty="0"/>
          </a:p>
          <a:p>
            <a:r>
              <a:rPr lang="en-US" b="1" dirty="0" smtClean="0">
                <a:latin typeface="Agenda-Light"/>
              </a:rPr>
              <a:t>Lesson 9, Discussion: </a:t>
            </a:r>
          </a:p>
          <a:p>
            <a:endParaRPr lang="en-US" dirty="0"/>
          </a:p>
        </p:txBody>
      </p:sp>
      <p:pic>
        <p:nvPicPr>
          <p:cNvPr id="8" name="Picture 7"/>
          <p:cNvPicPr>
            <a:picLocks noChangeAspect="1"/>
          </p:cNvPicPr>
          <p:nvPr/>
        </p:nvPicPr>
        <p:blipFill>
          <a:blip r:embed="rId4"/>
          <a:stretch>
            <a:fillRect/>
          </a:stretch>
        </p:blipFill>
        <p:spPr>
          <a:xfrm>
            <a:off x="1663700" y="4793839"/>
            <a:ext cx="2705100" cy="1422400"/>
          </a:xfrm>
          <a:prstGeom prst="rect">
            <a:avLst/>
          </a:prstGeom>
        </p:spPr>
      </p:pic>
      <p:sp>
        <p:nvSpPr>
          <p:cNvPr id="10" name="TextBox 9"/>
          <p:cNvSpPr txBox="1"/>
          <p:nvPr/>
        </p:nvSpPr>
        <p:spPr>
          <a:xfrm>
            <a:off x="3581400" y="4073718"/>
            <a:ext cx="3316545" cy="584776"/>
          </a:xfrm>
          <a:prstGeom prst="rect">
            <a:avLst/>
          </a:prstGeom>
          <a:noFill/>
        </p:spPr>
        <p:txBody>
          <a:bodyPr wrap="square" rtlCol="0">
            <a:spAutoFit/>
          </a:bodyPr>
          <a:lstStyle/>
          <a:p>
            <a:r>
              <a:rPr lang="en-US" sz="1600" baseline="0" dirty="0" smtClean="0"/>
              <a:t>What can be established about x, y, and z?</a:t>
            </a:r>
            <a:endParaRPr lang="en-US" sz="1600" baseline="0" dirty="0"/>
          </a:p>
        </p:txBody>
      </p:sp>
    </p:spTree>
    <p:extLst>
      <p:ext uri="{BB962C8B-B14F-4D97-AF65-F5344CB8AC3E}">
        <p14:creationId xmlns:p14="http://schemas.microsoft.com/office/powerpoint/2010/main" val="36289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5086"/>
            <a:ext cx="8229600" cy="824382"/>
          </a:xfrm>
        </p:spPr>
        <p:txBody>
          <a:bodyPr/>
          <a:lstStyle/>
          <a:p>
            <a:r>
              <a:rPr lang="en-US" sz="3000" dirty="0" smtClean="0"/>
              <a:t>Topic B: Unknown Angles</a:t>
            </a:r>
            <a:endParaRPr lang="en-US" sz="3000" dirty="0"/>
          </a:p>
        </p:txBody>
      </p:sp>
      <p:sp>
        <p:nvSpPr>
          <p:cNvPr id="3" name="Content Placeholder 2"/>
          <p:cNvSpPr>
            <a:spLocks noGrp="1"/>
          </p:cNvSpPr>
          <p:nvPr>
            <p:ph idx="4294967295"/>
          </p:nvPr>
        </p:nvSpPr>
        <p:spPr>
          <a:xfrm>
            <a:off x="457200" y="1913474"/>
            <a:ext cx="8229600" cy="4019126"/>
          </a:xfrm>
        </p:spPr>
        <p:txBody>
          <a:bodyPr/>
          <a:lstStyle/>
          <a:p>
            <a:r>
              <a:rPr lang="en-US" sz="2600" dirty="0" smtClean="0">
                <a:latin typeface="Agenda-Light"/>
              </a:rPr>
              <a:t>What can be established about x, y, and z?</a:t>
            </a:r>
            <a:endParaRPr lang="en-US" dirty="0">
              <a:latin typeface="Agenda-Light"/>
            </a:endParaRPr>
          </a:p>
        </p:txBody>
      </p:sp>
      <p:pic>
        <p:nvPicPr>
          <p:cNvPr id="4" name="Picture 3"/>
          <p:cNvPicPr>
            <a:picLocks noChangeAspect="1"/>
          </p:cNvPicPr>
          <p:nvPr/>
        </p:nvPicPr>
        <p:blipFill>
          <a:blip r:embed="rId3"/>
          <a:stretch>
            <a:fillRect/>
          </a:stretch>
        </p:blipFill>
        <p:spPr>
          <a:xfrm>
            <a:off x="203200" y="2496846"/>
            <a:ext cx="3576879" cy="1880801"/>
          </a:xfrm>
          <a:prstGeom prst="rect">
            <a:avLst/>
          </a:prstGeom>
        </p:spPr>
      </p:pic>
      <p:sp>
        <p:nvSpPr>
          <p:cNvPr id="5" name="TextBox 4"/>
          <p:cNvSpPr txBox="1"/>
          <p:nvPr/>
        </p:nvSpPr>
        <p:spPr>
          <a:xfrm>
            <a:off x="1262951" y="3733912"/>
            <a:ext cx="402674" cy="430887"/>
          </a:xfrm>
          <a:prstGeom prst="rect">
            <a:avLst/>
          </a:prstGeom>
          <a:noFill/>
        </p:spPr>
        <p:txBody>
          <a:bodyPr wrap="none" rtlCol="0">
            <a:spAutoFit/>
          </a:bodyPr>
          <a:lstStyle/>
          <a:p>
            <a:r>
              <a:rPr lang="en-US" sz="2200" b="1" baseline="0" dirty="0" smtClean="0">
                <a:solidFill>
                  <a:srgbClr val="FF0000"/>
                </a:solidFill>
                <a:latin typeface="+mj-lt"/>
                <a:cs typeface="Cambria"/>
              </a:rPr>
              <a:t>w</a:t>
            </a:r>
            <a:endParaRPr lang="en-US" sz="2200" b="1" baseline="0" dirty="0">
              <a:solidFill>
                <a:srgbClr val="FF0000"/>
              </a:solidFill>
              <a:latin typeface="+mj-lt"/>
              <a:cs typeface="Cambria"/>
            </a:endParaRPr>
          </a:p>
        </p:txBody>
      </p:sp>
      <p:grpSp>
        <p:nvGrpSpPr>
          <p:cNvPr id="6" name="Group 5"/>
          <p:cNvGrpSpPr/>
          <p:nvPr/>
        </p:nvGrpSpPr>
        <p:grpSpPr>
          <a:xfrm>
            <a:off x="2234678" y="4377647"/>
            <a:ext cx="5689045" cy="1880801"/>
            <a:chOff x="1981759" y="4251759"/>
            <a:chExt cx="5689045" cy="1880801"/>
          </a:xfrm>
        </p:grpSpPr>
        <p:pic>
          <p:nvPicPr>
            <p:cNvPr id="7" name="Picture 6"/>
            <p:cNvPicPr>
              <a:picLocks noChangeAspect="1"/>
            </p:cNvPicPr>
            <p:nvPr/>
          </p:nvPicPr>
          <p:blipFill>
            <a:blip r:embed="rId4"/>
            <a:stretch>
              <a:fillRect/>
            </a:stretch>
          </p:blipFill>
          <p:spPr>
            <a:xfrm>
              <a:off x="1981759" y="4251759"/>
              <a:ext cx="2679725" cy="1880801"/>
            </a:xfrm>
            <a:prstGeom prst="rect">
              <a:avLst/>
            </a:prstGeom>
          </p:spPr>
        </p:pic>
        <p:pic>
          <p:nvPicPr>
            <p:cNvPr id="8" name="Picture 7"/>
            <p:cNvPicPr>
              <a:picLocks noChangeAspect="1"/>
            </p:cNvPicPr>
            <p:nvPr/>
          </p:nvPicPr>
          <p:blipFill>
            <a:blip r:embed="rId5"/>
            <a:stretch>
              <a:fillRect/>
            </a:stretch>
          </p:blipFill>
          <p:spPr>
            <a:xfrm>
              <a:off x="4783404" y="4659065"/>
              <a:ext cx="2887400" cy="1396295"/>
            </a:xfrm>
            <a:prstGeom prst="rect">
              <a:avLst/>
            </a:prstGeom>
          </p:spPr>
        </p:pic>
      </p:grpSp>
    </p:spTree>
    <p:extLst>
      <p:ext uri="{BB962C8B-B14F-4D97-AF65-F5344CB8AC3E}">
        <p14:creationId xmlns:p14="http://schemas.microsoft.com/office/powerpoint/2010/main" val="208937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628665" y="673403"/>
            <a:ext cx="8229600" cy="1007488"/>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a:t> </a:t>
            </a:r>
            <a:r>
              <a:rPr lang="en-US" baseline="0" dirty="0" smtClean="0"/>
              <a:t>   </a:t>
            </a:r>
            <a:r>
              <a:rPr lang="en-US" sz="3200" baseline="0" dirty="0" smtClean="0"/>
              <a:t>Lesson 9: Unknown Angle Proofs – Writing Proofs</a:t>
            </a:r>
            <a:endParaRPr lang="en-US" sz="3200"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pic>
        <p:nvPicPr>
          <p:cNvPr id="3" name="Picture 2"/>
          <p:cNvPicPr>
            <a:picLocks noChangeAspect="1"/>
          </p:cNvPicPr>
          <p:nvPr/>
        </p:nvPicPr>
        <p:blipFill>
          <a:blip r:embed="rId3"/>
          <a:stretch>
            <a:fillRect/>
          </a:stretch>
        </p:blipFill>
        <p:spPr>
          <a:xfrm>
            <a:off x="628665" y="1724618"/>
            <a:ext cx="6232621" cy="493914"/>
          </a:xfrm>
          <a:prstGeom prst="rect">
            <a:avLst/>
          </a:prstGeom>
        </p:spPr>
      </p:pic>
      <p:pic>
        <p:nvPicPr>
          <p:cNvPr id="8" name="Picture 7"/>
          <p:cNvPicPr>
            <a:picLocks noChangeAspect="1"/>
          </p:cNvPicPr>
          <p:nvPr/>
        </p:nvPicPr>
        <p:blipFill>
          <a:blip r:embed="rId4"/>
          <a:stretch>
            <a:fillRect/>
          </a:stretch>
        </p:blipFill>
        <p:spPr>
          <a:xfrm>
            <a:off x="5142295" y="2272710"/>
            <a:ext cx="3544505" cy="2016487"/>
          </a:xfrm>
          <a:prstGeom prst="rect">
            <a:avLst/>
          </a:prstGeom>
        </p:spPr>
      </p:pic>
      <p:pic>
        <p:nvPicPr>
          <p:cNvPr id="9" name="Picture 8"/>
          <p:cNvPicPr>
            <a:picLocks noChangeAspect="1"/>
          </p:cNvPicPr>
          <p:nvPr/>
        </p:nvPicPr>
        <p:blipFill>
          <a:blip r:embed="rId5"/>
          <a:stretch>
            <a:fillRect/>
          </a:stretch>
        </p:blipFill>
        <p:spPr>
          <a:xfrm>
            <a:off x="1012619" y="4600520"/>
            <a:ext cx="7461693" cy="1508620"/>
          </a:xfrm>
          <a:prstGeom prst="rect">
            <a:avLst/>
          </a:prstGeom>
        </p:spPr>
      </p:pic>
      <p:pic>
        <p:nvPicPr>
          <p:cNvPr id="10" name="Picture 9"/>
          <p:cNvPicPr>
            <a:picLocks noChangeAspect="1"/>
          </p:cNvPicPr>
          <p:nvPr/>
        </p:nvPicPr>
        <p:blipFill>
          <a:blip r:embed="rId6"/>
          <a:stretch>
            <a:fillRect/>
          </a:stretch>
        </p:blipFill>
        <p:spPr>
          <a:xfrm>
            <a:off x="483496" y="779460"/>
            <a:ext cx="458776" cy="425250"/>
          </a:xfrm>
          <a:prstGeom prst="rect">
            <a:avLst/>
          </a:prstGeom>
        </p:spPr>
      </p:pic>
    </p:spTree>
    <p:extLst>
      <p:ext uri="{BB962C8B-B14F-4D97-AF65-F5344CB8AC3E}">
        <p14:creationId xmlns:p14="http://schemas.microsoft.com/office/powerpoint/2010/main" val="363434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160" y="1128032"/>
            <a:ext cx="8229600" cy="824382"/>
          </a:xfrm>
        </p:spPr>
        <p:txBody>
          <a:bodyPr>
            <a:normAutofit fontScale="90000"/>
          </a:bodyPr>
          <a:lstStyle/>
          <a:p>
            <a:r>
              <a:rPr lang="en-US" sz="2800" dirty="0" smtClean="0"/>
              <a:t>      Lesson 10</a:t>
            </a:r>
            <a:r>
              <a:rPr lang="en-US" sz="2800" dirty="0"/>
              <a:t>, Unknown Angle Proofs- Proofs with Constructions</a:t>
            </a:r>
          </a:p>
        </p:txBody>
      </p:sp>
      <p:pic>
        <p:nvPicPr>
          <p:cNvPr id="4" name="Picture 3"/>
          <p:cNvPicPr>
            <a:picLocks noChangeAspect="1"/>
          </p:cNvPicPr>
          <p:nvPr/>
        </p:nvPicPr>
        <p:blipFill>
          <a:blip r:embed="rId3"/>
          <a:stretch>
            <a:fillRect/>
          </a:stretch>
        </p:blipFill>
        <p:spPr>
          <a:xfrm>
            <a:off x="616353" y="3859960"/>
            <a:ext cx="2998913" cy="2255520"/>
          </a:xfrm>
          <a:prstGeom prst="rect">
            <a:avLst/>
          </a:prstGeom>
        </p:spPr>
      </p:pic>
      <p:sp>
        <p:nvSpPr>
          <p:cNvPr id="5" name="Content Placeholder 2"/>
          <p:cNvSpPr>
            <a:spLocks noGrp="1"/>
          </p:cNvSpPr>
          <p:nvPr>
            <p:ph idx="4294967295"/>
          </p:nvPr>
        </p:nvSpPr>
        <p:spPr>
          <a:xfrm>
            <a:off x="457200" y="2096354"/>
            <a:ext cx="8229600" cy="4019126"/>
          </a:xfrm>
        </p:spPr>
        <p:txBody>
          <a:bodyPr/>
          <a:lstStyle/>
          <a:p>
            <a:r>
              <a:rPr lang="en-US" dirty="0" smtClean="0">
                <a:latin typeface="Agenda-Light"/>
              </a:rPr>
              <a:t>Problem Set, 1</a:t>
            </a:r>
            <a:endParaRPr lang="en-US" dirty="0">
              <a:latin typeface="Agenda-Light"/>
            </a:endParaRPr>
          </a:p>
        </p:txBody>
      </p:sp>
      <p:sp>
        <p:nvSpPr>
          <p:cNvPr id="6" name="TextBox 5"/>
          <p:cNvSpPr txBox="1"/>
          <p:nvPr/>
        </p:nvSpPr>
        <p:spPr>
          <a:xfrm>
            <a:off x="457199" y="2578100"/>
            <a:ext cx="3158067" cy="584776"/>
          </a:xfrm>
          <a:prstGeom prst="rect">
            <a:avLst/>
          </a:prstGeom>
          <a:noFill/>
        </p:spPr>
        <p:txBody>
          <a:bodyPr wrap="square" rtlCol="0">
            <a:spAutoFit/>
          </a:bodyPr>
          <a:lstStyle/>
          <a:p>
            <a:r>
              <a:rPr lang="en-US" sz="1600" i="1" baseline="0" dirty="0" smtClean="0">
                <a:latin typeface="Cambria"/>
                <a:cs typeface="Cambria"/>
              </a:rPr>
              <a:t>AB  DE </a:t>
            </a:r>
            <a:r>
              <a:rPr lang="en-US" sz="1600" baseline="0" dirty="0" smtClean="0">
                <a:latin typeface="+mn-lt"/>
                <a:cs typeface="Cambria"/>
              </a:rPr>
              <a:t>and              .  Prove that</a:t>
            </a:r>
          </a:p>
          <a:p>
            <a:r>
              <a:rPr lang="en-US" sz="1600" i="1" baseline="0" dirty="0" smtClean="0">
                <a:latin typeface="Cambria"/>
                <a:cs typeface="Cambria"/>
              </a:rPr>
              <a:t>m     ABC = m     DEF.</a:t>
            </a:r>
            <a:endParaRPr lang="en-US" sz="1600" i="1" baseline="0" dirty="0">
              <a:latin typeface="Cambria"/>
              <a:cs typeface="Cambria"/>
            </a:endParaRPr>
          </a:p>
        </p:txBody>
      </p:sp>
      <p:grpSp>
        <p:nvGrpSpPr>
          <p:cNvPr id="11" name="Group 10"/>
          <p:cNvGrpSpPr/>
          <p:nvPr/>
        </p:nvGrpSpPr>
        <p:grpSpPr>
          <a:xfrm>
            <a:off x="815340" y="2666994"/>
            <a:ext cx="42329" cy="228606"/>
            <a:chOff x="876300" y="2666994"/>
            <a:chExt cx="42329" cy="228606"/>
          </a:xfrm>
        </p:grpSpPr>
        <p:cxnSp>
          <p:nvCxnSpPr>
            <p:cNvPr id="8" name="Straight Connector 7"/>
            <p:cNvCxnSpPr/>
            <p:nvPr/>
          </p:nvCxnSpPr>
          <p:spPr>
            <a:xfrm>
              <a:off x="876300" y="2667000"/>
              <a:ext cx="0" cy="22860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918629" y="2666994"/>
              <a:ext cx="0" cy="22860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a:off x="1447802" y="2588917"/>
            <a:ext cx="895866" cy="338554"/>
          </a:xfrm>
          <a:prstGeom prst="rect">
            <a:avLst/>
          </a:prstGeom>
          <a:noFill/>
        </p:spPr>
        <p:txBody>
          <a:bodyPr wrap="square" rtlCol="0">
            <a:spAutoFit/>
          </a:bodyPr>
          <a:lstStyle/>
          <a:p>
            <a:r>
              <a:rPr lang="en-US" sz="1600" i="1" baseline="0" dirty="0" smtClean="0">
                <a:latin typeface="Cambria"/>
                <a:cs typeface="Cambria"/>
              </a:rPr>
              <a:t>BC  EF</a:t>
            </a:r>
            <a:endParaRPr lang="en-US" sz="1600" i="1" baseline="0" dirty="0">
              <a:latin typeface="Cambria"/>
              <a:cs typeface="Cambria"/>
            </a:endParaRPr>
          </a:p>
        </p:txBody>
      </p:sp>
      <p:grpSp>
        <p:nvGrpSpPr>
          <p:cNvPr id="13" name="Group 12"/>
          <p:cNvGrpSpPr/>
          <p:nvPr/>
        </p:nvGrpSpPr>
        <p:grpSpPr>
          <a:xfrm>
            <a:off x="1795782" y="2657491"/>
            <a:ext cx="42329" cy="228606"/>
            <a:chOff x="876300" y="2666994"/>
            <a:chExt cx="42329" cy="228606"/>
          </a:xfrm>
        </p:grpSpPr>
        <p:cxnSp>
          <p:nvCxnSpPr>
            <p:cNvPr id="14" name="Straight Connector 13"/>
            <p:cNvCxnSpPr/>
            <p:nvPr/>
          </p:nvCxnSpPr>
          <p:spPr>
            <a:xfrm>
              <a:off x="876300" y="2667000"/>
              <a:ext cx="0" cy="22860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918629" y="2666994"/>
              <a:ext cx="0" cy="22860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723050" y="2919953"/>
            <a:ext cx="190500" cy="160871"/>
            <a:chOff x="6468529" y="2726264"/>
            <a:chExt cx="190500" cy="160871"/>
          </a:xfrm>
        </p:grpSpPr>
        <p:cxnSp>
          <p:nvCxnSpPr>
            <p:cNvPr id="17" name="Straight Connector 16"/>
            <p:cNvCxnSpPr/>
            <p:nvPr/>
          </p:nvCxnSpPr>
          <p:spPr>
            <a:xfrm>
              <a:off x="6468529" y="2887135"/>
              <a:ext cx="1905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H="1">
              <a:off x="6477000" y="2726264"/>
              <a:ext cx="143929" cy="15982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a:off x="1639991" y="2901322"/>
            <a:ext cx="199136" cy="168243"/>
            <a:chOff x="6468529" y="2726264"/>
            <a:chExt cx="190500" cy="160871"/>
          </a:xfrm>
        </p:grpSpPr>
        <p:cxnSp>
          <p:nvCxnSpPr>
            <p:cNvPr id="24" name="Straight Connector 23"/>
            <p:cNvCxnSpPr/>
            <p:nvPr/>
          </p:nvCxnSpPr>
          <p:spPr>
            <a:xfrm>
              <a:off x="6468529" y="2887135"/>
              <a:ext cx="1905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6477000" y="2726264"/>
              <a:ext cx="143929" cy="159827"/>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3" name="Picture 2"/>
          <p:cNvPicPr>
            <a:picLocks noChangeAspect="1"/>
          </p:cNvPicPr>
          <p:nvPr/>
        </p:nvPicPr>
        <p:blipFill>
          <a:blip r:embed="rId4"/>
          <a:stretch>
            <a:fillRect/>
          </a:stretch>
        </p:blipFill>
        <p:spPr>
          <a:xfrm>
            <a:off x="5237480" y="3859960"/>
            <a:ext cx="2997614" cy="2436056"/>
          </a:xfrm>
          <a:prstGeom prst="rect">
            <a:avLst/>
          </a:prstGeom>
        </p:spPr>
      </p:pic>
      <p:pic>
        <p:nvPicPr>
          <p:cNvPr id="7" name="Picture 6"/>
          <p:cNvPicPr>
            <a:picLocks noChangeAspect="1"/>
          </p:cNvPicPr>
          <p:nvPr/>
        </p:nvPicPr>
        <p:blipFill>
          <a:blip r:embed="rId5"/>
          <a:stretch>
            <a:fillRect/>
          </a:stretch>
        </p:blipFill>
        <p:spPr>
          <a:xfrm>
            <a:off x="3462866" y="2415740"/>
            <a:ext cx="5579082" cy="1008426"/>
          </a:xfrm>
          <a:prstGeom prst="rect">
            <a:avLst/>
          </a:prstGeom>
        </p:spPr>
      </p:pic>
      <p:pic>
        <p:nvPicPr>
          <p:cNvPr id="9" name="Picture 8"/>
          <p:cNvPicPr>
            <a:picLocks noChangeAspect="1"/>
          </p:cNvPicPr>
          <p:nvPr/>
        </p:nvPicPr>
        <p:blipFill>
          <a:blip r:embed="rId6"/>
          <a:stretch>
            <a:fillRect/>
          </a:stretch>
        </p:blipFill>
        <p:spPr>
          <a:xfrm>
            <a:off x="236284" y="946859"/>
            <a:ext cx="760137" cy="704588"/>
          </a:xfrm>
          <a:prstGeom prst="rect">
            <a:avLst/>
          </a:prstGeom>
        </p:spPr>
      </p:pic>
    </p:spTree>
    <p:extLst>
      <p:ext uri="{BB962C8B-B14F-4D97-AF65-F5344CB8AC3E}">
        <p14:creationId xmlns:p14="http://schemas.microsoft.com/office/powerpoint/2010/main" val="3137898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80" y="670157"/>
            <a:ext cx="8229600" cy="824382"/>
          </a:xfrm>
        </p:spPr>
        <p:txBody>
          <a:bodyPr/>
          <a:lstStyle/>
          <a:p>
            <a:r>
              <a:rPr lang="en-US" dirty="0" smtClean="0"/>
              <a:t>Session Objectives</a:t>
            </a:r>
            <a:endParaRPr lang="en-US" dirty="0"/>
          </a:p>
        </p:txBody>
      </p:sp>
      <p:sp>
        <p:nvSpPr>
          <p:cNvPr id="3" name="Content Placeholder 2"/>
          <p:cNvSpPr>
            <a:spLocks noGrp="1"/>
          </p:cNvSpPr>
          <p:nvPr>
            <p:ph idx="4294967295"/>
          </p:nvPr>
        </p:nvSpPr>
        <p:spPr>
          <a:xfrm>
            <a:off x="360680" y="1527394"/>
            <a:ext cx="8422640" cy="4258726"/>
          </a:xfrm>
        </p:spPr>
        <p:txBody>
          <a:bodyPr>
            <a:normAutofit lnSpcReduction="10000"/>
          </a:bodyPr>
          <a:lstStyle/>
          <a:p>
            <a:pPr lvl="1" indent="-457200">
              <a:spcBef>
                <a:spcPts val="672"/>
              </a:spcBef>
              <a:spcAft>
                <a:spcPts val="0"/>
              </a:spcAft>
            </a:pPr>
            <a:r>
              <a:rPr lang="en-US" sz="3000" dirty="0" smtClean="0">
                <a:solidFill>
                  <a:srgbClr val="617656"/>
                </a:solidFill>
                <a:ea typeface="ＭＳ Ｐゴシック" charset="-128"/>
              </a:rPr>
              <a:t>Examine the sequence of concepts across the module.</a:t>
            </a:r>
          </a:p>
          <a:p>
            <a:pPr lvl="1" indent="-457200">
              <a:spcBef>
                <a:spcPts val="672"/>
              </a:spcBef>
              <a:spcAft>
                <a:spcPts val="0"/>
              </a:spcAft>
            </a:pPr>
            <a:r>
              <a:rPr lang="en-US" sz="3000" dirty="0" smtClean="0">
                <a:solidFill>
                  <a:srgbClr val="617656"/>
                </a:solidFill>
                <a:ea typeface="ＭＳ Ｐゴシック" charset="-128"/>
              </a:rPr>
              <a:t>Study mathematical models and instructional strategies from </a:t>
            </a:r>
            <a:r>
              <a:rPr lang="en-US" sz="3000" i="1" dirty="0" smtClean="0">
                <a:solidFill>
                  <a:srgbClr val="617656"/>
                </a:solidFill>
                <a:ea typeface="ＭＳ Ｐゴシック" charset="-128"/>
              </a:rPr>
              <a:t>A Story of Functions</a:t>
            </a:r>
            <a:r>
              <a:rPr lang="en-US" sz="3000" dirty="0" smtClean="0">
                <a:solidFill>
                  <a:srgbClr val="617656"/>
                </a:solidFill>
                <a:ea typeface="ＭＳ Ｐゴシック" charset="-128"/>
              </a:rPr>
              <a:t>.</a:t>
            </a:r>
          </a:p>
          <a:p>
            <a:pPr lvl="1" indent="-457200">
              <a:spcBef>
                <a:spcPts val="672"/>
              </a:spcBef>
              <a:spcAft>
                <a:spcPts val="0"/>
              </a:spcAft>
            </a:pPr>
            <a:r>
              <a:rPr lang="en-US" sz="3000" dirty="0" smtClean="0">
                <a:solidFill>
                  <a:srgbClr val="617656"/>
                </a:solidFill>
                <a:ea typeface="ＭＳ Ｐゴシック" charset="-128"/>
              </a:rPr>
              <a:t>Review examples that highlight themes and changes according to the Common Core State Standards.</a:t>
            </a:r>
          </a:p>
          <a:p>
            <a:pPr lvl="1" indent="-457200">
              <a:spcBef>
                <a:spcPts val="672"/>
              </a:spcBef>
              <a:spcAft>
                <a:spcPts val="0"/>
              </a:spcAft>
            </a:pPr>
            <a:r>
              <a:rPr lang="en-US" sz="3000" dirty="0" smtClean="0">
                <a:solidFill>
                  <a:srgbClr val="617656"/>
                </a:solidFill>
                <a:ea typeface="ＭＳ Ｐゴシック" charset="-128"/>
              </a:rPr>
              <a:t>Prepare to implement this and other modules of </a:t>
            </a:r>
            <a:r>
              <a:rPr lang="en-US" sz="3000" i="1" dirty="0" smtClean="0">
                <a:solidFill>
                  <a:srgbClr val="617656"/>
                </a:solidFill>
                <a:ea typeface="ＭＳ Ｐゴシック" charset="-128"/>
              </a:rPr>
              <a:t>A Story of Functions.</a:t>
            </a:r>
            <a:endParaRPr lang="en-US" sz="3000" dirty="0"/>
          </a:p>
          <a:p>
            <a:endParaRPr lang="en-US" sz="2800" dirty="0"/>
          </a:p>
        </p:txBody>
      </p:sp>
    </p:spTree>
    <p:extLst>
      <p:ext uri="{BB962C8B-B14F-4D97-AF65-F5344CB8AC3E}">
        <p14:creationId xmlns:p14="http://schemas.microsoft.com/office/powerpoint/2010/main" val="216008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912550"/>
            <a:ext cx="8229600" cy="1000923"/>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     </a:t>
            </a:r>
            <a:r>
              <a:rPr lang="en-US" sz="3200" baseline="0" dirty="0" smtClean="0"/>
              <a:t>Lesson 11: Unknown Angle Proofs – Proofs of Known Facts</a:t>
            </a:r>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310896" y="253281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r>
              <a:rPr lang="en-US" sz="2400" b="1" baseline="0" dirty="0" smtClean="0"/>
              <a:t>A theorem states that in a plane, if a line is perpendicular to one of two parallel lines and intersects the other, then it is perpendicular to the other of the two parallel lines.</a:t>
            </a:r>
          </a:p>
          <a:p>
            <a:pPr indent="0"/>
            <a:r>
              <a:rPr lang="en-US" sz="2400" b="1" baseline="0" dirty="0" smtClean="0"/>
              <a:t>Prove this theorem. (a) Construct and label an appropriate figure, (b) state the given information and the theorem to be proved, and (c) list the necessary steps to demonstrate the proof.</a:t>
            </a:r>
            <a:endParaRPr lang="en-US" sz="2400" b="1" baseline="0" dirty="0"/>
          </a:p>
        </p:txBody>
      </p:sp>
      <p:pic>
        <p:nvPicPr>
          <p:cNvPr id="2" name="Picture 1"/>
          <p:cNvPicPr>
            <a:picLocks noChangeAspect="1"/>
          </p:cNvPicPr>
          <p:nvPr/>
        </p:nvPicPr>
        <p:blipFill>
          <a:blip r:embed="rId3"/>
          <a:stretch>
            <a:fillRect/>
          </a:stretch>
        </p:blipFill>
        <p:spPr>
          <a:xfrm>
            <a:off x="457200" y="965926"/>
            <a:ext cx="458776" cy="425250"/>
          </a:xfrm>
          <a:prstGeom prst="rect">
            <a:avLst/>
          </a:prstGeom>
        </p:spPr>
      </p:pic>
    </p:spTree>
    <p:extLst>
      <p:ext uri="{BB962C8B-B14F-4D97-AF65-F5344CB8AC3E}">
        <p14:creationId xmlns:p14="http://schemas.microsoft.com/office/powerpoint/2010/main" val="4329083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pic>
        <p:nvPicPr>
          <p:cNvPr id="2" name="Picture 1"/>
          <p:cNvPicPr>
            <a:picLocks noChangeAspect="1"/>
          </p:cNvPicPr>
          <p:nvPr/>
        </p:nvPicPr>
        <p:blipFill>
          <a:blip r:embed="rId3"/>
          <a:stretch>
            <a:fillRect/>
          </a:stretch>
        </p:blipFill>
        <p:spPr>
          <a:xfrm>
            <a:off x="5331515" y="2124428"/>
            <a:ext cx="3115284" cy="2251026"/>
          </a:xfrm>
          <a:prstGeom prst="rect">
            <a:avLst/>
          </a:prstGeom>
        </p:spPr>
      </p:pic>
      <p:sp>
        <p:nvSpPr>
          <p:cNvPr id="8" name="Title 1"/>
          <p:cNvSpPr txBox="1">
            <a:spLocks/>
          </p:cNvSpPr>
          <p:nvPr/>
        </p:nvSpPr>
        <p:spPr bwMode="auto">
          <a:xfrm>
            <a:off x="457200" y="912550"/>
            <a:ext cx="8229600" cy="1000923"/>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     </a:t>
            </a:r>
            <a:r>
              <a:rPr lang="en-US" sz="3200" baseline="0" dirty="0" smtClean="0"/>
              <a:t>Lesson 11: Unknown Angle Proofs – Proofs of Known Facts</a:t>
            </a:r>
            <a:endParaRPr lang="en-US" baseline="0" dirty="0"/>
          </a:p>
        </p:txBody>
      </p:sp>
      <p:pic>
        <p:nvPicPr>
          <p:cNvPr id="9" name="Picture 8"/>
          <p:cNvPicPr>
            <a:picLocks noChangeAspect="1"/>
          </p:cNvPicPr>
          <p:nvPr/>
        </p:nvPicPr>
        <p:blipFill>
          <a:blip r:embed="rId4"/>
          <a:stretch>
            <a:fillRect/>
          </a:stretch>
        </p:blipFill>
        <p:spPr>
          <a:xfrm>
            <a:off x="457200" y="965926"/>
            <a:ext cx="458776" cy="425250"/>
          </a:xfrm>
          <a:prstGeom prst="rect">
            <a:avLst/>
          </a:prstGeom>
        </p:spPr>
      </p:pic>
      <p:pic>
        <p:nvPicPr>
          <p:cNvPr id="3" name="Picture 2"/>
          <p:cNvPicPr>
            <a:picLocks noChangeAspect="1"/>
          </p:cNvPicPr>
          <p:nvPr/>
        </p:nvPicPr>
        <p:blipFill>
          <a:blip r:embed="rId5"/>
          <a:stretch>
            <a:fillRect/>
          </a:stretch>
        </p:blipFill>
        <p:spPr>
          <a:xfrm>
            <a:off x="457200" y="2343820"/>
            <a:ext cx="3971161" cy="783428"/>
          </a:xfrm>
          <a:prstGeom prst="rect">
            <a:avLst/>
          </a:prstGeom>
        </p:spPr>
      </p:pic>
      <p:grpSp>
        <p:nvGrpSpPr>
          <p:cNvPr id="12" name="Group 11"/>
          <p:cNvGrpSpPr/>
          <p:nvPr/>
        </p:nvGrpSpPr>
        <p:grpSpPr>
          <a:xfrm>
            <a:off x="219645" y="4257991"/>
            <a:ext cx="8650035" cy="1389334"/>
            <a:chOff x="219645" y="4257991"/>
            <a:chExt cx="8650035" cy="1389334"/>
          </a:xfrm>
        </p:grpSpPr>
        <p:pic>
          <p:nvPicPr>
            <p:cNvPr id="10" name="Picture 9"/>
            <p:cNvPicPr>
              <a:picLocks noChangeAspect="1"/>
            </p:cNvPicPr>
            <p:nvPr/>
          </p:nvPicPr>
          <p:blipFill>
            <a:blip r:embed="rId6"/>
            <a:stretch>
              <a:fillRect/>
            </a:stretch>
          </p:blipFill>
          <p:spPr>
            <a:xfrm>
              <a:off x="219645" y="4257991"/>
              <a:ext cx="4446270" cy="729050"/>
            </a:xfrm>
            <a:prstGeom prst="rect">
              <a:avLst/>
            </a:prstGeom>
          </p:spPr>
        </p:pic>
        <p:pic>
          <p:nvPicPr>
            <p:cNvPr id="11" name="Picture 10"/>
            <p:cNvPicPr>
              <a:picLocks noChangeAspect="1"/>
            </p:cNvPicPr>
            <p:nvPr/>
          </p:nvPicPr>
          <p:blipFill>
            <a:blip r:embed="rId7"/>
            <a:stretch>
              <a:fillRect/>
            </a:stretch>
          </p:blipFill>
          <p:spPr>
            <a:xfrm>
              <a:off x="245398" y="5038255"/>
              <a:ext cx="8624282" cy="609070"/>
            </a:xfrm>
            <a:prstGeom prst="rect">
              <a:avLst/>
            </a:prstGeom>
          </p:spPr>
        </p:pic>
      </p:grpSp>
    </p:spTree>
    <p:extLst>
      <p:ext uri="{BB962C8B-B14F-4D97-AF65-F5344CB8AC3E}">
        <p14:creationId xmlns:p14="http://schemas.microsoft.com/office/powerpoint/2010/main" val="214870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00"/>
            <a:ext cx="8229600" cy="824382"/>
          </a:xfrm>
        </p:spPr>
        <p:txBody>
          <a:bodyPr/>
          <a:lstStyle/>
          <a:p>
            <a:r>
              <a:rPr lang="en-US" sz="3000" dirty="0" smtClean="0"/>
              <a:t>Topic C: Transformations/Rigid Motions</a:t>
            </a:r>
            <a:endParaRPr lang="en-US" sz="3000" dirty="0"/>
          </a:p>
        </p:txBody>
      </p:sp>
      <p:sp>
        <p:nvSpPr>
          <p:cNvPr id="3" name="Content Placeholder 2"/>
          <p:cNvSpPr>
            <a:spLocks noGrp="1"/>
          </p:cNvSpPr>
          <p:nvPr>
            <p:ph idx="4294967295"/>
          </p:nvPr>
        </p:nvSpPr>
        <p:spPr>
          <a:xfrm>
            <a:off x="457200" y="1913474"/>
            <a:ext cx="8229600" cy="4019126"/>
          </a:xfrm>
        </p:spPr>
        <p:txBody>
          <a:bodyPr/>
          <a:lstStyle/>
          <a:p>
            <a:pPr marL="457200" indent="-457200">
              <a:buFont typeface="Arial"/>
              <a:buChar char="•"/>
            </a:pPr>
            <a:r>
              <a:rPr lang="en-US" sz="2600" dirty="0">
                <a:latin typeface="Agenda-Light"/>
              </a:rPr>
              <a:t>Standards </a:t>
            </a:r>
          </a:p>
          <a:p>
            <a:pPr marL="573088" lvl="1" indent="-457200">
              <a:buFont typeface="Arial"/>
              <a:buChar char="•"/>
            </a:pPr>
            <a:r>
              <a:rPr lang="en-US" sz="2200" dirty="0"/>
              <a:t>G-CO</a:t>
            </a:r>
            <a:r>
              <a:rPr lang="en-US" sz="2200" dirty="0" smtClean="0"/>
              <a:t>.2, </a:t>
            </a:r>
            <a:r>
              <a:rPr lang="en-US" sz="2200" dirty="0"/>
              <a:t>G-CO</a:t>
            </a:r>
            <a:r>
              <a:rPr lang="en-US" sz="2200" dirty="0" smtClean="0"/>
              <a:t>.3, </a:t>
            </a:r>
            <a:r>
              <a:rPr lang="en-US" sz="2200" dirty="0"/>
              <a:t>G-CO</a:t>
            </a:r>
            <a:r>
              <a:rPr lang="en-US" sz="2200" dirty="0" smtClean="0"/>
              <a:t>.4, </a:t>
            </a:r>
            <a:r>
              <a:rPr lang="en-US" sz="2200" dirty="0"/>
              <a:t>G-CO</a:t>
            </a:r>
            <a:r>
              <a:rPr lang="en-US" sz="2200" dirty="0" smtClean="0"/>
              <a:t>.5, </a:t>
            </a:r>
            <a:r>
              <a:rPr lang="en-US" sz="2200" dirty="0"/>
              <a:t>G-CO</a:t>
            </a:r>
            <a:r>
              <a:rPr lang="en-US" sz="2200" dirty="0" smtClean="0"/>
              <a:t>.6, </a:t>
            </a:r>
            <a:r>
              <a:rPr lang="en-US" sz="2200" dirty="0"/>
              <a:t>G-CO</a:t>
            </a:r>
            <a:r>
              <a:rPr lang="en-US" sz="2200" dirty="0" smtClean="0"/>
              <a:t>.7 </a:t>
            </a:r>
            <a:r>
              <a:rPr lang="en-US" sz="2200" dirty="0"/>
              <a:t>G-CO.</a:t>
            </a:r>
            <a:r>
              <a:rPr lang="en-US" sz="2200" dirty="0" smtClean="0"/>
              <a:t>12</a:t>
            </a:r>
            <a:endParaRPr lang="en-US" sz="2200" dirty="0"/>
          </a:p>
          <a:p>
            <a:pPr marL="457200" indent="-457200">
              <a:buFont typeface="Arial"/>
              <a:buChar char="•"/>
            </a:pPr>
            <a:r>
              <a:rPr lang="en-US" sz="2600" dirty="0">
                <a:latin typeface="Agenda-Light"/>
              </a:rPr>
              <a:t>Key concepts in Lessons 12-21:</a:t>
            </a:r>
          </a:p>
          <a:p>
            <a:pPr marL="573088" lvl="1" indent="-457200">
              <a:buFont typeface="Arial"/>
              <a:buChar char="•"/>
            </a:pPr>
            <a:r>
              <a:rPr lang="en-US" sz="2200" dirty="0"/>
              <a:t>Formal definition of each rigid motion (rotation, reflection, translation) and how each rigid motion is related to constructions</a:t>
            </a:r>
          </a:p>
          <a:p>
            <a:pPr marL="573088" lvl="1" indent="-457200">
              <a:buFont typeface="Arial"/>
              <a:buChar char="•"/>
            </a:pPr>
            <a:r>
              <a:rPr lang="en-US" sz="2200" dirty="0"/>
              <a:t>Compositions of rigid motions</a:t>
            </a:r>
          </a:p>
          <a:p>
            <a:pPr marL="573088" lvl="1" indent="-457200">
              <a:buFont typeface="Arial"/>
              <a:buChar char="•"/>
            </a:pPr>
            <a:r>
              <a:rPr lang="en-US" sz="2200" dirty="0"/>
              <a:t>Applications of rigid motions: discussion regarding correspondence, how congruence is defined</a:t>
            </a:r>
          </a:p>
          <a:p>
            <a:endParaRPr lang="en-US" dirty="0"/>
          </a:p>
        </p:txBody>
      </p:sp>
    </p:spTree>
    <p:extLst>
      <p:ext uri="{BB962C8B-B14F-4D97-AF65-F5344CB8AC3E}">
        <p14:creationId xmlns:p14="http://schemas.microsoft.com/office/powerpoint/2010/main" val="13053586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00"/>
            <a:ext cx="8229600" cy="824382"/>
          </a:xfrm>
        </p:spPr>
        <p:txBody>
          <a:bodyPr/>
          <a:lstStyle/>
          <a:p>
            <a:r>
              <a:rPr lang="en-US" sz="3000" dirty="0" smtClean="0"/>
              <a:t>Rigid Motions in Grade 8</a:t>
            </a:r>
            <a:endParaRPr lang="en-US" sz="3000" dirty="0"/>
          </a:p>
        </p:txBody>
      </p:sp>
      <p:sp>
        <p:nvSpPr>
          <p:cNvPr id="3" name="Content Placeholder 2"/>
          <p:cNvSpPr>
            <a:spLocks noGrp="1"/>
          </p:cNvSpPr>
          <p:nvPr>
            <p:ph idx="4294967295"/>
          </p:nvPr>
        </p:nvSpPr>
        <p:spPr>
          <a:xfrm>
            <a:off x="457200" y="1913474"/>
            <a:ext cx="8229600" cy="4019126"/>
          </a:xfrm>
        </p:spPr>
        <p:txBody>
          <a:bodyPr/>
          <a:lstStyle/>
          <a:p>
            <a:pPr marL="457200" indent="-457200">
              <a:buFont typeface="Arial"/>
              <a:buChar char="•"/>
            </a:pPr>
            <a:r>
              <a:rPr lang="en-US" sz="2600" dirty="0" smtClean="0">
                <a:latin typeface="Agenda-Light"/>
              </a:rPr>
              <a:t>What knowledge do students arrive with?</a:t>
            </a:r>
            <a:endParaRPr lang="en-US" sz="2600" dirty="0">
              <a:latin typeface="Agenda-Light"/>
            </a:endParaRPr>
          </a:p>
          <a:p>
            <a:pPr marL="573088" lvl="1" indent="-457200">
              <a:buFont typeface="Arial"/>
              <a:buChar char="•"/>
            </a:pPr>
            <a:r>
              <a:rPr lang="en-US" sz="2200" dirty="0" smtClean="0"/>
              <a:t>Rigid motions first introduced in Grade 8, Module 2</a:t>
            </a:r>
          </a:p>
          <a:p>
            <a:pPr marL="573088" lvl="1" indent="-457200">
              <a:buFont typeface="Arial"/>
              <a:buChar char="•"/>
            </a:pPr>
            <a:r>
              <a:rPr lang="en-US" sz="2200" dirty="0" smtClean="0"/>
              <a:t>G8 focus: </a:t>
            </a:r>
          </a:p>
          <a:p>
            <a:pPr marL="854075" lvl="2" indent="-457200">
              <a:buFont typeface="Arial"/>
              <a:buChar char="•"/>
            </a:pPr>
            <a:r>
              <a:rPr lang="en-US" sz="2200" dirty="0" smtClean="0"/>
              <a:t>Understanding of what a transformation is</a:t>
            </a:r>
          </a:p>
          <a:p>
            <a:pPr marL="854075" lvl="2" indent="-457200">
              <a:buFont typeface="Arial"/>
              <a:buChar char="•"/>
            </a:pPr>
            <a:r>
              <a:rPr lang="en-US" sz="2200" dirty="0" smtClean="0"/>
              <a:t>Intuitive </a:t>
            </a:r>
            <a:r>
              <a:rPr lang="en-US" sz="2200" dirty="0"/>
              <a:t>understanding and experimental verification of the properties of the rigid </a:t>
            </a:r>
            <a:r>
              <a:rPr lang="en-US" sz="2200" dirty="0" smtClean="0"/>
              <a:t>motions (translation, reflection, and rotation).</a:t>
            </a:r>
          </a:p>
          <a:p>
            <a:pPr marL="854075" lvl="2" indent="-457200">
              <a:buFont typeface="Arial"/>
              <a:buChar char="•"/>
            </a:pPr>
            <a:r>
              <a:rPr lang="en-US" sz="2200" dirty="0" smtClean="0"/>
              <a:t>Descriptive definitions</a:t>
            </a:r>
            <a:endParaRPr lang="en-US" sz="2200" dirty="0"/>
          </a:p>
          <a:p>
            <a:pPr marL="854075" lvl="2" indent="-457200">
              <a:buFont typeface="Arial"/>
              <a:buChar char="•"/>
            </a:pPr>
            <a:r>
              <a:rPr lang="en-US" sz="2200" dirty="0" smtClean="0"/>
              <a:t>Hands-on exploration with the use of transparencies </a:t>
            </a:r>
            <a:endParaRPr lang="en-US" sz="2200" dirty="0"/>
          </a:p>
          <a:p>
            <a:endParaRPr lang="en-US" dirty="0"/>
          </a:p>
        </p:txBody>
      </p:sp>
    </p:spTree>
    <p:extLst>
      <p:ext uri="{BB962C8B-B14F-4D97-AF65-F5344CB8AC3E}">
        <p14:creationId xmlns:p14="http://schemas.microsoft.com/office/powerpoint/2010/main" val="26786301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sz="3000" dirty="0" smtClean="0"/>
              <a:t>Grade 8, Module 2, Lesson 4</a:t>
            </a:r>
            <a:endParaRPr lang="en-US" sz="3000" dirty="0"/>
          </a:p>
        </p:txBody>
      </p:sp>
      <p:sp>
        <p:nvSpPr>
          <p:cNvPr id="9" name="TextBox 8"/>
          <p:cNvSpPr txBox="1"/>
          <p:nvPr/>
        </p:nvSpPr>
        <p:spPr>
          <a:xfrm>
            <a:off x="1290320" y="4236720"/>
            <a:ext cx="184666" cy="276999"/>
          </a:xfrm>
          <a:prstGeom prst="rect">
            <a:avLst/>
          </a:prstGeom>
          <a:noFill/>
        </p:spPr>
        <p:txBody>
          <a:bodyPr wrap="none" rtlCol="0">
            <a:spAutoFit/>
          </a:bodyPr>
          <a:lstStyle/>
          <a:p>
            <a:endParaRPr lang="en-US" dirty="0"/>
          </a:p>
        </p:txBody>
      </p:sp>
      <p:pic>
        <p:nvPicPr>
          <p:cNvPr id="10" name="Picture 9"/>
          <p:cNvPicPr>
            <a:picLocks noChangeAspect="1"/>
          </p:cNvPicPr>
          <p:nvPr/>
        </p:nvPicPr>
        <p:blipFill>
          <a:blip r:embed="rId3"/>
          <a:stretch>
            <a:fillRect/>
          </a:stretch>
        </p:blipFill>
        <p:spPr>
          <a:xfrm>
            <a:off x="817880" y="2804160"/>
            <a:ext cx="1663700" cy="2374900"/>
          </a:xfrm>
          <a:prstGeom prst="rect">
            <a:avLst/>
          </a:prstGeom>
        </p:spPr>
      </p:pic>
      <p:pic>
        <p:nvPicPr>
          <p:cNvPr id="12" name="Picture 11"/>
          <p:cNvPicPr>
            <a:picLocks noChangeAspect="1"/>
          </p:cNvPicPr>
          <p:nvPr/>
        </p:nvPicPr>
        <p:blipFill>
          <a:blip r:embed="rId4"/>
          <a:stretch>
            <a:fillRect/>
          </a:stretch>
        </p:blipFill>
        <p:spPr>
          <a:xfrm>
            <a:off x="3162300" y="2804160"/>
            <a:ext cx="1743431" cy="2334260"/>
          </a:xfrm>
          <a:prstGeom prst="rect">
            <a:avLst/>
          </a:prstGeom>
        </p:spPr>
      </p:pic>
      <p:pic>
        <p:nvPicPr>
          <p:cNvPr id="13" name="Picture 12"/>
          <p:cNvPicPr>
            <a:picLocks noChangeAspect="1"/>
          </p:cNvPicPr>
          <p:nvPr/>
        </p:nvPicPr>
        <p:blipFill>
          <a:blip r:embed="rId5"/>
          <a:stretch>
            <a:fillRect/>
          </a:stretch>
        </p:blipFill>
        <p:spPr>
          <a:xfrm>
            <a:off x="5717540" y="2804159"/>
            <a:ext cx="2512060" cy="2335593"/>
          </a:xfrm>
          <a:prstGeom prst="rect">
            <a:avLst/>
          </a:prstGeom>
        </p:spPr>
      </p:pic>
      <p:sp>
        <p:nvSpPr>
          <p:cNvPr id="11" name="Content Placeholder 2"/>
          <p:cNvSpPr>
            <a:spLocks noGrp="1"/>
          </p:cNvSpPr>
          <p:nvPr>
            <p:ph idx="4294967295"/>
          </p:nvPr>
        </p:nvSpPr>
        <p:spPr>
          <a:xfrm>
            <a:off x="457200" y="1913474"/>
            <a:ext cx="8229600" cy="4019126"/>
          </a:xfrm>
        </p:spPr>
        <p:txBody>
          <a:bodyPr/>
          <a:lstStyle/>
          <a:p>
            <a:pPr marL="457200" indent="-457200">
              <a:buFont typeface="Arial"/>
              <a:buChar char="•"/>
            </a:pPr>
            <a:r>
              <a:rPr lang="en-US" sz="2600" dirty="0" smtClean="0">
                <a:latin typeface="Agenda-Light"/>
              </a:rPr>
              <a:t>Grade 8 introduction to reflections:</a:t>
            </a:r>
            <a:endParaRPr lang="en-US" sz="2600" dirty="0">
              <a:latin typeface="Agenda-Light"/>
            </a:endParaRPr>
          </a:p>
        </p:txBody>
      </p:sp>
    </p:spTree>
    <p:extLst>
      <p:ext uri="{BB962C8B-B14F-4D97-AF65-F5344CB8AC3E}">
        <p14:creationId xmlns:p14="http://schemas.microsoft.com/office/powerpoint/2010/main" val="13768911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089092"/>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3200" baseline="0" dirty="0" smtClean="0"/>
              <a:t>Topic C: Transformations/Rigid Motions</a:t>
            </a:r>
            <a:endParaRPr lang="en-US" sz="3200"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pic>
        <p:nvPicPr>
          <p:cNvPr id="2" name="Picture 1"/>
          <p:cNvPicPr>
            <a:picLocks noChangeAspect="1"/>
          </p:cNvPicPr>
          <p:nvPr/>
        </p:nvPicPr>
        <p:blipFill>
          <a:blip r:embed="rId3"/>
          <a:stretch>
            <a:fillRect/>
          </a:stretch>
        </p:blipFill>
        <p:spPr>
          <a:xfrm>
            <a:off x="261988" y="1699466"/>
            <a:ext cx="8424812" cy="4228510"/>
          </a:xfrm>
          <a:prstGeom prst="rect">
            <a:avLst/>
          </a:prstGeom>
        </p:spPr>
      </p:pic>
    </p:spTree>
    <p:extLst>
      <p:ext uri="{BB962C8B-B14F-4D97-AF65-F5344CB8AC3E}">
        <p14:creationId xmlns:p14="http://schemas.microsoft.com/office/powerpoint/2010/main" val="12634490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3200" baseline="0" dirty="0" smtClean="0"/>
              <a:t>       Lesson 12: Transformations – The Next Level</a:t>
            </a:r>
            <a:endParaRPr lang="en-US" sz="3200"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1806804"/>
            <a:ext cx="8229600" cy="412579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r>
              <a:rPr lang="en-US" sz="2800" b="1" baseline="0" dirty="0" smtClean="0"/>
              <a:t>A transformation </a:t>
            </a:r>
            <a:r>
              <a:rPr lang="en-US" sz="2800" b="1" i="1" baseline="0" dirty="0" smtClean="0"/>
              <a:t>F</a:t>
            </a:r>
            <a:r>
              <a:rPr lang="en-US" sz="2800" b="1" baseline="0" dirty="0" smtClean="0"/>
              <a:t> of the plane is a function that assigns to each point </a:t>
            </a:r>
            <a:r>
              <a:rPr lang="en-US" sz="2800" b="1" i="1" baseline="0" dirty="0" smtClean="0"/>
              <a:t>P</a:t>
            </a:r>
            <a:r>
              <a:rPr lang="en-US" sz="2800" b="1" baseline="0" dirty="0" smtClean="0"/>
              <a:t> of the plane a unique point </a:t>
            </a:r>
            <a:r>
              <a:rPr lang="en-US" sz="2800" b="1" i="1" baseline="0" dirty="0" smtClean="0"/>
              <a:t>F(P)</a:t>
            </a:r>
            <a:r>
              <a:rPr lang="en-US" sz="2800" b="1" baseline="0" dirty="0" smtClean="0"/>
              <a:t> in the plane.</a:t>
            </a:r>
          </a:p>
        </p:txBody>
      </p:sp>
      <p:pic>
        <p:nvPicPr>
          <p:cNvPr id="2" name="Picture 1"/>
          <p:cNvPicPr>
            <a:picLocks noChangeAspect="1"/>
          </p:cNvPicPr>
          <p:nvPr/>
        </p:nvPicPr>
        <p:blipFill>
          <a:blip r:embed="rId3"/>
          <a:stretch>
            <a:fillRect/>
          </a:stretch>
        </p:blipFill>
        <p:spPr>
          <a:xfrm>
            <a:off x="457200" y="1012104"/>
            <a:ext cx="677464" cy="666499"/>
          </a:xfrm>
          <a:prstGeom prst="rect">
            <a:avLst/>
          </a:prstGeom>
        </p:spPr>
      </p:pic>
      <p:pic>
        <p:nvPicPr>
          <p:cNvPr id="9" name="Picture 8"/>
          <p:cNvPicPr>
            <a:picLocks noChangeAspect="1"/>
          </p:cNvPicPr>
          <p:nvPr/>
        </p:nvPicPr>
        <p:blipFill>
          <a:blip r:embed="rId4"/>
          <a:stretch>
            <a:fillRect/>
          </a:stretch>
        </p:blipFill>
        <p:spPr>
          <a:xfrm>
            <a:off x="4075619" y="3197026"/>
            <a:ext cx="3081309" cy="2735573"/>
          </a:xfrm>
          <a:prstGeom prst="rect">
            <a:avLst/>
          </a:prstGeom>
        </p:spPr>
      </p:pic>
      <p:sp>
        <p:nvSpPr>
          <p:cNvPr id="10" name="TextBox 9"/>
          <p:cNvSpPr txBox="1"/>
          <p:nvPr/>
        </p:nvSpPr>
        <p:spPr>
          <a:xfrm>
            <a:off x="1005840" y="3134159"/>
            <a:ext cx="2359152" cy="543739"/>
          </a:xfrm>
          <a:prstGeom prst="rect">
            <a:avLst/>
          </a:prstGeom>
          <a:noFill/>
          <a:ln>
            <a:noFill/>
          </a:ln>
        </p:spPr>
        <p:txBody>
          <a:bodyPr wrap="square" rtlCol="0">
            <a:spAutoFit/>
          </a:bodyPr>
          <a:lstStyle/>
          <a:p>
            <a:r>
              <a:rPr lang="en-US" sz="4400" b="1" dirty="0" smtClean="0"/>
              <a:t>rotation</a:t>
            </a:r>
            <a:endParaRPr lang="en-US" sz="4400" b="1" dirty="0"/>
          </a:p>
        </p:txBody>
      </p:sp>
      <p:sp>
        <p:nvSpPr>
          <p:cNvPr id="11" name="TextBox 10"/>
          <p:cNvSpPr txBox="1"/>
          <p:nvPr/>
        </p:nvSpPr>
        <p:spPr>
          <a:xfrm>
            <a:off x="1005840" y="4170857"/>
            <a:ext cx="2359152" cy="543739"/>
          </a:xfrm>
          <a:prstGeom prst="rect">
            <a:avLst/>
          </a:prstGeom>
          <a:noFill/>
          <a:ln>
            <a:noFill/>
          </a:ln>
        </p:spPr>
        <p:txBody>
          <a:bodyPr wrap="square" rtlCol="0">
            <a:spAutoFit/>
          </a:bodyPr>
          <a:lstStyle/>
          <a:p>
            <a:r>
              <a:rPr lang="en-US" sz="4400" b="1" dirty="0" smtClean="0"/>
              <a:t>reflection</a:t>
            </a:r>
            <a:endParaRPr lang="en-US" sz="4400" b="1" dirty="0"/>
          </a:p>
        </p:txBody>
      </p:sp>
      <p:sp>
        <p:nvSpPr>
          <p:cNvPr id="12" name="TextBox 11"/>
          <p:cNvSpPr txBox="1"/>
          <p:nvPr/>
        </p:nvSpPr>
        <p:spPr>
          <a:xfrm>
            <a:off x="1005840" y="5248705"/>
            <a:ext cx="2359152" cy="543739"/>
          </a:xfrm>
          <a:prstGeom prst="rect">
            <a:avLst/>
          </a:prstGeom>
          <a:noFill/>
          <a:ln>
            <a:noFill/>
          </a:ln>
        </p:spPr>
        <p:txBody>
          <a:bodyPr wrap="square" rtlCol="0">
            <a:spAutoFit/>
          </a:bodyPr>
          <a:lstStyle/>
          <a:p>
            <a:r>
              <a:rPr lang="en-US" sz="4400" b="1" dirty="0" smtClean="0"/>
              <a:t>translation</a:t>
            </a:r>
            <a:endParaRPr lang="en-US" sz="4400" b="1" dirty="0"/>
          </a:p>
        </p:txBody>
      </p:sp>
    </p:spTree>
    <p:extLst>
      <p:ext uri="{BB962C8B-B14F-4D97-AF65-F5344CB8AC3E}">
        <p14:creationId xmlns:p14="http://schemas.microsoft.com/office/powerpoint/2010/main" val="27408145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029712"/>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         </a:t>
            </a:r>
            <a:r>
              <a:rPr lang="en-US" sz="3200" baseline="0" dirty="0" smtClean="0"/>
              <a:t>Lesson 13: Rotations</a:t>
            </a:r>
            <a:endParaRPr lang="en-US" baseline="0" dirty="0"/>
          </a:p>
        </p:txBody>
      </p:sp>
      <p:sp>
        <p:nvSpPr>
          <p:cNvPr id="6" name="Content Placeholder 5"/>
          <p:cNvSpPr>
            <a:spLocks noGrp="1"/>
          </p:cNvSpPr>
          <p:nvPr>
            <p:ph idx="4294967295"/>
          </p:nvPr>
        </p:nvSpPr>
        <p:spPr>
          <a:xfrm>
            <a:off x="457200" y="1971255"/>
            <a:ext cx="8229600" cy="4019126"/>
          </a:xfrm>
        </p:spPr>
        <p:txBody>
          <a:bodyPr/>
          <a:lstStyle/>
          <a:p>
            <a:r>
              <a:rPr lang="en-US" dirty="0" smtClean="0"/>
              <a:t>  </a:t>
            </a:r>
            <a:endParaRPr lang="en-US" dirty="0"/>
          </a:p>
        </p:txBody>
      </p:sp>
      <p:pic>
        <p:nvPicPr>
          <p:cNvPr id="10" name="Picture 9"/>
          <p:cNvPicPr>
            <a:picLocks noChangeAspect="1"/>
          </p:cNvPicPr>
          <p:nvPr/>
        </p:nvPicPr>
        <p:blipFill>
          <a:blip r:embed="rId3"/>
          <a:stretch>
            <a:fillRect/>
          </a:stretch>
        </p:blipFill>
        <p:spPr>
          <a:xfrm>
            <a:off x="6309083" y="802613"/>
            <a:ext cx="2600734" cy="2552909"/>
          </a:xfrm>
          <a:prstGeom prst="rect">
            <a:avLst/>
          </a:prstGeom>
        </p:spPr>
      </p:pic>
      <mc:AlternateContent xmlns:mc="http://schemas.openxmlformats.org/markup-compatibility/2006" xmlns:a14="http://schemas.microsoft.com/office/drawing/2010/main">
        <mc:Choice Requires="a14">
          <p:sp>
            <p:nvSpPr>
              <p:cNvPr id="7" name="Content Placeholder 3"/>
              <p:cNvSpPr txBox="1">
                <a:spLocks/>
              </p:cNvSpPr>
              <p:nvPr/>
            </p:nvSpPr>
            <p:spPr bwMode="auto">
              <a:xfrm>
                <a:off x="457200" y="1902509"/>
                <a:ext cx="7059168" cy="3461971"/>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r>
                  <a:rPr lang="en-US" sz="2800" b="1" baseline="0" dirty="0" smtClean="0"/>
                  <a:t>For </a:t>
                </a:r>
                <a14:m>
                  <m:oMath xmlns:m="http://schemas.openxmlformats.org/officeDocument/2006/math">
                    <m:r>
                      <a:rPr lang="en-US" sz="2800" b="1" i="1" baseline="0" smtClean="0">
                        <a:latin typeface="Cambria Math" panose="02040503050406030204" pitchFamily="18" charset="0"/>
                      </a:rPr>
                      <m:t>𝟎</m:t>
                    </m:r>
                    <m:r>
                      <a:rPr lang="en-US" sz="2800" b="1" i="1" baseline="0" smtClean="0">
                        <a:latin typeface="Cambria Math" panose="02040503050406030204" pitchFamily="18" charset="0"/>
                      </a:rPr>
                      <m:t>°&lt;</m:t>
                    </m:r>
                    <m:r>
                      <a:rPr lang="en-US" sz="2800" b="1" i="1" baseline="0" smtClean="0">
                        <a:latin typeface="Cambria Math" panose="02040503050406030204" pitchFamily="18" charset="0"/>
                        <a:ea typeface="Cambria Math" panose="02040503050406030204" pitchFamily="18" charset="0"/>
                      </a:rPr>
                      <m:t>𝜽</m:t>
                    </m:r>
                    <m:r>
                      <a:rPr lang="en-US" sz="2800" b="1" i="1" baseline="0" smtClean="0">
                        <a:latin typeface="Cambria Math" panose="02040503050406030204" pitchFamily="18" charset="0"/>
                        <a:ea typeface="Cambria Math" panose="02040503050406030204" pitchFamily="18" charset="0"/>
                      </a:rPr>
                      <m:t>&lt;</m:t>
                    </m:r>
                    <m:r>
                      <a:rPr lang="en-US" sz="2800" b="1" i="1" baseline="0" smtClean="0">
                        <a:latin typeface="Cambria Math" panose="02040503050406030204" pitchFamily="18" charset="0"/>
                        <a:ea typeface="Cambria Math" panose="02040503050406030204" pitchFamily="18" charset="0"/>
                      </a:rPr>
                      <m:t>𝟏𝟖𝟎</m:t>
                    </m:r>
                    <m:r>
                      <a:rPr lang="en-US" sz="2800" b="1" i="1" baseline="0" smtClean="0">
                        <a:latin typeface="Cambria Math" panose="02040503050406030204" pitchFamily="18" charset="0"/>
                        <a:ea typeface="Cambria Math" panose="02040503050406030204" pitchFamily="18" charset="0"/>
                      </a:rPr>
                      <m:t>°, </m:t>
                    </m:r>
                  </m:oMath>
                </a14:m>
                <a:r>
                  <a:rPr lang="en-US" sz="2800" b="1" baseline="0" dirty="0" smtClean="0"/>
                  <a:t>the rotation of </a:t>
                </a:r>
                <a14:m>
                  <m:oMath xmlns:m="http://schemas.openxmlformats.org/officeDocument/2006/math">
                    <m:r>
                      <a:rPr lang="en-US" sz="2800" b="1" i="1" baseline="0">
                        <a:latin typeface="Cambria Math" panose="02040503050406030204" pitchFamily="18" charset="0"/>
                        <a:ea typeface="Cambria Math" panose="02040503050406030204" pitchFamily="18" charset="0"/>
                      </a:rPr>
                      <m:t>𝜽</m:t>
                    </m:r>
                  </m:oMath>
                </a14:m>
                <a:r>
                  <a:rPr lang="en-US" sz="2800" b="1" baseline="0" dirty="0" smtClean="0"/>
                  <a:t> degrees around the center </a:t>
                </a:r>
                <a14:m>
                  <m:oMath xmlns:m="http://schemas.openxmlformats.org/officeDocument/2006/math">
                    <m:r>
                      <a:rPr lang="en-US" sz="2800" b="1" i="1" baseline="0" smtClean="0">
                        <a:latin typeface="Cambria Math" panose="02040503050406030204" pitchFamily="18" charset="0"/>
                      </a:rPr>
                      <m:t>𝑪</m:t>
                    </m:r>
                  </m:oMath>
                </a14:m>
                <a:r>
                  <a:rPr lang="en-US" sz="2800" b="1" baseline="0" dirty="0" smtClean="0"/>
                  <a:t> is the transformation </a:t>
                </a:r>
                <a14:m>
                  <m:oMath xmlns:m="http://schemas.openxmlformats.org/officeDocument/2006/math">
                    <m:sSub>
                      <m:sSubPr>
                        <m:ctrlPr>
                          <a:rPr lang="en-US" sz="2800" b="1" i="1" baseline="0" smtClean="0">
                            <a:latin typeface="Cambria Math" panose="02040503050406030204" pitchFamily="18" charset="0"/>
                          </a:rPr>
                        </m:ctrlPr>
                      </m:sSubPr>
                      <m:e>
                        <m:r>
                          <a:rPr lang="en-US" sz="2800" b="1" i="1" baseline="0" smtClean="0">
                            <a:latin typeface="Cambria Math" panose="02040503050406030204" pitchFamily="18" charset="0"/>
                          </a:rPr>
                          <m:t>𝑹</m:t>
                        </m:r>
                      </m:e>
                      <m:sub>
                        <m:r>
                          <a:rPr lang="en-US" sz="2800" b="1" i="1" baseline="0" smtClean="0">
                            <a:latin typeface="Cambria Math" panose="02040503050406030204" pitchFamily="18" charset="0"/>
                          </a:rPr>
                          <m:t>𝑪</m:t>
                        </m:r>
                        <m:r>
                          <a:rPr lang="en-US" sz="2800" b="1" i="1" baseline="0" smtClean="0">
                            <a:latin typeface="Cambria Math" panose="02040503050406030204" pitchFamily="18" charset="0"/>
                          </a:rPr>
                          <m:t>,</m:t>
                        </m:r>
                        <m:r>
                          <a:rPr lang="en-US" sz="2800" b="1" i="1" baseline="0">
                            <a:latin typeface="Cambria Math" panose="02040503050406030204" pitchFamily="18" charset="0"/>
                            <a:ea typeface="Cambria Math" panose="02040503050406030204" pitchFamily="18" charset="0"/>
                          </a:rPr>
                          <m:t>𝜽</m:t>
                        </m:r>
                      </m:sub>
                    </m:sSub>
                    <m:r>
                      <a:rPr lang="en-US" sz="2800" b="1" i="1" baseline="0" smtClean="0">
                        <a:latin typeface="Cambria Math" panose="02040503050406030204" pitchFamily="18" charset="0"/>
                      </a:rPr>
                      <m:t> </m:t>
                    </m:r>
                  </m:oMath>
                </a14:m>
                <a:r>
                  <a:rPr lang="en-US" sz="2800" b="1" baseline="0" dirty="0" smtClean="0"/>
                  <a:t>of the plane defined as follows:</a:t>
                </a:r>
              </a:p>
              <a:p>
                <a:pPr marL="857250" indent="-514350">
                  <a:buFont typeface="+mj-lt"/>
                  <a:buAutoNum type="arabicPeriod"/>
                </a:pPr>
                <a:r>
                  <a:rPr lang="en-US" sz="2800" b="1" baseline="0" dirty="0" smtClean="0"/>
                  <a:t>For the center point </a:t>
                </a:r>
                <a14:m>
                  <m:oMath xmlns:m="http://schemas.openxmlformats.org/officeDocument/2006/math">
                    <m:r>
                      <a:rPr lang="en-US" sz="2800" b="1" i="1" baseline="0" smtClean="0">
                        <a:latin typeface="Cambria Math" panose="02040503050406030204" pitchFamily="18" charset="0"/>
                      </a:rPr>
                      <m:t>𝑪</m:t>
                    </m:r>
                    <m:r>
                      <a:rPr lang="en-US" sz="2800" b="1" i="1" baseline="0" smtClean="0">
                        <a:latin typeface="Cambria Math" panose="02040503050406030204" pitchFamily="18" charset="0"/>
                      </a:rPr>
                      <m:t>, </m:t>
                    </m:r>
                    <m:sSub>
                      <m:sSubPr>
                        <m:ctrlPr>
                          <a:rPr lang="en-US" sz="2800" b="1" i="1" baseline="0" smtClean="0">
                            <a:latin typeface="Cambria Math" panose="02040503050406030204" pitchFamily="18" charset="0"/>
                          </a:rPr>
                        </m:ctrlPr>
                      </m:sSubPr>
                      <m:e>
                        <m:r>
                          <a:rPr lang="en-US" sz="2800" b="1" i="1" baseline="0" smtClean="0">
                            <a:latin typeface="Cambria Math" panose="02040503050406030204" pitchFamily="18" charset="0"/>
                          </a:rPr>
                          <m:t>𝑹</m:t>
                        </m:r>
                      </m:e>
                      <m:sub>
                        <m:r>
                          <a:rPr lang="en-US" sz="2800" b="1" i="1" baseline="0" smtClean="0">
                            <a:latin typeface="Cambria Math" panose="02040503050406030204" pitchFamily="18" charset="0"/>
                          </a:rPr>
                          <m:t>𝑪</m:t>
                        </m:r>
                        <m:r>
                          <a:rPr lang="en-US" sz="2800" b="1" i="1" baseline="0" smtClean="0">
                            <a:latin typeface="Cambria Math" panose="02040503050406030204" pitchFamily="18" charset="0"/>
                          </a:rPr>
                          <m:t>,</m:t>
                        </m:r>
                        <m:r>
                          <a:rPr lang="en-US" sz="2800" b="1" i="1" baseline="0">
                            <a:latin typeface="Cambria Math" panose="02040503050406030204" pitchFamily="18" charset="0"/>
                            <a:ea typeface="Cambria Math" panose="02040503050406030204" pitchFamily="18" charset="0"/>
                          </a:rPr>
                          <m:t>𝜽</m:t>
                        </m:r>
                      </m:sub>
                    </m:sSub>
                    <m:d>
                      <m:dPr>
                        <m:ctrlPr>
                          <a:rPr lang="en-US" sz="2800" b="1" i="1" baseline="0" smtClean="0">
                            <a:latin typeface="Cambria Math" panose="02040503050406030204" pitchFamily="18" charset="0"/>
                          </a:rPr>
                        </m:ctrlPr>
                      </m:dPr>
                      <m:e>
                        <m:r>
                          <a:rPr lang="en-US" sz="2800" b="1" i="1" baseline="0" smtClean="0">
                            <a:latin typeface="Cambria Math" panose="02040503050406030204" pitchFamily="18" charset="0"/>
                          </a:rPr>
                          <m:t>𝑪</m:t>
                        </m:r>
                      </m:e>
                    </m:d>
                    <m:r>
                      <a:rPr lang="en-US" sz="2800" b="1" i="1" baseline="0" smtClean="0">
                        <a:latin typeface="Cambria Math" panose="02040503050406030204" pitchFamily="18" charset="0"/>
                      </a:rPr>
                      <m:t>=</m:t>
                    </m:r>
                    <m:r>
                      <a:rPr lang="en-US" sz="2800" b="1" i="1" baseline="0" smtClean="0">
                        <a:latin typeface="Cambria Math" panose="02040503050406030204" pitchFamily="18" charset="0"/>
                      </a:rPr>
                      <m:t>𝑪</m:t>
                    </m:r>
                  </m:oMath>
                </a14:m>
                <a:r>
                  <a:rPr lang="en-US" sz="2800" b="1" baseline="0" dirty="0" smtClean="0"/>
                  <a:t>, and</a:t>
                </a:r>
              </a:p>
              <a:p>
                <a:pPr marL="857250" indent="-514350">
                  <a:buFont typeface="+mj-lt"/>
                  <a:buAutoNum type="arabicPeriod"/>
                </a:pPr>
                <a:r>
                  <a:rPr lang="en-US" sz="2800" b="1" baseline="0" dirty="0" smtClean="0"/>
                  <a:t>For any other point </a:t>
                </a:r>
                <a14:m>
                  <m:oMath xmlns:m="http://schemas.openxmlformats.org/officeDocument/2006/math">
                    <m:r>
                      <a:rPr lang="en-US" sz="2800" b="1" i="1" baseline="0" smtClean="0">
                        <a:latin typeface="Cambria Math" panose="02040503050406030204" pitchFamily="18" charset="0"/>
                      </a:rPr>
                      <m:t>𝑷</m:t>
                    </m:r>
                    <m:r>
                      <a:rPr lang="en-US" sz="2800" b="1" i="1" baseline="0" smtClean="0">
                        <a:latin typeface="Cambria Math" panose="02040503050406030204" pitchFamily="18" charset="0"/>
                      </a:rPr>
                      <m:t>,</m:t>
                    </m:r>
                    <m:sSub>
                      <m:sSubPr>
                        <m:ctrlPr>
                          <a:rPr lang="en-US" sz="2800" b="1" i="1" baseline="0">
                            <a:latin typeface="Cambria Math" panose="02040503050406030204" pitchFamily="18" charset="0"/>
                          </a:rPr>
                        </m:ctrlPr>
                      </m:sSubPr>
                      <m:e>
                        <m:r>
                          <a:rPr lang="en-US" sz="2800" b="1" i="1" baseline="0">
                            <a:latin typeface="Cambria Math" panose="02040503050406030204" pitchFamily="18" charset="0"/>
                          </a:rPr>
                          <m:t>𝑹</m:t>
                        </m:r>
                      </m:e>
                      <m:sub>
                        <m:r>
                          <a:rPr lang="en-US" sz="2800" b="1" i="1" baseline="0">
                            <a:latin typeface="Cambria Math" panose="02040503050406030204" pitchFamily="18" charset="0"/>
                          </a:rPr>
                          <m:t>𝑪</m:t>
                        </m:r>
                        <m:r>
                          <a:rPr lang="en-US" sz="2800" b="1" i="1" baseline="0">
                            <a:latin typeface="Cambria Math" panose="02040503050406030204" pitchFamily="18" charset="0"/>
                          </a:rPr>
                          <m:t>,</m:t>
                        </m:r>
                        <m:r>
                          <a:rPr lang="en-US" sz="2800" b="1" i="1" baseline="0">
                            <a:latin typeface="Cambria Math" panose="02040503050406030204" pitchFamily="18" charset="0"/>
                            <a:ea typeface="Cambria Math" panose="02040503050406030204" pitchFamily="18" charset="0"/>
                          </a:rPr>
                          <m:t>𝜽</m:t>
                        </m:r>
                      </m:sub>
                    </m:sSub>
                    <m:d>
                      <m:dPr>
                        <m:ctrlPr>
                          <a:rPr lang="en-US" sz="2800" b="1" i="1" baseline="0">
                            <a:latin typeface="Cambria Math" panose="02040503050406030204" pitchFamily="18" charset="0"/>
                          </a:rPr>
                        </m:ctrlPr>
                      </m:dPr>
                      <m:e>
                        <m:r>
                          <a:rPr lang="en-US" sz="2800" b="1" i="1" baseline="0" smtClean="0">
                            <a:latin typeface="Cambria Math" panose="02040503050406030204" pitchFamily="18" charset="0"/>
                          </a:rPr>
                          <m:t>𝑷</m:t>
                        </m:r>
                      </m:e>
                    </m:d>
                  </m:oMath>
                </a14:m>
                <a:r>
                  <a:rPr lang="en-US" sz="2800" b="1" baseline="0" dirty="0" smtClean="0"/>
                  <a:t> is the point </a:t>
                </a:r>
                <a14:m>
                  <m:oMath xmlns:m="http://schemas.openxmlformats.org/officeDocument/2006/math">
                    <m:r>
                      <a:rPr lang="en-US" sz="2800" b="1" i="1" baseline="0" smtClean="0">
                        <a:latin typeface="Cambria Math" panose="02040503050406030204" pitchFamily="18" charset="0"/>
                      </a:rPr>
                      <m:t>𝑸</m:t>
                    </m:r>
                  </m:oMath>
                </a14:m>
                <a:r>
                  <a:rPr lang="en-US" sz="2800" b="1" baseline="0" dirty="0" smtClean="0"/>
                  <a:t> that lies in the counterclockwise half-plane of </a:t>
                </a:r>
                <a14:m>
                  <m:oMath xmlns:m="http://schemas.openxmlformats.org/officeDocument/2006/math">
                    <m:acc>
                      <m:accPr>
                        <m:chr m:val="⃗"/>
                        <m:ctrlPr>
                          <a:rPr lang="en-US" sz="2800" b="1" i="1" baseline="0" smtClean="0">
                            <a:latin typeface="Cambria Math" panose="02040503050406030204" pitchFamily="18" charset="0"/>
                          </a:rPr>
                        </m:ctrlPr>
                      </m:accPr>
                      <m:e>
                        <m:r>
                          <a:rPr lang="en-US" sz="2800" b="1" i="1" baseline="0" smtClean="0">
                            <a:latin typeface="Cambria Math" panose="02040503050406030204" pitchFamily="18" charset="0"/>
                          </a:rPr>
                          <m:t>𝑪𝑷</m:t>
                        </m:r>
                      </m:e>
                    </m:acc>
                    <m:r>
                      <a:rPr lang="en-US" sz="2800" b="1" i="1" baseline="0" smtClean="0">
                        <a:latin typeface="Cambria Math" panose="02040503050406030204" pitchFamily="18" charset="0"/>
                      </a:rPr>
                      <m:t>, </m:t>
                    </m:r>
                  </m:oMath>
                </a14:m>
                <a:r>
                  <a:rPr lang="en-US" sz="2800" b="1" baseline="0" dirty="0" smtClean="0"/>
                  <a:t>such that </a:t>
                </a:r>
                <a14:m>
                  <m:oMath xmlns:m="http://schemas.openxmlformats.org/officeDocument/2006/math">
                    <m:r>
                      <a:rPr lang="en-US" sz="2800" b="1" i="1" baseline="0" smtClean="0">
                        <a:latin typeface="Cambria Math" panose="02040503050406030204" pitchFamily="18" charset="0"/>
                      </a:rPr>
                      <m:t>𝑪𝑸</m:t>
                    </m:r>
                    <m:r>
                      <a:rPr lang="en-US" sz="2800" b="1" i="1" baseline="0" smtClean="0">
                        <a:latin typeface="Cambria Math" panose="02040503050406030204" pitchFamily="18" charset="0"/>
                      </a:rPr>
                      <m:t>=</m:t>
                    </m:r>
                    <m:r>
                      <a:rPr lang="en-US" sz="2800" b="1" i="1" baseline="0" smtClean="0">
                        <a:latin typeface="Cambria Math" panose="02040503050406030204" pitchFamily="18" charset="0"/>
                      </a:rPr>
                      <m:t>𝑪𝑷</m:t>
                    </m:r>
                  </m:oMath>
                </a14:m>
                <a:r>
                  <a:rPr lang="en-US" sz="2800" b="1" baseline="0" dirty="0" smtClean="0"/>
                  <a:t> and </a:t>
                </a:r>
                <a14:m>
                  <m:oMath xmlns:m="http://schemas.openxmlformats.org/officeDocument/2006/math">
                    <m:r>
                      <a:rPr lang="en-US" sz="2800" b="1" i="1" baseline="0" smtClean="0">
                        <a:latin typeface="Cambria Math" panose="02040503050406030204" pitchFamily="18" charset="0"/>
                      </a:rPr>
                      <m:t>𝒎</m:t>
                    </m:r>
                    <m:r>
                      <a:rPr lang="en-US" sz="2800" b="1" i="1" baseline="0" smtClean="0">
                        <a:latin typeface="Cambria Math" panose="02040503050406030204" pitchFamily="18" charset="0"/>
                      </a:rPr>
                      <m:t>∠</m:t>
                    </m:r>
                    <m:r>
                      <a:rPr lang="en-US" sz="2800" b="1" i="1" baseline="0" smtClean="0">
                        <a:latin typeface="Cambria Math" panose="02040503050406030204" pitchFamily="18" charset="0"/>
                      </a:rPr>
                      <m:t>𝑷𝑪𝑸</m:t>
                    </m:r>
                    <m:r>
                      <a:rPr lang="en-US" sz="2800" b="1" i="1" baseline="0" smtClean="0">
                        <a:latin typeface="Cambria Math" panose="02040503050406030204" pitchFamily="18" charset="0"/>
                      </a:rPr>
                      <m:t>=</m:t>
                    </m:r>
                    <m:r>
                      <a:rPr lang="en-US" sz="2800" b="1" i="1" baseline="0">
                        <a:latin typeface="Cambria Math" panose="02040503050406030204" pitchFamily="18" charset="0"/>
                        <a:ea typeface="Cambria Math" panose="02040503050406030204" pitchFamily="18" charset="0"/>
                      </a:rPr>
                      <m:t>𝜽</m:t>
                    </m:r>
                  </m:oMath>
                </a14:m>
                <a:r>
                  <a:rPr lang="en-US" sz="2800" b="1" baseline="0" dirty="0" smtClean="0"/>
                  <a:t>°.  </a:t>
                </a:r>
                <a:endParaRPr lang="en-US" sz="2800" b="1" baseline="0" dirty="0"/>
              </a:p>
            </p:txBody>
          </p:sp>
        </mc:Choice>
        <mc:Fallback xmlns="">
          <p:sp>
            <p:nvSpPr>
              <p:cNvPr id="7" name="Content Placeholder 3"/>
              <p:cNvSpPr txBox="1">
                <a:spLocks noRot="1" noChangeAspect="1" noMove="1" noResize="1" noEditPoints="1" noAdjustHandles="1" noChangeArrowheads="1" noChangeShapeType="1" noTextEdit="1"/>
              </p:cNvSpPr>
              <p:nvPr/>
            </p:nvSpPr>
            <p:spPr bwMode="auto">
              <a:xfrm>
                <a:off x="457200" y="1902509"/>
                <a:ext cx="7059168" cy="3461971"/>
              </a:xfrm>
              <a:prstGeom prst="rect">
                <a:avLst/>
              </a:prstGeom>
              <a:blipFill rotWithShape="0">
                <a:blip r:embed="rId4"/>
                <a:stretch>
                  <a:fillRect t="-1585" r="-2504" b="-27113"/>
                </a:stretch>
              </a:blipFill>
              <a:ln w="9525">
                <a:noFill/>
                <a:miter lim="800000"/>
                <a:headEnd/>
                <a:tailEnd/>
              </a:ln>
            </p:spPr>
            <p:txBody>
              <a:bodyPr/>
              <a:lstStyle/>
              <a:p>
                <a:r>
                  <a:rPr lang="en-US">
                    <a:noFill/>
                  </a:rPr>
                  <a:t> </a:t>
                </a:r>
              </a:p>
            </p:txBody>
          </p:sp>
        </mc:Fallback>
      </mc:AlternateContent>
      <p:pic>
        <p:nvPicPr>
          <p:cNvPr id="2" name="Picture 1"/>
          <p:cNvPicPr>
            <a:picLocks noChangeAspect="1"/>
          </p:cNvPicPr>
          <p:nvPr/>
        </p:nvPicPr>
        <p:blipFill>
          <a:blip r:embed="rId5"/>
          <a:stretch>
            <a:fillRect/>
          </a:stretch>
        </p:blipFill>
        <p:spPr>
          <a:xfrm>
            <a:off x="680217" y="1078127"/>
            <a:ext cx="658484" cy="658806"/>
          </a:xfrm>
          <a:prstGeom prst="rect">
            <a:avLst/>
          </a:prstGeom>
        </p:spPr>
      </p:pic>
    </p:spTree>
    <p:extLst>
      <p:ext uri="{BB962C8B-B14F-4D97-AF65-F5344CB8AC3E}">
        <p14:creationId xmlns:p14="http://schemas.microsoft.com/office/powerpoint/2010/main" val="16630010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4">
            <a:extLst>
              <a:ext uri="{28A0092B-C50C-407E-A947-70E740481C1C}">
                <a14:useLocalDpi xmlns:a14="http://schemas.microsoft.com/office/drawing/2010/main" val="0"/>
              </a:ext>
            </a:extLst>
          </a:blip>
          <a:srcRect t="1" r="2149" b="749"/>
          <a:stretch/>
        </p:blipFill>
        <p:spPr bwMode="auto">
          <a:xfrm>
            <a:off x="4763134" y="2778342"/>
            <a:ext cx="3521329" cy="2269145"/>
          </a:xfrm>
          <a:prstGeom prst="rect">
            <a:avLst/>
          </a:prstGeom>
          <a:noFill/>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457200" y="1089091"/>
            <a:ext cx="8229600" cy="824382"/>
          </a:xfrm>
        </p:spPr>
        <p:txBody>
          <a:bodyPr/>
          <a:lstStyle/>
          <a:p>
            <a:r>
              <a:rPr lang="en-US" sz="3000" dirty="0"/>
              <a:t> </a:t>
            </a:r>
            <a:r>
              <a:rPr lang="en-US" sz="3000" dirty="0" smtClean="0"/>
              <a:t>         Lesson 14: Reflections</a:t>
            </a:r>
            <a:endParaRPr lang="en-US" sz="3000" dirty="0"/>
          </a:p>
        </p:txBody>
      </p:sp>
      <p:sp>
        <p:nvSpPr>
          <p:cNvPr id="8" name="Content Placeholder 2"/>
          <p:cNvSpPr>
            <a:spLocks noGrp="1"/>
          </p:cNvSpPr>
          <p:nvPr>
            <p:ph idx="4294967295"/>
          </p:nvPr>
        </p:nvSpPr>
        <p:spPr>
          <a:xfrm>
            <a:off x="457200" y="2108027"/>
            <a:ext cx="8229600" cy="4019126"/>
          </a:xfrm>
        </p:spPr>
        <p:txBody>
          <a:bodyPr/>
          <a:lstStyle/>
          <a:p>
            <a:pPr marL="457200" indent="-457200">
              <a:buFont typeface="Arial"/>
              <a:buChar char="•"/>
            </a:pPr>
            <a:r>
              <a:rPr lang="en-US" sz="2600" dirty="0" smtClean="0">
                <a:latin typeface="Agenda-Light"/>
              </a:rPr>
              <a:t>Exploratory Challenge</a:t>
            </a:r>
            <a:endParaRPr lang="en-US" sz="2600" dirty="0">
              <a:latin typeface="Agenda-Light"/>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670175091"/>
              </p:ext>
            </p:extLst>
          </p:nvPr>
        </p:nvGraphicFramePr>
        <p:xfrm>
          <a:off x="579120" y="2778343"/>
          <a:ext cx="3556000" cy="3022600"/>
        </p:xfrm>
        <a:graphic>
          <a:graphicData uri="http://schemas.openxmlformats.org/presentationml/2006/ole">
            <mc:AlternateContent xmlns:mc="http://schemas.openxmlformats.org/markup-compatibility/2006">
              <mc:Choice xmlns:v="urn:schemas-microsoft-com:vml" Requires="v">
                <p:oleObj spid="_x0000_s3418" name="Document" r:id="rId6" imgW="3556000" imgH="3022600" progId="Word.Document.12">
                  <p:embed/>
                </p:oleObj>
              </mc:Choice>
              <mc:Fallback>
                <p:oleObj name="Document" r:id="rId6" imgW="3556000" imgH="3022600" progId="Word.Document.12">
                  <p:embed/>
                  <p:pic>
                    <p:nvPicPr>
                      <p:cNvPr id="0" name=""/>
                      <p:cNvPicPr/>
                      <p:nvPr/>
                    </p:nvPicPr>
                    <p:blipFill>
                      <a:blip r:embed="rId7"/>
                      <a:stretch>
                        <a:fillRect/>
                      </a:stretch>
                    </p:blipFill>
                    <p:spPr>
                      <a:xfrm>
                        <a:off x="579120" y="2778343"/>
                        <a:ext cx="3556000" cy="3022600"/>
                      </a:xfrm>
                      <a:prstGeom prst="rect">
                        <a:avLst/>
                      </a:prstGeom>
                    </p:spPr>
                  </p:pic>
                </p:oleObj>
              </mc:Fallback>
            </mc:AlternateContent>
          </a:graphicData>
        </a:graphic>
      </p:graphicFrame>
      <p:pic>
        <p:nvPicPr>
          <p:cNvPr id="9" name="Picture 8"/>
          <p:cNvPicPr>
            <a:picLocks noChangeAspect="1"/>
          </p:cNvPicPr>
          <p:nvPr/>
        </p:nvPicPr>
        <p:blipFill>
          <a:blip r:embed="rId8"/>
          <a:stretch>
            <a:fillRect/>
          </a:stretch>
        </p:blipFill>
        <p:spPr>
          <a:xfrm>
            <a:off x="4572000" y="2507198"/>
            <a:ext cx="3931920" cy="2831677"/>
          </a:xfrm>
          <a:prstGeom prst="rect">
            <a:avLst/>
          </a:prstGeom>
        </p:spPr>
      </p:pic>
      <p:pic>
        <p:nvPicPr>
          <p:cNvPr id="6" name="Picture 5"/>
          <p:cNvPicPr>
            <a:picLocks noChangeAspect="1"/>
          </p:cNvPicPr>
          <p:nvPr/>
        </p:nvPicPr>
        <p:blipFill>
          <a:blip r:embed="rId9"/>
          <a:stretch>
            <a:fillRect/>
          </a:stretch>
        </p:blipFill>
        <p:spPr>
          <a:xfrm>
            <a:off x="680217" y="1078127"/>
            <a:ext cx="658484" cy="658806"/>
          </a:xfrm>
          <a:prstGeom prst="rect">
            <a:avLst/>
          </a:prstGeom>
        </p:spPr>
      </p:pic>
    </p:spTree>
    <p:extLst>
      <p:ext uri="{BB962C8B-B14F-4D97-AF65-F5344CB8AC3E}">
        <p14:creationId xmlns:p14="http://schemas.microsoft.com/office/powerpoint/2010/main" val="409259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normAutofit fontScale="90000"/>
          </a:bodyPr>
          <a:lstStyle/>
          <a:p>
            <a:r>
              <a:rPr lang="en-US" sz="2800" dirty="0" smtClean="0"/>
              <a:t>Reflections and the Perpendicular Bisector Construction</a:t>
            </a:r>
            <a:endParaRPr lang="en-US" sz="2800" dirty="0"/>
          </a:p>
        </p:txBody>
      </p:sp>
      <p:pic>
        <p:nvPicPr>
          <p:cNvPr id="7" name="Picture 6"/>
          <p:cNvPicPr>
            <a:picLocks noChangeAspect="1"/>
          </p:cNvPicPr>
          <p:nvPr/>
        </p:nvPicPr>
        <p:blipFill>
          <a:blip r:embed="rId3"/>
          <a:stretch>
            <a:fillRect/>
          </a:stretch>
        </p:blipFill>
        <p:spPr>
          <a:xfrm>
            <a:off x="817033" y="2662766"/>
            <a:ext cx="2493433" cy="1827766"/>
          </a:xfrm>
          <a:prstGeom prst="rect">
            <a:avLst/>
          </a:prstGeom>
        </p:spPr>
      </p:pic>
      <p:pic>
        <p:nvPicPr>
          <p:cNvPr id="8" name="Picture 7"/>
          <p:cNvPicPr>
            <a:picLocks noChangeAspect="1"/>
          </p:cNvPicPr>
          <p:nvPr/>
        </p:nvPicPr>
        <p:blipFill>
          <a:blip r:embed="rId4"/>
          <a:stretch>
            <a:fillRect/>
          </a:stretch>
        </p:blipFill>
        <p:spPr>
          <a:xfrm>
            <a:off x="4885267" y="2662766"/>
            <a:ext cx="3592589" cy="2463800"/>
          </a:xfrm>
          <a:prstGeom prst="rect">
            <a:avLst/>
          </a:prstGeom>
        </p:spPr>
      </p:pic>
      <p:sp>
        <p:nvSpPr>
          <p:cNvPr id="9" name="Right Arrow 8"/>
          <p:cNvSpPr/>
          <p:nvPr/>
        </p:nvSpPr>
        <p:spPr>
          <a:xfrm>
            <a:off x="3877733" y="3522133"/>
            <a:ext cx="829734" cy="23706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566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292291"/>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Agenda</a:t>
            </a:r>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3000" b="1" baseline="0" dirty="0" smtClean="0">
                <a:effectLst>
                  <a:glow rad="228600">
                    <a:srgbClr val="0A668B">
                      <a:alpha val="40000"/>
                    </a:srgbClr>
                  </a:glow>
                </a:effectLst>
              </a:rPr>
              <a:t>Lesson Structure</a:t>
            </a:r>
          </a:p>
          <a:p>
            <a:pPr algn="ctr"/>
            <a:r>
              <a:rPr lang="en-US" sz="3000" b="1" baseline="0" dirty="0" smtClean="0"/>
              <a:t>Instructional Sequence</a:t>
            </a:r>
          </a:p>
          <a:p>
            <a:pPr algn="ctr"/>
            <a:r>
              <a:rPr lang="en-US" sz="3000" b="1" baseline="0" dirty="0" smtClean="0"/>
              <a:t>Module Review</a:t>
            </a:r>
          </a:p>
          <a:p>
            <a:pPr algn="ctr"/>
            <a:r>
              <a:rPr lang="en-US" sz="3000" b="1" baseline="0" dirty="0" smtClean="0"/>
              <a:t>Preparation for Implementation</a:t>
            </a:r>
            <a:endParaRPr lang="en-US" sz="3000" b="1" baseline="0" dirty="0"/>
          </a:p>
        </p:txBody>
      </p:sp>
    </p:spTree>
    <p:extLst>
      <p:ext uri="{BB962C8B-B14F-4D97-AF65-F5344CB8AC3E}">
        <p14:creationId xmlns:p14="http://schemas.microsoft.com/office/powerpoint/2010/main" val="110945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sz="3000" dirty="0" smtClean="0"/>
              <a:t>Lesson 14: Reflections</a:t>
            </a:r>
            <a:endParaRPr lang="en-US" sz="3000" dirty="0"/>
          </a:p>
        </p:txBody>
      </p:sp>
      <p:sp>
        <p:nvSpPr>
          <p:cNvPr id="8" name="Content Placeholder 2"/>
          <p:cNvSpPr>
            <a:spLocks noGrp="1"/>
          </p:cNvSpPr>
          <p:nvPr>
            <p:ph idx="4294967295"/>
          </p:nvPr>
        </p:nvSpPr>
        <p:spPr>
          <a:xfrm>
            <a:off x="457200" y="1913474"/>
            <a:ext cx="8229600" cy="4019126"/>
          </a:xfrm>
        </p:spPr>
        <p:txBody>
          <a:bodyPr/>
          <a:lstStyle/>
          <a:p>
            <a:pPr marL="457200" indent="-457200">
              <a:buFont typeface="Arial"/>
              <a:buChar char="•"/>
            </a:pPr>
            <a:r>
              <a:rPr lang="en-US" sz="2600" dirty="0" smtClean="0">
                <a:latin typeface="Agenda-Light"/>
              </a:rPr>
              <a:t>Example 1</a:t>
            </a:r>
            <a:endParaRPr lang="en-US" sz="2600" dirty="0">
              <a:latin typeface="Agenda-Light"/>
            </a:endParaRPr>
          </a:p>
        </p:txBody>
      </p:sp>
      <p:pic>
        <p:nvPicPr>
          <p:cNvPr id="3" name="Picture 2"/>
          <p:cNvPicPr>
            <a:picLocks noChangeAspect="1"/>
          </p:cNvPicPr>
          <p:nvPr/>
        </p:nvPicPr>
        <p:blipFill>
          <a:blip r:embed="rId4"/>
          <a:stretch>
            <a:fillRect/>
          </a:stretch>
        </p:blipFill>
        <p:spPr>
          <a:xfrm>
            <a:off x="4897120" y="2272883"/>
            <a:ext cx="4158679" cy="3528060"/>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240352693"/>
              </p:ext>
            </p:extLst>
          </p:nvPr>
        </p:nvGraphicFramePr>
        <p:xfrm>
          <a:off x="701675" y="2513013"/>
          <a:ext cx="3556000" cy="2603500"/>
        </p:xfrm>
        <a:graphic>
          <a:graphicData uri="http://schemas.openxmlformats.org/presentationml/2006/ole">
            <mc:AlternateContent xmlns:mc="http://schemas.openxmlformats.org/markup-compatibility/2006">
              <mc:Choice xmlns:v="urn:schemas-microsoft-com:vml" Requires="v">
                <p:oleObj spid="_x0000_s5461" name="Document" r:id="rId6" imgW="3556000" imgH="2603500" progId="Word.Document.12">
                  <p:embed/>
                </p:oleObj>
              </mc:Choice>
              <mc:Fallback>
                <p:oleObj name="Document" r:id="rId6" imgW="3556000" imgH="2603500" progId="Word.Document.12">
                  <p:embed/>
                  <p:pic>
                    <p:nvPicPr>
                      <p:cNvPr id="0" name=""/>
                      <p:cNvPicPr/>
                      <p:nvPr/>
                    </p:nvPicPr>
                    <p:blipFill>
                      <a:blip r:embed="rId7"/>
                      <a:stretch>
                        <a:fillRect/>
                      </a:stretch>
                    </p:blipFill>
                    <p:spPr>
                      <a:xfrm>
                        <a:off x="701675" y="2513013"/>
                        <a:ext cx="3556000" cy="2603500"/>
                      </a:xfrm>
                      <a:prstGeom prst="rect">
                        <a:avLst/>
                      </a:prstGeom>
                    </p:spPr>
                  </p:pic>
                </p:oleObj>
              </mc:Fallback>
            </mc:AlternateContent>
          </a:graphicData>
        </a:graphic>
      </p:graphicFrame>
    </p:spTree>
    <p:extLst>
      <p:ext uri="{BB962C8B-B14F-4D97-AF65-F5344CB8AC3E}">
        <p14:creationId xmlns:p14="http://schemas.microsoft.com/office/powerpoint/2010/main" val="21074160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sz="3000" dirty="0" smtClean="0"/>
              <a:t>Lesson 14: Reflections</a:t>
            </a:r>
            <a:endParaRPr lang="en-US" sz="3000" dirty="0"/>
          </a:p>
        </p:txBody>
      </p:sp>
      <p:sp>
        <p:nvSpPr>
          <p:cNvPr id="8" name="Content Placeholder 2"/>
          <p:cNvSpPr>
            <a:spLocks noGrp="1"/>
          </p:cNvSpPr>
          <p:nvPr>
            <p:ph idx="4294967295"/>
          </p:nvPr>
        </p:nvSpPr>
        <p:spPr>
          <a:xfrm>
            <a:off x="457200" y="1913474"/>
            <a:ext cx="8229600" cy="4019126"/>
          </a:xfrm>
        </p:spPr>
        <p:txBody>
          <a:bodyPr/>
          <a:lstStyle/>
          <a:p>
            <a:pPr marL="457200" indent="-457200">
              <a:buFont typeface="Arial"/>
              <a:buChar char="•"/>
            </a:pPr>
            <a:r>
              <a:rPr lang="en-US" sz="2600" dirty="0" smtClean="0">
                <a:latin typeface="Agenda-Light"/>
              </a:rPr>
              <a:t>Example 1</a:t>
            </a:r>
            <a:endParaRPr lang="en-US" sz="2600" dirty="0">
              <a:latin typeface="Agenda-Light"/>
            </a:endParaRPr>
          </a:p>
        </p:txBody>
      </p:sp>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4857114" y="2167573"/>
            <a:ext cx="3829686" cy="3227387"/>
          </a:xfrm>
          <a:prstGeom prst="rect">
            <a:avLst/>
          </a:prstGeom>
          <a:noFill/>
        </p:spPr>
      </p:pic>
      <p:graphicFrame>
        <p:nvGraphicFramePr>
          <p:cNvPr id="7" name="Object 6"/>
          <p:cNvGraphicFramePr>
            <a:graphicFrameLocks noChangeAspect="1"/>
          </p:cNvGraphicFramePr>
          <p:nvPr>
            <p:extLst>
              <p:ext uri="{D42A27DB-BD31-4B8C-83A1-F6EECF244321}">
                <p14:modId xmlns:p14="http://schemas.microsoft.com/office/powerpoint/2010/main" val="3426743973"/>
              </p:ext>
            </p:extLst>
          </p:nvPr>
        </p:nvGraphicFramePr>
        <p:xfrm>
          <a:off x="701675" y="2513013"/>
          <a:ext cx="3556000" cy="2603500"/>
        </p:xfrm>
        <a:graphic>
          <a:graphicData uri="http://schemas.openxmlformats.org/presentationml/2006/ole">
            <mc:AlternateContent xmlns:mc="http://schemas.openxmlformats.org/markup-compatibility/2006">
              <mc:Choice xmlns:v="urn:schemas-microsoft-com:vml" Requires="v">
                <p:oleObj spid="_x0000_s6483" name="Document" r:id="rId6" imgW="3556000" imgH="2603500" progId="Word.Document.12">
                  <p:embed/>
                </p:oleObj>
              </mc:Choice>
              <mc:Fallback>
                <p:oleObj name="Document" r:id="rId6" imgW="3556000" imgH="2603500" progId="Word.Document.12">
                  <p:embed/>
                  <p:pic>
                    <p:nvPicPr>
                      <p:cNvPr id="0" name=""/>
                      <p:cNvPicPr/>
                      <p:nvPr/>
                    </p:nvPicPr>
                    <p:blipFill>
                      <a:blip r:embed="rId7"/>
                      <a:stretch>
                        <a:fillRect/>
                      </a:stretch>
                    </p:blipFill>
                    <p:spPr>
                      <a:xfrm>
                        <a:off x="701675" y="2513013"/>
                        <a:ext cx="3556000" cy="2603500"/>
                      </a:xfrm>
                      <a:prstGeom prst="rect">
                        <a:avLst/>
                      </a:prstGeom>
                    </p:spPr>
                  </p:pic>
                </p:oleObj>
              </mc:Fallback>
            </mc:AlternateContent>
          </a:graphicData>
        </a:graphic>
      </p:graphicFrame>
    </p:spTree>
    <p:extLst>
      <p:ext uri="{BB962C8B-B14F-4D97-AF65-F5344CB8AC3E}">
        <p14:creationId xmlns:p14="http://schemas.microsoft.com/office/powerpoint/2010/main" val="1711815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089091"/>
            <a:ext cx="8229600" cy="824382"/>
          </a:xfrm>
        </p:spPr>
        <p:txBody>
          <a:bodyPr/>
          <a:lstStyle/>
          <a:p>
            <a:r>
              <a:rPr lang="en-US" sz="3000" dirty="0" smtClean="0"/>
              <a:t>Lesson 14: Reflections</a:t>
            </a:r>
            <a:endParaRPr lang="en-US" sz="3000" dirty="0"/>
          </a:p>
        </p:txBody>
      </p:sp>
      <p:sp>
        <p:nvSpPr>
          <p:cNvPr id="8" name="Content Placeholder 2"/>
          <p:cNvSpPr>
            <a:spLocks noGrp="1"/>
          </p:cNvSpPr>
          <p:nvPr>
            <p:ph idx="4294967295"/>
          </p:nvPr>
        </p:nvSpPr>
        <p:spPr>
          <a:xfrm>
            <a:off x="457200" y="1913474"/>
            <a:ext cx="8229600" cy="4019126"/>
          </a:xfrm>
        </p:spPr>
        <p:txBody>
          <a:bodyPr/>
          <a:lstStyle/>
          <a:p>
            <a:pPr marL="0" indent="0"/>
            <a:r>
              <a:rPr lang="en-US" sz="2600" dirty="0" smtClean="0">
                <a:latin typeface="Agenda-Light"/>
              </a:rPr>
              <a:t>Definition of Reflection:</a:t>
            </a:r>
            <a:endParaRPr lang="en-US" sz="2600" dirty="0">
              <a:latin typeface="Agenda-Light"/>
            </a:endParaRPr>
          </a:p>
        </p:txBody>
      </p:sp>
      <mc:AlternateContent xmlns:mc="http://schemas.openxmlformats.org/markup-compatibility/2006" xmlns:a14="http://schemas.microsoft.com/office/drawing/2010/main">
        <mc:Choice Requires="a14">
          <p:sp>
            <p:nvSpPr>
              <p:cNvPr id="3" name="TextBox 2"/>
              <p:cNvSpPr txBox="1"/>
              <p:nvPr/>
            </p:nvSpPr>
            <p:spPr>
              <a:xfrm>
                <a:off x="457200" y="2688336"/>
                <a:ext cx="8028432" cy="2350643"/>
              </a:xfrm>
              <a:prstGeom prst="rect">
                <a:avLst/>
              </a:prstGeom>
              <a:noFill/>
            </p:spPr>
            <p:txBody>
              <a:bodyPr wrap="square" rtlCol="0">
                <a:spAutoFit/>
              </a:bodyPr>
              <a:lstStyle/>
              <a:p>
                <a:r>
                  <a:rPr lang="en-US" sz="2800" b="1" dirty="0"/>
                  <a:t>For a line </a:t>
                </a:r>
                <a14:m>
                  <m:oMath xmlns:m="http://schemas.openxmlformats.org/officeDocument/2006/math">
                    <m:r>
                      <a:rPr lang="en-US" sz="2800" b="1" i="1">
                        <a:latin typeface="Cambria Math" panose="02040503050406030204" pitchFamily="18" charset="0"/>
                      </a:rPr>
                      <m:t>𝒍</m:t>
                    </m:r>
                  </m:oMath>
                </a14:m>
                <a:r>
                  <a:rPr lang="en-US" sz="2800" b="1" dirty="0"/>
                  <a:t> in the plane, a </a:t>
                </a:r>
                <a:r>
                  <a:rPr lang="en-US" sz="2800" b="1" i="1" dirty="0"/>
                  <a:t>reflection across </a:t>
                </a:r>
                <a14:m>
                  <m:oMath xmlns:m="http://schemas.openxmlformats.org/officeDocument/2006/math">
                    <m:r>
                      <a:rPr lang="en-US" sz="2800" b="1" i="1">
                        <a:latin typeface="Cambria Math" panose="02040503050406030204" pitchFamily="18" charset="0"/>
                      </a:rPr>
                      <m:t>𝒍</m:t>
                    </m:r>
                  </m:oMath>
                </a14:m>
                <a:r>
                  <a:rPr lang="en-US" sz="2800" b="1" dirty="0"/>
                  <a:t> is the transformation </a:t>
                </a:r>
                <a14:m>
                  <m:oMath xmlns:m="http://schemas.openxmlformats.org/officeDocument/2006/math">
                    <m:sSub>
                      <m:sSubPr>
                        <m:ctrlPr>
                          <a:rPr lang="en-US" sz="2800" b="1" i="1">
                            <a:latin typeface="Cambria Math" panose="02040503050406030204" pitchFamily="18" charset="0"/>
                          </a:rPr>
                        </m:ctrlPr>
                      </m:sSubPr>
                      <m:e>
                        <m:r>
                          <a:rPr lang="en-US" sz="2800" b="1" i="1">
                            <a:latin typeface="Cambria Math" panose="02040503050406030204" pitchFamily="18" charset="0"/>
                          </a:rPr>
                          <m:t>𝒓</m:t>
                        </m:r>
                      </m:e>
                      <m:sub>
                        <m:r>
                          <a:rPr lang="en-US" sz="2800" b="1" i="1">
                            <a:latin typeface="Cambria Math" panose="02040503050406030204" pitchFamily="18" charset="0"/>
                          </a:rPr>
                          <m:t>𝒍</m:t>
                        </m:r>
                      </m:sub>
                    </m:sSub>
                  </m:oMath>
                </a14:m>
                <a:r>
                  <a:rPr lang="en-US" sz="2800" b="1" dirty="0"/>
                  <a:t> of the plane defined as follows:</a:t>
                </a:r>
                <a:endParaRPr lang="en-US" sz="2800" dirty="0"/>
              </a:p>
              <a:p>
                <a:pPr lvl="0"/>
                <a:r>
                  <a:rPr lang="en-US" sz="2800" b="1" dirty="0" smtClean="0"/>
                  <a:t>1. For </a:t>
                </a:r>
                <a:r>
                  <a:rPr lang="en-US" sz="2800" b="1" dirty="0"/>
                  <a:t>any point </a:t>
                </a:r>
                <a14:m>
                  <m:oMath xmlns:m="http://schemas.openxmlformats.org/officeDocument/2006/math">
                    <m:r>
                      <a:rPr lang="en-US" sz="2800" b="1" i="1">
                        <a:latin typeface="Cambria Math" panose="02040503050406030204" pitchFamily="18" charset="0"/>
                      </a:rPr>
                      <m:t>𝑷</m:t>
                    </m:r>
                  </m:oMath>
                </a14:m>
                <a:r>
                  <a:rPr lang="en-US" sz="2800" b="1" dirty="0"/>
                  <a:t> on the line </a:t>
                </a:r>
                <a14:m>
                  <m:oMath xmlns:m="http://schemas.openxmlformats.org/officeDocument/2006/math">
                    <m:r>
                      <a:rPr lang="en-US" sz="2800" b="1" i="1">
                        <a:latin typeface="Cambria Math" panose="02040503050406030204" pitchFamily="18" charset="0"/>
                      </a:rPr>
                      <m:t>𝒍</m:t>
                    </m:r>
                    <m:r>
                      <a:rPr lang="en-US" sz="2800" b="1" i="1">
                        <a:latin typeface="Cambria Math" panose="02040503050406030204" pitchFamily="18" charset="0"/>
                      </a:rPr>
                      <m:t>, </m:t>
                    </m:r>
                    <m:sSub>
                      <m:sSubPr>
                        <m:ctrlPr>
                          <a:rPr lang="en-US" sz="2800" b="1" i="1">
                            <a:latin typeface="Cambria Math" panose="02040503050406030204" pitchFamily="18" charset="0"/>
                          </a:rPr>
                        </m:ctrlPr>
                      </m:sSubPr>
                      <m:e>
                        <m:r>
                          <a:rPr lang="en-US" sz="2800" b="1" i="1">
                            <a:latin typeface="Cambria Math" panose="02040503050406030204" pitchFamily="18" charset="0"/>
                          </a:rPr>
                          <m:t>𝒓</m:t>
                        </m:r>
                      </m:e>
                      <m:sub>
                        <m:r>
                          <a:rPr lang="en-US" sz="2800" b="1" i="1">
                            <a:latin typeface="Cambria Math" panose="02040503050406030204" pitchFamily="18" charset="0"/>
                          </a:rPr>
                          <m:t>𝒍</m:t>
                        </m:r>
                      </m:sub>
                    </m:sSub>
                    <m:d>
                      <m:dPr>
                        <m:ctrlPr>
                          <a:rPr lang="en-US" sz="2800" b="1" i="1">
                            <a:latin typeface="Cambria Math" panose="02040503050406030204" pitchFamily="18" charset="0"/>
                          </a:rPr>
                        </m:ctrlPr>
                      </m:dPr>
                      <m:e>
                        <m:r>
                          <a:rPr lang="en-US" sz="2800" b="1" i="1">
                            <a:latin typeface="Cambria Math" panose="02040503050406030204" pitchFamily="18" charset="0"/>
                          </a:rPr>
                          <m:t>𝑷</m:t>
                        </m:r>
                      </m:e>
                    </m:d>
                    <m:r>
                      <a:rPr lang="en-US" sz="2800" b="1" i="1">
                        <a:latin typeface="Cambria Math" panose="02040503050406030204" pitchFamily="18" charset="0"/>
                      </a:rPr>
                      <m:t>=</m:t>
                    </m:r>
                    <m:r>
                      <a:rPr lang="en-US" sz="2800" b="1" i="1">
                        <a:latin typeface="Cambria Math" panose="02040503050406030204" pitchFamily="18" charset="0"/>
                      </a:rPr>
                      <m:t>𝑷</m:t>
                    </m:r>
                    <m:r>
                      <a:rPr lang="en-US" sz="2800" b="1" i="1">
                        <a:latin typeface="Cambria Math" panose="02040503050406030204" pitchFamily="18" charset="0"/>
                      </a:rPr>
                      <m:t>,</m:t>
                    </m:r>
                  </m:oMath>
                </a14:m>
                <a:r>
                  <a:rPr lang="en-US" sz="2800" b="1" dirty="0"/>
                  <a:t> and</a:t>
                </a:r>
                <a:endParaRPr lang="en-US" sz="2800" dirty="0"/>
              </a:p>
              <a:p>
                <a:pPr lvl="0"/>
                <a:r>
                  <a:rPr lang="en-US" sz="2800" b="1" dirty="0" smtClean="0"/>
                  <a:t>2. For </a:t>
                </a:r>
                <a:r>
                  <a:rPr lang="en-US" sz="2800" b="1" dirty="0"/>
                  <a:t>any point </a:t>
                </a:r>
                <a14:m>
                  <m:oMath xmlns:m="http://schemas.openxmlformats.org/officeDocument/2006/math">
                    <m:r>
                      <a:rPr lang="en-US" sz="2800" b="1" i="1">
                        <a:latin typeface="Cambria Math" panose="02040503050406030204" pitchFamily="18" charset="0"/>
                      </a:rPr>
                      <m:t>𝑷</m:t>
                    </m:r>
                  </m:oMath>
                </a14:m>
                <a:r>
                  <a:rPr lang="en-US" sz="2800" b="1" dirty="0"/>
                  <a:t> not on </a:t>
                </a:r>
                <a14:m>
                  <m:oMath xmlns:m="http://schemas.openxmlformats.org/officeDocument/2006/math">
                    <m:r>
                      <a:rPr lang="en-US" sz="2800" b="1" i="1">
                        <a:latin typeface="Cambria Math" panose="02040503050406030204" pitchFamily="18" charset="0"/>
                      </a:rPr>
                      <m:t>𝒍</m:t>
                    </m:r>
                    <m:r>
                      <a:rPr lang="en-US" sz="2800" b="1" i="1">
                        <a:latin typeface="Cambria Math" panose="02040503050406030204" pitchFamily="18" charset="0"/>
                      </a:rPr>
                      <m:t>, </m:t>
                    </m:r>
                    <m:sSub>
                      <m:sSubPr>
                        <m:ctrlPr>
                          <a:rPr lang="en-US" sz="2800" b="1" i="1">
                            <a:latin typeface="Cambria Math" panose="02040503050406030204" pitchFamily="18" charset="0"/>
                          </a:rPr>
                        </m:ctrlPr>
                      </m:sSubPr>
                      <m:e>
                        <m:r>
                          <a:rPr lang="en-US" sz="2800" b="1" i="1">
                            <a:latin typeface="Cambria Math" panose="02040503050406030204" pitchFamily="18" charset="0"/>
                          </a:rPr>
                          <m:t>𝒓</m:t>
                        </m:r>
                      </m:e>
                      <m:sub>
                        <m:r>
                          <a:rPr lang="en-US" sz="2800" b="1" i="1">
                            <a:latin typeface="Cambria Math" panose="02040503050406030204" pitchFamily="18" charset="0"/>
                          </a:rPr>
                          <m:t>𝒍</m:t>
                        </m:r>
                      </m:sub>
                    </m:sSub>
                    <m:r>
                      <a:rPr lang="en-US" sz="2800" b="1" i="1">
                        <a:latin typeface="Cambria Math" panose="02040503050406030204" pitchFamily="18" charset="0"/>
                      </a:rPr>
                      <m:t>(</m:t>
                    </m:r>
                    <m:r>
                      <a:rPr lang="en-US" sz="2800" b="1" i="1">
                        <a:latin typeface="Cambria Math" panose="02040503050406030204" pitchFamily="18" charset="0"/>
                      </a:rPr>
                      <m:t>𝑷</m:t>
                    </m:r>
                    <m:r>
                      <a:rPr lang="en-US" sz="2800" b="1" i="1">
                        <a:latin typeface="Cambria Math" panose="02040503050406030204" pitchFamily="18" charset="0"/>
                      </a:rPr>
                      <m:t>)</m:t>
                    </m:r>
                  </m:oMath>
                </a14:m>
                <a:r>
                  <a:rPr lang="en-US" sz="2800" b="1" dirty="0"/>
                  <a:t> is the point </a:t>
                </a:r>
                <a14:m>
                  <m:oMath xmlns:m="http://schemas.openxmlformats.org/officeDocument/2006/math">
                    <m:r>
                      <a:rPr lang="en-US" sz="2800" b="1" i="1">
                        <a:latin typeface="Cambria Math" panose="02040503050406030204" pitchFamily="18" charset="0"/>
                      </a:rPr>
                      <m:t>𝑸</m:t>
                    </m:r>
                  </m:oMath>
                </a14:m>
                <a:r>
                  <a:rPr lang="en-US" sz="2800" b="1" dirty="0"/>
                  <a:t> so that </a:t>
                </a:r>
                <a14:m>
                  <m:oMath xmlns:m="http://schemas.openxmlformats.org/officeDocument/2006/math">
                    <m:r>
                      <a:rPr lang="en-US" sz="2800" b="1" i="1">
                        <a:latin typeface="Cambria Math" panose="02040503050406030204" pitchFamily="18" charset="0"/>
                      </a:rPr>
                      <m:t>𝒍</m:t>
                    </m:r>
                  </m:oMath>
                </a14:m>
                <a:r>
                  <a:rPr lang="en-US" sz="2800" b="1" dirty="0"/>
                  <a:t> is </a:t>
                </a:r>
                <a:r>
                  <a:rPr lang="en-US" sz="2800" b="1" dirty="0" smtClean="0"/>
                  <a:t>the</a:t>
                </a:r>
              </a:p>
              <a:p>
                <a:pPr lvl="0"/>
                <a:r>
                  <a:rPr lang="en-US" sz="2800" b="1" dirty="0" smtClean="0"/>
                  <a:t>    perpendicular </a:t>
                </a:r>
                <a:r>
                  <a:rPr lang="en-US" sz="2800" b="1" dirty="0"/>
                  <a:t>bisector of the segment </a:t>
                </a:r>
                <a14:m>
                  <m:oMath xmlns:m="http://schemas.openxmlformats.org/officeDocument/2006/math">
                    <m:r>
                      <a:rPr lang="en-US" sz="2800" b="1" i="1">
                        <a:latin typeface="Cambria Math" panose="02040503050406030204" pitchFamily="18" charset="0"/>
                      </a:rPr>
                      <m:t>𝑷𝑸</m:t>
                    </m:r>
                    <m:r>
                      <a:rPr lang="en-US" sz="2800" b="1" i="1">
                        <a:latin typeface="Cambria Math" panose="02040503050406030204" pitchFamily="18" charset="0"/>
                      </a:rPr>
                      <m:t>.</m:t>
                    </m:r>
                  </m:oMath>
                </a14:m>
                <a:endParaRPr lang="en-US" sz="2800" dirty="0"/>
              </a:p>
              <a:p>
                <a:endParaRPr lang="en-US" sz="2800" b="1" dirty="0"/>
              </a:p>
            </p:txBody>
          </p:sp>
        </mc:Choice>
        <mc:Fallback xmlns="">
          <p:sp>
            <p:nvSpPr>
              <p:cNvPr id="3" name="TextBox 2"/>
              <p:cNvSpPr txBox="1">
                <a:spLocks noRot="1" noChangeAspect="1" noMove="1" noResize="1" noEditPoints="1" noAdjustHandles="1" noChangeArrowheads="1" noChangeShapeType="1" noTextEdit="1"/>
              </p:cNvSpPr>
              <p:nvPr/>
            </p:nvSpPr>
            <p:spPr>
              <a:xfrm>
                <a:off x="457200" y="2688336"/>
                <a:ext cx="8028432" cy="2350643"/>
              </a:xfrm>
              <a:prstGeom prst="rect">
                <a:avLst/>
              </a:prstGeom>
              <a:blipFill rotWithShape="0">
                <a:blip r:embed="rId3"/>
                <a:stretch>
                  <a:fillRect l="-683"/>
                </a:stretch>
              </a:blipFill>
            </p:spPr>
            <p:txBody>
              <a:bodyPr/>
              <a:lstStyle/>
              <a:p>
                <a:r>
                  <a:rPr lang="en-US">
                    <a:noFill/>
                  </a:rPr>
                  <a:t> </a:t>
                </a:r>
              </a:p>
            </p:txBody>
          </p:sp>
        </mc:Fallback>
      </mc:AlternateContent>
    </p:spTree>
    <p:extLst>
      <p:ext uri="{BB962C8B-B14F-4D97-AF65-F5344CB8AC3E}">
        <p14:creationId xmlns:p14="http://schemas.microsoft.com/office/powerpoint/2010/main" val="42678886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089091"/>
            <a:ext cx="8229600" cy="824382"/>
          </a:xfrm>
        </p:spPr>
        <p:txBody>
          <a:bodyPr/>
          <a:lstStyle/>
          <a:p>
            <a:r>
              <a:rPr lang="en-US" sz="3000" dirty="0" smtClean="0"/>
              <a:t>Lesson 14: Reflections</a:t>
            </a:r>
            <a:endParaRPr lang="en-US" sz="3000" dirty="0"/>
          </a:p>
        </p:txBody>
      </p:sp>
      <p:sp>
        <p:nvSpPr>
          <p:cNvPr id="8" name="Content Placeholder 2"/>
          <p:cNvSpPr>
            <a:spLocks noGrp="1"/>
          </p:cNvSpPr>
          <p:nvPr>
            <p:ph idx="4294967295"/>
          </p:nvPr>
        </p:nvSpPr>
        <p:spPr>
          <a:xfrm>
            <a:off x="457200" y="1913474"/>
            <a:ext cx="8229600" cy="4019126"/>
          </a:xfrm>
        </p:spPr>
        <p:txBody>
          <a:bodyPr/>
          <a:lstStyle/>
          <a:p>
            <a:pPr marL="0" indent="0"/>
            <a:r>
              <a:rPr lang="en-US" sz="2600" dirty="0" smtClean="0">
                <a:latin typeface="Agenda-Light"/>
              </a:rPr>
              <a:t>Definition of Reflection:</a:t>
            </a:r>
            <a:endParaRPr lang="en-US" sz="2600" dirty="0">
              <a:latin typeface="Agenda-Light"/>
            </a:endParaRPr>
          </a:p>
        </p:txBody>
      </p:sp>
      <p:pic>
        <p:nvPicPr>
          <p:cNvPr id="3" name="Picture 2"/>
          <p:cNvPicPr>
            <a:picLocks noChangeAspect="1"/>
          </p:cNvPicPr>
          <p:nvPr/>
        </p:nvPicPr>
        <p:blipFill>
          <a:blip r:embed="rId3"/>
          <a:stretch>
            <a:fillRect/>
          </a:stretch>
        </p:blipFill>
        <p:spPr>
          <a:xfrm>
            <a:off x="101600" y="2478203"/>
            <a:ext cx="8940800" cy="2889667"/>
          </a:xfrm>
          <a:prstGeom prst="rect">
            <a:avLst/>
          </a:prstGeom>
        </p:spPr>
      </p:pic>
    </p:spTree>
    <p:extLst>
      <p:ext uri="{BB962C8B-B14F-4D97-AF65-F5344CB8AC3E}">
        <p14:creationId xmlns:p14="http://schemas.microsoft.com/office/powerpoint/2010/main" val="37374779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089091"/>
            <a:ext cx="8229600" cy="824382"/>
          </a:xfrm>
        </p:spPr>
        <p:txBody>
          <a:bodyPr/>
          <a:lstStyle/>
          <a:p>
            <a:r>
              <a:rPr lang="en-US" sz="3000" dirty="0" smtClean="0"/>
              <a:t>Lesson 14: Reflections</a:t>
            </a:r>
            <a:endParaRPr lang="en-US" sz="3000" dirty="0"/>
          </a:p>
        </p:txBody>
      </p:sp>
      <p:sp>
        <p:nvSpPr>
          <p:cNvPr id="8" name="Content Placeholder 2"/>
          <p:cNvSpPr>
            <a:spLocks noGrp="1"/>
          </p:cNvSpPr>
          <p:nvPr>
            <p:ph idx="4294967295"/>
          </p:nvPr>
        </p:nvSpPr>
        <p:spPr>
          <a:xfrm>
            <a:off x="457200" y="1913474"/>
            <a:ext cx="8229600" cy="4019126"/>
          </a:xfrm>
        </p:spPr>
        <p:txBody>
          <a:bodyPr/>
          <a:lstStyle/>
          <a:p>
            <a:pPr marL="0" indent="0"/>
            <a:r>
              <a:rPr lang="en-US" sz="2600" dirty="0" smtClean="0">
                <a:latin typeface="Agenda-Light"/>
              </a:rPr>
              <a:t>Application of Reflection:</a:t>
            </a:r>
            <a:endParaRPr lang="en-US" sz="2600" dirty="0">
              <a:latin typeface="Agenda-Light"/>
            </a:endParaRPr>
          </a:p>
        </p:txBody>
      </p:sp>
      <p:pic>
        <p:nvPicPr>
          <p:cNvPr id="6" name="Picture 5"/>
          <p:cNvPicPr>
            <a:picLocks noChangeAspect="1"/>
          </p:cNvPicPr>
          <p:nvPr/>
        </p:nvPicPr>
        <p:blipFill>
          <a:blip r:embed="rId3"/>
          <a:stretch>
            <a:fillRect/>
          </a:stretch>
        </p:blipFill>
        <p:spPr>
          <a:xfrm>
            <a:off x="289560" y="2496820"/>
            <a:ext cx="4221480" cy="314255"/>
          </a:xfrm>
          <a:prstGeom prst="rect">
            <a:avLst/>
          </a:prstGeom>
        </p:spPr>
      </p:pic>
      <p:pic>
        <p:nvPicPr>
          <p:cNvPr id="7" name="Picture 6"/>
          <p:cNvPicPr>
            <a:picLocks noChangeAspect="1"/>
          </p:cNvPicPr>
          <p:nvPr/>
        </p:nvPicPr>
        <p:blipFill>
          <a:blip r:embed="rId4"/>
          <a:stretch>
            <a:fillRect/>
          </a:stretch>
        </p:blipFill>
        <p:spPr>
          <a:xfrm>
            <a:off x="6258560" y="2496820"/>
            <a:ext cx="2032000" cy="1549149"/>
          </a:xfrm>
          <a:prstGeom prst="rect">
            <a:avLst/>
          </a:prstGeom>
        </p:spPr>
      </p:pic>
      <p:pic>
        <p:nvPicPr>
          <p:cNvPr id="9" name="Picture 8"/>
          <p:cNvPicPr>
            <a:picLocks noChangeAspect="1"/>
          </p:cNvPicPr>
          <p:nvPr/>
        </p:nvPicPr>
        <p:blipFill>
          <a:blip r:embed="rId5"/>
          <a:stretch>
            <a:fillRect/>
          </a:stretch>
        </p:blipFill>
        <p:spPr>
          <a:xfrm>
            <a:off x="289560" y="4166521"/>
            <a:ext cx="5359400" cy="250245"/>
          </a:xfrm>
          <a:prstGeom prst="rect">
            <a:avLst/>
          </a:prstGeom>
        </p:spPr>
      </p:pic>
      <p:pic>
        <p:nvPicPr>
          <p:cNvPr id="10" name="Picture 9"/>
          <p:cNvPicPr>
            <a:picLocks noChangeAspect="1"/>
          </p:cNvPicPr>
          <p:nvPr/>
        </p:nvPicPr>
        <p:blipFill>
          <a:blip r:embed="rId6"/>
          <a:stretch>
            <a:fillRect/>
          </a:stretch>
        </p:blipFill>
        <p:spPr>
          <a:xfrm>
            <a:off x="6111240" y="4663440"/>
            <a:ext cx="2453236" cy="1269160"/>
          </a:xfrm>
          <a:prstGeom prst="rect">
            <a:avLst/>
          </a:prstGeom>
        </p:spPr>
      </p:pic>
    </p:spTree>
    <p:extLst>
      <p:ext uri="{BB962C8B-B14F-4D97-AF65-F5344CB8AC3E}">
        <p14:creationId xmlns:p14="http://schemas.microsoft.com/office/powerpoint/2010/main" val="361764267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a:t> </a:t>
            </a:r>
            <a:r>
              <a:rPr lang="en-US" baseline="0" dirty="0" smtClean="0"/>
              <a:t>     </a:t>
            </a:r>
            <a:r>
              <a:rPr lang="en-US" sz="3200" baseline="0" dirty="0" smtClean="0"/>
              <a:t>Lesson 15: Rotations, </a:t>
            </a:r>
            <a:r>
              <a:rPr lang="en-US" sz="3200" baseline="0" dirty="0"/>
              <a:t>Reflections, </a:t>
            </a:r>
            <a:r>
              <a:rPr lang="en-US" sz="3200" baseline="0" dirty="0" smtClean="0"/>
              <a:t>and</a:t>
            </a:r>
          </a:p>
          <a:p>
            <a:r>
              <a:rPr lang="en-US" sz="3200" baseline="0" dirty="0"/>
              <a:t> </a:t>
            </a:r>
            <a:r>
              <a:rPr lang="en-US" sz="3200" baseline="0" dirty="0" smtClean="0"/>
              <a:t>      Symmetry</a:t>
            </a:r>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201168" y="2317804"/>
            <a:ext cx="512064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r>
              <a:rPr lang="en-US" sz="3000" b="1" baseline="0" dirty="0" smtClean="0"/>
              <a:t>What is the relationship between a rotation and a reflection? Sketch a diagram that supports your explanation.</a:t>
            </a:r>
          </a:p>
          <a:p>
            <a:pPr indent="0"/>
            <a:endParaRPr lang="en-US" sz="3000" b="1" baseline="0" dirty="0"/>
          </a:p>
        </p:txBody>
      </p:sp>
      <p:pic>
        <p:nvPicPr>
          <p:cNvPr id="8" name="Picture 7"/>
          <p:cNvPicPr>
            <a:picLocks noChangeAspect="1"/>
          </p:cNvPicPr>
          <p:nvPr/>
        </p:nvPicPr>
        <p:blipFill>
          <a:blip r:embed="rId3"/>
          <a:stretch>
            <a:fillRect/>
          </a:stretch>
        </p:blipFill>
        <p:spPr>
          <a:xfrm>
            <a:off x="457200" y="1078127"/>
            <a:ext cx="658484" cy="658806"/>
          </a:xfrm>
          <a:prstGeom prst="rect">
            <a:avLst/>
          </a:prstGeom>
        </p:spPr>
      </p:pic>
      <p:pic>
        <p:nvPicPr>
          <p:cNvPr id="2" name="Picture 1"/>
          <p:cNvPicPr>
            <a:picLocks noChangeAspect="1"/>
          </p:cNvPicPr>
          <p:nvPr/>
        </p:nvPicPr>
        <p:blipFill>
          <a:blip r:embed="rId4"/>
          <a:stretch>
            <a:fillRect/>
          </a:stretch>
        </p:blipFill>
        <p:spPr>
          <a:xfrm>
            <a:off x="5134885" y="2090050"/>
            <a:ext cx="3423899" cy="2876944"/>
          </a:xfrm>
          <a:prstGeom prst="rect">
            <a:avLst/>
          </a:prstGeom>
        </p:spPr>
      </p:pic>
      <p:sp>
        <p:nvSpPr>
          <p:cNvPr id="3" name="TextBox 2"/>
          <p:cNvSpPr txBox="1"/>
          <p:nvPr/>
        </p:nvSpPr>
        <p:spPr>
          <a:xfrm>
            <a:off x="457200" y="5098250"/>
            <a:ext cx="8101584" cy="666849"/>
          </a:xfrm>
          <a:prstGeom prst="rect">
            <a:avLst/>
          </a:prstGeom>
          <a:noFill/>
        </p:spPr>
        <p:txBody>
          <a:bodyPr wrap="square" rtlCol="0">
            <a:spAutoFit/>
          </a:bodyPr>
          <a:lstStyle/>
          <a:p>
            <a:r>
              <a:rPr lang="en-US" sz="2800" b="1" i="1" dirty="0" smtClean="0"/>
              <a:t>Reflecting a figure twice over intersecting lines yields the same results as a rotation.</a:t>
            </a:r>
            <a:endParaRPr lang="en-US" sz="2800" b="1" i="1" dirty="0"/>
          </a:p>
        </p:txBody>
      </p:sp>
    </p:spTree>
    <p:extLst>
      <p:ext uri="{BB962C8B-B14F-4D97-AF65-F5344CB8AC3E}">
        <p14:creationId xmlns:p14="http://schemas.microsoft.com/office/powerpoint/2010/main" val="158668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3200" baseline="0" dirty="0" smtClean="0"/>
              <a:t>       Lesson 16: Translations</a:t>
            </a:r>
            <a:endParaRPr lang="en-US" sz="3200"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141228"/>
            <a:ext cx="3816573"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r>
              <a:rPr lang="en-US" sz="2800" b="1" baseline="0" dirty="0" smtClean="0"/>
              <a:t>Translate the figure one unit down and three units right. Draw the vector that defines the translation.</a:t>
            </a:r>
            <a:endParaRPr lang="en-US" sz="2800" b="1" baseline="0" dirty="0"/>
          </a:p>
        </p:txBody>
      </p:sp>
      <p:pic>
        <p:nvPicPr>
          <p:cNvPr id="8" name="Picture 7"/>
          <p:cNvPicPr>
            <a:picLocks noChangeAspect="1"/>
          </p:cNvPicPr>
          <p:nvPr/>
        </p:nvPicPr>
        <p:blipFill>
          <a:blip r:embed="rId3"/>
          <a:stretch>
            <a:fillRect/>
          </a:stretch>
        </p:blipFill>
        <p:spPr>
          <a:xfrm>
            <a:off x="457200" y="1078127"/>
            <a:ext cx="658484" cy="658806"/>
          </a:xfrm>
          <a:prstGeom prst="rect">
            <a:avLst/>
          </a:prstGeom>
        </p:spPr>
      </p:pic>
      <p:pic>
        <p:nvPicPr>
          <p:cNvPr id="2" name="Picture 1"/>
          <p:cNvPicPr>
            <a:picLocks noChangeAspect="1"/>
          </p:cNvPicPr>
          <p:nvPr/>
        </p:nvPicPr>
        <p:blipFill>
          <a:blip r:embed="rId4"/>
          <a:stretch>
            <a:fillRect/>
          </a:stretch>
        </p:blipFill>
        <p:spPr>
          <a:xfrm>
            <a:off x="4127469" y="1964686"/>
            <a:ext cx="3761602" cy="2956987"/>
          </a:xfrm>
          <a:prstGeom prst="rect">
            <a:avLst/>
          </a:prstGeom>
        </p:spPr>
      </p:pic>
      <p:pic>
        <p:nvPicPr>
          <p:cNvPr id="3" name="Picture 2"/>
          <p:cNvPicPr>
            <a:picLocks noChangeAspect="1"/>
          </p:cNvPicPr>
          <p:nvPr/>
        </p:nvPicPr>
        <p:blipFill>
          <a:blip r:embed="rId5"/>
          <a:stretch>
            <a:fillRect/>
          </a:stretch>
        </p:blipFill>
        <p:spPr>
          <a:xfrm>
            <a:off x="4273773" y="1904701"/>
            <a:ext cx="4804779" cy="3016972"/>
          </a:xfrm>
          <a:prstGeom prst="rect">
            <a:avLst/>
          </a:prstGeom>
        </p:spPr>
      </p:pic>
    </p:spTree>
    <p:extLst>
      <p:ext uri="{BB962C8B-B14F-4D97-AF65-F5344CB8AC3E}">
        <p14:creationId xmlns:p14="http://schemas.microsoft.com/office/powerpoint/2010/main" val="55814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658368" y="1179692"/>
            <a:ext cx="8229600" cy="978291"/>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3200" baseline="0" dirty="0" smtClean="0"/>
              <a:t>        Lesson 17: Characterize Points on a </a:t>
            </a:r>
          </a:p>
          <a:p>
            <a:r>
              <a:rPr lang="en-US" sz="3200" baseline="0" dirty="0" smtClean="0"/>
              <a:t>Perpendicular Bisector</a:t>
            </a:r>
            <a:endParaRPr lang="en-US" sz="3200"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256032" y="2267814"/>
            <a:ext cx="5522976"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r>
              <a:rPr lang="en-US" sz="2400" b="1" baseline="0" dirty="0" smtClean="0"/>
              <a:t>Example 3: Find the center of rotation for the transformation below. How are perpendicular bisectors a major part of finding the center of rotation? Why are they essential?</a:t>
            </a:r>
            <a:endParaRPr lang="en-US" sz="2400" b="1" baseline="0" dirty="0"/>
          </a:p>
        </p:txBody>
      </p:sp>
      <p:pic>
        <p:nvPicPr>
          <p:cNvPr id="2" name="Picture 1"/>
          <p:cNvPicPr>
            <a:picLocks noChangeAspect="1"/>
          </p:cNvPicPr>
          <p:nvPr/>
        </p:nvPicPr>
        <p:blipFill>
          <a:blip r:embed="rId3"/>
          <a:stretch>
            <a:fillRect/>
          </a:stretch>
        </p:blipFill>
        <p:spPr>
          <a:xfrm>
            <a:off x="526790" y="1075287"/>
            <a:ext cx="671819" cy="661645"/>
          </a:xfrm>
          <a:prstGeom prst="rect">
            <a:avLst/>
          </a:prstGeom>
        </p:spPr>
      </p:pic>
      <p:pic>
        <p:nvPicPr>
          <p:cNvPr id="8" name="Picture 7"/>
          <p:cNvPicPr>
            <a:picLocks noChangeAspect="1"/>
          </p:cNvPicPr>
          <p:nvPr/>
        </p:nvPicPr>
        <p:blipFill>
          <a:blip r:embed="rId4"/>
          <a:stretch>
            <a:fillRect/>
          </a:stretch>
        </p:blipFill>
        <p:spPr>
          <a:xfrm>
            <a:off x="2665699" y="3929590"/>
            <a:ext cx="3207882" cy="2179551"/>
          </a:xfrm>
          <a:prstGeom prst="rect">
            <a:avLst/>
          </a:prstGeom>
        </p:spPr>
      </p:pic>
      <p:sp>
        <p:nvSpPr>
          <p:cNvPr id="9" name="TextBox 8"/>
          <p:cNvSpPr txBox="1"/>
          <p:nvPr/>
        </p:nvSpPr>
        <p:spPr>
          <a:xfrm>
            <a:off x="5910585" y="1913474"/>
            <a:ext cx="2829497" cy="2554545"/>
          </a:xfrm>
          <a:prstGeom prst="rect">
            <a:avLst/>
          </a:prstGeom>
          <a:noFill/>
        </p:spPr>
        <p:txBody>
          <a:bodyPr wrap="square" rtlCol="0">
            <a:spAutoFit/>
          </a:bodyPr>
          <a:lstStyle/>
          <a:p>
            <a:r>
              <a:rPr lang="en-US" sz="2000" b="1" baseline="0" dirty="0" smtClean="0"/>
              <a:t>The center of rotation is the intersection of two perpendicular bisectors, each to a segment that joins a pair of corresponding parts (between the figure and its image).</a:t>
            </a:r>
            <a:endParaRPr lang="en-US" sz="2000" b="1" dirty="0"/>
          </a:p>
        </p:txBody>
      </p:sp>
    </p:spTree>
    <p:extLst>
      <p:ext uri="{BB962C8B-B14F-4D97-AF65-F5344CB8AC3E}">
        <p14:creationId xmlns:p14="http://schemas.microsoft.com/office/powerpoint/2010/main" val="23248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602271" y="1204867"/>
            <a:ext cx="8229600" cy="86805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3200" baseline="0" dirty="0" smtClean="0"/>
              <a:t>         Lesson 18: Looking More Carefully at Parallel Lines</a:t>
            </a:r>
            <a:endParaRPr lang="en-US" sz="3200"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mc:AlternateContent xmlns:mc="http://schemas.openxmlformats.org/markup-compatibility/2006" xmlns:a14="http://schemas.microsoft.com/office/drawing/2010/main">
        <mc:Choice Requires="a14">
          <p:sp>
            <p:nvSpPr>
              <p:cNvPr id="7" name="Content Placeholder 3"/>
              <p:cNvSpPr txBox="1">
                <a:spLocks/>
              </p:cNvSpPr>
              <p:nvPr/>
            </p:nvSpPr>
            <p:spPr bwMode="auto">
              <a:xfrm>
                <a:off x="457200" y="2612539"/>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r>
                  <a:rPr lang="en-US" sz="2800" b="1" baseline="0" dirty="0" smtClean="0"/>
                  <a:t>Parallel Postulate: Through a given external point there is at most one line parallel to a given line.</a:t>
                </a:r>
              </a:p>
              <a:p>
                <a:pPr indent="0"/>
                <a:endParaRPr lang="en-US" sz="2800" b="1" baseline="0" dirty="0"/>
              </a:p>
              <a:p>
                <a:pPr indent="0"/>
                <a:r>
                  <a:rPr lang="en-US" sz="2400" b="1" baseline="0" dirty="0" smtClean="0"/>
                  <a:t>In other words, we assume that for any point </a:t>
                </a:r>
                <a14:m>
                  <m:oMath xmlns:m="http://schemas.openxmlformats.org/officeDocument/2006/math">
                    <m:r>
                      <a:rPr lang="en-US" sz="2400" b="1" i="1" baseline="0" smtClean="0">
                        <a:latin typeface="Cambria Math" panose="02040503050406030204" pitchFamily="18" charset="0"/>
                      </a:rPr>
                      <m:t>𝑷</m:t>
                    </m:r>
                  </m:oMath>
                </a14:m>
                <a:r>
                  <a:rPr lang="en-US" sz="2400" b="1" baseline="0" dirty="0" smtClean="0"/>
                  <a:t> in the plane not lying on a line </a:t>
                </a:r>
                <a14:m>
                  <m:oMath xmlns:m="http://schemas.openxmlformats.org/officeDocument/2006/math">
                    <m:r>
                      <a:rPr lang="en-US" sz="2400" b="1" i="1" baseline="0" smtClean="0">
                        <a:latin typeface="Cambria Math" panose="02040503050406030204" pitchFamily="18" charset="0"/>
                      </a:rPr>
                      <m:t>𝒍</m:t>
                    </m:r>
                  </m:oMath>
                </a14:m>
                <a:r>
                  <a:rPr lang="en-US" sz="2400" b="1" baseline="0" dirty="0" smtClean="0"/>
                  <a:t>, every line in the plane that contains </a:t>
                </a:r>
                <a14:m>
                  <m:oMath xmlns:m="http://schemas.openxmlformats.org/officeDocument/2006/math">
                    <m:r>
                      <a:rPr lang="en-US" sz="2400" b="1" i="1" baseline="0" smtClean="0">
                        <a:latin typeface="Cambria Math" panose="02040503050406030204" pitchFamily="18" charset="0"/>
                      </a:rPr>
                      <m:t>𝑷</m:t>
                    </m:r>
                  </m:oMath>
                </a14:m>
                <a:r>
                  <a:rPr lang="en-US" sz="2400" b="1" baseline="0" dirty="0" smtClean="0"/>
                  <a:t> intersects </a:t>
                </a:r>
                <a14:m>
                  <m:oMath xmlns:m="http://schemas.openxmlformats.org/officeDocument/2006/math">
                    <m:r>
                      <a:rPr lang="en-US" sz="2400" b="1" i="1" baseline="0" smtClean="0">
                        <a:latin typeface="Cambria Math" panose="02040503050406030204" pitchFamily="18" charset="0"/>
                      </a:rPr>
                      <m:t>𝒍</m:t>
                    </m:r>
                  </m:oMath>
                </a14:m>
                <a:r>
                  <a:rPr lang="en-US" sz="2400" b="1" baseline="0" dirty="0" smtClean="0"/>
                  <a:t> except at most one line – the one we call </a:t>
                </a:r>
                <a:r>
                  <a:rPr lang="en-US" sz="2400" b="1" i="1" baseline="0" dirty="0" smtClean="0"/>
                  <a:t>parallel</a:t>
                </a:r>
                <a:r>
                  <a:rPr lang="en-US" sz="2400" b="1" baseline="0" dirty="0" smtClean="0"/>
                  <a:t> to </a:t>
                </a:r>
                <a14:m>
                  <m:oMath xmlns:m="http://schemas.openxmlformats.org/officeDocument/2006/math">
                    <m:r>
                      <a:rPr lang="en-US" sz="2400" b="1" i="1" baseline="0" smtClean="0">
                        <a:latin typeface="Cambria Math" panose="02040503050406030204" pitchFamily="18" charset="0"/>
                      </a:rPr>
                      <m:t>𝒍</m:t>
                    </m:r>
                  </m:oMath>
                </a14:m>
                <a:r>
                  <a:rPr lang="en-US" sz="2400" b="1" baseline="0" dirty="0" smtClean="0"/>
                  <a:t>.  </a:t>
                </a:r>
                <a:endParaRPr lang="en-US" sz="2400" b="1" baseline="0" dirty="0"/>
              </a:p>
            </p:txBody>
          </p:sp>
        </mc:Choice>
        <mc:Fallback xmlns="">
          <p:sp>
            <p:nvSpPr>
              <p:cNvPr id="7" name="Content Placeholder 3"/>
              <p:cNvSpPr txBox="1">
                <a:spLocks noRot="1" noChangeAspect="1" noMove="1" noResize="1" noEditPoints="1" noAdjustHandles="1" noChangeArrowheads="1" noChangeShapeType="1" noTextEdit="1"/>
              </p:cNvSpPr>
              <p:nvPr/>
            </p:nvSpPr>
            <p:spPr bwMode="auto">
              <a:xfrm>
                <a:off x="457200" y="2612539"/>
                <a:ext cx="8229600" cy="2780446"/>
              </a:xfrm>
              <a:prstGeom prst="rect">
                <a:avLst/>
              </a:prstGeom>
              <a:blipFill rotWithShape="0">
                <a:blip r:embed="rId3"/>
                <a:stretch>
                  <a:fillRect t="-2193" b="-12719"/>
                </a:stretch>
              </a:blipFill>
              <a:ln w="9525">
                <a:noFill/>
                <a:miter lim="800000"/>
                <a:headEnd/>
                <a:tailEnd/>
              </a:ln>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602271" y="1090181"/>
            <a:ext cx="646436" cy="646752"/>
          </a:xfrm>
          <a:prstGeom prst="rect">
            <a:avLst/>
          </a:prstGeom>
        </p:spPr>
      </p:pic>
    </p:spTree>
    <p:extLst>
      <p:ext uri="{BB962C8B-B14F-4D97-AF65-F5344CB8AC3E}">
        <p14:creationId xmlns:p14="http://schemas.microsoft.com/office/powerpoint/2010/main" val="35385635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1213156"/>
            <a:ext cx="8229600" cy="824382"/>
          </a:xfrm>
        </p:spPr>
        <p:txBody>
          <a:bodyPr>
            <a:normAutofit fontScale="90000"/>
          </a:bodyPr>
          <a:lstStyle/>
          <a:p>
            <a:r>
              <a:rPr lang="en-US" sz="3000" dirty="0" smtClean="0"/>
              <a:t>         Lesson 19: Construct and Apply a Sequence of 		Rigid Motions</a:t>
            </a:r>
            <a:endParaRPr lang="en-US" sz="3000" dirty="0"/>
          </a:p>
        </p:txBody>
      </p:sp>
      <p:sp>
        <p:nvSpPr>
          <p:cNvPr id="5" name="Content Placeholder 2"/>
          <p:cNvSpPr>
            <a:spLocks noGrp="1"/>
          </p:cNvSpPr>
          <p:nvPr>
            <p:ph idx="4294967295"/>
          </p:nvPr>
        </p:nvSpPr>
        <p:spPr>
          <a:xfrm>
            <a:off x="457200" y="2057400"/>
            <a:ext cx="8229600" cy="3875199"/>
          </a:xfrm>
        </p:spPr>
        <p:txBody>
          <a:bodyPr/>
          <a:lstStyle/>
          <a:p>
            <a:pPr marL="457200" indent="-457200">
              <a:buFont typeface="Arial"/>
              <a:buChar char="•"/>
            </a:pPr>
            <a:r>
              <a:rPr lang="en-US" sz="2400" dirty="0" smtClean="0">
                <a:latin typeface="Agenda-Light"/>
              </a:rPr>
              <a:t>We define two figures in the plane as congruent </a:t>
            </a:r>
            <a:r>
              <a:rPr lang="en-US" sz="2400" i="1" dirty="0" smtClean="0">
                <a:latin typeface="Agenda-Light"/>
              </a:rPr>
              <a:t>if there exists a finite composition of basic rigid motions that maps one figure onto the other.</a:t>
            </a:r>
            <a:endParaRPr lang="en-US" sz="2400" dirty="0" smtClean="0">
              <a:latin typeface="Agenda-Light"/>
            </a:endParaRPr>
          </a:p>
          <a:p>
            <a:pPr marL="573088" lvl="1" indent="-457200">
              <a:buFont typeface="Arial"/>
              <a:buChar char="•"/>
            </a:pPr>
            <a:r>
              <a:rPr lang="en-US" sz="2200" dirty="0" smtClean="0"/>
              <a:t>The idea of “Same size, same shape” only paints a mental picture; not specific enough.</a:t>
            </a:r>
          </a:p>
          <a:p>
            <a:pPr marL="573088" lvl="1" indent="-457200">
              <a:buFont typeface="Arial"/>
              <a:buChar char="•"/>
            </a:pPr>
            <a:r>
              <a:rPr lang="en-US" sz="2200" dirty="0" smtClean="0"/>
              <a:t>It is also not enough to say that two figures are alike in all respects except position in the plane.</a:t>
            </a:r>
          </a:p>
          <a:p>
            <a:pPr marL="573088" lvl="1" indent="-457200">
              <a:buFont typeface="Arial"/>
              <a:buChar char="•"/>
            </a:pPr>
            <a:r>
              <a:rPr lang="en-US" sz="2200" dirty="0" smtClean="0"/>
              <a:t>A congruence gives rise to a correspondence.</a:t>
            </a:r>
          </a:p>
          <a:p>
            <a:pPr marL="573088" lvl="1" indent="-457200">
              <a:buFont typeface="Arial"/>
              <a:buChar char="•"/>
            </a:pPr>
            <a:endParaRPr lang="en-US" sz="2200" dirty="0" smtClean="0"/>
          </a:p>
          <a:p>
            <a:pPr marL="115888" lvl="1" indent="0">
              <a:buNone/>
            </a:pPr>
            <a:endParaRPr lang="en-US" sz="2200" dirty="0" smtClean="0"/>
          </a:p>
        </p:txBody>
      </p:sp>
      <p:sp>
        <p:nvSpPr>
          <p:cNvPr id="3" name="TextBox 2"/>
          <p:cNvSpPr txBox="1"/>
          <p:nvPr/>
        </p:nvSpPr>
        <p:spPr>
          <a:xfrm>
            <a:off x="101600" y="4453467"/>
            <a:ext cx="184666" cy="276999"/>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3"/>
          <a:stretch>
            <a:fillRect/>
          </a:stretch>
        </p:blipFill>
        <p:spPr>
          <a:xfrm>
            <a:off x="457200" y="1089090"/>
            <a:ext cx="548640" cy="603799"/>
          </a:xfrm>
          <a:prstGeom prst="rect">
            <a:avLst/>
          </a:prstGeom>
        </p:spPr>
      </p:pic>
    </p:spTree>
    <p:extLst>
      <p:ext uri="{BB962C8B-B14F-4D97-AF65-F5344CB8AC3E}">
        <p14:creationId xmlns:p14="http://schemas.microsoft.com/office/powerpoint/2010/main" val="2895138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00"/>
            <a:ext cx="8229600" cy="824382"/>
          </a:xfrm>
        </p:spPr>
        <p:txBody>
          <a:bodyPr/>
          <a:lstStyle/>
          <a:p>
            <a:r>
              <a:rPr lang="en-US" sz="3000" dirty="0" smtClean="0"/>
              <a:t>Lesson 1: Construct an Equilateral Triangle</a:t>
            </a:r>
            <a:endParaRPr lang="en-US" sz="3000" dirty="0"/>
          </a:p>
        </p:txBody>
      </p:sp>
      <p:sp>
        <p:nvSpPr>
          <p:cNvPr id="3" name="Content Placeholder 2"/>
          <p:cNvSpPr>
            <a:spLocks noGrp="1"/>
          </p:cNvSpPr>
          <p:nvPr>
            <p:ph idx="4294967295"/>
          </p:nvPr>
        </p:nvSpPr>
        <p:spPr>
          <a:xfrm>
            <a:off x="457200" y="1913474"/>
            <a:ext cx="8229600" cy="4019126"/>
          </a:xfrm>
        </p:spPr>
        <p:txBody>
          <a:bodyPr>
            <a:normAutofit lnSpcReduction="10000"/>
          </a:bodyPr>
          <a:lstStyle/>
          <a:p>
            <a:r>
              <a:rPr lang="en-US" sz="2600" b="1" dirty="0" smtClean="0">
                <a:latin typeface="Agenda-Light"/>
              </a:rPr>
              <a:t>Flow of the lesson:</a:t>
            </a:r>
          </a:p>
          <a:p>
            <a:pPr>
              <a:buFont typeface="Arial"/>
              <a:buChar char="•"/>
            </a:pPr>
            <a:r>
              <a:rPr lang="en-US" b="1" dirty="0" smtClean="0">
                <a:latin typeface="Agenda-Light"/>
              </a:rPr>
              <a:t>Opening Exercise: </a:t>
            </a:r>
            <a:r>
              <a:rPr lang="en-US" dirty="0" smtClean="0">
                <a:latin typeface="Agenda-Light"/>
              </a:rPr>
              <a:t>(1) A question that jogs students ideas on distance (2) key vocabulary review </a:t>
            </a:r>
          </a:p>
          <a:p>
            <a:pPr>
              <a:buFont typeface="Arial"/>
              <a:buChar char="•"/>
            </a:pPr>
            <a:r>
              <a:rPr lang="en-US" b="1" dirty="0" smtClean="0">
                <a:latin typeface="Agenda-Light"/>
              </a:rPr>
              <a:t>Example 1: </a:t>
            </a:r>
            <a:r>
              <a:rPr lang="en-US" dirty="0" smtClean="0">
                <a:latin typeface="Agenda-Light"/>
              </a:rPr>
              <a:t>Guide students to discovering how to construct an equilateral triangle (with the use of a compass and straightedge).</a:t>
            </a:r>
          </a:p>
          <a:p>
            <a:pPr>
              <a:buFont typeface="Arial"/>
              <a:buChar char="•"/>
            </a:pPr>
            <a:r>
              <a:rPr lang="en-US" b="1" dirty="0" smtClean="0">
                <a:latin typeface="Agenda-Light"/>
              </a:rPr>
              <a:t>Example 2: </a:t>
            </a:r>
            <a:r>
              <a:rPr lang="en-US" dirty="0" smtClean="0">
                <a:latin typeface="Agenda-Light"/>
              </a:rPr>
              <a:t>Read an excerpt from </a:t>
            </a:r>
            <a:r>
              <a:rPr lang="en-US" i="1" dirty="0" smtClean="0">
                <a:latin typeface="Agenda-Light"/>
              </a:rPr>
              <a:t>Elements</a:t>
            </a:r>
            <a:r>
              <a:rPr lang="en-US" dirty="0" smtClean="0">
                <a:latin typeface="Agenda-Light"/>
              </a:rPr>
              <a:t> that describes Euclid’s approach to constructing an equilateral triangle; have students develop their own set of steps on how to construct an equilateral triangle. </a:t>
            </a:r>
          </a:p>
          <a:p>
            <a:pPr>
              <a:buFont typeface="Arial"/>
              <a:buChar char="•"/>
            </a:pPr>
            <a:r>
              <a:rPr lang="en-US" b="1" dirty="0" smtClean="0">
                <a:latin typeface="Agenda-Light"/>
              </a:rPr>
              <a:t>Geometry Assumptions</a:t>
            </a:r>
            <a:r>
              <a:rPr lang="en-US" dirty="0" smtClean="0">
                <a:latin typeface="Agenda-Light"/>
              </a:rPr>
              <a:t>: Introduce the notion that geometry is an axiomatic system- everything in the subject can be traced back to a short list of basic assumptions we take for granted.</a:t>
            </a:r>
            <a:endParaRPr lang="en-US" b="1" dirty="0">
              <a:latin typeface="Agenda-Light"/>
            </a:endParaRPr>
          </a:p>
        </p:txBody>
      </p:sp>
    </p:spTree>
    <p:extLst>
      <p:ext uri="{BB962C8B-B14F-4D97-AF65-F5344CB8AC3E}">
        <p14:creationId xmlns:p14="http://schemas.microsoft.com/office/powerpoint/2010/main" val="101543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922651"/>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      </a:t>
            </a:r>
            <a:r>
              <a:rPr lang="en-US" sz="3200" baseline="0" dirty="0" smtClean="0"/>
              <a:t>Lesson 20: Applications of Congruence in Terms of Rigid Motions</a:t>
            </a:r>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182880" y="2046573"/>
            <a:ext cx="877824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r>
              <a:rPr lang="en-US" sz="2400" b="1" baseline="0" dirty="0" smtClean="0"/>
              <a:t>Problem Set #3:</a:t>
            </a:r>
          </a:p>
          <a:p>
            <a:pPr indent="0"/>
            <a:r>
              <a:rPr lang="en-US" sz="2400" b="1" baseline="0" dirty="0" smtClean="0"/>
              <a:t>Give an example of two triangles and a correspondence between their vertices such that (a) one angle in the first is congruent to the corresponding angle in the second and (b) two sides of the first are congruent to the corresponding sides of the second, but (c) the triangles themselves are not congruent.</a:t>
            </a:r>
            <a:endParaRPr lang="en-US" sz="2400" b="1" baseline="0" dirty="0"/>
          </a:p>
        </p:txBody>
      </p:sp>
      <p:pic>
        <p:nvPicPr>
          <p:cNvPr id="2" name="Picture 1"/>
          <p:cNvPicPr>
            <a:picLocks noChangeAspect="1"/>
          </p:cNvPicPr>
          <p:nvPr/>
        </p:nvPicPr>
        <p:blipFill>
          <a:blip r:embed="rId3"/>
          <a:stretch>
            <a:fillRect/>
          </a:stretch>
        </p:blipFill>
        <p:spPr>
          <a:xfrm>
            <a:off x="457200" y="912551"/>
            <a:ext cx="614934" cy="666504"/>
          </a:xfrm>
          <a:prstGeom prst="rect">
            <a:avLst/>
          </a:prstGeom>
        </p:spPr>
      </p:pic>
      <p:grpSp>
        <p:nvGrpSpPr>
          <p:cNvPr id="10" name="Group 9"/>
          <p:cNvGrpSpPr/>
          <p:nvPr/>
        </p:nvGrpSpPr>
        <p:grpSpPr>
          <a:xfrm>
            <a:off x="665016" y="4380143"/>
            <a:ext cx="7070808" cy="1718897"/>
            <a:chOff x="665016" y="4596111"/>
            <a:chExt cx="6892443" cy="1513030"/>
          </a:xfrm>
        </p:grpSpPr>
        <p:pic>
          <p:nvPicPr>
            <p:cNvPr id="8" name="Picture 7"/>
            <p:cNvPicPr>
              <a:picLocks noChangeAspect="1"/>
            </p:cNvPicPr>
            <p:nvPr/>
          </p:nvPicPr>
          <p:blipFill>
            <a:blip r:embed="rId4"/>
            <a:stretch>
              <a:fillRect/>
            </a:stretch>
          </p:blipFill>
          <p:spPr>
            <a:xfrm>
              <a:off x="665016" y="4596111"/>
              <a:ext cx="5315937" cy="1513030"/>
            </a:xfrm>
            <a:prstGeom prst="rect">
              <a:avLst/>
            </a:prstGeom>
          </p:spPr>
        </p:pic>
        <p:pic>
          <p:nvPicPr>
            <p:cNvPr id="9" name="Picture 8"/>
            <p:cNvPicPr>
              <a:picLocks noChangeAspect="1"/>
            </p:cNvPicPr>
            <p:nvPr/>
          </p:nvPicPr>
          <p:blipFill>
            <a:blip r:embed="rId5"/>
            <a:stretch>
              <a:fillRect/>
            </a:stretch>
          </p:blipFill>
          <p:spPr>
            <a:xfrm>
              <a:off x="6860670" y="4903603"/>
              <a:ext cx="696789" cy="1147358"/>
            </a:xfrm>
            <a:prstGeom prst="rect">
              <a:avLst/>
            </a:prstGeom>
          </p:spPr>
        </p:pic>
      </p:grpSp>
    </p:spTree>
    <p:extLst>
      <p:ext uri="{BB962C8B-B14F-4D97-AF65-F5344CB8AC3E}">
        <p14:creationId xmlns:p14="http://schemas.microsoft.com/office/powerpoint/2010/main" val="208705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216269"/>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sz="3200" baseline="0" dirty="0" smtClean="0"/>
              <a:t>         Lesson 21: Correspondence and Transformations </a:t>
            </a:r>
            <a:endParaRPr lang="en-US" sz="3200"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pic>
        <p:nvPicPr>
          <p:cNvPr id="2" name="Picture 1"/>
          <p:cNvPicPr>
            <a:picLocks noChangeAspect="1"/>
          </p:cNvPicPr>
          <p:nvPr/>
        </p:nvPicPr>
        <p:blipFill>
          <a:blip r:embed="rId3"/>
          <a:stretch>
            <a:fillRect/>
          </a:stretch>
        </p:blipFill>
        <p:spPr>
          <a:xfrm>
            <a:off x="457199" y="1026675"/>
            <a:ext cx="747273" cy="710257"/>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457198" y="2217192"/>
                <a:ext cx="3427857" cy="1394036"/>
              </a:xfrm>
              <a:prstGeom prst="rect">
                <a:avLst/>
              </a:prstGeom>
            </p:spPr>
            <p:txBody>
              <a:bodyPr wrap="square">
                <a:spAutoFit/>
              </a:bodyPr>
              <a:lstStyle/>
              <a:p>
                <a:pPr marL="0" marR="0">
                  <a:lnSpc>
                    <a:spcPts val="1400"/>
                  </a:lnSpc>
                  <a:spcBef>
                    <a:spcPts val="0"/>
                  </a:spcBef>
                  <a:spcAft>
                    <a:spcPts val="0"/>
                  </a:spcAft>
                </a:pPr>
                <a:r>
                  <a:rPr lang="en-US" sz="2800" b="1" dirty="0">
                    <a:solidFill>
                      <a:srgbClr val="76923C"/>
                    </a:solidFill>
                    <a:latin typeface="Calibri" panose="020F0502020204030204" pitchFamily="34" charset="0"/>
                    <a:ea typeface="Calibri" panose="020F0502020204030204" pitchFamily="34" charset="0"/>
                    <a:cs typeface="Times New Roman" panose="02020603050405020304" pitchFamily="18" charset="0"/>
                  </a:rPr>
                  <a:t>Exit </a:t>
                </a:r>
                <a:r>
                  <a:rPr lang="en-US" sz="2800" b="1" dirty="0" smtClean="0">
                    <a:solidFill>
                      <a:srgbClr val="76923C"/>
                    </a:solidFill>
                    <a:latin typeface="Calibri" panose="020F0502020204030204" pitchFamily="34" charset="0"/>
                    <a:ea typeface="Calibri" panose="020F0502020204030204" pitchFamily="34" charset="0"/>
                    <a:cs typeface="Times New Roman" panose="02020603050405020304" pitchFamily="18" charset="0"/>
                  </a:rPr>
                  <a:t>Ticket</a:t>
                </a:r>
                <a:endParaRPr lang="en-US" sz="2800" b="1" dirty="0">
                  <a:solidFill>
                    <a:srgbClr val="93A56C"/>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5000"/>
                  </a:lnSpc>
                  <a:spcBef>
                    <a:spcPts val="600"/>
                  </a:spcBef>
                  <a:spcAft>
                    <a:spcPts val="600"/>
                  </a:spcAft>
                </a:pPr>
                <a:r>
                  <a:rPr lang="en-US" sz="2800" dirty="0">
                    <a:solidFill>
                      <a:srgbClr val="231F20"/>
                    </a:solidFill>
                    <a:effectLst/>
                    <a:latin typeface="Calibri" panose="020F0502020204030204" pitchFamily="34" charset="0"/>
                    <a:ea typeface="Myriad Pro"/>
                    <a:cs typeface="Myriad Pro"/>
                  </a:rPr>
                  <a:t>Complete the table based on the series of rigid motions performed on </a:t>
                </a:r>
                <a14:m>
                  <m:oMath xmlns:m="http://schemas.openxmlformats.org/officeDocument/2006/math">
                    <m:r>
                      <a:rPr lang="en-US" sz="2800">
                        <a:solidFill>
                          <a:srgbClr val="231F20"/>
                        </a:solidFill>
                        <a:effectLst/>
                        <a:latin typeface="Cambria Math" panose="02040503050406030204" pitchFamily="18" charset="0"/>
                        <a:ea typeface="Myriad Pro"/>
                        <a:cs typeface="Myriad Pro"/>
                      </a:rPr>
                      <m:t>△</m:t>
                    </m:r>
                    <m:r>
                      <a:rPr lang="en-US" sz="2800" i="1">
                        <a:solidFill>
                          <a:srgbClr val="231F20"/>
                        </a:solidFill>
                        <a:effectLst/>
                        <a:latin typeface="Cambria Math" panose="02040503050406030204" pitchFamily="18" charset="0"/>
                        <a:ea typeface="Myriad Pro"/>
                        <a:cs typeface="Myriad Pro"/>
                      </a:rPr>
                      <m:t>𝐴𝐵𝐶</m:t>
                    </m:r>
                  </m:oMath>
                </a14:m>
                <a:r>
                  <a:rPr lang="en-US" sz="2800" dirty="0">
                    <a:solidFill>
                      <a:srgbClr val="231F20"/>
                    </a:solidFill>
                    <a:effectLst/>
                    <a:latin typeface="Calibri" panose="020F0502020204030204" pitchFamily="34" charset="0"/>
                    <a:ea typeface="Myriad Pro"/>
                    <a:cs typeface="Myriad Pro"/>
                  </a:rPr>
                  <a:t> below.</a:t>
                </a:r>
              </a:p>
            </p:txBody>
          </p:sp>
        </mc:Choice>
        <mc:Fallback xmlns="">
          <p:sp>
            <p:nvSpPr>
              <p:cNvPr id="10" name="Rectangle 9"/>
              <p:cNvSpPr>
                <a:spLocks noRot="1" noChangeAspect="1" noMove="1" noResize="1" noEditPoints="1" noAdjustHandles="1" noChangeArrowheads="1" noChangeShapeType="1" noTextEdit="1"/>
              </p:cNvSpPr>
              <p:nvPr/>
            </p:nvSpPr>
            <p:spPr>
              <a:xfrm>
                <a:off x="457198" y="2217192"/>
                <a:ext cx="3427857" cy="1394036"/>
              </a:xfrm>
              <a:prstGeom prst="rect">
                <a:avLst/>
              </a:prstGeom>
              <a:blipFill rotWithShape="0">
                <a:blip r:embed="rId4"/>
                <a:stretch>
                  <a:fillRect l="-1601" t="-2632" r="-2313" b="-9211"/>
                </a:stretch>
              </a:blipFill>
            </p:spPr>
            <p:txBody>
              <a:bodyPr/>
              <a:lstStyle/>
              <a:p>
                <a:r>
                  <a:rPr lang="en-US">
                    <a:noFill/>
                  </a:rPr>
                  <a:t> </a:t>
                </a:r>
              </a:p>
            </p:txBody>
          </p:sp>
        </mc:Fallback>
      </mc:AlternateContent>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600463"/>
            <a:ext cx="2907792" cy="2508678"/>
          </a:xfrm>
          <a:prstGeom prst="rect">
            <a:avLst/>
          </a:prstGeom>
          <a:noFill/>
          <a:ln>
            <a:noFill/>
          </a:ln>
        </p:spPr>
      </p:pic>
      <p:graphicFrame>
        <p:nvGraphicFramePr>
          <p:cNvPr id="13" name="Table 12"/>
          <p:cNvGraphicFramePr>
            <a:graphicFrameLocks noGrp="1"/>
          </p:cNvGraphicFramePr>
          <p:nvPr>
            <p:extLst>
              <p:ext uri="{D42A27DB-BD31-4B8C-83A1-F6EECF244321}">
                <p14:modId xmlns:p14="http://schemas.microsoft.com/office/powerpoint/2010/main" val="3464490061"/>
              </p:ext>
            </p:extLst>
          </p:nvPr>
        </p:nvGraphicFramePr>
        <p:xfrm>
          <a:off x="3885051" y="1736934"/>
          <a:ext cx="4984628" cy="4195665"/>
        </p:xfrm>
        <a:graphic>
          <a:graphicData uri="http://schemas.openxmlformats.org/drawingml/2006/table">
            <a:tbl>
              <a:tblPr firstRow="1" firstCol="1" bandRow="1"/>
              <a:tblGrid>
                <a:gridCol w="2492314"/>
                <a:gridCol w="2492314"/>
              </a:tblGrid>
              <a:tr h="839133">
                <a:tc>
                  <a:txBody>
                    <a:bodyPr/>
                    <a:lstStyle/>
                    <a:p>
                      <a:pPr marL="0" marR="0" algn="l">
                        <a:lnSpc>
                          <a:spcPct val="105000"/>
                        </a:lnSpc>
                        <a:spcBef>
                          <a:spcPts val="0"/>
                        </a:spcBef>
                        <a:spcAft>
                          <a:spcPts val="0"/>
                        </a:spcAft>
                      </a:pPr>
                      <a:r>
                        <a:rPr lang="en-US" sz="20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Sequence of rigid motions (2)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000" b="1" i="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9133">
                <a:tc>
                  <a:txBody>
                    <a:bodyPr/>
                    <a:lstStyle/>
                    <a:p>
                      <a:pPr marL="0" marR="0" algn="l">
                        <a:lnSpc>
                          <a:spcPct val="105000"/>
                        </a:lnSpc>
                        <a:spcBef>
                          <a:spcPts val="0"/>
                        </a:spcBef>
                        <a:spcAft>
                          <a:spcPts val="0"/>
                        </a:spcAft>
                      </a:pPr>
                      <a:r>
                        <a:rPr lang="en-US" sz="20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Composition in function notation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000" b="1" i="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9133">
                <a:tc>
                  <a:txBody>
                    <a:bodyPr/>
                    <a:lstStyle/>
                    <a:p>
                      <a:pPr marL="0" marR="0" algn="l">
                        <a:lnSpc>
                          <a:spcPct val="105000"/>
                        </a:lnSpc>
                        <a:spcBef>
                          <a:spcPts val="0"/>
                        </a:spcBef>
                        <a:spcAft>
                          <a:spcPts val="0"/>
                        </a:spcAft>
                      </a:pPr>
                      <a:r>
                        <a:rPr lang="en-US" sz="20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Sequence of corresponding sides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000" b="1" i="1" dirty="0">
                          <a:solidFill>
                            <a:srgbClr val="231F2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US" sz="10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9133">
                <a:tc>
                  <a:txBody>
                    <a:bodyPr/>
                    <a:lstStyle/>
                    <a:p>
                      <a:pPr marL="0" marR="0" algn="l">
                        <a:lnSpc>
                          <a:spcPct val="105000"/>
                        </a:lnSpc>
                        <a:spcBef>
                          <a:spcPts val="0"/>
                        </a:spcBef>
                        <a:spcAft>
                          <a:spcPts val="0"/>
                        </a:spcAft>
                      </a:pPr>
                      <a:r>
                        <a:rPr lang="en-US" sz="20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Sequence of corresponding angles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000" b="1" i="1" dirty="0">
                          <a:solidFill>
                            <a:srgbClr val="231F20"/>
                          </a:solidFill>
                          <a:effectLst/>
                          <a:latin typeface="Calibri" panose="020F0502020204030204" pitchFamily="34" charset="0"/>
                          <a:ea typeface="MS Mincho" panose="02020609040205080304" pitchFamily="49" charset="-128"/>
                          <a:cs typeface="Times New Roman" panose="02020603050405020304" pitchFamily="18" charset="0"/>
                        </a:rPr>
                        <a:t> </a:t>
                      </a:r>
                      <a:endParaRPr lang="en-US" sz="10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9133">
                <a:tc>
                  <a:txBody>
                    <a:bodyPr/>
                    <a:lstStyle/>
                    <a:p>
                      <a:pPr marL="0" marR="0" algn="l">
                        <a:lnSpc>
                          <a:spcPct val="105000"/>
                        </a:lnSpc>
                        <a:spcBef>
                          <a:spcPts val="0"/>
                        </a:spcBef>
                        <a:spcAft>
                          <a:spcPts val="0"/>
                        </a:spcAft>
                      </a:pPr>
                      <a:r>
                        <a:rPr lang="en-US" sz="20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Triangle congruence statement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5000"/>
                        </a:lnSpc>
                        <a:spcBef>
                          <a:spcPts val="0"/>
                        </a:spcBef>
                        <a:spcAft>
                          <a:spcPts val="0"/>
                        </a:spcAft>
                      </a:pPr>
                      <a:r>
                        <a:rPr lang="en-US" sz="1000" b="1" i="1"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0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5" name="Picture 14"/>
          <p:cNvPicPr/>
          <p:nvPr/>
        </p:nvPicPr>
        <p:blipFill>
          <a:blip r:embed="rId6">
            <a:extLst>
              <a:ext uri="{28A0092B-C50C-407E-A947-70E740481C1C}">
                <a14:useLocalDpi xmlns:a14="http://schemas.microsoft.com/office/drawing/2010/main" val="0"/>
              </a:ext>
            </a:extLst>
          </a:blip>
          <a:srcRect/>
          <a:stretch>
            <a:fillRect/>
          </a:stretch>
        </p:blipFill>
        <p:spPr bwMode="auto">
          <a:xfrm>
            <a:off x="6436805" y="1898103"/>
            <a:ext cx="2249995" cy="537089"/>
          </a:xfrm>
          <a:prstGeom prst="rect">
            <a:avLst/>
          </a:prstGeom>
          <a:noFill/>
          <a:ln>
            <a:noFill/>
          </a:ln>
        </p:spPr>
      </p:pic>
      <p:pic>
        <p:nvPicPr>
          <p:cNvPr id="14" name="Picture 13"/>
          <p:cNvPicPr>
            <a:picLocks noChangeAspect="1"/>
          </p:cNvPicPr>
          <p:nvPr/>
        </p:nvPicPr>
        <p:blipFill>
          <a:blip r:embed="rId7"/>
          <a:stretch>
            <a:fillRect/>
          </a:stretch>
        </p:blipFill>
        <p:spPr>
          <a:xfrm>
            <a:off x="6436805" y="2611733"/>
            <a:ext cx="1518475" cy="743095"/>
          </a:xfrm>
          <a:prstGeom prst="rect">
            <a:avLst/>
          </a:prstGeom>
        </p:spPr>
      </p:pic>
      <p:pic>
        <p:nvPicPr>
          <p:cNvPr id="16" name="Picture 15"/>
          <p:cNvPicPr>
            <a:picLocks noChangeAspect="1"/>
          </p:cNvPicPr>
          <p:nvPr/>
        </p:nvPicPr>
        <p:blipFill>
          <a:blip r:embed="rId8"/>
          <a:stretch>
            <a:fillRect/>
          </a:stretch>
        </p:blipFill>
        <p:spPr>
          <a:xfrm>
            <a:off x="6532506" y="3479710"/>
            <a:ext cx="996178" cy="671665"/>
          </a:xfrm>
          <a:prstGeom prst="rect">
            <a:avLst/>
          </a:prstGeom>
        </p:spPr>
      </p:pic>
      <p:pic>
        <p:nvPicPr>
          <p:cNvPr id="17" name="Picture 16"/>
          <p:cNvPicPr>
            <a:picLocks noChangeAspect="1"/>
          </p:cNvPicPr>
          <p:nvPr/>
        </p:nvPicPr>
        <p:blipFill>
          <a:blip r:embed="rId9"/>
          <a:stretch>
            <a:fillRect/>
          </a:stretch>
        </p:blipFill>
        <p:spPr>
          <a:xfrm>
            <a:off x="6532506" y="4300216"/>
            <a:ext cx="691254" cy="691591"/>
          </a:xfrm>
          <a:prstGeom prst="rect">
            <a:avLst/>
          </a:prstGeom>
        </p:spPr>
      </p:pic>
      <p:pic>
        <p:nvPicPr>
          <p:cNvPr id="18" name="Picture 17"/>
          <p:cNvPicPr>
            <a:picLocks noChangeAspect="1"/>
          </p:cNvPicPr>
          <p:nvPr/>
        </p:nvPicPr>
        <p:blipFill>
          <a:blip r:embed="rId10"/>
          <a:stretch>
            <a:fillRect/>
          </a:stretch>
        </p:blipFill>
        <p:spPr>
          <a:xfrm>
            <a:off x="6532506" y="5316736"/>
            <a:ext cx="1751958" cy="345251"/>
          </a:xfrm>
          <a:prstGeom prst="rect">
            <a:avLst/>
          </a:prstGeom>
        </p:spPr>
      </p:pic>
    </p:spTree>
    <p:extLst>
      <p:ext uri="{BB962C8B-B14F-4D97-AF65-F5344CB8AC3E}">
        <p14:creationId xmlns:p14="http://schemas.microsoft.com/office/powerpoint/2010/main" val="110407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3997"/>
            <a:ext cx="8229600" cy="824382"/>
          </a:xfrm>
        </p:spPr>
        <p:txBody>
          <a:bodyPr/>
          <a:lstStyle/>
          <a:p>
            <a:r>
              <a:rPr lang="en-US" sz="3000" dirty="0" smtClean="0"/>
              <a:t>Example from Mid-Module Assessment </a:t>
            </a:r>
            <a:endParaRPr lang="en-US" sz="3000" dirty="0"/>
          </a:p>
        </p:txBody>
      </p:sp>
      <p:pic>
        <p:nvPicPr>
          <p:cNvPr id="4" name="Picture 3"/>
          <p:cNvPicPr/>
          <p:nvPr/>
        </p:nvPicPr>
        <p:blipFill rotWithShape="1">
          <a:blip r:embed="rId4">
            <a:extLst>
              <a:ext uri="{28A0092B-C50C-407E-A947-70E740481C1C}">
                <a14:useLocalDpi xmlns:a14="http://schemas.microsoft.com/office/drawing/2010/main" val="0"/>
              </a:ext>
            </a:extLst>
          </a:blip>
          <a:srcRect l="5678" t="7522" r="3457" b="8871"/>
          <a:stretch/>
        </p:blipFill>
        <p:spPr bwMode="auto">
          <a:xfrm>
            <a:off x="5892800" y="1913473"/>
            <a:ext cx="3251200" cy="2553524"/>
          </a:xfrm>
          <a:prstGeom prst="rect">
            <a:avLst/>
          </a:prstGeom>
          <a:noFill/>
          <a:ln>
            <a:noFill/>
          </a:ln>
          <a:extLst>
            <a:ext uri="{53640926-AAD7-44D8-BBD7-CCE9431645EC}">
              <a14:shadowObscured xmlns:a14="http://schemas.microsoft.com/office/drawing/2010/main"/>
            </a:ext>
          </a:extLst>
        </p:spPr>
      </p:pic>
      <p:graphicFrame>
        <p:nvGraphicFramePr>
          <p:cNvPr id="5" name="Object 4"/>
          <p:cNvGraphicFramePr>
            <a:graphicFrameLocks noChangeAspect="1"/>
          </p:cNvGraphicFramePr>
          <p:nvPr>
            <p:extLst>
              <p:ext uri="{D42A27DB-BD31-4B8C-83A1-F6EECF244321}">
                <p14:modId xmlns:p14="http://schemas.microsoft.com/office/powerpoint/2010/main" val="2620558619"/>
              </p:ext>
            </p:extLst>
          </p:nvPr>
        </p:nvGraphicFramePr>
        <p:xfrm>
          <a:off x="457200" y="1774402"/>
          <a:ext cx="6248400" cy="3683000"/>
        </p:xfrm>
        <a:graphic>
          <a:graphicData uri="http://schemas.openxmlformats.org/presentationml/2006/ole">
            <mc:AlternateContent xmlns:mc="http://schemas.openxmlformats.org/markup-compatibility/2006">
              <mc:Choice xmlns:v="urn:schemas-microsoft-com:vml" Requires="v">
                <p:oleObj spid="_x0000_s21600" name="Document" r:id="rId6" imgW="6248400" imgH="3683000" progId="Word.Document.12">
                  <p:embed/>
                </p:oleObj>
              </mc:Choice>
              <mc:Fallback>
                <p:oleObj name="Document" r:id="rId6" imgW="6248400" imgH="3683000" progId="Word.Document.12">
                  <p:embed/>
                  <p:pic>
                    <p:nvPicPr>
                      <p:cNvPr id="0" name=""/>
                      <p:cNvPicPr/>
                      <p:nvPr/>
                    </p:nvPicPr>
                    <p:blipFill>
                      <a:blip r:embed="rId7"/>
                      <a:stretch>
                        <a:fillRect/>
                      </a:stretch>
                    </p:blipFill>
                    <p:spPr>
                      <a:xfrm>
                        <a:off x="457200" y="1774402"/>
                        <a:ext cx="6248400" cy="3683000"/>
                      </a:xfrm>
                      <a:prstGeom prst="rect">
                        <a:avLst/>
                      </a:prstGeom>
                    </p:spPr>
                  </p:pic>
                </p:oleObj>
              </mc:Fallback>
            </mc:AlternateContent>
          </a:graphicData>
        </a:graphic>
      </p:graphicFrame>
    </p:spTree>
    <p:extLst>
      <p:ext uri="{BB962C8B-B14F-4D97-AF65-F5344CB8AC3E}">
        <p14:creationId xmlns:p14="http://schemas.microsoft.com/office/powerpoint/2010/main" val="42677828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67" y="484173"/>
            <a:ext cx="8229600" cy="824382"/>
          </a:xfrm>
        </p:spPr>
        <p:txBody>
          <a:bodyPr/>
          <a:lstStyle/>
          <a:p>
            <a:r>
              <a:rPr lang="en-US" sz="3000" dirty="0" smtClean="0"/>
              <a:t>Example from Mid-Module Assessment </a:t>
            </a:r>
            <a:endParaRPr lang="en-US" sz="3000" dirty="0"/>
          </a:p>
        </p:txBody>
      </p:sp>
      <p:pic>
        <p:nvPicPr>
          <p:cNvPr id="4" name="Picture 3"/>
          <p:cNvPicPr/>
          <p:nvPr/>
        </p:nvPicPr>
        <p:blipFill rotWithShape="1">
          <a:blip r:embed="rId4">
            <a:extLst>
              <a:ext uri="{28A0092B-C50C-407E-A947-70E740481C1C}">
                <a14:useLocalDpi xmlns:a14="http://schemas.microsoft.com/office/drawing/2010/main" val="0"/>
              </a:ext>
            </a:extLst>
          </a:blip>
          <a:srcRect l="5678" t="7522" r="3457" b="8871"/>
          <a:stretch/>
        </p:blipFill>
        <p:spPr bwMode="auto">
          <a:xfrm>
            <a:off x="7027334" y="960967"/>
            <a:ext cx="2081107" cy="1634521"/>
          </a:xfrm>
          <a:prstGeom prst="rect">
            <a:avLst/>
          </a:prstGeom>
          <a:noFill/>
          <a:ln>
            <a:noFill/>
          </a:ln>
          <a:extLst>
            <a:ext uri="{53640926-AAD7-44D8-BBD7-CCE9431645EC}">
              <a14:shadowObscured xmlns:a14="http://schemas.microsoft.com/office/drawing/2010/main"/>
            </a:ext>
          </a:extLst>
        </p:spPr>
      </p:pic>
      <p:graphicFrame>
        <p:nvGraphicFramePr>
          <p:cNvPr id="5" name="Object 4"/>
          <p:cNvGraphicFramePr>
            <a:graphicFrameLocks noChangeAspect="1"/>
          </p:cNvGraphicFramePr>
          <p:nvPr>
            <p:extLst>
              <p:ext uri="{D42A27DB-BD31-4B8C-83A1-F6EECF244321}">
                <p14:modId xmlns:p14="http://schemas.microsoft.com/office/powerpoint/2010/main" val="2744483281"/>
              </p:ext>
            </p:extLst>
          </p:nvPr>
        </p:nvGraphicFramePr>
        <p:xfrm>
          <a:off x="457200" y="1622002"/>
          <a:ext cx="6248400" cy="3683000"/>
        </p:xfrm>
        <a:graphic>
          <a:graphicData uri="http://schemas.openxmlformats.org/presentationml/2006/ole">
            <mc:AlternateContent xmlns:mc="http://schemas.openxmlformats.org/markup-compatibility/2006">
              <mc:Choice xmlns:v="urn:schemas-microsoft-com:vml" Requires="v">
                <p:oleObj spid="_x0000_s22621" name="Document" r:id="rId6" imgW="6248400" imgH="3683000" progId="Word.Document.12">
                  <p:embed/>
                </p:oleObj>
              </mc:Choice>
              <mc:Fallback>
                <p:oleObj name="Document" r:id="rId6" imgW="6248400" imgH="3683000" progId="Word.Document.12">
                  <p:embed/>
                  <p:pic>
                    <p:nvPicPr>
                      <p:cNvPr id="0" name=""/>
                      <p:cNvPicPr/>
                      <p:nvPr/>
                    </p:nvPicPr>
                    <p:blipFill>
                      <a:blip r:embed="rId7"/>
                      <a:stretch>
                        <a:fillRect/>
                      </a:stretch>
                    </p:blipFill>
                    <p:spPr>
                      <a:xfrm>
                        <a:off x="457200" y="1622002"/>
                        <a:ext cx="6248400" cy="3683000"/>
                      </a:xfrm>
                      <a:prstGeom prst="rect">
                        <a:avLst/>
                      </a:prstGeom>
                    </p:spPr>
                  </p:pic>
                </p:oleObj>
              </mc:Fallback>
            </mc:AlternateContent>
          </a:graphicData>
        </a:graphic>
      </p:graphicFrame>
      <p:pic>
        <p:nvPicPr>
          <p:cNvPr id="8" name="Picture 7"/>
          <p:cNvPicPr>
            <a:picLocks noChangeAspect="1"/>
          </p:cNvPicPr>
          <p:nvPr/>
        </p:nvPicPr>
        <p:blipFill>
          <a:blip r:embed="rId8"/>
          <a:stretch>
            <a:fillRect/>
          </a:stretch>
        </p:blipFill>
        <p:spPr>
          <a:xfrm>
            <a:off x="846668" y="2383368"/>
            <a:ext cx="6333066" cy="1056693"/>
          </a:xfrm>
          <a:prstGeom prst="rect">
            <a:avLst/>
          </a:prstGeom>
        </p:spPr>
      </p:pic>
      <p:pic>
        <p:nvPicPr>
          <p:cNvPr id="9" name="Picture 8"/>
          <p:cNvPicPr>
            <a:picLocks noChangeAspect="1"/>
          </p:cNvPicPr>
          <p:nvPr/>
        </p:nvPicPr>
        <p:blipFill>
          <a:blip r:embed="rId9"/>
          <a:stretch>
            <a:fillRect/>
          </a:stretch>
        </p:blipFill>
        <p:spPr>
          <a:xfrm>
            <a:off x="846668" y="3670301"/>
            <a:ext cx="6807199" cy="797239"/>
          </a:xfrm>
          <a:prstGeom prst="rect">
            <a:avLst/>
          </a:prstGeom>
        </p:spPr>
      </p:pic>
      <p:pic>
        <p:nvPicPr>
          <p:cNvPr id="10" name="Picture 9"/>
          <p:cNvPicPr>
            <a:picLocks noChangeAspect="1"/>
          </p:cNvPicPr>
          <p:nvPr/>
        </p:nvPicPr>
        <p:blipFill>
          <a:blip r:embed="rId10"/>
          <a:stretch>
            <a:fillRect/>
          </a:stretch>
        </p:blipFill>
        <p:spPr>
          <a:xfrm>
            <a:off x="846668" y="4972307"/>
            <a:ext cx="4445000" cy="1036166"/>
          </a:xfrm>
          <a:prstGeom prst="rect">
            <a:avLst/>
          </a:prstGeom>
        </p:spPr>
      </p:pic>
    </p:spTree>
    <p:extLst>
      <p:ext uri="{BB962C8B-B14F-4D97-AF65-F5344CB8AC3E}">
        <p14:creationId xmlns:p14="http://schemas.microsoft.com/office/powerpoint/2010/main" val="36260873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dirty="0" smtClean="0"/>
              <a:t>Topic D: Congruence</a:t>
            </a:r>
            <a:endParaRPr lang="en-US" dirty="0"/>
          </a:p>
        </p:txBody>
      </p:sp>
      <p:sp>
        <p:nvSpPr>
          <p:cNvPr id="3" name="Content Placeholder 2"/>
          <p:cNvSpPr>
            <a:spLocks noGrp="1"/>
          </p:cNvSpPr>
          <p:nvPr>
            <p:ph idx="4294967295"/>
          </p:nvPr>
        </p:nvSpPr>
        <p:spPr>
          <a:xfrm>
            <a:off x="457200" y="1913474"/>
            <a:ext cx="8229600" cy="4019126"/>
          </a:xfrm>
        </p:spPr>
        <p:txBody>
          <a:bodyPr/>
          <a:lstStyle/>
          <a:p>
            <a:pPr marL="457200" indent="-457200">
              <a:buFont typeface="Arial"/>
              <a:buChar char="•"/>
            </a:pPr>
            <a:r>
              <a:rPr lang="en-US" sz="2600" dirty="0">
                <a:latin typeface="Agenda-Light"/>
              </a:rPr>
              <a:t>Standards </a:t>
            </a:r>
          </a:p>
          <a:p>
            <a:pPr marL="573088" lvl="1" indent="-457200">
              <a:buFont typeface="Arial"/>
              <a:buChar char="•"/>
            </a:pPr>
            <a:r>
              <a:rPr lang="en-US" sz="2200" dirty="0"/>
              <a:t>G-CO</a:t>
            </a:r>
            <a:r>
              <a:rPr lang="en-US" sz="2200" dirty="0" smtClean="0"/>
              <a:t>. 7, </a:t>
            </a:r>
            <a:r>
              <a:rPr lang="en-US" sz="2200" dirty="0"/>
              <a:t>G-CO</a:t>
            </a:r>
            <a:r>
              <a:rPr lang="en-US" sz="2200" dirty="0" smtClean="0"/>
              <a:t>.8</a:t>
            </a:r>
            <a:endParaRPr lang="en-US" sz="2200" dirty="0"/>
          </a:p>
          <a:p>
            <a:pPr marL="457200" indent="-457200">
              <a:buFont typeface="Arial"/>
              <a:buChar char="•"/>
            </a:pPr>
            <a:r>
              <a:rPr lang="en-US" sz="2600" dirty="0" smtClean="0">
                <a:latin typeface="Agenda-Light"/>
              </a:rPr>
              <a:t>Key theme in Topic D:</a:t>
            </a:r>
            <a:endParaRPr lang="en-US" sz="2600" dirty="0">
              <a:latin typeface="Agenda-Light"/>
            </a:endParaRPr>
          </a:p>
          <a:p>
            <a:endParaRPr lang="en-US" dirty="0"/>
          </a:p>
        </p:txBody>
      </p:sp>
      <p:pic>
        <p:nvPicPr>
          <p:cNvPr id="5" name="Picture 4"/>
          <p:cNvPicPr>
            <a:picLocks noChangeAspect="1"/>
          </p:cNvPicPr>
          <p:nvPr/>
        </p:nvPicPr>
        <p:blipFill>
          <a:blip r:embed="rId3"/>
          <a:stretch>
            <a:fillRect/>
          </a:stretch>
        </p:blipFill>
        <p:spPr>
          <a:xfrm>
            <a:off x="0" y="3472180"/>
            <a:ext cx="9144000" cy="975762"/>
          </a:xfrm>
          <a:prstGeom prst="rect">
            <a:avLst/>
          </a:prstGeom>
        </p:spPr>
      </p:pic>
    </p:spTree>
    <p:extLst>
      <p:ext uri="{BB962C8B-B14F-4D97-AF65-F5344CB8AC3E}">
        <p14:creationId xmlns:p14="http://schemas.microsoft.com/office/powerpoint/2010/main" val="3208757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sp>
        <p:nvSpPr>
          <p:cNvPr id="8" name="Title 1"/>
          <p:cNvSpPr txBox="1">
            <a:spLocks/>
          </p:cNvSpPr>
          <p:nvPr/>
        </p:nvSpPr>
        <p:spPr bwMode="auto">
          <a:xfrm>
            <a:off x="457200" y="1089091"/>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smtClean="0"/>
              <a:t>Topic D: Congruence</a:t>
            </a:r>
            <a:endParaRPr lang="en-US" baseline="0" dirty="0"/>
          </a:p>
        </p:txBody>
      </p:sp>
      <p:pic>
        <p:nvPicPr>
          <p:cNvPr id="3" name="Picture 2"/>
          <p:cNvPicPr>
            <a:picLocks noChangeAspect="1"/>
          </p:cNvPicPr>
          <p:nvPr/>
        </p:nvPicPr>
        <p:blipFill>
          <a:blip r:embed="rId3"/>
          <a:stretch>
            <a:fillRect/>
          </a:stretch>
        </p:blipFill>
        <p:spPr>
          <a:xfrm>
            <a:off x="457200" y="2090012"/>
            <a:ext cx="7941478" cy="2317395"/>
          </a:xfrm>
          <a:prstGeom prst="rect">
            <a:avLst/>
          </a:prstGeom>
        </p:spPr>
      </p:pic>
    </p:spTree>
    <p:extLst>
      <p:ext uri="{BB962C8B-B14F-4D97-AF65-F5344CB8AC3E}">
        <p14:creationId xmlns:p14="http://schemas.microsoft.com/office/powerpoint/2010/main" val="8616517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536" y="869262"/>
            <a:ext cx="8229600" cy="824382"/>
          </a:xfrm>
        </p:spPr>
        <p:txBody>
          <a:bodyPr>
            <a:normAutofit fontScale="90000"/>
          </a:bodyPr>
          <a:lstStyle/>
          <a:p>
            <a:r>
              <a:rPr lang="en-US" sz="3000" dirty="0" smtClean="0"/>
              <a:t>  Lesson 22: Congruence Criteria for Triangles- SAS</a:t>
            </a:r>
            <a:endParaRPr lang="en-US" sz="3000" dirty="0"/>
          </a:p>
        </p:txBody>
      </p:sp>
      <p:pic>
        <p:nvPicPr>
          <p:cNvPr id="4" name="Picture 3"/>
          <p:cNvPicPr>
            <a:picLocks noChangeAspect="1"/>
          </p:cNvPicPr>
          <p:nvPr/>
        </p:nvPicPr>
        <p:blipFill>
          <a:blip r:embed="rId3"/>
          <a:stretch>
            <a:fillRect/>
          </a:stretch>
        </p:blipFill>
        <p:spPr>
          <a:xfrm>
            <a:off x="1774190" y="2527300"/>
            <a:ext cx="5611533" cy="2298700"/>
          </a:xfrm>
          <a:prstGeom prst="rect">
            <a:avLst/>
          </a:prstGeom>
        </p:spPr>
      </p:pic>
      <p:pic>
        <p:nvPicPr>
          <p:cNvPr id="3" name="Picture 2"/>
          <p:cNvPicPr>
            <a:picLocks noChangeAspect="1"/>
          </p:cNvPicPr>
          <p:nvPr/>
        </p:nvPicPr>
        <p:blipFill>
          <a:blip r:embed="rId4"/>
          <a:stretch>
            <a:fillRect/>
          </a:stretch>
        </p:blipFill>
        <p:spPr>
          <a:xfrm>
            <a:off x="241305" y="1055782"/>
            <a:ext cx="618231" cy="637862"/>
          </a:xfrm>
          <a:prstGeom prst="rect">
            <a:avLst/>
          </a:prstGeom>
        </p:spPr>
      </p:pic>
    </p:spTree>
    <p:extLst>
      <p:ext uri="{BB962C8B-B14F-4D97-AF65-F5344CB8AC3E}">
        <p14:creationId xmlns:p14="http://schemas.microsoft.com/office/powerpoint/2010/main" val="32693216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normAutofit fontScale="90000"/>
          </a:bodyPr>
          <a:lstStyle/>
          <a:p>
            <a:r>
              <a:rPr lang="en-US" sz="3000" dirty="0"/>
              <a:t>Lesson 22: Congruence Criteria for Triangles- SAS</a:t>
            </a:r>
          </a:p>
        </p:txBody>
      </p:sp>
      <p:pic>
        <p:nvPicPr>
          <p:cNvPr id="3" name="Picture 2"/>
          <p:cNvPicPr>
            <a:picLocks noChangeAspect="1"/>
          </p:cNvPicPr>
          <p:nvPr/>
        </p:nvPicPr>
        <p:blipFill>
          <a:blip r:embed="rId3"/>
          <a:stretch>
            <a:fillRect/>
          </a:stretch>
        </p:blipFill>
        <p:spPr>
          <a:xfrm>
            <a:off x="457200" y="2768600"/>
            <a:ext cx="3921760" cy="1587604"/>
          </a:xfrm>
          <a:prstGeom prst="rect">
            <a:avLst/>
          </a:prstGeom>
        </p:spPr>
      </p:pic>
      <p:pic>
        <p:nvPicPr>
          <p:cNvPr id="5" name="Picture 4"/>
          <p:cNvPicPr>
            <a:picLocks noChangeAspect="1"/>
          </p:cNvPicPr>
          <p:nvPr/>
        </p:nvPicPr>
        <p:blipFill>
          <a:blip r:embed="rId4"/>
          <a:stretch>
            <a:fillRect/>
          </a:stretch>
        </p:blipFill>
        <p:spPr>
          <a:xfrm>
            <a:off x="5603356" y="3066215"/>
            <a:ext cx="2900564" cy="1493189"/>
          </a:xfrm>
          <a:prstGeom prst="rect">
            <a:avLst/>
          </a:prstGeom>
        </p:spPr>
      </p:pic>
    </p:spTree>
    <p:extLst>
      <p:ext uri="{BB962C8B-B14F-4D97-AF65-F5344CB8AC3E}">
        <p14:creationId xmlns:p14="http://schemas.microsoft.com/office/powerpoint/2010/main" val="40289290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normAutofit fontScale="90000"/>
          </a:bodyPr>
          <a:lstStyle/>
          <a:p>
            <a:r>
              <a:rPr lang="en-US" sz="3000" dirty="0"/>
              <a:t>Lesson 22: Congruence Criteria for Triangles- SAS</a:t>
            </a:r>
          </a:p>
        </p:txBody>
      </p:sp>
      <p:pic>
        <p:nvPicPr>
          <p:cNvPr id="4" name="Picture 3"/>
          <p:cNvPicPr>
            <a:picLocks noChangeAspect="1"/>
          </p:cNvPicPr>
          <p:nvPr/>
        </p:nvPicPr>
        <p:blipFill>
          <a:blip r:embed="rId3"/>
          <a:stretch>
            <a:fillRect/>
          </a:stretch>
        </p:blipFill>
        <p:spPr>
          <a:xfrm>
            <a:off x="800100" y="2633980"/>
            <a:ext cx="3009900" cy="1786095"/>
          </a:xfrm>
          <a:prstGeom prst="rect">
            <a:avLst/>
          </a:prstGeom>
        </p:spPr>
      </p:pic>
      <p:pic>
        <p:nvPicPr>
          <p:cNvPr id="6" name="Picture 5"/>
          <p:cNvPicPr>
            <a:picLocks noChangeAspect="1"/>
          </p:cNvPicPr>
          <p:nvPr/>
        </p:nvPicPr>
        <p:blipFill>
          <a:blip r:embed="rId4"/>
          <a:stretch>
            <a:fillRect/>
          </a:stretch>
        </p:blipFill>
        <p:spPr>
          <a:xfrm>
            <a:off x="4927600" y="3078955"/>
            <a:ext cx="3009343" cy="1341120"/>
          </a:xfrm>
          <a:prstGeom prst="rect">
            <a:avLst/>
          </a:prstGeom>
        </p:spPr>
      </p:pic>
    </p:spTree>
    <p:extLst>
      <p:ext uri="{BB962C8B-B14F-4D97-AF65-F5344CB8AC3E}">
        <p14:creationId xmlns:p14="http://schemas.microsoft.com/office/powerpoint/2010/main" val="28244726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normAutofit fontScale="90000"/>
          </a:bodyPr>
          <a:lstStyle/>
          <a:p>
            <a:r>
              <a:rPr lang="en-US" sz="3000" dirty="0"/>
              <a:t>Lesson 22: Congruence Criteria for Triangles- SAS</a:t>
            </a:r>
          </a:p>
        </p:txBody>
      </p:sp>
      <p:pic>
        <p:nvPicPr>
          <p:cNvPr id="6" name="Picture 5"/>
          <p:cNvPicPr>
            <a:picLocks noChangeAspect="1"/>
          </p:cNvPicPr>
          <p:nvPr/>
        </p:nvPicPr>
        <p:blipFill>
          <a:blip r:embed="rId3"/>
          <a:stretch>
            <a:fillRect/>
          </a:stretch>
        </p:blipFill>
        <p:spPr>
          <a:xfrm>
            <a:off x="812800" y="3088640"/>
            <a:ext cx="3169995" cy="1412715"/>
          </a:xfrm>
          <a:prstGeom prst="rect">
            <a:avLst/>
          </a:prstGeom>
        </p:spPr>
      </p:pic>
      <p:pic>
        <p:nvPicPr>
          <p:cNvPr id="3" name="Picture 2"/>
          <p:cNvPicPr>
            <a:picLocks noChangeAspect="1"/>
          </p:cNvPicPr>
          <p:nvPr/>
        </p:nvPicPr>
        <p:blipFill>
          <a:blip r:embed="rId4"/>
          <a:stretch>
            <a:fillRect/>
          </a:stretch>
        </p:blipFill>
        <p:spPr>
          <a:xfrm>
            <a:off x="4869180" y="2773680"/>
            <a:ext cx="3205442" cy="2166135"/>
          </a:xfrm>
          <a:prstGeom prst="rect">
            <a:avLst/>
          </a:prstGeom>
        </p:spPr>
      </p:pic>
    </p:spTree>
    <p:extLst>
      <p:ext uri="{BB962C8B-B14F-4D97-AF65-F5344CB8AC3E}">
        <p14:creationId xmlns:p14="http://schemas.microsoft.com/office/powerpoint/2010/main" val="9865223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Lesson 1: Construct an Equilateral Triangle</a:t>
            </a:r>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3281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000" b="1" baseline="0" dirty="0" smtClean="0"/>
              <a:t>Student Outcomes</a:t>
            </a:r>
          </a:p>
          <a:p>
            <a:pPr marL="457200" indent="-457200">
              <a:buFont typeface="Arial" panose="020B0604020202020204" pitchFamily="34" charset="0"/>
              <a:buChar char="•"/>
            </a:pPr>
            <a:r>
              <a:rPr lang="en-US" sz="3000" b="1" baseline="0" dirty="0" smtClean="0"/>
              <a:t>Students learn to construct an equilateral triangle.</a:t>
            </a:r>
          </a:p>
          <a:p>
            <a:pPr marL="457200" indent="-457200">
              <a:buFont typeface="Arial" panose="020B0604020202020204" pitchFamily="34" charset="0"/>
              <a:buChar char="•"/>
            </a:pPr>
            <a:r>
              <a:rPr lang="en-US" sz="3000" b="1" baseline="0" dirty="0" smtClean="0"/>
              <a:t>Students communicate mathematical ideas effectively and efficiently.</a:t>
            </a:r>
            <a:endParaRPr lang="en-US" sz="3000" b="1" baseline="0" dirty="0"/>
          </a:p>
        </p:txBody>
      </p:sp>
    </p:spTree>
    <p:extLst>
      <p:ext uri="{BB962C8B-B14F-4D97-AF65-F5344CB8AC3E}">
        <p14:creationId xmlns:p14="http://schemas.microsoft.com/office/powerpoint/2010/main" val="171666554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988385"/>
            <a:ext cx="8375904"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      </a:t>
            </a:r>
            <a:r>
              <a:rPr lang="en-US" sz="3200" baseline="0" dirty="0" smtClean="0"/>
              <a:t>Lesson 23: Bases Angles of Isosceles Triangles</a:t>
            </a:r>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pic>
        <p:nvPicPr>
          <p:cNvPr id="2" name="Picture 1"/>
          <p:cNvPicPr>
            <a:picLocks noChangeAspect="1"/>
          </p:cNvPicPr>
          <p:nvPr/>
        </p:nvPicPr>
        <p:blipFill>
          <a:blip r:embed="rId3"/>
          <a:stretch>
            <a:fillRect/>
          </a:stretch>
        </p:blipFill>
        <p:spPr>
          <a:xfrm>
            <a:off x="457200" y="1036800"/>
            <a:ext cx="573970" cy="535967"/>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128017" y="1714284"/>
                <a:ext cx="6156387" cy="2432461"/>
              </a:xfrm>
              <a:prstGeom prst="rect">
                <a:avLst/>
              </a:prstGeom>
            </p:spPr>
            <p:txBody>
              <a:bodyPr wrap="square">
                <a:spAutoFit/>
              </a:bodyPr>
              <a:lstStyle/>
              <a:p>
                <a:pPr marL="548640" marR="548640">
                  <a:lnSpc>
                    <a:spcPct val="105000"/>
                  </a:lnSpc>
                  <a:spcBef>
                    <a:spcPts val="600"/>
                  </a:spcBef>
                  <a:spcAft>
                    <a:spcPts val="600"/>
                  </a:spcAft>
                </a:pPr>
                <a:r>
                  <a:rPr lang="en-US" sz="2400" b="1" dirty="0" smtClean="0">
                    <a:solidFill>
                      <a:srgbClr val="231F20"/>
                    </a:solidFill>
                    <a:effectLst/>
                    <a:latin typeface="Calibri" panose="020F0502020204030204" pitchFamily="34" charset="0"/>
                    <a:ea typeface="Myriad Pro"/>
                    <a:cs typeface="Myriad Pro"/>
                  </a:rPr>
                  <a:t>Given</a:t>
                </a:r>
                <a:r>
                  <a:rPr lang="en-US" sz="2400" b="1" dirty="0">
                    <a:solidFill>
                      <a:srgbClr val="231F20"/>
                    </a:solidFill>
                    <a:effectLst/>
                    <a:latin typeface="Calibri" panose="020F0502020204030204" pitchFamily="34" charset="0"/>
                    <a:ea typeface="Myriad Pro"/>
                    <a:cs typeface="Myriad Pro"/>
                  </a:rPr>
                  <a:t>:	Isosceles </a:t>
                </a:r>
                <a14:m>
                  <m:oMath xmlns:m="http://schemas.openxmlformats.org/officeDocument/2006/math">
                    <m:r>
                      <a:rPr lang="en-US" sz="2400" b="1" i="1">
                        <a:solidFill>
                          <a:srgbClr val="231F20"/>
                        </a:solidFill>
                        <a:effectLst/>
                        <a:latin typeface="Cambria Math" panose="02040503050406030204" pitchFamily="18" charset="0"/>
                        <a:ea typeface="Myriad Pro"/>
                        <a:cs typeface="Myriad Pro"/>
                      </a:rPr>
                      <m:t>△</m:t>
                    </m:r>
                    <m:r>
                      <a:rPr lang="en-US" sz="2400" b="1" i="1">
                        <a:solidFill>
                          <a:srgbClr val="231F20"/>
                        </a:solidFill>
                        <a:effectLst/>
                        <a:latin typeface="Cambria Math" panose="02040503050406030204" pitchFamily="18" charset="0"/>
                        <a:ea typeface="Myriad Pro"/>
                        <a:cs typeface="Myriad Pro"/>
                      </a:rPr>
                      <m:t>𝑨𝑩𝑪</m:t>
                    </m:r>
                  </m:oMath>
                </a14:m>
                <a:r>
                  <a:rPr lang="en-US" sz="2400" b="1" dirty="0">
                    <a:solidFill>
                      <a:srgbClr val="231F20"/>
                    </a:solidFill>
                    <a:effectLst/>
                    <a:latin typeface="Calibri" panose="020F0502020204030204" pitchFamily="34" charset="0"/>
                    <a:ea typeface="Myriad Pro"/>
                    <a:cs typeface="Myriad Pro"/>
                  </a:rPr>
                  <a:t>, with </a:t>
                </a:r>
                <a14:m>
                  <m:oMath xmlns:m="http://schemas.openxmlformats.org/officeDocument/2006/math">
                    <m:r>
                      <a:rPr lang="en-US" sz="2400" b="1" i="1" dirty="0" smtClean="0">
                        <a:solidFill>
                          <a:srgbClr val="231F20"/>
                        </a:solidFill>
                        <a:effectLst/>
                        <a:latin typeface="Cambria Math" panose="02040503050406030204" pitchFamily="18" charset="0"/>
                        <a:ea typeface="Myriad Pro"/>
                        <a:cs typeface="Myriad Pro"/>
                      </a:rPr>
                      <m:t>𝑨𝑩</m:t>
                    </m:r>
                    <m:r>
                      <a:rPr lang="en-US" sz="2400" b="1" i="1" dirty="0" smtClean="0">
                        <a:solidFill>
                          <a:srgbClr val="231F20"/>
                        </a:solidFill>
                        <a:effectLst/>
                        <a:latin typeface="Cambria Math" panose="02040503050406030204" pitchFamily="18" charset="0"/>
                        <a:ea typeface="Cambria Math" panose="02040503050406030204" pitchFamily="18" charset="0"/>
                        <a:cs typeface="Myriad Pro"/>
                      </a:rPr>
                      <m:t>=</m:t>
                    </m:r>
                    <m:r>
                      <a:rPr lang="en-US" sz="2400" b="1" i="1" dirty="0" smtClean="0">
                        <a:solidFill>
                          <a:srgbClr val="231F20"/>
                        </a:solidFill>
                        <a:effectLst/>
                        <a:latin typeface="Cambria Math" panose="02040503050406030204" pitchFamily="18" charset="0"/>
                        <a:ea typeface="Cambria Math" panose="02040503050406030204" pitchFamily="18" charset="0"/>
                        <a:cs typeface="Myriad Pro"/>
                      </a:rPr>
                      <m:t>𝑩𝑪</m:t>
                    </m:r>
                  </m:oMath>
                </a14:m>
                <a:r>
                  <a:rPr lang="en-US" sz="2400" b="1" dirty="0" smtClean="0">
                    <a:solidFill>
                      <a:srgbClr val="231F20"/>
                    </a:solidFill>
                    <a:effectLst/>
                    <a:latin typeface="Calibri" panose="020F0502020204030204" pitchFamily="34" charset="0"/>
                    <a:ea typeface="Myriad Pro"/>
                    <a:cs typeface="Myriad Pro"/>
                  </a:rPr>
                  <a:t> </a:t>
                </a:r>
              </a:p>
              <a:p>
                <a:pPr marL="548640" marR="548640">
                  <a:lnSpc>
                    <a:spcPct val="105000"/>
                  </a:lnSpc>
                  <a:spcBef>
                    <a:spcPts val="600"/>
                  </a:spcBef>
                  <a:spcAft>
                    <a:spcPts val="600"/>
                  </a:spcAft>
                </a:pPr>
                <a:r>
                  <a:rPr lang="en-US" sz="2400" b="1" dirty="0" smtClean="0">
                    <a:solidFill>
                      <a:srgbClr val="231F20"/>
                    </a:solidFill>
                    <a:effectLst/>
                    <a:latin typeface="Calibri" panose="020F0502020204030204" pitchFamily="34" charset="0"/>
                    <a:ea typeface="Myriad Pro"/>
                    <a:cs typeface="Myriad Pro"/>
                  </a:rPr>
                  <a:t>Prove</a:t>
                </a:r>
                <a:r>
                  <a:rPr lang="en-US" sz="2400" b="1" dirty="0">
                    <a:solidFill>
                      <a:srgbClr val="231F20"/>
                    </a:solidFill>
                    <a:effectLst/>
                    <a:latin typeface="Calibri" panose="020F0502020204030204" pitchFamily="34" charset="0"/>
                    <a:ea typeface="Myriad Pro"/>
                    <a:cs typeface="Myriad Pro"/>
                  </a:rPr>
                  <a:t>: 	</a:t>
                </a:r>
                <a14:m>
                  <m:oMath xmlns:m="http://schemas.openxmlformats.org/officeDocument/2006/math">
                    <m:r>
                      <a:rPr lang="en-US" sz="2400" b="1" i="1">
                        <a:solidFill>
                          <a:srgbClr val="231F20"/>
                        </a:solidFill>
                        <a:effectLst/>
                        <a:latin typeface="Cambria Math" panose="02040503050406030204" pitchFamily="18" charset="0"/>
                        <a:ea typeface="Myriad Pro"/>
                        <a:cs typeface="Myriad Pro"/>
                      </a:rPr>
                      <m:t>∠</m:t>
                    </m:r>
                    <m:r>
                      <a:rPr lang="en-US" sz="2400" b="1" i="1">
                        <a:solidFill>
                          <a:srgbClr val="231F20"/>
                        </a:solidFill>
                        <a:effectLst/>
                        <a:latin typeface="Cambria Math" panose="02040503050406030204" pitchFamily="18" charset="0"/>
                        <a:ea typeface="Myriad Pro"/>
                        <a:cs typeface="Myriad Pro"/>
                      </a:rPr>
                      <m:t>𝑩</m:t>
                    </m:r>
                    <m:r>
                      <a:rPr lang="en-US" sz="2400" b="1" i="1">
                        <a:solidFill>
                          <a:srgbClr val="231F20"/>
                        </a:solidFill>
                        <a:effectLst/>
                        <a:latin typeface="Cambria Math" panose="02040503050406030204" pitchFamily="18" charset="0"/>
                        <a:ea typeface="Myriad Pro"/>
                        <a:cs typeface="Myriad Pro"/>
                      </a:rPr>
                      <m:t>≅∠</m:t>
                    </m:r>
                    <m:r>
                      <a:rPr lang="en-US" sz="2400" b="1" i="1">
                        <a:solidFill>
                          <a:srgbClr val="231F20"/>
                        </a:solidFill>
                        <a:effectLst/>
                        <a:latin typeface="Cambria Math" panose="02040503050406030204" pitchFamily="18" charset="0"/>
                        <a:ea typeface="Myriad Pro"/>
                        <a:cs typeface="Myriad Pro"/>
                      </a:rPr>
                      <m:t>𝑪</m:t>
                    </m:r>
                  </m:oMath>
                </a14:m>
                <a:endParaRPr lang="en-US" sz="2400" b="1" dirty="0">
                  <a:solidFill>
                    <a:srgbClr val="231F20"/>
                  </a:solidFill>
                  <a:effectLst/>
                  <a:latin typeface="Calibri" panose="020F0502020204030204" pitchFamily="34" charset="0"/>
                  <a:ea typeface="Myriad Pro"/>
                  <a:cs typeface="Myriad Pro"/>
                </a:endParaRPr>
              </a:p>
              <a:p>
                <a:pPr marL="548640" marR="548640">
                  <a:lnSpc>
                    <a:spcPct val="105000"/>
                  </a:lnSpc>
                  <a:spcBef>
                    <a:spcPts val="600"/>
                  </a:spcBef>
                  <a:spcAft>
                    <a:spcPts val="600"/>
                  </a:spcAft>
                </a:pPr>
                <a:r>
                  <a:rPr lang="en-US" sz="2400" b="1" dirty="0">
                    <a:solidFill>
                      <a:srgbClr val="231F20"/>
                    </a:solidFill>
                    <a:effectLst/>
                    <a:latin typeface="Calibri" panose="020F0502020204030204" pitchFamily="34" charset="0"/>
                    <a:ea typeface="Myriad Pro"/>
                    <a:cs typeface="Myriad Pro"/>
                  </a:rPr>
                  <a:t> </a:t>
                </a:r>
                <a:r>
                  <a:rPr lang="en-US" sz="2400" b="1" i="1" dirty="0" smtClean="0">
                    <a:solidFill>
                      <a:srgbClr val="231F20"/>
                    </a:solidFill>
                    <a:effectLst/>
                    <a:latin typeface="Calibri" panose="020F0502020204030204" pitchFamily="34" charset="0"/>
                    <a:ea typeface="Myriad Pro"/>
                    <a:cs typeface="Myriad Pro"/>
                  </a:rPr>
                  <a:t>Construction</a:t>
                </a:r>
                <a:r>
                  <a:rPr lang="en-US" sz="2400" b="1" i="1" dirty="0">
                    <a:solidFill>
                      <a:srgbClr val="231F20"/>
                    </a:solidFill>
                    <a:effectLst/>
                    <a:latin typeface="Calibri" panose="020F0502020204030204" pitchFamily="34" charset="0"/>
                    <a:ea typeface="Myriad Pro"/>
                    <a:cs typeface="Myriad Pro"/>
                  </a:rPr>
                  <a:t>:  </a:t>
                </a:r>
                <a:r>
                  <a:rPr lang="en-US" sz="2400" b="1" dirty="0">
                    <a:solidFill>
                      <a:srgbClr val="231F20"/>
                    </a:solidFill>
                    <a:effectLst/>
                    <a:latin typeface="Calibri" panose="020F0502020204030204" pitchFamily="34" charset="0"/>
                    <a:ea typeface="Myriad Pro"/>
                    <a:cs typeface="Myriad Pro"/>
                  </a:rPr>
                  <a:t>Draw the angle bisector </a:t>
                </a:r>
                <a14:m>
                  <m:oMath xmlns:m="http://schemas.openxmlformats.org/officeDocument/2006/math">
                    <m:acc>
                      <m:accPr>
                        <m:chr m:val="⃗"/>
                        <m:ctrlPr>
                          <a:rPr lang="en-US" sz="2400" b="1" i="1">
                            <a:solidFill>
                              <a:srgbClr val="231F20"/>
                            </a:solidFill>
                            <a:effectLst/>
                            <a:latin typeface="Cambria Math" panose="02040503050406030204" pitchFamily="18" charset="0"/>
                            <a:ea typeface="Myriad Pro"/>
                            <a:cs typeface="Myriad Pro"/>
                          </a:rPr>
                        </m:ctrlPr>
                      </m:accPr>
                      <m:e>
                        <m:r>
                          <a:rPr lang="en-US" sz="2400" b="1" i="1">
                            <a:solidFill>
                              <a:srgbClr val="231F20"/>
                            </a:solidFill>
                            <a:effectLst/>
                            <a:latin typeface="Cambria Math" panose="02040503050406030204" pitchFamily="18" charset="0"/>
                            <a:ea typeface="Myriad Pro"/>
                            <a:cs typeface="Myriad Pro"/>
                          </a:rPr>
                          <m:t>𝑨𝑫</m:t>
                        </m:r>
                      </m:e>
                    </m:acc>
                  </m:oMath>
                </a14:m>
                <a:r>
                  <a:rPr lang="en-US" sz="2400" b="1" dirty="0">
                    <a:solidFill>
                      <a:srgbClr val="231F20"/>
                    </a:solidFill>
                    <a:effectLst/>
                    <a:latin typeface="Calibri" panose="020F0502020204030204" pitchFamily="34" charset="0"/>
                    <a:ea typeface="MS Mincho" panose="02020609040205080304" pitchFamily="49" charset="-128"/>
                    <a:cs typeface="Myriad Pro"/>
                  </a:rPr>
                  <a:t> </a:t>
                </a:r>
                <a:r>
                  <a:rPr lang="en-US" sz="2400" b="1" dirty="0">
                    <a:solidFill>
                      <a:srgbClr val="231F20"/>
                    </a:solidFill>
                    <a:effectLst/>
                    <a:latin typeface="Calibri" panose="020F0502020204030204" pitchFamily="34" charset="0"/>
                    <a:ea typeface="Myriad Pro"/>
                    <a:cs typeface="Myriad Pro"/>
                  </a:rPr>
                  <a:t>of </a:t>
                </a:r>
                <a14:m>
                  <m:oMath xmlns:m="http://schemas.openxmlformats.org/officeDocument/2006/math">
                    <m:r>
                      <a:rPr lang="en-US" sz="2400" b="1">
                        <a:solidFill>
                          <a:srgbClr val="231F20"/>
                        </a:solidFill>
                        <a:effectLst/>
                        <a:latin typeface="Cambria Math" panose="02040503050406030204" pitchFamily="18" charset="0"/>
                        <a:ea typeface="Myriad Pro"/>
                        <a:cs typeface="Myriad Pro"/>
                      </a:rPr>
                      <m:t>∠</m:t>
                    </m:r>
                    <m:r>
                      <a:rPr lang="en-US" sz="2400" b="1" i="1">
                        <a:solidFill>
                          <a:srgbClr val="231F20"/>
                        </a:solidFill>
                        <a:effectLst/>
                        <a:latin typeface="Cambria Math" panose="02040503050406030204" pitchFamily="18" charset="0"/>
                        <a:ea typeface="Myriad Pro"/>
                        <a:cs typeface="Myriad Pro"/>
                      </a:rPr>
                      <m:t>𝑨</m:t>
                    </m:r>
                  </m:oMath>
                </a14:m>
                <a:r>
                  <a:rPr lang="en-US" sz="2400" b="1" dirty="0">
                    <a:solidFill>
                      <a:srgbClr val="231F20"/>
                    </a:solidFill>
                    <a:effectLst/>
                    <a:latin typeface="Calibri" panose="020F0502020204030204" pitchFamily="34" charset="0"/>
                    <a:ea typeface="MS Mincho" panose="02020609040205080304" pitchFamily="49" charset="-128"/>
                    <a:cs typeface="Myriad Pro"/>
                  </a:rPr>
                  <a:t>, where</a:t>
                </a:r>
                <a14:m>
                  <m:oMath xmlns:m="http://schemas.openxmlformats.org/officeDocument/2006/math">
                    <m:r>
                      <a:rPr lang="en-US" sz="2400" b="1" i="1">
                        <a:solidFill>
                          <a:srgbClr val="231F20"/>
                        </a:solidFill>
                        <a:effectLst/>
                        <a:latin typeface="Cambria Math" panose="02040503050406030204" pitchFamily="18" charset="0"/>
                        <a:ea typeface="Myriad Pro"/>
                        <a:cs typeface="Myriad Pro"/>
                      </a:rPr>
                      <m:t> </m:t>
                    </m:r>
                    <m:r>
                      <a:rPr lang="en-US" sz="2400" b="1" i="1">
                        <a:solidFill>
                          <a:srgbClr val="231F20"/>
                        </a:solidFill>
                        <a:effectLst/>
                        <a:latin typeface="Cambria Math" panose="02040503050406030204" pitchFamily="18" charset="0"/>
                        <a:ea typeface="Myriad Pro"/>
                        <a:cs typeface="Myriad Pro"/>
                      </a:rPr>
                      <m:t>𝑫</m:t>
                    </m:r>
                  </m:oMath>
                </a14:m>
                <a:r>
                  <a:rPr lang="en-US" sz="2400" b="1" dirty="0">
                    <a:solidFill>
                      <a:srgbClr val="231F20"/>
                    </a:solidFill>
                    <a:effectLst/>
                    <a:latin typeface="Calibri" panose="020F0502020204030204" pitchFamily="34" charset="0"/>
                    <a:ea typeface="MS Mincho" panose="02020609040205080304" pitchFamily="49" charset="-128"/>
                    <a:cs typeface="Myriad Pro"/>
                  </a:rPr>
                  <a:t> is the intersection of the bisector and </a:t>
                </a:r>
                <a14:m>
                  <m:oMath xmlns:m="http://schemas.openxmlformats.org/officeDocument/2006/math">
                    <m:acc>
                      <m:accPr>
                        <m:chr m:val="̅"/>
                        <m:ctrlPr>
                          <a:rPr lang="en-US" sz="2400" b="1" i="1">
                            <a:solidFill>
                              <a:srgbClr val="231F20"/>
                            </a:solidFill>
                            <a:effectLst/>
                            <a:latin typeface="Cambria Math" panose="02040503050406030204" pitchFamily="18" charset="0"/>
                            <a:ea typeface="Myriad Pro"/>
                            <a:cs typeface="Myriad Pro"/>
                          </a:rPr>
                        </m:ctrlPr>
                      </m:accPr>
                      <m:e>
                        <m:r>
                          <a:rPr lang="en-US" sz="2400" b="1" i="1">
                            <a:solidFill>
                              <a:srgbClr val="231F20"/>
                            </a:solidFill>
                            <a:effectLst/>
                            <a:latin typeface="Cambria Math" panose="02040503050406030204" pitchFamily="18" charset="0"/>
                            <a:ea typeface="Myriad Pro"/>
                            <a:cs typeface="Myriad Pro"/>
                          </a:rPr>
                          <m:t>𝑩𝑪</m:t>
                        </m:r>
                      </m:e>
                    </m:acc>
                  </m:oMath>
                </a14:m>
                <a:r>
                  <a:rPr lang="en-US" sz="2400" b="1" dirty="0">
                    <a:solidFill>
                      <a:srgbClr val="231F20"/>
                    </a:solidFill>
                    <a:effectLst/>
                    <a:latin typeface="Calibri" panose="020F0502020204030204" pitchFamily="34" charset="0"/>
                    <a:ea typeface="MS Mincho" panose="02020609040205080304" pitchFamily="49" charset="-128"/>
                    <a:cs typeface="Myriad Pro"/>
                  </a:rPr>
                  <a:t>.</a:t>
                </a:r>
                <a:r>
                  <a:rPr lang="en-US" sz="2400" b="1" dirty="0">
                    <a:solidFill>
                      <a:srgbClr val="231F20"/>
                    </a:solidFill>
                    <a:effectLst/>
                    <a:latin typeface="Calibri" panose="020F0502020204030204" pitchFamily="34" charset="0"/>
                    <a:ea typeface="Myriad Pro"/>
                    <a:cs typeface="Myriad Pro"/>
                  </a:rPr>
                  <a:t>  We are going to use this auxiliary line towards our SAS criteria.</a:t>
                </a:r>
              </a:p>
            </p:txBody>
          </p:sp>
        </mc:Choice>
        <mc:Fallback xmlns="">
          <p:sp>
            <p:nvSpPr>
              <p:cNvPr id="8" name="Rectangle 7"/>
              <p:cNvSpPr>
                <a:spLocks noRot="1" noChangeAspect="1" noMove="1" noResize="1" noEditPoints="1" noAdjustHandles="1" noChangeArrowheads="1" noChangeShapeType="1" noTextEdit="1"/>
              </p:cNvSpPr>
              <p:nvPr/>
            </p:nvSpPr>
            <p:spPr>
              <a:xfrm>
                <a:off x="-128017" y="1714284"/>
                <a:ext cx="6156387" cy="2432461"/>
              </a:xfrm>
              <a:prstGeom prst="rect">
                <a:avLst/>
              </a:prstGeom>
              <a:blipFill rotWithShape="0">
                <a:blip r:embed="rId4"/>
                <a:stretch>
                  <a:fillRect b="-5013"/>
                </a:stretch>
              </a:blipFill>
            </p:spPr>
            <p:txBody>
              <a:bodyPr/>
              <a:lstStyle/>
              <a:p>
                <a:r>
                  <a:rPr lang="en-US">
                    <a:noFill/>
                  </a:rPr>
                  <a:t> </a:t>
                </a:r>
              </a:p>
            </p:txBody>
          </p:sp>
        </mc:Fallback>
      </mc:AlternateContent>
      <p:pic>
        <p:nvPicPr>
          <p:cNvPr id="9" name="Picture 8"/>
          <p:cNvPicPr/>
          <p:nvPr/>
        </p:nvPicPr>
        <p:blipFill rotWithShape="1">
          <a:blip r:embed="rId5">
            <a:extLst>
              <a:ext uri="{28A0092B-C50C-407E-A947-70E740481C1C}">
                <a14:useLocalDpi xmlns:a14="http://schemas.microsoft.com/office/drawing/2010/main" val="0"/>
              </a:ext>
            </a:extLst>
          </a:blip>
          <a:srcRect t="12278" b="6858"/>
          <a:stretch/>
        </p:blipFill>
        <p:spPr bwMode="auto">
          <a:xfrm>
            <a:off x="6028371" y="1714284"/>
            <a:ext cx="2354199" cy="2560620"/>
          </a:xfrm>
          <a:prstGeom prst="rect">
            <a:avLst/>
          </a:prstGeom>
          <a:noFill/>
          <a:ln>
            <a:noFill/>
          </a:ln>
          <a:extLst>
            <a:ext uri="{53640926-AAD7-44D8-BBD7-CCE9431645EC}">
              <a14:shadowObscured xmlns:a14="http://schemas.microsoft.com/office/drawing/2010/main"/>
            </a:ext>
          </a:extLst>
        </p:spPr>
      </p:pic>
      <p:pic>
        <p:nvPicPr>
          <p:cNvPr id="10" name="Picture 9"/>
          <p:cNvPicPr>
            <a:picLocks noChangeAspect="1"/>
          </p:cNvPicPr>
          <p:nvPr/>
        </p:nvPicPr>
        <p:blipFill>
          <a:blip r:embed="rId6"/>
          <a:stretch>
            <a:fillRect/>
          </a:stretch>
        </p:blipFill>
        <p:spPr>
          <a:xfrm>
            <a:off x="-128018" y="4288262"/>
            <a:ext cx="11274169" cy="2002810"/>
          </a:xfrm>
          <a:prstGeom prst="rect">
            <a:avLst/>
          </a:prstGeom>
        </p:spPr>
      </p:pic>
    </p:spTree>
    <p:extLst>
      <p:ext uri="{BB962C8B-B14F-4D97-AF65-F5344CB8AC3E}">
        <p14:creationId xmlns:p14="http://schemas.microsoft.com/office/powerpoint/2010/main" val="443034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058857"/>
            <a:ext cx="8375904"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      </a:t>
            </a:r>
            <a:r>
              <a:rPr lang="en-US" sz="3200" baseline="0" dirty="0" smtClean="0"/>
              <a:t>Lesson 24: Congruence Criteria for Triangles – ASA and SSS</a:t>
            </a:r>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0" y="2029545"/>
            <a:ext cx="8229600" cy="3365425"/>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r>
              <a:rPr lang="en-US" sz="2800" b="1" dirty="0"/>
              <a:t>Based on the information provided, determine whether </a:t>
            </a:r>
            <a:r>
              <a:rPr lang="en-US" sz="2800" b="1" dirty="0" smtClean="0"/>
              <a:t> a congruence</a:t>
            </a:r>
            <a:r>
              <a:rPr lang="en-US" sz="2800" b="1" baseline="0" dirty="0" smtClean="0"/>
              <a:t> </a:t>
            </a:r>
            <a:r>
              <a:rPr lang="en-US" sz="2800" b="1" dirty="0" smtClean="0"/>
              <a:t>exists </a:t>
            </a:r>
            <a:r>
              <a:rPr lang="en-US" sz="2800" b="1" dirty="0"/>
              <a:t>between triangles.  If a congruence exists between triangles or if multiple congruencies exist, state the congruencies and the criteria used to determine them.</a:t>
            </a: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4791456" y="3086651"/>
            <a:ext cx="3072384" cy="2765095"/>
          </a:xfrm>
          <a:prstGeom prst="rect">
            <a:avLst/>
          </a:prstGeom>
          <a:noFill/>
          <a:ln>
            <a:noFill/>
          </a:ln>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bwMode="auto">
          <a:xfrm>
            <a:off x="457200" y="984674"/>
            <a:ext cx="530352" cy="588094"/>
          </a:xfrm>
          <a:prstGeom prst="rect">
            <a:avLst/>
          </a:prstGeom>
          <a:noFill/>
          <a:ln w="9525">
            <a:noFill/>
            <a:miter lim="800000"/>
            <a:headEnd/>
            <a:tailEnd/>
          </a:ln>
        </p:spPr>
      </p:pic>
      <p:pic>
        <p:nvPicPr>
          <p:cNvPr id="2" name="Picture 1"/>
          <p:cNvPicPr>
            <a:picLocks noChangeAspect="1"/>
          </p:cNvPicPr>
          <p:nvPr/>
        </p:nvPicPr>
        <p:blipFill>
          <a:blip r:embed="rId5"/>
          <a:stretch>
            <a:fillRect/>
          </a:stretch>
        </p:blipFill>
        <p:spPr>
          <a:xfrm>
            <a:off x="193231" y="3927065"/>
            <a:ext cx="4141025" cy="472453"/>
          </a:xfrm>
          <a:prstGeom prst="rect">
            <a:avLst/>
          </a:prstGeom>
        </p:spPr>
      </p:pic>
      <p:pic>
        <p:nvPicPr>
          <p:cNvPr id="3" name="Picture 2"/>
          <p:cNvPicPr>
            <a:picLocks noChangeAspect="1"/>
          </p:cNvPicPr>
          <p:nvPr/>
        </p:nvPicPr>
        <p:blipFill>
          <a:blip r:embed="rId6"/>
          <a:stretch>
            <a:fillRect/>
          </a:stretch>
        </p:blipFill>
        <p:spPr>
          <a:xfrm>
            <a:off x="438912" y="4625131"/>
            <a:ext cx="2194560" cy="925302"/>
          </a:xfrm>
          <a:prstGeom prst="rect">
            <a:avLst/>
          </a:prstGeom>
        </p:spPr>
      </p:pic>
    </p:spTree>
    <p:extLst>
      <p:ext uri="{BB962C8B-B14F-4D97-AF65-F5344CB8AC3E}">
        <p14:creationId xmlns:p14="http://schemas.microsoft.com/office/powerpoint/2010/main" val="228409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953854"/>
            <a:ext cx="8522208"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        </a:t>
            </a:r>
            <a:r>
              <a:rPr lang="en-US" sz="3200" baseline="0" dirty="0" smtClean="0"/>
              <a:t>Lesson 25: Congruence Criteria for Triangles – AAS and HL </a:t>
            </a:r>
            <a:endParaRPr lang="en-US" baseline="0" dirty="0"/>
          </a:p>
        </p:txBody>
      </p:sp>
      <p:sp>
        <p:nvSpPr>
          <p:cNvPr id="6" name="Content Placeholder 5"/>
          <p:cNvSpPr>
            <a:spLocks noGrp="1"/>
          </p:cNvSpPr>
          <p:nvPr>
            <p:ph idx="4294967295"/>
          </p:nvPr>
        </p:nvSpPr>
        <p:spPr>
          <a:xfrm>
            <a:off x="457200" y="1913474"/>
            <a:ext cx="8229600" cy="3609502"/>
          </a:xfrm>
        </p:spPr>
        <p:txBody>
          <a:bodyPr/>
          <a:lstStyle/>
          <a:p>
            <a:r>
              <a:rPr lang="en-US" smtClean="0"/>
              <a:t>  </a:t>
            </a:r>
            <a:endParaRPr lang="en-US" dirty="0"/>
          </a:p>
        </p:txBody>
      </p:sp>
      <mc:AlternateContent xmlns:mc="http://schemas.openxmlformats.org/markup-compatibility/2006" xmlns:a14="http://schemas.microsoft.com/office/drawing/2010/main">
        <mc:Choice Requires="a14">
          <p:sp>
            <p:nvSpPr>
              <p:cNvPr id="7" name="Content Placeholder 3"/>
              <p:cNvSpPr txBox="1">
                <a:spLocks/>
              </p:cNvSpPr>
              <p:nvPr/>
            </p:nvSpPr>
            <p:spPr bwMode="auto">
              <a:xfrm>
                <a:off x="128016" y="2072866"/>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r>
                  <a:rPr lang="en-US" sz="2400" b="1" baseline="0" dirty="0" smtClean="0"/>
                  <a:t>Given two triangles </a:t>
                </a:r>
                <a14:m>
                  <m:oMath xmlns:m="http://schemas.openxmlformats.org/officeDocument/2006/math">
                    <m:r>
                      <a:rPr lang="en-US" sz="2400" b="1" i="1" baseline="0" smtClean="0">
                        <a:latin typeface="Cambria Math" panose="02040503050406030204" pitchFamily="18" charset="0"/>
                      </a:rPr>
                      <m:t>𝑨𝑩𝑪</m:t>
                    </m:r>
                  </m:oMath>
                </a14:m>
                <a:r>
                  <a:rPr lang="en-US" sz="2400" b="1" baseline="0" dirty="0" smtClean="0"/>
                  <a:t> and A’B’C’. If </a:t>
                </a:r>
                <a14:m>
                  <m:oMath xmlns:m="http://schemas.openxmlformats.org/officeDocument/2006/math">
                    <m:r>
                      <a:rPr lang="en-US" sz="2400" b="1" i="1" baseline="0" smtClean="0">
                        <a:latin typeface="Cambria Math" panose="02040503050406030204" pitchFamily="18" charset="0"/>
                      </a:rPr>
                      <m:t>𝑨𝑩</m:t>
                    </m:r>
                    <m:r>
                      <a:rPr lang="en-US" sz="2400" b="1" i="1" baseline="0" smtClean="0">
                        <a:latin typeface="Cambria Math" panose="02040503050406030204" pitchFamily="18" charset="0"/>
                      </a:rPr>
                      <m:t>=</m:t>
                    </m:r>
                    <m:sSup>
                      <m:sSupPr>
                        <m:ctrlPr>
                          <a:rPr lang="en-US" sz="2400" b="1" i="1" baseline="0" smtClean="0">
                            <a:latin typeface="Cambria Math" panose="02040503050406030204" pitchFamily="18" charset="0"/>
                          </a:rPr>
                        </m:ctrlPr>
                      </m:sSupPr>
                      <m:e>
                        <m:r>
                          <a:rPr lang="en-US" sz="2400" b="1" i="1" baseline="0" smtClean="0">
                            <a:latin typeface="Cambria Math" panose="02040503050406030204" pitchFamily="18" charset="0"/>
                          </a:rPr>
                          <m:t>𝑨</m:t>
                        </m:r>
                      </m:e>
                      <m:sup>
                        <m:r>
                          <a:rPr lang="en-US" sz="2400" b="1" i="1" baseline="0" smtClean="0">
                            <a:latin typeface="Cambria Math" panose="02040503050406030204" pitchFamily="18" charset="0"/>
                          </a:rPr>
                          <m:t>′</m:t>
                        </m:r>
                      </m:sup>
                    </m:sSup>
                    <m:r>
                      <a:rPr lang="en-US" sz="2400" b="1" i="1" baseline="0" smtClean="0">
                        <a:latin typeface="Cambria Math" panose="02040503050406030204" pitchFamily="18" charset="0"/>
                      </a:rPr>
                      <m:t>𝑩</m:t>
                    </m:r>
                    <m:r>
                      <a:rPr lang="en-US" sz="2400" b="1" i="1" baseline="0" smtClean="0">
                        <a:latin typeface="Cambria Math" panose="02040503050406030204" pitchFamily="18" charset="0"/>
                      </a:rPr>
                      <m:t>′</m:t>
                    </m:r>
                  </m:oMath>
                </a14:m>
                <a:r>
                  <a:rPr lang="en-US" sz="2400" b="1" baseline="0" dirty="0" smtClean="0"/>
                  <a:t> (Side), </a:t>
                </a:r>
                <a14:m>
                  <m:oMath xmlns:m="http://schemas.openxmlformats.org/officeDocument/2006/math">
                    <m:r>
                      <a:rPr lang="en-US" sz="2400" b="1" i="1" baseline="0" smtClean="0">
                        <a:latin typeface="Cambria Math" panose="02040503050406030204" pitchFamily="18" charset="0"/>
                      </a:rPr>
                      <m:t>𝒎</m:t>
                    </m:r>
                    <m:r>
                      <a:rPr lang="en-US" sz="2400" b="1" i="1" baseline="0" smtClean="0">
                        <a:latin typeface="Cambria Math" panose="02040503050406030204" pitchFamily="18" charset="0"/>
                      </a:rPr>
                      <m:t>∠</m:t>
                    </m:r>
                    <m:r>
                      <a:rPr lang="en-US" sz="2400" b="1" i="1" baseline="0" smtClean="0">
                        <a:latin typeface="Cambria Math" panose="02040503050406030204" pitchFamily="18" charset="0"/>
                      </a:rPr>
                      <m:t>𝑩</m:t>
                    </m:r>
                    <m:r>
                      <a:rPr lang="en-US" sz="2400" b="1" i="1" baseline="0" smtClean="0">
                        <a:latin typeface="Cambria Math" panose="02040503050406030204" pitchFamily="18" charset="0"/>
                      </a:rPr>
                      <m:t>=</m:t>
                    </m:r>
                    <m:r>
                      <a:rPr lang="en-US" sz="2400" b="1" i="1" baseline="0" smtClean="0">
                        <a:latin typeface="Cambria Math" panose="02040503050406030204" pitchFamily="18" charset="0"/>
                      </a:rPr>
                      <m:t>𝒎</m:t>
                    </m:r>
                  </m:oMath>
                </a14:m>
                <a:r>
                  <a:rPr lang="en-US" sz="2400" b="1" baseline="0" dirty="0"/>
                  <a:t> </a:t>
                </a:r>
                <a14:m>
                  <m:oMath xmlns:m="http://schemas.openxmlformats.org/officeDocument/2006/math">
                    <m:r>
                      <a:rPr lang="en-US" sz="2400" b="1" i="1" baseline="0">
                        <a:latin typeface="Cambria Math" panose="02040503050406030204" pitchFamily="18" charset="0"/>
                      </a:rPr>
                      <m:t>∠</m:t>
                    </m:r>
                    <m:r>
                      <a:rPr lang="en-US" sz="2400" b="1" i="1" baseline="0">
                        <a:latin typeface="Cambria Math" panose="02040503050406030204" pitchFamily="18" charset="0"/>
                      </a:rPr>
                      <m:t>𝑩</m:t>
                    </m:r>
                  </m:oMath>
                </a14:m>
                <a:r>
                  <a:rPr lang="en-US" sz="2400" b="1" baseline="0" dirty="0" smtClean="0"/>
                  <a:t>’ (Angle), and</a:t>
                </a:r>
                <a14:m>
                  <m:oMath xmlns:m="http://schemas.openxmlformats.org/officeDocument/2006/math">
                    <m:r>
                      <a:rPr lang="en-US" sz="2400" b="1" i="1" baseline="0">
                        <a:latin typeface="Cambria Math" panose="02040503050406030204" pitchFamily="18" charset="0"/>
                      </a:rPr>
                      <m:t>𝒎</m:t>
                    </m:r>
                    <m:r>
                      <a:rPr lang="en-US" sz="2400" b="1" i="1" baseline="0">
                        <a:latin typeface="Cambria Math" panose="02040503050406030204" pitchFamily="18" charset="0"/>
                      </a:rPr>
                      <m:t>∠</m:t>
                    </m:r>
                    <m:r>
                      <a:rPr lang="en-US" sz="2400" b="1" i="1" baseline="0" smtClean="0">
                        <a:latin typeface="Cambria Math" panose="02040503050406030204" pitchFamily="18" charset="0"/>
                      </a:rPr>
                      <m:t>𝑪</m:t>
                    </m:r>
                    <m:r>
                      <a:rPr lang="en-US" sz="2400" b="1" i="1" baseline="0">
                        <a:latin typeface="Cambria Math" panose="02040503050406030204" pitchFamily="18" charset="0"/>
                      </a:rPr>
                      <m:t>=</m:t>
                    </m:r>
                    <m:r>
                      <a:rPr lang="en-US" sz="2400" b="1" i="1" baseline="0">
                        <a:latin typeface="Cambria Math" panose="02040503050406030204" pitchFamily="18" charset="0"/>
                      </a:rPr>
                      <m:t>𝒎</m:t>
                    </m:r>
                  </m:oMath>
                </a14:m>
                <a:r>
                  <a:rPr lang="en-US" sz="2400" b="1" baseline="0" dirty="0"/>
                  <a:t> </a:t>
                </a:r>
                <a14:m>
                  <m:oMath xmlns:m="http://schemas.openxmlformats.org/officeDocument/2006/math">
                    <m:r>
                      <a:rPr lang="en-US" sz="2400" b="1" i="1" baseline="0">
                        <a:latin typeface="Cambria Math" panose="02040503050406030204" pitchFamily="18" charset="0"/>
                      </a:rPr>
                      <m:t>∠</m:t>
                    </m:r>
                    <m:r>
                      <a:rPr lang="en-US" sz="2400" b="1" i="1" baseline="0" smtClean="0">
                        <a:latin typeface="Cambria Math" panose="02040503050406030204" pitchFamily="18" charset="0"/>
                      </a:rPr>
                      <m:t>𝑪</m:t>
                    </m:r>
                  </m:oMath>
                </a14:m>
                <a:r>
                  <a:rPr lang="en-US" sz="2400" b="1" baseline="0" dirty="0"/>
                  <a:t>’ (</a:t>
                </a:r>
                <a:r>
                  <a:rPr lang="en-US" sz="2400" b="1" baseline="0" dirty="0" smtClean="0"/>
                  <a:t>Angle), then  the triangles are congruent.</a:t>
                </a:r>
                <a:endParaRPr lang="en-US" sz="2400" b="1" baseline="0" dirty="0"/>
              </a:p>
            </p:txBody>
          </p:sp>
        </mc:Choice>
        <mc:Fallback xmlns="">
          <p:sp>
            <p:nvSpPr>
              <p:cNvPr id="7" name="Content Placeholder 3"/>
              <p:cNvSpPr txBox="1">
                <a:spLocks noRot="1" noChangeAspect="1" noMove="1" noResize="1" noEditPoints="1" noAdjustHandles="1" noChangeArrowheads="1" noChangeShapeType="1" noTextEdit="1"/>
              </p:cNvSpPr>
              <p:nvPr/>
            </p:nvSpPr>
            <p:spPr bwMode="auto">
              <a:xfrm>
                <a:off x="128016" y="2072866"/>
                <a:ext cx="8229600" cy="2780446"/>
              </a:xfrm>
              <a:prstGeom prst="rect">
                <a:avLst/>
              </a:prstGeom>
              <a:blipFill rotWithShape="0">
                <a:blip r:embed="rId3"/>
                <a:stretch>
                  <a:fillRect t="-1754" r="-1037"/>
                </a:stretch>
              </a:blipFill>
              <a:ln w="9525">
                <a:noFill/>
                <a:miter lim="800000"/>
                <a:headEnd/>
                <a:tailEnd/>
              </a:ln>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602270" y="953854"/>
            <a:ext cx="583215" cy="564050"/>
          </a:xfrm>
          <a:prstGeom prst="rect">
            <a:avLst/>
          </a:prstGeom>
        </p:spPr>
      </p:pic>
      <p:sp>
        <p:nvSpPr>
          <p:cNvPr id="8" name="Rectangle 7"/>
          <p:cNvSpPr/>
          <p:nvPr/>
        </p:nvSpPr>
        <p:spPr>
          <a:xfrm>
            <a:off x="-192024" y="3110223"/>
            <a:ext cx="6254496" cy="2052870"/>
          </a:xfrm>
          <a:prstGeom prst="rect">
            <a:avLst/>
          </a:prstGeom>
        </p:spPr>
        <p:txBody>
          <a:bodyPr wrap="square">
            <a:spAutoFit/>
          </a:bodyPr>
          <a:lstStyle/>
          <a:p>
            <a:pPr marL="548640" marR="548640">
              <a:lnSpc>
                <a:spcPct val="105000"/>
              </a:lnSpc>
              <a:spcBef>
                <a:spcPts val="600"/>
              </a:spcBef>
              <a:spcAft>
                <a:spcPts val="600"/>
              </a:spcAft>
            </a:pPr>
            <a:r>
              <a:rPr lang="en-US" sz="2800" b="1" i="1" dirty="0" smtClean="0">
                <a:solidFill>
                  <a:srgbClr val="231F20"/>
                </a:solidFill>
                <a:latin typeface="Calibri" panose="020F0502020204030204" pitchFamily="34" charset="0"/>
                <a:ea typeface="Myriad Pro"/>
                <a:cs typeface="Myriad Pro"/>
              </a:rPr>
              <a:t>Proof:</a:t>
            </a:r>
            <a:r>
              <a:rPr lang="en-US" sz="2800" b="1" baseline="0" dirty="0" smtClean="0">
                <a:solidFill>
                  <a:srgbClr val="231F20"/>
                </a:solidFill>
                <a:latin typeface="Calibri" panose="020F0502020204030204" pitchFamily="34" charset="0"/>
                <a:ea typeface="Myriad Pro"/>
                <a:cs typeface="Myriad Pro"/>
              </a:rPr>
              <a:t> </a:t>
            </a:r>
            <a:r>
              <a:rPr lang="en-US" sz="2800" b="1" dirty="0" smtClean="0">
                <a:solidFill>
                  <a:srgbClr val="231F20"/>
                </a:solidFill>
                <a:latin typeface="Calibri" panose="020F0502020204030204" pitchFamily="34" charset="0"/>
                <a:ea typeface="Myriad Pro"/>
                <a:cs typeface="Myriad Pro"/>
              </a:rPr>
              <a:t>Consider </a:t>
            </a:r>
            <a:r>
              <a:rPr lang="en-US" sz="2800" b="1" dirty="0">
                <a:solidFill>
                  <a:srgbClr val="231F20"/>
                </a:solidFill>
                <a:latin typeface="Calibri" panose="020F0502020204030204" pitchFamily="34" charset="0"/>
                <a:ea typeface="Myriad Pro"/>
                <a:cs typeface="Myriad Pro"/>
              </a:rPr>
              <a:t>a pair of triangles that meet the AAS criteria.  If you knew that two angles of one triangle corresponded to and were equal in measure to two angles of the other triangle, what conclusions can you draw about the third angles of each triangle?  </a:t>
            </a:r>
            <a:endParaRPr lang="en-US" sz="2800" b="1" dirty="0">
              <a:solidFill>
                <a:srgbClr val="231F20"/>
              </a:solidFill>
              <a:effectLst/>
              <a:latin typeface="Calibri" panose="020F0502020204030204" pitchFamily="34" charset="0"/>
              <a:ea typeface="Myriad Pro"/>
              <a:cs typeface="Myriad Pro"/>
            </a:endParaRPr>
          </a:p>
        </p:txBody>
      </p:sp>
      <p:pic>
        <p:nvPicPr>
          <p:cNvPr id="10" name="Picture 9"/>
          <p:cNvPicPr/>
          <p:nvPr/>
        </p:nvPicPr>
        <p:blipFill rotWithShape="1">
          <a:blip r:embed="rId5">
            <a:extLst>
              <a:ext uri="{28A0092B-C50C-407E-A947-70E740481C1C}">
                <a14:useLocalDpi xmlns:a14="http://schemas.microsoft.com/office/drawing/2010/main" val="0"/>
              </a:ext>
            </a:extLst>
          </a:blip>
          <a:srcRect t="17494" b="14642"/>
          <a:stretch/>
        </p:blipFill>
        <p:spPr bwMode="auto">
          <a:xfrm>
            <a:off x="5324094" y="2815670"/>
            <a:ext cx="3771900" cy="1805109"/>
          </a:xfrm>
          <a:prstGeom prst="rect">
            <a:avLst/>
          </a:prstGeom>
          <a:noFill/>
          <a:ln>
            <a:noFill/>
          </a:ln>
          <a:extLst>
            <a:ext uri="{53640926-AAD7-44D8-BBD7-CCE9431645EC}">
              <a14:shadowObscured xmlns:a14="http://schemas.microsoft.com/office/drawing/2010/main"/>
            </a:ext>
          </a:extLst>
        </p:spPr>
      </p:pic>
      <p:sp>
        <p:nvSpPr>
          <p:cNvPr id="9" name="Rectangle 8"/>
          <p:cNvSpPr/>
          <p:nvPr/>
        </p:nvSpPr>
        <p:spPr>
          <a:xfrm>
            <a:off x="333756" y="5242785"/>
            <a:ext cx="5303520" cy="666849"/>
          </a:xfrm>
          <a:prstGeom prst="rect">
            <a:avLst/>
          </a:prstGeom>
        </p:spPr>
        <p:txBody>
          <a:bodyPr wrap="square">
            <a:spAutoFit/>
          </a:bodyPr>
          <a:lstStyle/>
          <a:p>
            <a:r>
              <a:rPr lang="en-US" sz="2800" b="1" dirty="0">
                <a:latin typeface="Calibri" panose="020F0502020204030204" pitchFamily="34" charset="0"/>
                <a:ea typeface="Calibri" panose="020F0502020204030204" pitchFamily="34" charset="0"/>
                <a:cs typeface="Times New Roman" panose="02020603050405020304" pitchFamily="18" charset="0"/>
              </a:rPr>
              <a:t>Since the first two angles are equal in measure, the third angles must also be equal in measure. </a:t>
            </a:r>
            <a:endParaRPr lang="en-US" sz="2800" b="1" dirty="0"/>
          </a:p>
        </p:txBody>
      </p:sp>
      <p:sp>
        <p:nvSpPr>
          <p:cNvPr id="11" name="Rectangle 10"/>
          <p:cNvSpPr/>
          <p:nvPr/>
        </p:nvSpPr>
        <p:spPr>
          <a:xfrm>
            <a:off x="5696712" y="4620702"/>
            <a:ext cx="3218688" cy="1323439"/>
          </a:xfrm>
          <a:prstGeom prst="rect">
            <a:avLst/>
          </a:prstGeom>
        </p:spPr>
        <p:txBody>
          <a:bodyPr wrap="square">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Given this conclusion, which formerly learned triangle congruence criteria can we use to determine if the pair of triangles are congruent?</a:t>
            </a:r>
            <a:endParaRPr lang="en-US" sz="2400" b="1" dirty="0"/>
          </a:p>
        </p:txBody>
      </p:sp>
      <p:sp>
        <p:nvSpPr>
          <p:cNvPr id="12" name="Rectangle 11"/>
          <p:cNvSpPr/>
          <p:nvPr/>
        </p:nvSpPr>
        <p:spPr>
          <a:xfrm>
            <a:off x="7443216" y="5816267"/>
            <a:ext cx="603504" cy="338554"/>
          </a:xfrm>
          <a:prstGeom prst="rect">
            <a:avLst/>
          </a:prstGeom>
        </p:spPr>
        <p:txBody>
          <a:bodyPr wrap="square">
            <a:spAutoFit/>
          </a:bodyPr>
          <a:lstStyle/>
          <a:p>
            <a:r>
              <a:rPr lang="en-US" sz="2400" b="1" dirty="0">
                <a:latin typeface="Calibri" panose="020F0502020204030204" pitchFamily="34" charset="0"/>
                <a:ea typeface="Calibri" panose="020F0502020204030204" pitchFamily="34" charset="0"/>
                <a:cs typeface="Times New Roman" panose="02020603050405020304" pitchFamily="18" charset="0"/>
              </a:rPr>
              <a:t>ASA</a:t>
            </a:r>
            <a:endParaRPr lang="en-US" sz="2400" b="1" dirty="0"/>
          </a:p>
        </p:txBody>
      </p:sp>
    </p:spTree>
    <p:extLst>
      <p:ext uri="{BB962C8B-B14F-4D97-AF65-F5344CB8AC3E}">
        <p14:creationId xmlns:p14="http://schemas.microsoft.com/office/powerpoint/2010/main" val="235178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24840" y="3078480"/>
            <a:ext cx="7415621" cy="3027680"/>
          </a:xfrm>
          <a:prstGeom prst="rect">
            <a:avLst/>
          </a:prstGeom>
        </p:spPr>
      </p:pic>
      <p:sp>
        <p:nvSpPr>
          <p:cNvPr id="2" name="Title 1"/>
          <p:cNvSpPr>
            <a:spLocks noGrp="1"/>
          </p:cNvSpPr>
          <p:nvPr>
            <p:ph type="title"/>
          </p:nvPr>
        </p:nvSpPr>
        <p:spPr>
          <a:xfrm>
            <a:off x="217850" y="731084"/>
            <a:ext cx="8229600" cy="824382"/>
          </a:xfrm>
        </p:spPr>
        <p:txBody>
          <a:bodyPr/>
          <a:lstStyle/>
          <a:p>
            <a:r>
              <a:rPr lang="en-US" sz="2800" dirty="0" smtClean="0"/>
              <a:t>         Lessons 26-27: Triangle Congruency Proofs</a:t>
            </a:r>
            <a:endParaRPr lang="en-US" sz="2800" dirty="0"/>
          </a:p>
        </p:txBody>
      </p:sp>
      <p:sp>
        <p:nvSpPr>
          <p:cNvPr id="10" name="Content Placeholder 2"/>
          <p:cNvSpPr>
            <a:spLocks noGrp="1"/>
          </p:cNvSpPr>
          <p:nvPr>
            <p:ph idx="4294967295"/>
          </p:nvPr>
        </p:nvSpPr>
        <p:spPr>
          <a:xfrm>
            <a:off x="457200" y="1720434"/>
            <a:ext cx="8229600" cy="4019126"/>
          </a:xfrm>
        </p:spPr>
        <p:txBody>
          <a:bodyPr/>
          <a:lstStyle/>
          <a:p>
            <a:pPr marL="0" indent="0"/>
            <a:r>
              <a:rPr lang="en-US" sz="2600" dirty="0" smtClean="0">
                <a:latin typeface="Agenda-Light"/>
              </a:rPr>
              <a:t>Lesson 26, Exercise 5</a:t>
            </a:r>
            <a:endParaRPr lang="en-US" dirty="0">
              <a:latin typeface="Agenda-Light"/>
            </a:endParaRPr>
          </a:p>
        </p:txBody>
      </p:sp>
      <p:pic>
        <p:nvPicPr>
          <p:cNvPr id="15" name="Picture 14"/>
          <p:cNvPicPr>
            <a:picLocks noChangeAspect="1"/>
          </p:cNvPicPr>
          <p:nvPr/>
        </p:nvPicPr>
        <p:blipFill>
          <a:blip r:embed="rId4"/>
          <a:stretch>
            <a:fillRect/>
          </a:stretch>
        </p:blipFill>
        <p:spPr>
          <a:xfrm>
            <a:off x="5796280" y="1913473"/>
            <a:ext cx="2502364" cy="1605995"/>
          </a:xfrm>
          <a:prstGeom prst="rect">
            <a:avLst/>
          </a:prstGeom>
        </p:spPr>
      </p:pic>
      <p:pic>
        <p:nvPicPr>
          <p:cNvPr id="3" name="Picture 2"/>
          <p:cNvPicPr>
            <a:picLocks noChangeAspect="1"/>
          </p:cNvPicPr>
          <p:nvPr/>
        </p:nvPicPr>
        <p:blipFill>
          <a:blip r:embed="rId5"/>
          <a:stretch>
            <a:fillRect/>
          </a:stretch>
        </p:blipFill>
        <p:spPr>
          <a:xfrm>
            <a:off x="457200" y="2214880"/>
            <a:ext cx="2921000" cy="863600"/>
          </a:xfrm>
          <a:prstGeom prst="rect">
            <a:avLst/>
          </a:prstGeom>
        </p:spPr>
      </p:pic>
      <p:pic>
        <p:nvPicPr>
          <p:cNvPr id="5" name="Picture 4"/>
          <p:cNvPicPr>
            <a:picLocks noChangeAspect="1"/>
          </p:cNvPicPr>
          <p:nvPr/>
        </p:nvPicPr>
        <p:blipFill>
          <a:blip r:embed="rId6"/>
          <a:stretch>
            <a:fillRect/>
          </a:stretch>
        </p:blipFill>
        <p:spPr>
          <a:xfrm>
            <a:off x="457199" y="1024876"/>
            <a:ext cx="547623" cy="547891"/>
          </a:xfrm>
          <a:prstGeom prst="rect">
            <a:avLst/>
          </a:prstGeom>
        </p:spPr>
      </p:pic>
    </p:spTree>
    <p:extLst>
      <p:ext uri="{BB962C8B-B14F-4D97-AF65-F5344CB8AC3E}">
        <p14:creationId xmlns:p14="http://schemas.microsoft.com/office/powerpoint/2010/main" val="423568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Topic E: Proving Properties of Geometric Figures</a:t>
            </a:r>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r>
              <a:rPr lang="en-US" sz="3000" b="1" baseline="0" dirty="0" smtClean="0"/>
              <a:t>P</a:t>
            </a:r>
          </a:p>
          <a:p>
            <a:pPr indent="0"/>
            <a:r>
              <a:rPr lang="en-US" sz="2800" b="1" baseline="0" dirty="0" smtClean="0"/>
              <a:t>Prove theorems about lines and angles.</a:t>
            </a:r>
          </a:p>
          <a:p>
            <a:pPr indent="0"/>
            <a:r>
              <a:rPr lang="en-US" sz="2800" b="1" baseline="0" dirty="0" smtClean="0"/>
              <a:t>Prove theorems about triangles.</a:t>
            </a:r>
          </a:p>
          <a:p>
            <a:pPr indent="0"/>
            <a:r>
              <a:rPr lang="en-US" sz="2800" b="1" baseline="0" dirty="0" smtClean="0"/>
              <a:t>Prove theorems about parallelograms.</a:t>
            </a:r>
            <a:endParaRPr lang="en-US" sz="2800" b="1" baseline="0" dirty="0"/>
          </a:p>
        </p:txBody>
      </p:sp>
      <p:pic>
        <p:nvPicPr>
          <p:cNvPr id="2" name="Picture 1"/>
          <p:cNvPicPr>
            <a:picLocks noChangeAspect="1"/>
          </p:cNvPicPr>
          <p:nvPr/>
        </p:nvPicPr>
        <p:blipFill>
          <a:blip r:embed="rId3"/>
          <a:stretch>
            <a:fillRect/>
          </a:stretch>
        </p:blipFill>
        <p:spPr>
          <a:xfrm>
            <a:off x="588639" y="2533292"/>
            <a:ext cx="5543503" cy="612244"/>
          </a:xfrm>
          <a:prstGeom prst="rect">
            <a:avLst/>
          </a:prstGeom>
        </p:spPr>
      </p:pic>
      <p:pic>
        <p:nvPicPr>
          <p:cNvPr id="3" name="Picture 2"/>
          <p:cNvPicPr>
            <a:picLocks noChangeAspect="1"/>
          </p:cNvPicPr>
          <p:nvPr/>
        </p:nvPicPr>
        <p:blipFill>
          <a:blip r:embed="rId4"/>
          <a:stretch>
            <a:fillRect/>
          </a:stretch>
        </p:blipFill>
        <p:spPr>
          <a:xfrm>
            <a:off x="499787" y="4843235"/>
            <a:ext cx="6357494" cy="1140107"/>
          </a:xfrm>
          <a:prstGeom prst="rect">
            <a:avLst/>
          </a:prstGeom>
        </p:spPr>
      </p:pic>
    </p:spTree>
    <p:extLst>
      <p:ext uri="{BB962C8B-B14F-4D97-AF65-F5344CB8AC3E}">
        <p14:creationId xmlns:p14="http://schemas.microsoft.com/office/powerpoint/2010/main" val="21954403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012174"/>
            <a:ext cx="8229600" cy="824382"/>
          </a:xfrm>
        </p:spPr>
        <p:txBody>
          <a:bodyPr/>
          <a:lstStyle/>
          <a:p>
            <a:r>
              <a:rPr lang="en-US" dirty="0" smtClean="0"/>
              <a:t>  </a:t>
            </a:r>
            <a:endParaRPr lang="en-US" dirty="0"/>
          </a:p>
        </p:txBody>
      </p:sp>
      <p:sp>
        <p:nvSpPr>
          <p:cNvPr id="5" name="Title 1"/>
          <p:cNvSpPr txBox="1">
            <a:spLocks/>
          </p:cNvSpPr>
          <p:nvPr/>
        </p:nvSpPr>
        <p:spPr bwMode="auto">
          <a:xfrm>
            <a:off x="457198" y="826082"/>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       </a:t>
            </a:r>
            <a:r>
              <a:rPr lang="en-US" sz="3200" baseline="0" dirty="0" smtClean="0"/>
              <a:t>Lesson 28: Properties of Parallelograms</a:t>
            </a:r>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274320" y="2584034"/>
            <a:ext cx="8412478"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sz="3200" b="1" dirty="0" smtClean="0"/>
              <a:t> </a:t>
            </a:r>
            <a:endParaRPr lang="en-US" sz="3200" b="1" dirty="0"/>
          </a:p>
        </p:txBody>
      </p:sp>
      <p:pic>
        <p:nvPicPr>
          <p:cNvPr id="2" name="Picture 1"/>
          <p:cNvPicPr>
            <a:picLocks noChangeAspect="1"/>
          </p:cNvPicPr>
          <p:nvPr/>
        </p:nvPicPr>
        <p:blipFill>
          <a:blip r:embed="rId3"/>
          <a:stretch>
            <a:fillRect/>
          </a:stretch>
        </p:blipFill>
        <p:spPr>
          <a:xfrm>
            <a:off x="457199" y="940354"/>
            <a:ext cx="595547" cy="595838"/>
          </a:xfrm>
          <a:prstGeom prst="rect">
            <a:avLst/>
          </a:prstGeom>
        </p:spPr>
      </p:pic>
      <p:pic>
        <p:nvPicPr>
          <p:cNvPr id="11" name="Picture 10"/>
          <p:cNvPicPr>
            <a:picLocks noChangeAspect="1"/>
          </p:cNvPicPr>
          <p:nvPr/>
        </p:nvPicPr>
        <p:blipFill>
          <a:blip r:embed="rId4"/>
          <a:stretch>
            <a:fillRect/>
          </a:stretch>
        </p:blipFill>
        <p:spPr>
          <a:xfrm>
            <a:off x="457200" y="1793818"/>
            <a:ext cx="4575578" cy="904487"/>
          </a:xfrm>
          <a:prstGeom prst="rect">
            <a:avLst/>
          </a:prstGeom>
        </p:spPr>
      </p:pic>
      <p:grpSp>
        <p:nvGrpSpPr>
          <p:cNvPr id="14" name="Group 13"/>
          <p:cNvGrpSpPr/>
          <p:nvPr/>
        </p:nvGrpSpPr>
        <p:grpSpPr>
          <a:xfrm>
            <a:off x="525106" y="2944642"/>
            <a:ext cx="7302158" cy="2987958"/>
            <a:chOff x="525106" y="2944642"/>
            <a:chExt cx="3778155" cy="1510769"/>
          </a:xfrm>
        </p:grpSpPr>
        <p:pic>
          <p:nvPicPr>
            <p:cNvPr id="12" name="Picture 11"/>
            <p:cNvPicPr>
              <a:picLocks noChangeAspect="1"/>
            </p:cNvPicPr>
            <p:nvPr/>
          </p:nvPicPr>
          <p:blipFill>
            <a:blip r:embed="rId5"/>
            <a:stretch>
              <a:fillRect/>
            </a:stretch>
          </p:blipFill>
          <p:spPr>
            <a:xfrm>
              <a:off x="525106" y="2944642"/>
              <a:ext cx="3211432" cy="1086750"/>
            </a:xfrm>
            <a:prstGeom prst="rect">
              <a:avLst/>
            </a:prstGeom>
          </p:spPr>
        </p:pic>
        <p:pic>
          <p:nvPicPr>
            <p:cNvPr id="13" name="Picture 12"/>
            <p:cNvPicPr>
              <a:picLocks noChangeAspect="1"/>
            </p:cNvPicPr>
            <p:nvPr/>
          </p:nvPicPr>
          <p:blipFill>
            <a:blip r:embed="rId6"/>
            <a:stretch>
              <a:fillRect/>
            </a:stretch>
          </p:blipFill>
          <p:spPr>
            <a:xfrm>
              <a:off x="525106" y="4097661"/>
              <a:ext cx="3778155" cy="357750"/>
            </a:xfrm>
            <a:prstGeom prst="rect">
              <a:avLst/>
            </a:prstGeom>
          </p:spPr>
        </p:pic>
      </p:grpSp>
      <p:pic>
        <p:nvPicPr>
          <p:cNvPr id="8" name="Picture 7"/>
          <p:cNvPicPr/>
          <p:nvPr/>
        </p:nvPicPr>
        <p:blipFill rotWithShape="1">
          <a:blip r:embed="rId7">
            <a:extLst>
              <a:ext uri="{28A0092B-C50C-407E-A947-70E740481C1C}">
                <a14:useLocalDpi xmlns:a14="http://schemas.microsoft.com/office/drawing/2010/main" val="0"/>
              </a:ext>
            </a:extLst>
          </a:blip>
          <a:srcRect t="11876"/>
          <a:stretch/>
        </p:blipFill>
        <p:spPr bwMode="auto">
          <a:xfrm>
            <a:off x="6073061" y="1553562"/>
            <a:ext cx="2997074" cy="21502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880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708779" y="935372"/>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       </a:t>
            </a:r>
            <a:r>
              <a:rPr lang="en-US" sz="3200" baseline="0" dirty="0" smtClean="0"/>
              <a:t>Lesson 29: Special Lines in Triangles -- 				   </a:t>
            </a:r>
            <a:r>
              <a:rPr lang="en-US" sz="3200" baseline="0" dirty="0" err="1" smtClean="0"/>
              <a:t>Midsegments</a:t>
            </a:r>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pic>
        <p:nvPicPr>
          <p:cNvPr id="2" name="Picture 1"/>
          <p:cNvPicPr>
            <a:picLocks noChangeAspect="1"/>
          </p:cNvPicPr>
          <p:nvPr/>
        </p:nvPicPr>
        <p:blipFill>
          <a:blip r:embed="rId3"/>
          <a:stretch>
            <a:fillRect/>
          </a:stretch>
        </p:blipFill>
        <p:spPr>
          <a:xfrm>
            <a:off x="493775" y="984322"/>
            <a:ext cx="586875" cy="606734"/>
          </a:xfrm>
          <a:prstGeom prst="rect">
            <a:avLst/>
          </a:prstGeom>
        </p:spPr>
      </p:pic>
      <p:pic>
        <p:nvPicPr>
          <p:cNvPr id="3" name="Picture 2"/>
          <p:cNvPicPr>
            <a:picLocks noChangeAspect="1"/>
          </p:cNvPicPr>
          <p:nvPr/>
        </p:nvPicPr>
        <p:blipFill>
          <a:blip r:embed="rId4"/>
          <a:stretch>
            <a:fillRect/>
          </a:stretch>
        </p:blipFill>
        <p:spPr>
          <a:xfrm>
            <a:off x="493775" y="2314375"/>
            <a:ext cx="6455665" cy="984201"/>
          </a:xfrm>
          <a:prstGeom prst="rect">
            <a:avLst/>
          </a:prstGeom>
        </p:spPr>
      </p:pic>
      <p:pic>
        <p:nvPicPr>
          <p:cNvPr id="8" name="Picture 7"/>
          <p:cNvPicPr>
            <a:picLocks noChangeAspect="1"/>
          </p:cNvPicPr>
          <p:nvPr/>
        </p:nvPicPr>
        <p:blipFill>
          <a:blip r:embed="rId5"/>
          <a:stretch>
            <a:fillRect/>
          </a:stretch>
        </p:blipFill>
        <p:spPr>
          <a:xfrm>
            <a:off x="1367900" y="3186802"/>
            <a:ext cx="2125108" cy="2905732"/>
          </a:xfrm>
          <a:prstGeom prst="rect">
            <a:avLst/>
          </a:prstGeom>
        </p:spPr>
      </p:pic>
      <p:pic>
        <p:nvPicPr>
          <p:cNvPr id="9" name="Picture 8"/>
          <p:cNvPicPr>
            <a:picLocks noChangeAspect="1"/>
          </p:cNvPicPr>
          <p:nvPr/>
        </p:nvPicPr>
        <p:blipFill>
          <a:blip r:embed="rId6"/>
          <a:stretch>
            <a:fillRect/>
          </a:stretch>
        </p:blipFill>
        <p:spPr>
          <a:xfrm>
            <a:off x="4823579" y="2562362"/>
            <a:ext cx="754261" cy="415046"/>
          </a:xfrm>
          <a:prstGeom prst="rect">
            <a:avLst/>
          </a:prstGeom>
        </p:spPr>
      </p:pic>
    </p:spTree>
    <p:extLst>
      <p:ext uri="{BB962C8B-B14F-4D97-AF65-F5344CB8AC3E}">
        <p14:creationId xmlns:p14="http://schemas.microsoft.com/office/powerpoint/2010/main" val="186274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164592" y="1964687"/>
            <a:ext cx="7114032" cy="396791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r>
              <a:rPr lang="en-US" sz="3200" b="1" dirty="0"/>
              <a:t>Ty is building a model of a hang glider using the template below.  To place his supports accurately, Ty needs to</a:t>
            </a:r>
            <a:br>
              <a:rPr lang="en-US" sz="3200" b="1" dirty="0"/>
            </a:br>
            <a:r>
              <a:rPr lang="en-US" sz="3200" b="1" dirty="0"/>
              <a:t>locate the center of gravity on his model.  </a:t>
            </a:r>
          </a:p>
          <a:p>
            <a:pPr lvl="0"/>
            <a:r>
              <a:rPr lang="en-US" sz="3200" b="1" dirty="0" smtClean="0"/>
              <a:t>      1. Use </a:t>
            </a:r>
            <a:r>
              <a:rPr lang="en-US" sz="3200" b="1" dirty="0"/>
              <a:t>your compass and straightedge to locate the </a:t>
            </a:r>
            <a:r>
              <a:rPr lang="en-US" sz="3200" b="1" dirty="0" smtClean="0"/>
              <a:t>center</a:t>
            </a:r>
          </a:p>
          <a:p>
            <a:pPr lvl="0"/>
            <a:r>
              <a:rPr lang="en-US" sz="3200" b="1" dirty="0"/>
              <a:t> </a:t>
            </a:r>
            <a:r>
              <a:rPr lang="en-US" sz="3200" b="1" dirty="0" smtClean="0"/>
              <a:t>          of gravity on </a:t>
            </a:r>
            <a:r>
              <a:rPr lang="en-US" sz="3200" b="1" dirty="0"/>
              <a:t>Ty’s model</a:t>
            </a:r>
            <a:r>
              <a:rPr lang="en-US" sz="3200" b="1" dirty="0" smtClean="0"/>
              <a:t>.</a:t>
            </a:r>
          </a:p>
          <a:p>
            <a:pPr lvl="0"/>
            <a:r>
              <a:rPr lang="en-US" sz="3200" b="1" dirty="0"/>
              <a:t> </a:t>
            </a:r>
            <a:r>
              <a:rPr lang="en-US" sz="3200" b="1" dirty="0" smtClean="0"/>
              <a:t>     2. </a:t>
            </a:r>
            <a:r>
              <a:rPr lang="en-US" sz="3200" b="1" dirty="0"/>
              <a:t>Explain what the center of gravity represents on Ty’s </a:t>
            </a:r>
            <a:endParaRPr lang="en-US" sz="3200" b="1" dirty="0" smtClean="0"/>
          </a:p>
          <a:p>
            <a:pPr lvl="0"/>
            <a:r>
              <a:rPr lang="en-US" sz="3200" b="1" dirty="0"/>
              <a:t> </a:t>
            </a:r>
            <a:r>
              <a:rPr lang="en-US" sz="3200" b="1" dirty="0" smtClean="0"/>
              <a:t>         model.</a:t>
            </a:r>
          </a:p>
          <a:p>
            <a:pPr lvl="0"/>
            <a:r>
              <a:rPr lang="en-US" sz="3200" b="1" dirty="0"/>
              <a:t> </a:t>
            </a:r>
            <a:r>
              <a:rPr lang="en-US" sz="3200" b="1" dirty="0" smtClean="0"/>
              <a:t>     3. </a:t>
            </a:r>
            <a:r>
              <a:rPr lang="en-US" sz="3200" b="1" dirty="0"/>
              <a:t>Describe the relationship between the longer and </a:t>
            </a:r>
            <a:endParaRPr lang="en-US" sz="3200" b="1" dirty="0" smtClean="0"/>
          </a:p>
          <a:p>
            <a:pPr lvl="0"/>
            <a:r>
              <a:rPr lang="en-US" sz="3200" b="1" dirty="0"/>
              <a:t> </a:t>
            </a:r>
            <a:r>
              <a:rPr lang="en-US" sz="3200" b="1" dirty="0" smtClean="0"/>
              <a:t>         shorter sections of </a:t>
            </a:r>
            <a:r>
              <a:rPr lang="en-US" sz="3200" b="1" dirty="0"/>
              <a:t>the line segments you drew as </a:t>
            </a:r>
            <a:r>
              <a:rPr lang="en-US" sz="3200" b="1" dirty="0" smtClean="0"/>
              <a:t>you</a:t>
            </a:r>
          </a:p>
          <a:p>
            <a:pPr lvl="0"/>
            <a:r>
              <a:rPr lang="en-US" sz="3200" b="1" dirty="0"/>
              <a:t> </a:t>
            </a:r>
            <a:r>
              <a:rPr lang="en-US" sz="3200" b="1" dirty="0" smtClean="0"/>
              <a:t>         </a:t>
            </a:r>
            <a:r>
              <a:rPr lang="en-US" sz="3200" b="1" dirty="0"/>
              <a:t>located the center of gravity.</a:t>
            </a:r>
          </a:p>
        </p:txBody>
      </p:sp>
      <p:sp>
        <p:nvSpPr>
          <p:cNvPr id="8" name="Title 1"/>
          <p:cNvSpPr txBox="1">
            <a:spLocks/>
          </p:cNvSpPr>
          <p:nvPr/>
        </p:nvSpPr>
        <p:spPr bwMode="auto">
          <a:xfrm>
            <a:off x="493775" y="1010867"/>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       </a:t>
            </a:r>
            <a:r>
              <a:rPr lang="en-US" sz="3200" baseline="0" dirty="0" smtClean="0"/>
              <a:t>Lesson 30: Special Lines in Triangles -- 		  		   Medians</a:t>
            </a:r>
            <a:endParaRPr lang="en-US" baseline="0" dirty="0"/>
          </a:p>
        </p:txBody>
      </p:sp>
      <p:pic>
        <p:nvPicPr>
          <p:cNvPr id="9" name="Picture 8"/>
          <p:cNvPicPr>
            <a:picLocks noChangeAspect="1"/>
          </p:cNvPicPr>
          <p:nvPr/>
        </p:nvPicPr>
        <p:blipFill>
          <a:blip r:embed="rId3"/>
          <a:stretch>
            <a:fillRect/>
          </a:stretch>
        </p:blipFill>
        <p:spPr>
          <a:xfrm>
            <a:off x="493775" y="984322"/>
            <a:ext cx="586875" cy="606734"/>
          </a:xfrm>
          <a:prstGeom prst="rect">
            <a:avLst/>
          </a:prstGeom>
        </p:spPr>
      </p:pic>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7142988" y="2561315"/>
            <a:ext cx="1836420" cy="1635125"/>
          </a:xfrm>
          <a:prstGeom prst="rect">
            <a:avLst/>
          </a:prstGeom>
        </p:spPr>
      </p:pic>
      <p:sp>
        <p:nvSpPr>
          <p:cNvPr id="2" name="Rectangle 1"/>
          <p:cNvSpPr/>
          <p:nvPr/>
        </p:nvSpPr>
        <p:spPr>
          <a:xfrm>
            <a:off x="1080650" y="4196440"/>
            <a:ext cx="5393302" cy="393954"/>
          </a:xfrm>
          <a:prstGeom prst="rect">
            <a:avLst/>
          </a:prstGeom>
        </p:spPr>
        <p:txBody>
          <a:bodyPr wrap="square">
            <a:spAutoFit/>
          </a:bodyPr>
          <a:lstStyle/>
          <a:p>
            <a:pPr marL="777240" marR="548640">
              <a:lnSpc>
                <a:spcPct val="105000"/>
              </a:lnSpc>
              <a:spcBef>
                <a:spcPts val="600"/>
              </a:spcBef>
              <a:spcAft>
                <a:spcPts val="600"/>
              </a:spcAft>
            </a:pPr>
            <a:r>
              <a:rPr lang="en-US" sz="2800" b="1" i="1" dirty="0">
                <a:solidFill>
                  <a:srgbClr val="005A76"/>
                </a:solidFill>
                <a:latin typeface="Calibri" panose="020F0502020204030204" pitchFamily="34" charset="0"/>
                <a:ea typeface="Myriad Pro"/>
                <a:cs typeface="Myriad Pro"/>
              </a:rPr>
              <a:t>The center of gravity is the centroid.</a:t>
            </a:r>
            <a:endParaRPr lang="en-US" sz="2800" b="1" i="1" dirty="0">
              <a:solidFill>
                <a:srgbClr val="005A76"/>
              </a:solidFill>
              <a:effectLst/>
              <a:latin typeface="Calibri" panose="020F0502020204030204" pitchFamily="34" charset="0"/>
              <a:ea typeface="Myriad Pro"/>
              <a:cs typeface="Myriad Pro"/>
            </a:endParaRPr>
          </a:p>
        </p:txBody>
      </p:sp>
      <p:sp>
        <p:nvSpPr>
          <p:cNvPr id="3" name="Rectangle 2"/>
          <p:cNvSpPr/>
          <p:nvPr/>
        </p:nvSpPr>
        <p:spPr>
          <a:xfrm>
            <a:off x="4135087" y="5370444"/>
            <a:ext cx="4588288" cy="666849"/>
          </a:xfrm>
          <a:prstGeom prst="rect">
            <a:avLst/>
          </a:prstGeom>
        </p:spPr>
        <p:txBody>
          <a:bodyPr wrap="square">
            <a:spAutoFit/>
          </a:bodyPr>
          <a:lstStyle/>
          <a:p>
            <a:r>
              <a:rPr lang="en-US" sz="2800" b="1" dirty="0" smtClean="0">
                <a:latin typeface="Calibri" panose="020F0502020204030204" pitchFamily="34" charset="0"/>
                <a:ea typeface="Calibri" panose="020F0502020204030204" pitchFamily="34" charset="0"/>
                <a:cs typeface="Times New Roman" panose="02020603050405020304" pitchFamily="18" charset="0"/>
              </a:rPr>
              <a:t>The centroid divides the length of each median in a ratio of 2:1</a:t>
            </a:r>
            <a:r>
              <a:rPr lang="en-US" sz="28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800" b="1" dirty="0"/>
          </a:p>
        </p:txBody>
      </p:sp>
    </p:spTree>
    <p:extLst>
      <p:ext uri="{BB962C8B-B14F-4D97-AF65-F5344CB8AC3E}">
        <p14:creationId xmlns:p14="http://schemas.microsoft.com/office/powerpoint/2010/main" val="225554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additive="base">
                                        <p:cTn id="7"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anim calcmode="lin" valueType="num">
                                      <p:cBhvr additive="base">
                                        <p:cTn id="1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 calcmode="lin" valueType="num">
                                      <p:cBhvr additive="base">
                                        <p:cTn id="2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 calcmode="lin" valueType="num">
                                      <p:cBhvr additive="base">
                                        <p:cTn id="2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 calcmode="lin" valueType="num">
                                      <p:cBhvr additive="base">
                                        <p:cTn id="3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Topic F: Advanced Constructions</a:t>
            </a:r>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1964687"/>
            <a:ext cx="8229600" cy="339979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r>
              <a:rPr lang="en-US" sz="2800" b="1" baseline="0" dirty="0" smtClean="0"/>
              <a:t>Focus Standard:</a:t>
            </a:r>
          </a:p>
          <a:p>
            <a:pPr indent="0"/>
            <a:r>
              <a:rPr lang="en-US" sz="2800" b="1" baseline="0" dirty="0" smtClean="0"/>
              <a:t>G-CO.D.13  Construct an equilateral triangle, a square, and a regular hexagon inscribed in a circle.</a:t>
            </a:r>
            <a:endParaRPr lang="en-US" sz="2800" b="1" baseline="0" dirty="0"/>
          </a:p>
        </p:txBody>
      </p:sp>
      <p:pic>
        <p:nvPicPr>
          <p:cNvPr id="3" name="Picture 2"/>
          <p:cNvPicPr>
            <a:picLocks noChangeAspect="1"/>
          </p:cNvPicPr>
          <p:nvPr/>
        </p:nvPicPr>
        <p:blipFill>
          <a:blip r:embed="rId3"/>
          <a:stretch>
            <a:fillRect/>
          </a:stretch>
        </p:blipFill>
        <p:spPr>
          <a:xfrm>
            <a:off x="586720" y="3692250"/>
            <a:ext cx="7811906" cy="1172358"/>
          </a:xfrm>
          <a:prstGeom prst="rect">
            <a:avLst/>
          </a:prstGeom>
        </p:spPr>
      </p:pic>
    </p:spTree>
    <p:extLst>
      <p:ext uri="{BB962C8B-B14F-4D97-AF65-F5344CB8AC3E}">
        <p14:creationId xmlns:p14="http://schemas.microsoft.com/office/powerpoint/2010/main" val="153857314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         </a:t>
            </a:r>
            <a:r>
              <a:rPr lang="en-US" sz="3200" baseline="0" dirty="0" smtClean="0"/>
              <a:t>Lesson 31: Construct a Square and a None-Point Circle</a:t>
            </a:r>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mc:AlternateContent xmlns:mc="http://schemas.openxmlformats.org/markup-compatibility/2006" xmlns:a14="http://schemas.microsoft.com/office/drawing/2010/main">
        <mc:Choice Requires="a14">
          <p:sp>
            <p:nvSpPr>
              <p:cNvPr id="7" name="Content Placeholder 3"/>
              <p:cNvSpPr txBox="1">
                <a:spLocks/>
              </p:cNvSpPr>
              <p:nvPr/>
            </p:nvSpPr>
            <p:spPr bwMode="auto">
              <a:xfrm>
                <a:off x="230890" y="2715138"/>
                <a:ext cx="5511542"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r>
                  <a:rPr lang="en-US" sz="2800" b="1" baseline="0" dirty="0" smtClean="0"/>
                  <a:t>Exit Ticket</a:t>
                </a:r>
              </a:p>
              <a:p>
                <a:pPr indent="0"/>
                <a:r>
                  <a:rPr lang="en-US" sz="2800" b="1" baseline="0" dirty="0" smtClean="0"/>
                  <a:t>Construct a square </a:t>
                </a:r>
                <a14:m>
                  <m:oMath xmlns:m="http://schemas.openxmlformats.org/officeDocument/2006/math">
                    <m:r>
                      <a:rPr lang="en-US" sz="2800" b="1" i="1" baseline="0" smtClean="0">
                        <a:latin typeface="Cambria Math" panose="02040503050406030204" pitchFamily="18" charset="0"/>
                      </a:rPr>
                      <m:t>𝑨𝑩𝑪𝑫</m:t>
                    </m:r>
                  </m:oMath>
                </a14:m>
                <a:r>
                  <a:rPr lang="en-US" sz="2800" b="1" baseline="0" dirty="0" smtClean="0"/>
                  <a:t> and a square </a:t>
                </a:r>
                <a14:m>
                  <m:oMath xmlns:m="http://schemas.openxmlformats.org/officeDocument/2006/math">
                    <m:r>
                      <a:rPr lang="en-US" sz="2800" b="1" i="1" baseline="0" smtClean="0">
                        <a:latin typeface="Cambria Math" panose="02040503050406030204" pitchFamily="18" charset="0"/>
                      </a:rPr>
                      <m:t>𝑨𝑿𝒀𝒁</m:t>
                    </m:r>
                  </m:oMath>
                </a14:m>
                <a:r>
                  <a:rPr lang="en-US" sz="2800" b="1" baseline="0" dirty="0" smtClean="0"/>
                  <a:t> so that </a:t>
                </a:r>
                <a14:m>
                  <m:oMath xmlns:m="http://schemas.openxmlformats.org/officeDocument/2006/math">
                    <m:acc>
                      <m:accPr>
                        <m:chr m:val="̅"/>
                        <m:ctrlPr>
                          <a:rPr lang="en-US" sz="2800" b="1" i="1" baseline="0" smtClean="0">
                            <a:latin typeface="Cambria Math" panose="02040503050406030204" pitchFamily="18" charset="0"/>
                          </a:rPr>
                        </m:ctrlPr>
                      </m:accPr>
                      <m:e>
                        <m:r>
                          <a:rPr lang="en-US" sz="2800" b="1" i="1" baseline="0" smtClean="0">
                            <a:latin typeface="Cambria Math" panose="02040503050406030204" pitchFamily="18" charset="0"/>
                          </a:rPr>
                          <m:t>𝑨𝑩</m:t>
                        </m:r>
                      </m:e>
                    </m:acc>
                    <m:r>
                      <a:rPr lang="en-US" sz="2800" b="1" i="1" baseline="0" smtClean="0">
                        <a:latin typeface="Cambria Math" panose="02040503050406030204" pitchFamily="18" charset="0"/>
                      </a:rPr>
                      <m:t> </m:t>
                    </m:r>
                  </m:oMath>
                </a14:m>
                <a:r>
                  <a:rPr lang="en-US" sz="2800" b="1" baseline="0" dirty="0" smtClean="0"/>
                  <a:t>contains </a:t>
                </a:r>
                <a14:m>
                  <m:oMath xmlns:m="http://schemas.openxmlformats.org/officeDocument/2006/math">
                    <m:r>
                      <a:rPr lang="en-US" sz="2800" b="1" i="1" baseline="0" smtClean="0">
                        <a:latin typeface="Cambria Math" panose="02040503050406030204" pitchFamily="18" charset="0"/>
                      </a:rPr>
                      <m:t>𝑿</m:t>
                    </m:r>
                  </m:oMath>
                </a14:m>
                <a:r>
                  <a:rPr lang="en-US" sz="2800" b="1" baseline="0" dirty="0" smtClean="0"/>
                  <a:t> and </a:t>
                </a:r>
                <a14:m>
                  <m:oMath xmlns:m="http://schemas.openxmlformats.org/officeDocument/2006/math">
                    <m:acc>
                      <m:accPr>
                        <m:chr m:val="̅"/>
                        <m:ctrlPr>
                          <a:rPr lang="en-US" sz="2800" b="1" i="1" baseline="0" smtClean="0">
                            <a:latin typeface="Cambria Math" panose="02040503050406030204" pitchFamily="18" charset="0"/>
                          </a:rPr>
                        </m:ctrlPr>
                      </m:accPr>
                      <m:e>
                        <m:r>
                          <a:rPr lang="en-US" sz="2800" b="1" i="1" baseline="0" smtClean="0">
                            <a:latin typeface="Cambria Math" panose="02040503050406030204" pitchFamily="18" charset="0"/>
                          </a:rPr>
                          <m:t>𝑨𝑫</m:t>
                        </m:r>
                      </m:e>
                    </m:acc>
                  </m:oMath>
                </a14:m>
                <a:r>
                  <a:rPr lang="en-US" sz="2800" b="1" baseline="0" dirty="0" smtClean="0"/>
                  <a:t> contains </a:t>
                </a:r>
                <a14:m>
                  <m:oMath xmlns:m="http://schemas.openxmlformats.org/officeDocument/2006/math">
                    <m:r>
                      <a:rPr lang="en-US" sz="2800" b="1" i="1" baseline="0" smtClean="0">
                        <a:latin typeface="Cambria Math" panose="02040503050406030204" pitchFamily="18" charset="0"/>
                      </a:rPr>
                      <m:t>𝒁</m:t>
                    </m:r>
                  </m:oMath>
                </a14:m>
                <a:r>
                  <a:rPr lang="en-US" sz="2800" b="1" baseline="0" dirty="0" smtClean="0"/>
                  <a:t>.</a:t>
                </a:r>
                <a:endParaRPr lang="en-US" sz="2800" b="1" baseline="0" dirty="0"/>
              </a:p>
            </p:txBody>
          </p:sp>
        </mc:Choice>
        <mc:Fallback xmlns="">
          <p:sp>
            <p:nvSpPr>
              <p:cNvPr id="7" name="Content Placeholder 3"/>
              <p:cNvSpPr txBox="1">
                <a:spLocks noRot="1" noChangeAspect="1" noMove="1" noResize="1" noEditPoints="1" noAdjustHandles="1" noChangeArrowheads="1" noChangeShapeType="1" noTextEdit="1"/>
              </p:cNvSpPr>
              <p:nvPr/>
            </p:nvSpPr>
            <p:spPr bwMode="auto">
              <a:xfrm>
                <a:off x="230890" y="2715138"/>
                <a:ext cx="5511542" cy="2780446"/>
              </a:xfrm>
              <a:prstGeom prst="rect">
                <a:avLst/>
              </a:prstGeom>
              <a:blipFill rotWithShape="0">
                <a:blip r:embed="rId3"/>
                <a:stretch>
                  <a:fillRect t="-1969" r="-2434"/>
                </a:stretch>
              </a:blipFill>
              <a:ln w="9525">
                <a:noFill/>
                <a:miter lim="800000"/>
                <a:headEnd/>
                <a:tailEnd/>
              </a:ln>
            </p:spPr>
            <p:txBody>
              <a:bodyPr/>
              <a:lstStyle/>
              <a:p>
                <a:r>
                  <a:rPr lang="en-US">
                    <a:noFill/>
                  </a:rPr>
                  <a:t> </a:t>
                </a:r>
              </a:p>
            </p:txBody>
          </p:sp>
        </mc:Fallback>
      </mc:AlternateContent>
      <p:pic>
        <p:nvPicPr>
          <p:cNvPr id="2" name="Picture 1"/>
          <p:cNvPicPr>
            <a:picLocks noChangeAspect="1"/>
          </p:cNvPicPr>
          <p:nvPr/>
        </p:nvPicPr>
        <p:blipFill>
          <a:blip r:embed="rId4"/>
          <a:stretch>
            <a:fillRect/>
          </a:stretch>
        </p:blipFill>
        <p:spPr>
          <a:xfrm>
            <a:off x="620558" y="1084877"/>
            <a:ext cx="630713" cy="652056"/>
          </a:xfrm>
          <a:prstGeom prst="rect">
            <a:avLst/>
          </a:prstGeom>
        </p:spPr>
      </p:pic>
      <p:pic>
        <p:nvPicPr>
          <p:cNvPr id="8" name="Picture 7"/>
          <p:cNvPicPr>
            <a:picLocks noChangeAspect="1"/>
          </p:cNvPicPr>
          <p:nvPr/>
        </p:nvPicPr>
        <p:blipFill>
          <a:blip r:embed="rId5"/>
          <a:stretch>
            <a:fillRect/>
          </a:stretch>
        </p:blipFill>
        <p:spPr>
          <a:xfrm>
            <a:off x="5968741" y="2715138"/>
            <a:ext cx="2345041" cy="2240909"/>
          </a:xfrm>
          <a:prstGeom prst="rect">
            <a:avLst/>
          </a:prstGeom>
        </p:spPr>
      </p:pic>
    </p:spTree>
    <p:extLst>
      <p:ext uri="{BB962C8B-B14F-4D97-AF65-F5344CB8AC3E}">
        <p14:creationId xmlns:p14="http://schemas.microsoft.com/office/powerpoint/2010/main" val="52872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38912"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Lesson 1: Lesson Notes</a:t>
            </a:r>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336800"/>
            <a:ext cx="8229600" cy="343408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sz="3000" b="1" baseline="0" dirty="0" smtClean="0"/>
              <a:t>Describe the purpose of the lesson and how the lesson fits into the overall story of the module.</a:t>
            </a:r>
          </a:p>
          <a:p>
            <a:pPr marL="457200" indent="-457200">
              <a:buFont typeface="Arial" panose="020B0604020202020204" pitchFamily="34" charset="0"/>
              <a:buChar char="•"/>
            </a:pPr>
            <a:r>
              <a:rPr lang="en-US" sz="3000" b="1" baseline="0" dirty="0" smtClean="0"/>
              <a:t>Notes prior knowledge expected of students.</a:t>
            </a:r>
          </a:p>
          <a:p>
            <a:pPr marL="457200" indent="-457200">
              <a:buFont typeface="Arial" panose="020B0604020202020204" pitchFamily="34" charset="0"/>
              <a:buChar char="•"/>
            </a:pPr>
            <a:r>
              <a:rPr lang="en-US" sz="3000" b="1" baseline="0" dirty="0" smtClean="0"/>
              <a:t>Explains the “flow” of the lessons.</a:t>
            </a:r>
          </a:p>
          <a:p>
            <a:pPr marL="457200" indent="-457200">
              <a:buFont typeface="Arial" panose="020B0604020202020204" pitchFamily="34" charset="0"/>
              <a:buChar char="•"/>
            </a:pPr>
            <a:r>
              <a:rPr lang="en-US" sz="3000" b="1" baseline="0" dirty="0" smtClean="0"/>
              <a:t>Provides any specific background knowledge useful for the teacher.</a:t>
            </a:r>
            <a:endParaRPr lang="en-US" sz="3000" b="1" baseline="0" dirty="0"/>
          </a:p>
        </p:txBody>
      </p:sp>
    </p:spTree>
    <p:extLst>
      <p:ext uri="{BB962C8B-B14F-4D97-AF65-F5344CB8AC3E}">
        <p14:creationId xmlns:p14="http://schemas.microsoft.com/office/powerpoint/2010/main" val="3620436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198" y="912551"/>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       </a:t>
            </a:r>
            <a:r>
              <a:rPr lang="en-US" sz="3200" baseline="0" dirty="0" smtClean="0"/>
              <a:t>Lesson 32: Construct a Nine-Point Circle</a:t>
            </a:r>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pic>
        <p:nvPicPr>
          <p:cNvPr id="2" name="Picture 1"/>
          <p:cNvPicPr>
            <a:picLocks noChangeAspect="1"/>
          </p:cNvPicPr>
          <p:nvPr/>
        </p:nvPicPr>
        <p:blipFill>
          <a:blip r:embed="rId3"/>
          <a:stretch>
            <a:fillRect/>
          </a:stretch>
        </p:blipFill>
        <p:spPr>
          <a:xfrm>
            <a:off x="457199" y="986176"/>
            <a:ext cx="594673" cy="604880"/>
          </a:xfrm>
          <a:prstGeom prst="rect">
            <a:avLst/>
          </a:prstGeom>
        </p:spPr>
      </p:pic>
      <p:pic>
        <p:nvPicPr>
          <p:cNvPr id="3" name="Picture 2"/>
          <p:cNvPicPr>
            <a:picLocks noChangeAspect="1"/>
          </p:cNvPicPr>
          <p:nvPr/>
        </p:nvPicPr>
        <p:blipFill>
          <a:blip r:embed="rId4"/>
          <a:stretch>
            <a:fillRect/>
          </a:stretch>
        </p:blipFill>
        <p:spPr>
          <a:xfrm>
            <a:off x="219455" y="1736932"/>
            <a:ext cx="8933313" cy="3420283"/>
          </a:xfrm>
          <a:prstGeom prst="rect">
            <a:avLst/>
          </a:prstGeom>
        </p:spPr>
      </p:pic>
    </p:spTree>
    <p:extLst>
      <p:ext uri="{BB962C8B-B14F-4D97-AF65-F5344CB8AC3E}">
        <p14:creationId xmlns:p14="http://schemas.microsoft.com/office/powerpoint/2010/main" val="2820402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824382"/>
          </a:xfrm>
        </p:spPr>
        <p:txBody>
          <a:bodyPr/>
          <a:lstStyle/>
          <a:p>
            <a:r>
              <a:rPr lang="en-US" sz="3000" dirty="0" smtClean="0"/>
              <a:t>Topic G: Axiomatic Systems</a:t>
            </a:r>
            <a:endParaRPr lang="en-US" sz="3000" dirty="0"/>
          </a:p>
        </p:txBody>
      </p:sp>
      <p:sp>
        <p:nvSpPr>
          <p:cNvPr id="3" name="Content Placeholder 2"/>
          <p:cNvSpPr>
            <a:spLocks noGrp="1"/>
          </p:cNvSpPr>
          <p:nvPr>
            <p:ph idx="4294967295"/>
          </p:nvPr>
        </p:nvSpPr>
        <p:spPr>
          <a:xfrm>
            <a:off x="457200" y="1913474"/>
            <a:ext cx="8229600" cy="4019126"/>
          </a:xfrm>
        </p:spPr>
        <p:txBody>
          <a:bodyPr/>
          <a:lstStyle/>
          <a:p>
            <a:pPr marL="457200" indent="-457200">
              <a:buFont typeface="Arial"/>
              <a:buChar char="•"/>
            </a:pPr>
            <a:r>
              <a:rPr lang="en-US" sz="2600" dirty="0">
                <a:latin typeface="Agenda-Light"/>
              </a:rPr>
              <a:t>Standards </a:t>
            </a:r>
          </a:p>
          <a:p>
            <a:pPr marL="573088" lvl="1" indent="-457200">
              <a:buFont typeface="Arial"/>
              <a:buChar char="•"/>
            </a:pPr>
            <a:r>
              <a:rPr lang="en-US" sz="2200" dirty="0" smtClean="0"/>
              <a:t>All</a:t>
            </a:r>
            <a:endParaRPr lang="en-US" sz="2200" dirty="0"/>
          </a:p>
          <a:p>
            <a:pPr marL="457200" indent="-457200">
              <a:buFont typeface="Arial"/>
              <a:buChar char="•"/>
            </a:pPr>
            <a:r>
              <a:rPr lang="en-US" sz="2600" dirty="0" smtClean="0">
                <a:latin typeface="Agenda-Light"/>
              </a:rPr>
              <a:t>A mathematician’s story:</a:t>
            </a:r>
            <a:endParaRPr lang="en-US" b="1" dirty="0">
              <a:latin typeface="Agenda-Light"/>
            </a:endParaRPr>
          </a:p>
          <a:p>
            <a:pPr>
              <a:lnSpc>
                <a:spcPct val="120000"/>
              </a:lnSpc>
            </a:pPr>
            <a:r>
              <a:rPr lang="en-US" sz="1200" dirty="0" smtClean="0">
                <a:solidFill>
                  <a:schemeClr val="tx1"/>
                </a:solidFill>
                <a:latin typeface="Calibri" charset="0"/>
                <a:cs typeface="ＭＳ Ｐゴシック" charset="-128"/>
              </a:rPr>
              <a:t>	</a:t>
            </a:r>
            <a:r>
              <a:rPr lang="en-US" dirty="0" smtClean="0">
                <a:solidFill>
                  <a:schemeClr val="tx1"/>
                </a:solidFill>
                <a:latin typeface="Calibri" charset="0"/>
                <a:cs typeface="ＭＳ Ｐゴシック" charset="-128"/>
              </a:rPr>
              <a:t>Many </a:t>
            </a:r>
            <a:r>
              <a:rPr lang="en-US" dirty="0">
                <a:solidFill>
                  <a:schemeClr val="tx1"/>
                </a:solidFill>
                <a:latin typeface="Calibri" charset="0"/>
                <a:cs typeface="ＭＳ Ｐゴシック" charset="-128"/>
              </a:rPr>
              <a:t>years ago I taught calculus for business majors. I started my </a:t>
            </a:r>
            <a:r>
              <a:rPr lang="en-US" dirty="0" smtClean="0">
                <a:solidFill>
                  <a:schemeClr val="tx1"/>
                </a:solidFill>
                <a:latin typeface="Calibri" charset="0"/>
                <a:cs typeface="ＭＳ Ｐゴシック" charset="-128"/>
              </a:rPr>
              <a:t>class with </a:t>
            </a:r>
            <a:r>
              <a:rPr lang="en-US" dirty="0">
                <a:solidFill>
                  <a:schemeClr val="tx1"/>
                </a:solidFill>
                <a:latin typeface="Calibri" charset="0"/>
                <a:cs typeface="ＭＳ Ｐゴシック" charset="-128"/>
              </a:rPr>
              <a:t>an offer: "We have to cover several chapters from the textbook </a:t>
            </a:r>
            <a:r>
              <a:rPr lang="en-US" dirty="0" smtClean="0">
                <a:solidFill>
                  <a:schemeClr val="tx1"/>
                </a:solidFill>
                <a:latin typeface="Calibri" charset="0"/>
                <a:cs typeface="ＭＳ Ｐゴシック" charset="-128"/>
              </a:rPr>
              <a:t>and there </a:t>
            </a:r>
            <a:r>
              <a:rPr lang="en-US" dirty="0">
                <a:solidFill>
                  <a:schemeClr val="tx1"/>
                </a:solidFill>
                <a:latin typeface="Calibri" charset="0"/>
                <a:cs typeface="ＭＳ Ｐゴシック" charset="-128"/>
              </a:rPr>
              <a:t>are approximately forty formulas. I may offer you a deal: you will </a:t>
            </a:r>
            <a:r>
              <a:rPr lang="en-US" dirty="0" smtClean="0">
                <a:solidFill>
                  <a:schemeClr val="tx1"/>
                </a:solidFill>
                <a:latin typeface="Calibri" charset="0"/>
                <a:cs typeface="ＭＳ Ｐゴシック" charset="-128"/>
              </a:rPr>
              <a:t>learn just </a:t>
            </a:r>
            <a:r>
              <a:rPr lang="en-US" dirty="0">
                <a:solidFill>
                  <a:schemeClr val="tx1"/>
                </a:solidFill>
                <a:latin typeface="Calibri" charset="0"/>
                <a:cs typeface="ＭＳ Ｐゴシック" charset="-128"/>
              </a:rPr>
              <a:t>four formulas and I will teach you how to get the rest out of </a:t>
            </a:r>
            <a:r>
              <a:rPr lang="en-US" dirty="0" smtClean="0">
                <a:solidFill>
                  <a:schemeClr val="tx1"/>
                </a:solidFill>
                <a:latin typeface="Calibri" charset="0"/>
                <a:cs typeface="ＭＳ Ｐゴシック" charset="-128"/>
              </a:rPr>
              <a:t>these formulas</a:t>
            </a:r>
            <a:r>
              <a:rPr lang="en-US" dirty="0">
                <a:solidFill>
                  <a:schemeClr val="tx1"/>
                </a:solidFill>
                <a:latin typeface="Calibri" charset="0"/>
                <a:cs typeface="ＭＳ Ｐゴシック" charset="-128"/>
              </a:rPr>
              <a:t>." The students gladly agreed.</a:t>
            </a:r>
          </a:p>
          <a:p>
            <a:endParaRPr lang="en-US" dirty="0"/>
          </a:p>
        </p:txBody>
      </p:sp>
      <p:pic>
        <p:nvPicPr>
          <p:cNvPr id="4" name="Picture 3"/>
          <p:cNvPicPr>
            <a:picLocks noChangeAspect="1"/>
          </p:cNvPicPr>
          <p:nvPr/>
        </p:nvPicPr>
        <p:blipFill>
          <a:blip r:embed="rId3"/>
          <a:stretch>
            <a:fillRect/>
          </a:stretch>
        </p:blipFill>
        <p:spPr>
          <a:xfrm>
            <a:off x="457200" y="5196817"/>
            <a:ext cx="5620746" cy="735784"/>
          </a:xfrm>
          <a:prstGeom prst="rect">
            <a:avLst/>
          </a:prstGeom>
        </p:spPr>
      </p:pic>
    </p:spTree>
    <p:extLst>
      <p:ext uri="{BB962C8B-B14F-4D97-AF65-F5344CB8AC3E}">
        <p14:creationId xmlns:p14="http://schemas.microsoft.com/office/powerpoint/2010/main" val="120450933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912551"/>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      </a:t>
            </a:r>
            <a:r>
              <a:rPr lang="en-US" sz="3200" baseline="0" dirty="0" smtClean="0"/>
              <a:t>Lesson 33: Review of the Assumptions</a:t>
            </a:r>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pic>
        <p:nvPicPr>
          <p:cNvPr id="2" name="Picture 1"/>
          <p:cNvPicPr>
            <a:picLocks noChangeAspect="1"/>
          </p:cNvPicPr>
          <p:nvPr/>
        </p:nvPicPr>
        <p:blipFill>
          <a:blip r:embed="rId3"/>
          <a:stretch>
            <a:fillRect/>
          </a:stretch>
        </p:blipFill>
        <p:spPr>
          <a:xfrm>
            <a:off x="457200" y="1024453"/>
            <a:ext cx="512064" cy="548907"/>
          </a:xfrm>
          <a:prstGeom prst="rect">
            <a:avLst/>
          </a:prstGeom>
        </p:spPr>
      </p:pic>
      <p:pic>
        <p:nvPicPr>
          <p:cNvPr id="3" name="Picture 2"/>
          <p:cNvPicPr>
            <a:picLocks noChangeAspect="1"/>
          </p:cNvPicPr>
          <p:nvPr/>
        </p:nvPicPr>
        <p:blipFill>
          <a:blip r:embed="rId4"/>
          <a:stretch>
            <a:fillRect/>
          </a:stretch>
        </p:blipFill>
        <p:spPr>
          <a:xfrm>
            <a:off x="295778" y="2243920"/>
            <a:ext cx="6539651" cy="2949872"/>
          </a:xfrm>
          <a:prstGeom prst="rect">
            <a:avLst/>
          </a:prstGeom>
        </p:spPr>
      </p:pic>
      <p:pic>
        <p:nvPicPr>
          <p:cNvPr id="8" name="Picture 7"/>
          <p:cNvPicPr>
            <a:picLocks noChangeAspect="1"/>
          </p:cNvPicPr>
          <p:nvPr/>
        </p:nvPicPr>
        <p:blipFill>
          <a:blip r:embed="rId5"/>
          <a:stretch>
            <a:fillRect/>
          </a:stretch>
        </p:blipFill>
        <p:spPr>
          <a:xfrm>
            <a:off x="5011281" y="5471850"/>
            <a:ext cx="2680432" cy="457858"/>
          </a:xfrm>
          <a:prstGeom prst="rect">
            <a:avLst/>
          </a:prstGeom>
        </p:spPr>
      </p:pic>
    </p:spTree>
    <p:extLst>
      <p:ext uri="{BB962C8B-B14F-4D97-AF65-F5344CB8AC3E}">
        <p14:creationId xmlns:p14="http://schemas.microsoft.com/office/powerpoint/2010/main" val="22248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1889333"/>
            <a:ext cx="8229600" cy="3475147"/>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r>
              <a:rPr lang="en-US" sz="2800" b="1" baseline="0" dirty="0" smtClean="0"/>
              <a:t>Problem Set #3</a:t>
            </a:r>
            <a:endParaRPr lang="en-US" sz="2800" b="1" baseline="0" dirty="0"/>
          </a:p>
        </p:txBody>
      </p:sp>
      <p:sp>
        <p:nvSpPr>
          <p:cNvPr id="8" name="Title 1"/>
          <p:cNvSpPr txBox="1">
            <a:spLocks/>
          </p:cNvSpPr>
          <p:nvPr/>
        </p:nvSpPr>
        <p:spPr bwMode="auto">
          <a:xfrm>
            <a:off x="609600" y="1064951"/>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      </a:t>
            </a:r>
            <a:r>
              <a:rPr lang="en-US" sz="3200" baseline="0" dirty="0" smtClean="0"/>
              <a:t>Lesson 34: Review of the Assumptions</a:t>
            </a:r>
            <a:endParaRPr lang="en-US" baseline="0" dirty="0"/>
          </a:p>
        </p:txBody>
      </p:sp>
      <p:pic>
        <p:nvPicPr>
          <p:cNvPr id="9" name="Picture 8"/>
          <p:cNvPicPr>
            <a:picLocks noChangeAspect="1"/>
          </p:cNvPicPr>
          <p:nvPr/>
        </p:nvPicPr>
        <p:blipFill>
          <a:blip r:embed="rId3"/>
          <a:stretch>
            <a:fillRect/>
          </a:stretch>
        </p:blipFill>
        <p:spPr>
          <a:xfrm>
            <a:off x="457200" y="1024453"/>
            <a:ext cx="512064" cy="548907"/>
          </a:xfrm>
          <a:prstGeom prst="rect">
            <a:avLst/>
          </a:prstGeom>
        </p:spPr>
      </p:pic>
      <p:pic>
        <p:nvPicPr>
          <p:cNvPr id="2" name="Picture 1"/>
          <p:cNvPicPr>
            <a:picLocks noChangeAspect="1"/>
          </p:cNvPicPr>
          <p:nvPr/>
        </p:nvPicPr>
        <p:blipFill>
          <a:blip r:embed="rId4"/>
          <a:stretch>
            <a:fillRect/>
          </a:stretch>
        </p:blipFill>
        <p:spPr>
          <a:xfrm>
            <a:off x="457200" y="2362456"/>
            <a:ext cx="5707295" cy="1587752"/>
          </a:xfrm>
          <a:prstGeom prst="rect">
            <a:avLst/>
          </a:prstGeom>
        </p:spPr>
      </p:pic>
      <p:pic>
        <p:nvPicPr>
          <p:cNvPr id="3" name="Picture 2"/>
          <p:cNvPicPr>
            <a:picLocks noChangeAspect="1"/>
          </p:cNvPicPr>
          <p:nvPr/>
        </p:nvPicPr>
        <p:blipFill>
          <a:blip r:embed="rId5"/>
          <a:stretch>
            <a:fillRect/>
          </a:stretch>
        </p:blipFill>
        <p:spPr>
          <a:xfrm>
            <a:off x="5210077" y="1674148"/>
            <a:ext cx="3158584" cy="1706010"/>
          </a:xfrm>
          <a:prstGeom prst="rect">
            <a:avLst/>
          </a:prstGeom>
        </p:spPr>
      </p:pic>
      <p:pic>
        <p:nvPicPr>
          <p:cNvPr id="10" name="Picture 9"/>
          <p:cNvPicPr>
            <a:picLocks noChangeAspect="1"/>
          </p:cNvPicPr>
          <p:nvPr/>
        </p:nvPicPr>
        <p:blipFill>
          <a:blip r:embed="rId6"/>
          <a:stretch>
            <a:fillRect/>
          </a:stretch>
        </p:blipFill>
        <p:spPr>
          <a:xfrm>
            <a:off x="609600" y="4801779"/>
            <a:ext cx="5238078" cy="586842"/>
          </a:xfrm>
          <a:prstGeom prst="rect">
            <a:avLst/>
          </a:prstGeom>
        </p:spPr>
      </p:pic>
    </p:spTree>
    <p:extLst>
      <p:ext uri="{BB962C8B-B14F-4D97-AF65-F5344CB8AC3E}">
        <p14:creationId xmlns:p14="http://schemas.microsoft.com/office/powerpoint/2010/main" val="75615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863992"/>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End-of-Module Assessment</a:t>
            </a:r>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700213"/>
            <a:ext cx="4368800"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038208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sp>
        <p:nvSpPr>
          <p:cNvPr id="8" name="Title 1"/>
          <p:cNvSpPr txBox="1">
            <a:spLocks/>
          </p:cNvSpPr>
          <p:nvPr/>
        </p:nvSpPr>
        <p:spPr bwMode="auto">
          <a:xfrm>
            <a:off x="457200" y="863992"/>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End-of-Module Assessment</a:t>
            </a:r>
            <a:endParaRPr lang="en-US" baseline="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b="65001"/>
          <a:stretch>
            <a:fillRect/>
          </a:stretch>
        </p:blipFill>
        <p:spPr bwMode="auto">
          <a:xfrm>
            <a:off x="457200" y="1606550"/>
            <a:ext cx="8229600" cy="1579563"/>
          </a:xfrm>
          <a:prstGeom prst="rect">
            <a:avLst/>
          </a:prstGeom>
          <a:noFill/>
          <a:ln w="9525">
            <a:noFill/>
            <a:miter lim="800000"/>
            <a:headEnd/>
            <a:tailEnd/>
          </a:ln>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3186113"/>
            <a:ext cx="328612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150" y="4652963"/>
            <a:ext cx="8477250"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3933825"/>
            <a:ext cx="823912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108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sp>
        <p:nvSpPr>
          <p:cNvPr id="8" name="Title 1"/>
          <p:cNvSpPr txBox="1">
            <a:spLocks/>
          </p:cNvSpPr>
          <p:nvPr/>
        </p:nvSpPr>
        <p:spPr bwMode="auto">
          <a:xfrm>
            <a:off x="457200" y="863992"/>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End-of-Module Assessment</a:t>
            </a:r>
            <a:endParaRPr lang="en-US" baseline="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3238"/>
            <a:ext cx="9144000" cy="4027487"/>
          </a:xfrm>
          <a:prstGeom prst="rect">
            <a:avLst/>
          </a:prstGeom>
          <a:noFill/>
          <a:ln w="9525">
            <a:noFill/>
            <a:miter lim="800000"/>
            <a:headEnd/>
            <a:tailEnd/>
          </a:ln>
        </p:spPr>
      </p:pic>
    </p:spTree>
    <p:extLst>
      <p:ext uri="{BB962C8B-B14F-4D97-AF65-F5344CB8AC3E}">
        <p14:creationId xmlns:p14="http://schemas.microsoft.com/office/powerpoint/2010/main" val="110144420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sp>
        <p:nvSpPr>
          <p:cNvPr id="8" name="Title 1"/>
          <p:cNvSpPr txBox="1">
            <a:spLocks/>
          </p:cNvSpPr>
          <p:nvPr/>
        </p:nvSpPr>
        <p:spPr bwMode="auto">
          <a:xfrm>
            <a:off x="457200" y="863992"/>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End-of-Module Assessment</a:t>
            </a:r>
            <a:endParaRPr lang="en-US" baseline="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513" y="1600200"/>
            <a:ext cx="6022975" cy="4525963"/>
          </a:xfrm>
          <a:prstGeom prst="rect">
            <a:avLst/>
          </a:prstGeom>
          <a:noFill/>
          <a:ln w="9525">
            <a:noFill/>
            <a:miter lim="800000"/>
            <a:headEnd/>
            <a:tailEnd/>
          </a:ln>
        </p:spPr>
      </p:pic>
    </p:spTree>
    <p:extLst>
      <p:ext uri="{BB962C8B-B14F-4D97-AF65-F5344CB8AC3E}">
        <p14:creationId xmlns:p14="http://schemas.microsoft.com/office/powerpoint/2010/main" val="53748686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sp>
        <p:nvSpPr>
          <p:cNvPr id="8" name="Title 1"/>
          <p:cNvSpPr txBox="1">
            <a:spLocks/>
          </p:cNvSpPr>
          <p:nvPr/>
        </p:nvSpPr>
        <p:spPr bwMode="auto">
          <a:xfrm>
            <a:off x="457200" y="863992"/>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End-of-Module Assessment</a:t>
            </a:r>
            <a:endParaRPr lang="en-US" baseline="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52575"/>
            <a:ext cx="9148763" cy="389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040551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12551"/>
            <a:ext cx="8229600" cy="824382"/>
          </a:xfrm>
        </p:spPr>
        <p:txBody>
          <a:bodyPr/>
          <a:lstStyle/>
          <a:p>
            <a:r>
              <a:rPr lang="en-US" dirty="0" smtClean="0"/>
              <a:t>  </a:t>
            </a:r>
            <a:endParaRPr lang="en-US" dirty="0"/>
          </a:p>
        </p:txBody>
      </p:sp>
      <p:sp>
        <p:nvSpPr>
          <p:cNvPr id="5" name="Title 1"/>
          <p:cNvSpPr txBox="1">
            <a:spLocks/>
          </p:cNvSpPr>
          <p:nvPr/>
        </p:nvSpPr>
        <p:spPr bwMode="auto">
          <a:xfrm>
            <a:off x="457200" y="1140305"/>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endParaRPr lang="en-US" baseline="0" dirty="0"/>
          </a:p>
        </p:txBody>
      </p:sp>
      <p:sp>
        <p:nvSpPr>
          <p:cNvPr id="6" name="Content Placeholder 5"/>
          <p:cNvSpPr>
            <a:spLocks noGrp="1"/>
          </p:cNvSpPr>
          <p:nvPr>
            <p:ph idx="4294967295"/>
          </p:nvPr>
        </p:nvSpPr>
        <p:spPr>
          <a:xfrm>
            <a:off x="457200" y="1913474"/>
            <a:ext cx="8229600" cy="4019126"/>
          </a:xfrm>
        </p:spPr>
        <p:txBody>
          <a:bodyPr/>
          <a:lstStyle/>
          <a:p>
            <a:r>
              <a:rPr lang="en-US" dirty="0" smtClean="0"/>
              <a:t>  </a:t>
            </a:r>
            <a:endParaRPr lang="en-US" dirty="0"/>
          </a:p>
        </p:txBody>
      </p:sp>
      <p:sp>
        <p:nvSpPr>
          <p:cNvPr id="7" name="Content Placeholder 3"/>
          <p:cNvSpPr txBox="1">
            <a:spLocks/>
          </p:cNvSpPr>
          <p:nvPr/>
        </p:nvSpPr>
        <p:spPr bwMode="auto">
          <a:xfrm>
            <a:off x="457200" y="2584034"/>
            <a:ext cx="8229600" cy="278044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000" kern="1200">
                <a:solidFill>
                  <a:srgbClr val="617656"/>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300" kern="1200">
                <a:solidFill>
                  <a:srgbClr val="0A668B"/>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endParaRPr lang="en-US" sz="3000" b="1" baseline="0" dirty="0"/>
          </a:p>
        </p:txBody>
      </p:sp>
      <p:sp>
        <p:nvSpPr>
          <p:cNvPr id="8" name="Title 1"/>
          <p:cNvSpPr txBox="1">
            <a:spLocks/>
          </p:cNvSpPr>
          <p:nvPr/>
        </p:nvSpPr>
        <p:spPr bwMode="auto">
          <a:xfrm>
            <a:off x="457200" y="863992"/>
            <a:ext cx="8229600" cy="82438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l" defTabSz="457200" rtl="0" eaLnBrk="0" fontAlgn="base" hangingPunct="0">
              <a:spcBef>
                <a:spcPct val="0"/>
              </a:spcBef>
              <a:spcAft>
                <a:spcPct val="0"/>
              </a:spcAft>
              <a:defRPr sz="3600" b="1" kern="1200">
                <a:solidFill>
                  <a:srgbClr val="0A668B"/>
                </a:solidFill>
                <a:latin typeface="Calibri"/>
                <a:ea typeface="ＭＳ Ｐゴシック" charset="-128"/>
                <a:cs typeface="Calibri"/>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a:lstStyle>
          <a:p>
            <a:r>
              <a:rPr lang="en-US" baseline="0" dirty="0" smtClean="0"/>
              <a:t>End-of-Module Assessment</a:t>
            </a:r>
            <a:endParaRPr lang="en-US" baseline="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484313"/>
            <a:ext cx="5976938" cy="4821237"/>
          </a:xfrm>
          <a:prstGeom prst="rect">
            <a:avLst/>
          </a:prstGeom>
          <a:noFill/>
          <a:ln w="9525">
            <a:noFill/>
            <a:miter lim="800000"/>
            <a:headEnd/>
            <a:tailEnd/>
          </a:ln>
        </p:spPr>
      </p:pic>
    </p:spTree>
    <p:extLst>
      <p:ext uri="{BB962C8B-B14F-4D97-AF65-F5344CB8AC3E}">
        <p14:creationId xmlns:p14="http://schemas.microsoft.com/office/powerpoint/2010/main" val="3962736012"/>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ageNY_PowerPoint_Template_2011062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rtoGothic St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69C1512569944CAB3863D2CD4D2F2A" ma:contentTypeVersion="0" ma:contentTypeDescription="Create a new document." ma:contentTypeScope="" ma:versionID="2a6a98efa53101dac8a5f6737ee2f6b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056177-4F86-46C5-BEFF-12AF483E70DA}">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78BBFD10-F987-4D82-AE4D-0E258FE86BAA}">
  <ds:schemaRefs>
    <ds:schemaRef ds:uri="http://schemas.microsoft.com/sharepoint/v3/contenttype/forms"/>
  </ds:schemaRefs>
</ds:datastoreItem>
</file>

<file path=customXml/itemProps3.xml><?xml version="1.0" encoding="utf-8"?>
<ds:datastoreItem xmlns:ds="http://schemas.openxmlformats.org/officeDocument/2006/customXml" ds:itemID="{00A61CAD-C367-4FB6-A490-8A14DFEB5F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engageNY_PowerPoint_Template_20110624.thmx</Template>
  <TotalTime>76056</TotalTime>
  <Words>12876</Words>
  <Application>Microsoft Office PowerPoint</Application>
  <PresentationFormat>On-screen Show (4:3)</PresentationFormat>
  <Paragraphs>1689</Paragraphs>
  <Slides>115</Slides>
  <Notes>115</Notes>
  <HiddenSlides>1</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115</vt:i4>
      </vt:variant>
    </vt:vector>
  </HeadingPairs>
  <TitlesOfParts>
    <vt:vector size="131" baseType="lpstr">
      <vt:lpstr>MS Mincho</vt:lpstr>
      <vt:lpstr>ＭＳ Ｐゴシック</vt:lpstr>
      <vt:lpstr>Agenda-Bold</vt:lpstr>
      <vt:lpstr>Agenda-Light</vt:lpstr>
      <vt:lpstr>Arial</vt:lpstr>
      <vt:lpstr>Calibri</vt:lpstr>
      <vt:lpstr>Cambria</vt:lpstr>
      <vt:lpstr>Cambria Math</vt:lpstr>
      <vt:lpstr>CartoGothic Std</vt:lpstr>
      <vt:lpstr>Myriad Pro</vt:lpstr>
      <vt:lpstr>Rockwell</vt:lpstr>
      <vt:lpstr>Times New Roman</vt:lpstr>
      <vt:lpstr>Wingdings</vt:lpstr>
      <vt:lpstr>engageNY_PowerPoint_Template_20110624</vt:lpstr>
      <vt:lpstr>Default Design</vt:lpstr>
      <vt:lpstr>Document</vt:lpstr>
      <vt:lpstr>PowerPoint Presentation</vt:lpstr>
      <vt:lpstr>PowerPoint Presentation</vt:lpstr>
      <vt:lpstr>Participant Poll</vt:lpstr>
      <vt:lpstr>Curriculum Overview of A Story of Functions</vt:lpstr>
      <vt:lpstr>Session Objectives</vt:lpstr>
      <vt:lpstr>  </vt:lpstr>
      <vt:lpstr>Lesson 1: Construct an Equilateral Triangle</vt:lpstr>
      <vt:lpstr>  </vt:lpstr>
      <vt:lpstr>  </vt:lpstr>
      <vt:lpstr>  </vt:lpstr>
      <vt:lpstr>Lesson 1: Opening Exercise (cont.)</vt:lpstr>
      <vt:lpstr>〖Circle〗_A, radius AB </vt:lpstr>
      <vt:lpstr>Lesson 1, Example 1</vt:lpstr>
      <vt:lpstr>Lesson 1, Example 1</vt:lpstr>
      <vt:lpstr>Lesson 1, Example 2</vt:lpstr>
      <vt:lpstr>Lesson 1, Example 2</vt:lpstr>
      <vt:lpstr>  </vt:lpstr>
      <vt:lpstr>  </vt:lpstr>
      <vt:lpstr>  </vt:lpstr>
      <vt:lpstr>  </vt:lpstr>
      <vt:lpstr>  </vt:lpstr>
      <vt:lpstr>  </vt:lpstr>
      <vt:lpstr>  </vt:lpstr>
      <vt:lpstr>  </vt:lpstr>
      <vt:lpstr>  </vt:lpstr>
      <vt:lpstr>  </vt:lpstr>
      <vt:lpstr>What’s In a Module?</vt:lpstr>
      <vt:lpstr>What’s In a Lesson?</vt:lpstr>
      <vt:lpstr>Types of Lessons</vt:lpstr>
      <vt:lpstr>  </vt:lpstr>
      <vt:lpstr>  </vt:lpstr>
      <vt:lpstr>  </vt:lpstr>
      <vt:lpstr>Module 1: Congruence, Proof, and Constructions</vt:lpstr>
      <vt:lpstr>Key Changes in CCSS that Impact M1</vt:lpstr>
      <vt:lpstr>Key Changes in CCSS that Impact M1</vt:lpstr>
      <vt:lpstr>Topic A: Basic Constructions</vt:lpstr>
      <vt:lpstr>  </vt:lpstr>
      <vt:lpstr>  </vt:lpstr>
      <vt:lpstr>  </vt:lpstr>
      <vt:lpstr>  </vt:lpstr>
      <vt:lpstr>  </vt:lpstr>
      <vt:lpstr>Topic B: Unknown Angles</vt:lpstr>
      <vt:lpstr>  </vt:lpstr>
      <vt:lpstr>  </vt:lpstr>
      <vt:lpstr>     Lesson 8: Solve for Unknown Angles – Angles in a Triangle</vt:lpstr>
      <vt:lpstr>Topic B: Unknown Angles</vt:lpstr>
      <vt:lpstr>Topic B: Unknown Angles</vt:lpstr>
      <vt:lpstr>  </vt:lpstr>
      <vt:lpstr>      Lesson 10, Unknown Angle Proofs- Proofs with Constructions</vt:lpstr>
      <vt:lpstr>  </vt:lpstr>
      <vt:lpstr>  </vt:lpstr>
      <vt:lpstr>Topic C: Transformations/Rigid Motions</vt:lpstr>
      <vt:lpstr>Rigid Motions in Grade 8</vt:lpstr>
      <vt:lpstr>Grade 8, Module 2, Lesson 4</vt:lpstr>
      <vt:lpstr>  </vt:lpstr>
      <vt:lpstr>  </vt:lpstr>
      <vt:lpstr>  </vt:lpstr>
      <vt:lpstr>          Lesson 14: Reflections</vt:lpstr>
      <vt:lpstr>Reflections and the Perpendicular Bisector Construction</vt:lpstr>
      <vt:lpstr>Lesson 14: Reflections</vt:lpstr>
      <vt:lpstr>Lesson 14: Reflections</vt:lpstr>
      <vt:lpstr>Lesson 14: Reflections</vt:lpstr>
      <vt:lpstr>Lesson 14: Reflections</vt:lpstr>
      <vt:lpstr>Lesson 14: Reflections</vt:lpstr>
      <vt:lpstr>  </vt:lpstr>
      <vt:lpstr>  </vt:lpstr>
      <vt:lpstr>  </vt:lpstr>
      <vt:lpstr>  </vt:lpstr>
      <vt:lpstr>         Lesson 19: Construct and Apply a Sequence of   Rigid Motions</vt:lpstr>
      <vt:lpstr>  </vt:lpstr>
      <vt:lpstr>  </vt:lpstr>
      <vt:lpstr>Example from Mid-Module Assessment </vt:lpstr>
      <vt:lpstr>Example from Mid-Module Assessment </vt:lpstr>
      <vt:lpstr>Topic D: Congruence</vt:lpstr>
      <vt:lpstr>  </vt:lpstr>
      <vt:lpstr>  Lesson 22: Congruence Criteria for Triangles- SAS</vt:lpstr>
      <vt:lpstr>Lesson 22: Congruence Criteria for Triangles- SAS</vt:lpstr>
      <vt:lpstr>Lesson 22: Congruence Criteria for Triangles- SAS</vt:lpstr>
      <vt:lpstr>Lesson 22: Congruence Criteria for Triangles- SAS</vt:lpstr>
      <vt:lpstr>  </vt:lpstr>
      <vt:lpstr>  </vt:lpstr>
      <vt:lpstr>  </vt:lpstr>
      <vt:lpstr>         Lessons 26-27: Triangle Congruency Proofs</vt:lpstr>
      <vt:lpstr>  </vt:lpstr>
      <vt:lpstr>  </vt:lpstr>
      <vt:lpstr>  </vt:lpstr>
      <vt:lpstr>  </vt:lpstr>
      <vt:lpstr>  </vt:lpstr>
      <vt:lpstr>  </vt:lpstr>
      <vt:lpstr>  </vt:lpstr>
      <vt:lpstr>Topic G: Axiomatic Systems</vt:lpstr>
      <vt:lpstr>  </vt:lpstr>
      <vt:lpstr>  </vt:lpstr>
      <vt:lpstr>  </vt:lpstr>
      <vt:lpstr>  </vt:lpstr>
      <vt:lpstr>  </vt:lpstr>
      <vt:lpstr>  </vt:lpstr>
      <vt:lpstr>  </vt:lpstr>
      <vt:lpstr>  </vt:lpstr>
      <vt:lpstr>  </vt:lpstr>
      <vt:lpstr>  </vt:lpstr>
      <vt:lpstr>  </vt:lpstr>
      <vt:lpstr>  </vt:lpstr>
      <vt:lpstr>  </vt:lpstr>
      <vt:lpstr>  </vt:lpstr>
      <vt:lpstr>  </vt:lpstr>
      <vt:lpstr>Key Themes of Module 1: Congruence, Proof, and Constructions</vt:lpstr>
      <vt:lpstr>  </vt:lpstr>
      <vt:lpstr>  </vt:lpstr>
      <vt:lpstr>  </vt:lpstr>
      <vt:lpstr>  </vt:lpstr>
      <vt:lpstr>  </vt:lpstr>
      <vt:lpstr>  </vt:lpstr>
      <vt:lpstr>Biggest Takeaway</vt:lpstr>
      <vt:lpstr>  </vt:lpstr>
    </vt:vector>
  </TitlesOfParts>
  <Company>Something Digital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Kaye</dc:creator>
  <cp:lastModifiedBy>Bren Bryant</cp:lastModifiedBy>
  <cp:revision>1366</cp:revision>
  <cp:lastPrinted>2014-07-13T13:12:01Z</cp:lastPrinted>
  <dcterms:created xsi:type="dcterms:W3CDTF">2013-04-12T20:19:06Z</dcterms:created>
  <dcterms:modified xsi:type="dcterms:W3CDTF">2014-07-14T04:34:00Z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0x0101007069C1512569944CAB3863D2CD4D2F2A</vt:lpwstr>
  </property>
</Properties>
</file>