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89"/>
  </p:notesMasterIdLst>
  <p:handoutMasterIdLst>
    <p:handoutMasterId r:id="rId90"/>
  </p:handoutMasterIdLst>
  <p:sldIdLst>
    <p:sldId id="535" r:id="rId5"/>
    <p:sldId id="554" r:id="rId6"/>
    <p:sldId id="525" r:id="rId7"/>
    <p:sldId id="553" r:id="rId8"/>
    <p:sldId id="524" r:id="rId9"/>
    <p:sldId id="551" r:id="rId10"/>
    <p:sldId id="552" r:id="rId11"/>
    <p:sldId id="526" r:id="rId12"/>
    <p:sldId id="437" r:id="rId13"/>
    <p:sldId id="450" r:id="rId14"/>
    <p:sldId id="481" r:id="rId15"/>
    <p:sldId id="482" r:id="rId16"/>
    <p:sldId id="528" r:id="rId17"/>
    <p:sldId id="458" r:id="rId18"/>
    <p:sldId id="530" r:id="rId19"/>
    <p:sldId id="532" r:id="rId20"/>
    <p:sldId id="459" r:id="rId21"/>
    <p:sldId id="457" r:id="rId22"/>
    <p:sldId id="483" r:id="rId23"/>
    <p:sldId id="534" r:id="rId24"/>
    <p:sldId id="460" r:id="rId25"/>
    <p:sldId id="476" r:id="rId26"/>
    <p:sldId id="451" r:id="rId27"/>
    <p:sldId id="473" r:id="rId28"/>
    <p:sldId id="477" r:id="rId29"/>
    <p:sldId id="484" r:id="rId30"/>
    <p:sldId id="475" r:id="rId31"/>
    <p:sldId id="474" r:id="rId32"/>
    <p:sldId id="478" r:id="rId33"/>
    <p:sldId id="486" r:id="rId34"/>
    <p:sldId id="485" r:id="rId35"/>
    <p:sldId id="479" r:id="rId36"/>
    <p:sldId id="480" r:id="rId37"/>
    <p:sldId id="471" r:id="rId38"/>
    <p:sldId id="488" r:id="rId39"/>
    <p:sldId id="489" r:id="rId40"/>
    <p:sldId id="490" r:id="rId41"/>
    <p:sldId id="491" r:id="rId42"/>
    <p:sldId id="492" r:id="rId43"/>
    <p:sldId id="493" r:id="rId44"/>
    <p:sldId id="494" r:id="rId45"/>
    <p:sldId id="536" r:id="rId46"/>
    <p:sldId id="537" r:id="rId47"/>
    <p:sldId id="538" r:id="rId48"/>
    <p:sldId id="539" r:id="rId49"/>
    <p:sldId id="540" r:id="rId50"/>
    <p:sldId id="541" r:id="rId51"/>
    <p:sldId id="495" r:id="rId52"/>
    <p:sldId id="542" r:id="rId53"/>
    <p:sldId id="543" r:id="rId54"/>
    <p:sldId id="544" r:id="rId55"/>
    <p:sldId id="545" r:id="rId56"/>
    <p:sldId id="546" r:id="rId57"/>
    <p:sldId id="548" r:id="rId58"/>
    <p:sldId id="496" r:id="rId59"/>
    <p:sldId id="549" r:id="rId60"/>
    <p:sldId id="497" r:id="rId61"/>
    <p:sldId id="498" r:id="rId62"/>
    <p:sldId id="499" r:id="rId63"/>
    <p:sldId id="500" r:id="rId64"/>
    <p:sldId id="501" r:id="rId65"/>
    <p:sldId id="502" r:id="rId66"/>
    <p:sldId id="503" r:id="rId67"/>
    <p:sldId id="504" r:id="rId68"/>
    <p:sldId id="505" r:id="rId69"/>
    <p:sldId id="506" r:id="rId70"/>
    <p:sldId id="507" r:id="rId71"/>
    <p:sldId id="508" r:id="rId72"/>
    <p:sldId id="487" r:id="rId73"/>
    <p:sldId id="550" r:id="rId74"/>
    <p:sldId id="519" r:id="rId75"/>
    <p:sldId id="520" r:id="rId76"/>
    <p:sldId id="521" r:id="rId77"/>
    <p:sldId id="522" r:id="rId78"/>
    <p:sldId id="523" r:id="rId79"/>
    <p:sldId id="510" r:id="rId80"/>
    <p:sldId id="511" r:id="rId81"/>
    <p:sldId id="512" r:id="rId82"/>
    <p:sldId id="513" r:id="rId83"/>
    <p:sldId id="514" r:id="rId84"/>
    <p:sldId id="515" r:id="rId85"/>
    <p:sldId id="516" r:id="rId86"/>
    <p:sldId id="517" r:id="rId87"/>
    <p:sldId id="518" r:id="rId88"/>
  </p:sldIdLst>
  <p:sldSz cx="9144000" cy="6858000" type="screen4x3"/>
  <p:notesSz cx="7315200" cy="9601200"/>
  <p:defaultTextStyle>
    <a:defPPr>
      <a:defRPr lang="en-US"/>
    </a:defPPr>
    <a:lvl1pPr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1pPr>
    <a:lvl2pPr marL="457200"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2pPr>
    <a:lvl3pPr marL="914400"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3pPr>
    <a:lvl4pPr marL="1371600"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4pPr>
    <a:lvl5pPr marL="1828800" algn="l" defTabSz="457200" rtl="0" fontAlgn="base">
      <a:spcBef>
        <a:spcPct val="0"/>
      </a:spcBef>
      <a:spcAft>
        <a:spcPct val="0"/>
      </a:spcAft>
      <a:defRPr kern="1200" baseline="-25000">
        <a:solidFill>
          <a:schemeClr val="tx1"/>
        </a:solidFill>
        <a:latin typeface="Arial" charset="0"/>
        <a:ea typeface="ＭＳ Ｐゴシック"/>
        <a:cs typeface="ＭＳ Ｐゴシック"/>
      </a:defRPr>
    </a:lvl5pPr>
    <a:lvl6pPr marL="2286000" algn="l" defTabSz="914400" rtl="0" eaLnBrk="1" latinLnBrk="0" hangingPunct="1">
      <a:defRPr kern="1200" baseline="-25000">
        <a:solidFill>
          <a:schemeClr val="tx1"/>
        </a:solidFill>
        <a:latin typeface="Arial" charset="0"/>
        <a:ea typeface="ＭＳ Ｐゴシック"/>
        <a:cs typeface="ＭＳ Ｐゴシック"/>
      </a:defRPr>
    </a:lvl6pPr>
    <a:lvl7pPr marL="2743200" algn="l" defTabSz="914400" rtl="0" eaLnBrk="1" latinLnBrk="0" hangingPunct="1">
      <a:defRPr kern="1200" baseline="-25000">
        <a:solidFill>
          <a:schemeClr val="tx1"/>
        </a:solidFill>
        <a:latin typeface="Arial" charset="0"/>
        <a:ea typeface="ＭＳ Ｐゴシック"/>
        <a:cs typeface="ＭＳ Ｐゴシック"/>
      </a:defRPr>
    </a:lvl7pPr>
    <a:lvl8pPr marL="3200400" algn="l" defTabSz="914400" rtl="0" eaLnBrk="1" latinLnBrk="0" hangingPunct="1">
      <a:defRPr kern="1200" baseline="-25000">
        <a:solidFill>
          <a:schemeClr val="tx1"/>
        </a:solidFill>
        <a:latin typeface="Arial" charset="0"/>
        <a:ea typeface="ＭＳ Ｐゴシック"/>
        <a:cs typeface="ＭＳ Ｐゴシック"/>
      </a:defRPr>
    </a:lvl8pPr>
    <a:lvl9pPr marL="3657600" algn="l" defTabSz="914400" rtl="0" eaLnBrk="1" latinLnBrk="0" hangingPunct="1">
      <a:defRPr kern="1200" baseline="-25000">
        <a:solidFill>
          <a:schemeClr val="tx1"/>
        </a:solidFill>
        <a:latin typeface="Arial" charset="0"/>
        <a:ea typeface="ＭＳ Ｐゴシック"/>
        <a:cs typeface="ＭＳ Ｐゴシック"/>
      </a:defRPr>
    </a:lvl9pPr>
  </p:defaultTextStyle>
  <p:modifyVerifier cryptProviderType="rsaAES" cryptAlgorithmClass="hash" cryptAlgorithmType="typeAny" cryptAlgorithmSid="14" spinCount="100000" saltData="+KU+4x7UPoYgwE4USC9JGw==" hashData="/ippk0Q5IGWwfpy2xvVgOtp9RPxycGR80fzpuRDPnukKBGA8bXEvw5WPER2Azec8S/3H1GQPv2qRyuSeRaYzjA=="/>
  <p:extLst>
    <p:ext uri="{EFAFB233-063F-42B5-8137-9DF3F51BA10A}">
      <p15:sldGuideLst xmlns:p15="http://schemas.microsoft.com/office/powerpoint/2012/main">
        <p15:guide id="1" orient="horz" pos="2160">
          <p15:clr>
            <a:srgbClr val="A4A3A4"/>
          </p15:clr>
        </p15:guide>
        <p15:guide id="2" pos="524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Larry"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D6B"/>
    <a:srgbClr val="0A668B"/>
    <a:srgbClr val="B38395"/>
    <a:srgbClr val="7B083C"/>
    <a:srgbClr val="404040"/>
    <a:srgbClr val="CFB1BC"/>
    <a:srgbClr val="BC91A1"/>
    <a:srgbClr val="C59FAD"/>
    <a:srgbClr val="AD949C"/>
    <a:srgbClr val="A568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397" autoAdjust="0"/>
    <p:restoredTop sz="79424" autoAdjust="0"/>
  </p:normalViewPr>
  <p:slideViewPr>
    <p:cSldViewPr snapToGrid="0" snapToObjects="1">
      <p:cViewPr varScale="1">
        <p:scale>
          <a:sx n="88" d="100"/>
          <a:sy n="88" d="100"/>
        </p:scale>
        <p:origin x="-1648" y="-120"/>
      </p:cViewPr>
      <p:guideLst>
        <p:guide orient="horz" pos="2160"/>
        <p:guide pos="52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50" d="100"/>
        <a:sy n="150" d="100"/>
      </p:scale>
      <p:origin x="0" y="25376"/>
    </p:cViewPr>
  </p:sorterViewPr>
  <p:notesViewPr>
    <p:cSldViewPr snapToGrid="0" snapToObjects="1">
      <p:cViewPr>
        <p:scale>
          <a:sx n="50" d="100"/>
          <a:sy n="50" d="100"/>
        </p:scale>
        <p:origin x="2898" y="18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39C373-8FE1-4598-8BEE-81D7365E88B7}" type="doc">
      <dgm:prSet loTypeId="urn:microsoft.com/office/officeart/2005/8/layout/hierarchy4" loCatId="relationship" qsTypeId="urn:microsoft.com/office/officeart/2005/8/quickstyle/simple1" qsCatId="simple" csTypeId="urn:microsoft.com/office/officeart/2005/8/colors/colorful1#1" csCatId="colorful" phldr="1"/>
      <dgm:spPr/>
      <dgm:t>
        <a:bodyPr/>
        <a:lstStyle/>
        <a:p>
          <a:endParaRPr lang="en-US"/>
        </a:p>
      </dgm:t>
    </dgm:pt>
    <dgm:pt modelId="{75528345-B79B-42B6-8229-F3C4C0B179F7}">
      <dgm:prSet phldrT="[Text]"/>
      <dgm:spPr/>
      <dgm:t>
        <a:bodyPr/>
        <a:lstStyle/>
        <a:p>
          <a:r>
            <a:rPr lang="en-US" dirty="0" smtClean="0"/>
            <a:t>Module Overview</a:t>
          </a:r>
          <a:endParaRPr lang="en-US" dirty="0"/>
        </a:p>
      </dgm:t>
    </dgm:pt>
    <dgm:pt modelId="{AA97573D-C4CF-4D72-9B03-7DA214FAE17F}" type="parTrans" cxnId="{323D7DA3-57DA-49AD-B483-C7D4C29B7670}">
      <dgm:prSet/>
      <dgm:spPr/>
      <dgm:t>
        <a:bodyPr/>
        <a:lstStyle/>
        <a:p>
          <a:endParaRPr lang="en-US"/>
        </a:p>
      </dgm:t>
    </dgm:pt>
    <dgm:pt modelId="{9E8A0541-AAB2-45CB-98D3-1F07684BC3BA}" type="sibTrans" cxnId="{323D7DA3-57DA-49AD-B483-C7D4C29B7670}">
      <dgm:prSet/>
      <dgm:spPr/>
      <dgm:t>
        <a:bodyPr/>
        <a:lstStyle/>
        <a:p>
          <a:endParaRPr lang="en-US"/>
        </a:p>
      </dgm:t>
    </dgm:pt>
    <dgm:pt modelId="{D4DA3F4D-7295-4201-8CF3-C0C1C3FC8272}">
      <dgm:prSet phldrT="[Text]"/>
      <dgm:spPr/>
      <dgm:t>
        <a:bodyPr/>
        <a:lstStyle/>
        <a:p>
          <a:r>
            <a:rPr lang="en-US" dirty="0" smtClean="0"/>
            <a:t>Topic </a:t>
          </a:r>
          <a:endParaRPr lang="en-US" dirty="0"/>
        </a:p>
      </dgm:t>
    </dgm:pt>
    <dgm:pt modelId="{4D95214B-C3C5-4748-AB20-717EF34249AE}" type="parTrans" cxnId="{4A4CFE16-CDBF-482B-8203-D7192E9147FB}">
      <dgm:prSet/>
      <dgm:spPr/>
      <dgm:t>
        <a:bodyPr/>
        <a:lstStyle/>
        <a:p>
          <a:endParaRPr lang="en-US"/>
        </a:p>
      </dgm:t>
    </dgm:pt>
    <dgm:pt modelId="{27FEFCB8-3F5F-427E-9178-EC6ED960AB40}" type="sibTrans" cxnId="{4A4CFE16-CDBF-482B-8203-D7192E9147FB}">
      <dgm:prSet/>
      <dgm:spPr/>
      <dgm:t>
        <a:bodyPr/>
        <a:lstStyle/>
        <a:p>
          <a:endParaRPr lang="en-US"/>
        </a:p>
      </dgm:t>
    </dgm:pt>
    <dgm:pt modelId="{A0F28CA2-A3DB-4AFC-B272-6DC5679792A1}">
      <dgm:prSet phldrT="[Text]"/>
      <dgm:spPr/>
      <dgm:t>
        <a:bodyPr/>
        <a:lstStyle/>
        <a:p>
          <a:r>
            <a:rPr lang="en-US" dirty="0" smtClean="0"/>
            <a:t>L1</a:t>
          </a:r>
          <a:endParaRPr lang="en-US" dirty="0"/>
        </a:p>
      </dgm:t>
    </dgm:pt>
    <dgm:pt modelId="{92DCB14B-5B25-4723-9F00-9A92AB15411B}" type="parTrans" cxnId="{7053B983-37BA-4FC4-965F-CBF49116CB0D}">
      <dgm:prSet/>
      <dgm:spPr/>
      <dgm:t>
        <a:bodyPr/>
        <a:lstStyle/>
        <a:p>
          <a:endParaRPr lang="en-US"/>
        </a:p>
      </dgm:t>
    </dgm:pt>
    <dgm:pt modelId="{642A9489-EEFA-413E-8FE3-C2305CE27197}" type="sibTrans" cxnId="{7053B983-37BA-4FC4-965F-CBF49116CB0D}">
      <dgm:prSet/>
      <dgm:spPr/>
      <dgm:t>
        <a:bodyPr/>
        <a:lstStyle/>
        <a:p>
          <a:endParaRPr lang="en-US"/>
        </a:p>
      </dgm:t>
    </dgm:pt>
    <dgm:pt modelId="{C87AC90F-5C2E-45B1-8DEB-7E1961C92363}">
      <dgm:prSet phldrT="[Text]"/>
      <dgm:spPr/>
      <dgm:t>
        <a:bodyPr/>
        <a:lstStyle/>
        <a:p>
          <a:r>
            <a:rPr lang="en-US" dirty="0" smtClean="0"/>
            <a:t>Topic </a:t>
          </a:r>
          <a:endParaRPr lang="en-US" dirty="0"/>
        </a:p>
      </dgm:t>
    </dgm:pt>
    <dgm:pt modelId="{E8FAA5B6-673A-4FB3-AE7A-326CAA62AF1F}" type="parTrans" cxnId="{E96F1D0E-55EF-482D-BCA9-A85E94A523E2}">
      <dgm:prSet/>
      <dgm:spPr/>
      <dgm:t>
        <a:bodyPr/>
        <a:lstStyle/>
        <a:p>
          <a:endParaRPr lang="en-US"/>
        </a:p>
      </dgm:t>
    </dgm:pt>
    <dgm:pt modelId="{02421B3E-FE87-4B64-903B-63FAEDFCEE00}" type="sibTrans" cxnId="{E96F1D0E-55EF-482D-BCA9-A85E94A523E2}">
      <dgm:prSet/>
      <dgm:spPr/>
      <dgm:t>
        <a:bodyPr/>
        <a:lstStyle/>
        <a:p>
          <a:endParaRPr lang="en-US"/>
        </a:p>
      </dgm:t>
    </dgm:pt>
    <dgm:pt modelId="{D772D67C-5F5D-499D-84DB-9514670B44E5}">
      <dgm:prSet phldrT="[Text]"/>
      <dgm:spPr/>
      <dgm:t>
        <a:bodyPr/>
        <a:lstStyle/>
        <a:p>
          <a:r>
            <a:rPr lang="en-US" dirty="0" smtClean="0"/>
            <a:t>L4</a:t>
          </a:r>
          <a:endParaRPr lang="en-US" dirty="0"/>
        </a:p>
      </dgm:t>
    </dgm:pt>
    <dgm:pt modelId="{84F651DD-1959-46F9-A100-E5D5D7763D29}" type="parTrans" cxnId="{CEE542C1-D24A-4CAA-B89A-976286151EFE}">
      <dgm:prSet/>
      <dgm:spPr/>
      <dgm:t>
        <a:bodyPr/>
        <a:lstStyle/>
        <a:p>
          <a:endParaRPr lang="en-US"/>
        </a:p>
      </dgm:t>
    </dgm:pt>
    <dgm:pt modelId="{2DCA14A8-4B01-4AA9-88E4-40A26ED42192}" type="sibTrans" cxnId="{CEE542C1-D24A-4CAA-B89A-976286151EFE}">
      <dgm:prSet/>
      <dgm:spPr/>
      <dgm:t>
        <a:bodyPr/>
        <a:lstStyle/>
        <a:p>
          <a:endParaRPr lang="en-US"/>
        </a:p>
      </dgm:t>
    </dgm:pt>
    <dgm:pt modelId="{259E6580-96A4-4D7E-BECB-57B2B90CD65D}">
      <dgm:prSet/>
      <dgm:spPr/>
      <dgm:t>
        <a:bodyPr/>
        <a:lstStyle/>
        <a:p>
          <a:r>
            <a:rPr lang="en-US" dirty="0" smtClean="0"/>
            <a:t>Topic </a:t>
          </a:r>
          <a:endParaRPr lang="en-US" dirty="0"/>
        </a:p>
      </dgm:t>
    </dgm:pt>
    <dgm:pt modelId="{0C0FB25E-3C5D-4861-A0D6-F9B174ABF9DA}" type="parTrans" cxnId="{941DF463-3DB6-406E-9062-C26AE1D2B7B2}">
      <dgm:prSet/>
      <dgm:spPr/>
      <dgm:t>
        <a:bodyPr/>
        <a:lstStyle/>
        <a:p>
          <a:endParaRPr lang="en-US"/>
        </a:p>
      </dgm:t>
    </dgm:pt>
    <dgm:pt modelId="{ED276536-B507-41F5-977A-927B015D56E6}" type="sibTrans" cxnId="{941DF463-3DB6-406E-9062-C26AE1D2B7B2}">
      <dgm:prSet/>
      <dgm:spPr/>
      <dgm:t>
        <a:bodyPr/>
        <a:lstStyle/>
        <a:p>
          <a:endParaRPr lang="en-US"/>
        </a:p>
      </dgm:t>
    </dgm:pt>
    <dgm:pt modelId="{B65CE923-72C8-4CB9-9DC0-DB0F2FA5A5E0}">
      <dgm:prSet phldrT="[Text]"/>
      <dgm:spPr/>
      <dgm:t>
        <a:bodyPr/>
        <a:lstStyle/>
        <a:p>
          <a:r>
            <a:rPr lang="en-US" dirty="0" smtClean="0"/>
            <a:t>L5</a:t>
          </a:r>
          <a:endParaRPr lang="en-US" dirty="0"/>
        </a:p>
      </dgm:t>
    </dgm:pt>
    <dgm:pt modelId="{59589F79-4DDB-4AD1-BC50-28D61A7EEE86}" type="parTrans" cxnId="{892F9A44-1D4D-464B-B8D1-91E74C177A76}">
      <dgm:prSet/>
      <dgm:spPr/>
      <dgm:t>
        <a:bodyPr/>
        <a:lstStyle/>
        <a:p>
          <a:endParaRPr lang="en-US"/>
        </a:p>
      </dgm:t>
    </dgm:pt>
    <dgm:pt modelId="{E5C71514-C3A5-47CE-AA9C-569FAA9824BC}" type="sibTrans" cxnId="{892F9A44-1D4D-464B-B8D1-91E74C177A76}">
      <dgm:prSet/>
      <dgm:spPr/>
      <dgm:t>
        <a:bodyPr/>
        <a:lstStyle/>
        <a:p>
          <a:endParaRPr lang="en-US"/>
        </a:p>
      </dgm:t>
    </dgm:pt>
    <dgm:pt modelId="{A9AEA7B0-9211-44E8-97D1-321DC2A7F897}">
      <dgm:prSet phldrT="[Text]"/>
      <dgm:spPr/>
      <dgm:t>
        <a:bodyPr/>
        <a:lstStyle/>
        <a:p>
          <a:r>
            <a:rPr lang="en-US" dirty="0" smtClean="0"/>
            <a:t>L2</a:t>
          </a:r>
          <a:endParaRPr lang="en-US" dirty="0"/>
        </a:p>
      </dgm:t>
    </dgm:pt>
    <dgm:pt modelId="{E1E656B5-B3ED-422A-A41E-68A56BF6A3B8}" type="parTrans" cxnId="{00C292E8-11AE-4A25-AE2B-AC6E84A87F5A}">
      <dgm:prSet/>
      <dgm:spPr/>
      <dgm:t>
        <a:bodyPr/>
        <a:lstStyle/>
        <a:p>
          <a:endParaRPr lang="en-US"/>
        </a:p>
      </dgm:t>
    </dgm:pt>
    <dgm:pt modelId="{10887905-F4D6-473C-A91C-65862F03B1E6}" type="sibTrans" cxnId="{00C292E8-11AE-4A25-AE2B-AC6E84A87F5A}">
      <dgm:prSet/>
      <dgm:spPr/>
      <dgm:t>
        <a:bodyPr/>
        <a:lstStyle/>
        <a:p>
          <a:endParaRPr lang="en-US"/>
        </a:p>
      </dgm:t>
    </dgm:pt>
    <dgm:pt modelId="{BD1379A4-5367-424B-8CC7-14A21F83155A}">
      <dgm:prSet phldrT="[Text]"/>
      <dgm:spPr/>
      <dgm:t>
        <a:bodyPr/>
        <a:lstStyle/>
        <a:p>
          <a:r>
            <a:rPr lang="en-US" dirty="0" smtClean="0"/>
            <a:t>L3</a:t>
          </a:r>
          <a:endParaRPr lang="en-US" dirty="0"/>
        </a:p>
      </dgm:t>
    </dgm:pt>
    <dgm:pt modelId="{48B5BA03-6628-4184-A53F-2C17102EBBF5}" type="parTrans" cxnId="{6B65A4BF-8932-4DBD-9F10-F4B31D5AB770}">
      <dgm:prSet/>
      <dgm:spPr/>
      <dgm:t>
        <a:bodyPr/>
        <a:lstStyle/>
        <a:p>
          <a:endParaRPr lang="en-US"/>
        </a:p>
      </dgm:t>
    </dgm:pt>
    <dgm:pt modelId="{40F5AAC0-88FF-4B7B-ACDC-EBC48070933C}" type="sibTrans" cxnId="{6B65A4BF-8932-4DBD-9F10-F4B31D5AB770}">
      <dgm:prSet/>
      <dgm:spPr/>
      <dgm:t>
        <a:bodyPr/>
        <a:lstStyle/>
        <a:p>
          <a:endParaRPr lang="en-US"/>
        </a:p>
      </dgm:t>
    </dgm:pt>
    <dgm:pt modelId="{EB93E767-1C37-4EF1-BD4C-606270F1240A}">
      <dgm:prSet/>
      <dgm:spPr/>
      <dgm:t>
        <a:bodyPr/>
        <a:lstStyle/>
        <a:p>
          <a:r>
            <a:rPr lang="en-US" dirty="0" smtClean="0"/>
            <a:t>L6</a:t>
          </a:r>
          <a:endParaRPr lang="en-US" dirty="0"/>
        </a:p>
      </dgm:t>
    </dgm:pt>
    <dgm:pt modelId="{3D083FAF-A9C5-4117-B487-8F8FEFA78351}" type="parTrans" cxnId="{C01AAE08-B1B6-47F4-98A5-825D3C850A85}">
      <dgm:prSet/>
      <dgm:spPr/>
      <dgm:t>
        <a:bodyPr/>
        <a:lstStyle/>
        <a:p>
          <a:endParaRPr lang="en-US"/>
        </a:p>
      </dgm:t>
    </dgm:pt>
    <dgm:pt modelId="{D8952597-0EFB-447A-9C43-BE589C489C69}" type="sibTrans" cxnId="{C01AAE08-B1B6-47F4-98A5-825D3C850A85}">
      <dgm:prSet/>
      <dgm:spPr/>
      <dgm:t>
        <a:bodyPr/>
        <a:lstStyle/>
        <a:p>
          <a:endParaRPr lang="en-US"/>
        </a:p>
      </dgm:t>
    </dgm:pt>
    <dgm:pt modelId="{06D5F995-5DDC-4079-B461-2B907C9B77E0}">
      <dgm:prSet/>
      <dgm:spPr/>
      <dgm:t>
        <a:bodyPr/>
        <a:lstStyle/>
        <a:p>
          <a:r>
            <a:rPr lang="en-US" dirty="0" smtClean="0"/>
            <a:t>L7</a:t>
          </a:r>
          <a:endParaRPr lang="en-US" dirty="0"/>
        </a:p>
      </dgm:t>
    </dgm:pt>
    <dgm:pt modelId="{5554D411-CF27-47DE-A16F-8240390DC486}" type="parTrans" cxnId="{CFC4FF4F-E2FC-42B4-A909-F8A04A6C08A0}">
      <dgm:prSet/>
      <dgm:spPr/>
      <dgm:t>
        <a:bodyPr/>
        <a:lstStyle/>
        <a:p>
          <a:endParaRPr lang="en-US"/>
        </a:p>
      </dgm:t>
    </dgm:pt>
    <dgm:pt modelId="{9ADCD872-67FC-413A-9885-0B5C85D1E591}" type="sibTrans" cxnId="{CFC4FF4F-E2FC-42B4-A909-F8A04A6C08A0}">
      <dgm:prSet/>
      <dgm:spPr/>
      <dgm:t>
        <a:bodyPr/>
        <a:lstStyle/>
        <a:p>
          <a:endParaRPr lang="en-US"/>
        </a:p>
      </dgm:t>
    </dgm:pt>
    <dgm:pt modelId="{7AB1CAC3-B976-46F8-82EC-D064D959B6B5}">
      <dgm:prSet/>
      <dgm:spPr/>
      <dgm:t>
        <a:bodyPr/>
        <a:lstStyle/>
        <a:p>
          <a:r>
            <a:rPr lang="en-US" dirty="0" smtClean="0"/>
            <a:t>L8</a:t>
          </a:r>
          <a:endParaRPr lang="en-US" dirty="0"/>
        </a:p>
      </dgm:t>
    </dgm:pt>
    <dgm:pt modelId="{D3C7AF8C-D9CA-47D6-BFCC-89D035CC13DD}" type="parTrans" cxnId="{66208711-BA50-471D-A547-AAC71AD63516}">
      <dgm:prSet/>
      <dgm:spPr/>
      <dgm:t>
        <a:bodyPr/>
        <a:lstStyle/>
        <a:p>
          <a:endParaRPr lang="en-US"/>
        </a:p>
      </dgm:t>
    </dgm:pt>
    <dgm:pt modelId="{8DB081A6-A06B-4D48-A26E-0375A5B1ACA4}" type="sibTrans" cxnId="{66208711-BA50-471D-A547-AAC71AD63516}">
      <dgm:prSet/>
      <dgm:spPr/>
      <dgm:t>
        <a:bodyPr/>
        <a:lstStyle/>
        <a:p>
          <a:endParaRPr lang="en-US"/>
        </a:p>
      </dgm:t>
    </dgm:pt>
    <dgm:pt modelId="{9E120815-8F00-484D-92E2-35B8A87AB197}" type="pres">
      <dgm:prSet presAssocID="{CA39C373-8FE1-4598-8BEE-81D7365E88B7}" presName="Name0" presStyleCnt="0">
        <dgm:presLayoutVars>
          <dgm:chPref val="1"/>
          <dgm:dir/>
          <dgm:animOne val="branch"/>
          <dgm:animLvl val="lvl"/>
          <dgm:resizeHandles/>
        </dgm:presLayoutVars>
      </dgm:prSet>
      <dgm:spPr/>
      <dgm:t>
        <a:bodyPr/>
        <a:lstStyle/>
        <a:p>
          <a:endParaRPr lang="en-US"/>
        </a:p>
      </dgm:t>
    </dgm:pt>
    <dgm:pt modelId="{6C791C09-5633-4453-8515-5C1BD2B90C80}" type="pres">
      <dgm:prSet presAssocID="{75528345-B79B-42B6-8229-F3C4C0B179F7}" presName="vertOne" presStyleCnt="0"/>
      <dgm:spPr/>
    </dgm:pt>
    <dgm:pt modelId="{ADEC734E-907C-46E8-8F34-B3212C1EA81D}" type="pres">
      <dgm:prSet presAssocID="{75528345-B79B-42B6-8229-F3C4C0B179F7}" presName="txOne" presStyleLbl="node0" presStyleIdx="0" presStyleCnt="1" custLinFactY="-84646" custLinFactNeighborX="41" custLinFactNeighborY="-100000">
        <dgm:presLayoutVars>
          <dgm:chPref val="3"/>
        </dgm:presLayoutVars>
      </dgm:prSet>
      <dgm:spPr/>
      <dgm:t>
        <a:bodyPr/>
        <a:lstStyle/>
        <a:p>
          <a:endParaRPr lang="en-US"/>
        </a:p>
      </dgm:t>
    </dgm:pt>
    <dgm:pt modelId="{A5309E0C-5617-4281-A5A2-281F15D40C78}" type="pres">
      <dgm:prSet presAssocID="{75528345-B79B-42B6-8229-F3C4C0B179F7}" presName="parTransOne" presStyleCnt="0"/>
      <dgm:spPr/>
    </dgm:pt>
    <dgm:pt modelId="{DAC41E2B-0D62-413F-BB95-241687225DC1}" type="pres">
      <dgm:prSet presAssocID="{75528345-B79B-42B6-8229-F3C4C0B179F7}" presName="horzOne" presStyleCnt="0"/>
      <dgm:spPr/>
    </dgm:pt>
    <dgm:pt modelId="{E138276B-E35D-40F2-8B7D-CEE6F0995A1D}" type="pres">
      <dgm:prSet presAssocID="{D4DA3F4D-7295-4201-8CF3-C0C1C3FC8272}" presName="vertTwo" presStyleCnt="0"/>
      <dgm:spPr/>
    </dgm:pt>
    <dgm:pt modelId="{E20D1D9D-5D6A-441F-9AB2-0D8835BFE076}" type="pres">
      <dgm:prSet presAssocID="{D4DA3F4D-7295-4201-8CF3-C0C1C3FC8272}" presName="txTwo" presStyleLbl="node2" presStyleIdx="0" presStyleCnt="3">
        <dgm:presLayoutVars>
          <dgm:chPref val="3"/>
        </dgm:presLayoutVars>
      </dgm:prSet>
      <dgm:spPr/>
      <dgm:t>
        <a:bodyPr/>
        <a:lstStyle/>
        <a:p>
          <a:endParaRPr lang="en-US"/>
        </a:p>
      </dgm:t>
    </dgm:pt>
    <dgm:pt modelId="{A2D2CC78-5A19-4067-93EC-A0754B234F04}" type="pres">
      <dgm:prSet presAssocID="{D4DA3F4D-7295-4201-8CF3-C0C1C3FC8272}" presName="parTransTwo" presStyleCnt="0"/>
      <dgm:spPr/>
    </dgm:pt>
    <dgm:pt modelId="{F6FA097D-6237-496D-AC30-3BBB48730A72}" type="pres">
      <dgm:prSet presAssocID="{D4DA3F4D-7295-4201-8CF3-C0C1C3FC8272}" presName="horzTwo" presStyleCnt="0"/>
      <dgm:spPr/>
    </dgm:pt>
    <dgm:pt modelId="{793E698F-BF82-4425-A9B9-BA84622AE809}" type="pres">
      <dgm:prSet presAssocID="{A0F28CA2-A3DB-4AFC-B272-6DC5679792A1}" presName="vertThree" presStyleCnt="0"/>
      <dgm:spPr/>
    </dgm:pt>
    <dgm:pt modelId="{4701BEDB-E16B-4962-97CE-457877175CF1}" type="pres">
      <dgm:prSet presAssocID="{A0F28CA2-A3DB-4AFC-B272-6DC5679792A1}" presName="txThree" presStyleLbl="node3" presStyleIdx="0" presStyleCnt="8">
        <dgm:presLayoutVars>
          <dgm:chPref val="3"/>
        </dgm:presLayoutVars>
      </dgm:prSet>
      <dgm:spPr/>
      <dgm:t>
        <a:bodyPr/>
        <a:lstStyle/>
        <a:p>
          <a:endParaRPr lang="en-US"/>
        </a:p>
      </dgm:t>
    </dgm:pt>
    <dgm:pt modelId="{3EC8551F-C0A8-4C9B-8599-24315054EF84}" type="pres">
      <dgm:prSet presAssocID="{A0F28CA2-A3DB-4AFC-B272-6DC5679792A1}" presName="horzThree" presStyleCnt="0"/>
      <dgm:spPr/>
    </dgm:pt>
    <dgm:pt modelId="{3FEE2282-ED01-4CE1-AF80-E1B05D0829C7}" type="pres">
      <dgm:prSet presAssocID="{642A9489-EEFA-413E-8FE3-C2305CE27197}" presName="sibSpaceThree" presStyleCnt="0"/>
      <dgm:spPr/>
    </dgm:pt>
    <dgm:pt modelId="{6F8679DE-3C46-485B-A659-07B5DA0E18D7}" type="pres">
      <dgm:prSet presAssocID="{A9AEA7B0-9211-44E8-97D1-321DC2A7F897}" presName="vertThree" presStyleCnt="0"/>
      <dgm:spPr/>
    </dgm:pt>
    <dgm:pt modelId="{F8943044-B58A-40E0-B25D-5171C39FCA36}" type="pres">
      <dgm:prSet presAssocID="{A9AEA7B0-9211-44E8-97D1-321DC2A7F897}" presName="txThree" presStyleLbl="node3" presStyleIdx="1" presStyleCnt="8">
        <dgm:presLayoutVars>
          <dgm:chPref val="3"/>
        </dgm:presLayoutVars>
      </dgm:prSet>
      <dgm:spPr/>
      <dgm:t>
        <a:bodyPr/>
        <a:lstStyle/>
        <a:p>
          <a:endParaRPr lang="en-US"/>
        </a:p>
      </dgm:t>
    </dgm:pt>
    <dgm:pt modelId="{74B5CA06-090F-4D36-A812-5AD5FB64E396}" type="pres">
      <dgm:prSet presAssocID="{A9AEA7B0-9211-44E8-97D1-321DC2A7F897}" presName="horzThree" presStyleCnt="0"/>
      <dgm:spPr/>
    </dgm:pt>
    <dgm:pt modelId="{5473EF9D-1CD0-4728-84C9-CF9B84AB4577}" type="pres">
      <dgm:prSet presAssocID="{10887905-F4D6-473C-A91C-65862F03B1E6}" presName="sibSpaceThree" presStyleCnt="0"/>
      <dgm:spPr/>
    </dgm:pt>
    <dgm:pt modelId="{C72FE0D3-8286-4695-87A1-35358DB9BEF5}" type="pres">
      <dgm:prSet presAssocID="{BD1379A4-5367-424B-8CC7-14A21F83155A}" presName="vertThree" presStyleCnt="0"/>
      <dgm:spPr/>
    </dgm:pt>
    <dgm:pt modelId="{9BD17F93-E592-43B5-BE92-2FE85D159128}" type="pres">
      <dgm:prSet presAssocID="{BD1379A4-5367-424B-8CC7-14A21F83155A}" presName="txThree" presStyleLbl="node3" presStyleIdx="2" presStyleCnt="8">
        <dgm:presLayoutVars>
          <dgm:chPref val="3"/>
        </dgm:presLayoutVars>
      </dgm:prSet>
      <dgm:spPr/>
      <dgm:t>
        <a:bodyPr/>
        <a:lstStyle/>
        <a:p>
          <a:endParaRPr lang="en-US"/>
        </a:p>
      </dgm:t>
    </dgm:pt>
    <dgm:pt modelId="{B1F12490-198F-4D3D-9273-BD5C64FF1688}" type="pres">
      <dgm:prSet presAssocID="{BD1379A4-5367-424B-8CC7-14A21F83155A}" presName="horzThree" presStyleCnt="0"/>
      <dgm:spPr/>
    </dgm:pt>
    <dgm:pt modelId="{4B6CDFD8-8B6E-4F1F-9750-FCD9300EB585}" type="pres">
      <dgm:prSet presAssocID="{27FEFCB8-3F5F-427E-9178-EC6ED960AB40}" presName="sibSpaceTwo" presStyleCnt="0"/>
      <dgm:spPr/>
    </dgm:pt>
    <dgm:pt modelId="{D3EE2BDD-55D2-4700-897C-60A33BFE1FEA}" type="pres">
      <dgm:prSet presAssocID="{C87AC90F-5C2E-45B1-8DEB-7E1961C92363}" presName="vertTwo" presStyleCnt="0"/>
      <dgm:spPr/>
    </dgm:pt>
    <dgm:pt modelId="{09A5539A-E57A-40ED-9219-9E1A1B29EE67}" type="pres">
      <dgm:prSet presAssocID="{C87AC90F-5C2E-45B1-8DEB-7E1961C92363}" presName="txTwo" presStyleLbl="node2" presStyleIdx="1" presStyleCnt="3">
        <dgm:presLayoutVars>
          <dgm:chPref val="3"/>
        </dgm:presLayoutVars>
      </dgm:prSet>
      <dgm:spPr/>
      <dgm:t>
        <a:bodyPr/>
        <a:lstStyle/>
        <a:p>
          <a:endParaRPr lang="en-US"/>
        </a:p>
      </dgm:t>
    </dgm:pt>
    <dgm:pt modelId="{967DB953-7923-4865-BCE8-88E12CB5501C}" type="pres">
      <dgm:prSet presAssocID="{C87AC90F-5C2E-45B1-8DEB-7E1961C92363}" presName="parTransTwo" presStyleCnt="0"/>
      <dgm:spPr/>
    </dgm:pt>
    <dgm:pt modelId="{E6341143-CBBB-4D92-9EA0-8DE2F1904852}" type="pres">
      <dgm:prSet presAssocID="{C87AC90F-5C2E-45B1-8DEB-7E1961C92363}" presName="horzTwo" presStyleCnt="0"/>
      <dgm:spPr/>
    </dgm:pt>
    <dgm:pt modelId="{E242439A-6C87-49EF-8E2F-7ACD9C3E2B44}" type="pres">
      <dgm:prSet presAssocID="{D772D67C-5F5D-499D-84DB-9514670B44E5}" presName="vertThree" presStyleCnt="0"/>
      <dgm:spPr/>
    </dgm:pt>
    <dgm:pt modelId="{AFE90703-4BBA-47AC-A600-676F2F62C6E7}" type="pres">
      <dgm:prSet presAssocID="{D772D67C-5F5D-499D-84DB-9514670B44E5}" presName="txThree" presStyleLbl="node3" presStyleIdx="3" presStyleCnt="8">
        <dgm:presLayoutVars>
          <dgm:chPref val="3"/>
        </dgm:presLayoutVars>
      </dgm:prSet>
      <dgm:spPr/>
      <dgm:t>
        <a:bodyPr/>
        <a:lstStyle/>
        <a:p>
          <a:endParaRPr lang="en-US"/>
        </a:p>
      </dgm:t>
    </dgm:pt>
    <dgm:pt modelId="{04C86D93-455C-44D3-97F0-EDAEF9DA7DE5}" type="pres">
      <dgm:prSet presAssocID="{D772D67C-5F5D-499D-84DB-9514670B44E5}" presName="horzThree" presStyleCnt="0"/>
      <dgm:spPr/>
    </dgm:pt>
    <dgm:pt modelId="{6CA50E9D-E348-4DE7-A298-4CED3CD4A1CC}" type="pres">
      <dgm:prSet presAssocID="{2DCA14A8-4B01-4AA9-88E4-40A26ED42192}" presName="sibSpaceThree" presStyleCnt="0"/>
      <dgm:spPr/>
    </dgm:pt>
    <dgm:pt modelId="{9D4C9F2C-0D4A-4845-B3C7-DF55C7DB6073}" type="pres">
      <dgm:prSet presAssocID="{B65CE923-72C8-4CB9-9DC0-DB0F2FA5A5E0}" presName="vertThree" presStyleCnt="0"/>
      <dgm:spPr/>
    </dgm:pt>
    <dgm:pt modelId="{97AE2749-3B94-455D-A3C4-FD828B44D5E5}" type="pres">
      <dgm:prSet presAssocID="{B65CE923-72C8-4CB9-9DC0-DB0F2FA5A5E0}" presName="txThree" presStyleLbl="node3" presStyleIdx="4" presStyleCnt="8">
        <dgm:presLayoutVars>
          <dgm:chPref val="3"/>
        </dgm:presLayoutVars>
      </dgm:prSet>
      <dgm:spPr/>
      <dgm:t>
        <a:bodyPr/>
        <a:lstStyle/>
        <a:p>
          <a:endParaRPr lang="en-US"/>
        </a:p>
      </dgm:t>
    </dgm:pt>
    <dgm:pt modelId="{F4FAF6F3-5994-4986-9A33-B4C6531511BD}" type="pres">
      <dgm:prSet presAssocID="{B65CE923-72C8-4CB9-9DC0-DB0F2FA5A5E0}" presName="horzThree" presStyleCnt="0"/>
      <dgm:spPr/>
    </dgm:pt>
    <dgm:pt modelId="{7C94439D-7759-402A-ADFA-C9BF3832A7A3}" type="pres">
      <dgm:prSet presAssocID="{02421B3E-FE87-4B64-903B-63FAEDFCEE00}" presName="sibSpaceTwo" presStyleCnt="0"/>
      <dgm:spPr/>
    </dgm:pt>
    <dgm:pt modelId="{EF69A85D-B485-4717-973C-64461F8AC594}" type="pres">
      <dgm:prSet presAssocID="{259E6580-96A4-4D7E-BECB-57B2B90CD65D}" presName="vertTwo" presStyleCnt="0"/>
      <dgm:spPr/>
    </dgm:pt>
    <dgm:pt modelId="{EE220CE6-C259-40CC-B82B-8425C1E39B3B}" type="pres">
      <dgm:prSet presAssocID="{259E6580-96A4-4D7E-BECB-57B2B90CD65D}" presName="txTwo" presStyleLbl="node2" presStyleIdx="2" presStyleCnt="3">
        <dgm:presLayoutVars>
          <dgm:chPref val="3"/>
        </dgm:presLayoutVars>
      </dgm:prSet>
      <dgm:spPr/>
      <dgm:t>
        <a:bodyPr/>
        <a:lstStyle/>
        <a:p>
          <a:endParaRPr lang="en-US"/>
        </a:p>
      </dgm:t>
    </dgm:pt>
    <dgm:pt modelId="{130419DD-1C99-453D-91AD-8AF750D9DDB5}" type="pres">
      <dgm:prSet presAssocID="{259E6580-96A4-4D7E-BECB-57B2B90CD65D}" presName="parTransTwo" presStyleCnt="0"/>
      <dgm:spPr/>
    </dgm:pt>
    <dgm:pt modelId="{28791A04-87DD-4AC7-AF18-07E623C98425}" type="pres">
      <dgm:prSet presAssocID="{259E6580-96A4-4D7E-BECB-57B2B90CD65D}" presName="horzTwo" presStyleCnt="0"/>
      <dgm:spPr/>
    </dgm:pt>
    <dgm:pt modelId="{ADDBDF15-25AF-451F-BDF8-260ABB6D689E}" type="pres">
      <dgm:prSet presAssocID="{EB93E767-1C37-4EF1-BD4C-606270F1240A}" presName="vertThree" presStyleCnt="0"/>
      <dgm:spPr/>
    </dgm:pt>
    <dgm:pt modelId="{1ACB0A6B-72E0-4128-834A-2FE985082991}" type="pres">
      <dgm:prSet presAssocID="{EB93E767-1C37-4EF1-BD4C-606270F1240A}" presName="txThree" presStyleLbl="node3" presStyleIdx="5" presStyleCnt="8">
        <dgm:presLayoutVars>
          <dgm:chPref val="3"/>
        </dgm:presLayoutVars>
      </dgm:prSet>
      <dgm:spPr/>
      <dgm:t>
        <a:bodyPr/>
        <a:lstStyle/>
        <a:p>
          <a:endParaRPr lang="en-US"/>
        </a:p>
      </dgm:t>
    </dgm:pt>
    <dgm:pt modelId="{18189E23-8F76-4872-9D02-3187054445B7}" type="pres">
      <dgm:prSet presAssocID="{EB93E767-1C37-4EF1-BD4C-606270F1240A}" presName="horzThree" presStyleCnt="0"/>
      <dgm:spPr/>
    </dgm:pt>
    <dgm:pt modelId="{B57FAD8D-9937-4AA6-895E-AA2B1B72FC49}" type="pres">
      <dgm:prSet presAssocID="{D8952597-0EFB-447A-9C43-BE589C489C69}" presName="sibSpaceThree" presStyleCnt="0"/>
      <dgm:spPr/>
    </dgm:pt>
    <dgm:pt modelId="{51845A5E-2AA6-40C6-A2FE-1A73A9DDB82A}" type="pres">
      <dgm:prSet presAssocID="{06D5F995-5DDC-4079-B461-2B907C9B77E0}" presName="vertThree" presStyleCnt="0"/>
      <dgm:spPr/>
    </dgm:pt>
    <dgm:pt modelId="{AB2B563D-C3EE-4093-AA1E-FD55DE1945E8}" type="pres">
      <dgm:prSet presAssocID="{06D5F995-5DDC-4079-B461-2B907C9B77E0}" presName="txThree" presStyleLbl="node3" presStyleIdx="6" presStyleCnt="8">
        <dgm:presLayoutVars>
          <dgm:chPref val="3"/>
        </dgm:presLayoutVars>
      </dgm:prSet>
      <dgm:spPr/>
      <dgm:t>
        <a:bodyPr/>
        <a:lstStyle/>
        <a:p>
          <a:endParaRPr lang="en-US"/>
        </a:p>
      </dgm:t>
    </dgm:pt>
    <dgm:pt modelId="{9856A58C-A26D-49DE-8585-B589DCA907B0}" type="pres">
      <dgm:prSet presAssocID="{06D5F995-5DDC-4079-B461-2B907C9B77E0}" presName="horzThree" presStyleCnt="0"/>
      <dgm:spPr/>
    </dgm:pt>
    <dgm:pt modelId="{4959D89E-42B6-4D00-BFA9-A4D95B7B816C}" type="pres">
      <dgm:prSet presAssocID="{9ADCD872-67FC-413A-9885-0B5C85D1E591}" presName="sibSpaceThree" presStyleCnt="0"/>
      <dgm:spPr/>
    </dgm:pt>
    <dgm:pt modelId="{A563554F-0213-462A-91FB-F742716A2256}" type="pres">
      <dgm:prSet presAssocID="{7AB1CAC3-B976-46F8-82EC-D064D959B6B5}" presName="vertThree" presStyleCnt="0"/>
      <dgm:spPr/>
    </dgm:pt>
    <dgm:pt modelId="{8A7B7A98-4821-4D00-A6CF-8BF3F2395F22}" type="pres">
      <dgm:prSet presAssocID="{7AB1CAC3-B976-46F8-82EC-D064D959B6B5}" presName="txThree" presStyleLbl="node3" presStyleIdx="7" presStyleCnt="8">
        <dgm:presLayoutVars>
          <dgm:chPref val="3"/>
        </dgm:presLayoutVars>
      </dgm:prSet>
      <dgm:spPr/>
      <dgm:t>
        <a:bodyPr/>
        <a:lstStyle/>
        <a:p>
          <a:endParaRPr lang="en-US"/>
        </a:p>
      </dgm:t>
    </dgm:pt>
    <dgm:pt modelId="{C8AA6E52-7458-4E60-B97F-B7D811FF12F7}" type="pres">
      <dgm:prSet presAssocID="{7AB1CAC3-B976-46F8-82EC-D064D959B6B5}" presName="horzThree" presStyleCnt="0"/>
      <dgm:spPr/>
    </dgm:pt>
  </dgm:ptLst>
  <dgm:cxnLst>
    <dgm:cxn modelId="{60A7D3A5-F695-BF4A-AE0A-99E04CD64B61}" type="presOf" srcId="{CA39C373-8FE1-4598-8BEE-81D7365E88B7}" destId="{9E120815-8F00-484D-92E2-35B8A87AB197}" srcOrd="0" destOrd="0" presId="urn:microsoft.com/office/officeart/2005/8/layout/hierarchy4"/>
    <dgm:cxn modelId="{F85E4662-0897-3D49-9967-00160F13032D}" type="presOf" srcId="{7AB1CAC3-B976-46F8-82EC-D064D959B6B5}" destId="{8A7B7A98-4821-4D00-A6CF-8BF3F2395F22}" srcOrd="0" destOrd="0" presId="urn:microsoft.com/office/officeart/2005/8/layout/hierarchy4"/>
    <dgm:cxn modelId="{20A9FB86-60E3-D048-8401-B4E3AEC8D23B}" type="presOf" srcId="{A0F28CA2-A3DB-4AFC-B272-6DC5679792A1}" destId="{4701BEDB-E16B-4962-97CE-457877175CF1}" srcOrd="0" destOrd="0" presId="urn:microsoft.com/office/officeart/2005/8/layout/hierarchy4"/>
    <dgm:cxn modelId="{CFC4FF4F-E2FC-42B4-A909-F8A04A6C08A0}" srcId="{259E6580-96A4-4D7E-BECB-57B2B90CD65D}" destId="{06D5F995-5DDC-4079-B461-2B907C9B77E0}" srcOrd="1" destOrd="0" parTransId="{5554D411-CF27-47DE-A16F-8240390DC486}" sibTransId="{9ADCD872-67FC-413A-9885-0B5C85D1E591}"/>
    <dgm:cxn modelId="{0F3E3A12-BE72-B241-93A1-254397004858}" type="presOf" srcId="{06D5F995-5DDC-4079-B461-2B907C9B77E0}" destId="{AB2B563D-C3EE-4093-AA1E-FD55DE1945E8}" srcOrd="0" destOrd="0" presId="urn:microsoft.com/office/officeart/2005/8/layout/hierarchy4"/>
    <dgm:cxn modelId="{7053B983-37BA-4FC4-965F-CBF49116CB0D}" srcId="{D4DA3F4D-7295-4201-8CF3-C0C1C3FC8272}" destId="{A0F28CA2-A3DB-4AFC-B272-6DC5679792A1}" srcOrd="0" destOrd="0" parTransId="{92DCB14B-5B25-4723-9F00-9A92AB15411B}" sibTransId="{642A9489-EEFA-413E-8FE3-C2305CE27197}"/>
    <dgm:cxn modelId="{6B65A4BF-8932-4DBD-9F10-F4B31D5AB770}" srcId="{D4DA3F4D-7295-4201-8CF3-C0C1C3FC8272}" destId="{BD1379A4-5367-424B-8CC7-14A21F83155A}" srcOrd="2" destOrd="0" parTransId="{48B5BA03-6628-4184-A53F-2C17102EBBF5}" sibTransId="{40F5AAC0-88FF-4B7B-ACDC-EBC48070933C}"/>
    <dgm:cxn modelId="{892F9A44-1D4D-464B-B8D1-91E74C177A76}" srcId="{C87AC90F-5C2E-45B1-8DEB-7E1961C92363}" destId="{B65CE923-72C8-4CB9-9DC0-DB0F2FA5A5E0}" srcOrd="1" destOrd="0" parTransId="{59589F79-4DDB-4AD1-BC50-28D61A7EEE86}" sibTransId="{E5C71514-C3A5-47CE-AA9C-569FAA9824BC}"/>
    <dgm:cxn modelId="{E96F1D0E-55EF-482D-BCA9-A85E94A523E2}" srcId="{75528345-B79B-42B6-8229-F3C4C0B179F7}" destId="{C87AC90F-5C2E-45B1-8DEB-7E1961C92363}" srcOrd="1" destOrd="0" parTransId="{E8FAA5B6-673A-4FB3-AE7A-326CAA62AF1F}" sibTransId="{02421B3E-FE87-4B64-903B-63FAEDFCEE00}"/>
    <dgm:cxn modelId="{4A4CFE16-CDBF-482B-8203-D7192E9147FB}" srcId="{75528345-B79B-42B6-8229-F3C4C0B179F7}" destId="{D4DA3F4D-7295-4201-8CF3-C0C1C3FC8272}" srcOrd="0" destOrd="0" parTransId="{4D95214B-C3C5-4748-AB20-717EF34249AE}" sibTransId="{27FEFCB8-3F5F-427E-9178-EC6ED960AB40}"/>
    <dgm:cxn modelId="{1FE764D8-0F7E-1E4F-9A03-0CC2B39AB806}" type="presOf" srcId="{B65CE923-72C8-4CB9-9DC0-DB0F2FA5A5E0}" destId="{97AE2749-3B94-455D-A3C4-FD828B44D5E5}" srcOrd="0" destOrd="0" presId="urn:microsoft.com/office/officeart/2005/8/layout/hierarchy4"/>
    <dgm:cxn modelId="{FFFFD9FF-8A6D-BE46-ACC7-0FC221F80B17}" type="presOf" srcId="{C87AC90F-5C2E-45B1-8DEB-7E1961C92363}" destId="{09A5539A-E57A-40ED-9219-9E1A1B29EE67}" srcOrd="0" destOrd="0" presId="urn:microsoft.com/office/officeart/2005/8/layout/hierarchy4"/>
    <dgm:cxn modelId="{6B52C0E8-A6E2-1F45-9D12-4F73A93B04D1}" type="presOf" srcId="{D772D67C-5F5D-499D-84DB-9514670B44E5}" destId="{AFE90703-4BBA-47AC-A600-676F2F62C6E7}" srcOrd="0" destOrd="0" presId="urn:microsoft.com/office/officeart/2005/8/layout/hierarchy4"/>
    <dgm:cxn modelId="{B877A00C-A667-7346-861B-616CFFA07948}" type="presOf" srcId="{D4DA3F4D-7295-4201-8CF3-C0C1C3FC8272}" destId="{E20D1D9D-5D6A-441F-9AB2-0D8835BFE076}" srcOrd="0" destOrd="0" presId="urn:microsoft.com/office/officeart/2005/8/layout/hierarchy4"/>
    <dgm:cxn modelId="{A80ACEB3-5F7F-6D48-BE90-945D20A0447D}" type="presOf" srcId="{75528345-B79B-42B6-8229-F3C4C0B179F7}" destId="{ADEC734E-907C-46E8-8F34-B3212C1EA81D}" srcOrd="0" destOrd="0" presId="urn:microsoft.com/office/officeart/2005/8/layout/hierarchy4"/>
    <dgm:cxn modelId="{8B8A64DD-7E03-3C4F-9085-A14C56D66061}" type="presOf" srcId="{BD1379A4-5367-424B-8CC7-14A21F83155A}" destId="{9BD17F93-E592-43B5-BE92-2FE85D159128}" srcOrd="0" destOrd="0" presId="urn:microsoft.com/office/officeart/2005/8/layout/hierarchy4"/>
    <dgm:cxn modelId="{66208711-BA50-471D-A547-AAC71AD63516}" srcId="{259E6580-96A4-4D7E-BECB-57B2B90CD65D}" destId="{7AB1CAC3-B976-46F8-82EC-D064D959B6B5}" srcOrd="2" destOrd="0" parTransId="{D3C7AF8C-D9CA-47D6-BFCC-89D035CC13DD}" sibTransId="{8DB081A6-A06B-4D48-A26E-0375A5B1ACA4}"/>
    <dgm:cxn modelId="{941DF463-3DB6-406E-9062-C26AE1D2B7B2}" srcId="{75528345-B79B-42B6-8229-F3C4C0B179F7}" destId="{259E6580-96A4-4D7E-BECB-57B2B90CD65D}" srcOrd="2" destOrd="0" parTransId="{0C0FB25E-3C5D-4861-A0D6-F9B174ABF9DA}" sibTransId="{ED276536-B507-41F5-977A-927B015D56E6}"/>
    <dgm:cxn modelId="{CEE542C1-D24A-4CAA-B89A-976286151EFE}" srcId="{C87AC90F-5C2E-45B1-8DEB-7E1961C92363}" destId="{D772D67C-5F5D-499D-84DB-9514670B44E5}" srcOrd="0" destOrd="0" parTransId="{84F651DD-1959-46F9-A100-E5D5D7763D29}" sibTransId="{2DCA14A8-4B01-4AA9-88E4-40A26ED42192}"/>
    <dgm:cxn modelId="{00C292E8-11AE-4A25-AE2B-AC6E84A87F5A}" srcId="{D4DA3F4D-7295-4201-8CF3-C0C1C3FC8272}" destId="{A9AEA7B0-9211-44E8-97D1-321DC2A7F897}" srcOrd="1" destOrd="0" parTransId="{E1E656B5-B3ED-422A-A41E-68A56BF6A3B8}" sibTransId="{10887905-F4D6-473C-A91C-65862F03B1E6}"/>
    <dgm:cxn modelId="{323D7DA3-57DA-49AD-B483-C7D4C29B7670}" srcId="{CA39C373-8FE1-4598-8BEE-81D7365E88B7}" destId="{75528345-B79B-42B6-8229-F3C4C0B179F7}" srcOrd="0" destOrd="0" parTransId="{AA97573D-C4CF-4D72-9B03-7DA214FAE17F}" sibTransId="{9E8A0541-AAB2-45CB-98D3-1F07684BC3BA}"/>
    <dgm:cxn modelId="{AE2FC50E-D2FA-894F-9562-F62E82B16277}" type="presOf" srcId="{A9AEA7B0-9211-44E8-97D1-321DC2A7F897}" destId="{F8943044-B58A-40E0-B25D-5171C39FCA36}" srcOrd="0" destOrd="0" presId="urn:microsoft.com/office/officeart/2005/8/layout/hierarchy4"/>
    <dgm:cxn modelId="{08EEBF63-FFB0-7543-9922-14D85EB88491}" type="presOf" srcId="{259E6580-96A4-4D7E-BECB-57B2B90CD65D}" destId="{EE220CE6-C259-40CC-B82B-8425C1E39B3B}" srcOrd="0" destOrd="0" presId="urn:microsoft.com/office/officeart/2005/8/layout/hierarchy4"/>
    <dgm:cxn modelId="{6472C502-3761-EA4C-BFB7-C5B46173637D}" type="presOf" srcId="{EB93E767-1C37-4EF1-BD4C-606270F1240A}" destId="{1ACB0A6B-72E0-4128-834A-2FE985082991}" srcOrd="0" destOrd="0" presId="urn:microsoft.com/office/officeart/2005/8/layout/hierarchy4"/>
    <dgm:cxn modelId="{C01AAE08-B1B6-47F4-98A5-825D3C850A85}" srcId="{259E6580-96A4-4D7E-BECB-57B2B90CD65D}" destId="{EB93E767-1C37-4EF1-BD4C-606270F1240A}" srcOrd="0" destOrd="0" parTransId="{3D083FAF-A9C5-4117-B487-8F8FEFA78351}" sibTransId="{D8952597-0EFB-447A-9C43-BE589C489C69}"/>
    <dgm:cxn modelId="{3BBC25B4-069E-CD40-A0B4-11E8DE1BC069}" type="presParOf" srcId="{9E120815-8F00-484D-92E2-35B8A87AB197}" destId="{6C791C09-5633-4453-8515-5C1BD2B90C80}" srcOrd="0" destOrd="0" presId="urn:microsoft.com/office/officeart/2005/8/layout/hierarchy4"/>
    <dgm:cxn modelId="{8AC824E0-69BD-6B40-A339-AEC03C9B5A92}" type="presParOf" srcId="{6C791C09-5633-4453-8515-5C1BD2B90C80}" destId="{ADEC734E-907C-46E8-8F34-B3212C1EA81D}" srcOrd="0" destOrd="0" presId="urn:microsoft.com/office/officeart/2005/8/layout/hierarchy4"/>
    <dgm:cxn modelId="{1951D6ED-22B5-1E42-8DFA-EF69DAE04093}" type="presParOf" srcId="{6C791C09-5633-4453-8515-5C1BD2B90C80}" destId="{A5309E0C-5617-4281-A5A2-281F15D40C78}" srcOrd="1" destOrd="0" presId="urn:microsoft.com/office/officeart/2005/8/layout/hierarchy4"/>
    <dgm:cxn modelId="{BFB87D83-6086-894A-A568-55F85C6CDFA1}" type="presParOf" srcId="{6C791C09-5633-4453-8515-5C1BD2B90C80}" destId="{DAC41E2B-0D62-413F-BB95-241687225DC1}" srcOrd="2" destOrd="0" presId="urn:microsoft.com/office/officeart/2005/8/layout/hierarchy4"/>
    <dgm:cxn modelId="{934E2897-5734-024E-9B29-36EA6BCD6F5C}" type="presParOf" srcId="{DAC41E2B-0D62-413F-BB95-241687225DC1}" destId="{E138276B-E35D-40F2-8B7D-CEE6F0995A1D}" srcOrd="0" destOrd="0" presId="urn:microsoft.com/office/officeart/2005/8/layout/hierarchy4"/>
    <dgm:cxn modelId="{D187BB6D-ACD4-DE4D-AB40-33857117285A}" type="presParOf" srcId="{E138276B-E35D-40F2-8B7D-CEE6F0995A1D}" destId="{E20D1D9D-5D6A-441F-9AB2-0D8835BFE076}" srcOrd="0" destOrd="0" presId="urn:microsoft.com/office/officeart/2005/8/layout/hierarchy4"/>
    <dgm:cxn modelId="{D5779E2A-05BB-4B4C-AB5E-2D1AF8BB2A29}" type="presParOf" srcId="{E138276B-E35D-40F2-8B7D-CEE6F0995A1D}" destId="{A2D2CC78-5A19-4067-93EC-A0754B234F04}" srcOrd="1" destOrd="0" presId="urn:microsoft.com/office/officeart/2005/8/layout/hierarchy4"/>
    <dgm:cxn modelId="{E3BBC867-D05C-9141-9563-0A658094F8A8}" type="presParOf" srcId="{E138276B-E35D-40F2-8B7D-CEE6F0995A1D}" destId="{F6FA097D-6237-496D-AC30-3BBB48730A72}" srcOrd="2" destOrd="0" presId="urn:microsoft.com/office/officeart/2005/8/layout/hierarchy4"/>
    <dgm:cxn modelId="{7E087F81-B073-0B40-9719-7520A2FB3983}" type="presParOf" srcId="{F6FA097D-6237-496D-AC30-3BBB48730A72}" destId="{793E698F-BF82-4425-A9B9-BA84622AE809}" srcOrd="0" destOrd="0" presId="urn:microsoft.com/office/officeart/2005/8/layout/hierarchy4"/>
    <dgm:cxn modelId="{6C8C865B-2F4F-5042-B249-4AF3B01782FF}" type="presParOf" srcId="{793E698F-BF82-4425-A9B9-BA84622AE809}" destId="{4701BEDB-E16B-4962-97CE-457877175CF1}" srcOrd="0" destOrd="0" presId="urn:microsoft.com/office/officeart/2005/8/layout/hierarchy4"/>
    <dgm:cxn modelId="{CDAA5B02-17BA-2941-8752-3C64BC4DE62A}" type="presParOf" srcId="{793E698F-BF82-4425-A9B9-BA84622AE809}" destId="{3EC8551F-C0A8-4C9B-8599-24315054EF84}" srcOrd="1" destOrd="0" presId="urn:microsoft.com/office/officeart/2005/8/layout/hierarchy4"/>
    <dgm:cxn modelId="{0D4AE8EA-91F6-C448-9EC0-EE399672AFAB}" type="presParOf" srcId="{F6FA097D-6237-496D-AC30-3BBB48730A72}" destId="{3FEE2282-ED01-4CE1-AF80-E1B05D0829C7}" srcOrd="1" destOrd="0" presId="urn:microsoft.com/office/officeart/2005/8/layout/hierarchy4"/>
    <dgm:cxn modelId="{B86F853F-F7ED-F346-B134-C38BA1934689}" type="presParOf" srcId="{F6FA097D-6237-496D-AC30-3BBB48730A72}" destId="{6F8679DE-3C46-485B-A659-07B5DA0E18D7}" srcOrd="2" destOrd="0" presId="urn:microsoft.com/office/officeart/2005/8/layout/hierarchy4"/>
    <dgm:cxn modelId="{5EB351EB-69E2-7344-AE0A-1F173A63856D}" type="presParOf" srcId="{6F8679DE-3C46-485B-A659-07B5DA0E18D7}" destId="{F8943044-B58A-40E0-B25D-5171C39FCA36}" srcOrd="0" destOrd="0" presId="urn:microsoft.com/office/officeart/2005/8/layout/hierarchy4"/>
    <dgm:cxn modelId="{188CA668-D785-5844-B1DF-94D260EDCB81}" type="presParOf" srcId="{6F8679DE-3C46-485B-A659-07B5DA0E18D7}" destId="{74B5CA06-090F-4D36-A812-5AD5FB64E396}" srcOrd="1" destOrd="0" presId="urn:microsoft.com/office/officeart/2005/8/layout/hierarchy4"/>
    <dgm:cxn modelId="{3F721349-59BE-B148-AF5D-CFFA714A6495}" type="presParOf" srcId="{F6FA097D-6237-496D-AC30-3BBB48730A72}" destId="{5473EF9D-1CD0-4728-84C9-CF9B84AB4577}" srcOrd="3" destOrd="0" presId="urn:microsoft.com/office/officeart/2005/8/layout/hierarchy4"/>
    <dgm:cxn modelId="{A72592BB-1F84-BE48-AF9B-1BBAC81D640D}" type="presParOf" srcId="{F6FA097D-6237-496D-AC30-3BBB48730A72}" destId="{C72FE0D3-8286-4695-87A1-35358DB9BEF5}" srcOrd="4" destOrd="0" presId="urn:microsoft.com/office/officeart/2005/8/layout/hierarchy4"/>
    <dgm:cxn modelId="{EFD29FC4-3E2D-0E43-99F8-7385A34E7E11}" type="presParOf" srcId="{C72FE0D3-8286-4695-87A1-35358DB9BEF5}" destId="{9BD17F93-E592-43B5-BE92-2FE85D159128}" srcOrd="0" destOrd="0" presId="urn:microsoft.com/office/officeart/2005/8/layout/hierarchy4"/>
    <dgm:cxn modelId="{4FBAB611-E8AB-9444-88E6-7C695824533B}" type="presParOf" srcId="{C72FE0D3-8286-4695-87A1-35358DB9BEF5}" destId="{B1F12490-198F-4D3D-9273-BD5C64FF1688}" srcOrd="1" destOrd="0" presId="urn:microsoft.com/office/officeart/2005/8/layout/hierarchy4"/>
    <dgm:cxn modelId="{62E11053-0E17-AC46-B434-66FFCECBBB0A}" type="presParOf" srcId="{DAC41E2B-0D62-413F-BB95-241687225DC1}" destId="{4B6CDFD8-8B6E-4F1F-9750-FCD9300EB585}" srcOrd="1" destOrd="0" presId="urn:microsoft.com/office/officeart/2005/8/layout/hierarchy4"/>
    <dgm:cxn modelId="{E18D4929-10D6-BF4D-A063-F021939876D0}" type="presParOf" srcId="{DAC41E2B-0D62-413F-BB95-241687225DC1}" destId="{D3EE2BDD-55D2-4700-897C-60A33BFE1FEA}" srcOrd="2" destOrd="0" presId="urn:microsoft.com/office/officeart/2005/8/layout/hierarchy4"/>
    <dgm:cxn modelId="{C88FF496-FD5D-6545-9447-717EE22FBCE9}" type="presParOf" srcId="{D3EE2BDD-55D2-4700-897C-60A33BFE1FEA}" destId="{09A5539A-E57A-40ED-9219-9E1A1B29EE67}" srcOrd="0" destOrd="0" presId="urn:microsoft.com/office/officeart/2005/8/layout/hierarchy4"/>
    <dgm:cxn modelId="{A11B111E-6CBE-4E48-9A72-BA9942D1161A}" type="presParOf" srcId="{D3EE2BDD-55D2-4700-897C-60A33BFE1FEA}" destId="{967DB953-7923-4865-BCE8-88E12CB5501C}" srcOrd="1" destOrd="0" presId="urn:microsoft.com/office/officeart/2005/8/layout/hierarchy4"/>
    <dgm:cxn modelId="{BD126606-3CEA-CF4B-B6C6-EAD093B0866E}" type="presParOf" srcId="{D3EE2BDD-55D2-4700-897C-60A33BFE1FEA}" destId="{E6341143-CBBB-4D92-9EA0-8DE2F1904852}" srcOrd="2" destOrd="0" presId="urn:microsoft.com/office/officeart/2005/8/layout/hierarchy4"/>
    <dgm:cxn modelId="{D0E33871-55DA-6946-B4B0-7E06D943F521}" type="presParOf" srcId="{E6341143-CBBB-4D92-9EA0-8DE2F1904852}" destId="{E242439A-6C87-49EF-8E2F-7ACD9C3E2B44}" srcOrd="0" destOrd="0" presId="urn:microsoft.com/office/officeart/2005/8/layout/hierarchy4"/>
    <dgm:cxn modelId="{40B98D53-1D7C-F14C-81AB-0E7CC2F960C9}" type="presParOf" srcId="{E242439A-6C87-49EF-8E2F-7ACD9C3E2B44}" destId="{AFE90703-4BBA-47AC-A600-676F2F62C6E7}" srcOrd="0" destOrd="0" presId="urn:microsoft.com/office/officeart/2005/8/layout/hierarchy4"/>
    <dgm:cxn modelId="{687093B9-0E2A-AC4F-9089-E0A001CCA036}" type="presParOf" srcId="{E242439A-6C87-49EF-8E2F-7ACD9C3E2B44}" destId="{04C86D93-455C-44D3-97F0-EDAEF9DA7DE5}" srcOrd="1" destOrd="0" presId="urn:microsoft.com/office/officeart/2005/8/layout/hierarchy4"/>
    <dgm:cxn modelId="{CD7FAD8B-8FEB-1540-9F47-1DFE64003410}" type="presParOf" srcId="{E6341143-CBBB-4D92-9EA0-8DE2F1904852}" destId="{6CA50E9D-E348-4DE7-A298-4CED3CD4A1CC}" srcOrd="1" destOrd="0" presId="urn:microsoft.com/office/officeart/2005/8/layout/hierarchy4"/>
    <dgm:cxn modelId="{B1036FF5-3D5F-424F-A89A-AC31BA014C5D}" type="presParOf" srcId="{E6341143-CBBB-4D92-9EA0-8DE2F1904852}" destId="{9D4C9F2C-0D4A-4845-B3C7-DF55C7DB6073}" srcOrd="2" destOrd="0" presId="urn:microsoft.com/office/officeart/2005/8/layout/hierarchy4"/>
    <dgm:cxn modelId="{BDDFB3FC-3BE4-0B42-B3C7-FBE08F6D24CF}" type="presParOf" srcId="{9D4C9F2C-0D4A-4845-B3C7-DF55C7DB6073}" destId="{97AE2749-3B94-455D-A3C4-FD828B44D5E5}" srcOrd="0" destOrd="0" presId="urn:microsoft.com/office/officeart/2005/8/layout/hierarchy4"/>
    <dgm:cxn modelId="{1DEC3A9E-8BAB-4E48-BDF5-67F6526CF522}" type="presParOf" srcId="{9D4C9F2C-0D4A-4845-B3C7-DF55C7DB6073}" destId="{F4FAF6F3-5994-4986-9A33-B4C6531511BD}" srcOrd="1" destOrd="0" presId="urn:microsoft.com/office/officeart/2005/8/layout/hierarchy4"/>
    <dgm:cxn modelId="{F8D62C51-B0DC-4944-AE07-378A18046A79}" type="presParOf" srcId="{DAC41E2B-0D62-413F-BB95-241687225DC1}" destId="{7C94439D-7759-402A-ADFA-C9BF3832A7A3}" srcOrd="3" destOrd="0" presId="urn:microsoft.com/office/officeart/2005/8/layout/hierarchy4"/>
    <dgm:cxn modelId="{70AF8616-ACF1-A04B-9278-D81AD6FC863B}" type="presParOf" srcId="{DAC41E2B-0D62-413F-BB95-241687225DC1}" destId="{EF69A85D-B485-4717-973C-64461F8AC594}" srcOrd="4" destOrd="0" presId="urn:microsoft.com/office/officeart/2005/8/layout/hierarchy4"/>
    <dgm:cxn modelId="{437B9262-CFC2-D44D-94AE-0A87058BDD1F}" type="presParOf" srcId="{EF69A85D-B485-4717-973C-64461F8AC594}" destId="{EE220CE6-C259-40CC-B82B-8425C1E39B3B}" srcOrd="0" destOrd="0" presId="urn:microsoft.com/office/officeart/2005/8/layout/hierarchy4"/>
    <dgm:cxn modelId="{0F82F114-9BAC-254F-9B30-B7EF2F1A394D}" type="presParOf" srcId="{EF69A85D-B485-4717-973C-64461F8AC594}" destId="{130419DD-1C99-453D-91AD-8AF750D9DDB5}" srcOrd="1" destOrd="0" presId="urn:microsoft.com/office/officeart/2005/8/layout/hierarchy4"/>
    <dgm:cxn modelId="{3CF68852-64BA-2B4F-A0AE-B873CCE29460}" type="presParOf" srcId="{EF69A85D-B485-4717-973C-64461F8AC594}" destId="{28791A04-87DD-4AC7-AF18-07E623C98425}" srcOrd="2" destOrd="0" presId="urn:microsoft.com/office/officeart/2005/8/layout/hierarchy4"/>
    <dgm:cxn modelId="{B0D307FE-F2AE-F84B-8964-EE1C466CD705}" type="presParOf" srcId="{28791A04-87DD-4AC7-AF18-07E623C98425}" destId="{ADDBDF15-25AF-451F-BDF8-260ABB6D689E}" srcOrd="0" destOrd="0" presId="urn:microsoft.com/office/officeart/2005/8/layout/hierarchy4"/>
    <dgm:cxn modelId="{FAD2C3A7-5833-054E-A706-5D8187B45099}" type="presParOf" srcId="{ADDBDF15-25AF-451F-BDF8-260ABB6D689E}" destId="{1ACB0A6B-72E0-4128-834A-2FE985082991}" srcOrd="0" destOrd="0" presId="urn:microsoft.com/office/officeart/2005/8/layout/hierarchy4"/>
    <dgm:cxn modelId="{A4704C93-D68D-294F-B090-35BBF8EEBA30}" type="presParOf" srcId="{ADDBDF15-25AF-451F-BDF8-260ABB6D689E}" destId="{18189E23-8F76-4872-9D02-3187054445B7}" srcOrd="1" destOrd="0" presId="urn:microsoft.com/office/officeart/2005/8/layout/hierarchy4"/>
    <dgm:cxn modelId="{96F89723-667C-184B-A56F-A3C661BD870F}" type="presParOf" srcId="{28791A04-87DD-4AC7-AF18-07E623C98425}" destId="{B57FAD8D-9937-4AA6-895E-AA2B1B72FC49}" srcOrd="1" destOrd="0" presId="urn:microsoft.com/office/officeart/2005/8/layout/hierarchy4"/>
    <dgm:cxn modelId="{6B5CE032-40B9-AC43-B3D0-75153100D82A}" type="presParOf" srcId="{28791A04-87DD-4AC7-AF18-07E623C98425}" destId="{51845A5E-2AA6-40C6-A2FE-1A73A9DDB82A}" srcOrd="2" destOrd="0" presId="urn:microsoft.com/office/officeart/2005/8/layout/hierarchy4"/>
    <dgm:cxn modelId="{6AC73F43-999E-244B-AB24-28E47106F8F3}" type="presParOf" srcId="{51845A5E-2AA6-40C6-A2FE-1A73A9DDB82A}" destId="{AB2B563D-C3EE-4093-AA1E-FD55DE1945E8}" srcOrd="0" destOrd="0" presId="urn:microsoft.com/office/officeart/2005/8/layout/hierarchy4"/>
    <dgm:cxn modelId="{1D5192DE-86AA-4547-9879-71C05484E595}" type="presParOf" srcId="{51845A5E-2AA6-40C6-A2FE-1A73A9DDB82A}" destId="{9856A58C-A26D-49DE-8585-B589DCA907B0}" srcOrd="1" destOrd="0" presId="urn:microsoft.com/office/officeart/2005/8/layout/hierarchy4"/>
    <dgm:cxn modelId="{CEC0C9C5-BFA6-7C42-B965-32D7B02AA0A5}" type="presParOf" srcId="{28791A04-87DD-4AC7-AF18-07E623C98425}" destId="{4959D89E-42B6-4D00-BFA9-A4D95B7B816C}" srcOrd="3" destOrd="0" presId="urn:microsoft.com/office/officeart/2005/8/layout/hierarchy4"/>
    <dgm:cxn modelId="{28277A50-01BC-2744-95C6-FC64BC76DDEE}" type="presParOf" srcId="{28791A04-87DD-4AC7-AF18-07E623C98425}" destId="{A563554F-0213-462A-91FB-F742716A2256}" srcOrd="4" destOrd="0" presId="urn:microsoft.com/office/officeart/2005/8/layout/hierarchy4"/>
    <dgm:cxn modelId="{09B3A3BC-9565-7648-BF1F-ABD9A0CC5F52}" type="presParOf" srcId="{A563554F-0213-462A-91FB-F742716A2256}" destId="{8A7B7A98-4821-4D00-A6CF-8BF3F2395F22}" srcOrd="0" destOrd="0" presId="urn:microsoft.com/office/officeart/2005/8/layout/hierarchy4"/>
    <dgm:cxn modelId="{0AEE2ACE-4F32-EB46-8A18-6A0819404FE6}" type="presParOf" srcId="{A563554F-0213-462A-91FB-F742716A2256}" destId="{C8AA6E52-7458-4E60-B97F-B7D811FF12F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C734E-907C-46E8-8F34-B3212C1EA81D}">
      <dsp:nvSpPr>
        <dsp:cNvPr id="0" name=""/>
        <dsp:cNvSpPr/>
      </dsp:nvSpPr>
      <dsp:spPr>
        <a:xfrm>
          <a:off x="6724" y="0"/>
          <a:ext cx="8222875" cy="12443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Module Overview</a:t>
          </a:r>
          <a:endParaRPr lang="en-US" sz="5400" kern="1200" dirty="0"/>
        </a:p>
      </dsp:txBody>
      <dsp:txXfrm>
        <a:off x="43169" y="36445"/>
        <a:ext cx="8149985" cy="1171443"/>
      </dsp:txXfrm>
    </dsp:sp>
    <dsp:sp modelId="{E20D1D9D-5D6A-441F-9AB2-0D8835BFE076}">
      <dsp:nvSpPr>
        <dsp:cNvPr id="0" name=""/>
        <dsp:cNvSpPr/>
      </dsp:nvSpPr>
      <dsp:spPr>
        <a:xfrm>
          <a:off x="3362" y="1387608"/>
          <a:ext cx="3026897" cy="124433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Topic </a:t>
          </a:r>
          <a:endParaRPr lang="en-US" sz="5400" kern="1200" dirty="0"/>
        </a:p>
      </dsp:txBody>
      <dsp:txXfrm>
        <a:off x="39807" y="1424053"/>
        <a:ext cx="2954007" cy="1171443"/>
      </dsp:txXfrm>
    </dsp:sp>
    <dsp:sp modelId="{4701BEDB-E16B-4962-97CE-457877175CF1}">
      <dsp:nvSpPr>
        <dsp:cNvPr id="0" name=""/>
        <dsp:cNvSpPr/>
      </dsp:nvSpPr>
      <dsp:spPr>
        <a:xfrm>
          <a:off x="3362" y="2774609"/>
          <a:ext cx="981484" cy="12443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L1</a:t>
          </a:r>
          <a:endParaRPr lang="en-US" sz="4700" kern="1200" dirty="0"/>
        </a:p>
      </dsp:txBody>
      <dsp:txXfrm>
        <a:off x="32109" y="2803356"/>
        <a:ext cx="923990" cy="1186839"/>
      </dsp:txXfrm>
    </dsp:sp>
    <dsp:sp modelId="{F8943044-B58A-40E0-B25D-5171C39FCA36}">
      <dsp:nvSpPr>
        <dsp:cNvPr id="0" name=""/>
        <dsp:cNvSpPr/>
      </dsp:nvSpPr>
      <dsp:spPr>
        <a:xfrm>
          <a:off x="1026068" y="2774609"/>
          <a:ext cx="981484" cy="12443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L2</a:t>
          </a:r>
          <a:endParaRPr lang="en-US" sz="4700" kern="1200" dirty="0"/>
        </a:p>
      </dsp:txBody>
      <dsp:txXfrm>
        <a:off x="1054815" y="2803356"/>
        <a:ext cx="923990" cy="1186839"/>
      </dsp:txXfrm>
    </dsp:sp>
    <dsp:sp modelId="{9BD17F93-E592-43B5-BE92-2FE85D159128}">
      <dsp:nvSpPr>
        <dsp:cNvPr id="0" name=""/>
        <dsp:cNvSpPr/>
      </dsp:nvSpPr>
      <dsp:spPr>
        <a:xfrm>
          <a:off x="2048775" y="2774609"/>
          <a:ext cx="981484" cy="12443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L3</a:t>
          </a:r>
          <a:endParaRPr lang="en-US" sz="4700" kern="1200" dirty="0"/>
        </a:p>
      </dsp:txBody>
      <dsp:txXfrm>
        <a:off x="2077522" y="2803356"/>
        <a:ext cx="923990" cy="1186839"/>
      </dsp:txXfrm>
    </dsp:sp>
    <dsp:sp modelId="{09A5539A-E57A-40ED-9219-9E1A1B29EE67}">
      <dsp:nvSpPr>
        <dsp:cNvPr id="0" name=""/>
        <dsp:cNvSpPr/>
      </dsp:nvSpPr>
      <dsp:spPr>
        <a:xfrm>
          <a:off x="3112704" y="1387608"/>
          <a:ext cx="2004190" cy="124433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Topic </a:t>
          </a:r>
          <a:endParaRPr lang="en-US" sz="5400" kern="1200" dirty="0"/>
        </a:p>
      </dsp:txBody>
      <dsp:txXfrm>
        <a:off x="3149149" y="1424053"/>
        <a:ext cx="1931300" cy="1171443"/>
      </dsp:txXfrm>
    </dsp:sp>
    <dsp:sp modelId="{AFE90703-4BBA-47AC-A600-676F2F62C6E7}">
      <dsp:nvSpPr>
        <dsp:cNvPr id="0" name=""/>
        <dsp:cNvSpPr/>
      </dsp:nvSpPr>
      <dsp:spPr>
        <a:xfrm>
          <a:off x="3112704" y="2774609"/>
          <a:ext cx="981484" cy="12443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L4</a:t>
          </a:r>
          <a:endParaRPr lang="en-US" sz="4700" kern="1200" dirty="0"/>
        </a:p>
      </dsp:txBody>
      <dsp:txXfrm>
        <a:off x="3141451" y="2803356"/>
        <a:ext cx="923990" cy="1186839"/>
      </dsp:txXfrm>
    </dsp:sp>
    <dsp:sp modelId="{97AE2749-3B94-455D-A3C4-FD828B44D5E5}">
      <dsp:nvSpPr>
        <dsp:cNvPr id="0" name=""/>
        <dsp:cNvSpPr/>
      </dsp:nvSpPr>
      <dsp:spPr>
        <a:xfrm>
          <a:off x="4135411" y="2774609"/>
          <a:ext cx="981484" cy="12443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L5</a:t>
          </a:r>
          <a:endParaRPr lang="en-US" sz="4700" kern="1200" dirty="0"/>
        </a:p>
      </dsp:txBody>
      <dsp:txXfrm>
        <a:off x="4164158" y="2803356"/>
        <a:ext cx="923990" cy="1186839"/>
      </dsp:txXfrm>
    </dsp:sp>
    <dsp:sp modelId="{EE220CE6-C259-40CC-B82B-8425C1E39B3B}">
      <dsp:nvSpPr>
        <dsp:cNvPr id="0" name=""/>
        <dsp:cNvSpPr/>
      </dsp:nvSpPr>
      <dsp:spPr>
        <a:xfrm>
          <a:off x="5199340" y="1387608"/>
          <a:ext cx="3026897" cy="124433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Topic </a:t>
          </a:r>
          <a:endParaRPr lang="en-US" sz="5400" kern="1200" dirty="0"/>
        </a:p>
      </dsp:txBody>
      <dsp:txXfrm>
        <a:off x="5235785" y="1424053"/>
        <a:ext cx="2954007" cy="1171443"/>
      </dsp:txXfrm>
    </dsp:sp>
    <dsp:sp modelId="{1ACB0A6B-72E0-4128-834A-2FE985082991}">
      <dsp:nvSpPr>
        <dsp:cNvPr id="0" name=""/>
        <dsp:cNvSpPr/>
      </dsp:nvSpPr>
      <dsp:spPr>
        <a:xfrm>
          <a:off x="5199340" y="2774609"/>
          <a:ext cx="981484" cy="12443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L6</a:t>
          </a:r>
          <a:endParaRPr lang="en-US" sz="4700" kern="1200" dirty="0"/>
        </a:p>
      </dsp:txBody>
      <dsp:txXfrm>
        <a:off x="5228087" y="2803356"/>
        <a:ext cx="923990" cy="1186839"/>
      </dsp:txXfrm>
    </dsp:sp>
    <dsp:sp modelId="{AB2B563D-C3EE-4093-AA1E-FD55DE1945E8}">
      <dsp:nvSpPr>
        <dsp:cNvPr id="0" name=""/>
        <dsp:cNvSpPr/>
      </dsp:nvSpPr>
      <dsp:spPr>
        <a:xfrm>
          <a:off x="6222046" y="2774609"/>
          <a:ext cx="981484" cy="12443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L7</a:t>
          </a:r>
          <a:endParaRPr lang="en-US" sz="4700" kern="1200" dirty="0"/>
        </a:p>
      </dsp:txBody>
      <dsp:txXfrm>
        <a:off x="6250793" y="2803356"/>
        <a:ext cx="923990" cy="1186839"/>
      </dsp:txXfrm>
    </dsp:sp>
    <dsp:sp modelId="{8A7B7A98-4821-4D00-A6CF-8BF3F2395F22}">
      <dsp:nvSpPr>
        <dsp:cNvPr id="0" name=""/>
        <dsp:cNvSpPr/>
      </dsp:nvSpPr>
      <dsp:spPr>
        <a:xfrm>
          <a:off x="7244753" y="2774609"/>
          <a:ext cx="981484" cy="12443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en-US" sz="4700" kern="1200" dirty="0" smtClean="0"/>
            <a:t>L8</a:t>
          </a:r>
          <a:endParaRPr lang="en-US" sz="4700" kern="1200" dirty="0"/>
        </a:p>
      </dsp:txBody>
      <dsp:txXfrm>
        <a:off x="7273500" y="2803356"/>
        <a:ext cx="923990" cy="11868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162549" y="0"/>
            <a:ext cx="2150957" cy="480060"/>
          </a:xfrm>
          <a:prstGeom prst="rect">
            <a:avLst/>
          </a:prstGeom>
        </p:spPr>
        <p:txBody>
          <a:bodyPr vert="horz" lIns="96661" tIns="48331" rIns="96661" bIns="48331" rtlCol="0"/>
          <a:lstStyle>
            <a:lvl1pPr algn="r" fontAlgn="auto">
              <a:spcBef>
                <a:spcPts val="0"/>
              </a:spcBef>
              <a:spcAft>
                <a:spcPts val="0"/>
              </a:spcAft>
              <a:defRPr sz="1300" baseline="0">
                <a:latin typeface="+mn-lt"/>
                <a:ea typeface="+mn-ea"/>
                <a:cs typeface="+mn-cs"/>
              </a:defRPr>
            </a:lvl1pPr>
          </a:lstStyle>
          <a:p>
            <a:pPr>
              <a:defRPr/>
            </a:pPr>
            <a:r>
              <a:rPr lang="en-US" sz="1200" smtClean="0"/>
              <a:t>Grade K Module 1               Module Focus Session</a:t>
            </a:r>
            <a:endParaRPr lang="en-US" sz="1200"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baseline="0">
                <a:latin typeface="+mn-lt"/>
                <a:ea typeface="+mn-ea"/>
                <a:cs typeface="+mn-cs"/>
              </a:defRPr>
            </a:lvl1pPr>
          </a:lstStyle>
          <a:p>
            <a:pPr>
              <a:defRPr/>
            </a:pPr>
            <a:fld id="{FA1B0449-FD53-4981-8CF6-4A0D7CB88F4F}" type="slidenum">
              <a:rPr lang="en-US" sz="1200"/>
              <a:pPr>
                <a:defRPr/>
              </a:pPr>
              <a:t>‹#›</a:t>
            </a:fld>
            <a:endParaRPr lang="en-US" sz="1200" dirty="0"/>
          </a:p>
        </p:txBody>
      </p:sp>
      <p:sp>
        <p:nvSpPr>
          <p:cNvPr id="4" name="Header Placeholder 3"/>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pPr>
              <a:defRPr/>
            </a:pPr>
            <a:r>
              <a:rPr lang="en-US" baseline="0" smtClean="0">
                <a:latin typeface="+mn-lt"/>
              </a:rPr>
              <a:t>Eureka Math:  A Story of Units                 www.CommonCore.org</a:t>
            </a:r>
            <a:endParaRPr lang="en-US" baseline="0" dirty="0">
              <a:latin typeface="+mn-lt"/>
            </a:endParaRPr>
          </a:p>
        </p:txBody>
      </p:sp>
      <p:sp>
        <p:nvSpPr>
          <p:cNvPr id="2" name="Footer Placeholder 1"/>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r>
              <a:rPr lang="en-US" dirty="0"/>
              <a:t>©2014.  Duplication and/or distribution of this material is prohibited without written consent from Common Core, Inc.</a:t>
            </a:r>
          </a:p>
        </p:txBody>
      </p:sp>
    </p:spTree>
    <p:extLst>
      <p:ext uri="{BB962C8B-B14F-4D97-AF65-F5344CB8AC3E}">
        <p14:creationId xmlns:p14="http://schemas.microsoft.com/office/powerpoint/2010/main" val="190837711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defRPr sz="1200" i="0" baseline="0">
                <a:latin typeface="+mn-lt"/>
                <a:ea typeface="ＭＳ Ｐゴシック" charset="-128"/>
                <a:cs typeface="ＭＳ Ｐゴシック" charset="-128"/>
              </a:defRPr>
            </a:lvl1pPr>
          </a:lstStyle>
          <a:p>
            <a:pPr>
              <a:defRPr/>
            </a:pPr>
            <a:r>
              <a:rPr lang="en-US" smtClean="0"/>
              <a:t>Eureka Math:  A Story of Units                 www.CommonCore.org</a:t>
            </a:r>
            <a:endParaRPr lang="en-US" dirty="0" smtClean="0"/>
          </a:p>
        </p:txBody>
      </p:sp>
      <p:sp>
        <p:nvSpPr>
          <p:cNvPr id="28675" name="Rectangle 3"/>
          <p:cNvSpPr>
            <a:spLocks noGrp="1" noChangeArrowheads="1"/>
          </p:cNvSpPr>
          <p:nvPr>
            <p:ph type="dt" idx="1"/>
          </p:nvPr>
        </p:nvSpPr>
        <p:spPr bwMode="auto">
          <a:xfrm>
            <a:off x="5305424" y="0"/>
            <a:ext cx="2009775"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200" baseline="0">
                <a:latin typeface="+mn-lt"/>
                <a:ea typeface="ＭＳ Ｐゴシック" charset="-128"/>
                <a:cs typeface="ＭＳ Ｐゴシック" charset="-128"/>
              </a:defRPr>
            </a:lvl1pPr>
          </a:lstStyle>
          <a:p>
            <a:pPr>
              <a:defRPr/>
            </a:pPr>
            <a:r>
              <a:rPr lang="en-US" dirty="0" smtClean="0"/>
              <a:t>Grade K Module 1               Module Focus Session</a:t>
            </a:r>
            <a:endParaRPr lang="en-US" dirty="0"/>
          </a:p>
        </p:txBody>
      </p:sp>
      <p:sp>
        <p:nvSpPr>
          <p:cNvPr id="7172" name="Placeholder 4"/>
          <p:cNvSpPr>
            <a:spLocks noGrp="1" noRot="1" noChangeAspect="1" noChangeArrowheads="1" noTextEdit="1"/>
          </p:cNvSpPr>
          <p:nvPr>
            <p:ph type="sldImg" idx="2"/>
          </p:nvPr>
        </p:nvSpPr>
        <p:spPr bwMode="auto">
          <a:xfrm>
            <a:off x="457200" y="731520"/>
            <a:ext cx="3657600" cy="2743200"/>
          </a:xfrm>
          <a:prstGeom prst="rect">
            <a:avLst/>
          </a:prstGeom>
          <a:noFill/>
          <a:ln w="9525">
            <a:solidFill>
              <a:srgbClr val="000000"/>
            </a:solidFill>
            <a:miter lim="800000"/>
            <a:headEnd/>
            <a:tailEnd/>
          </a:ln>
        </p:spPr>
      </p:sp>
      <p:sp>
        <p:nvSpPr>
          <p:cNvPr id="2867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200" baseline="0">
                <a:latin typeface="+mn-lt"/>
                <a:ea typeface="ＭＳ Ｐゴシック" charset="-128"/>
                <a:cs typeface="ＭＳ Ｐゴシック" charset="-128"/>
              </a:defRPr>
            </a:lvl1pPr>
          </a:lstStyle>
          <a:p>
            <a:pPr>
              <a:defRPr/>
            </a:pPr>
            <a:fld id="{E929375C-F076-478A-B9B0-5F9213CA33B4}" type="slidenum">
              <a:rPr lang="en-US" smtClean="0"/>
              <a:pPr>
                <a:defRPr/>
              </a:pPr>
              <a:t>‹#›</a:t>
            </a:fld>
            <a:endParaRPr lang="en-US" dirty="0"/>
          </a:p>
        </p:txBody>
      </p:sp>
      <p:sp>
        <p:nvSpPr>
          <p:cNvPr id="2" name="Notes Placeholder 1"/>
          <p:cNvSpPr>
            <a:spLocks noGrp="1"/>
          </p:cNvSpPr>
          <p:nvPr>
            <p:ph type="body" sz="quarter" idx="3"/>
          </p:nvPr>
        </p:nvSpPr>
        <p:spPr>
          <a:xfrm>
            <a:off x="457200" y="3657600"/>
            <a:ext cx="6400800" cy="54864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r>
              <a:rPr lang="en-US" dirty="0" smtClean="0"/>
              <a:t>©2014.  Duplication and/or distribution of this material is prohibited without written consent from Common Core, Inc.</a:t>
            </a:r>
          </a:p>
        </p:txBody>
      </p:sp>
    </p:spTree>
    <p:extLst>
      <p:ext uri="{BB962C8B-B14F-4D97-AF65-F5344CB8AC3E}">
        <p14:creationId xmlns:p14="http://schemas.microsoft.com/office/powerpoint/2010/main" val="3557273250"/>
      </p:ext>
    </p:extLst>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pPr lvl="0"/>
            <a:r>
              <a:rPr lang="en-US" sz="1100" dirty="0"/>
              <a:t>This full-day session is intended to support </a:t>
            </a:r>
            <a:r>
              <a:rPr lang="en-US" sz="1100" dirty="0" smtClean="0"/>
              <a:t>successful implementation </a:t>
            </a:r>
            <a:r>
              <a:rPr lang="en-US" sz="1100" dirty="0"/>
              <a:t>of </a:t>
            </a:r>
            <a:r>
              <a:rPr lang="en-US" sz="1100" dirty="0" smtClean="0"/>
              <a:t>this module.   Using this module as a platform for understanding our instructional approach and lesson structure, you will have the tools needed to tackle the remaining modules of the year.</a:t>
            </a:r>
            <a:endParaRPr lang="en-US" sz="1100" dirty="0"/>
          </a:p>
          <a:p>
            <a:pPr lvl="0"/>
            <a:endParaRPr lang="en-US" sz="1100" dirty="0"/>
          </a:p>
          <a:p>
            <a:pPr lvl="0"/>
            <a:r>
              <a:rPr lang="en-US" sz="1100" i="1" dirty="0"/>
              <a:t>Welcome participants and introduce presentation team</a:t>
            </a:r>
            <a:r>
              <a:rPr lang="en-US" sz="1100" i="1" dirty="0" smtClean="0"/>
              <a:t>. </a:t>
            </a:r>
          </a:p>
          <a:p>
            <a:pPr lvl="0"/>
            <a:r>
              <a:rPr lang="en-US" sz="1100" i="1" dirty="0" smtClean="0"/>
              <a:t>Fist </a:t>
            </a:r>
            <a:r>
              <a:rPr lang="en-US" sz="1100" i="1" dirty="0"/>
              <a:t>to Five:</a:t>
            </a:r>
          </a:p>
          <a:p>
            <a:pPr marL="628650" lvl="1" indent="-171450">
              <a:buFontTx/>
              <a:buChar char="-"/>
            </a:pPr>
            <a:r>
              <a:rPr lang="en-US" sz="1100" i="1" dirty="0" smtClean="0">
                <a:cs typeface="ＭＳ Ｐゴシック" charset="-128"/>
              </a:rPr>
              <a:t>How </a:t>
            </a:r>
            <a:r>
              <a:rPr lang="en-US" sz="1100" i="1" dirty="0">
                <a:cs typeface="ＭＳ Ｐゴシック" charset="-128"/>
              </a:rPr>
              <a:t>familiar are you with </a:t>
            </a:r>
            <a:r>
              <a:rPr lang="en-US" sz="1100" i="1" dirty="0" smtClean="0">
                <a:cs typeface="ＭＳ Ｐゴシック" charset="-128"/>
              </a:rPr>
              <a:t>Eureka Math and A </a:t>
            </a:r>
            <a:r>
              <a:rPr lang="en-US" sz="1100" i="1" dirty="0">
                <a:cs typeface="ＭＳ Ｐゴシック" charset="-128"/>
              </a:rPr>
              <a:t>Story of Units?</a:t>
            </a:r>
          </a:p>
          <a:p>
            <a:pPr marL="0" lvl="0" indent="0">
              <a:buFontTx/>
              <a:buNone/>
            </a:pPr>
            <a:endParaRPr lang="en-US" sz="1100" i="1" dirty="0" smtClean="0">
              <a:cs typeface="ＭＳ Ｐゴシック" charset="-128"/>
            </a:endParaRPr>
          </a:p>
          <a:p>
            <a:r>
              <a:rPr lang="en-US" sz="1100" i="1" dirty="0" smtClean="0"/>
              <a:t>Quickly orient </a:t>
            </a:r>
            <a:r>
              <a:rPr lang="en-US" sz="1100" i="1" dirty="0"/>
              <a:t>participants </a:t>
            </a:r>
            <a:r>
              <a:rPr lang="en-US" sz="1100" i="1" dirty="0" smtClean="0"/>
              <a:t>to the day’s materials:</a:t>
            </a:r>
          </a:p>
          <a:p>
            <a:pPr marL="628650" lvl="1" indent="-171450">
              <a:buFontTx/>
              <a:buChar char="-"/>
            </a:pPr>
            <a:r>
              <a:rPr lang="en-US" sz="1100" i="1" dirty="0" smtClean="0">
                <a:cs typeface="ＭＳ Ｐゴシック" charset="-128"/>
              </a:rPr>
              <a:t>Full module – provided by Wiley; additional modules are available for purchase through our website, commoncore.org</a:t>
            </a:r>
            <a:endParaRPr lang="en-US" sz="1100" i="1" dirty="0">
              <a:cs typeface="ＭＳ Ｐゴシック" charset="-128"/>
            </a:endParaRPr>
          </a:p>
          <a:p>
            <a:pPr marL="628650" lvl="1" indent="-171450">
              <a:buFontTx/>
              <a:buChar char="-"/>
            </a:pPr>
            <a:r>
              <a:rPr lang="en-US" sz="1100" i="1" dirty="0" smtClean="0">
                <a:cs typeface="ＭＳ Ｐゴシック" charset="-128"/>
              </a:rPr>
              <a:t>Handout packet – </a:t>
            </a:r>
            <a:r>
              <a:rPr lang="en-US" sz="1100" i="1" dirty="0" smtClean="0">
                <a:solidFill>
                  <a:srgbClr val="FF0000"/>
                </a:solidFill>
                <a:cs typeface="ＭＳ Ｐゴシック" charset="-128"/>
              </a:rPr>
              <a:t>describe the nature and purpose of both the stapled packet and the loose handouts</a:t>
            </a:r>
          </a:p>
          <a:p>
            <a:pPr marL="628650" lvl="1" indent="-171450">
              <a:buFontTx/>
              <a:buChar char="-"/>
            </a:pPr>
            <a:r>
              <a:rPr lang="en-US" sz="1100" i="1" dirty="0" smtClean="0">
                <a:cs typeface="ＭＳ Ｐゴシック" charset="-128"/>
              </a:rPr>
              <a:t>Materials – </a:t>
            </a:r>
            <a:r>
              <a:rPr lang="en-US" sz="1100" i="1" dirty="0" smtClean="0">
                <a:solidFill>
                  <a:srgbClr val="FF0000"/>
                </a:solidFill>
                <a:cs typeface="ＭＳ Ｐゴシック" charset="-128"/>
              </a:rPr>
              <a:t>any announcements needed regarding materials on the tables?</a:t>
            </a:r>
            <a:endParaRPr lang="en-US" sz="1100" i="1" dirty="0">
              <a:solidFill>
                <a:srgbClr val="FF0000"/>
              </a:solidFill>
              <a:cs typeface="ＭＳ Ｐゴシック" charset="-128"/>
            </a:endParaRPr>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6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graphicFrame>
        <p:nvGraphicFramePr>
          <p:cNvPr id="10" name="Table 9"/>
          <p:cNvGraphicFramePr>
            <a:graphicFrameLocks noGrp="1"/>
          </p:cNvGraphicFramePr>
          <p:nvPr>
            <p:extLst>
              <p:ext uri="{D42A27DB-BD31-4B8C-83A1-F6EECF244321}">
                <p14:modId xmlns:p14="http://schemas.microsoft.com/office/powerpoint/2010/main" val="2457090708"/>
              </p:ext>
            </p:extLst>
          </p:nvPr>
        </p:nvGraphicFramePr>
        <p:xfrm>
          <a:off x="487680" y="7577908"/>
          <a:ext cx="6661709" cy="1419915"/>
        </p:xfrm>
        <a:graphic>
          <a:graphicData uri="http://schemas.openxmlformats.org/drawingml/2006/table">
            <a:tbl>
              <a:tblPr firstRow="1" firstCol="1" bandRow="1">
                <a:tableStyleId>{5C22544A-7EE6-4342-B048-85BDC9FD1C3A}</a:tableStyleId>
              </a:tblPr>
              <a:tblGrid>
                <a:gridCol w="844647"/>
                <a:gridCol w="1918873"/>
                <a:gridCol w="1463040"/>
                <a:gridCol w="2435149"/>
              </a:tblGrid>
              <a:tr h="147218">
                <a:tc>
                  <a:txBody>
                    <a:bodyPr/>
                    <a:lstStyle/>
                    <a:p>
                      <a:pPr marL="0" marR="0" algn="l">
                        <a:lnSpc>
                          <a:spcPct val="100000"/>
                        </a:lnSpc>
                        <a:spcBef>
                          <a:spcPts val="0"/>
                        </a:spcBef>
                        <a:spcAft>
                          <a:spcPts val="0"/>
                        </a:spcAft>
                      </a:pPr>
                      <a:r>
                        <a:rPr lang="en-US" sz="600" baseline="0" dirty="0">
                          <a:solidFill>
                            <a:schemeClr val="tx1"/>
                          </a:solidFill>
                          <a:effectLst/>
                        </a:rPr>
                        <a:t>SESSION NEEDS</a:t>
                      </a:r>
                      <a:endParaRPr lang="en-US" sz="600" baseline="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0"/>
                        </a:spcAft>
                      </a:pPr>
                      <a:r>
                        <a:rPr lang="en-US" sz="600" baseline="0" dirty="0" smtClean="0">
                          <a:solidFill>
                            <a:schemeClr val="tx1"/>
                          </a:solidFill>
                          <a:effectLst/>
                        </a:rPr>
                        <a:t>PRINTED HANDOUTS PER PARTICIPANT</a:t>
                      </a:r>
                      <a:endParaRPr lang="en-US" sz="600" baseline="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0"/>
                        </a:spcAft>
                      </a:pPr>
                      <a:r>
                        <a:rPr lang="en-US" sz="600" baseline="0" dirty="0" smtClean="0">
                          <a:solidFill>
                            <a:schemeClr val="tx1"/>
                          </a:solidFill>
                          <a:effectLst/>
                          <a:latin typeface="+mn-lt"/>
                          <a:ea typeface="+mn-ea"/>
                          <a:cs typeface="+mn-cs"/>
                        </a:rPr>
                        <a:t>MATERIALS</a:t>
                      </a:r>
                      <a:endParaRPr lang="en-US" sz="600" baseline="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00000"/>
                        </a:lnSpc>
                        <a:spcBef>
                          <a:spcPts val="0"/>
                        </a:spcBef>
                        <a:spcAft>
                          <a:spcPts val="0"/>
                        </a:spcAft>
                      </a:pPr>
                      <a:r>
                        <a:rPr lang="en-US" sz="600" baseline="0" dirty="0">
                          <a:solidFill>
                            <a:schemeClr val="tx1"/>
                          </a:solidFill>
                          <a:effectLst/>
                        </a:rPr>
                        <a:t>AV / </a:t>
                      </a:r>
                      <a:r>
                        <a:rPr lang="en-US" sz="600" baseline="0" dirty="0" smtClean="0">
                          <a:solidFill>
                            <a:schemeClr val="tx1"/>
                          </a:solidFill>
                          <a:effectLst/>
                        </a:rPr>
                        <a:t>ROOM SETUP</a:t>
                      </a:r>
                      <a:endParaRPr lang="en-US" sz="600" baseline="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37837">
                <a:tc>
                  <a:txBody>
                    <a:bodyPr/>
                    <a:lstStyle/>
                    <a:p>
                      <a:pPr marL="0" marR="0" algn="l">
                        <a:lnSpc>
                          <a:spcPct val="100000"/>
                        </a:lnSpc>
                        <a:spcBef>
                          <a:spcPts val="0"/>
                        </a:spcBef>
                        <a:spcAft>
                          <a:spcPts val="0"/>
                        </a:spcAft>
                      </a:pPr>
                      <a:r>
                        <a:rPr lang="en-US" sz="600" baseline="0" dirty="0">
                          <a:solidFill>
                            <a:schemeClr val="tx1"/>
                          </a:solidFill>
                          <a:effectLst/>
                        </a:rPr>
                        <a:t>UP TO 50 PARTCIIPANTS</a:t>
                      </a:r>
                      <a:endParaRPr lang="en-US" sz="600" baseline="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117475" marR="0" lvl="0" indent="-117475" algn="l">
                        <a:lnSpc>
                          <a:spcPct val="100000"/>
                        </a:lnSpc>
                        <a:spcBef>
                          <a:spcPts val="0"/>
                        </a:spcBef>
                        <a:spcAft>
                          <a:spcPts val="0"/>
                        </a:spcAft>
                        <a:buFont typeface="Symbol"/>
                        <a:buChar char=""/>
                      </a:pPr>
                      <a:r>
                        <a:rPr lang="en-US" sz="800" baseline="0" dirty="0">
                          <a:solidFill>
                            <a:schemeClr val="tx1"/>
                          </a:solidFill>
                          <a:effectLst/>
                          <a:latin typeface="+mn-lt"/>
                        </a:rPr>
                        <a:t>PPT </a:t>
                      </a:r>
                      <a:r>
                        <a:rPr lang="en-US" sz="800" baseline="0" dirty="0" smtClean="0">
                          <a:solidFill>
                            <a:schemeClr val="tx1"/>
                          </a:solidFill>
                          <a:effectLst/>
                          <a:latin typeface="+mn-lt"/>
                        </a:rPr>
                        <a:t>Presentation  PDF (? </a:t>
                      </a:r>
                      <a:r>
                        <a:rPr lang="en-US" sz="800" baseline="0" dirty="0" err="1" smtClean="0">
                          <a:solidFill>
                            <a:schemeClr val="tx1"/>
                          </a:solidFill>
                          <a:effectLst/>
                          <a:latin typeface="+mn-lt"/>
                        </a:rPr>
                        <a:t>pgs</a:t>
                      </a:r>
                      <a:r>
                        <a:rPr lang="en-US" sz="800" baseline="0" dirty="0" smtClean="0">
                          <a:solidFill>
                            <a:schemeClr val="tx1"/>
                          </a:solidFill>
                          <a:effectLst/>
                          <a:latin typeface="+mn-lt"/>
                        </a:rPr>
                        <a:t>)</a:t>
                      </a:r>
                      <a:endParaRPr lang="en-US" sz="800" baseline="0" dirty="0">
                        <a:solidFill>
                          <a:schemeClr val="tx1"/>
                        </a:solidFill>
                        <a:effectLst/>
                        <a:latin typeface="+mn-lt"/>
                      </a:endParaRPr>
                    </a:p>
                    <a:p>
                      <a:pPr marL="117475" marR="0" lvl="0" indent="-117475" algn="l">
                        <a:lnSpc>
                          <a:spcPct val="100000"/>
                        </a:lnSpc>
                        <a:spcBef>
                          <a:spcPts val="0"/>
                        </a:spcBef>
                        <a:spcAft>
                          <a:spcPts val="0"/>
                        </a:spcAft>
                        <a:buFont typeface="Symbol"/>
                        <a:buChar char=""/>
                      </a:pPr>
                      <a:r>
                        <a:rPr lang="en-US" sz="800" baseline="0" dirty="0" smtClean="0">
                          <a:solidFill>
                            <a:schemeClr val="tx1"/>
                          </a:solidFill>
                          <a:effectLst/>
                          <a:latin typeface="+mn-lt"/>
                        </a:rPr>
                        <a:t>Stapled PDF (? </a:t>
                      </a:r>
                      <a:r>
                        <a:rPr lang="en-US" sz="800" baseline="0" dirty="0" err="1" smtClean="0">
                          <a:solidFill>
                            <a:schemeClr val="tx1"/>
                          </a:solidFill>
                          <a:effectLst/>
                          <a:latin typeface="+mn-lt"/>
                        </a:rPr>
                        <a:t>Pgs</a:t>
                      </a:r>
                      <a:r>
                        <a:rPr lang="en-US" sz="800" baseline="0" dirty="0" smtClean="0">
                          <a:solidFill>
                            <a:schemeClr val="tx1"/>
                          </a:solidFill>
                          <a:effectLst/>
                          <a:latin typeface="+mn-lt"/>
                        </a:rPr>
                        <a:t>):</a:t>
                      </a:r>
                    </a:p>
                    <a:p>
                      <a:pPr marL="228600" marR="0" lvl="0" indent="-11430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800" baseline="0" dirty="0" smtClean="0">
                          <a:solidFill>
                            <a:schemeClr val="tx1"/>
                          </a:solidFill>
                          <a:effectLst/>
                          <a:latin typeface="+mn-lt"/>
                        </a:rPr>
                        <a:t> </a:t>
                      </a:r>
                    </a:p>
                    <a:p>
                      <a:pPr marL="117475" marR="0" lvl="0" indent="-117475" algn="l">
                        <a:lnSpc>
                          <a:spcPct val="100000"/>
                        </a:lnSpc>
                        <a:spcBef>
                          <a:spcPts val="0"/>
                        </a:spcBef>
                        <a:spcAft>
                          <a:spcPts val="0"/>
                        </a:spcAft>
                        <a:buFont typeface="Symbol"/>
                        <a:buChar char=""/>
                      </a:pPr>
                      <a:r>
                        <a:rPr lang="en-US" sz="800" baseline="0" dirty="0" smtClean="0">
                          <a:solidFill>
                            <a:schemeClr val="tx1"/>
                          </a:solidFill>
                          <a:effectLst/>
                          <a:latin typeface="+mn-lt"/>
                        </a:rPr>
                        <a:t>Unstapled PDF (? </a:t>
                      </a:r>
                      <a:r>
                        <a:rPr lang="en-US" sz="800" baseline="0" dirty="0" err="1" smtClean="0">
                          <a:solidFill>
                            <a:schemeClr val="tx1"/>
                          </a:solidFill>
                          <a:effectLst/>
                          <a:latin typeface="+mn-lt"/>
                        </a:rPr>
                        <a:t>pgs</a:t>
                      </a:r>
                      <a:r>
                        <a:rPr lang="en-US" sz="800" baseline="0" dirty="0" smtClean="0">
                          <a:solidFill>
                            <a:schemeClr val="tx1"/>
                          </a:solidFill>
                          <a:effectLst/>
                          <a:latin typeface="+mn-lt"/>
                        </a:rPr>
                        <a:t>):</a:t>
                      </a:r>
                    </a:p>
                    <a:p>
                      <a:pPr marL="228600" marR="0" lvl="0" indent="-114300" algn="l">
                        <a:lnSpc>
                          <a:spcPct val="100000"/>
                        </a:lnSpc>
                        <a:spcBef>
                          <a:spcPts val="0"/>
                        </a:spcBef>
                        <a:spcAft>
                          <a:spcPts val="0"/>
                        </a:spcAft>
                        <a:buFont typeface="Calibri" panose="020F0502020204030204" pitchFamily="34" charset="0"/>
                        <a:buChar char="‒"/>
                      </a:pPr>
                      <a:r>
                        <a:rPr lang="en-US" sz="800" baseline="0" dirty="0" smtClean="0">
                          <a:solidFill>
                            <a:schemeClr val="tx1"/>
                          </a:solidFill>
                          <a:effectLst/>
                          <a:latin typeface="+mn-lt"/>
                        </a:rPr>
                        <a:t> </a:t>
                      </a: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117475" marR="0" lvl="0" indent="-117475" algn="l">
                        <a:lnSpc>
                          <a:spcPct val="100000"/>
                        </a:lnSpc>
                        <a:spcBef>
                          <a:spcPts val="0"/>
                        </a:spcBef>
                        <a:spcAft>
                          <a:spcPts val="0"/>
                        </a:spcAft>
                        <a:buFont typeface="Symbol"/>
                        <a:buChar char=""/>
                      </a:pPr>
                      <a:r>
                        <a:rPr lang="en-US" sz="800" baseline="0" dirty="0">
                          <a:solidFill>
                            <a:schemeClr val="tx1"/>
                          </a:solidFill>
                          <a:effectLst/>
                          <a:latin typeface="+mn-lt"/>
                        </a:rPr>
                        <a:t>Personal white boards, markers, and erasers </a:t>
                      </a:r>
                      <a:r>
                        <a:rPr lang="en-US" sz="800" baseline="0" dirty="0" smtClean="0">
                          <a:solidFill>
                            <a:schemeClr val="tx1"/>
                          </a:solidFill>
                          <a:effectLst/>
                          <a:latin typeface="+mn-lt"/>
                        </a:rPr>
                        <a:t>(per </a:t>
                      </a:r>
                      <a:r>
                        <a:rPr lang="en-US" sz="800" baseline="0" dirty="0">
                          <a:solidFill>
                            <a:schemeClr val="tx1"/>
                          </a:solidFill>
                          <a:effectLst/>
                          <a:latin typeface="+mn-lt"/>
                        </a:rPr>
                        <a:t>participant</a:t>
                      </a:r>
                      <a:r>
                        <a:rPr lang="en-US" sz="800" baseline="0" dirty="0" smtClean="0">
                          <a:solidFill>
                            <a:schemeClr val="tx1"/>
                          </a:solidFill>
                          <a:effectLst/>
                          <a:latin typeface="+mn-lt"/>
                        </a:rPr>
                        <a:t>)</a:t>
                      </a:r>
                    </a:p>
                    <a:p>
                      <a:pPr marL="117475" marR="0" lvl="0" indent="-117475" algn="l">
                        <a:lnSpc>
                          <a:spcPct val="100000"/>
                        </a:lnSpc>
                        <a:spcBef>
                          <a:spcPts val="0"/>
                        </a:spcBef>
                        <a:spcAft>
                          <a:spcPts val="0"/>
                        </a:spcAft>
                        <a:buFont typeface="Symbol"/>
                        <a:buChar char=""/>
                      </a:pPr>
                      <a:r>
                        <a:rPr lang="en-US" sz="800" baseline="0" dirty="0" smtClean="0">
                          <a:solidFill>
                            <a:schemeClr val="tx1"/>
                          </a:solidFill>
                          <a:effectLst/>
                          <a:latin typeface="+mn-lt"/>
                        </a:rPr>
                        <a:t>Post-its (per group)</a:t>
                      </a: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7475" marR="0" lvl="0" indent="-117475" algn="l">
                        <a:lnSpc>
                          <a:spcPct val="100000"/>
                        </a:lnSpc>
                        <a:spcBef>
                          <a:spcPts val="0"/>
                        </a:spcBef>
                        <a:spcAft>
                          <a:spcPts val="0"/>
                        </a:spcAft>
                        <a:buFont typeface="Symbol"/>
                        <a:buChar char=""/>
                      </a:pPr>
                      <a:r>
                        <a:rPr lang="en-US" sz="800" baseline="0" dirty="0">
                          <a:solidFill>
                            <a:schemeClr val="tx1"/>
                          </a:solidFill>
                          <a:effectLst/>
                          <a:latin typeface="+mn-lt"/>
                        </a:rPr>
                        <a:t>Seating such that participants have table space and can work </a:t>
                      </a:r>
                      <a:r>
                        <a:rPr lang="en-US" sz="800" baseline="0" dirty="0" smtClean="0">
                          <a:solidFill>
                            <a:schemeClr val="tx1"/>
                          </a:solidFill>
                          <a:effectLst/>
                          <a:latin typeface="+mn-lt"/>
                        </a:rPr>
                        <a:t>cooperatively in pairs</a:t>
                      </a:r>
                    </a:p>
                    <a:p>
                      <a:pPr marL="117475" marR="0" lvl="0" indent="-117475" algn="l">
                        <a:lnSpc>
                          <a:spcPct val="100000"/>
                        </a:lnSpc>
                        <a:spcBef>
                          <a:spcPts val="0"/>
                        </a:spcBef>
                        <a:spcAft>
                          <a:spcPts val="0"/>
                        </a:spcAft>
                        <a:buFont typeface="Symbol"/>
                        <a:buChar char=""/>
                      </a:pPr>
                      <a:r>
                        <a:rPr lang="en-US" sz="800" baseline="0" dirty="0" smtClean="0">
                          <a:solidFill>
                            <a:schemeClr val="tx1"/>
                          </a:solidFill>
                          <a:effectLst/>
                          <a:latin typeface="+mn-lt"/>
                        </a:rPr>
                        <a:t>Easel with chart paper and markers</a:t>
                      </a:r>
                      <a:endParaRPr lang="en-US" sz="800" baseline="0" dirty="0">
                        <a:solidFill>
                          <a:schemeClr val="tx1"/>
                        </a:solidFill>
                        <a:effectLst/>
                        <a:latin typeface="+mn-lt"/>
                      </a:endParaRPr>
                    </a:p>
                    <a:p>
                      <a:pPr marL="117475" marR="0" lvl="0" indent="-117475" algn="l">
                        <a:lnSpc>
                          <a:spcPct val="100000"/>
                        </a:lnSpc>
                        <a:spcBef>
                          <a:spcPts val="0"/>
                        </a:spcBef>
                        <a:spcAft>
                          <a:spcPts val="0"/>
                        </a:spcAft>
                        <a:buFont typeface="Symbol"/>
                        <a:buChar char=""/>
                      </a:pPr>
                      <a:r>
                        <a:rPr lang="en-US" sz="800" baseline="0" dirty="0">
                          <a:solidFill>
                            <a:schemeClr val="tx1"/>
                          </a:solidFill>
                          <a:effectLst/>
                          <a:latin typeface="+mn-lt"/>
                        </a:rPr>
                        <a:t>LCD projector with </a:t>
                      </a:r>
                      <a:r>
                        <a:rPr lang="en-US" sz="800" baseline="0" dirty="0" smtClean="0">
                          <a:solidFill>
                            <a:schemeClr val="tx1"/>
                          </a:solidFill>
                          <a:effectLst/>
                          <a:latin typeface="+mn-lt"/>
                        </a:rPr>
                        <a:t>computer and internet access</a:t>
                      </a:r>
                    </a:p>
                    <a:p>
                      <a:pPr marL="117475" marR="0" lvl="0" indent="-117475" algn="l">
                        <a:lnSpc>
                          <a:spcPct val="100000"/>
                        </a:lnSpc>
                        <a:spcBef>
                          <a:spcPts val="0"/>
                        </a:spcBef>
                        <a:spcAft>
                          <a:spcPts val="0"/>
                        </a:spcAft>
                        <a:buFont typeface="Symbol"/>
                        <a:buChar char=""/>
                      </a:pPr>
                      <a:r>
                        <a:rPr lang="en-US" sz="800" baseline="0" dirty="0" smtClean="0">
                          <a:solidFill>
                            <a:schemeClr val="tx1"/>
                          </a:solidFill>
                          <a:effectLst/>
                          <a:latin typeface="+mn-lt"/>
                        </a:rPr>
                        <a:t>Document camera and blank paper</a:t>
                      </a:r>
                      <a:endParaRPr lang="en-US" sz="800" baseline="0" dirty="0">
                        <a:solidFill>
                          <a:schemeClr val="tx1"/>
                        </a:solidFill>
                        <a:effectLst/>
                        <a:latin typeface="+mn-lt"/>
                      </a:endParaRPr>
                    </a:p>
                    <a:p>
                      <a:pPr marL="117475" marR="0" lvl="0" indent="-117475" algn="l">
                        <a:lnSpc>
                          <a:spcPct val="100000"/>
                        </a:lnSpc>
                        <a:spcBef>
                          <a:spcPts val="0"/>
                        </a:spcBef>
                        <a:spcAft>
                          <a:spcPts val="0"/>
                        </a:spcAft>
                        <a:buFont typeface="Symbol"/>
                        <a:buChar char=""/>
                      </a:pPr>
                      <a:r>
                        <a:rPr lang="en-US" sz="800" baseline="0" dirty="0">
                          <a:solidFill>
                            <a:schemeClr val="tx1"/>
                          </a:solidFill>
                          <a:effectLst/>
                          <a:latin typeface="+mn-lt"/>
                        </a:rPr>
                        <a:t>Clicker</a:t>
                      </a:r>
                      <a:endParaRPr lang="en-US" sz="800" baseline="0" dirty="0">
                        <a:solidFill>
                          <a:schemeClr val="tx1"/>
                        </a:solidFill>
                        <a:effectLst/>
                        <a:latin typeface="+mn-lt"/>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0811">
                <a:tc>
                  <a:txBody>
                    <a:bodyPr/>
                    <a:lstStyle/>
                    <a:p>
                      <a:pPr marL="0" marR="0" algn="l">
                        <a:lnSpc>
                          <a:spcPct val="100000"/>
                        </a:lnSpc>
                        <a:spcBef>
                          <a:spcPts val="0"/>
                        </a:spcBef>
                        <a:spcAft>
                          <a:spcPts val="0"/>
                        </a:spcAft>
                      </a:pPr>
                      <a:r>
                        <a:rPr lang="en-US" sz="600" baseline="0" dirty="0">
                          <a:solidFill>
                            <a:schemeClr val="tx1"/>
                          </a:solidFill>
                          <a:effectLst/>
                        </a:rPr>
                        <a:t>51 TO 100 PARTCIIPANTS</a:t>
                      </a:r>
                      <a:endParaRPr lang="en-US" sz="600" baseline="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marL="117475" marR="0" lvl="0" indent="-117475" algn="l">
                        <a:lnSpc>
                          <a:spcPct val="100000"/>
                        </a:lnSpc>
                        <a:spcBef>
                          <a:spcPts val="0"/>
                        </a:spcBef>
                        <a:spcAft>
                          <a:spcPts val="0"/>
                        </a:spcAft>
                        <a:buFont typeface="Symbol"/>
                        <a:buChar char=""/>
                      </a:pPr>
                      <a:r>
                        <a:rPr lang="en-US" sz="800" baseline="0" dirty="0">
                          <a:solidFill>
                            <a:schemeClr val="tx1"/>
                          </a:solidFill>
                          <a:effectLst/>
                          <a:latin typeface="+mn-lt"/>
                        </a:rPr>
                        <a:t>Items listed above</a:t>
                      </a:r>
                    </a:p>
                    <a:p>
                      <a:pPr marL="117475" marR="0" lvl="0" indent="-117475" algn="l">
                        <a:lnSpc>
                          <a:spcPct val="100000"/>
                        </a:lnSpc>
                        <a:spcBef>
                          <a:spcPts val="0"/>
                        </a:spcBef>
                        <a:spcAft>
                          <a:spcPts val="0"/>
                        </a:spcAft>
                        <a:buFont typeface="Symbol"/>
                        <a:buChar char=""/>
                      </a:pPr>
                      <a:r>
                        <a:rPr lang="en-US" sz="800" baseline="0" dirty="0">
                          <a:solidFill>
                            <a:schemeClr val="tx1"/>
                          </a:solidFill>
                          <a:effectLst/>
                          <a:latin typeface="+mn-lt"/>
                        </a:rPr>
                        <a:t>1 lapel </a:t>
                      </a:r>
                      <a:r>
                        <a:rPr lang="en-US" sz="800" baseline="0" dirty="0" err="1">
                          <a:solidFill>
                            <a:schemeClr val="tx1"/>
                          </a:solidFill>
                          <a:effectLst/>
                          <a:latin typeface="+mn-lt"/>
                        </a:rPr>
                        <a:t>mic</a:t>
                      </a:r>
                      <a:endParaRPr lang="en-US" sz="800" baseline="0" dirty="0">
                        <a:solidFill>
                          <a:schemeClr val="tx1"/>
                        </a:solidFill>
                        <a:effectLst/>
                        <a:latin typeface="+mn-lt"/>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1020">
                <a:tc>
                  <a:txBody>
                    <a:bodyPr/>
                    <a:lstStyle/>
                    <a:p>
                      <a:pPr marL="0" marR="0" algn="l">
                        <a:lnSpc>
                          <a:spcPct val="100000"/>
                        </a:lnSpc>
                        <a:spcBef>
                          <a:spcPts val="0"/>
                        </a:spcBef>
                        <a:spcAft>
                          <a:spcPts val="0"/>
                        </a:spcAft>
                      </a:pPr>
                      <a:r>
                        <a:rPr lang="en-US" sz="600" baseline="0" dirty="0">
                          <a:solidFill>
                            <a:schemeClr val="tx1"/>
                          </a:solidFill>
                          <a:effectLst/>
                        </a:rPr>
                        <a:t>101 TO 200 PARTCIIPANTS</a:t>
                      </a:r>
                      <a:endParaRPr lang="en-US" sz="600" baseline="0" dirty="0">
                        <a:solidFill>
                          <a:schemeClr val="tx1"/>
                        </a:solidFill>
                        <a:effectLst/>
                        <a:latin typeface="Calibri"/>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a:txBody>
                    <a:bodyPr/>
                    <a:lstStyle/>
                    <a:p>
                      <a:pPr marL="117475" marR="0" lvl="0" indent="-117475" algn="l">
                        <a:lnSpc>
                          <a:spcPct val="100000"/>
                        </a:lnSpc>
                        <a:spcBef>
                          <a:spcPts val="0"/>
                        </a:spcBef>
                        <a:spcAft>
                          <a:spcPts val="0"/>
                        </a:spcAft>
                        <a:buFont typeface="Symbol"/>
                        <a:buChar char=""/>
                      </a:pPr>
                      <a:r>
                        <a:rPr lang="en-US" sz="800" baseline="0" dirty="0">
                          <a:solidFill>
                            <a:schemeClr val="tx1"/>
                          </a:solidFill>
                          <a:effectLst/>
                          <a:latin typeface="+mn-lt"/>
                        </a:rPr>
                        <a:t>Items listed above</a:t>
                      </a:r>
                    </a:p>
                    <a:p>
                      <a:pPr marL="117475" marR="0" lvl="0" indent="-117475" algn="l">
                        <a:lnSpc>
                          <a:spcPct val="100000"/>
                        </a:lnSpc>
                        <a:spcBef>
                          <a:spcPts val="0"/>
                        </a:spcBef>
                        <a:spcAft>
                          <a:spcPts val="0"/>
                        </a:spcAft>
                        <a:buFont typeface="Symbol"/>
                        <a:buChar char=""/>
                      </a:pPr>
                      <a:r>
                        <a:rPr lang="en-US" sz="800" baseline="0" dirty="0">
                          <a:solidFill>
                            <a:schemeClr val="tx1"/>
                          </a:solidFill>
                          <a:effectLst/>
                          <a:latin typeface="+mn-lt"/>
                        </a:rPr>
                        <a:t>2 lapel </a:t>
                      </a:r>
                      <a:r>
                        <a:rPr lang="en-US" sz="800" baseline="0" dirty="0" err="1">
                          <a:solidFill>
                            <a:schemeClr val="tx1"/>
                          </a:solidFill>
                          <a:effectLst/>
                          <a:latin typeface="+mn-lt"/>
                        </a:rPr>
                        <a:t>mics</a:t>
                      </a:r>
                      <a:r>
                        <a:rPr lang="en-US" sz="800" baseline="0" dirty="0">
                          <a:solidFill>
                            <a:schemeClr val="tx1"/>
                          </a:solidFill>
                          <a:effectLst/>
                          <a:latin typeface="+mn-lt"/>
                        </a:rPr>
                        <a:t> (or 1 lapel and 1 hand-held)</a:t>
                      </a:r>
                      <a:endParaRPr lang="en-US" sz="800" baseline="0" dirty="0">
                        <a:solidFill>
                          <a:schemeClr val="tx1"/>
                        </a:solidFill>
                        <a:effectLst/>
                        <a:latin typeface="+mn-lt"/>
                        <a:ea typeface="Calibri"/>
                        <a:cs typeface="Times New Roman"/>
                      </a:endParaRPr>
                    </a:p>
                  </a:txBody>
                  <a:tcPr marL="46556" marR="465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167015139"/>
              </p:ext>
            </p:extLst>
          </p:nvPr>
        </p:nvGraphicFramePr>
        <p:xfrm>
          <a:off x="4351079" y="2225875"/>
          <a:ext cx="2750811" cy="1245870"/>
        </p:xfrm>
        <a:graphic>
          <a:graphicData uri="http://schemas.openxmlformats.org/drawingml/2006/table">
            <a:tbl>
              <a:tblPr firstRow="1" bandRow="1">
                <a:tableStyleId>{5C22544A-7EE6-4342-B048-85BDC9FD1C3A}</a:tableStyleId>
              </a:tblPr>
              <a:tblGrid>
                <a:gridCol w="1927494"/>
                <a:gridCol w="823317"/>
              </a:tblGrid>
              <a:tr h="192024">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300" b="1" i="0" baseline="0" dirty="0" smtClean="0">
                          <a:solidFill>
                            <a:schemeClr val="tx1"/>
                          </a:solidFill>
                        </a:rPr>
                        <a:t>This is a 6 hour session: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000" dirty="0"/>
                    </a:p>
                  </a:txBody>
                  <a:tcPr marL="45720"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734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latin typeface="Calibri" charset="0"/>
                          <a:ea typeface="ＭＳ Ｐゴシック" charset="-128"/>
                          <a:cs typeface="ＭＳ Ｐゴシック" charset="-128"/>
                        </a:rPr>
                        <a:t>Opening (slides 1-3)</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solidFill>
                            <a:schemeClr val="tx1"/>
                          </a:solidFill>
                          <a:latin typeface="Calibri" charset="0"/>
                          <a:ea typeface="ＭＳ Ｐゴシック" charset="-128"/>
                          <a:cs typeface="ＭＳ Ｐゴシック" charset="-128"/>
                        </a:rPr>
                        <a:t>10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602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latin typeface="Calibri" charset="0"/>
                          <a:ea typeface="ＭＳ Ｐゴシック" charset="-128"/>
                          <a:cs typeface="ＭＳ Ｐゴシック" charset="-128"/>
                        </a:rPr>
                        <a:t>Lesson Structure (4-?)</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solidFill>
                            <a:schemeClr val="tx1"/>
                          </a:solidFill>
                          <a:latin typeface="Calibri" charset="0"/>
                          <a:ea typeface="ＭＳ Ｐゴシック" charset="-128"/>
                          <a:cs typeface="ＭＳ Ｐゴシック" charset="-128"/>
                        </a:rPr>
                        <a:t>90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602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latin typeface="Calibri" charset="0"/>
                          <a:ea typeface="ＭＳ Ｐゴシック" charset="-128"/>
                          <a:cs typeface="ＭＳ Ｐゴシック" charset="-128"/>
                        </a:rPr>
                        <a:t>Instructional Sequence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solidFill>
                            <a:schemeClr val="tx1"/>
                          </a:solidFill>
                          <a:latin typeface="Calibri" charset="0"/>
                          <a:ea typeface="ＭＳ Ｐゴシック" charset="-128"/>
                          <a:cs typeface="ＭＳ Ｐゴシック" charset="-128"/>
                        </a:rPr>
                        <a:t>165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602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latin typeface="Calibri" charset="0"/>
                          <a:ea typeface="ＭＳ Ｐゴシック" charset="-128"/>
                          <a:cs typeface="ＭＳ Ｐゴシック" charset="-128"/>
                        </a:rPr>
                        <a:t>Module Review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solidFill>
                            <a:schemeClr val="tx1"/>
                          </a:solidFill>
                          <a:latin typeface="Calibri" charset="0"/>
                          <a:ea typeface="ＭＳ Ｐゴシック" charset="-128"/>
                          <a:cs typeface="ＭＳ Ｐゴシック" charset="-128"/>
                        </a:rPr>
                        <a:t>60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602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latin typeface="Calibri" charset="0"/>
                          <a:ea typeface="ＭＳ Ｐゴシック" charset="-128"/>
                          <a:cs typeface="ＭＳ Ｐゴシック" charset="-128"/>
                        </a:rPr>
                        <a:t>Implementation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solidFill>
                            <a:schemeClr val="tx1"/>
                          </a:solidFill>
                          <a:latin typeface="Calibri" charset="0"/>
                          <a:ea typeface="ＭＳ Ｐゴシック" charset="-128"/>
                          <a:cs typeface="ＭＳ Ｐゴシック" charset="-128"/>
                        </a:rPr>
                        <a:t>25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602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latin typeface="Calibri" charset="0"/>
                          <a:ea typeface="ＭＳ Ｐゴシック" charset="-128"/>
                          <a:cs typeface="ＭＳ Ｐゴシック" charset="-128"/>
                        </a:rPr>
                        <a:t>Closing (?-?)</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100" i="0" baseline="0" dirty="0" smtClean="0">
                          <a:solidFill>
                            <a:schemeClr val="tx1"/>
                          </a:solidFill>
                          <a:latin typeface="Calibri" charset="0"/>
                          <a:ea typeface="ＭＳ Ｐゴシック" charset="-128"/>
                          <a:cs typeface="ＭＳ Ｐゴシック" charset="-128"/>
                        </a:rPr>
                        <a:t>10 min</a:t>
                      </a:r>
                    </a:p>
                  </a:txBody>
                  <a:tcPr marL="48768" marR="487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1" name="Date Placeholder 10"/>
          <p:cNvSpPr>
            <a:spLocks noGrp="1"/>
          </p:cNvSpPr>
          <p:nvPr>
            <p:ph type="dt" idx="10"/>
          </p:nvPr>
        </p:nvSpPr>
        <p:spPr/>
        <p:txBody>
          <a:bodyPr/>
          <a:lstStyle/>
          <a:p>
            <a:pPr>
              <a:defRPr/>
            </a:pPr>
            <a:r>
              <a:rPr lang="en-US" smtClean="0"/>
              <a:t>Grade K Module 1               Module Focus Session</a:t>
            </a:r>
            <a:endParaRPr lang="en-US" dirty="0"/>
          </a:p>
        </p:txBody>
      </p:sp>
      <p:sp>
        <p:nvSpPr>
          <p:cNvPr id="14" name="Slide Number Placeholder 13"/>
          <p:cNvSpPr>
            <a:spLocks noGrp="1"/>
          </p:cNvSpPr>
          <p:nvPr>
            <p:ph type="sldNum" sz="quarter" idx="11"/>
          </p:nvPr>
        </p:nvSpPr>
        <p:spPr/>
        <p:txBody>
          <a:bodyPr/>
          <a:lstStyle/>
          <a:p>
            <a:pPr>
              <a:defRPr/>
            </a:pPr>
            <a:fld id="{E929375C-F076-478A-B9B0-5F9213CA33B4}" type="slidenum">
              <a:rPr lang="en-US" smtClean="0"/>
              <a:pPr>
                <a:defRPr/>
              </a:pPr>
              <a:t>1</a:t>
            </a:fld>
            <a:endParaRPr lang="en-US" dirty="0"/>
          </a:p>
        </p:txBody>
      </p:sp>
      <p:sp>
        <p:nvSpPr>
          <p:cNvPr id="15" name="Header Placeholder 14"/>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93199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Lesson 1 Fluency Activities:</a:t>
            </a:r>
            <a:endParaRPr lang="en-US" baseline="0" dirty="0" smtClean="0"/>
          </a:p>
          <a:p>
            <a:r>
              <a:rPr lang="en-US" b="1" kern="1200" dirty="0" smtClean="0">
                <a:solidFill>
                  <a:schemeClr val="tx1"/>
                </a:solidFill>
                <a:effectLst/>
              </a:rPr>
              <a:t>1.</a:t>
            </a:r>
            <a:r>
              <a:rPr lang="en-US" b="1" kern="1200" baseline="0" dirty="0" smtClean="0">
                <a:solidFill>
                  <a:schemeClr val="tx1"/>
                </a:solidFill>
                <a:effectLst/>
              </a:rPr>
              <a:t> </a:t>
            </a:r>
            <a:r>
              <a:rPr lang="en-US" b="1" kern="1200" dirty="0" smtClean="0">
                <a:solidFill>
                  <a:schemeClr val="tx1"/>
                </a:solidFill>
                <a:effectLst/>
              </a:rPr>
              <a:t>Counting Beans and Fingers (counting w/1:1 correspondence)	</a:t>
            </a:r>
          </a:p>
          <a:p>
            <a:pPr marL="182880" lvl="1"/>
            <a:r>
              <a:rPr lang="en-US" kern="1200" dirty="0" smtClean="0">
                <a:solidFill>
                  <a:schemeClr val="tx1"/>
                </a:solidFill>
                <a:effectLst/>
                <a:cs typeface="ＭＳ Ｐゴシック" charset="-128"/>
              </a:rPr>
              <a:t>T: Take 1 bean out of your cup and put it on your mat.  Count how many beans are on your mat.</a:t>
            </a:r>
          </a:p>
          <a:p>
            <a:pPr marL="182880" lvl="1"/>
            <a:r>
              <a:rPr lang="en-US" kern="1200" dirty="0" smtClean="0">
                <a:solidFill>
                  <a:schemeClr val="tx1"/>
                </a:solidFill>
                <a:effectLst/>
                <a:cs typeface="ＭＳ Ｐゴシック" charset="-128"/>
              </a:rPr>
              <a:t>S: 1.</a:t>
            </a:r>
          </a:p>
          <a:p>
            <a:pPr marL="182880" lvl="1"/>
            <a:r>
              <a:rPr lang="en-US" kern="1200" dirty="0" smtClean="0">
                <a:solidFill>
                  <a:schemeClr val="tx1"/>
                </a:solidFill>
                <a:effectLst/>
                <a:cs typeface="ＭＳ Ｐゴシック" charset="-128"/>
              </a:rPr>
              <a:t>T: Take another bean out of your bag and put it on your mat.  Count how many beans are on your mat now.</a:t>
            </a:r>
          </a:p>
          <a:p>
            <a:pPr marL="182880" lvl="1"/>
            <a:r>
              <a:rPr lang="en-US" kern="1200" dirty="0" smtClean="0">
                <a:solidFill>
                  <a:schemeClr val="tx1"/>
                </a:solidFill>
                <a:effectLst/>
                <a:cs typeface="ＭＳ Ｐゴシック" charset="-128"/>
              </a:rPr>
              <a:t>S: 1, 2.</a:t>
            </a:r>
          </a:p>
          <a:p>
            <a:pPr marL="182880" lvl="1"/>
            <a:r>
              <a:rPr lang="en-US" kern="1200" dirty="0" smtClean="0">
                <a:solidFill>
                  <a:schemeClr val="tx1"/>
                </a:solidFill>
                <a:effectLst/>
                <a:cs typeface="ＭＳ Ｐゴシック" charset="-128"/>
              </a:rPr>
              <a:t>T: Yes.  Take another bean out of your cup and put it on your mat.  Count how many beans are on your mat now.</a:t>
            </a:r>
          </a:p>
          <a:p>
            <a:pPr marL="182880" lvl="1"/>
            <a:r>
              <a:rPr lang="en-US" kern="1200" dirty="0" smtClean="0">
                <a:solidFill>
                  <a:schemeClr val="tx1"/>
                </a:solidFill>
                <a:effectLst/>
                <a:cs typeface="ＭＳ Ｐゴシック" charset="-128"/>
              </a:rPr>
              <a:t>S: 1, 2, 3.</a:t>
            </a:r>
          </a:p>
          <a:p>
            <a:pPr marL="182880" lvl="1"/>
            <a:r>
              <a:rPr lang="en-US" kern="1200" dirty="0" smtClean="0">
                <a:solidFill>
                  <a:schemeClr val="tx1"/>
                </a:solidFill>
                <a:effectLst/>
                <a:cs typeface="ＭＳ Ｐゴシック" charset="-128"/>
              </a:rPr>
              <a:t>T: Yes.  Let’s touch and count them one at a time like this, 1, 2, 3.</a:t>
            </a:r>
          </a:p>
          <a:p>
            <a:pPr marL="182880" lvl="1"/>
            <a:r>
              <a:rPr lang="en-US" kern="1200" dirty="0" smtClean="0">
                <a:solidFill>
                  <a:schemeClr val="tx1"/>
                </a:solidFill>
                <a:effectLst/>
                <a:cs typeface="ＭＳ Ｐゴシック" charset="-128"/>
              </a:rPr>
              <a:t>S: 1, 2, 3 (as they touch each bean). </a:t>
            </a:r>
          </a:p>
          <a:p>
            <a:pPr marL="182880" lvl="1"/>
            <a:r>
              <a:rPr lang="en-US" kern="1200" dirty="0" smtClean="0">
                <a:solidFill>
                  <a:schemeClr val="tx1"/>
                </a:solidFill>
                <a:effectLst/>
                <a:cs typeface="ＭＳ Ｐゴシック" charset="-128"/>
              </a:rPr>
              <a:t>T: Move 1 bean to the pinky fingernail.  How many fingers have a bean? </a:t>
            </a:r>
          </a:p>
          <a:p>
            <a:pPr marL="182880" lvl="1"/>
            <a:r>
              <a:rPr lang="en-US" kern="1200" dirty="0" smtClean="0">
                <a:solidFill>
                  <a:schemeClr val="tx1"/>
                </a:solidFill>
                <a:effectLst/>
                <a:cs typeface="ＭＳ Ｐゴシック" charset="-128"/>
              </a:rPr>
              <a:t>S: 1.</a:t>
            </a:r>
          </a:p>
          <a:p>
            <a:pPr marL="182880" lvl="1"/>
            <a:r>
              <a:rPr lang="en-US" kern="1200" dirty="0" smtClean="0">
                <a:solidFill>
                  <a:schemeClr val="tx1"/>
                </a:solidFill>
                <a:effectLst/>
                <a:cs typeface="ＭＳ Ｐゴシック" charset="-128"/>
              </a:rPr>
              <a:t>T: How many fingernails are under the bean?</a:t>
            </a:r>
          </a:p>
          <a:p>
            <a:pPr marL="182880" lvl="1"/>
            <a:r>
              <a:rPr lang="en-US" kern="1200" dirty="0" smtClean="0">
                <a:solidFill>
                  <a:schemeClr val="tx1"/>
                </a:solidFill>
                <a:effectLst/>
                <a:cs typeface="ＭＳ Ｐゴシック" charset="-128"/>
              </a:rPr>
              <a:t>S: 1.</a:t>
            </a:r>
          </a:p>
          <a:p>
            <a:pPr marL="182880" lvl="1"/>
            <a:r>
              <a:rPr lang="en-US" kern="1200" dirty="0" smtClean="0">
                <a:solidFill>
                  <a:schemeClr val="tx1"/>
                </a:solidFill>
                <a:effectLst/>
                <a:cs typeface="ＭＳ Ｐゴシック" charset="-128"/>
              </a:rPr>
              <a:t>T: Is that exactly the same number?</a:t>
            </a:r>
          </a:p>
          <a:p>
            <a:pPr marL="182880" lvl="1"/>
            <a:r>
              <a:rPr lang="en-US" kern="1200" dirty="0" smtClean="0">
                <a:solidFill>
                  <a:schemeClr val="tx1"/>
                </a:solidFill>
                <a:effectLst/>
                <a:cs typeface="ＭＳ Ｐゴシック" charset="-128"/>
              </a:rPr>
              <a:t>S: Yes!</a:t>
            </a:r>
          </a:p>
          <a:p>
            <a:pPr marL="182880" lvl="1"/>
            <a:r>
              <a:rPr lang="en-US" kern="1200" dirty="0" smtClean="0">
                <a:solidFill>
                  <a:schemeClr val="tx1"/>
                </a:solidFill>
                <a:effectLst/>
                <a:cs typeface="ＭＳ Ｐゴシック" charset="-128"/>
              </a:rPr>
              <a:t>Continue to 3 in this manner.  Give time for students to touch and count, but take notice of which students must recount each time.</a:t>
            </a:r>
          </a:p>
          <a:p>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10</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a:t>
            </a:r>
            <a:r>
              <a:rPr lang="en-US" sz="1100" baseline="0" dirty="0"/>
              <a:t>5</a:t>
            </a:r>
            <a:r>
              <a:rPr lang="en-US" sz="1100" baseline="0" dirty="0" smtClean="0"/>
              <a:t>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Dixie cup with 5 beans</a:t>
            </a:r>
          </a:p>
          <a:p>
            <a:pPr marL="458788" lvl="1" indent="-285750">
              <a:buFont typeface="Arial" pitchFamily="34" charset="0"/>
              <a:buChar char="•"/>
              <a:tabLst/>
            </a:pPr>
            <a:r>
              <a:rPr lang="en-US" sz="1100" baseline="0" dirty="0" smtClean="0"/>
              <a:t>Lesson 1 Template (can use the one in their teacher’s guide)</a:t>
            </a:r>
          </a:p>
          <a:p>
            <a:pPr marL="458788" lvl="1" indent="-285750">
              <a:buFont typeface="Arial" pitchFamily="34" charset="0"/>
              <a:buChar char="•"/>
              <a:tabLst/>
            </a:pP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47193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Lesson 1 Fluency Activities:</a:t>
            </a:r>
            <a:endParaRPr lang="en-US" baseline="0" dirty="0" smtClean="0"/>
          </a:p>
          <a:p>
            <a:r>
              <a:rPr lang="en-US" b="1" dirty="0" smtClean="0"/>
              <a:t>2</a:t>
            </a:r>
            <a:r>
              <a:rPr lang="en-US" b="1" dirty="0"/>
              <a:t>. Show Me Beans   (counting w/1:1 correspondence, making a group)	</a:t>
            </a:r>
          </a:p>
          <a:p>
            <a:pPr marL="182880" lvl="1"/>
            <a:r>
              <a:rPr lang="en-US" dirty="0"/>
              <a:t>T: Now we’ll play a game called </a:t>
            </a:r>
            <a:r>
              <a:rPr lang="en-US" i="1" dirty="0"/>
              <a:t>Show Me Beans</a:t>
            </a:r>
            <a:r>
              <a:rPr lang="en-US" dirty="0"/>
              <a:t>.  I’ll say a number, and you put that many beans on the fingernails.  Remember to start on the pinky, and don’t skip any fingers!  Ready?  Show me 1! </a:t>
            </a:r>
          </a:p>
          <a:p>
            <a:pPr marL="182880" lvl="1"/>
            <a:r>
              <a:rPr lang="en-US" dirty="0"/>
              <a:t>S: (Place 1 bean on the pinky finger.)</a:t>
            </a:r>
          </a:p>
          <a:p>
            <a:pPr marL="182880" lvl="1"/>
            <a:r>
              <a:rPr lang="en-US" dirty="0"/>
              <a:t>T: Quick…show me 2!	</a:t>
            </a:r>
          </a:p>
          <a:p>
            <a:pPr marL="182880" lvl="1"/>
            <a:r>
              <a:rPr lang="en-US" dirty="0"/>
              <a:t>S: (Place another bean on the ring finger.)</a:t>
            </a:r>
          </a:p>
          <a:p>
            <a:pPr marL="182880" lvl="1"/>
            <a:r>
              <a:rPr lang="en-US" dirty="0"/>
              <a:t>T: (Show me 1!</a:t>
            </a:r>
          </a:p>
          <a:p>
            <a:pPr marL="182880" lvl="1"/>
            <a:r>
              <a:rPr lang="en-US" dirty="0"/>
              <a:t>S: (Remove a bean from the ring finger.)</a:t>
            </a:r>
          </a:p>
          <a:p>
            <a:pPr marL="182880" lvl="1"/>
            <a:r>
              <a:rPr lang="en-US" dirty="0"/>
              <a:t>T: Show me 2!</a:t>
            </a:r>
          </a:p>
          <a:p>
            <a:pPr marL="182880" lvl="1"/>
            <a:r>
              <a:rPr lang="en-US" dirty="0"/>
              <a:t>S: (Place another bean on the ring finger.)</a:t>
            </a:r>
          </a:p>
          <a:p>
            <a:pPr marL="182880" lvl="1"/>
            <a:r>
              <a:rPr lang="en-US" dirty="0"/>
              <a:t>T: Show me 3!</a:t>
            </a:r>
          </a:p>
          <a:p>
            <a:pPr marL="182880" lvl="1"/>
            <a:r>
              <a:rPr lang="en-US" dirty="0"/>
              <a:t>S: (Place another bean on the middle finger.)</a:t>
            </a:r>
          </a:p>
          <a:p>
            <a:pPr marL="182880" lvl="1"/>
            <a:r>
              <a:rPr lang="en-US" dirty="0"/>
              <a:t>Continue changing the number by 1 within 5 as students demonstrate mastery, taking note of which students need to recount.</a:t>
            </a:r>
          </a:p>
          <a:p>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11</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a:t>
            </a:r>
            <a:r>
              <a:rPr lang="en-US" sz="1100" baseline="0" dirty="0" smtClean="0"/>
              <a:t>3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Dixie cup with 5 beans</a:t>
            </a:r>
          </a:p>
          <a:p>
            <a:pPr marL="458788" lvl="1" indent="-285750">
              <a:buFont typeface="Arial" pitchFamily="34" charset="0"/>
              <a:buChar char="•"/>
              <a:tabLst/>
            </a:pPr>
            <a:r>
              <a:rPr lang="en-US" sz="1100" baseline="0" dirty="0" smtClean="0"/>
              <a:t>Lesson 1 Template (can use the one in their teacher’s guide)</a:t>
            </a:r>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47193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Lesson 1 Fluency Activities:</a:t>
            </a:r>
            <a:endParaRPr lang="en-US" baseline="0" dirty="0" smtClean="0"/>
          </a:p>
          <a:p>
            <a:r>
              <a:rPr lang="en-US" b="1" dirty="0" smtClean="0"/>
              <a:t>3. Counting with the Number Glove to 3 (</a:t>
            </a:r>
            <a:r>
              <a:rPr lang="en-US" b="1" dirty="0"/>
              <a:t>counting w/1:1 correspondence, </a:t>
            </a:r>
            <a:r>
              <a:rPr lang="en-US" b="1" dirty="0" smtClean="0"/>
              <a:t>counting left to right intentionally)</a:t>
            </a:r>
            <a:r>
              <a:rPr lang="en-US" b="1" dirty="0"/>
              <a:t>	</a:t>
            </a:r>
          </a:p>
          <a:p>
            <a:pPr marL="182880" lvl="1"/>
            <a:r>
              <a:rPr lang="en-US" dirty="0" smtClean="0"/>
              <a:t>T: Watch </a:t>
            </a:r>
            <a:r>
              <a:rPr lang="en-US" dirty="0"/>
              <a:t>my number glove and count with me.  Ready?  </a:t>
            </a:r>
            <a:r>
              <a:rPr lang="en-US" dirty="0" smtClean="0"/>
              <a:t>(</a:t>
            </a:r>
            <a:r>
              <a:rPr lang="en-US" dirty="0"/>
              <a:t>Begin with closed fist, then, show the pinky finger, followed by ring finger, and then middle finger.) </a:t>
            </a:r>
            <a:endParaRPr lang="en-US" dirty="0" smtClean="0"/>
          </a:p>
          <a:p>
            <a:pPr marL="182880" lvl="1"/>
            <a:r>
              <a:rPr lang="en-US" dirty="0" smtClean="0"/>
              <a:t>S: 1</a:t>
            </a:r>
            <a:r>
              <a:rPr lang="en-US" dirty="0"/>
              <a:t>, 2, 3.</a:t>
            </a:r>
          </a:p>
          <a:p>
            <a:pPr marL="182880" lvl="1"/>
            <a:r>
              <a:rPr lang="en-US" dirty="0" smtClean="0"/>
              <a:t>T: Stay </a:t>
            </a:r>
            <a:r>
              <a:rPr lang="en-US" dirty="0"/>
              <a:t>here at 3.  Let’s count back down to 1.  Ready?  (Put down the middle finger, then ring finger.)</a:t>
            </a:r>
          </a:p>
          <a:p>
            <a:pPr marL="182880" lvl="1"/>
            <a:r>
              <a:rPr lang="en-US" dirty="0"/>
              <a:t>S</a:t>
            </a:r>
            <a:r>
              <a:rPr lang="en-US" dirty="0" smtClean="0"/>
              <a:t>: 3</a:t>
            </a:r>
            <a:r>
              <a:rPr lang="en-US" dirty="0"/>
              <a:t>, 2, 1</a:t>
            </a:r>
            <a:r>
              <a:rPr lang="en-US" dirty="0" smtClean="0"/>
              <a:t>.</a:t>
            </a:r>
          </a:p>
          <a:p>
            <a:pPr indent="-274320"/>
            <a:r>
              <a:rPr lang="en-US" dirty="0" smtClean="0"/>
              <a:t>Continue </a:t>
            </a:r>
            <a:r>
              <a:rPr lang="en-US" dirty="0"/>
              <a:t>counting up and down a few more times.</a:t>
            </a:r>
          </a:p>
          <a:p>
            <a:pPr marL="182880" lvl="1"/>
            <a:r>
              <a:rPr lang="en-US" dirty="0" smtClean="0"/>
              <a:t>T: You’re </a:t>
            </a:r>
            <a:r>
              <a:rPr lang="en-US" dirty="0"/>
              <a:t>ready for something harder!  This time we’ll count up and down, like a wave.  Watch my glove and you’ll know just what to do.</a:t>
            </a:r>
          </a:p>
          <a:p>
            <a:pPr marL="182880" lvl="1"/>
            <a:r>
              <a:rPr lang="en-US" dirty="0"/>
              <a:t>S</a:t>
            </a:r>
            <a:r>
              <a:rPr lang="en-US" dirty="0" smtClean="0"/>
              <a:t>: 1</a:t>
            </a:r>
            <a:r>
              <a:rPr lang="en-US" dirty="0"/>
              <a:t>, 2, 3, 2, 1, 2, 1, 2, 1, 2, 3, 2, 3, 2, 3…..</a:t>
            </a:r>
          </a:p>
          <a:p>
            <a:pPr indent="-274320"/>
            <a:r>
              <a:rPr lang="en-US" dirty="0"/>
              <a:t>Listen for hesitation as students count, rather than counting along with them.</a:t>
            </a:r>
          </a:p>
          <a:p>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12</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400" baseline="0" dirty="0" smtClean="0"/>
              <a:t>	</a:t>
            </a:r>
            <a:r>
              <a:rPr lang="en-US" sz="1100" baseline="0" dirty="0" smtClean="0"/>
              <a:t>2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Number glove (rubber glove with numbers written on fingertips)</a:t>
            </a:r>
          </a:p>
          <a:p>
            <a:pPr marL="458788" lvl="1" indent="-285750">
              <a:buFont typeface="Arial" pitchFamily="34" charset="0"/>
              <a:buChar char="•"/>
              <a:tabLst/>
            </a:pP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47193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i="1" dirty="0" smtClean="0"/>
              <a:t>Review the 3 functions of fluency.  Note</a:t>
            </a:r>
            <a:r>
              <a:rPr lang="en-US" i="1" baseline="0" dirty="0" smtClean="0"/>
              <a:t> that the information on this slide can be found as a text box in the fluency section of the revised version of GK-M1-L1.</a:t>
            </a:r>
            <a:endParaRPr lang="en-US" i="1" dirty="0" smtClean="0"/>
          </a:p>
          <a:p>
            <a:endParaRPr lang="en-US" i="1" baseline="0" dirty="0" smtClean="0">
              <a:sym typeface="Wingdings" panose="05000000000000000000" pitchFamily="2" charset="2"/>
            </a:endParaRPr>
          </a:p>
          <a:p>
            <a:r>
              <a:rPr lang="en-US" i="1" baseline="0" dirty="0" smtClean="0">
                <a:sym typeface="Wingdings" panose="05000000000000000000" pitchFamily="2" charset="2"/>
              </a:rPr>
              <a:t>Point out about fluency in SOU in general, regardless of the activity’s function:</a:t>
            </a:r>
          </a:p>
          <a:p>
            <a:pPr marL="171450" indent="-171450">
              <a:buFont typeface="Arial" panose="020B0604020202020204" pitchFamily="34" charset="0"/>
              <a:buChar char="•"/>
            </a:pPr>
            <a:r>
              <a:rPr lang="en-US" i="0" baseline="0" dirty="0" smtClean="0">
                <a:sym typeface="Wingdings" panose="05000000000000000000" pitchFamily="2" charset="2"/>
              </a:rPr>
              <a:t>Fluency is designed to promote automaticity.</a:t>
            </a:r>
          </a:p>
          <a:p>
            <a:pPr marL="171450" indent="-171450">
              <a:buFont typeface="Arial" panose="020B0604020202020204" pitchFamily="34" charset="0"/>
              <a:buChar char="•"/>
            </a:pPr>
            <a:r>
              <a:rPr lang="en-US" i="0" baseline="0" dirty="0" smtClean="0">
                <a:sym typeface="Wingdings" panose="05000000000000000000" pitchFamily="2" charset="2"/>
              </a:rPr>
              <a:t>Just about every lesson has a fluency component to it.</a:t>
            </a:r>
          </a:p>
          <a:p>
            <a:pPr marL="171450" indent="-171450">
              <a:buFont typeface="Arial" panose="020B0604020202020204" pitchFamily="34" charset="0"/>
              <a:buChar char="•"/>
            </a:pPr>
            <a:r>
              <a:rPr lang="en-US" i="0" baseline="0" dirty="0" smtClean="0">
                <a:sym typeface="Wingdings" panose="05000000000000000000" pitchFamily="2" charset="2"/>
              </a:rPr>
              <a:t>Most lessons start with fluency to immediately engage students in the math in an exciting and fast-paced way.</a:t>
            </a:r>
          </a:p>
          <a:p>
            <a:pPr marL="171450" indent="-171450">
              <a:buFont typeface="Arial" panose="020B0604020202020204" pitchFamily="34" charset="0"/>
              <a:buChar char="•"/>
            </a:pPr>
            <a:r>
              <a:rPr lang="en-US" i="0" baseline="0" dirty="0" smtClean="0">
                <a:sym typeface="Wingdings" panose="05000000000000000000" pitchFamily="2" charset="2"/>
              </a:rPr>
              <a:t>Activities are meant to be fast-paced, accessible, and exciting, and almost never include completely new learning in order to make that possible.</a:t>
            </a:r>
          </a:p>
          <a:p>
            <a:pPr marL="171450" indent="-171450">
              <a:buFont typeface="Arial" panose="020B0604020202020204" pitchFamily="34" charset="0"/>
              <a:buChar char="•"/>
            </a:pPr>
            <a:r>
              <a:rPr lang="en-US" i="0" baseline="0" dirty="0" smtClean="0">
                <a:sym typeface="Wingdings" panose="05000000000000000000" pitchFamily="2" charset="2"/>
              </a:rPr>
              <a:t>This is a high-energy point in the lesson in which students celebrate improvement and recognize patterns and connections between material.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sym typeface="Wingdings" panose="05000000000000000000" pitchFamily="2" charset="2"/>
              </a:rPr>
              <a:t>Most lessons have more than 1 fluency choice per day. (Talk about how teachers might use these depending on student needs.  E.g., choose one, some, all, write your own.)</a:t>
            </a:r>
          </a:p>
          <a:p>
            <a:pPr marL="171450" indent="-171450">
              <a:buFont typeface="Arial" panose="020B0604020202020204" pitchFamily="34" charset="0"/>
              <a:buChar char="•"/>
            </a:pPr>
            <a:r>
              <a:rPr lang="en-US" i="0" baseline="0" dirty="0" smtClean="0">
                <a:sym typeface="Wingdings" panose="05000000000000000000" pitchFamily="2" charset="2"/>
              </a:rPr>
              <a:t>Stress the importance of including fluency with each lesson to maintain a balance of components that achieves the rigor specified by the shifts.</a:t>
            </a:r>
          </a:p>
          <a:p>
            <a:endParaRPr lang="en-US" dirty="0" smtClean="0"/>
          </a:p>
          <a:p>
            <a:r>
              <a:rPr lang="en-US" dirty="0" smtClean="0"/>
              <a:t>Let’s move on to the next component of the lesson.</a:t>
            </a:r>
            <a:endParaRPr lang="en-US" dirty="0"/>
          </a:p>
        </p:txBody>
      </p:sp>
      <p:sp>
        <p:nvSpPr>
          <p:cNvPr id="10" name="Date Placeholder 9"/>
          <p:cNvSpPr>
            <a:spLocks noGrp="1"/>
          </p:cNvSpPr>
          <p:nvPr>
            <p:ph type="dt" idx="10"/>
          </p:nvPr>
        </p:nvSpPr>
        <p:spPr/>
        <p:txBody>
          <a:bodyPr/>
          <a:lstStyle/>
          <a:p>
            <a:pPr>
              <a:defRPr/>
            </a:pPr>
            <a:r>
              <a:rPr lang="en-US" smtClean="0"/>
              <a:t>Grade K Module 1               Module Focus Session</a:t>
            </a:r>
            <a:endParaRPr lang="en-US" dirty="0"/>
          </a:p>
        </p:txBody>
      </p:sp>
      <p:sp>
        <p:nvSpPr>
          <p:cNvPr id="11" name="Slide Number Placeholder 10"/>
          <p:cNvSpPr>
            <a:spLocks noGrp="1"/>
          </p:cNvSpPr>
          <p:nvPr>
            <p:ph type="sldNum" sz="quarter" idx="11"/>
          </p:nvPr>
        </p:nvSpPr>
        <p:spPr/>
        <p:txBody>
          <a:bodyPr/>
          <a:lstStyle/>
          <a:p>
            <a:pPr>
              <a:defRPr/>
            </a:pPr>
            <a:fld id="{E929375C-F076-478A-B9B0-5F9213CA33B4}" type="slidenum">
              <a:rPr lang="en-US" smtClean="0"/>
              <a:pPr>
                <a:defRPr/>
              </a:pPr>
              <a:t>13</a:t>
            </a:fld>
            <a:endParaRPr lang="en-US" dirty="0"/>
          </a:p>
        </p:txBody>
      </p:sp>
      <p:sp>
        <p:nvSpPr>
          <p:cNvPr id="12" name="Header Placeholder 11"/>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13"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286404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baseline="0" dirty="0" smtClean="0"/>
              <a:t>Hold up 1 blue sock. Have participants draw the sock and set aside drawing for Student Debrief. (</a:t>
            </a:r>
            <a:r>
              <a:rPr lang="en-US" dirty="0" smtClean="0"/>
              <a:t>The sock </a:t>
            </a:r>
            <a:r>
              <a:rPr lang="en-US" baseline="0" dirty="0" smtClean="0"/>
              <a:t>does</a:t>
            </a:r>
            <a:r>
              <a:rPr lang="en-US" dirty="0" smtClean="0"/>
              <a:t> not have to be blue but it should not have any designs.)</a:t>
            </a:r>
            <a:endParaRPr lang="en-US" baseline="0" dirty="0" smtClean="0"/>
          </a:p>
          <a:p>
            <a:endParaRPr lang="en-US" baseline="0" dirty="0" smtClean="0"/>
          </a:p>
          <a:p>
            <a:r>
              <a:rPr lang="en-US" baseline="0" dirty="0" smtClean="0"/>
              <a:t>This </a:t>
            </a:r>
            <a:r>
              <a:rPr lang="en-US" dirty="0"/>
              <a:t>A</a:t>
            </a:r>
            <a:r>
              <a:rPr lang="en-US" baseline="0" dirty="0" smtClean="0"/>
              <a:t>pplication Problem ties to the objective because it gives students something to compare in the Student Debrief, when we want them to use their new vocabulary while demonstrating conceptual understanding of similarity.</a:t>
            </a:r>
          </a:p>
          <a:p>
            <a:endParaRPr lang="en-US" baseline="0" dirty="0" smtClean="0"/>
          </a:p>
          <a:p>
            <a:r>
              <a:rPr lang="en-US" baseline="0" dirty="0" smtClean="0"/>
              <a:t>It also begins the process of helping students mathematize their world. Mathematizing means representing the world in a mathematical way. Here students are representing a real world object with a drawing (MP.4). Drawing will be a critical problem solving strategy throughout the Kindergarten year and beyond. We want children to start associating drawing with math.</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14</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100" baseline="0" dirty="0" smtClean="0"/>
              <a:t>	3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1 sock</a:t>
            </a:r>
          </a:p>
          <a:p>
            <a:pPr marL="458788" lvl="1" indent="-285750">
              <a:buFont typeface="Arial" pitchFamily="34" charset="0"/>
              <a:buChar char="•"/>
              <a:tabLst/>
            </a:pPr>
            <a:r>
              <a:rPr lang="en-US" sz="1100" baseline="0" dirty="0" smtClean="0"/>
              <a:t>Blank paper (1/participant)</a:t>
            </a:r>
          </a:p>
          <a:p>
            <a:pPr marL="458788" lvl="1" indent="-285750">
              <a:buFont typeface="Arial" pitchFamily="34" charset="0"/>
              <a:buChar char="•"/>
            </a:pPr>
            <a:r>
              <a:rPr lang="en-US" sz="1100" baseline="0" dirty="0" smtClean="0"/>
              <a:t>Crayons </a:t>
            </a:r>
            <a:r>
              <a:rPr lang="en-US" sz="1100" baseline="0" dirty="0"/>
              <a:t>(1/participant</a:t>
            </a:r>
            <a:r>
              <a:rPr lang="en-US" sz="1100" baseline="0" dirty="0" smtClean="0"/>
              <a:t>)</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47193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just solved the word problem that makes up the Application Problem component of GK-M1-L1.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i="1" baseline="0" dirty="0" smtClean="0"/>
              <a:t>Point out/discuss the following about Application Problems:</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baseline="0" dirty="0" smtClean="0"/>
              <a:t>(Click to advance animation.)</a:t>
            </a:r>
            <a:r>
              <a:rPr lang="en-US" baseline="0" dirty="0" smtClean="0"/>
              <a:t>  These are often word problems, but occasionally take other forms. They typically offer real word applications (like the example).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The number of Application Problems may vary from lesson to lesson (usually 0 if the CD is a problem solving lesson, and 1 or more for a more typical lesson).</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baseline="0" dirty="0" smtClean="0"/>
              <a:t>(Click to advance animation.)</a:t>
            </a:r>
            <a:r>
              <a:rPr lang="en-US" baseline="0" dirty="0" smtClean="0"/>
              <a:t> Placement in the lesson depends on function.</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i="1" baseline="0" dirty="0" smtClean="0"/>
              <a:t>Point out/discuss the following about the function of APs:</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i="0" baseline="0" dirty="0" smtClean="0"/>
              <a:t>Those that come before the CD often:</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0" baseline="0" dirty="0" smtClean="0"/>
              <a:t>Make an application of the new learning from the day before.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0" baseline="0" dirty="0" smtClean="0"/>
              <a:t>Relate to the CD by providing context or point of comparison for a later problem, or by having students solve a problem that they’ll use again in some way in the CD.</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i="0" baseline="0" dirty="0" smtClean="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i="0" baseline="0" dirty="0" smtClean="0"/>
              <a:t>Those that come after the CD often:</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0" baseline="0" dirty="0" smtClean="0"/>
              <a:t>Provide an immediate application of new learning before the Problem Set, (or at the end of the lesson if the PS is used during the CD).</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0" baseline="0" dirty="0" smtClean="0"/>
              <a:t>Provide a quick opportunity for informal assessment of new learning before independent practice in the PS.</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i="0" baseline="0" dirty="0" smtClean="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i="0" baseline="0" dirty="0" smtClean="0"/>
              <a:t>Usually, Application Problems don’t specify a model to use or way of solving.  The reason is to encourage students to think quantitatively and creatively, and to give them practice with understanding how to choose and apply the correct mathematics concept to solve real world problems.</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i="0" baseline="0" dirty="0" smtClean="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i="1" baseline="0" dirty="0" smtClean="0"/>
              <a:t>(Click to advance animation.)</a:t>
            </a:r>
            <a:r>
              <a:rPr lang="en-US" i="0" baseline="0" dirty="0" smtClean="0"/>
              <a:t> Because of this, APs present a good opportunity for informal assessment.  Noticing how students represent problems using models and equations will provide you with lots of information about their level of comfort with recently taught material, as well as how they’re thinking through solution paths.</a:t>
            </a:r>
            <a:endParaRPr lang="en-US" baseline="0" dirty="0" smtClean="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Think back on the problem-solving process we just went through.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What was our first step? (Read.) </a:t>
            </a:r>
            <a:r>
              <a:rPr lang="en-US" i="1" baseline="0" dirty="0" smtClean="0"/>
              <a:t>(Click 1x to advance animation.)</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What came next? (Draw.) </a:t>
            </a:r>
            <a:r>
              <a:rPr lang="en-US" i="1" baseline="0" dirty="0" smtClean="0"/>
              <a:t>(Click 1x to advance animation.)</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And then? (Write an equation/word sentence.) </a:t>
            </a:r>
            <a:r>
              <a:rPr lang="en-US" i="1" baseline="0" dirty="0" smtClean="0"/>
              <a:t>(Click 1x to advance animation.)</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i="1" baseline="0" dirty="0" smtClean="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i="0" baseline="0" dirty="0" smtClean="0"/>
              <a:t>Throughout SOU we refer to these steps as the RDW process. </a:t>
            </a:r>
            <a:r>
              <a:rPr lang="en-US" i="1" baseline="0" dirty="0" smtClean="0"/>
              <a:t>(Click 1x to advance animation.)</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i="0" baseline="0" dirty="0" smtClean="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i="0" baseline="0" dirty="0" smtClean="0"/>
              <a:t>Point out/discuss the following about the RDW process:</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Usually this is the process that students use to solve word problems in SOU, including Application Problems.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We hope students internalize the process with practice over time so that it becomes a tool for problem solving.</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Don’t let RDW become the focus of problem solving, but rather teach RDW as a tool for approaching problem solving.</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smtClean="0"/>
              <a:t>Discuss/Point out the following tips for implementation:</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If students need encouragement to draw: Provide just the stem of the problem at first. (This removes the temptation to ‘just solve’.)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Ask them to share their drawing with a neighbor.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You might present your own model to help students distinguish between a drawing and a math drawing (for example, in the G3 AP problem we’d rather not see detailed pictures of 159 boys and girls).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Once students have drawn and before they’ve seen the question, ask, “What questions could we ask based on the information we’ve been given?”</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This emphasis on the drawing encourages students to use it as a tool for solving rather than as an afterthought.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10" name="Date Placeholder 9"/>
          <p:cNvSpPr>
            <a:spLocks noGrp="1"/>
          </p:cNvSpPr>
          <p:nvPr>
            <p:ph type="dt" idx="10"/>
          </p:nvPr>
        </p:nvSpPr>
        <p:spPr/>
        <p:txBody>
          <a:bodyPr/>
          <a:lstStyle/>
          <a:p>
            <a:pPr>
              <a:defRPr/>
            </a:pPr>
            <a:r>
              <a:rPr lang="en-US" smtClean="0"/>
              <a:t>Grade K Module 1               Module Focus Session</a:t>
            </a:r>
            <a:endParaRPr lang="en-US" dirty="0"/>
          </a:p>
        </p:txBody>
      </p:sp>
      <p:sp>
        <p:nvSpPr>
          <p:cNvPr id="11" name="Slide Number Placeholder 10"/>
          <p:cNvSpPr>
            <a:spLocks noGrp="1"/>
          </p:cNvSpPr>
          <p:nvPr>
            <p:ph type="sldNum" sz="quarter" idx="11"/>
          </p:nvPr>
        </p:nvSpPr>
        <p:spPr/>
        <p:txBody>
          <a:bodyPr/>
          <a:lstStyle/>
          <a:p>
            <a:pPr>
              <a:defRPr/>
            </a:pPr>
            <a:fld id="{E929375C-F076-478A-B9B0-5F9213CA33B4}" type="slidenum">
              <a:rPr lang="en-US" smtClean="0"/>
              <a:pPr>
                <a:defRPr/>
              </a:pPr>
              <a:t>15</a:t>
            </a:fld>
            <a:endParaRPr lang="en-US" dirty="0"/>
          </a:p>
        </p:txBody>
      </p:sp>
      <p:sp>
        <p:nvSpPr>
          <p:cNvPr id="12" name="Header Placeholder 11"/>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13"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408016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The</a:t>
            </a:r>
            <a:r>
              <a:rPr lang="en-US" baseline="0" dirty="0" smtClean="0"/>
              <a:t> Concept Development is the part of the lesson where new material is taught.  It almost always ends with a Problem Set, which offers immediate practice with the new learning.</a:t>
            </a:r>
          </a:p>
          <a:p>
            <a:endParaRPr lang="en-US" baseline="0" dirty="0" smtClean="0"/>
          </a:p>
          <a:p>
            <a:r>
              <a:rPr lang="en-US" i="1" baseline="0" dirty="0" smtClean="0"/>
              <a:t>Discuss/ask participants the following questions about the work they just did:</a:t>
            </a:r>
          </a:p>
          <a:p>
            <a:pPr marL="171450" indent="-171450">
              <a:buFont typeface="Arial" panose="020B0604020202020204" pitchFamily="34" charset="0"/>
              <a:buChar char="•"/>
            </a:pPr>
            <a:r>
              <a:rPr lang="en-US" baseline="0" dirty="0" smtClean="0"/>
              <a:t>What do you notice about the relationship between the CD and PS?</a:t>
            </a:r>
          </a:p>
          <a:p>
            <a:pPr marL="171450" indent="-171450">
              <a:buFont typeface="Arial" panose="020B0604020202020204" pitchFamily="34" charset="0"/>
              <a:buChar char="•"/>
            </a:pPr>
            <a:r>
              <a:rPr lang="en-US" baseline="0" dirty="0" smtClean="0"/>
              <a:t>How did the CD prepare you for the PS?/Was anything on the PS surprising?</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In a moment we’ll spend some time talking just about the PS, and how you might make adjustments for different students and also for lesson pacing.  </a:t>
            </a:r>
          </a:p>
          <a:p>
            <a:endParaRPr lang="en-US" baseline="0" dirty="0" smtClean="0"/>
          </a:p>
          <a:p>
            <a:r>
              <a:rPr lang="en-US" i="1" baseline="0" dirty="0" smtClean="0"/>
              <a:t>Point out/discuss the following about CDs in SOU:</a:t>
            </a:r>
          </a:p>
          <a:p>
            <a:pPr marL="171450" indent="-171450">
              <a:buFont typeface="Arial" panose="020B0604020202020204" pitchFamily="34" charset="0"/>
              <a:buChar char="•"/>
            </a:pPr>
            <a:r>
              <a:rPr lang="en-US" dirty="0" smtClean="0"/>
              <a:t>Is generally the component allotted the most time within the hour long lesson.</a:t>
            </a:r>
          </a:p>
          <a:p>
            <a:pPr marL="171450" indent="-171450">
              <a:buFont typeface="Arial" panose="020B0604020202020204" pitchFamily="34" charset="0"/>
              <a:buChar char="•"/>
            </a:pPr>
            <a:r>
              <a:rPr lang="en-US" i="1" dirty="0" smtClean="0"/>
              <a:t>(Click</a:t>
            </a:r>
            <a:r>
              <a:rPr lang="en-US" i="1" baseline="0" dirty="0" smtClean="0"/>
              <a:t> 1x to advance animation.)</a:t>
            </a:r>
            <a:r>
              <a:rPr lang="en-US" baseline="0" dirty="0" smtClean="0"/>
              <a:t>  </a:t>
            </a:r>
            <a:r>
              <a:rPr lang="en-US" dirty="0" smtClean="0"/>
              <a:t>The time allotment</a:t>
            </a:r>
            <a:r>
              <a:rPr lang="en-US" baseline="0" dirty="0" smtClean="0"/>
              <a:t> for the CD includes 10 minutes for the PS. </a:t>
            </a:r>
            <a:endParaRPr lang="en-US" dirty="0" smtClean="0"/>
          </a:p>
          <a:p>
            <a:pPr marL="171450" indent="-171450">
              <a:buFont typeface="Arial" panose="020B0604020202020204" pitchFamily="34" charset="0"/>
              <a:buChar char="•"/>
            </a:pPr>
            <a:r>
              <a:rPr lang="en-US" i="0" u="sng" baseline="0" dirty="0" smtClean="0"/>
              <a:t>Very</a:t>
            </a:r>
            <a:r>
              <a:rPr lang="en-US" i="0" u="none" baseline="0" dirty="0" smtClean="0"/>
              <a:t> f</a:t>
            </a:r>
            <a:r>
              <a:rPr lang="en-US" baseline="0" dirty="0" smtClean="0"/>
              <a:t>ew lessons don’t have any CD at all. (Might be a lesson focused on fluency, for example.)</a:t>
            </a:r>
          </a:p>
          <a:p>
            <a:pPr marL="171450" indent="-171450">
              <a:buFont typeface="Arial" panose="020B0604020202020204" pitchFamily="34" charset="0"/>
              <a:buChar char="•"/>
            </a:pPr>
            <a:r>
              <a:rPr lang="en-US" baseline="0" dirty="0" smtClean="0"/>
              <a:t>Some CDs use the PS, which makes the 10 minutes for it at the end unnecessary.</a:t>
            </a:r>
          </a:p>
          <a:p>
            <a:pPr marL="171450" indent="-171450">
              <a:buFont typeface="Arial" panose="020B0604020202020204" pitchFamily="34" charset="0"/>
              <a:buChar char="•"/>
            </a:pPr>
            <a:r>
              <a:rPr lang="en-US" i="1" baseline="0" dirty="0" smtClean="0"/>
              <a:t>(Click 1x to advance animation.)</a:t>
            </a:r>
            <a:r>
              <a:rPr lang="en-US" baseline="0" dirty="0" smtClean="0"/>
              <a:t> The CD moves from simple to complex, usually mirroring that same development on the PS.</a:t>
            </a:r>
          </a:p>
          <a:p>
            <a:pPr marL="171450" indent="-171450">
              <a:buFont typeface="Arial" panose="020B0604020202020204" pitchFamily="34" charset="0"/>
              <a:buChar char="•"/>
            </a:pPr>
            <a:r>
              <a:rPr lang="en-US" baseline="0" dirty="0" smtClean="0"/>
              <a:t>CDs take different formats.  For example: teacher directed, stations, problem solving, group work, etc.</a:t>
            </a:r>
          </a:p>
          <a:p>
            <a:pPr marL="171450" indent="-171450">
              <a:buFont typeface="Arial" panose="020B0604020202020204" pitchFamily="34" charset="0"/>
              <a:buChar char="•"/>
            </a:pPr>
            <a:r>
              <a:rPr lang="en-US" baseline="0" dirty="0" smtClean="0"/>
              <a:t>The vignettes throughout the lesson are meant to sample what the instruction looks, sounds, and feels like.  They’re definitely not meant to be followed verbatim.</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i="1" baseline="0" dirty="0" smtClean="0"/>
              <a:t>Point out/discuss the following about Problem Sets:  (Click 1x to advance animation.)</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baseline="0" dirty="0" smtClean="0">
                <a:solidFill>
                  <a:schemeClr val="tx1"/>
                </a:solidFill>
                <a:effectLst/>
                <a:latin typeface="Calibri" charset="0"/>
                <a:ea typeface="ＭＳ Ｐゴシック" charset="-128"/>
                <a:cs typeface="ＭＳ Ｐゴシック" charset="-128"/>
              </a:rPr>
              <a:t>Simple to complex sequence.</a:t>
            </a:r>
          </a:p>
          <a:p>
            <a:pPr marL="171450" indent="-171450">
              <a:buFont typeface="Arial" panose="020B0604020202020204" pitchFamily="34" charset="0"/>
              <a:buChar char="•"/>
            </a:pPr>
            <a:r>
              <a:rPr lang="en-US" sz="1200" b="0" i="0" kern="1200" baseline="0" dirty="0" smtClean="0">
                <a:solidFill>
                  <a:schemeClr val="tx1"/>
                </a:solidFill>
                <a:effectLst/>
                <a:latin typeface="Calibri" charset="0"/>
                <a:ea typeface="ＭＳ Ｐゴシック" charset="-128"/>
                <a:cs typeface="ＭＳ Ｐゴシック" charset="-128"/>
              </a:rPr>
              <a:t>Draw attention to the Problem Set directions in the lesson.</a:t>
            </a:r>
          </a:p>
          <a:p>
            <a:pPr marL="171450" indent="-171450">
              <a:buFont typeface="Arial" panose="020B0604020202020204" pitchFamily="34" charset="0"/>
              <a:buChar char="•"/>
            </a:pPr>
            <a:r>
              <a:rPr lang="en-US" sz="1200" b="0" i="0" kern="1200" baseline="0" dirty="0" smtClean="0">
                <a:solidFill>
                  <a:schemeClr val="tx1"/>
                </a:solidFill>
                <a:effectLst/>
                <a:latin typeface="Calibri" charset="0"/>
                <a:ea typeface="ＭＳ Ｐゴシック" charset="-128"/>
                <a:cs typeface="ＭＳ Ｐゴシック" charset="-128"/>
              </a:rPr>
              <a:t>PS is meant to be done as a time frame rather than a task frame. </a:t>
            </a:r>
            <a:r>
              <a:rPr lang="en-US" sz="1200" b="0" i="1" kern="1200" baseline="0" dirty="0" smtClean="0">
                <a:solidFill>
                  <a:schemeClr val="tx1"/>
                </a:solidFill>
                <a:effectLst/>
                <a:latin typeface="Calibri" charset="0"/>
                <a:ea typeface="ＭＳ Ｐゴシック" charset="-128"/>
                <a:cs typeface="ＭＳ Ｐゴシック" charset="-128"/>
              </a:rPr>
              <a:t>(Click 1x to advance animation.)</a:t>
            </a:r>
          </a:p>
          <a:p>
            <a:pPr marL="171450" indent="-171450">
              <a:buFont typeface="Arial" panose="020B0604020202020204" pitchFamily="34" charset="0"/>
              <a:buChar char="•"/>
            </a:pPr>
            <a:r>
              <a:rPr lang="en-US" sz="1200" b="0" i="0" kern="1200" baseline="0" dirty="0" smtClean="0">
                <a:solidFill>
                  <a:schemeClr val="tx1"/>
                </a:solidFill>
                <a:effectLst/>
                <a:latin typeface="Calibri" charset="0"/>
                <a:ea typeface="ＭＳ Ｐゴシック" charset="-128"/>
                <a:cs typeface="ＭＳ Ｐゴシック" charset="-128"/>
              </a:rPr>
              <a:t>Every student may not be assigned every problem (but ensure they get a balance of word problems and other types)</a:t>
            </a:r>
          </a:p>
          <a:p>
            <a:pPr marL="171450" indent="-171450">
              <a:buFont typeface="Arial" panose="020B0604020202020204" pitchFamily="34" charset="0"/>
              <a:buChar char="•"/>
            </a:pPr>
            <a:r>
              <a:rPr lang="en-US" sz="1200" b="0" i="0" kern="1200" baseline="0" dirty="0" smtClean="0">
                <a:solidFill>
                  <a:schemeClr val="tx1"/>
                </a:solidFill>
                <a:effectLst/>
                <a:latin typeface="Calibri" charset="0"/>
                <a:ea typeface="ＭＳ Ｐゴシック" charset="-128"/>
                <a:cs typeface="ＭＳ Ｐゴシック" charset="-128"/>
              </a:rPr>
              <a:t>Suggestion for implementation: Take 8 minutes to get as far as possible on PS, last 2 minutes all work on a particular problem.  (Ensures everyone’s done at least 1 ‘meaty’ problem to discuss in the Debrief.)</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baseline="0" dirty="0" smtClean="0">
                <a:solidFill>
                  <a:schemeClr val="tx1"/>
                </a:solidFill>
                <a:effectLst/>
                <a:latin typeface="Calibri" charset="0"/>
                <a:ea typeface="ＭＳ Ｐゴシック" charset="-128"/>
                <a:cs typeface="ＭＳ Ｐゴシック" charset="-128"/>
              </a:rPr>
              <a:t>Discuss the relationship between PS and HW and PS and Exit ticket. </a:t>
            </a:r>
            <a:r>
              <a:rPr lang="en-US" sz="1200" b="0" i="1" kern="1200" baseline="0" dirty="0" smtClean="0">
                <a:solidFill>
                  <a:schemeClr val="tx1"/>
                </a:solidFill>
                <a:effectLst/>
                <a:latin typeface="Calibri" charset="0"/>
                <a:ea typeface="ＭＳ Ｐゴシック" charset="-128"/>
                <a:cs typeface="ＭＳ Ｐゴシック" charset="-128"/>
              </a:rPr>
              <a:t>(Click 1x to advance animation.)</a:t>
            </a:r>
            <a:endParaRPr lang="en-US" sz="1200" b="0" i="0" kern="1200" baseline="0" dirty="0" smtClean="0">
              <a:solidFill>
                <a:schemeClr val="tx1"/>
              </a:solidFill>
              <a:effectLst/>
              <a:latin typeface="Calibri" charset="0"/>
              <a:ea typeface="ＭＳ Ｐゴシック" charset="-128"/>
              <a:cs typeface="ＭＳ Ｐゴシック" charset="-128"/>
            </a:endParaRPr>
          </a:p>
          <a:p>
            <a:pPr marL="171450" indent="-171450">
              <a:buFont typeface="Arial" panose="020B0604020202020204" pitchFamily="34" charset="0"/>
              <a:buChar char="•"/>
            </a:pPr>
            <a:r>
              <a:rPr lang="en-US" sz="1200" b="0" i="0" kern="1200" baseline="0" dirty="0" smtClean="0">
                <a:solidFill>
                  <a:schemeClr val="tx1"/>
                </a:solidFill>
                <a:effectLst/>
                <a:latin typeface="Calibri" charset="0"/>
                <a:ea typeface="ＭＳ Ｐゴシック" charset="-128"/>
                <a:cs typeface="ＭＳ Ｐゴシック" charset="-128"/>
              </a:rPr>
              <a:t>Problems mirror development in CD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baseline="0" dirty="0" smtClean="0">
                <a:solidFill>
                  <a:schemeClr val="tx1"/>
                </a:solidFill>
                <a:effectLst/>
                <a:latin typeface="Calibri" charset="0"/>
                <a:ea typeface="ＭＳ Ｐゴシック" charset="-128"/>
                <a:cs typeface="ＭＳ Ｐゴシック" charset="-128"/>
              </a:rPr>
              <a:t>May want to talk about how writers wrote PS first, then CD.  Suggestion for planning: start with the PS and plan the path that will get your students there. </a:t>
            </a:r>
            <a:r>
              <a:rPr lang="en-US" sz="1200" b="0" i="1" kern="1200" baseline="0" dirty="0" smtClean="0">
                <a:solidFill>
                  <a:schemeClr val="tx1"/>
                </a:solidFill>
                <a:effectLst/>
                <a:latin typeface="Calibri" charset="0"/>
                <a:ea typeface="ＭＳ Ｐゴシック" charset="-128"/>
                <a:cs typeface="ＭＳ Ｐゴシック" charset="-128"/>
              </a:rPr>
              <a:t>(Click 1x to advance animation.)</a:t>
            </a:r>
            <a:endParaRPr lang="en-US" sz="1200" b="0" i="0" kern="1200" baseline="0" dirty="0" smtClean="0">
              <a:solidFill>
                <a:schemeClr val="tx1"/>
              </a:solidFill>
              <a:effectLst/>
              <a:latin typeface="Calibri" charset="0"/>
              <a:ea typeface="ＭＳ Ｐゴシック" charset="-128"/>
              <a:cs typeface="ＭＳ Ｐゴシック" charset="-128"/>
            </a:endParaRPr>
          </a:p>
          <a:p>
            <a:pPr marL="0" indent="0">
              <a:buFont typeface="Arial" panose="020B0604020202020204" pitchFamily="34" charset="0"/>
              <a:buNone/>
            </a:pPr>
            <a:endParaRPr lang="en-US" sz="1200" b="0" i="0" kern="1200" baseline="0" dirty="0" smtClean="0">
              <a:solidFill>
                <a:schemeClr val="tx1"/>
              </a:solidFill>
              <a:effectLst/>
              <a:latin typeface="Calibri" charset="0"/>
              <a:ea typeface="ＭＳ Ｐゴシック" charset="-128"/>
              <a:cs typeface="ＭＳ Ｐゴシック" charset="-128"/>
            </a:endParaRPr>
          </a:p>
          <a:p>
            <a:pPr marL="0" indent="0">
              <a:buFont typeface="Arial" panose="020B0604020202020204" pitchFamily="34" charset="0"/>
              <a:buNone/>
            </a:pPr>
            <a:endParaRPr lang="en-US" dirty="0"/>
          </a:p>
        </p:txBody>
      </p:sp>
      <p:sp>
        <p:nvSpPr>
          <p:cNvPr id="10" name="Date Placeholder 9"/>
          <p:cNvSpPr>
            <a:spLocks noGrp="1"/>
          </p:cNvSpPr>
          <p:nvPr>
            <p:ph type="dt" idx="10"/>
          </p:nvPr>
        </p:nvSpPr>
        <p:spPr/>
        <p:txBody>
          <a:bodyPr/>
          <a:lstStyle/>
          <a:p>
            <a:pPr>
              <a:defRPr/>
            </a:pPr>
            <a:r>
              <a:rPr lang="en-US" smtClean="0"/>
              <a:t>Grade K Module 1               Module Focus Session</a:t>
            </a:r>
            <a:endParaRPr lang="en-US" dirty="0"/>
          </a:p>
        </p:txBody>
      </p:sp>
      <p:sp>
        <p:nvSpPr>
          <p:cNvPr id="11" name="Slide Number Placeholder 10"/>
          <p:cNvSpPr>
            <a:spLocks noGrp="1"/>
          </p:cNvSpPr>
          <p:nvPr>
            <p:ph type="sldNum" sz="quarter" idx="11"/>
          </p:nvPr>
        </p:nvSpPr>
        <p:spPr/>
        <p:txBody>
          <a:bodyPr/>
          <a:lstStyle/>
          <a:p>
            <a:pPr>
              <a:defRPr/>
            </a:pPr>
            <a:fld id="{E929375C-F076-478A-B9B0-5F9213CA33B4}" type="slidenum">
              <a:rPr lang="en-US" smtClean="0"/>
              <a:pPr>
                <a:defRPr/>
              </a:pPr>
              <a:t>16</a:t>
            </a:fld>
            <a:endParaRPr lang="en-US" dirty="0"/>
          </a:p>
        </p:txBody>
      </p:sp>
      <p:sp>
        <p:nvSpPr>
          <p:cNvPr id="12" name="Header Placeholder 11"/>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13"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893827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charset="0"/>
                <a:ea typeface="ＭＳ Ｐゴシック" charset="-128"/>
                <a:cs typeface="ＭＳ Ｐゴシック" charset="-128"/>
              </a:rPr>
              <a:t>Demonstrate Lesson 1 Concept Development</a:t>
            </a:r>
          </a:p>
          <a:p>
            <a:pPr marL="182880" lvl="1"/>
            <a:r>
              <a:rPr lang="en-US" kern="1200" dirty="0" smtClean="0">
                <a:solidFill>
                  <a:schemeClr val="tx1"/>
                </a:solidFill>
                <a:effectLst/>
                <a:latin typeface="Calibri" charset="0"/>
                <a:ea typeface="ＭＳ Ｐゴシック" charset="-128"/>
                <a:cs typeface="ＭＳ Ｐゴシック" charset="-128"/>
              </a:rPr>
              <a:t>T: I just came back from the </a:t>
            </a:r>
            <a:r>
              <a:rPr lang="en-US" kern="1200" dirty="0" err="1" smtClean="0">
                <a:solidFill>
                  <a:schemeClr val="tx1"/>
                </a:solidFill>
                <a:effectLst/>
                <a:latin typeface="Calibri" charset="0"/>
                <a:ea typeface="ＭＳ Ｐゴシック" charset="-128"/>
                <a:cs typeface="ＭＳ Ｐゴシック" charset="-128"/>
              </a:rPr>
              <a:t>laundromat</a:t>
            </a:r>
            <a:r>
              <a:rPr lang="en-US" kern="1200" dirty="0" smtClean="0">
                <a:solidFill>
                  <a:schemeClr val="tx1"/>
                </a:solidFill>
                <a:effectLst/>
                <a:latin typeface="Calibri" charset="0"/>
                <a:ea typeface="ＭＳ Ｐゴシック" charset="-128"/>
                <a:cs typeface="ＭＳ Ｐゴシック" charset="-128"/>
              </a:rPr>
              <a:t> and now I have to match up all of these pairs of socks. Look at these two.  (Hold up two blue socks.)  These two are </a:t>
            </a:r>
            <a:r>
              <a:rPr lang="en-US" b="1" kern="1200" dirty="0" smtClean="0">
                <a:solidFill>
                  <a:schemeClr val="tx1"/>
                </a:solidFill>
                <a:effectLst/>
                <a:latin typeface="Calibri" charset="0"/>
                <a:ea typeface="ＭＳ Ｐゴシック" charset="-128"/>
                <a:cs typeface="ＭＳ Ｐゴシック" charset="-128"/>
              </a:rPr>
              <a:t>exactly the same</a:t>
            </a:r>
            <a:r>
              <a:rPr lang="en-US" kern="1200" dirty="0" smtClean="0">
                <a:solidFill>
                  <a:schemeClr val="tx1"/>
                </a:solidFill>
                <a:effectLst/>
                <a:latin typeface="Calibri" charset="0"/>
                <a:ea typeface="ＭＳ Ｐゴシック" charset="-128"/>
                <a:cs typeface="ＭＳ Ｐゴシック" charset="-128"/>
              </a:rPr>
              <a:t> because they are both…?  (Signal to elicit the response.)</a:t>
            </a:r>
          </a:p>
          <a:p>
            <a:pPr marL="182880" lvl="1"/>
            <a:r>
              <a:rPr lang="en-US" kern="1200" dirty="0" smtClean="0">
                <a:solidFill>
                  <a:schemeClr val="tx1"/>
                </a:solidFill>
                <a:effectLst/>
                <a:latin typeface="Calibri" charset="0"/>
                <a:ea typeface="ＭＳ Ｐゴシック" charset="-128"/>
                <a:cs typeface="ＭＳ Ｐゴシック" charset="-128"/>
              </a:rPr>
              <a:t>S: Blue!</a:t>
            </a:r>
          </a:p>
          <a:p>
            <a:pPr marL="182880" lvl="1"/>
            <a:r>
              <a:rPr lang="en-US" kern="1200" dirty="0" smtClean="0">
                <a:solidFill>
                  <a:schemeClr val="tx1"/>
                </a:solidFill>
                <a:effectLst/>
                <a:latin typeface="Calibri" charset="0"/>
                <a:ea typeface="ＭＳ Ｐゴシック" charset="-128"/>
                <a:cs typeface="ＭＳ Ｐゴシック" charset="-128"/>
              </a:rPr>
              <a:t>T: So, they are both exactly the same color.</a:t>
            </a:r>
          </a:p>
          <a:p>
            <a:pPr marL="182880" lvl="1"/>
            <a:r>
              <a:rPr lang="en-US" kern="1200" dirty="0" smtClean="0">
                <a:solidFill>
                  <a:schemeClr val="tx1"/>
                </a:solidFill>
                <a:effectLst/>
                <a:latin typeface="Calibri" charset="0"/>
                <a:ea typeface="ＭＳ Ｐゴシック" charset="-128"/>
                <a:cs typeface="ＭＳ Ｐゴシック" charset="-128"/>
              </a:rPr>
              <a:t>T: (Hold up a red knee sock and a red ankle sock.)  What color are these two socks?</a:t>
            </a:r>
          </a:p>
          <a:p>
            <a:pPr marL="182880" lvl="1"/>
            <a:r>
              <a:rPr lang="en-US" kern="1200" dirty="0" smtClean="0">
                <a:solidFill>
                  <a:schemeClr val="tx1"/>
                </a:solidFill>
                <a:effectLst/>
                <a:latin typeface="Calibri" charset="0"/>
                <a:ea typeface="ＭＳ Ｐゴシック" charset="-128"/>
                <a:cs typeface="ＭＳ Ｐゴシック" charset="-128"/>
              </a:rPr>
              <a:t>S: Red.</a:t>
            </a:r>
          </a:p>
          <a:p>
            <a:pPr marL="182880" lvl="1"/>
            <a:r>
              <a:rPr lang="en-US" kern="1200" dirty="0" smtClean="0">
                <a:solidFill>
                  <a:schemeClr val="tx1"/>
                </a:solidFill>
                <a:effectLst/>
                <a:latin typeface="Calibri" charset="0"/>
                <a:ea typeface="ＭＳ Ｐゴシック" charset="-128"/>
                <a:cs typeface="ＭＳ Ｐゴシック" charset="-128"/>
              </a:rPr>
              <a:t>T: These two are both red, but they are </a:t>
            </a:r>
            <a:r>
              <a:rPr lang="en-US" b="1" kern="1200" dirty="0" smtClean="0">
                <a:solidFill>
                  <a:schemeClr val="tx1"/>
                </a:solidFill>
                <a:effectLst/>
                <a:latin typeface="Calibri" charset="0"/>
                <a:ea typeface="ＭＳ Ｐゴシック" charset="-128"/>
                <a:cs typeface="ＭＳ Ｐゴシック" charset="-128"/>
              </a:rPr>
              <a:t>not exactly the same</a:t>
            </a:r>
            <a:r>
              <a:rPr lang="en-US" kern="1200" dirty="0" smtClean="0">
                <a:solidFill>
                  <a:schemeClr val="tx1"/>
                </a:solidFill>
                <a:effectLst/>
                <a:latin typeface="Calibri" charset="0"/>
                <a:ea typeface="ＭＳ Ｐゴシック" charset="-128"/>
                <a:cs typeface="ＭＳ Ｐゴシック" charset="-128"/>
              </a:rPr>
              <a:t>.  One is big and the other one is…?  (Signal.)</a:t>
            </a:r>
          </a:p>
          <a:p>
            <a:pPr marL="182880" lvl="1"/>
            <a:r>
              <a:rPr lang="en-US" kern="1200" dirty="0" smtClean="0">
                <a:solidFill>
                  <a:schemeClr val="tx1"/>
                </a:solidFill>
                <a:effectLst/>
                <a:latin typeface="Calibri" charset="0"/>
                <a:ea typeface="ＭＳ Ｐゴシック" charset="-128"/>
                <a:cs typeface="ＭＳ Ｐゴシック" charset="-128"/>
              </a:rPr>
              <a:t>S: Small!</a:t>
            </a:r>
          </a:p>
          <a:p>
            <a:pPr marL="182880" lvl="1"/>
            <a:r>
              <a:rPr lang="en-US" kern="1200" dirty="0" smtClean="0">
                <a:solidFill>
                  <a:schemeClr val="tx1"/>
                </a:solidFill>
                <a:effectLst/>
                <a:latin typeface="Calibri" charset="0"/>
                <a:ea typeface="ＭＳ Ｐゴシック" charset="-128"/>
                <a:cs typeface="ＭＳ Ｐゴシック" charset="-128"/>
              </a:rPr>
              <a:t>T: So, they are not exactly the same.   </a:t>
            </a:r>
          </a:p>
          <a:p>
            <a:pPr marL="182880" lvl="1"/>
            <a:r>
              <a:rPr lang="en-US" kern="1200" dirty="0" smtClean="0">
                <a:solidFill>
                  <a:schemeClr val="tx1"/>
                </a:solidFill>
                <a:effectLst/>
                <a:latin typeface="Calibri" charset="0"/>
                <a:ea typeface="ＭＳ Ｐゴシック" charset="-128"/>
                <a:cs typeface="ＭＳ Ｐゴシック" charset="-128"/>
              </a:rPr>
              <a:t>T: (Hold up two socks that are similar.)  Who can explain why these are not exactly the same?</a:t>
            </a:r>
          </a:p>
          <a:p>
            <a:pPr marL="182880" lvl="1"/>
            <a:r>
              <a:rPr lang="en-US" kern="1200" dirty="0" smtClean="0">
                <a:solidFill>
                  <a:schemeClr val="tx1"/>
                </a:solidFill>
                <a:effectLst/>
                <a:latin typeface="Calibri" charset="0"/>
                <a:ea typeface="ＭＳ Ｐゴシック" charset="-128"/>
                <a:cs typeface="ＭＳ Ｐゴシック" charset="-128"/>
              </a:rPr>
              <a:t>S: They both have kitties on them, but the kitties on this one are orange, and the kitties on this sock are black.</a:t>
            </a:r>
          </a:p>
          <a:p>
            <a:pPr indent="-274320"/>
            <a:r>
              <a:rPr lang="en-US" kern="1200" dirty="0" smtClean="0">
                <a:solidFill>
                  <a:schemeClr val="tx1"/>
                </a:solidFill>
                <a:effectLst/>
                <a:latin typeface="Calibri" charset="0"/>
                <a:ea typeface="ＭＳ Ｐゴシック" charset="-128"/>
                <a:cs typeface="ＭＳ Ｐゴシック" charset="-128"/>
              </a:rPr>
              <a:t>Continue to talk about the attributes of the different socks, guiding students to use the new terms, </a:t>
            </a:r>
            <a:r>
              <a:rPr lang="en-US" i="1" kern="1200" dirty="0" smtClean="0">
                <a:solidFill>
                  <a:schemeClr val="tx1"/>
                </a:solidFill>
                <a:effectLst/>
                <a:latin typeface="Calibri" charset="0"/>
                <a:ea typeface="ＭＳ Ｐゴシック" charset="-128"/>
                <a:cs typeface="ＭＳ Ｐゴシック" charset="-128"/>
              </a:rPr>
              <a:t>exactly the same</a:t>
            </a:r>
            <a:r>
              <a:rPr lang="en-US" kern="1200" dirty="0" smtClean="0">
                <a:solidFill>
                  <a:schemeClr val="tx1"/>
                </a:solidFill>
                <a:effectLst/>
                <a:latin typeface="Calibri" charset="0"/>
                <a:ea typeface="ＭＳ Ｐゴシック" charset="-128"/>
                <a:cs typeface="ＭＳ Ｐゴシック" charset="-128"/>
              </a:rPr>
              <a:t> and </a:t>
            </a:r>
            <a:r>
              <a:rPr lang="en-US" i="1" kern="1200" dirty="0" smtClean="0">
                <a:solidFill>
                  <a:schemeClr val="tx1"/>
                </a:solidFill>
                <a:effectLst/>
                <a:latin typeface="Calibri" charset="0"/>
                <a:ea typeface="ＭＳ Ｐゴシック" charset="-128"/>
                <a:cs typeface="ＭＳ Ｐゴシック" charset="-128"/>
              </a:rPr>
              <a:t>not exactly the same</a:t>
            </a:r>
            <a:r>
              <a:rPr lang="en-US" kern="1200" dirty="0" smtClean="0">
                <a:solidFill>
                  <a:schemeClr val="tx1"/>
                </a:solidFill>
                <a:effectLst/>
                <a:latin typeface="Calibri" charset="0"/>
                <a:ea typeface="ＭＳ Ｐゴシック" charset="-128"/>
                <a:cs typeface="ＭＳ Ｐゴシック" charset="-128"/>
              </a:rPr>
              <a:t>.</a:t>
            </a:r>
          </a:p>
          <a:p>
            <a:pPr marL="182880" lvl="1"/>
            <a:r>
              <a:rPr lang="en-US" kern="1200" dirty="0" smtClean="0">
                <a:solidFill>
                  <a:schemeClr val="tx1"/>
                </a:solidFill>
                <a:effectLst/>
                <a:latin typeface="Calibri" charset="0"/>
                <a:ea typeface="ＭＳ Ｐゴシック" charset="-128"/>
                <a:cs typeface="ＭＳ Ｐゴシック" charset="-128"/>
              </a:rPr>
              <a:t>T: Let’s play the Exactly the Same Game.  When I call you, pick up one sock.  (Call students until everyone has a sock.) </a:t>
            </a:r>
          </a:p>
          <a:p>
            <a:pPr marL="182880" lvl="1"/>
            <a:r>
              <a:rPr lang="en-US" kern="1200" dirty="0" smtClean="0">
                <a:solidFill>
                  <a:schemeClr val="tx1"/>
                </a:solidFill>
                <a:effectLst/>
                <a:latin typeface="Calibri" charset="0"/>
                <a:ea typeface="ＭＳ Ｐゴシック" charset="-128"/>
                <a:cs typeface="ＭＳ Ｐゴシック" charset="-128"/>
              </a:rPr>
              <a:t>T: When the music begins, I want you to slowly, calmly, walk around the room until you find a sock that is exactly the same as yours.  When you find the sock, link arms with the person who has it, like this (demonstrate) and say, “Our socks are exactly the same!”  See if you can get together before the music stops!  (Start the music—stop—check—clarify.)</a:t>
            </a:r>
          </a:p>
          <a:p>
            <a:pPr marL="182880" lvl="1"/>
            <a:r>
              <a:rPr lang="en-US" kern="1200" dirty="0" smtClean="0">
                <a:solidFill>
                  <a:schemeClr val="tx1"/>
                </a:solidFill>
                <a:effectLst/>
                <a:latin typeface="Calibri" charset="0"/>
                <a:ea typeface="ＭＳ Ｐゴシック" charset="-128"/>
                <a:cs typeface="ＭＳ Ｐゴシック" charset="-128"/>
              </a:rPr>
              <a:t>T: Very good.  Let’s play again.  (Have students trade so that they get a new sock.)</a:t>
            </a:r>
            <a:endParaRPr lang="en-US" kern="1200" dirty="0">
              <a:solidFill>
                <a:schemeClr val="tx1"/>
              </a:solidFill>
              <a:effectLst/>
              <a:latin typeface="Calibri" charset="0"/>
              <a:ea typeface="ＭＳ Ｐゴシック" charset="-128"/>
              <a:cs typeface="ＭＳ Ｐゴシック" charset="-128"/>
            </a:endParaRPr>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17</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baseline="0" dirty="0" smtClean="0"/>
              <a:t>	10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Pairs of socks in a variety of patterns, colors, sizes, and lengths in a laundry bag</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47193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The students have 5 minutes to complete this Problem Set. Have </a:t>
            </a:r>
            <a:r>
              <a:rPr lang="en-US" dirty="0"/>
              <a:t>the students draw a line connecting similar objects using a ruler.  Demonstrate the use of a ruler as a straight </a:t>
            </a:r>
            <a:r>
              <a:rPr lang="en-US" dirty="0" smtClean="0"/>
              <a:t>edge (not used as a measurement tool in Kindergarten). Possible alternatives include using</a:t>
            </a:r>
            <a:r>
              <a:rPr lang="en-US" baseline="0" dirty="0" smtClean="0"/>
              <a:t> a block or something with more thickness as a straight edge or not using a straight edge at all if materials management procedures are not yet learned.</a:t>
            </a:r>
            <a:endParaRPr lang="en-US" dirty="0" smtClean="0"/>
          </a:p>
          <a:p>
            <a:endParaRPr lang="en-US" dirty="0"/>
          </a:p>
          <a:p>
            <a:r>
              <a:rPr lang="en-US" dirty="0" smtClean="0"/>
              <a:t>If students do not yet know how to hold/use a writing tool, have them make a line with their finger between the matching animals.</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18</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100" baseline="0" dirty="0" smtClean="0"/>
              <a:t>	2 minutes</a:t>
            </a:r>
          </a:p>
          <a:p>
            <a:endParaRPr lang="en-US" sz="1800" dirty="0" smtClean="0"/>
          </a:p>
          <a:p>
            <a:r>
              <a:rPr lang="en-US" sz="1800" dirty="0" smtClean="0"/>
              <a:t>MATERIALS NEEDED:</a:t>
            </a:r>
          </a:p>
          <a:p>
            <a:pPr marL="458788" lvl="1" indent="-285750">
              <a:buFont typeface="Arial" pitchFamily="34" charset="0"/>
              <a:buChar char="•"/>
            </a:pPr>
            <a:r>
              <a:rPr lang="en-US" sz="1100" baseline="0" dirty="0" smtClean="0"/>
              <a:t>Lesson 1 Problem Set </a:t>
            </a:r>
            <a:r>
              <a:rPr lang="en-US" sz="1100" baseline="0" dirty="0"/>
              <a:t>(can use the one in their teacher’s guide</a:t>
            </a:r>
            <a:r>
              <a:rPr lang="en-US" sz="1100" baseline="0" dirty="0" smtClean="0"/>
              <a:t>) </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4719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Bring a small group of participants to the front of the room to demonstrate the debrief.</a:t>
            </a:r>
            <a:r>
              <a:rPr lang="en-US" baseline="0" dirty="0" smtClean="0"/>
              <a:t> Ask these participants to bring their sock drawings from</a:t>
            </a:r>
            <a:r>
              <a:rPr lang="en-US" dirty="0" smtClean="0"/>
              <a:t> the Application Problem. </a:t>
            </a:r>
            <a:r>
              <a:rPr lang="en-US" baseline="0" dirty="0" smtClean="0"/>
              <a:t>Form a horseshoe so all participants can see and hear the conversation.</a:t>
            </a:r>
            <a:endParaRPr lang="en-US" dirty="0" smtClean="0"/>
          </a:p>
          <a:p>
            <a:endParaRPr lang="en-US" dirty="0" smtClean="0"/>
          </a:p>
          <a:p>
            <a:r>
              <a:rPr lang="en-US" dirty="0" smtClean="0"/>
              <a:t>Demonstrate</a:t>
            </a:r>
            <a:r>
              <a:rPr lang="en-US" baseline="0" dirty="0" smtClean="0"/>
              <a:t> the Student Debrief:</a:t>
            </a:r>
          </a:p>
          <a:p>
            <a:pPr marL="171450" lvl="0" indent="-171450">
              <a:buFont typeface="Arial"/>
              <a:buChar char="•"/>
            </a:pPr>
            <a:r>
              <a:rPr lang="en-US" sz="1200" kern="1200" dirty="0" smtClean="0">
                <a:solidFill>
                  <a:schemeClr val="tx1"/>
                </a:solidFill>
                <a:effectLst/>
                <a:latin typeface="Calibri" charset="0"/>
                <a:ea typeface="ＭＳ Ｐゴシック" charset="-128"/>
                <a:cs typeface="ＭＳ Ｐゴシック" charset="-128"/>
              </a:rPr>
              <a:t>Are your shoes </a:t>
            </a:r>
            <a:r>
              <a:rPr lang="en-US" sz="1200" b="1" kern="1200" dirty="0" smtClean="0">
                <a:solidFill>
                  <a:schemeClr val="tx1"/>
                </a:solidFill>
                <a:effectLst/>
                <a:latin typeface="Calibri" charset="0"/>
                <a:ea typeface="ＭＳ Ｐゴシック" charset="-128"/>
                <a:cs typeface="ＭＳ Ｐゴシック" charset="-128"/>
              </a:rPr>
              <a:t>exactly the same</a:t>
            </a:r>
            <a:r>
              <a:rPr lang="en-US" sz="1200" kern="1200" dirty="0" smtClean="0">
                <a:solidFill>
                  <a:schemeClr val="tx1"/>
                </a:solidFill>
                <a:effectLst/>
                <a:latin typeface="Calibri" charset="0"/>
                <a:ea typeface="ＭＳ Ｐゴシック" charset="-128"/>
                <a:cs typeface="ＭＳ Ｐゴシック" charset="-128"/>
              </a:rPr>
              <a:t>? </a:t>
            </a:r>
          </a:p>
          <a:p>
            <a:pPr marL="171450" lvl="0" indent="-171450">
              <a:buFont typeface="Arial"/>
              <a:buChar char="•"/>
            </a:pPr>
            <a:r>
              <a:rPr lang="en-US" sz="1200" kern="1200" dirty="0" smtClean="0">
                <a:solidFill>
                  <a:schemeClr val="tx1"/>
                </a:solidFill>
                <a:effectLst/>
                <a:latin typeface="Calibri" charset="0"/>
                <a:ea typeface="ＭＳ Ｐゴシック" charset="-128"/>
                <a:cs typeface="ＭＳ Ｐゴシック" charset="-128"/>
              </a:rPr>
              <a:t>Does the left look exactly the same as the right?</a:t>
            </a:r>
          </a:p>
          <a:p>
            <a:pPr marL="171450" lvl="0" indent="-171450">
              <a:buFont typeface="Arial"/>
              <a:buChar char="•"/>
            </a:pPr>
            <a:r>
              <a:rPr lang="en-US" sz="1200" kern="1200" dirty="0" smtClean="0">
                <a:solidFill>
                  <a:schemeClr val="tx1"/>
                </a:solidFill>
                <a:effectLst/>
                <a:latin typeface="Calibri" charset="0"/>
                <a:ea typeface="ＭＳ Ｐゴシック" charset="-128"/>
                <a:cs typeface="ＭＳ Ｐゴシック" charset="-128"/>
              </a:rPr>
              <a:t>Let’s look at our pictures of the sock. Is this picture the same as this one?</a:t>
            </a:r>
          </a:p>
          <a:p>
            <a:pPr marL="171450" lvl="0" indent="-171450">
              <a:buFont typeface="Arial"/>
              <a:buChar char="•"/>
            </a:pPr>
            <a:r>
              <a:rPr lang="en-US" sz="1200" kern="1200" dirty="0" smtClean="0">
                <a:solidFill>
                  <a:schemeClr val="tx1"/>
                </a:solidFill>
                <a:effectLst/>
                <a:latin typeface="Calibri" charset="0"/>
                <a:ea typeface="ＭＳ Ｐゴシック" charset="-128"/>
                <a:cs typeface="ＭＳ Ｐゴシック" charset="-128"/>
              </a:rPr>
              <a:t>The sock was exactly the same, why are our pictures </a:t>
            </a:r>
            <a:r>
              <a:rPr lang="en-US" sz="1200" b="1" kern="1200" dirty="0" smtClean="0">
                <a:solidFill>
                  <a:schemeClr val="tx1"/>
                </a:solidFill>
                <a:effectLst/>
                <a:latin typeface="Calibri" charset="0"/>
                <a:ea typeface="ＭＳ Ｐゴシック" charset="-128"/>
                <a:cs typeface="ＭＳ Ｐゴシック" charset="-128"/>
              </a:rPr>
              <a:t>not exactly the same</a:t>
            </a:r>
            <a:r>
              <a:rPr lang="en-US" sz="1200" kern="1200" dirty="0" smtClean="0">
                <a:solidFill>
                  <a:schemeClr val="tx1"/>
                </a:solidFill>
                <a:effectLst/>
                <a:latin typeface="Calibri" charset="0"/>
                <a:ea typeface="ＭＳ Ｐゴシック" charset="-128"/>
                <a:cs typeface="ＭＳ Ｐゴシック" charset="-128"/>
              </a:rPr>
              <a:t>?</a:t>
            </a:r>
          </a:p>
          <a:p>
            <a:pPr marL="171450" lvl="0" indent="-171450">
              <a:buFont typeface="Arial"/>
              <a:buChar char="•"/>
            </a:pPr>
            <a:r>
              <a:rPr lang="en-US" sz="1200" kern="1200" dirty="0" smtClean="0">
                <a:solidFill>
                  <a:schemeClr val="tx1"/>
                </a:solidFill>
                <a:effectLst/>
                <a:latin typeface="Calibri" charset="0"/>
                <a:ea typeface="ＭＳ Ｐゴシック" charset="-128"/>
                <a:cs typeface="ＭＳ Ｐゴシック" charset="-128"/>
              </a:rPr>
              <a:t>How can you tell if two things are exactly the same or not exactly the same?</a:t>
            </a:r>
            <a:endParaRPr lang="en-US" dirty="0" smtClean="0"/>
          </a:p>
          <a:p>
            <a:endParaRPr lang="en-US" dirty="0" smtClean="0"/>
          </a:p>
          <a:p>
            <a:r>
              <a:rPr lang="en-US" dirty="0" smtClean="0"/>
              <a:t>Objective:</a:t>
            </a:r>
          </a:p>
          <a:p>
            <a:endParaRPr lang="en-US" dirty="0" smtClean="0"/>
          </a:p>
          <a:p>
            <a:r>
              <a:rPr lang="en-US" dirty="0" smtClean="0"/>
              <a:t>Rather</a:t>
            </a:r>
            <a:r>
              <a:rPr lang="en-US" baseline="0" dirty="0" smtClean="0"/>
              <a:t> than stating the objective of the lesson at its beginning, we wait until the dynamic action of the lesson has taken place. We recognize or introduce key vocabulary by helping students appropriately name the learning they describe.</a:t>
            </a:r>
          </a:p>
          <a:p>
            <a:endParaRPr lang="en-US" baseline="0" dirty="0" smtClean="0"/>
          </a:p>
          <a:p>
            <a:r>
              <a:rPr lang="en-US" b="1" dirty="0" smtClean="0"/>
              <a:t>Ask participants</a:t>
            </a:r>
            <a:r>
              <a:rPr lang="en-US" b="1" baseline="0" dirty="0" smtClean="0"/>
              <a:t> to develop a debrief question about the Problem Set and share.</a:t>
            </a:r>
            <a:endParaRPr lang="en-US" b="1"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19</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100" baseline="0" dirty="0" smtClean="0"/>
              <a:t>	10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Sock from Application Problem</a:t>
            </a:r>
          </a:p>
          <a:p>
            <a:pPr marL="458788" lvl="1" indent="-285750">
              <a:buFont typeface="Arial" pitchFamily="34" charset="0"/>
              <a:buChar char="•"/>
              <a:tabLst/>
            </a:pPr>
            <a:r>
              <a:rPr lang="en-US" sz="1100" baseline="0" dirty="0" smtClean="0"/>
              <a:t>Drawings from Application Problem</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4719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a:t>
            </a:fld>
            <a:endParaRPr lang="en-US" dirty="0"/>
          </a:p>
        </p:txBody>
      </p:sp>
      <p:sp>
        <p:nvSpPr>
          <p:cNvPr id="7" name="Footer Placeholder 6"/>
          <p:cNvSpPr>
            <a:spLocks noGrp="1"/>
          </p:cNvSpPr>
          <p:nvPr>
            <p:ph type="ftr" sz="quarter" idx="13"/>
          </p:nvPr>
        </p:nvSpPr>
        <p:spPr>
          <a:xfrm>
            <a:off x="0" y="9120188"/>
            <a:ext cx="3170238" cy="481012"/>
          </a:xfrm>
          <a:prstGeom prst="rect">
            <a:avLst/>
          </a:prstGeom>
        </p:spPr>
        <p:txBody>
          <a:bodyPr/>
          <a:lstStyle/>
          <a:p>
            <a:r>
              <a:rPr lang="en-US" sz="1200" smtClean="0"/>
              <a:t>©2014.  Duplication and/or distribution of this material is prohibited without written consent from Common Core, Inc.</a:t>
            </a:r>
            <a:endParaRPr lang="en-US" sz="1200" dirty="0"/>
          </a:p>
        </p:txBody>
      </p:sp>
    </p:spTree>
    <p:extLst>
      <p:ext uri="{BB962C8B-B14F-4D97-AF65-F5344CB8AC3E}">
        <p14:creationId xmlns:p14="http://schemas.microsoft.com/office/powerpoint/2010/main" val="1343263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i="1" dirty="0" smtClean="0"/>
              <a:t>Discuss/Point</a:t>
            </a:r>
            <a:r>
              <a:rPr lang="en-US" i="1" baseline="0" dirty="0" smtClean="0"/>
              <a:t> out about Student Debrief in SOU:</a:t>
            </a:r>
            <a:endParaRPr lang="en-US" i="1" dirty="0" smtClean="0"/>
          </a:p>
          <a:p>
            <a:pPr marL="171450" indent="-171450">
              <a:buFont typeface="Arial" panose="020B0604020202020204" pitchFamily="34" charset="0"/>
              <a:buChar char="•"/>
            </a:pPr>
            <a:r>
              <a:rPr lang="en-US" dirty="0" smtClean="0"/>
              <a:t>Students</a:t>
            </a:r>
            <a:r>
              <a:rPr lang="en-US" baseline="0" dirty="0" smtClean="0"/>
              <a:t> bring PS to the carpet and gather around for a conversation about the lesson. </a:t>
            </a:r>
          </a:p>
          <a:p>
            <a:pPr marL="171450" indent="-171450">
              <a:buFont typeface="Arial" panose="020B0604020202020204" pitchFamily="34" charset="0"/>
              <a:buChar char="•"/>
            </a:pPr>
            <a:r>
              <a:rPr lang="en-US" baseline="0" dirty="0" smtClean="0"/>
              <a:t>Check PS with a partner/correct as a class.</a:t>
            </a:r>
          </a:p>
          <a:p>
            <a:pPr marL="171450" indent="-171450">
              <a:buFont typeface="Arial" panose="020B0604020202020204" pitchFamily="34" charset="0"/>
              <a:buChar char="•"/>
            </a:pPr>
            <a:r>
              <a:rPr lang="en-US" baseline="0" dirty="0" smtClean="0"/>
              <a:t>Invite students to share work.</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Students see and hear multiple perspectives from classmates.</a:t>
            </a:r>
          </a:p>
          <a:p>
            <a:pPr marL="171450" indent="-171450">
              <a:buFont typeface="Arial" panose="020B0604020202020204" pitchFamily="34" charset="0"/>
              <a:buChar char="•"/>
            </a:pPr>
            <a:r>
              <a:rPr lang="en-US" baseline="0" dirty="0" smtClean="0"/>
              <a:t>Students reflect back on the lesson to analyze the learning that occurred. (Lesson doesn’t start by naming objective.)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1" baseline="0" dirty="0" smtClean="0"/>
              <a:t>(Click 1x to advance animation.)</a:t>
            </a:r>
            <a:r>
              <a:rPr lang="en-US" baseline="0" dirty="0" smtClean="0"/>
              <a:t> Students make connections between parts of the lesson, concepts, strategies and tools. The student debrief is not to be missed!</a:t>
            </a:r>
          </a:p>
          <a:p>
            <a:pPr marL="171450" indent="-171450">
              <a:buFont typeface="Arial" panose="020B0604020202020204" pitchFamily="34" charset="0"/>
              <a:buChar char="•"/>
            </a:pPr>
            <a:r>
              <a:rPr lang="en-US" i="1" baseline="0" dirty="0" smtClean="0"/>
              <a:t>(Click 1x to advance animation.)  </a:t>
            </a:r>
            <a:r>
              <a:rPr lang="en-US" baseline="0" dirty="0" smtClean="0"/>
              <a:t>Students ultimately articulate the objective/day’s learning.  </a:t>
            </a:r>
          </a:p>
          <a:p>
            <a:pPr marL="171450" indent="-171450">
              <a:buFont typeface="Arial" panose="020B0604020202020204" pitchFamily="34" charset="0"/>
              <a:buChar char="•"/>
            </a:pPr>
            <a:r>
              <a:rPr lang="en-US" baseline="0" dirty="0" smtClean="0"/>
              <a:t>Teacher reviews key vocabulary and help students name the learning they describe.</a:t>
            </a:r>
          </a:p>
          <a:p>
            <a:pPr marL="171450" indent="-171450">
              <a:buFont typeface="Arial" panose="020B0604020202020204" pitchFamily="34" charset="0"/>
              <a:buChar char="•"/>
            </a:pPr>
            <a:r>
              <a:rPr lang="en-US" i="1" baseline="0" dirty="0" smtClean="0"/>
              <a:t>(Click 1x to advance animation.)</a:t>
            </a:r>
            <a:r>
              <a:rPr lang="en-US" baseline="0" dirty="0" smtClean="0"/>
              <a:t> The time allotment for the Debrief includes 3 minutes for the Exit Ticket. </a:t>
            </a:r>
          </a:p>
          <a:p>
            <a:pPr marL="171450" indent="-171450">
              <a:buFont typeface="Arial" panose="020B0604020202020204" pitchFamily="34" charset="0"/>
              <a:buChar char="•"/>
            </a:pPr>
            <a:endParaRPr lang="en-US" dirty="0" smtClean="0"/>
          </a:p>
          <a:p>
            <a:r>
              <a:rPr lang="en-US" i="1" baseline="0" dirty="0" smtClean="0"/>
              <a:t>Tip for implementation:</a:t>
            </a:r>
          </a:p>
          <a:p>
            <a:r>
              <a:rPr lang="en-US" baseline="0" dirty="0" smtClean="0"/>
              <a:t>If initially your students need help learning how to have these conversations (or accountable partner talk): They can share work, but also, you might present 1-2 different solutions and have them practice explaining the model, labels, equation and solution path to their partner.  </a:t>
            </a:r>
          </a:p>
          <a:p>
            <a:endParaRPr lang="en-US" baseline="0" dirty="0" smtClean="0"/>
          </a:p>
          <a:p>
            <a:r>
              <a:rPr lang="en-US" i="1" baseline="0" dirty="0" smtClean="0"/>
              <a:t>Discuss/Point out the following about the Exit Ticket:</a:t>
            </a:r>
            <a:endParaRPr lang="en-US" baseline="0" dirty="0" smtClean="0"/>
          </a:p>
          <a:p>
            <a:pPr marL="171450" indent="-171450">
              <a:buFont typeface="Arial" panose="020B0604020202020204" pitchFamily="34" charset="0"/>
              <a:buChar char="•"/>
            </a:pPr>
            <a:r>
              <a:rPr lang="en-US" i="1" baseline="0" dirty="0" smtClean="0"/>
              <a:t>(Click 1x to advance animation.)  </a:t>
            </a:r>
            <a:r>
              <a:rPr lang="en-US" baseline="0" dirty="0" smtClean="0"/>
              <a:t>Daily formative assessment to drive daily instruction (use it to plan!)</a:t>
            </a:r>
          </a:p>
          <a:p>
            <a:pPr marL="171450" indent="-171450">
              <a:buFont typeface="Arial" panose="020B0604020202020204" pitchFamily="34" charset="0"/>
              <a:buChar char="•"/>
            </a:pPr>
            <a:r>
              <a:rPr lang="en-US" baseline="0" dirty="0" smtClean="0"/>
              <a:t>Use it to close the lesson, or some people use as morning work the next day (teachers use it in lots of ways: the point is that it be useful for planning your instruction.)</a:t>
            </a:r>
          </a:p>
          <a:p>
            <a:pPr marL="171450" indent="-171450">
              <a:buFont typeface="Arial" panose="020B0604020202020204" pitchFamily="34" charset="0"/>
              <a:buChar char="•"/>
            </a:pPr>
            <a:r>
              <a:rPr lang="en-US" i="1" baseline="0" dirty="0" smtClean="0"/>
              <a:t>(Click 1x to advance animation.)  </a:t>
            </a:r>
            <a:r>
              <a:rPr lang="en-US" baseline="0" dirty="0" smtClean="0"/>
              <a:t>Time frame, not task frame</a:t>
            </a:r>
          </a:p>
          <a:p>
            <a:pPr marL="171450" indent="-171450">
              <a:buFont typeface="Arial" panose="020B0604020202020204" pitchFamily="34" charset="0"/>
              <a:buChar char="•"/>
            </a:pPr>
            <a:r>
              <a:rPr lang="en-US" i="1" baseline="0" dirty="0" smtClean="0"/>
              <a:t>(Click 1x to advance animation.)  </a:t>
            </a:r>
            <a:r>
              <a:rPr lang="en-US" i="0" baseline="0" dirty="0" smtClean="0"/>
              <a:t>Can be a tool for lesson planning because it’s a glimpse of the student outcome for each day.</a:t>
            </a:r>
            <a:endParaRPr lang="en-US" baseline="0" dirty="0" smtClean="0"/>
          </a:p>
          <a:p>
            <a:endParaRPr lang="en-US" dirty="0"/>
          </a:p>
        </p:txBody>
      </p:sp>
      <p:sp>
        <p:nvSpPr>
          <p:cNvPr id="10" name="Date Placeholder 9"/>
          <p:cNvSpPr>
            <a:spLocks noGrp="1"/>
          </p:cNvSpPr>
          <p:nvPr>
            <p:ph type="dt" idx="10"/>
          </p:nvPr>
        </p:nvSpPr>
        <p:spPr/>
        <p:txBody>
          <a:bodyPr/>
          <a:lstStyle/>
          <a:p>
            <a:pPr>
              <a:defRPr/>
            </a:pPr>
            <a:r>
              <a:rPr lang="en-US" smtClean="0"/>
              <a:t>Grade K Module 1               Module Focus Session</a:t>
            </a:r>
            <a:endParaRPr lang="en-US" dirty="0"/>
          </a:p>
        </p:txBody>
      </p:sp>
      <p:sp>
        <p:nvSpPr>
          <p:cNvPr id="11" name="Slide Number Placeholder 10"/>
          <p:cNvSpPr>
            <a:spLocks noGrp="1"/>
          </p:cNvSpPr>
          <p:nvPr>
            <p:ph type="sldNum" sz="quarter" idx="11"/>
          </p:nvPr>
        </p:nvSpPr>
        <p:spPr/>
        <p:txBody>
          <a:bodyPr/>
          <a:lstStyle/>
          <a:p>
            <a:pPr>
              <a:defRPr/>
            </a:pPr>
            <a:fld id="{E929375C-F076-478A-B9B0-5F9213CA33B4}" type="slidenum">
              <a:rPr lang="en-US" smtClean="0"/>
              <a:pPr>
                <a:defRPr/>
              </a:pPr>
              <a:t>20</a:t>
            </a:fld>
            <a:endParaRPr lang="en-US" dirty="0"/>
          </a:p>
        </p:txBody>
      </p:sp>
      <p:sp>
        <p:nvSpPr>
          <p:cNvPr id="12" name="Header Placeholder 11"/>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13"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2403759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alibri" charset="0"/>
                <a:ea typeface="ＭＳ Ｐゴシック" charset="-128"/>
                <a:cs typeface="ＭＳ Ｐゴシック" charset="-128"/>
              </a:rPr>
              <a:t>As you’ve seen, each lesson component has a very different purpose.  </a:t>
            </a:r>
            <a:r>
              <a:rPr lang="en-US" dirty="0" smtClean="0"/>
              <a:t>Consequently, each lesson component has a different pace, so the experience feels different for students.  It is important to honor each component in order to do justice both to the mathematical practices and to the balance of rigor that is expected.</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Moving forward, we’ll explore the instructional sequence. </a:t>
            </a:r>
            <a:r>
              <a:rPr lang="en-US" sz="1200" kern="1200" baseline="0" dirty="0" smtClean="0">
                <a:solidFill>
                  <a:schemeClr val="tx1"/>
                </a:solidFill>
                <a:latin typeface="Calibri" charset="0"/>
                <a:ea typeface="ＭＳ Ｐゴシック" charset="-128"/>
                <a:cs typeface="ＭＳ Ｐゴシック" charset="-128"/>
              </a:rPr>
              <a:t>In doing this,</a:t>
            </a:r>
            <a:r>
              <a:rPr lang="en-US" sz="1200" kern="1200" dirty="0" smtClean="0">
                <a:solidFill>
                  <a:schemeClr val="tx1"/>
                </a:solidFill>
                <a:latin typeface="Calibri" charset="0"/>
                <a:ea typeface="ＭＳ Ｐゴシック" charset="-128"/>
                <a:cs typeface="ＭＳ Ｐゴシック" charset="-128"/>
              </a:rPr>
              <a:t> w</a:t>
            </a:r>
            <a:r>
              <a:rPr lang="en-US" sz="1200" kern="1200" baseline="0" dirty="0" smtClean="0">
                <a:solidFill>
                  <a:schemeClr val="tx1"/>
                </a:solidFill>
                <a:latin typeface="Calibri" charset="0"/>
                <a:ea typeface="ＭＳ Ｐゴシック" charset="-128"/>
                <a:cs typeface="ＭＳ Ｐゴシック" charset="-128"/>
              </a:rPr>
              <a:t>e’ll lead you through the module, modeling instruction for each objective.  Along the way, we’ll also revisit the other lesson components and experience how they function in collaboration with the concept development. </a:t>
            </a:r>
            <a:endParaRPr lang="en-US" sz="1200" kern="1200" dirty="0" smtClean="0">
              <a:solidFill>
                <a:schemeClr val="tx1"/>
              </a:solidFill>
              <a:latin typeface="Calibri"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pPr>
                <a:defRPr/>
              </a:pPr>
              <a:t>21</a:t>
            </a:fld>
            <a:endParaRPr lang="en-US"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1"/>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5" name="Footer Placeholder 4"/>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87245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We’ve already covered Lesson</a:t>
            </a:r>
            <a:r>
              <a:rPr lang="en-US" baseline="0" dirty="0" smtClean="0"/>
              <a:t> 1 in Topic A. The remaining lessons in the topic continue to focus on the relationships or similarities between two objects.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Now look at the Concept </a:t>
            </a:r>
            <a:r>
              <a:rPr lang="en-US" dirty="0"/>
              <a:t>D</a:t>
            </a:r>
            <a:r>
              <a:rPr lang="en-US" baseline="0" dirty="0" smtClean="0"/>
              <a:t>evelopment in lessons 2 and 3 to analyze the progression from simple to complex.  How do the three lessons in Topic A build in complexity?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Presenter Note: Look for some or all of the following responses:</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dirty="0" smtClean="0"/>
              <a:t>Building vocabulary each day</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dirty="0" smtClean="0"/>
              <a:t>Start with easiest match (exactly the same) and move to more difficult matches</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dirty="0" smtClean="0"/>
              <a:t>Increase awareness of different types of attributes, articulate which attributes are the same and which are different</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22</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baseline="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Topic A begins with a relatively simple concept</a:t>
            </a:r>
            <a:r>
              <a:rPr lang="en-US" baseline="0" dirty="0" smtClean="0"/>
              <a:t> for most young students to grasp, similarity. They are asked to determine if two items match because they are exactly the same or the same, but…. This is a nice way for students to start the year with success and build a foundation for mathematical reasoning.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This Topic requires children to closely observe, attend to multiple attributes, and make comparisons between objects. This obviously sets the stage for sorting in Topic B. What may be less obvious is the role this Topic has in preparing children to work with geometry concepts in Module 2. When they begin their work with shapes, they must be able to identify the relevant attributes of a shape and disregard the irrelevant attributes (e.g., sides and corners are relevant but color and position are not).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This is also setting a foundation for understanding similarity in expressions and equations. Soon, students will learn to use “is the same as” as a precursor to equals. </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smtClean="0"/>
              <a:t>Exactly the same		10 = 10</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smtClean="0"/>
              <a:t>The same, but		10 = 5 + 5</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smtClean="0"/>
              <a:t>Different			10 ≠ 12</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23</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same, but” is a refinement of “not exactly the same as,” which requires</a:t>
            </a:r>
            <a:r>
              <a:rPr lang="en-US" baseline="0" dirty="0" smtClean="0"/>
              <a:t> students to talk about which attributes are the same and which are different.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In this lesson, you can clearly see the progression from concrete to representative. In the first part of Concept Development, students compare real objects. In the Problem Set, they move to representative drawings. At all times, they are using new vocabulary to talk about how the objects are the same and different.</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24</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this lesson children consider other types of matches. First, they look at items that match by pattern, working with plates, cups, and bowls of a few different patterns. They then think about items that are used together like a bowl and a spoon or a pencil and a piece of paper. </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25</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 Topic A</a:t>
            </a:r>
            <a:r>
              <a:rPr lang="en-US" baseline="0" dirty="0" smtClean="0"/>
              <a:t>, students compared the attributes of two objects. In Topic B, they use this knowledge to create groups with one or more attributes in common. In Lessons 5 and 6, they begin to count alongside the sorting process, which serves as a transition to work with number in upcoming Topics.</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26</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Lesson 4, we begin to work with a larger set of objects and sort those objects into two categories. Throughout the lesson, the teacher defines the two categories. However, some of your students will be ready to define their own categories and sort the same group of objects in multiple ways. Provide extension opportunities for them to do so.</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If time permits, ask for a table of participants to sort themselves into two groups. If their shoes have laces, they should stand in one place. If their shoes do not have laces, they should stand in another spot. Then, sort the same set of participants in a new way (shorts or pants, color of shirt) and ask everyone what is the same about one of the groups, then the other.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Students will practice this independently using the Problem Set. </a:t>
            </a:r>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27</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In Lesson 5, students begin to classify items into three categories and they count the number of objects in each category. In addition to sorting, this supports understanding of 1:1 correspondence (1 count for each item) and cardinality (the last number named tells the total).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Students sort the pictures based on whether they fit better with the sun, rain, or snow. Count the items in each category and write the numeral next to category.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(Note: Real items are generally best to use with young children, but pictures can be used if materials management is an issue, especially during an implementation year.)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28</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Lesson 6, students actually sort by count (reverse of what they did in Lesson 5). Again, this requires them to practice counting skills (only using numbers up to 5) as well as classification skills. This is also the first introduction of numerals 2-4. Some children will need support throughout the lesson to remember which numeral is which.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Here we will use pictures, but students will use real sets of common classroom objects. It’s more important to use real objects in this lesson than the last because students need to touch and count each object. Some students need the tangibility of the objects to support their count.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(Click to display first set.)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Students choose a treasure from the bag and count how many objects are in the set. Then, they put the set in the treasure chest with the matching numeral.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(Click to display all sets.)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Once they have categorized all of the sets, they count the number of sets in each treasure chest. </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29</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r>
              <a:rPr lang="en-US" dirty="0" smtClean="0"/>
              <a:t>Our objectives </a:t>
            </a:r>
            <a:r>
              <a:rPr lang="en-US" dirty="0"/>
              <a:t>for </a:t>
            </a:r>
            <a:r>
              <a:rPr lang="en-US" dirty="0" smtClean="0"/>
              <a:t>this session are to:</a:t>
            </a:r>
          </a:p>
          <a:p>
            <a:pPr marL="407988" lvl="1" indent="-171450">
              <a:buFont typeface="Arial" pitchFamily="34" charset="0"/>
              <a:buChar char="•"/>
            </a:pPr>
            <a:r>
              <a:rPr lang="en-US" dirty="0" smtClean="0"/>
              <a:t>Examine the sequence of concepts across the module.</a:t>
            </a:r>
          </a:p>
          <a:p>
            <a:pPr marL="407988" lvl="1" indent="-171450">
              <a:buFont typeface="Arial" pitchFamily="34" charset="0"/>
              <a:buChar char="•"/>
            </a:pPr>
            <a:r>
              <a:rPr lang="en-US" dirty="0" smtClean="0"/>
              <a:t>Study </a:t>
            </a:r>
            <a:r>
              <a:rPr lang="en-US" dirty="0"/>
              <a:t>mathematical models and instructional strategies </a:t>
            </a:r>
            <a:r>
              <a:rPr lang="en-US" dirty="0" smtClean="0"/>
              <a:t>from </a:t>
            </a:r>
            <a:r>
              <a:rPr lang="en-US" i="1" dirty="0" smtClean="0"/>
              <a:t>A </a:t>
            </a:r>
            <a:r>
              <a:rPr lang="en-US" i="1" dirty="0"/>
              <a:t>Story of </a:t>
            </a:r>
            <a:r>
              <a:rPr lang="en-US" i="1" dirty="0" smtClean="0"/>
              <a:t>Units.</a:t>
            </a:r>
            <a:endParaRPr lang="en-US" dirty="0"/>
          </a:p>
          <a:p>
            <a:pPr marL="407988" lvl="1" indent="-171450">
              <a:buFont typeface="Arial" pitchFamily="34" charset="0"/>
              <a:buChar char="•"/>
            </a:pPr>
            <a:r>
              <a:rPr lang="en-US" dirty="0" smtClean="0"/>
              <a:t>Prepare to implement this and subsequent modules of </a:t>
            </a:r>
            <a:r>
              <a:rPr lang="en-US" i="1" dirty="0" smtClean="0"/>
              <a:t>A Story of Units</a:t>
            </a:r>
            <a:r>
              <a:rPr lang="en-US" dirty="0" smtClean="0"/>
              <a:t>.</a:t>
            </a:r>
            <a:endParaRPr lang="en-US"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9" name="Date Placeholder 8"/>
          <p:cNvSpPr>
            <a:spLocks noGrp="1"/>
          </p:cNvSpPr>
          <p:nvPr>
            <p:ph type="dt" idx="10"/>
          </p:nvPr>
        </p:nvSpPr>
        <p:spPr/>
        <p:txBody>
          <a:bodyPr/>
          <a:lstStyle/>
          <a:p>
            <a:pPr>
              <a:defRPr/>
            </a:pPr>
            <a:r>
              <a:rPr lang="en-US" smtClean="0"/>
              <a:t>Grade K Module 1               Module Focus Session</a:t>
            </a:r>
            <a:endParaRPr lang="en-US" dirty="0"/>
          </a:p>
        </p:txBody>
      </p:sp>
      <p:sp>
        <p:nvSpPr>
          <p:cNvPr id="10" name="Slide Number Placeholder 9"/>
          <p:cNvSpPr>
            <a:spLocks noGrp="1"/>
          </p:cNvSpPr>
          <p:nvPr>
            <p:ph type="sldNum" sz="quarter" idx="11"/>
          </p:nvPr>
        </p:nvSpPr>
        <p:spPr/>
        <p:txBody>
          <a:bodyPr/>
          <a:lstStyle/>
          <a:p>
            <a:pPr>
              <a:defRPr/>
            </a:pPr>
            <a:fld id="{E929375C-F076-478A-B9B0-5F9213CA33B4}" type="slidenum">
              <a:rPr lang="en-US" smtClean="0"/>
              <a:pPr>
                <a:defRPr/>
              </a:pPr>
              <a:t>3</a:t>
            </a:fld>
            <a:endParaRPr lang="en-US" dirty="0"/>
          </a:p>
        </p:txBody>
      </p:sp>
      <p:sp>
        <p:nvSpPr>
          <p:cNvPr id="11" name="Header Placeholder 10"/>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28939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Turn to your</a:t>
            </a:r>
            <a:r>
              <a:rPr lang="en-US" baseline="0" dirty="0" smtClean="0"/>
              <a:t> partner and talk about this Student Debrief question. How does it assess students’ conceptual understanding?</a:t>
            </a:r>
          </a:p>
          <a:p>
            <a:endParaRPr lang="en-US" baseline="0" dirty="0" smtClean="0"/>
          </a:p>
          <a:p>
            <a:r>
              <a:rPr lang="en-US" baseline="0" dirty="0" smtClean="0"/>
              <a:t>Ask participants to compose an additional debrief question that is appropriate for their particular classroom.</a:t>
            </a:r>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30</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2128668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Topic C begins</a:t>
            </a:r>
            <a:r>
              <a:rPr lang="en-US" baseline="0" dirty="0" smtClean="0"/>
              <a:t> important work with numbers to 5. By the end of this topic, students should be able to count a set of up to 5 objects in multiple configurations. Most students should be able to recognize numerals to 5 and match them to a quantity (though the speed of this acquisition is dependent on prior experience with numbers).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Other items that are introduced in this topic will prepare students for later work with addition and subtraction. Here they will begin to decompose numbers and watch as the teacher writes simple expressions.</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31</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Throughout A</a:t>
            </a:r>
            <a:r>
              <a:rPr lang="en-US" baseline="0" dirty="0" smtClean="0"/>
              <a:t> Story of Units, children are presented with tasks that move from simple to complex. Counting configurations are no different. Linear configurations are easiest to count because the starting and stopping points are clear. Arrays are slightly harder, but they follow the left-to-right, top-to-bottom sequence of reading and writing, which can make tracking the count path easier.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Circular configurations are more confusing. Unless students mark the start of their count, they may continue counting around the circle indefinitely.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Scattered configurations are the most challenging because there is not an obvious counting path for children to follow. They must attend closely or use a marking strategy to remember which items they have already counted.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start work with these four configurations with numbers to 5, but the more significant counting challenges occur with numbers 6-10 which we will explore in later topics. </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32</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Teachers</a:t>
            </a:r>
            <a:r>
              <a:rPr lang="en-US" baseline="0" dirty="0" smtClean="0"/>
              <a:t> often ask where they can carve out remediation time within the curriculum. What do you do if your students are not rote counting accurately? You have the option to adjust the fluency selections to meet the needs of your class. Sunrise/Sunset Counting is a quick activity to get children moving and it can be used as a quick movement break throughout the day.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t>Sunrise/Sunset</a:t>
            </a:r>
            <a:r>
              <a:rPr lang="en-US" b="1" baseline="0" dirty="0" smtClean="0"/>
              <a:t> Counting to 5 (rote counting, counting forward and back)</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  Hold your arms out in a great big circle. Pretend you are the sun! It’s morning, and the sun is coming up. Let me see your sunrise. (Model how to gradually rise up from a crouching position to standing on tip-toes.)</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  (Act out the sunrise movement.)</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  Stay there. What does the sun do at night?</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  It goes down.</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  Show me your sunset (return to crouching down).</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  (Act out the sunset movement.)</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  Now we’ll count as we make the sun rise. (Begin with 1 at the lowest position and count up to 5 reaching the highest position.)</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  1, 2, 3, 4, 5 (while making a circle with their arms and rising up on their toes).</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  Now sunset.</a:t>
            </a:r>
          </a:p>
          <a:p>
            <a:pPr marL="45720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  5, 4, 3, 2, 1 (while returning to crouching position).</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33</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lesson begins with naming the numerals 1-5 and showing the matching quantity. Students then sort a set of 15 cubes into groups by color. They count the number of cubes in each group and find the numeral that shows how many.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linking cube sticks, also known as number towers, ensure that students are counting in a linear configuration. Let’s take a look at this 5-stick.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(Click to show 5 in vertical orientation.)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Do</a:t>
            </a:r>
            <a:r>
              <a:rPr lang="en-US" baseline="0" dirty="0" smtClean="0"/>
              <a:t> we need to change the numeral card if we turn the stick this way? Do we need to count the cubes again? These questions lead children to conserve number- they know that the number stays the same Some students will continue to recount for some time, but discussions like this one with peers help them move toward conservation. </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34</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 the Problem Set,</a:t>
            </a:r>
            <a:r>
              <a:rPr lang="en-US" baseline="0" dirty="0" smtClean="0"/>
              <a:t> students will color each group based on its count. Work with the whole group to color the numeral boxes at the top before students begin working independently. </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If you have students who are seeing the numerals for the first time or struggling with 1:1 correspondence or cardinality, keep them in</a:t>
            </a:r>
            <a:r>
              <a:rPr lang="en-US" baseline="0" dirty="0" smtClean="0"/>
              <a:t> a small group with you as they complete the Problem Set.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t>
            </a:r>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35</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Lesson</a:t>
            </a:r>
            <a:r>
              <a:rPr lang="en-US" baseline="0" dirty="0" smtClean="0"/>
              <a:t> 8 builds on the work of Lesson 7 in multiple ways: </a:t>
            </a:r>
          </a:p>
          <a:p>
            <a:pPr marL="171450" indent="-171450">
              <a:buFont typeface="Arial"/>
              <a:buChar char="•"/>
            </a:pPr>
            <a:r>
              <a:rPr lang="en-US" baseline="0" dirty="0" smtClean="0"/>
              <a:t>In Lesson 7, the number towers were already in a linear configuration. In this lesson, students move cotton balls around to create a linear configuration for counting.</a:t>
            </a:r>
          </a:p>
          <a:p>
            <a:pPr marL="171450" indent="-171450">
              <a:buFont typeface="Arial"/>
              <a:buChar char="•"/>
            </a:pPr>
            <a:r>
              <a:rPr lang="en-US" baseline="0" dirty="0" smtClean="0"/>
              <a:t>Students work with an array of 4. Arrays have the same number of objects in each column and the same number of objects in each row. (Think full columns and full rows.)</a:t>
            </a:r>
          </a:p>
          <a:p>
            <a:pPr marL="171450" indent="-171450">
              <a:buFont typeface="Arial"/>
              <a:buChar char="•"/>
            </a:pPr>
            <a:r>
              <a:rPr lang="en-US" baseline="0" dirty="0" smtClean="0"/>
              <a:t>Students also draw circles in different configurations for counting. When they draw, they are counting out a number of objects rather than counting an existing set. This is more challenging. </a:t>
            </a:r>
          </a:p>
          <a:p>
            <a:pPr marL="171450" indent="-171450">
              <a:buFont typeface="Arial"/>
              <a:buChar char="•"/>
            </a:pP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36</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8" name="Footer Placeholder 7"/>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2362060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Lesson 9 provides</a:t>
            </a:r>
            <a:r>
              <a:rPr lang="en-US" baseline="0" dirty="0" smtClean="0"/>
              <a:t> students with their first taste of decomposition. Decomposition is simply breaking apart. Composition is putting together. Here, students break apart number towers of 5 to find the hidden partners inside. In doing so, they realize that there are multiple partners hiding in 5. They continue the exploration with 4 and 3.</a:t>
            </a:r>
          </a:p>
          <a:p>
            <a:endParaRPr lang="en-US" baseline="0" dirty="0" smtClean="0"/>
          </a:p>
          <a:p>
            <a:r>
              <a:rPr lang="en-US" baseline="0" dirty="0" smtClean="0"/>
              <a:t>Take a close look at the template they are using to organize their work. It is a precursor to the number bond. At this point, we are not talking about part-whole relationships, but the visual prepares students to see those relationships when they are ready.</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37</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8" name="Footer Placeholder 7"/>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673338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Have participants complete the Application</a:t>
            </a:r>
            <a:r>
              <a:rPr lang="en-US" baseline="0" dirty="0" smtClean="0"/>
              <a:t> Problem on their boards. Talk about simplicity in math drawings (use circles to represent dogs for efficiency).</a:t>
            </a:r>
          </a:p>
          <a:p>
            <a:endParaRPr lang="en-US" baseline="0" dirty="0" smtClean="0"/>
          </a:p>
          <a:p>
            <a:r>
              <a:rPr lang="en-US" baseline="0" dirty="0" smtClean="0"/>
              <a:t>What are children learning in this problem?</a:t>
            </a:r>
          </a:p>
          <a:p>
            <a:pPr marL="171450" indent="-171450">
              <a:buFont typeface="Arial"/>
              <a:buChar char="•"/>
            </a:pPr>
            <a:r>
              <a:rPr lang="en-US" baseline="0" dirty="0" smtClean="0"/>
              <a:t>Represent a situation efficiently with a math drawing</a:t>
            </a:r>
          </a:p>
          <a:p>
            <a:pPr marL="171450" indent="-171450">
              <a:buFont typeface="Arial"/>
              <a:buChar char="•"/>
            </a:pPr>
            <a:r>
              <a:rPr lang="en-US" baseline="0" dirty="0" smtClean="0"/>
              <a:t>Create a group of a certain count</a:t>
            </a:r>
          </a:p>
          <a:p>
            <a:pPr marL="171450" indent="-171450">
              <a:buFont typeface="Arial"/>
              <a:buChar char="•"/>
            </a:pPr>
            <a:r>
              <a:rPr lang="en-US" baseline="0" dirty="0" smtClean="0"/>
              <a:t>Decomposing 5 into 3 and 2</a:t>
            </a:r>
          </a:p>
          <a:p>
            <a:pPr marL="171450" indent="-171450">
              <a:buFont typeface="Arial"/>
              <a:buChar char="•"/>
            </a:pPr>
            <a:endParaRPr lang="en-US" baseline="0" dirty="0" smtClean="0"/>
          </a:p>
          <a:p>
            <a:pPr marL="171450" indent="-171450">
              <a:buFont typeface="Arial"/>
              <a:buChar char="•"/>
            </a:pP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38</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8" name="Footer Placeholder 7"/>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698124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a:t>
            </a:r>
            <a:r>
              <a:rPr lang="en-US" baseline="0" dirty="0" smtClean="0"/>
              <a:t> Lesson 10, students count objects in circular and scattered configurations. </a:t>
            </a:r>
          </a:p>
          <a:p>
            <a:endParaRPr lang="en-US" baseline="0" dirty="0" smtClean="0"/>
          </a:p>
          <a:p>
            <a:r>
              <a:rPr lang="en-US" baseline="0" dirty="0" smtClean="0"/>
              <a:t>They learn to mark the start of their count in circular configurations so that they can recognize where to stop counting. They will also find hidden partners in the set of bears they are counting.</a:t>
            </a:r>
          </a:p>
          <a:p>
            <a:endParaRPr lang="en-US" baseline="0" dirty="0" smtClean="0"/>
          </a:p>
          <a:p>
            <a:r>
              <a:rPr lang="en-US" baseline="0" dirty="0" smtClean="0"/>
              <a:t>They talk about different counting paths when counting scattered configurations and find that no matter what counting path they use, the count is the same. </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39</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8" name="Footer Placeholder 7"/>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9744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normAutofit/>
          </a:bodyPr>
          <a:lstStyle/>
          <a:p>
            <a:r>
              <a:rPr lang="en-US" dirty="0" smtClean="0"/>
              <a:t>In order for us to better address your individual needs, it is helpful to know a little bit about you collectively.  Who of you are classroom teachers?  </a:t>
            </a:r>
            <a:r>
              <a:rPr lang="en-US" i="1" dirty="0" smtClean="0"/>
              <a:t>(Call for a show of hands.)  </a:t>
            </a:r>
            <a:r>
              <a:rPr lang="en-US" dirty="0" smtClean="0"/>
              <a:t>School-level leader?  Principal?  District-level leader?  </a:t>
            </a:r>
          </a:p>
          <a:p>
            <a:r>
              <a:rPr lang="en-US" i="1" dirty="0" smtClean="0"/>
              <a:t>NOTE TO FACILITATOR:  As you poll the participants, take note of the approximate  size of each group.  This will make it easier for you to speak directly to the needs of your participants throughout the session.</a:t>
            </a:r>
          </a:p>
          <a:p>
            <a:endParaRPr lang="en-US" i="1" dirty="0" smtClean="0"/>
          </a:p>
          <a:p>
            <a:r>
              <a:rPr lang="en-US" i="0" dirty="0" smtClean="0"/>
              <a:t>Fist to five: how familiar</a:t>
            </a:r>
            <a:r>
              <a:rPr lang="en-US" i="0" baseline="0" dirty="0" smtClean="0"/>
              <a:t> are you with the modules? Fist- first time I’ve seen them. Five- I’ve had the chance to implement a module.</a:t>
            </a:r>
            <a:endParaRPr lang="en-US" i="0" dirty="0" smtClean="0"/>
          </a:p>
          <a:p>
            <a:endParaRPr lang="en-US" i="1" dirty="0" smtClean="0"/>
          </a:p>
          <a:p>
            <a:r>
              <a:rPr lang="en-US" dirty="0" smtClean="0"/>
              <a:t>Regardless of your role, what you all have in common is the need to deeply understand the mathematics of the curriculum and the intentional instructional sequence in which it is brought to life for students.  Throughout this session, we ask you to be cognizant of your specific educational role and how you will be able to promote successful implementation in your classroom, school, and/or district.  Each time we pause to reflect, please do so through the lens of  your own professional responsibilities.  </a:t>
            </a:r>
            <a:endParaRPr lang="en-US" dirty="0"/>
          </a:p>
          <a:p>
            <a:endParaRPr lang="en-US" dirty="0" smtClean="0"/>
          </a:p>
          <a:p>
            <a:endParaRPr lang="en-US" dirty="0" smtClean="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a:t>
            </a:fld>
            <a:endParaRPr lang="en-US" dirty="0"/>
          </a:p>
        </p:txBody>
      </p:sp>
      <p:sp>
        <p:nvSpPr>
          <p:cNvPr id="7" name="Date Placeholder 6"/>
          <p:cNvSpPr>
            <a:spLocks noGrp="1"/>
          </p:cNvSpPr>
          <p:nvPr>
            <p:ph type="dt" idx="13"/>
          </p:nvPr>
        </p:nvSpPr>
        <p:spPr/>
        <p:txBody>
          <a:bodyPr/>
          <a:lstStyle/>
          <a:p>
            <a:pPr>
              <a:defRPr/>
            </a:pPr>
            <a:r>
              <a:rPr lang="en-US" smtClean="0"/>
              <a:t>Grade K Module 1               Module Focus Session</a:t>
            </a:r>
            <a:endParaRPr lang="en-US" dirty="0" smtClean="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a:t>
            </a:r>
            <a:r>
              <a:rPr lang="en-US" sz="1800" dirty="0"/>
              <a:t>1</a:t>
            </a:r>
            <a:r>
              <a:rPr lang="en-US" sz="1800" dirty="0" smtClean="0"/>
              <a:t> minute</a:t>
            </a:r>
          </a:p>
          <a:p>
            <a:endParaRPr lang="en-US" sz="1800" dirty="0" smtClean="0"/>
          </a:p>
          <a:p>
            <a:r>
              <a:rPr lang="en-US" sz="1800" dirty="0" smtClean="0"/>
              <a:t>MATERIALS NEEDED:</a:t>
            </a:r>
          </a:p>
          <a:p>
            <a:pPr marL="458788" lvl="1" indent="-285750">
              <a:buFont typeface="Arial" pitchFamily="34" charset="0"/>
              <a:buChar char="•"/>
              <a:tabLst/>
            </a:pPr>
            <a:r>
              <a:rPr lang="en-US" sz="1800" dirty="0" smtClean="0"/>
              <a:t>X</a:t>
            </a:r>
            <a:endParaRPr lang="en-US" sz="1800" dirty="0"/>
          </a:p>
        </p:txBody>
      </p:sp>
      <p:sp>
        <p:nvSpPr>
          <p:cNvPr id="5" name="Footer Placeholder 4"/>
          <p:cNvSpPr>
            <a:spLocks noGrp="1"/>
          </p:cNvSpPr>
          <p:nvPr>
            <p:ph type="ftr" sz="quarter" idx="14"/>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19581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Concept Development</a:t>
            </a:r>
          </a:p>
          <a:p>
            <a:pPr lvl="1"/>
            <a:r>
              <a:rPr lang="en-US" dirty="0" smtClean="0"/>
              <a:t>T:  I’m going to tell you a number story. Draw it on your paper.</a:t>
            </a:r>
          </a:p>
          <a:p>
            <a:pPr lvl="1"/>
            <a:r>
              <a:rPr lang="en-US" dirty="0" smtClean="0"/>
              <a:t>T:</a:t>
            </a:r>
            <a:r>
              <a:rPr lang="en-US" baseline="0" dirty="0" smtClean="0"/>
              <a:t>  There are 3 flowers. Two flowers are red and 1 flower is purple. (Students draw.) </a:t>
            </a:r>
            <a:r>
              <a:rPr lang="en-US" b="1" baseline="0" dirty="0" smtClean="0"/>
              <a:t>CLICK</a:t>
            </a:r>
          </a:p>
          <a:p>
            <a:pPr lvl="1"/>
            <a:r>
              <a:rPr lang="en-US" baseline="0" dirty="0" smtClean="0"/>
              <a:t>T:  Find the number card that matches the number of red flowers. What number did you pull out?</a:t>
            </a:r>
          </a:p>
          <a:p>
            <a:pPr lvl="1"/>
            <a:r>
              <a:rPr lang="en-US" baseline="0" dirty="0" smtClean="0"/>
              <a:t>S:  2.</a:t>
            </a:r>
          </a:p>
          <a:p>
            <a:pPr lvl="1"/>
            <a:r>
              <a:rPr lang="en-US" baseline="0" dirty="0" smtClean="0"/>
              <a:t>T:  Find the card that matches the number of purple flowers. What number did you pull out?</a:t>
            </a:r>
          </a:p>
          <a:p>
            <a:pPr lvl="1"/>
            <a:r>
              <a:rPr lang="en-US" baseline="0" dirty="0" smtClean="0"/>
              <a:t>S:  1.</a:t>
            </a:r>
          </a:p>
          <a:p>
            <a:pPr lvl="1"/>
            <a:r>
              <a:rPr lang="en-US" baseline="0" dirty="0" smtClean="0"/>
              <a:t>T: Find the card that matches the number of flowers on your paper. What number did you pull out? </a:t>
            </a:r>
          </a:p>
          <a:p>
            <a:pPr lvl="1"/>
            <a:r>
              <a:rPr lang="en-US" baseline="0" dirty="0" smtClean="0"/>
              <a:t>S:  3. (</a:t>
            </a:r>
            <a:r>
              <a:rPr lang="en-US" b="1" baseline="0" dirty="0" smtClean="0"/>
              <a:t>CLICK</a:t>
            </a:r>
            <a:r>
              <a:rPr lang="en-US" baseline="0" dirty="0" smtClean="0"/>
              <a:t>)</a:t>
            </a:r>
          </a:p>
          <a:p>
            <a:pPr lvl="1"/>
            <a:r>
              <a:rPr lang="en-US" baseline="0" dirty="0" smtClean="0"/>
              <a:t>T:  We can show the 3 flowers with our numbers like this (</a:t>
            </a:r>
            <a:r>
              <a:rPr lang="en-US" b="1" baseline="0" dirty="0" smtClean="0"/>
              <a:t>CLICK</a:t>
            </a:r>
            <a:r>
              <a:rPr lang="en-US" baseline="0" dirty="0" smtClean="0"/>
              <a:t>).</a:t>
            </a:r>
          </a:p>
          <a:p>
            <a:pPr lvl="1"/>
            <a:r>
              <a:rPr lang="en-US" baseline="0" dirty="0" smtClean="0"/>
              <a:t>T:  We read it like this, 2 plus 1. Say it with me. </a:t>
            </a:r>
          </a:p>
          <a:p>
            <a:pPr lvl="1"/>
            <a:r>
              <a:rPr lang="en-US" baseline="0" dirty="0" smtClean="0"/>
              <a:t>S:  Two plus 1. </a:t>
            </a:r>
          </a:p>
          <a:p>
            <a:pPr lvl="1"/>
            <a:r>
              <a:rPr lang="en-US" baseline="0" dirty="0" smtClean="0"/>
              <a:t>T:  What does the 2 tell us about in the story?</a:t>
            </a:r>
          </a:p>
          <a:p>
            <a:pPr lvl="1"/>
            <a:r>
              <a:rPr lang="en-US" baseline="0" dirty="0" smtClean="0"/>
              <a:t>S:  The red flowers.</a:t>
            </a:r>
          </a:p>
          <a:p>
            <a:pPr lvl="1"/>
            <a:r>
              <a:rPr lang="en-US" baseline="0" dirty="0" smtClean="0"/>
              <a:t>T:  What does the 1 tell us about?</a:t>
            </a:r>
          </a:p>
          <a:p>
            <a:pPr lvl="1"/>
            <a:r>
              <a:rPr lang="en-US" baseline="0" dirty="0" smtClean="0"/>
              <a:t>S:  The purple flowers.</a:t>
            </a:r>
          </a:p>
          <a:p>
            <a:pPr lvl="1"/>
            <a:r>
              <a:rPr lang="en-US" baseline="0" dirty="0" smtClean="0"/>
              <a:t>T:  What does 2 + 1 tell us about?</a:t>
            </a:r>
          </a:p>
          <a:p>
            <a:pPr lvl="1"/>
            <a:r>
              <a:rPr lang="en-US" baseline="0" dirty="0" smtClean="0"/>
              <a:t>S:  All the flowers. </a:t>
            </a:r>
            <a:r>
              <a:rPr lang="en-US" baseline="0" dirty="0" smtClean="0">
                <a:sym typeface="Wingdings"/>
              </a:rPr>
              <a:t> The 3 flowers.  The 2 red and 1 purple flower. </a:t>
            </a:r>
          </a:p>
          <a:p>
            <a:pPr lvl="0"/>
            <a:endParaRPr lang="en-US" baseline="0" dirty="0" smtClean="0">
              <a:sym typeface="Wingdings"/>
            </a:endParaRPr>
          </a:p>
          <a:p>
            <a:pPr lvl="0"/>
            <a:r>
              <a:rPr lang="en-US" baseline="0" dirty="0" smtClean="0">
                <a:sym typeface="Wingdings"/>
              </a:rPr>
              <a:t>This lesson introduces students to expressions. They are not expected to master expressions in this module. We are simply exposing them to the concept so that they are prepared to work with expressions and equations in Module 4. Do not spend multiple days on this lesson trying to get all students to mastery. Trust that the curriculum will return to this concept many times before the end of the year. </a:t>
            </a:r>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40</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Half sheet of paper</a:t>
            </a:r>
            <a:endParaRPr lang="en-US" sz="1100" baseline="0" dirty="0"/>
          </a:p>
          <a:p>
            <a:pPr marL="458788" lvl="1" indent="-285750">
              <a:buFont typeface="Arial" pitchFamily="34" charset="0"/>
              <a:buChar char="•"/>
              <a:tabLst/>
            </a:pPr>
            <a:r>
              <a:rPr lang="en-US" sz="1100" baseline="0" dirty="0" smtClean="0"/>
              <a:t>2 crayons/participant</a:t>
            </a:r>
          </a:p>
          <a:p>
            <a:pPr marL="458788" lvl="1" indent="-285750">
              <a:buFont typeface="Arial" pitchFamily="34" charset="0"/>
              <a:buChar char="•"/>
              <a:tabLst/>
            </a:pPr>
            <a:r>
              <a:rPr lang="en-US" sz="1100" baseline="0" dirty="0" smtClean="0"/>
              <a:t>Numeral cards</a:t>
            </a:r>
          </a:p>
        </p:txBody>
      </p:sp>
      <p:sp>
        <p:nvSpPr>
          <p:cNvPr id="8" name="Footer Placeholder 7"/>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292150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a:t>Topic D opens with exploring the meaning of zero in the context of groups of objects.  In Topics A–C, students were asked only to identify numerals to 5.  The first two lessons in this topic introduce writing the numerals 0–3.  Using the understanding that numbers correspond to a value, students can now order numbers in relation to a counting sequence. </a:t>
            </a:r>
          </a:p>
          <a:p>
            <a:r>
              <a:rPr lang="en-US" dirty="0"/>
              <a:t>Lesson 14 builds upon the decomposition work in Lesson 11 of Topic C.  Students see both the expression 2 + 1 (Topic C) and the equation 3 = 2 + 1 (Topic D) as describing a stick of three cubes decomposed into two parts (</a:t>
            </a:r>
            <a:r>
              <a:rPr lang="en-US" b="1" dirty="0"/>
              <a:t>K.OA.3</a:t>
            </a:r>
            <a:r>
              <a:rPr lang="en-US" dirty="0"/>
              <a:t>).  The difference now is that the equal sign is shown.  Take note that the sum is written first to demonstrate something whole being separated into two parts as opposed to two parts being joined to make a whole.  </a:t>
            </a:r>
            <a:endParaRPr lang="en-US" dirty="0" smtClean="0"/>
          </a:p>
          <a:p>
            <a:r>
              <a:rPr lang="en-US" dirty="0"/>
              <a:t>Lesson 15 extends ordering and writing numerals to 5.  This topic culminates with students applying their decomposition knowledge with totals of 4 and 5 without equations.  For example, five bananas are in the bowl.  Two are yellow, and three are green.  Draw the bananas.</a:t>
            </a:r>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41</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Zero</a:t>
            </a:r>
            <a:r>
              <a:rPr lang="en-US" baseline="0" dirty="0" smtClean="0"/>
              <a:t> is the main character in Lesson 12. Why do we wait to introduce the concept of zero until after we have explored 1-5? The concept of none, or zero, makes sense only in comparison to a quantity of one or more. It’s nothing, so there isn’t a concrete way to see zero except in relationship to something.</a:t>
            </a:r>
          </a:p>
          <a:p>
            <a:endParaRPr lang="en-US" baseline="0" dirty="0" smtClean="0"/>
          </a:p>
          <a:p>
            <a:r>
              <a:rPr lang="en-US" baseline="0" dirty="0" smtClean="0"/>
              <a:t>We start the lesson by counting objects from 1 to 5 and then counting from 5 objects to no objects. Then we introduce the math word for none, zero.</a:t>
            </a:r>
          </a:p>
          <a:p>
            <a:endParaRPr lang="en-US" baseline="0" dirty="0" smtClean="0"/>
          </a:p>
          <a:p>
            <a:r>
              <a:rPr lang="en-US" baseline="0" dirty="0" smtClean="0"/>
              <a:t>Then they spend some time writing zero. [Have participants put the Lesson 12 Practice Sheet in their white boards and practice writing while saying the rhyme. Demonstrate on doc cam or on chart paper.]</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42</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595751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Students</a:t>
            </a:r>
            <a:r>
              <a:rPr lang="en-US" baseline="0" dirty="0" smtClean="0"/>
              <a:t> use the same procedure used to work on writing zero (rhymes, sky writing,) to practice writing 1,2 and 3. </a:t>
            </a:r>
          </a:p>
          <a:p>
            <a:r>
              <a:rPr lang="en-US" baseline="0" dirty="0" smtClean="0"/>
              <a:t>The practice in the lesson does not provide a sufficient amount of practice for numeral writing. Look for other times in your instructional day to provide more practice for number writing. </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43</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402572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 Lesson 11, we introduced</a:t>
            </a:r>
            <a:r>
              <a:rPr lang="en-US" baseline="0" dirty="0" smtClean="0"/>
              <a:t> expressions (2 + 1) and now we are introducing equations (3 = 2 + 1). Students will take a cube stick and break it into two parts – this is decomposition. (</a:t>
            </a:r>
            <a:r>
              <a:rPr lang="en-US" b="1" baseline="0" dirty="0" smtClean="0"/>
              <a:t>CLICK</a:t>
            </a:r>
            <a:r>
              <a:rPr lang="en-US" baseline="0" dirty="0" smtClean="0"/>
              <a:t>)</a:t>
            </a:r>
          </a:p>
          <a:p>
            <a:endParaRPr lang="en-US" baseline="0" dirty="0" smtClean="0"/>
          </a:p>
          <a:p>
            <a:r>
              <a:rPr lang="en-US" baseline="0" dirty="0" smtClean="0"/>
              <a:t>The teacher will show the special math way to write this: 3 = 2 + 1 and names it as a number sentence.</a:t>
            </a:r>
          </a:p>
          <a:p>
            <a:endParaRPr lang="en-US" baseline="0" dirty="0" smtClean="0"/>
          </a:p>
          <a:p>
            <a:r>
              <a:rPr lang="en-US" baseline="0" dirty="0" smtClean="0"/>
              <a:t>Again, we do NOT expect children to master the concept of equations and start writing them independently after completing this lesson. We are exposing them to equations so that when we begin formal work with addition and subtraction in Module 4, this is not a foreign concept.</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44</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94232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Let’s talk about differentiation strategies</a:t>
            </a:r>
            <a:r>
              <a:rPr lang="en-US" baseline="0" dirty="0" smtClean="0"/>
              <a:t> for the Lesson 14 Problem Set. Some of your students will already be able to write their numbers, others just wrote numbers 1-3 for the first time in the previous lesson. If they fall into the latter category, they are likely not ready to copy the equations on this Problem Set. </a:t>
            </a:r>
          </a:p>
          <a:p>
            <a:endParaRPr lang="en-US" baseline="0" dirty="0" smtClean="0"/>
          </a:p>
          <a:p>
            <a:r>
              <a:rPr lang="en-US" baseline="0" dirty="0" smtClean="0"/>
              <a:t>Look at the first problem. Modify it by asking students to circle the 1 with the blue crayon and the 2 with the red crayon. This will help them associate the drawing with the equation- essentially they are identifying the referents by doing this. </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45</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94232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Lesson 15 is all</a:t>
            </a:r>
            <a:r>
              <a:rPr lang="en-US" baseline="0" dirty="0" smtClean="0"/>
              <a:t> about the numbers 4 and 5. There are 2 big things happening here:</a:t>
            </a:r>
          </a:p>
          <a:p>
            <a:endParaRPr lang="en-US" baseline="0" dirty="0" smtClean="0"/>
          </a:p>
          <a:p>
            <a:pPr marL="228600" indent="-228600">
              <a:buAutoNum type="arabicPeriod"/>
            </a:pPr>
            <a:r>
              <a:rPr lang="en-US" baseline="0" dirty="0" smtClean="0"/>
              <a:t>Students count groups of 4 and 5 items. Then the teacher represents those counts using a graph.</a:t>
            </a:r>
          </a:p>
          <a:p>
            <a:pPr marL="228600" indent="-228600">
              <a:buAutoNum type="arabicPeriod"/>
            </a:pPr>
            <a:r>
              <a:rPr lang="en-US" baseline="0" dirty="0" smtClean="0"/>
              <a:t>Students practice writing 4 and 5 using the same techniques we used for 0-3.</a:t>
            </a:r>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46</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83926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At</a:t>
            </a:r>
            <a:r>
              <a:rPr lang="en-US" baseline="0" dirty="0" smtClean="0"/>
              <a:t> the beginning of Lesson 16, children will sequence their 5-group cards; first in increasing order then in decreasing order. [If time permits, have participants do this.]</a:t>
            </a:r>
          </a:p>
          <a:p>
            <a:endParaRPr lang="en-US" baseline="0" dirty="0" smtClean="0"/>
          </a:p>
          <a:p>
            <a:r>
              <a:rPr lang="en-US" baseline="0" dirty="0" smtClean="0"/>
              <a:t>They will spend the majority of the lesson finding hidden partners for numbers 4 and 5. They will use a few different models to do this, including the number towers they used back in Lesson 9 and (</a:t>
            </a:r>
            <a:r>
              <a:rPr lang="en-US" b="1" i="0" baseline="0" dirty="0" smtClean="0"/>
              <a:t>CLICK through for animation</a:t>
            </a:r>
            <a:r>
              <a:rPr lang="en-US" baseline="0" dirty="0" smtClean="0"/>
              <a:t>) shapes divided into two groups by a line. In the Problem Set, they will other pictorial models. </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47</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103633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Topic</a:t>
            </a:r>
            <a:r>
              <a:rPr lang="en-US" baseline="0" dirty="0" smtClean="0"/>
              <a:t> E, students will apply their understanding of counting in varied configurations to numbers 6-8. As the numbers grow larger, this gets harder so it is important to build on the foundation you set in Topic C. Students will also learn to write numerals 6-8 using the same strategies used to write 0-5.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As adults, we will move through this topic quickly because you have already learned most of the strategies, however, children really need practice with these larger numbers. Please don’t take the speed with which we move through this Topic as an indicator that you should speed through it with your students. </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48</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a:t>
            </a:r>
            <a:r>
              <a:rPr lang="en-US" baseline="0" dirty="0" smtClean="0"/>
              <a:t> Lesson 17, students name the 5-group for the first time. They first look at a number tower of 5 as a 5-group, then break the cubes apart and put them on the 5-group mat to see that 5 cubes fill up the top row.</a:t>
            </a:r>
          </a:p>
          <a:p>
            <a:endParaRPr lang="en-US" baseline="0" dirty="0" smtClean="0"/>
          </a:p>
          <a:p>
            <a:r>
              <a:rPr lang="en-US" baseline="0" dirty="0" smtClean="0"/>
              <a:t>This sets the stage for introducing 6 as 5 and 1 more. As students begin to work with numbers 6-10, they tend to have a hazy understanding of the quantities other than knowing that it is generally getting bigger. Understanding 6 as 5 and 1 makes it easier for students to truly understand the quantity of 6. The 5-group formation helps students visualize this quantity efficiently. </a:t>
            </a:r>
          </a:p>
          <a:p>
            <a:endParaRPr lang="en-US" baseline="0" dirty="0" smtClean="0"/>
          </a:p>
          <a:p>
            <a:r>
              <a:rPr lang="en-US" baseline="0" dirty="0" smtClean="0"/>
              <a:t>Student Debrief question to ask participants: How does the 5-group help us count? (Turn and talk.)</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49</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5235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a:xfrm>
            <a:off x="457200" y="3657600"/>
            <a:ext cx="6400800" cy="5486400"/>
          </a:xfrm>
        </p:spPr>
        <p:txBody>
          <a:bodyPr/>
          <a:lstStyle/>
          <a:p>
            <a:pPr>
              <a:defRPr/>
            </a:pPr>
            <a:r>
              <a:rPr lang="en-US" dirty="0" smtClean="0"/>
              <a:t>The first module in Grade </a:t>
            </a:r>
            <a:r>
              <a:rPr lang="en-US" dirty="0" smtClean="0">
                <a:solidFill>
                  <a:srgbClr val="FF0000"/>
                </a:solidFill>
              </a:rPr>
              <a:t>K</a:t>
            </a:r>
            <a:r>
              <a:rPr lang="en-US" dirty="0" smtClean="0"/>
              <a:t> is </a:t>
            </a:r>
            <a:r>
              <a:rPr lang="en-US" i="1" dirty="0" smtClean="0">
                <a:solidFill>
                  <a:srgbClr val="FF0000"/>
                </a:solidFill>
              </a:rPr>
              <a:t>Numbers</a:t>
            </a:r>
            <a:r>
              <a:rPr lang="en-US" i="1" baseline="0" dirty="0" smtClean="0">
                <a:solidFill>
                  <a:srgbClr val="FF0000"/>
                </a:solidFill>
              </a:rPr>
              <a:t> to 10</a:t>
            </a:r>
            <a:r>
              <a:rPr lang="en-US" dirty="0" smtClean="0"/>
              <a:t>.  The module includes </a:t>
            </a:r>
            <a:r>
              <a:rPr lang="en-US" dirty="0" smtClean="0">
                <a:solidFill>
                  <a:srgbClr val="FF0000"/>
                </a:solidFill>
              </a:rPr>
              <a:t>37</a:t>
            </a:r>
            <a:r>
              <a:rPr lang="en-US" dirty="0" smtClean="0"/>
              <a:t> lessons and is allotted </a:t>
            </a:r>
            <a:r>
              <a:rPr lang="en-US" dirty="0" smtClean="0">
                <a:solidFill>
                  <a:srgbClr val="FF0000"/>
                </a:solidFill>
              </a:rPr>
              <a:t>43</a:t>
            </a:r>
            <a:r>
              <a:rPr lang="en-US" dirty="0" smtClean="0"/>
              <a:t> instructional days. </a:t>
            </a:r>
            <a:r>
              <a:rPr lang="en-US" dirty="0" smtClean="0">
                <a:solidFill>
                  <a:srgbClr val="FF0000"/>
                </a:solidFill>
              </a:rPr>
              <a:t>In Kindergarten, more learning time should be spent on number than any other</a:t>
            </a:r>
            <a:r>
              <a:rPr lang="en-US" baseline="0" dirty="0" smtClean="0">
                <a:solidFill>
                  <a:srgbClr val="FF0000"/>
                </a:solidFill>
              </a:rPr>
              <a:t> topic. This module helps students develop number sense about numbers 0-10, a critical foundation for the following modules. </a:t>
            </a:r>
            <a:endParaRPr lang="en-US" dirty="0" smtClean="0">
              <a:solidFill>
                <a:srgbClr val="FF0000"/>
              </a:solidFill>
            </a:endParaRPr>
          </a:p>
          <a:p>
            <a:pPr>
              <a:defRPr/>
            </a:pPr>
            <a:endParaRPr lang="en-US" dirty="0" smtClean="0">
              <a:solidFill>
                <a:srgbClr val="FF0000"/>
              </a:solidFill>
            </a:endParaRPr>
          </a:p>
          <a:p>
            <a:pPr>
              <a:defRPr/>
            </a:pPr>
            <a:r>
              <a:rPr lang="en-US" i="1" dirty="0" smtClean="0"/>
              <a:t>NOTE TO FACILITATOR:  If participants have not previously explored the Curriculum Overview and examined this map, it may be helpful to prompt them with </a:t>
            </a:r>
            <a:r>
              <a:rPr lang="en-US" i="1" baseline="0" dirty="0" smtClean="0"/>
              <a:t>the following questions.  </a:t>
            </a:r>
            <a:r>
              <a:rPr lang="en-US" i="1" dirty="0" smtClean="0"/>
              <a:t>Make sure the following points are addressed, even if you need to state them directly.</a:t>
            </a:r>
          </a:p>
          <a:p>
            <a:pPr marL="403225" marR="0" indent="-174625"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i="1" dirty="0" smtClean="0"/>
              <a:t>What is the title of this module?  (</a:t>
            </a:r>
            <a:r>
              <a:rPr lang="en-US" i="1" dirty="0" smtClean="0">
                <a:solidFill>
                  <a:srgbClr val="FF0000"/>
                </a:solidFill>
              </a:rPr>
              <a:t>Count Numbers to 10</a:t>
            </a:r>
            <a:r>
              <a:rPr lang="en-US" i="1" dirty="0" smtClean="0"/>
              <a:t>)</a:t>
            </a:r>
          </a:p>
          <a:p>
            <a:pPr marL="403225" indent="-174625">
              <a:buFont typeface="Arial" pitchFamily="34" charset="0"/>
              <a:buChar char="•"/>
              <a:defRPr/>
            </a:pPr>
            <a:r>
              <a:rPr lang="en-US" i="1" dirty="0" smtClean="0"/>
              <a:t>How many instructional days are allotted</a:t>
            </a:r>
            <a:r>
              <a:rPr lang="en-US" i="1" baseline="0" dirty="0" smtClean="0"/>
              <a:t> for this module?</a:t>
            </a:r>
            <a:r>
              <a:rPr lang="en-US" i="1" dirty="0" smtClean="0"/>
              <a:t> (</a:t>
            </a:r>
            <a:r>
              <a:rPr lang="en-US" i="1" dirty="0" smtClean="0">
                <a:solidFill>
                  <a:srgbClr val="FF0000"/>
                </a:solidFill>
              </a:rPr>
              <a:t>43</a:t>
            </a:r>
            <a:r>
              <a:rPr lang="en-US" i="1" dirty="0" smtClean="0"/>
              <a:t>)</a:t>
            </a:r>
          </a:p>
          <a:p>
            <a:pPr marL="403225" indent="-174625">
              <a:buFont typeface="Arial" pitchFamily="34" charset="0"/>
              <a:buChar char="•"/>
              <a:defRPr/>
            </a:pPr>
            <a:r>
              <a:rPr lang="en-US" i="1" dirty="0" smtClean="0"/>
              <a:t>What modules, prior to this one, might prepare students</a:t>
            </a:r>
            <a:r>
              <a:rPr lang="en-US" i="1" baseline="0" dirty="0" smtClean="0"/>
              <a:t> for success in this module</a:t>
            </a:r>
            <a:r>
              <a:rPr lang="en-US" i="1" dirty="0" smtClean="0"/>
              <a:t>? (</a:t>
            </a:r>
            <a:r>
              <a:rPr lang="en-US" i="1" dirty="0" smtClean="0">
                <a:solidFill>
                  <a:srgbClr val="FF0000"/>
                </a:solidFill>
              </a:rPr>
              <a:t>None for students next year, but following years, PK M1, M3, M5</a:t>
            </a:r>
            <a:r>
              <a:rPr lang="en-US" i="1" dirty="0" smtClean="0"/>
              <a:t>)</a:t>
            </a:r>
            <a:endParaRPr lang="en-US" i="1" baseline="0" dirty="0" smtClean="0"/>
          </a:p>
          <a:p>
            <a:pPr marL="403225" indent="-174625">
              <a:buFont typeface="Arial" pitchFamily="34" charset="0"/>
              <a:buChar char="•"/>
              <a:defRPr/>
            </a:pPr>
            <a:r>
              <a:rPr lang="en-US" i="1" baseline="0" dirty="0" smtClean="0"/>
              <a:t>What modules, beyond this one, might build on the concepts of this module?</a:t>
            </a:r>
            <a:r>
              <a:rPr lang="en-US" i="1" dirty="0" smtClean="0"/>
              <a:t> (</a:t>
            </a:r>
            <a:r>
              <a:rPr lang="en-US" i="1" dirty="0" smtClean="0">
                <a:solidFill>
                  <a:srgbClr val="FF0000"/>
                </a:solidFill>
              </a:rPr>
              <a:t>G1 M1, all subsequent modules in K</a:t>
            </a:r>
            <a:r>
              <a:rPr lang="en-US" i="1" dirty="0" smtClean="0"/>
              <a:t>)</a:t>
            </a:r>
          </a:p>
          <a:p>
            <a:pPr marL="400050" indent="-171450">
              <a:buFont typeface="Arial" pitchFamily="34" charset="0"/>
              <a:buChar char="•"/>
              <a:defRPr/>
            </a:pPr>
            <a:endParaRPr lang="en-US" i="1" dirty="0" smtClean="0"/>
          </a:p>
          <a:p>
            <a:pPr>
              <a:defRPr/>
            </a:pPr>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3 minutes</a:t>
            </a:r>
          </a:p>
          <a:p>
            <a:endParaRPr lang="en-US" sz="1800" dirty="0" smtClean="0"/>
          </a:p>
          <a:p>
            <a:r>
              <a:rPr lang="en-US" sz="1800" dirty="0" smtClean="0"/>
              <a:t>MATERIALS NEEDED:</a:t>
            </a:r>
          </a:p>
          <a:p>
            <a:pPr marL="458788" lvl="1" indent="-285750">
              <a:buFont typeface="Arial" pitchFamily="34" charset="0"/>
              <a:buChar char="•"/>
            </a:pPr>
            <a:r>
              <a:rPr lang="en-US" sz="1100" baseline="0" dirty="0" smtClean="0"/>
              <a:t>Curriculum Overview</a:t>
            </a:r>
            <a:endParaRPr lang="en-US" sz="1100" baseline="0" dirty="0"/>
          </a:p>
        </p:txBody>
      </p:sp>
      <p:sp>
        <p:nvSpPr>
          <p:cNvPr id="9" name="Date Placeholder 8"/>
          <p:cNvSpPr>
            <a:spLocks noGrp="1"/>
          </p:cNvSpPr>
          <p:nvPr>
            <p:ph type="dt" idx="10"/>
          </p:nvPr>
        </p:nvSpPr>
        <p:spPr/>
        <p:txBody>
          <a:bodyPr/>
          <a:lstStyle/>
          <a:p>
            <a:pPr>
              <a:defRPr/>
            </a:pPr>
            <a:r>
              <a:rPr lang="en-US" smtClean="0"/>
              <a:t>Grade K Module 1               Module Focus Session</a:t>
            </a:r>
            <a:endParaRPr lang="en-US" dirty="0"/>
          </a:p>
        </p:txBody>
      </p:sp>
      <p:sp>
        <p:nvSpPr>
          <p:cNvPr id="10" name="Slide Number Placeholder 9"/>
          <p:cNvSpPr>
            <a:spLocks noGrp="1"/>
          </p:cNvSpPr>
          <p:nvPr>
            <p:ph type="sldNum" sz="quarter" idx="11"/>
          </p:nvPr>
        </p:nvSpPr>
        <p:spPr/>
        <p:txBody>
          <a:bodyPr/>
          <a:lstStyle/>
          <a:p>
            <a:pPr>
              <a:defRPr/>
            </a:pPr>
            <a:fld id="{E929375C-F076-478A-B9B0-5F9213CA33B4}" type="slidenum">
              <a:rPr lang="en-US" smtClean="0"/>
              <a:pPr>
                <a:defRPr/>
              </a:pPr>
              <a:t>5</a:t>
            </a:fld>
            <a:endParaRPr lang="en-US" dirty="0"/>
          </a:p>
        </p:txBody>
      </p:sp>
      <p:sp>
        <p:nvSpPr>
          <p:cNvPr id="11" name="Header Placeholder 10"/>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4165823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Ask</a:t>
            </a:r>
            <a:r>
              <a:rPr lang="en-US" baseline="0" dirty="0" smtClean="0"/>
              <a:t> participants to count out 6 beans. </a:t>
            </a:r>
          </a:p>
          <a:p>
            <a:endParaRPr lang="en-US" baseline="0" dirty="0" smtClean="0"/>
          </a:p>
          <a:p>
            <a:r>
              <a:rPr lang="en-US" baseline="0" dirty="0" smtClean="0"/>
              <a:t>Counting out a particular number of objects from a larger set is challenging because it requires students to hold the target number in their memory while counting in the correct sequence, with 1:1 correspondence, and an understanding of cardinality. They need to be very fluent in their counting before they can count out a group.</a:t>
            </a:r>
          </a:p>
          <a:p>
            <a:endParaRPr lang="en-US" baseline="0" dirty="0" smtClean="0"/>
          </a:p>
          <a:p>
            <a:r>
              <a:rPr lang="en-US" baseline="0" dirty="0" smtClean="0"/>
              <a:t>In lesson 18, students will count out groups of 4, 5, and 6. They will then play a game that leads them to organize their beans into circles and scattered configurations. Finally, they will learn to write the numeral 6. </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50</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8170961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Lesson 19 builds on the work of the previous lessons to introduce 7 and have</a:t>
            </a:r>
            <a:r>
              <a:rPr lang="en-US" baseline="0" dirty="0" smtClean="0"/>
              <a:t> students write the numeral. The new connection in this lesson is between the 5-group model and counting on the fingers (both show 7 as 5 and 2).</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51</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275414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As students begin to count</a:t>
            </a:r>
            <a:r>
              <a:rPr lang="en-US" baseline="0" dirty="0" smtClean="0"/>
              <a:t> larger numbers in circular and scattered configurations, they need strategies for tracking their counting path. You can see in this Problem Set that students begin to track their counting path with a line. They then compare their counting path with a friend’s. </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Note that the bottom of the Problem Set begins work with </a:t>
            </a:r>
            <a:r>
              <a:rPr lang="en-US" dirty="0" smtClean="0"/>
              <a:t>K.CC.2: Count forward beginning with a given number within the known sequence (instead of beginning with 1)</a:t>
            </a:r>
          </a:p>
          <a:p>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52</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2433225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a:t>
            </a:r>
            <a:r>
              <a:rPr lang="en-US" baseline="0" dirty="0" smtClean="0"/>
              <a:t> Lesson 21, children will learn to count 8 objects in linear and array configurations and write the numeral. </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53</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254253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At the end</a:t>
            </a:r>
            <a:r>
              <a:rPr lang="en-US" baseline="0" dirty="0" smtClean="0"/>
              <a:t> of the day, we will practice a planning protocol to help you make good decisions about manipulating lessons to fit the needs of your class. In preparation for that, let’s unpack Lesson 22. You’ll have </a:t>
            </a:r>
            <a:r>
              <a:rPr lang="en-US" dirty="0" smtClean="0"/>
              <a:t>10</a:t>
            </a:r>
            <a:r>
              <a:rPr lang="en-US" baseline="0" dirty="0" smtClean="0"/>
              <a:t> minutes to read the lesson and answer as many of the bulleted questions as you can (if time is short, ask them to answer 1 of the first 3 questions and the last question).</a:t>
            </a:r>
          </a:p>
          <a:p>
            <a:endParaRPr lang="en-US" baseline="0" dirty="0" smtClean="0"/>
          </a:p>
          <a:p>
            <a:r>
              <a:rPr lang="en-US" baseline="0" dirty="0" smtClean="0"/>
              <a:t>Note to presenter: This builds to the planning protocol by introducing the idea of cutting back on lesson content. The planning protocol includes a look at assessment, which will be covered in depth in the next section. DO NOT bring up assessment at this time or it will derail the presentation.</a:t>
            </a:r>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54</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24332253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Topic F follows</a:t>
            </a:r>
            <a:r>
              <a:rPr lang="en-US" baseline="0" dirty="0" smtClean="0"/>
              <a:t> the same pattern as Topic E, but now students are working with 9 and 10. We won’t go through lessons 23-27 specifically because you are familiar with the pattern by now. However, this practice is important for students- don’t skip these lessons.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Let’s take a closer look at Lesson 28 and find out how students are going to use an important math model, the Number Path.</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55</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2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(Prep</a:t>
            </a:r>
            <a:r>
              <a:rPr lang="en-US" baseline="0" dirty="0" smtClean="0"/>
              <a:t> by placing number path on the floor.)</a:t>
            </a:r>
          </a:p>
          <a:p>
            <a:endParaRPr lang="en-US" baseline="0" dirty="0" smtClean="0"/>
          </a:p>
          <a:p>
            <a:r>
              <a:rPr lang="en-US" sz="1200" kern="1200" dirty="0" smtClean="0">
                <a:solidFill>
                  <a:schemeClr val="tx1"/>
                </a:solidFill>
                <a:effectLst/>
                <a:latin typeface="Calibri" charset="0"/>
                <a:ea typeface="ＭＳ Ｐゴシック" charset="-128"/>
                <a:cs typeface="ＭＳ Ｐゴシック" charset="-128"/>
              </a:rPr>
              <a:t>Materials:	(T) 10 sheets of construction paper, each labeled with a large number (1–10) placed in a row on the floor in the front of the room to make a number path, set of number cards (1–10)  (S) Bag of 20 loose linking cubes (10 red, 10 white)</a:t>
            </a:r>
          </a:p>
          <a:p>
            <a:r>
              <a:rPr lang="en-US" sz="1200" kern="1200" dirty="0" smtClean="0">
                <a:solidFill>
                  <a:schemeClr val="tx1"/>
                </a:solidFill>
                <a:effectLst/>
                <a:latin typeface="Calibri" charset="0"/>
                <a:ea typeface="ＭＳ Ｐゴシック" charset="-128"/>
                <a:cs typeface="ＭＳ Ｐゴシック" charset="-128"/>
              </a:rPr>
              <a:t>Note:  In preparation for the opening activity, give ten students one of the number cards.</a:t>
            </a:r>
          </a:p>
          <a:p>
            <a:endParaRPr lang="en-US" sz="1200" kern="1200" dirty="0" smtClean="0">
              <a:solidFill>
                <a:schemeClr val="tx1"/>
              </a:solidFill>
              <a:effectLst/>
              <a:latin typeface="Calibri" charset="0"/>
              <a:ea typeface="ＭＳ Ｐゴシック" charset="-128"/>
              <a:cs typeface="ＭＳ Ｐゴシック" charset="-128"/>
            </a:endParaRPr>
          </a:p>
          <a:p>
            <a:r>
              <a:rPr lang="en-US" sz="1200" kern="1200" dirty="0" smtClean="0">
                <a:solidFill>
                  <a:schemeClr val="tx1"/>
                </a:solidFill>
                <a:effectLst/>
                <a:latin typeface="Calibri" charset="0"/>
                <a:ea typeface="ＭＳ Ｐゴシック" charset="-128"/>
                <a:cs typeface="ＭＳ Ｐゴシック" charset="-128"/>
              </a:rPr>
              <a:t>T:	We are going to have a math play!  First, I need some actors.  If I have given you a card, please come up to stand in that place on the </a:t>
            </a:r>
            <a:r>
              <a:rPr lang="en-US" sz="1200" b="1" kern="1200" dirty="0" smtClean="0">
                <a:solidFill>
                  <a:schemeClr val="tx1"/>
                </a:solidFill>
                <a:effectLst/>
                <a:latin typeface="Calibri" charset="0"/>
                <a:ea typeface="ＭＳ Ｐゴシック" charset="-128"/>
                <a:cs typeface="ＭＳ Ｐゴシック" charset="-128"/>
              </a:rPr>
              <a:t>number path</a:t>
            </a:r>
            <a:r>
              <a:rPr lang="en-US" sz="1200" kern="1200" dirty="0" smtClean="0">
                <a:solidFill>
                  <a:schemeClr val="tx1"/>
                </a:solidFill>
                <a:effectLst/>
                <a:latin typeface="Calibri" charset="0"/>
                <a:ea typeface="ＭＳ Ｐゴシック" charset="-128"/>
                <a:cs typeface="ＭＳ Ｐゴシック" charset="-128"/>
              </a:rPr>
              <a:t>.  </a:t>
            </a:r>
          </a:p>
          <a:p>
            <a:r>
              <a:rPr lang="en-US" sz="1200" kern="1200" dirty="0" smtClean="0">
                <a:solidFill>
                  <a:schemeClr val="tx1"/>
                </a:solidFill>
                <a:effectLst/>
                <a:latin typeface="Calibri" charset="0"/>
                <a:ea typeface="ＭＳ Ｐゴシック" charset="-128"/>
                <a:cs typeface="ＭＳ Ｐゴシック" charset="-128"/>
              </a:rPr>
              <a:t>S:	(Find their places.)</a:t>
            </a:r>
          </a:p>
          <a:p>
            <a:r>
              <a:rPr lang="en-US" sz="1200" kern="1200" dirty="0" smtClean="0">
                <a:solidFill>
                  <a:schemeClr val="tx1"/>
                </a:solidFill>
                <a:effectLst/>
                <a:latin typeface="Calibri" charset="0"/>
                <a:ea typeface="ＭＳ Ｐゴシック" charset="-128"/>
                <a:cs typeface="ＭＳ Ｐゴシック" charset="-128"/>
              </a:rPr>
              <a:t>T:	(Check for accuracy and collect cards.)  Now, actors, listen to my story, and do what I say.  I will need help from the audience, too.  (A sample story is outlined here; it may be modified to reflect other activities currently taking place in class.)</a:t>
            </a:r>
          </a:p>
          <a:p>
            <a:r>
              <a:rPr lang="en-US" sz="1200" kern="1200" dirty="0" smtClean="0">
                <a:solidFill>
                  <a:schemeClr val="tx1"/>
                </a:solidFill>
                <a:effectLst/>
                <a:latin typeface="Calibri" charset="0"/>
                <a:ea typeface="ＭＳ Ｐゴシック" charset="-128"/>
                <a:cs typeface="ＭＳ Ｐゴシック" charset="-128"/>
              </a:rPr>
              <a:t>T:	Once upon a time, there were some lovely children on a path in the village.  How many children were on the path?  (Wait for audience</a:t>
            </a:r>
            <a:r>
              <a:rPr lang="en-US" sz="1200" i="1" kern="1200" dirty="0" smtClean="0">
                <a:solidFill>
                  <a:schemeClr val="tx1"/>
                </a:solidFill>
                <a:effectLst/>
                <a:latin typeface="Calibri" charset="0"/>
                <a:ea typeface="ＭＳ Ｐゴシック" charset="-128"/>
                <a:cs typeface="ＭＳ Ｐゴシック" charset="-128"/>
              </a:rPr>
              <a:t> </a:t>
            </a:r>
            <a:r>
              <a:rPr lang="en-US" sz="1200" kern="1200" dirty="0" smtClean="0">
                <a:solidFill>
                  <a:schemeClr val="tx1"/>
                </a:solidFill>
                <a:effectLst/>
                <a:latin typeface="Calibri" charset="0"/>
                <a:ea typeface="ＭＳ Ｐゴシック" charset="-128"/>
                <a:cs typeface="ＭＳ Ｐゴシック" charset="-128"/>
              </a:rPr>
              <a:t>to count.)</a:t>
            </a:r>
          </a:p>
          <a:p>
            <a:r>
              <a:rPr lang="en-US" sz="1200" kern="1200" dirty="0" smtClean="0">
                <a:solidFill>
                  <a:schemeClr val="tx1"/>
                </a:solidFill>
                <a:effectLst/>
                <a:latin typeface="Calibri" charset="0"/>
                <a:ea typeface="ＭＳ Ｐゴシック" charset="-128"/>
                <a:cs typeface="ＭＳ Ｐゴシック" charset="-128"/>
              </a:rPr>
              <a:t>S:	There were 10.</a:t>
            </a:r>
          </a:p>
          <a:p>
            <a:r>
              <a:rPr lang="en-US" sz="1200" kern="1200" dirty="0" smtClean="0">
                <a:solidFill>
                  <a:schemeClr val="tx1"/>
                </a:solidFill>
                <a:effectLst/>
                <a:latin typeface="Calibri" charset="0"/>
                <a:ea typeface="ＭＳ Ｐゴシック" charset="-128"/>
                <a:cs typeface="ＭＳ Ｐゴシック" charset="-128"/>
              </a:rPr>
              <a:t>T:	There are 10 children and 10 squares on the number path.  The children were walking to a birthday party.  (Have students march in place.) </a:t>
            </a:r>
          </a:p>
          <a:p>
            <a:r>
              <a:rPr lang="en-US" sz="1200" kern="1200" dirty="0" smtClean="0">
                <a:solidFill>
                  <a:schemeClr val="tx1"/>
                </a:solidFill>
                <a:effectLst/>
                <a:latin typeface="Calibri" charset="0"/>
                <a:ea typeface="ＭＳ Ｐゴシック" charset="-128"/>
                <a:cs typeface="ＭＳ Ｐゴシック" charset="-128"/>
              </a:rPr>
              <a:t>T:	On the way, 5 of them got tired and had to sit down.  (Indicate that the first 5 students should sit on their numbers.)  How many children are on the path?</a:t>
            </a:r>
          </a:p>
          <a:p>
            <a:r>
              <a:rPr lang="en-US" sz="1200" kern="1200" dirty="0" smtClean="0">
                <a:solidFill>
                  <a:schemeClr val="tx1"/>
                </a:solidFill>
                <a:effectLst/>
                <a:latin typeface="Calibri" charset="0"/>
                <a:ea typeface="ＭＳ Ｐゴシック" charset="-128"/>
                <a:cs typeface="ＭＳ Ｐゴシック" charset="-128"/>
              </a:rPr>
              <a:t>S:	There are 5 sitting and 5 standing </a:t>
            </a:r>
            <a:r>
              <a:rPr lang="en-US" sz="1200" kern="1200" dirty="0" smtClean="0">
                <a:solidFill>
                  <a:schemeClr val="tx1"/>
                </a:solidFill>
                <a:effectLst/>
                <a:latin typeface="Calibri" charset="0"/>
                <a:ea typeface="ＭＳ Ｐゴシック" charset="-128"/>
                <a:cs typeface="ＭＳ Ｐゴシック" charset="-128"/>
                <a:sym typeface="Wingdings"/>
              </a:rPr>
              <a:t></a:t>
            </a:r>
            <a:r>
              <a:rPr lang="en-US" sz="1200" kern="1200" dirty="0" smtClean="0">
                <a:solidFill>
                  <a:schemeClr val="tx1"/>
                </a:solidFill>
                <a:effectLst/>
                <a:latin typeface="Calibri" charset="0"/>
                <a:ea typeface="ＭＳ Ｐゴシック" charset="-128"/>
                <a:cs typeface="ＭＳ Ｐゴシック" charset="-128"/>
              </a:rPr>
              <a:t> There are 10 on the path.</a:t>
            </a:r>
          </a:p>
          <a:p>
            <a:r>
              <a:rPr lang="en-US" sz="1200" kern="1200" dirty="0" smtClean="0">
                <a:solidFill>
                  <a:schemeClr val="tx1"/>
                </a:solidFill>
                <a:effectLst/>
                <a:latin typeface="Calibri" charset="0"/>
                <a:ea typeface="ＭＳ Ｐゴシック" charset="-128"/>
                <a:cs typeface="ＭＳ Ｐゴシック" charset="-128"/>
              </a:rPr>
              <a:t>T:	After they rested for a little while, they got up, and the group continued on its way.  (Have children march in place again.)  Suddenly, the last 2 children had to stop to tie their shoes.  (Have two children pretend to tie their shoes.)  How many children are tying their shoes?  </a:t>
            </a:r>
          </a:p>
          <a:p>
            <a:r>
              <a:rPr lang="en-US" dirty="0" smtClean="0">
                <a:effectLst/>
              </a:rPr>
              <a:t>S:	2. </a:t>
            </a:r>
          </a:p>
          <a:p>
            <a:r>
              <a:rPr lang="en-US" sz="1200" kern="1200" dirty="0" smtClean="0">
                <a:solidFill>
                  <a:schemeClr val="tx1"/>
                </a:solidFill>
                <a:effectLst/>
                <a:latin typeface="Calibri" charset="0"/>
                <a:ea typeface="ＭＳ Ｐゴシック" charset="-128"/>
                <a:cs typeface="ＭＳ Ｐゴシック" charset="-128"/>
              </a:rPr>
              <a:t>T:	How many are still walking?  </a:t>
            </a:r>
          </a:p>
          <a:p>
            <a:r>
              <a:rPr lang="en-US" sz="1200" kern="1200" dirty="0" smtClean="0">
                <a:solidFill>
                  <a:schemeClr val="tx1"/>
                </a:solidFill>
                <a:effectLst/>
                <a:latin typeface="Calibri" charset="0"/>
                <a:ea typeface="ＭＳ Ｐゴシック" charset="-128"/>
                <a:cs typeface="ＭＳ Ｐゴシック" charset="-128"/>
              </a:rPr>
              <a:t>S:	8.  </a:t>
            </a:r>
          </a:p>
          <a:p>
            <a:r>
              <a:rPr lang="en-US" sz="1200" kern="1200" dirty="0" smtClean="0">
                <a:solidFill>
                  <a:schemeClr val="tx1"/>
                </a:solidFill>
                <a:effectLst/>
                <a:latin typeface="Calibri" charset="0"/>
                <a:ea typeface="ＭＳ Ｐゴシック" charset="-128"/>
                <a:cs typeface="ＭＳ Ｐゴシック" charset="-128"/>
              </a:rPr>
              <a:t>T:	How many children in all?  </a:t>
            </a:r>
          </a:p>
          <a:p>
            <a:r>
              <a:rPr lang="en-US" sz="1200" kern="1200" dirty="0" smtClean="0">
                <a:solidFill>
                  <a:schemeClr val="tx1"/>
                </a:solidFill>
                <a:effectLst/>
                <a:latin typeface="Calibri" charset="0"/>
                <a:ea typeface="ＭＳ Ｐゴシック" charset="-128"/>
                <a:cs typeface="ＭＳ Ｐゴシック" charset="-128"/>
              </a:rPr>
              <a:t>S:	10. </a:t>
            </a:r>
          </a:p>
          <a:p>
            <a:endParaRPr lang="en-US" dirty="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5" name="Date Placeholder 4"/>
          <p:cNvSpPr>
            <a:spLocks noGrp="1"/>
          </p:cNvSpPr>
          <p:nvPr>
            <p:ph type="dt" idx="11"/>
          </p:nvPr>
        </p:nvSpPr>
        <p:spPr/>
        <p:txBody>
          <a:bodyPr/>
          <a:lstStyle/>
          <a:p>
            <a:pPr>
              <a:defRPr/>
            </a:pPr>
            <a:r>
              <a:rPr lang="en-US" smtClean="0"/>
              <a:t>Grade K Module 1               Module Focus Session</a:t>
            </a:r>
            <a:endParaRPr lang="en-US"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56</a:t>
            </a:fld>
            <a:endParaRPr lang="en-US" dirty="0"/>
          </a:p>
        </p:txBody>
      </p:sp>
      <p:sp>
        <p:nvSpPr>
          <p:cNvPr id="7" name="Footer Placeholder 6"/>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22951787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So far in the module students have done a lot of counting of groups of objects in linear, array, scattered and circular configurations.  Topic G explores how numbers are related to each other.  </a:t>
            </a:r>
            <a:r>
              <a:rPr lang="en-US" i="1" baseline="0" dirty="0" smtClean="0"/>
              <a:t>Six.  One more is seven.  </a:t>
            </a:r>
            <a:endParaRPr lang="en-US" i="1"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57</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i="0" baseline="0" dirty="0" smtClean="0"/>
              <a:t>Understanding the relationship between numbers is foundational to ordering number, comparing number, finding the missing number and being able to use counting on strategies.</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58</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 lesson 29 students use numeral/5-group</a:t>
            </a:r>
            <a:r>
              <a:rPr lang="en-US" baseline="0" dirty="0" smtClean="0"/>
              <a:t> cards to order, first by number, then flip the cards to see the growth pattern of the dots on the back.  Then they hold up the dot card with one more dot than the number said and finally they match the abstract numeral to objects (dots) with a partner.</a:t>
            </a:r>
            <a:endParaRPr lang="en-US" dirty="0" smtClean="0"/>
          </a:p>
          <a:p>
            <a:endParaRPr lang="en-US" dirty="0" smtClean="0"/>
          </a:p>
          <a:p>
            <a:r>
              <a:rPr lang="en-US" dirty="0" smtClean="0"/>
              <a:t>It</a:t>
            </a:r>
            <a:r>
              <a:rPr lang="en-US" baseline="0" dirty="0" smtClean="0"/>
              <a:t> is important to understand the intentional phrasing of Kindergarten comparison statements and show restraint in introducing to much too fast.</a:t>
            </a:r>
            <a:endParaRPr lang="en-US" dirty="0" smtClean="0"/>
          </a:p>
          <a:p>
            <a:pPr marL="228600" indent="-228600">
              <a:buFont typeface="Arial"/>
              <a:buChar char="•"/>
            </a:pPr>
            <a:r>
              <a:rPr lang="en-US" dirty="0" smtClean="0"/>
              <a:t>I</a:t>
            </a:r>
            <a:r>
              <a:rPr lang="en-US" baseline="0" dirty="0" smtClean="0"/>
              <a:t> have 1</a:t>
            </a:r>
            <a:r>
              <a:rPr lang="en-US" dirty="0" smtClean="0"/>
              <a:t>. 1 more</a:t>
            </a:r>
            <a:r>
              <a:rPr lang="en-US" baseline="0" dirty="0" smtClean="0"/>
              <a:t> is 2</a:t>
            </a:r>
            <a:r>
              <a:rPr lang="en-US" dirty="0" smtClean="0">
                <a:sym typeface="Wingdings" panose="05000000000000000000" pitchFamily="2" charset="2"/>
              </a:rPr>
              <a:t>stating</a:t>
            </a:r>
            <a:r>
              <a:rPr lang="en-US" baseline="0" dirty="0" smtClean="0">
                <a:sym typeface="Wingdings" panose="05000000000000000000" pitchFamily="2" charset="2"/>
              </a:rPr>
              <a:t> the pattern of 1 more  </a:t>
            </a:r>
          </a:p>
          <a:p>
            <a:pPr marL="228600" indent="-228600">
              <a:buFont typeface="Arial"/>
              <a:buChar char="•"/>
            </a:pPr>
            <a:r>
              <a:rPr lang="en-US" baseline="0" dirty="0" smtClean="0">
                <a:sym typeface="Wingdings" panose="05000000000000000000" pitchFamily="2" charset="2"/>
              </a:rPr>
              <a:t>2 is more than 1compare w/o quantifying  (Relates to a Kindergarten standard) </a:t>
            </a:r>
          </a:p>
          <a:p>
            <a:pPr marL="171450" indent="-171450">
              <a:buFont typeface="Arial"/>
              <a:buChar char="•"/>
            </a:pPr>
            <a:r>
              <a:rPr lang="en-US" baseline="0" dirty="0" smtClean="0">
                <a:sym typeface="Wingdings" panose="05000000000000000000" pitchFamily="2" charset="2"/>
              </a:rPr>
              <a:t> 2 is 1 more than 1comparing and quantifying (Goes beyond the standards and is linguistically complex for students at this age.)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59</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r>
              <a:rPr lang="en-US" dirty="0" smtClean="0"/>
              <a:t>Let’s take a</a:t>
            </a:r>
            <a:r>
              <a:rPr lang="en-US" baseline="0" dirty="0" smtClean="0"/>
              <a:t> minute to </a:t>
            </a:r>
            <a:r>
              <a:rPr lang="en-US" dirty="0" smtClean="0"/>
              <a:t>review the organizational</a:t>
            </a:r>
            <a:r>
              <a:rPr lang="en-US" baseline="0" dirty="0" smtClean="0"/>
              <a:t> structure of </a:t>
            </a:r>
            <a:r>
              <a:rPr lang="en-US" i="1" baseline="0" dirty="0" smtClean="0"/>
              <a:t>A Story of Units</a:t>
            </a:r>
            <a:r>
              <a:rPr lang="en-US" dirty="0" smtClean="0"/>
              <a:t>:</a:t>
            </a:r>
          </a:p>
          <a:p>
            <a:pPr marL="404813" indent="-177800">
              <a:buFont typeface="Arial" pitchFamily="34" charset="0"/>
              <a:buChar char="•"/>
            </a:pPr>
            <a:r>
              <a:rPr lang="en-US" sz="1200" b="1" i="1" kern="1200" dirty="0" smtClean="0">
                <a:solidFill>
                  <a:schemeClr val="tx1"/>
                </a:solidFill>
                <a:effectLst/>
              </a:rPr>
              <a:t>A Story of Units</a:t>
            </a:r>
            <a:r>
              <a:rPr lang="en-US" sz="1200" b="1" kern="1200" dirty="0" smtClean="0">
                <a:solidFill>
                  <a:schemeClr val="tx1"/>
                </a:solidFill>
                <a:effectLst/>
              </a:rPr>
              <a:t>:  A Curriculum Overview for Grades P-5</a:t>
            </a:r>
            <a:r>
              <a:rPr lang="en-US" sz="1200" kern="1200" dirty="0" smtClean="0">
                <a:solidFill>
                  <a:schemeClr val="tx1"/>
                </a:solidFill>
                <a:effectLst/>
              </a:rPr>
              <a:t> provides a curriculum map and grade-level overview.  The curriculum map provides an at-a-glance view of the entire story, making clear the coherence of the curriculum and the role that each module</a:t>
            </a:r>
            <a:r>
              <a:rPr lang="en-US" sz="1200" kern="1200" baseline="0" dirty="0" smtClean="0">
                <a:solidFill>
                  <a:schemeClr val="tx1"/>
                </a:solidFill>
                <a:effectLst/>
              </a:rPr>
              <a:t> </a:t>
            </a:r>
            <a:r>
              <a:rPr lang="en-US" sz="1200" kern="1200" dirty="0" smtClean="0">
                <a:solidFill>
                  <a:schemeClr val="tx1"/>
                </a:solidFill>
                <a:effectLst/>
              </a:rPr>
              <a:t>plays in that progression. </a:t>
            </a:r>
          </a:p>
          <a:p>
            <a:pPr marL="404813" indent="-177800">
              <a:buFont typeface="Arial" pitchFamily="34" charset="0"/>
              <a:buChar char="•"/>
            </a:pPr>
            <a:r>
              <a:rPr lang="en-US" dirty="0" smtClean="0"/>
              <a:t>Kindergarten contains 6 </a:t>
            </a:r>
            <a:r>
              <a:rPr lang="en-US" dirty="0"/>
              <a:t>modules.  Modules </a:t>
            </a:r>
            <a:r>
              <a:rPr lang="en-US" dirty="0" smtClean="0"/>
              <a:t>are comprised of topics</a:t>
            </a:r>
            <a:r>
              <a:rPr lang="en-US" dirty="0"/>
              <a:t>, </a:t>
            </a:r>
            <a:r>
              <a:rPr lang="en-US" dirty="0" smtClean="0"/>
              <a:t>topics </a:t>
            </a:r>
            <a:r>
              <a:rPr lang="en-US" dirty="0"/>
              <a:t>break into concepts, and concepts become lessons</a:t>
            </a:r>
            <a:r>
              <a:rPr lang="en-US" dirty="0" smtClean="0"/>
              <a:t>. For example, the module we are studying today has 8 topics and 37 lessons. Modules</a:t>
            </a:r>
            <a:r>
              <a:rPr lang="en-US" baseline="0" dirty="0" smtClean="0"/>
              <a:t> and t</a:t>
            </a:r>
            <a:r>
              <a:rPr lang="en-US" dirty="0" smtClean="0"/>
              <a:t>opics will vary in length depending on the concepts</a:t>
            </a:r>
            <a:r>
              <a:rPr lang="en-US" baseline="0" dirty="0" smtClean="0"/>
              <a:t> addressed in each, but every lesson is designed for a </a:t>
            </a:r>
            <a:r>
              <a:rPr lang="en-US" dirty="0" smtClean="0"/>
              <a:t>50</a:t>
            </a:r>
            <a:r>
              <a:rPr lang="en-US" baseline="0" dirty="0" smtClean="0"/>
              <a:t> minute instructional period (Grades 1-5 are 60 minutes).  </a:t>
            </a:r>
          </a:p>
          <a:p>
            <a:pPr marL="404813" indent="-177800">
              <a:buFont typeface="Arial" pitchFamily="34" charset="0"/>
              <a:buChar char="•"/>
            </a:pPr>
            <a:r>
              <a:rPr lang="en-US" baseline="0" dirty="0" smtClean="0"/>
              <a:t>This graphic illustrates the breakdown of the module structure.  Each component, moving from the Overview to the Lesson, provides a more specific level of information.  As you plan to implement </a:t>
            </a:r>
            <a:r>
              <a:rPr lang="en-US" i="1" baseline="0" dirty="0" smtClean="0"/>
              <a:t>A Story of Units</a:t>
            </a:r>
            <a:r>
              <a:rPr lang="en-US" baseline="0" dirty="0" smtClean="0"/>
              <a:t>, each of these components will be important to your understanding of the instructional path of the module.</a:t>
            </a:r>
            <a:endParaRPr lang="en-US" dirty="0"/>
          </a:p>
          <a:p>
            <a:pPr marL="404813" lvl="0" indent="-177800">
              <a:buFont typeface="Arial" pitchFamily="34" charset="0"/>
              <a:buChar char="•"/>
            </a:pPr>
            <a:r>
              <a:rPr lang="en-US" sz="1200" kern="1200" dirty="0" smtClean="0">
                <a:solidFill>
                  <a:schemeClr val="tx1"/>
                </a:solidFill>
                <a:effectLst/>
              </a:rPr>
              <a:t>The Standards, both Content and Practice, come to life through the lessons.  Rigorous problems are embedded throughout the module.  We will spend time in the upcoming sessions exploring this further.</a:t>
            </a:r>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pPr>
                <a:defRPr/>
              </a:pPr>
              <a:t>6</a:t>
            </a:fld>
            <a:endParaRPr lang="en-US"/>
          </a:p>
        </p:txBody>
      </p:sp>
      <p:sp>
        <p:nvSpPr>
          <p:cNvPr id="6" name="Header Placeholder 5"/>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7" name="Date Placeholder 6"/>
          <p:cNvSpPr>
            <a:spLocks noGrp="1"/>
          </p:cNvSpPr>
          <p:nvPr>
            <p:ph type="dt" idx="13"/>
          </p:nvPr>
        </p:nvSpPr>
        <p:spPr/>
        <p:txBody>
          <a:bodyPr/>
          <a:lstStyle/>
          <a:p>
            <a:pPr>
              <a:defRPr/>
            </a:pPr>
            <a:r>
              <a:rPr lang="en-US" smtClean="0"/>
              <a:t>Grade K Module 1               Module Focus Session</a:t>
            </a:r>
            <a:endParaRPr lang="en-US" dirty="0" smtClean="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2 minutes</a:t>
            </a:r>
          </a:p>
          <a:p>
            <a:endParaRPr lang="en-US" sz="1800" dirty="0" smtClean="0"/>
          </a:p>
          <a:p>
            <a:r>
              <a:rPr lang="en-US" sz="1800" dirty="0" smtClean="0"/>
              <a:t>MATERIALS NEEDED:</a:t>
            </a:r>
          </a:p>
          <a:p>
            <a:pPr marL="458788" lvl="1" indent="-285750">
              <a:buFont typeface="Arial" pitchFamily="34" charset="0"/>
              <a:buChar char="•"/>
              <a:tabLst/>
            </a:pPr>
            <a:r>
              <a:rPr lang="en-US" sz="1800" dirty="0" smtClean="0"/>
              <a:t>X</a:t>
            </a:r>
            <a:endParaRPr lang="en-US" sz="1800" dirty="0"/>
          </a:p>
        </p:txBody>
      </p:sp>
      <p:sp>
        <p:nvSpPr>
          <p:cNvPr id="5" name="Footer Placeholder 4"/>
          <p:cNvSpPr>
            <a:spLocks noGrp="1"/>
          </p:cNvSpPr>
          <p:nvPr>
            <p:ph type="ftr" sz="quarter" idx="14"/>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000860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this lesson students work with a partner and make a set of math stairs.  Students continue to practice using language that states the pattern of one more in the context of getting baby bear to his mother . </a:t>
            </a:r>
            <a:r>
              <a:rPr lang="en-US" i="1" baseline="0" dirty="0" smtClean="0"/>
              <a:t>Two. One more is three</a:t>
            </a:r>
            <a:r>
              <a:rPr lang="en-US"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Math Stairs will be used in the next several lessons. Students will put the built stairs in order at the beginning of each lesson they are used.  This reinforces order, the one more pattern, and the relationship between numbers (informally some students will notice that 8 is 3 more cubes than 5 simply through the activity of ordering their Math Stairs)</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60</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i="1" dirty="0" smtClean="0"/>
              <a:t>Note to presenter:  This is a quick fluency activity if needed.</a:t>
            </a:r>
          </a:p>
          <a:p>
            <a:r>
              <a:rPr lang="en-US" sz="1200" b="1" u="sng" kern="1200" dirty="0" smtClean="0">
                <a:solidFill>
                  <a:schemeClr val="tx1"/>
                </a:solidFill>
                <a:effectLst/>
                <a:latin typeface="Calibri" charset="0"/>
                <a:ea typeface="ＭＳ Ｐゴシック" charset="-128"/>
                <a:cs typeface="ＭＳ Ｐゴシック" charset="-128"/>
              </a:rPr>
              <a:t>Show me 1 more </a:t>
            </a:r>
            <a:r>
              <a:rPr lang="en-US" sz="1200" kern="1200" dirty="0" smtClean="0">
                <a:solidFill>
                  <a:schemeClr val="tx1"/>
                </a:solidFill>
                <a:effectLst/>
                <a:latin typeface="Calibri" charset="0"/>
                <a:ea typeface="ＭＳ Ｐゴシック" charset="-128"/>
                <a:cs typeface="ＭＳ Ｐゴシック" charset="-128"/>
              </a:rPr>
              <a:t>with your fingers the Math Way: </a:t>
            </a:r>
            <a:endParaRPr lang="en-US" dirty="0" smtClean="0"/>
          </a:p>
          <a:p>
            <a:r>
              <a:rPr lang="en-US" sz="1200" kern="1200" dirty="0" smtClean="0">
                <a:solidFill>
                  <a:schemeClr val="tx1"/>
                </a:solidFill>
                <a:effectLst/>
                <a:latin typeface="Calibri" charset="0"/>
                <a:ea typeface="ＭＳ Ｐゴシック" charset="-128"/>
                <a:cs typeface="ＭＳ Ｐゴシック" charset="-128"/>
              </a:rPr>
              <a:t>T: Show me three fingers, the Math Way. </a:t>
            </a:r>
            <a:endParaRPr lang="en-US" dirty="0" smtClean="0"/>
          </a:p>
          <a:p>
            <a:r>
              <a:rPr lang="en-US" sz="1200" kern="1200" dirty="0" smtClean="0">
                <a:solidFill>
                  <a:schemeClr val="tx1"/>
                </a:solidFill>
                <a:effectLst/>
                <a:latin typeface="Calibri" charset="0"/>
                <a:ea typeface="ＭＳ Ｐゴシック" charset="-128"/>
                <a:cs typeface="ＭＳ Ｐゴシック" charset="-128"/>
              </a:rPr>
              <a:t>S:  (Hold up the left pinky, left ring finger, and the left middle finger, to show three fingers the Math Way.) </a:t>
            </a:r>
            <a:endParaRPr lang="en-US" dirty="0" smtClean="0">
              <a:effectLst/>
            </a:endParaRPr>
          </a:p>
          <a:p>
            <a:r>
              <a:rPr lang="en-US" sz="1200" kern="1200" dirty="0" smtClean="0">
                <a:solidFill>
                  <a:schemeClr val="tx1"/>
                </a:solidFill>
                <a:effectLst/>
                <a:latin typeface="Calibri" charset="0"/>
                <a:ea typeface="ＭＳ Ｐゴシック" charset="-128"/>
                <a:cs typeface="ＭＳ Ｐゴシック" charset="-128"/>
              </a:rPr>
              <a:t>T:  Now show me 1 more. </a:t>
            </a:r>
            <a:endParaRPr lang="en-US" dirty="0" smtClean="0">
              <a:effectLst/>
            </a:endParaRPr>
          </a:p>
          <a:p>
            <a:r>
              <a:rPr lang="en-US" sz="1200" kern="1200" dirty="0" smtClean="0">
                <a:solidFill>
                  <a:schemeClr val="tx1"/>
                </a:solidFill>
                <a:effectLst/>
                <a:latin typeface="Calibri" charset="0"/>
                <a:ea typeface="ＭＳ Ｐゴシック" charset="-128"/>
                <a:cs typeface="ＭＳ Ｐゴシック" charset="-128"/>
              </a:rPr>
              <a:t>S:  (Hold up the left pinky, left ring finger, and the left middle finger, and the left index finger to show four fingers the Math Way.) </a:t>
            </a:r>
            <a:endParaRPr lang="en-US" dirty="0" smtClean="0">
              <a:effectLst/>
            </a:endParaRPr>
          </a:p>
          <a:p>
            <a:r>
              <a:rPr lang="en-US" sz="1200" kern="1200" dirty="0" smtClean="0">
                <a:solidFill>
                  <a:schemeClr val="tx1"/>
                </a:solidFill>
                <a:effectLst/>
                <a:latin typeface="Calibri" charset="0"/>
                <a:ea typeface="ＭＳ Ｐゴシック" charset="-128"/>
                <a:cs typeface="ＭＳ Ｐゴシック" charset="-128"/>
              </a:rPr>
              <a:t>T:  How many fingers are you showing me now? </a:t>
            </a:r>
            <a:endParaRPr lang="en-US" dirty="0" smtClean="0">
              <a:effectLst/>
            </a:endParaRPr>
          </a:p>
          <a:p>
            <a:r>
              <a:rPr lang="en-US" dirty="0" smtClean="0"/>
              <a:t>S: 4</a:t>
            </a:r>
          </a:p>
          <a:p>
            <a:r>
              <a:rPr lang="en-US" dirty="0" smtClean="0"/>
              <a:t>Repeat with</a:t>
            </a:r>
            <a:r>
              <a:rPr lang="en-US" baseline="0" dirty="0" smtClean="0"/>
              <a:t> different numbers up to 10</a:t>
            </a:r>
            <a:endParaRPr lang="en-US" dirty="0" smtClean="0"/>
          </a:p>
          <a:p>
            <a:endParaRPr lang="en-US" dirty="0" smtClean="0"/>
          </a:p>
          <a:p>
            <a:r>
              <a:rPr lang="en-US" dirty="0" smtClean="0"/>
              <a:t>In lesson 31 students</a:t>
            </a:r>
            <a:r>
              <a:rPr lang="en-US" baseline="0" dirty="0" smtClean="0"/>
              <a:t> are challenged to add and see one more in a circular configuration in which the growth pattern is not easily recognized as they were in the math stairs.  The Math Stairs are used as a scaffold from the previous day but are taken apart and placed in a circular configuration around a circle.</a:t>
            </a:r>
          </a:p>
          <a:p>
            <a:r>
              <a:rPr lang="en-US" baseline="0" dirty="0" smtClean="0"/>
              <a:t>This lesson reviews the work from Topics E and F:</a:t>
            </a:r>
          </a:p>
          <a:p>
            <a:pPr marL="171450" indent="-171450">
              <a:buFont typeface="Arial"/>
              <a:buChar char="•"/>
            </a:pPr>
            <a:r>
              <a:rPr lang="en-US" baseline="0" dirty="0" smtClean="0"/>
              <a:t>Pairing each number name to one object for numbers 1-10</a:t>
            </a:r>
          </a:p>
          <a:p>
            <a:pPr marL="171450" indent="-171450">
              <a:buFont typeface="Arial"/>
              <a:buChar char="•"/>
            </a:pPr>
            <a:r>
              <a:rPr lang="en-US" baseline="0" dirty="0" smtClean="0"/>
              <a:t>Employing accurate counting all strategies in a challenging circular configuration</a:t>
            </a:r>
          </a:p>
          <a:p>
            <a:pPr marL="171450" indent="-171450">
              <a:buFont typeface="Arial"/>
              <a:buChar char="•"/>
            </a:pPr>
            <a:r>
              <a:rPr lang="en-US" baseline="0" dirty="0" smtClean="0"/>
              <a:t>Embedded numbers are implied</a:t>
            </a:r>
            <a:endParaRPr lang="en-US" dirty="0" smtClean="0"/>
          </a:p>
          <a:p>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61</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Lesson 32 returns to Math Stairs to</a:t>
            </a:r>
            <a:r>
              <a:rPr lang="en-US" baseline="0" dirty="0" smtClean="0"/>
              <a:t> help students find the missing numbers and count on from numbers other than 1.  This lesson is differentiated by providing the numbers beginning from 1 for those that need the support and gets more complex towards the end of the lesson.  </a:t>
            </a:r>
          </a:p>
          <a:p>
            <a:endParaRPr lang="en-US" baseline="0" dirty="0" smtClean="0"/>
          </a:p>
          <a:p>
            <a:r>
              <a:rPr lang="en-US" baseline="0" dirty="0" smtClean="0"/>
              <a:t>The 2 problem sets displayed show the simple to complex progression.</a:t>
            </a:r>
          </a:p>
          <a:p>
            <a:pPr marL="171450" indent="-171450">
              <a:buFont typeface="Arial"/>
              <a:buChar char="•"/>
            </a:pPr>
            <a:r>
              <a:rPr lang="en-US" baseline="0" dirty="0" smtClean="0"/>
              <a:t>The first page of the problem sets provides the scaffold of all the numbers and the pattern of the Math Stairs</a:t>
            </a:r>
          </a:p>
          <a:p>
            <a:pPr marL="171450" indent="-171450">
              <a:buFont typeface="Arial"/>
              <a:buChar char="•"/>
            </a:pPr>
            <a:r>
              <a:rPr lang="en-US" baseline="0" dirty="0" smtClean="0"/>
              <a:t>The second page removes the scaffold and shows an array configuration and sets of numbers not beginning at 1.</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62</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Topic H mirrors Topic G exploring one less.  </a:t>
            </a:r>
            <a:r>
              <a:rPr lang="en-US" i="1" baseline="0" dirty="0" smtClean="0"/>
              <a:t>  </a:t>
            </a:r>
            <a:endParaRPr lang="en-US" i="1"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63</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 lesson</a:t>
            </a:r>
            <a:r>
              <a:rPr lang="en-US" baseline="0" dirty="0" smtClean="0"/>
              <a:t> 33 students use their numeral/5-group cards and linking cubes.  Students use the 5-group dots as a model and arrange linking cubes in the same formation starting with 10.  They take one cube away as they count down to one, making the cubes match the 5-group dots each time.  Then students mix up their 5-group cards and put them in order beginning with 10.</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64</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dirty="0" smtClean="0"/>
              <a:t>In lesson 34</a:t>
            </a:r>
            <a:r>
              <a:rPr lang="en-US" baseline="0" dirty="0" smtClean="0"/>
              <a:t> one less is embedded in a story situation.  The intentional language is again reinforced.  Listen for this language as I read the story from the problem set about the robots.</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Calibri" charset="0"/>
                <a:ea typeface="ＭＳ Ｐゴシック" charset="-128"/>
                <a:cs typeface="ＭＳ Ｐゴシック" charset="-128"/>
              </a:rPr>
              <a:t>10 robots were playing in a circle.  1 robot’s mom called and he had to go home.  10. One less is nine.  9 robots were playing in a circle.  1 robot’s mom called and he had to go home.  9.  One less is eight.  8 robots were playing in a circle.  1 robot’s mom called and he had to go home.  8.  One less is seven.  7 robots were playing in a circle.  1 robot’s mom called and he had to go home.  7.  One less is six.  6 robots were playing in a circle.  1 robot’s mom called and he had to go home.  6.  One less is five.  5 robots were playing in a circle.  1 robot’s mom called and he had to go home.  5.  One less is four.  4 robots were playing in a circle.  1 robot’s mom called and he had to go home.  4.  One less is three.  3 robots were playing in a circle.  1 robot’s mom called and he had to go home.  3.  One less is two.  2 robots were playing in a circle.  1 robot’s mom called and he had to go home.  2.  One less is one.  And he played happily ever after!</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65</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Fluency</a:t>
            </a:r>
            <a:r>
              <a:rPr lang="en-US" baseline="0" dirty="0" smtClean="0"/>
              <a:t> activity if needed:</a:t>
            </a:r>
          </a:p>
          <a:p>
            <a:pPr marL="0" marR="0" indent="0" algn="l" defTabSz="457200" rtl="0" eaLnBrk="0" fontAlgn="base" latinLnBrk="0" hangingPunct="0">
              <a:lnSpc>
                <a:spcPct val="100000"/>
              </a:lnSpc>
              <a:spcBef>
                <a:spcPct val="30000"/>
              </a:spcBef>
              <a:spcAft>
                <a:spcPct val="0"/>
              </a:spcAft>
              <a:buClrTx/>
              <a:buSzTx/>
              <a:buFontTx/>
              <a:buNone/>
              <a:tabLst/>
              <a:defRPr/>
            </a:pPr>
            <a:r>
              <a:rPr lang="en-US" b="1" u="sng" baseline="0" dirty="0" smtClean="0"/>
              <a:t>Beep Number</a:t>
            </a:r>
            <a:r>
              <a:rPr lang="en-US" b="0" u="none" baseline="0" dirty="0" smtClean="0"/>
              <a:t>- Use an imaginary number path per participant.  This fluency maintains the work of identifying the missing number using what was learned about how numbers are related to each other.</a:t>
            </a:r>
          </a:p>
          <a:p>
            <a:pPr marL="0" marR="0" indent="0" algn="l" defTabSz="457200" rtl="0" eaLnBrk="0" fontAlgn="base" latinLnBrk="0" hangingPunct="0">
              <a:lnSpc>
                <a:spcPct val="100000"/>
              </a:lnSpc>
              <a:spcBef>
                <a:spcPct val="30000"/>
              </a:spcBef>
              <a:spcAft>
                <a:spcPct val="0"/>
              </a:spcAft>
              <a:buClrTx/>
              <a:buSzTx/>
              <a:buFontTx/>
              <a:buNone/>
              <a:tabLst/>
              <a:defRPr/>
            </a:pPr>
            <a:r>
              <a:rPr lang="en-US" b="0" i="1" u="none" baseline="0" dirty="0" smtClean="0"/>
              <a:t>Listen carefully while I count.  Instead of saying a number, I’ll say beep.  You can touch each number on your number path as I say it.  When you know what the beep number is, raise your hand.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0" u="none" baseline="0" dirty="0" smtClean="0"/>
              <a:t>7, 8, beep</a:t>
            </a:r>
          </a:p>
          <a:p>
            <a:pPr marL="0" marR="0" indent="0" algn="l" defTabSz="457200" rtl="0" eaLnBrk="0" fontAlgn="base" latinLnBrk="0" hangingPunct="0">
              <a:lnSpc>
                <a:spcPct val="100000"/>
              </a:lnSpc>
              <a:spcBef>
                <a:spcPct val="30000"/>
              </a:spcBef>
              <a:spcAft>
                <a:spcPct val="0"/>
              </a:spcAft>
              <a:buClrTx/>
              <a:buSzTx/>
              <a:buFontTx/>
              <a:buNone/>
              <a:tabLst/>
              <a:defRPr/>
            </a:pPr>
            <a:r>
              <a:rPr lang="en-US" b="0" u="none" baseline="0" dirty="0" smtClean="0"/>
              <a:t>7, beep, 9</a:t>
            </a:r>
          </a:p>
          <a:p>
            <a:pPr marL="0" marR="0" indent="0" algn="l" defTabSz="457200" rtl="0" eaLnBrk="0" fontAlgn="base" latinLnBrk="0" hangingPunct="0">
              <a:lnSpc>
                <a:spcPct val="100000"/>
              </a:lnSpc>
              <a:spcBef>
                <a:spcPct val="30000"/>
              </a:spcBef>
              <a:spcAft>
                <a:spcPct val="0"/>
              </a:spcAft>
              <a:buClrTx/>
              <a:buSzTx/>
              <a:buFontTx/>
              <a:buNone/>
              <a:tabLst/>
              <a:defRPr/>
            </a:pPr>
            <a:r>
              <a:rPr lang="en-US" b="0" u="none" baseline="0" dirty="0" smtClean="0"/>
              <a:t>Beep, 8, 9</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lesson 35 students work with math stairs in a descending pattern.  Pairs of students order their pre-made stairs from 10 to 1 and continue to practice using intentional language that states the pattern of one less in the context of getting baby bear some honey . </a:t>
            </a:r>
            <a:r>
              <a:rPr lang="en-US" i="1" baseline="0" dirty="0" smtClean="0"/>
              <a:t>Ten. One less is nine</a:t>
            </a:r>
            <a:r>
              <a:rPr lang="en-US"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66</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In lesson 36 students cross</a:t>
            </a:r>
            <a:r>
              <a:rPr lang="en-US" baseline="0" dirty="0" smtClean="0"/>
              <a:t> out 1 object to show one less in more challenging counting configurations.  Once again you see the progression from simple to complex, a characteristic seen throughout the curriculum.</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baseline="0" dirty="0" smtClean="0"/>
              <a:t>Crossing out one object to see one less marks the spot to begin and stop counting what is left to find one less.  (Simple)</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baseline="0" dirty="0" smtClean="0"/>
              <a:t>Crossing out one object in a scattered configuration to find one less.  Students still need to employ an accurate counting strategy to state one less. (More complex)</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baseline="0" dirty="0" smtClean="0"/>
              <a:t>Finally students are asked to look at an array and create a drawing showing one less.  (Complex)</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67</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Lesson 37 is a review and celebration of all the work of Module 1.  Students are given a mystery bag with a varying amount of loose link cubes to 10.  Stations are set up with all the materials they have used in the module:</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smtClean="0"/>
              <a:t>5-group cards</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smtClean="0"/>
              <a:t>5 red and 5 white beads</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smtClean="0"/>
              <a:t>White board and markers</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smtClean="0"/>
              <a:t>Linking cube towers/stairs</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smtClean="0"/>
              <a:t>5-group mats</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err="1" smtClean="0"/>
              <a:t>Rekenrek</a:t>
            </a:r>
            <a:endParaRPr lang="en-US" baseline="0" dirty="0" smtClean="0"/>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baseline="0" dirty="0" smtClean="0"/>
              <a:t>Paper, crayons, pencils</a:t>
            </a:r>
          </a:p>
          <a:p>
            <a:pPr marL="228600" marR="0" indent="-228600" algn="l" defTabSz="457200" rtl="0" eaLnBrk="0" fontAlgn="base" latinLnBrk="0" hangingPunct="0">
              <a:lnSpc>
                <a:spcPct val="100000"/>
              </a:lnSpc>
              <a:spcBef>
                <a:spcPct val="30000"/>
              </a:spcBef>
              <a:spcAft>
                <a:spcPct val="0"/>
              </a:spcAft>
              <a:buClrTx/>
              <a:buSzTx/>
              <a:buFont typeface="Arial"/>
              <a:buAutoNum type="arabicParenR"/>
              <a:tabLst/>
              <a:defRPr/>
            </a:pPr>
            <a:r>
              <a:rPr lang="en-US" baseline="0" dirty="0" smtClean="0"/>
              <a:t>Students are then asked to show their mystery number in as many ways as they can. </a:t>
            </a:r>
          </a:p>
          <a:p>
            <a:pPr marL="228600" marR="0" indent="-228600" algn="l" defTabSz="457200" rtl="0" eaLnBrk="0" fontAlgn="base" latinLnBrk="0" hangingPunct="0">
              <a:lnSpc>
                <a:spcPct val="100000"/>
              </a:lnSpc>
              <a:spcBef>
                <a:spcPct val="30000"/>
              </a:spcBef>
              <a:spcAft>
                <a:spcPct val="0"/>
              </a:spcAft>
              <a:buClrTx/>
              <a:buSzTx/>
              <a:buFont typeface="Arial"/>
              <a:buAutoNum type="arabicParenR"/>
              <a:tabLst/>
              <a:defRPr/>
            </a:pPr>
            <a:r>
              <a:rPr lang="en-US" baseline="0" dirty="0" smtClean="0"/>
              <a:t>Order a set of 5-group cards to 10 to review the work of </a:t>
            </a:r>
            <a:r>
              <a:rPr lang="en-US" baseline="0" smtClean="0"/>
              <a:t>one more and one less. </a:t>
            </a:r>
            <a:endParaRPr lang="en-US" baseline="0"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68</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Model</a:t>
            </a:r>
            <a:r>
              <a:rPr lang="en-US" dirty="0" smtClean="0"/>
              <a:t> giving the Topic E assessment with a participant. Have participants take notes and score using the rubric. Facilitate a discussion about responses given by the participant. What level of conceptual understanding is evidenced by the “student’s “ responses? </a:t>
            </a: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Please note that, while we certainly have a systematic approach to assessment, we do not provide a complete assessment program.  At this point, a primary goal of the project has been to create a curriculum that is free and accessible to anyone, anywhere.  By default, that means that the assessments are also free and accessible to anyone, anywhere.  The assessments that we provide are worthy assessments, </a:t>
            </a:r>
            <a:r>
              <a:rPr lang="en-US" dirty="0"/>
              <a:t>r</a:t>
            </a:r>
            <a:r>
              <a:rPr lang="en-US" dirty="0" smtClean="0"/>
              <a:t>egardless of how much help individual students might have gotten at home.  If a student can perform in class, getting the correct answer and demonstrating understanding through models and explanation, then that should be acknowledged and praised.  However, these assessments are obviously not sufficient.</a:t>
            </a:r>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69</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p:txBody>
          <a:bodyPr/>
          <a:lstStyle/>
          <a:p>
            <a:r>
              <a:rPr lang="en-US" baseline="0" dirty="0" smtClean="0"/>
              <a:t>Each Overview contains multiple components to help educators</a:t>
            </a:r>
            <a:r>
              <a:rPr lang="en-US" dirty="0" smtClean="0"/>
              <a:t> </a:t>
            </a:r>
            <a:r>
              <a:rPr lang="en-US" baseline="0" dirty="0" smtClean="0"/>
              <a:t>understand more clearly the focus of the module.  These components include: </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Table of contents: lists topics</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Descriptive narrative: Zooms in to orient you to the particular material you’ll be teaching</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Distribution of Instructional Minutes</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Focus Grade Level Standards, Foundational Standards: current and foundational</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Standards for Mathematical Practices: We chose specific ones to call out in each module based on the progressions and also the mathematics. Some lend themselves better than others.</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Overview of Module Topics and Lesson Objectives: A more nuanced look at the sequencing of the mathematics through the objective chart. How many days is this, when are the assessments, for planning this is useful</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Terminology</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Suggested Tools and Representations: much as we try, these lists are not exhaustive. Tools are suggestions but can be substituted with available resources.</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Suggested Methods of Instructional Delivery: personal white boards</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Scaffolds: explain UDL boxes</a:t>
            </a:r>
          </a:p>
          <a:p>
            <a:pPr marL="403225" marR="0" lvl="3"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Assessment Summary: In K, interview style and completed individually</a:t>
            </a:r>
          </a:p>
          <a:p>
            <a:pPr marL="742950" marR="0" lvl="3" indent="-285750" algn="l" defTabSz="457200" rtl="0" eaLnBrk="0" fontAlgn="base" latinLnBrk="0" hangingPunct="0">
              <a:lnSpc>
                <a:spcPct val="100000"/>
              </a:lnSpc>
              <a:spcBef>
                <a:spcPct val="30000"/>
              </a:spcBef>
              <a:spcAft>
                <a:spcPct val="0"/>
              </a:spcAft>
              <a:buClrTx/>
              <a:buSzTx/>
              <a:buFont typeface="Arial" pitchFamily="34" charset="0"/>
              <a:buChar char="•"/>
              <a:tabLst/>
              <a:defRPr/>
            </a:pPr>
            <a:endParaRPr lang="en-US" dirty="0" smtClean="0"/>
          </a:p>
          <a:p>
            <a:r>
              <a:rPr lang="en-US" baseline="0" dirty="0" smtClean="0">
                <a:solidFill>
                  <a:srgbClr val="FF0000"/>
                </a:solidFill>
              </a:rPr>
              <a:t>Flip back to the Descriptive Narrative</a:t>
            </a:r>
            <a:r>
              <a:rPr lang="en-US" dirty="0" smtClean="0">
                <a:solidFill>
                  <a:srgbClr val="FF0000"/>
                </a:solidFill>
              </a:rPr>
              <a:t> (page 2) and take 4 minutes to read the Descriptive Narrative. As you read, highlight a word, a phrase, or a sentence that stands out to you. </a:t>
            </a:r>
          </a:p>
          <a:p>
            <a:pPr>
              <a:defRPr/>
            </a:pPr>
            <a:r>
              <a:rPr lang="en-US" dirty="0" smtClean="0">
                <a:solidFill>
                  <a:srgbClr val="FF0000"/>
                </a:solidFill>
              </a:rPr>
              <a:t>Turn and talk with others at your table.  Share your observations and ask them to do the same.  </a:t>
            </a:r>
            <a:endParaRPr lang="en-US" i="1" dirty="0" smtClean="0">
              <a:solidFill>
                <a:srgbClr val="FF0000"/>
              </a:solidFill>
            </a:endParaRPr>
          </a:p>
          <a:p>
            <a:pPr>
              <a:defRPr/>
            </a:pPr>
            <a:r>
              <a:rPr lang="en-US" i="1" dirty="0" smtClean="0">
                <a:solidFill>
                  <a:srgbClr val="FF0000"/>
                </a:solidFill>
              </a:rPr>
              <a:t>NOTE TO FACILITATOR:  Allow 2 minutes for participants to turn and talk about their</a:t>
            </a:r>
            <a:r>
              <a:rPr lang="en-US" i="1" baseline="0" dirty="0" smtClean="0">
                <a:solidFill>
                  <a:srgbClr val="FF0000"/>
                </a:solidFill>
              </a:rPr>
              <a:t> review of the Overview and </a:t>
            </a:r>
            <a:r>
              <a:rPr lang="en-US" i="1" dirty="0" smtClean="0">
                <a:solidFill>
                  <a:srgbClr val="FF0000"/>
                </a:solidFill>
              </a:rPr>
              <a:t>their response to</a:t>
            </a:r>
            <a:r>
              <a:rPr lang="en-US" i="1" baseline="0" dirty="0" smtClean="0">
                <a:solidFill>
                  <a:srgbClr val="FF0000"/>
                </a:solidFill>
              </a:rPr>
              <a:t> the information provided there.  T</a:t>
            </a:r>
            <a:r>
              <a:rPr lang="en-US" i="1" dirty="0" smtClean="0">
                <a:solidFill>
                  <a:srgbClr val="FF0000"/>
                </a:solidFill>
              </a:rPr>
              <a:t>hen facilitate a discussion in the remaining</a:t>
            </a:r>
            <a:r>
              <a:rPr lang="en-US" i="1" baseline="0" dirty="0" smtClean="0">
                <a:solidFill>
                  <a:srgbClr val="FF0000"/>
                </a:solidFill>
              </a:rPr>
              <a:t> 5 minutes using the following talking points:</a:t>
            </a:r>
            <a:endParaRPr lang="en-US" i="1" dirty="0" smtClean="0">
              <a:solidFill>
                <a:srgbClr val="FF0000"/>
              </a:solidFill>
            </a:endParaRPr>
          </a:p>
          <a:p>
            <a:pPr marL="403225" marR="0" lvl="2" indent="-17780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solidFill>
                  <a:srgbClr val="FF0000"/>
                </a:solidFill>
              </a:rPr>
              <a:t>Your administrator is coming in for an observation sometime next week. She/he needs to know which standards you will cover. You are teaching in Topic C next week. What do you tell her/him? (K.CC4a, K.CC.4b, K.CC.5, K.OA.3, K.MD.3)</a:t>
            </a:r>
          </a:p>
          <a:p>
            <a:pPr marL="403225" indent="-177800">
              <a:spcAft>
                <a:spcPts val="0"/>
              </a:spcAft>
              <a:buFont typeface="Arial" pitchFamily="34" charset="0"/>
              <a:buChar char="•"/>
            </a:pPr>
            <a:r>
              <a:rPr lang="en-US" dirty="0" smtClean="0">
                <a:solidFill>
                  <a:srgbClr val="FF0000"/>
                </a:solidFill>
              </a:rPr>
              <a:t>Take a look at the Distribution of Instructional Minutes on page 3. Which Mathematical Practices are addressed in Topic C? (MP.3, MP.7, MP.8) Does anyone know what MP.7 is? No? Take a look at page 5. (Look for and make use of structure.) How does the information provided inform instruction</a:t>
            </a:r>
            <a:r>
              <a:rPr lang="en-US" baseline="0" dirty="0" smtClean="0">
                <a:solidFill>
                  <a:srgbClr val="FF0000"/>
                </a:solidFill>
              </a:rPr>
              <a:t> for this module</a:t>
            </a:r>
            <a:r>
              <a:rPr lang="en-US" dirty="0" smtClean="0">
                <a:solidFill>
                  <a:srgbClr val="FF0000"/>
                </a:solidFill>
              </a:rPr>
              <a:t>? (this extra sentence ties it into the K module)</a:t>
            </a:r>
          </a:p>
          <a:p>
            <a:pPr marL="403225" indent="-177800">
              <a:spcAft>
                <a:spcPts val="0"/>
              </a:spcAft>
              <a:buFont typeface="Arial" pitchFamily="34" charset="0"/>
              <a:buChar char="•"/>
            </a:pPr>
            <a:r>
              <a:rPr lang="en-US" dirty="0" smtClean="0">
                <a:solidFill>
                  <a:srgbClr val="FF0000"/>
                </a:solidFill>
              </a:rPr>
              <a:t>Take a look at the Terminology and Suggested Tools and Representations. How do these terms and tools support the work of this module? (Grouping at 5- color change on </a:t>
            </a:r>
            <a:r>
              <a:rPr lang="en-US" dirty="0" err="1" smtClean="0">
                <a:solidFill>
                  <a:srgbClr val="FF0000"/>
                </a:solidFill>
              </a:rPr>
              <a:t>Rekenrek</a:t>
            </a:r>
            <a:r>
              <a:rPr lang="en-US" dirty="0" smtClean="0">
                <a:solidFill>
                  <a:srgbClr val="FF0000"/>
                </a:solidFill>
              </a:rPr>
              <a:t>, 5-Group model; Left hand mat for Counting the May Way)</a:t>
            </a:r>
          </a:p>
          <a:p>
            <a:pPr marL="403225" indent="-177800">
              <a:spcAft>
                <a:spcPts val="0"/>
              </a:spcAft>
              <a:buFont typeface="Arial" pitchFamily="34" charset="0"/>
              <a:buChar char="•"/>
            </a:pPr>
            <a:r>
              <a:rPr lang="en-US" dirty="0" smtClean="0">
                <a:solidFill>
                  <a:srgbClr val="FF0000"/>
                </a:solidFill>
              </a:rPr>
              <a:t>When you start your school year, which components of the Module Overview will you use in your role to implement </a:t>
            </a:r>
            <a:r>
              <a:rPr lang="en-US" i="1" dirty="0" smtClean="0">
                <a:solidFill>
                  <a:srgbClr val="FF0000"/>
                </a:solidFill>
              </a:rPr>
              <a:t>A Story of Units</a:t>
            </a:r>
            <a:r>
              <a:rPr lang="en-US" dirty="0" smtClean="0">
                <a:solidFill>
                  <a:srgbClr val="FF0000"/>
                </a:solidFill>
              </a:rPr>
              <a:t>?</a:t>
            </a:r>
          </a:p>
          <a:p>
            <a:endParaRPr lang="en-US" baseline="0" dirty="0" smtClean="0"/>
          </a:p>
        </p:txBody>
      </p:sp>
      <p:sp>
        <p:nvSpPr>
          <p:cNvPr id="4" name="Header Placeholder 3"/>
          <p:cNvSpPr>
            <a:spLocks noGrp="1"/>
          </p:cNvSpPr>
          <p:nvPr>
            <p:ph type="hdr" sz="quarter" idx="10"/>
          </p:nvPr>
        </p:nvSpPr>
        <p:spPr/>
        <p:txBody>
          <a:bodyPr/>
          <a:lstStyle/>
          <a:p>
            <a:pPr>
              <a:defRPr/>
            </a:pPr>
            <a:r>
              <a:rPr lang="en-US" smtClean="0"/>
              <a:t>Eureka Math:  A Story of Units                 www.CommonCore.org</a:t>
            </a:r>
            <a:endParaRPr lang="en-US" dirty="0" smtClean="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7</a:t>
            </a:fld>
            <a:endParaRPr lang="en-US" dirty="0"/>
          </a:p>
        </p:txBody>
      </p:sp>
      <p:sp>
        <p:nvSpPr>
          <p:cNvPr id="7" name="Date Placeholder 6"/>
          <p:cNvSpPr>
            <a:spLocks noGrp="1"/>
          </p:cNvSpPr>
          <p:nvPr>
            <p:ph type="dt" idx="13"/>
          </p:nvPr>
        </p:nvSpPr>
        <p:spPr/>
        <p:txBody>
          <a:bodyPr/>
          <a:lstStyle/>
          <a:p>
            <a:pPr>
              <a:defRPr/>
            </a:pPr>
            <a:r>
              <a:rPr lang="en-US" smtClean="0"/>
              <a:t>Grade K Module 1               Module Focus Session</a:t>
            </a:r>
            <a:endParaRPr lang="en-US" dirty="0" smtClean="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10 minutes</a:t>
            </a:r>
          </a:p>
          <a:p>
            <a:endParaRPr lang="en-US" sz="1800" dirty="0" smtClean="0"/>
          </a:p>
          <a:p>
            <a:r>
              <a:rPr lang="en-US" sz="1800" dirty="0" smtClean="0"/>
              <a:t>MATERIALS NEEDED:</a:t>
            </a:r>
          </a:p>
          <a:p>
            <a:pPr marL="458788" lvl="1" indent="-285750">
              <a:buFont typeface="Arial" pitchFamily="34" charset="0"/>
              <a:buChar char="•"/>
              <a:tabLst/>
            </a:pPr>
            <a:r>
              <a:rPr lang="en-US" baseline="0" dirty="0" smtClean="0"/>
              <a:t>Module Overview</a:t>
            </a:r>
            <a:endParaRPr lang="en-US" baseline="0" dirty="0"/>
          </a:p>
        </p:txBody>
      </p:sp>
      <p:sp>
        <p:nvSpPr>
          <p:cNvPr id="5" name="Footer Placeholder 4"/>
          <p:cNvSpPr>
            <a:spLocks noGrp="1"/>
          </p:cNvSpPr>
          <p:nvPr>
            <p:ph type="ftr" sz="quarter" idx="14"/>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32569602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Now have participants practice administering the Topic G and H assessments with a partner. Taking turns being the teacher and the student. Stress the importance of practicing our craft. Assessments can become more systematic and less time consuming when the administration of the assessment becomes second nature. </a:t>
            </a:r>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70</a:t>
            </a:fld>
            <a:endParaRPr lang="en-US"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X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3"/>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4"/>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5"/>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350801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alibri" charset="0"/>
                <a:ea typeface="ＭＳ Ｐゴシック" charset="-128"/>
                <a:cs typeface="ＭＳ Ｐゴシック" charset="-128"/>
              </a:rPr>
              <a:t>As you’ve seen, the sequence of objectives</a:t>
            </a:r>
            <a:r>
              <a:rPr lang="en-US" sz="1200" kern="1200" baseline="0" dirty="0" smtClean="0">
                <a:solidFill>
                  <a:schemeClr val="tx1"/>
                </a:solidFill>
                <a:latin typeface="Calibri" charset="0"/>
                <a:ea typeface="ＭＳ Ｐゴシック" charset="-128"/>
                <a:cs typeface="ＭＳ Ｐゴシック" charset="-128"/>
              </a:rPr>
              <a:t> is very intentional.  Each one is critical in preparing students for what comes next</a:t>
            </a:r>
            <a:r>
              <a:rPr lang="en-US" sz="1200" kern="1200" dirty="0" smtClean="0">
                <a:solidFill>
                  <a:schemeClr val="tx1"/>
                </a:solidFill>
                <a:latin typeface="Calibri" charset="0"/>
                <a:ea typeface="ＭＳ Ｐゴシック" charset="-128"/>
                <a:cs typeface="ＭＳ Ｐゴシック" charset="-128"/>
              </a:rPr>
              <a:t>.  We think of these objectives as rungs on a ladder</a:t>
            </a:r>
            <a:r>
              <a:rPr lang="en-US" sz="1200" kern="1200" baseline="0" dirty="0" smtClean="0">
                <a:solidFill>
                  <a:schemeClr val="tx1"/>
                </a:solidFill>
                <a:latin typeface="Calibri" charset="0"/>
                <a:ea typeface="ＭＳ Ｐゴシック" charset="-128"/>
                <a:cs typeface="ＭＳ Ｐゴシック" charset="-128"/>
              </a:rPr>
              <a:t> that lead to success of the module’s focus.  </a:t>
            </a:r>
            <a:r>
              <a:rPr lang="en-US" sz="1200" kern="1200" dirty="0" smtClean="0">
                <a:solidFill>
                  <a:schemeClr val="tx1"/>
                </a:solidFill>
                <a:latin typeface="Calibri" charset="0"/>
                <a:ea typeface="ＭＳ Ｐゴシック" charset="-128"/>
                <a:cs typeface="ＭＳ Ｐゴシック" charset="-128"/>
              </a:rPr>
              <a:t>Collectively,</a:t>
            </a:r>
            <a:r>
              <a:rPr lang="en-US" sz="1200" kern="1200" baseline="0" dirty="0" smtClean="0">
                <a:solidFill>
                  <a:schemeClr val="tx1"/>
                </a:solidFill>
                <a:latin typeface="Calibri" charset="0"/>
                <a:ea typeface="ＭＳ Ｐゴシック" charset="-128"/>
                <a:cs typeface="ＭＳ Ｐゴシック" charset="-128"/>
              </a:rPr>
              <a:t> they play a significant role in the students achieving mastery of the grade’s expectations.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Calibri" charset="0"/>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Calibri" charset="0"/>
                <a:ea typeface="ＭＳ Ｐゴシック" charset="-128"/>
                <a:cs typeface="ＭＳ Ｐゴシック" charset="-128"/>
              </a:rPr>
              <a:t>Keep in mind that we only sampled a small part of each objective.  When looking at the daily lesson, you’ll find that each plan is thoroughly detailed… as you experienced with Lesson 1 at the beginning of this session.</a:t>
            </a:r>
            <a:endParaRPr lang="en-US" sz="1200" kern="1200" dirty="0" smtClean="0">
              <a:solidFill>
                <a:schemeClr val="tx1"/>
              </a:solidFill>
              <a:latin typeface="Calibri" charset="0"/>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Calibri" charset="0"/>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alibri" charset="0"/>
                <a:ea typeface="ＭＳ Ｐゴシック" charset="-128"/>
                <a:cs typeface="ＭＳ Ｐゴシック" charset="-128"/>
              </a:rPr>
              <a:t>Now, we are going to examine</a:t>
            </a:r>
            <a:r>
              <a:rPr lang="en-US" sz="1200" kern="1200" baseline="0" dirty="0" smtClean="0">
                <a:solidFill>
                  <a:schemeClr val="tx1"/>
                </a:solidFill>
                <a:latin typeface="Calibri" charset="0"/>
                <a:ea typeface="ＭＳ Ｐゴシック" charset="-128"/>
                <a:cs typeface="ＭＳ Ｐゴシック" charset="-128"/>
              </a:rPr>
              <a:t> the module in its entirety. </a:t>
            </a:r>
            <a:endParaRPr lang="en-US" sz="1200" kern="1200" dirty="0" smtClean="0">
              <a:solidFill>
                <a:schemeClr val="tx1"/>
              </a:solidFill>
              <a:latin typeface="Calibri" charset="0"/>
              <a:ea typeface="ＭＳ Ｐゴシック" charset="-128"/>
              <a:cs typeface="ＭＳ Ｐゴシック" charset="-128"/>
            </a:endParaRPr>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9" name="Date Placeholder 8"/>
          <p:cNvSpPr>
            <a:spLocks noGrp="1"/>
          </p:cNvSpPr>
          <p:nvPr>
            <p:ph type="dt" idx="10"/>
          </p:nvPr>
        </p:nvSpPr>
        <p:spPr/>
        <p:txBody>
          <a:bodyPr/>
          <a:lstStyle/>
          <a:p>
            <a:pPr>
              <a:defRPr/>
            </a:pPr>
            <a:r>
              <a:rPr lang="en-US" smtClean="0"/>
              <a:t>Grade K Module 1               Module Focus Session</a:t>
            </a:r>
            <a:endParaRPr lang="en-US" dirty="0"/>
          </a:p>
        </p:txBody>
      </p:sp>
      <p:sp>
        <p:nvSpPr>
          <p:cNvPr id="10" name="Slide Number Placeholder 9"/>
          <p:cNvSpPr>
            <a:spLocks noGrp="1"/>
          </p:cNvSpPr>
          <p:nvPr>
            <p:ph type="sldNum" sz="quarter" idx="11"/>
          </p:nvPr>
        </p:nvSpPr>
        <p:spPr/>
        <p:txBody>
          <a:bodyPr/>
          <a:lstStyle/>
          <a:p>
            <a:pPr>
              <a:defRPr/>
            </a:pPr>
            <a:fld id="{E929375C-F076-478A-B9B0-5F9213CA33B4}" type="slidenum">
              <a:rPr lang="en-US" smtClean="0"/>
              <a:pPr>
                <a:defRPr/>
              </a:pPr>
              <a:t>71</a:t>
            </a:fld>
            <a:endParaRPr lang="en-US" dirty="0"/>
          </a:p>
        </p:txBody>
      </p:sp>
      <p:sp>
        <p:nvSpPr>
          <p:cNvPr id="11" name="Header Placeholder 10"/>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872456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marL="0" indent="0" eaLnBrk="0" fontAlgn="base" hangingPunct="0">
              <a:buFont typeface="Arial"/>
              <a:buNone/>
            </a:pPr>
            <a:r>
              <a:rPr lang="en-US" sz="1200" kern="1200" dirty="0" smtClean="0">
                <a:solidFill>
                  <a:schemeClr val="tx1"/>
                </a:solidFill>
                <a:effectLst/>
                <a:latin typeface="Calibri" charset="0"/>
                <a:ea typeface="ＭＳ Ｐゴシック" charset="-128"/>
                <a:cs typeface="ＭＳ Ｐゴシック" charset="-128"/>
              </a:rPr>
              <a:t>What are the Progressions?</a:t>
            </a:r>
          </a:p>
          <a:p>
            <a:pPr marL="628650" lvl="1" indent="-171450" eaLnBrk="0" fontAlgn="base" hangingPunct="0">
              <a:buFont typeface="Arial"/>
              <a:buChar char="•"/>
            </a:pPr>
            <a:r>
              <a:rPr lang="en-US" sz="1200" kern="1200" dirty="0" smtClean="0">
                <a:solidFill>
                  <a:schemeClr val="tx1"/>
                </a:solidFill>
                <a:effectLst/>
                <a:latin typeface="Calibri" charset="0"/>
                <a:ea typeface="ＭＳ Ｐゴシック" charset="-128"/>
                <a:cs typeface="ＭＳ Ｐゴシック" charset="-128"/>
              </a:rPr>
              <a:t>Poll</a:t>
            </a:r>
            <a:r>
              <a:rPr lang="en-US" sz="1200" kern="1200" baseline="0" dirty="0" smtClean="0">
                <a:solidFill>
                  <a:schemeClr val="tx1"/>
                </a:solidFill>
                <a:effectLst/>
                <a:latin typeface="Calibri" charset="0"/>
                <a:ea typeface="ＭＳ Ｐゴシック" charset="-128"/>
                <a:cs typeface="ＭＳ Ｐゴシック" charset="-128"/>
              </a:rPr>
              <a:t> participants using the fist-to-five protocol to gauge how well (if at all) they know the progression documents. Participants show zero fingers/fist if they have never heard of or seen the progressions, show 5 fingers if they have read a majority of the progressions, or some number of fingers if they are relatively familiar or have read some portion of them.</a:t>
            </a:r>
          </a:p>
          <a:p>
            <a:pPr marL="628650" lvl="1" indent="-171450" eaLnBrk="0" fontAlgn="base" hangingPunct="0">
              <a:buFont typeface="Arial"/>
              <a:buChar char="•"/>
            </a:pPr>
            <a:r>
              <a:rPr lang="en-US" sz="1200" kern="1200" baseline="0" dirty="0" smtClean="0">
                <a:solidFill>
                  <a:schemeClr val="tx1"/>
                </a:solidFill>
                <a:effectLst/>
                <a:latin typeface="Calibri" charset="0"/>
                <a:ea typeface="ＭＳ Ｐゴシック" charset="-128"/>
                <a:cs typeface="ＭＳ Ｐゴシック" charset="-128"/>
              </a:rPr>
              <a:t>Explain what the progressions are:</a:t>
            </a:r>
          </a:p>
          <a:p>
            <a:pPr marL="1085850" lvl="2" indent="-171450" eaLnBrk="0" fontAlgn="base" hangingPunct="0">
              <a:buFont typeface="Arial"/>
              <a:buChar char="•"/>
            </a:pPr>
            <a:r>
              <a:rPr lang="en-US" sz="1200" kern="1200" dirty="0" smtClean="0">
                <a:solidFill>
                  <a:schemeClr val="tx1"/>
                </a:solidFill>
                <a:effectLst/>
                <a:latin typeface="Calibri" charset="0"/>
                <a:ea typeface="ＭＳ Ｐゴシック" charset="-128"/>
                <a:cs typeface="ＭＳ Ｐゴシック" charset="-128"/>
              </a:rPr>
              <a:t>The Common Core State Standards for</a:t>
            </a:r>
            <a:r>
              <a:rPr lang="en-US" sz="1200" kern="1200" baseline="0" dirty="0" smtClean="0">
                <a:solidFill>
                  <a:schemeClr val="tx1"/>
                </a:solidFill>
                <a:effectLst/>
                <a:latin typeface="Calibri" charset="0"/>
                <a:ea typeface="ＭＳ Ｐゴシック" charset="-128"/>
                <a:cs typeface="ＭＳ Ｐゴシック" charset="-128"/>
              </a:rPr>
              <a:t> mathematics were built </a:t>
            </a:r>
            <a:r>
              <a:rPr lang="en-US" sz="1200" i="1" kern="1200" baseline="0" dirty="0" smtClean="0">
                <a:solidFill>
                  <a:schemeClr val="tx1"/>
                </a:solidFill>
                <a:effectLst/>
                <a:latin typeface="Calibri" charset="0"/>
                <a:ea typeface="ＭＳ Ｐゴシック" charset="-128"/>
                <a:cs typeface="ＭＳ Ｐゴシック" charset="-128"/>
              </a:rPr>
              <a:t>from</a:t>
            </a:r>
            <a:r>
              <a:rPr lang="en-US" sz="1200" kern="1200" baseline="0" dirty="0" smtClean="0">
                <a:solidFill>
                  <a:schemeClr val="tx1"/>
                </a:solidFill>
                <a:effectLst/>
                <a:latin typeface="Calibri" charset="0"/>
                <a:ea typeface="ＭＳ Ｐゴシック" charset="-128"/>
                <a:cs typeface="ＭＳ Ｐゴシック" charset="-128"/>
              </a:rPr>
              <a:t> the progressions. They are a narrative document describing the progression of a topic across a number of grade levels. The progressions were guided by a child’s cognitive development and the logical structure of math when written. These documents were used to create the grade level standards, and therefore can explain why the standards are sequenced the way they are. The progressions also highlight cognitive difficulties and provide pedagogical solutions, and give greater detail on some of the particularly challenging areas of mathematics. As writers, we referred to the progressions often to guide our thinking when sequencing lesson objectives and problems within each lesson.</a:t>
            </a:r>
            <a:endParaRPr lang="en-US" sz="1200" kern="1200" dirty="0" smtClean="0">
              <a:solidFill>
                <a:schemeClr val="tx1"/>
              </a:solidFill>
              <a:effectLst/>
              <a:latin typeface="Calibri" charset="0"/>
              <a:ea typeface="ＭＳ Ｐゴシック" charset="-128"/>
              <a:cs typeface="ＭＳ Ｐゴシック" charset="-128"/>
            </a:endParaRPr>
          </a:p>
          <a:p>
            <a:pPr eaLnBrk="0" fontAlgn="base" hangingPunct="0"/>
            <a:endParaRPr lang="en-US" sz="1200" kern="1200" dirty="0" smtClean="0">
              <a:solidFill>
                <a:schemeClr val="tx1"/>
              </a:solidFill>
              <a:effectLst/>
              <a:latin typeface="Calibri" charset="0"/>
              <a:ea typeface="ＭＳ Ｐゴシック" charset="-128"/>
              <a:cs typeface="ＭＳ Ｐゴシック" charset="-128"/>
            </a:endParaRPr>
          </a:p>
          <a:p>
            <a:pPr eaLnBrk="0" fontAlgn="base" hangingPunct="0"/>
            <a:r>
              <a:rPr lang="en-US" sz="1200" kern="1200" dirty="0" smtClean="0">
                <a:solidFill>
                  <a:schemeClr val="tx1"/>
                </a:solidFill>
                <a:effectLst/>
                <a:latin typeface="Calibri" charset="0"/>
                <a:ea typeface="ＭＳ Ｐゴシック" charset="-128"/>
                <a:cs typeface="ＭＳ Ｐゴシック" charset="-128"/>
              </a:rPr>
              <a:t>Progression</a:t>
            </a:r>
            <a:r>
              <a:rPr lang="en-US" sz="1200" kern="1200" baseline="0" dirty="0" smtClean="0">
                <a:solidFill>
                  <a:schemeClr val="tx1"/>
                </a:solidFill>
                <a:effectLst/>
                <a:latin typeface="Calibri" charset="0"/>
                <a:ea typeface="ＭＳ Ｐゴシック" charset="-128"/>
                <a:cs typeface="ＭＳ Ｐゴシック" charset="-128"/>
              </a:rPr>
              <a:t> Exploration:</a:t>
            </a:r>
          </a:p>
          <a:p>
            <a:pPr marL="171450" indent="-171450" eaLnBrk="0" fontAlgn="base" hangingPunct="0">
              <a:buFont typeface="Arial"/>
              <a:buChar char="•"/>
            </a:pPr>
            <a:r>
              <a:rPr lang="en-US" sz="1200" kern="1200" dirty="0" smtClean="0">
                <a:solidFill>
                  <a:schemeClr val="tx1"/>
                </a:solidFill>
                <a:effectLst/>
                <a:latin typeface="Calibri" charset="0"/>
                <a:ea typeface="ＭＳ Ｐゴシック" charset="-128"/>
                <a:cs typeface="ＭＳ Ｐゴシック" charset="-128"/>
              </a:rPr>
              <a:t>To continue our study of Module 1, we’re going to first take some time to examine a portion of the Progression document (</a:t>
            </a:r>
            <a:r>
              <a:rPr lang="en-US" sz="1200" kern="1200" dirty="0" smtClean="0">
                <a:solidFill>
                  <a:srgbClr val="FF0000"/>
                </a:solidFill>
                <a:effectLst/>
                <a:latin typeface="Calibri" charset="0"/>
                <a:ea typeface="ＭＳ Ｐゴシック" charset="-128"/>
                <a:cs typeface="ＭＳ Ｐゴシック" charset="-128"/>
              </a:rPr>
              <a:t>K-5, Operations and Algebraic Thinking</a:t>
            </a:r>
            <a:r>
              <a:rPr lang="en-US" sz="1200" kern="1200" dirty="0" smtClean="0">
                <a:solidFill>
                  <a:schemeClr val="tx1"/>
                </a:solidFill>
                <a:effectLst/>
                <a:latin typeface="Calibri" charset="0"/>
                <a:ea typeface="ＭＳ Ｐゴシック" charset="-128"/>
                <a:cs typeface="ＭＳ Ｐゴシック" charset="-128"/>
              </a:rPr>
              <a:t>)</a:t>
            </a:r>
            <a:r>
              <a:rPr lang="en-US" sz="1200" kern="1200" baseline="0" dirty="0" smtClean="0">
                <a:solidFill>
                  <a:schemeClr val="tx1"/>
                </a:solidFill>
                <a:effectLst/>
                <a:latin typeface="Calibri" charset="0"/>
                <a:ea typeface="ＭＳ Ｐゴシック" charset="-128"/>
                <a:cs typeface="ＭＳ Ｐゴシック" charset="-128"/>
              </a:rPr>
              <a:t> </a:t>
            </a:r>
            <a:r>
              <a:rPr lang="en-US" sz="1200" kern="1200" dirty="0" smtClean="0">
                <a:solidFill>
                  <a:schemeClr val="tx1"/>
                </a:solidFill>
                <a:effectLst/>
                <a:latin typeface="Calibri" charset="0"/>
                <a:ea typeface="ＭＳ Ｐゴシック" charset="-128"/>
                <a:cs typeface="ＭＳ Ｐゴシック" charset="-128"/>
              </a:rPr>
              <a:t>that serves as the foundation for this module.  You’ll have about 10 minutes to read through the document independently or with a partner.  As you read, highlight the information that is relevant to the content of this module.</a:t>
            </a:r>
          </a:p>
          <a:p>
            <a:pPr eaLnBrk="0" fontAlgn="base" hangingPunct="0"/>
            <a:r>
              <a:rPr lang="en-US" sz="1200" i="1" kern="1200" dirty="0" smtClean="0">
                <a:solidFill>
                  <a:schemeClr val="tx1"/>
                </a:solidFill>
                <a:effectLst/>
                <a:latin typeface="Calibri" charset="0"/>
                <a:ea typeface="ＭＳ Ｐゴシック" charset="-128"/>
                <a:cs typeface="ＭＳ Ｐゴシック" charset="-128"/>
              </a:rPr>
              <a:t>Allow participants time</a:t>
            </a:r>
            <a:r>
              <a:rPr lang="en-US" sz="1200" i="1" kern="1200" baseline="0" dirty="0" smtClean="0">
                <a:solidFill>
                  <a:schemeClr val="tx1"/>
                </a:solidFill>
                <a:effectLst/>
                <a:latin typeface="Calibri" charset="0"/>
                <a:ea typeface="ＭＳ Ｐゴシック" charset="-128"/>
                <a:cs typeface="ＭＳ Ｐゴシック" charset="-128"/>
              </a:rPr>
              <a:t> </a:t>
            </a:r>
            <a:r>
              <a:rPr lang="en-US" sz="1200" i="1" kern="1200" dirty="0" smtClean="0">
                <a:solidFill>
                  <a:schemeClr val="tx1"/>
                </a:solidFill>
                <a:effectLst/>
                <a:latin typeface="Calibri" charset="0"/>
                <a:ea typeface="ＭＳ Ｐゴシック" charset="-128"/>
                <a:cs typeface="ＭＳ Ｐゴシック" charset="-128"/>
              </a:rPr>
              <a:t>to read independently.  Encourage them to highlight and make notes.  </a:t>
            </a:r>
            <a:endParaRPr lang="en-US" sz="1200" kern="1200" dirty="0" smtClean="0">
              <a:solidFill>
                <a:schemeClr val="tx1"/>
              </a:solidFill>
              <a:effectLst/>
              <a:latin typeface="Calibri" charset="0"/>
              <a:ea typeface="ＭＳ Ｐゴシック" charset="-128"/>
              <a:cs typeface="ＭＳ Ｐゴシック" charset="-128"/>
            </a:endParaRPr>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10 minutes</a:t>
            </a:r>
          </a:p>
          <a:p>
            <a:endParaRPr lang="en-US" sz="1800" dirty="0" smtClean="0"/>
          </a:p>
          <a:p>
            <a:r>
              <a:rPr lang="en-US" sz="1800" dirty="0" smtClean="0"/>
              <a:t>MATERIALS NEEDED:</a:t>
            </a:r>
          </a:p>
          <a:p>
            <a:pPr marL="458788" lvl="1" indent="-285750">
              <a:buFont typeface="Arial"/>
              <a:buChar char="•"/>
              <a:tabLst/>
            </a:pPr>
            <a:r>
              <a:rPr lang="en-US" sz="1800" baseline="0" dirty="0" smtClean="0"/>
              <a:t> </a:t>
            </a:r>
            <a:r>
              <a:rPr lang="en-US" sz="1800" dirty="0" smtClean="0"/>
              <a:t>progression document</a:t>
            </a:r>
          </a:p>
          <a:p>
            <a:pPr marL="458788" lvl="1" indent="-285750">
              <a:buFont typeface="Arial" pitchFamily="34" charset="0"/>
              <a:buChar char="•"/>
              <a:tabLst/>
            </a:pPr>
            <a:r>
              <a:rPr lang="en-US" sz="1800" dirty="0" smtClean="0"/>
              <a:t>Highlighters( optional)</a:t>
            </a:r>
            <a:endParaRPr lang="en-US" sz="1800" dirty="0"/>
          </a:p>
        </p:txBody>
      </p:sp>
      <p:sp>
        <p:nvSpPr>
          <p:cNvPr id="11" name="Date Placeholder 10"/>
          <p:cNvSpPr>
            <a:spLocks noGrp="1"/>
          </p:cNvSpPr>
          <p:nvPr>
            <p:ph type="dt" idx="10"/>
          </p:nvPr>
        </p:nvSpPr>
        <p:spPr/>
        <p:txBody>
          <a:bodyPr/>
          <a:lstStyle/>
          <a:p>
            <a:pPr>
              <a:defRPr/>
            </a:pPr>
            <a:r>
              <a:rPr lang="en-US" smtClean="0"/>
              <a:t>Grade K Module 1               Module Focus Session</a:t>
            </a:r>
            <a:endParaRPr lang="en-US" dirty="0"/>
          </a:p>
        </p:txBody>
      </p:sp>
      <p:sp>
        <p:nvSpPr>
          <p:cNvPr id="12" name="Slide Number Placeholder 11"/>
          <p:cNvSpPr>
            <a:spLocks noGrp="1"/>
          </p:cNvSpPr>
          <p:nvPr>
            <p:ph type="sldNum" sz="quarter" idx="11"/>
          </p:nvPr>
        </p:nvSpPr>
        <p:spPr/>
        <p:txBody>
          <a:bodyPr/>
          <a:lstStyle/>
          <a:p>
            <a:pPr>
              <a:defRPr/>
            </a:pPr>
            <a:fld id="{E929375C-F076-478A-B9B0-5F9213CA33B4}" type="slidenum">
              <a:rPr lang="en-US" smtClean="0"/>
              <a:pPr>
                <a:defRPr/>
              </a:pPr>
              <a:t>72</a:t>
            </a:fld>
            <a:endParaRPr lang="en-US" dirty="0"/>
          </a:p>
        </p:txBody>
      </p:sp>
      <p:sp>
        <p:nvSpPr>
          <p:cNvPr id="13" name="Header Placeholder 12"/>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7354456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pPr>
              <a:defRPr/>
            </a:pPr>
            <a:endParaRPr lang="en-US" dirty="0" smtClean="0"/>
          </a:p>
          <a:p>
            <a:pPr marL="171450" indent="-171450">
              <a:buFont typeface="Arial"/>
              <a:buChar char="•"/>
              <a:defRPr/>
            </a:pPr>
            <a:r>
              <a:rPr lang="en-US" i="1" dirty="0" smtClean="0"/>
              <a:t>Allow participants time </a:t>
            </a:r>
            <a:r>
              <a:rPr lang="en-US" i="1" baseline="0" dirty="0" smtClean="0"/>
              <a:t>to study Lessons </a:t>
            </a:r>
            <a:r>
              <a:rPr lang="en-US" i="1" baseline="0" dirty="0" smtClean="0">
                <a:solidFill>
                  <a:srgbClr val="FF0000"/>
                </a:solidFill>
              </a:rPr>
              <a:t>7-8 and 9 &amp; 23</a:t>
            </a:r>
            <a:r>
              <a:rPr lang="en-US" i="1" baseline="0" dirty="0" smtClean="0"/>
              <a:t>.</a:t>
            </a:r>
          </a:p>
          <a:p>
            <a:pPr marL="171450" indent="-171450">
              <a:buFont typeface="Arial"/>
              <a:buChar char="•"/>
              <a:defRPr/>
            </a:pPr>
            <a:endParaRPr lang="en-US" i="1" baseline="0" dirty="0" smtClean="0"/>
          </a:p>
          <a:p>
            <a:pPr marL="171450" indent="-171450">
              <a:buFont typeface="Arial"/>
              <a:buChar char="•"/>
              <a:defRPr/>
            </a:pPr>
            <a:r>
              <a:rPr lang="en-US" i="1" baseline="0" dirty="0" smtClean="0"/>
              <a:t>Then, allow participants time to turn and talk about how these lessons engage students in the work described in the Progressions.</a:t>
            </a:r>
          </a:p>
          <a:p>
            <a:pPr>
              <a:defRPr/>
            </a:pPr>
            <a:endParaRPr lang="en-US" i="1" dirty="0" smtClean="0"/>
          </a:p>
          <a:p>
            <a:pPr marL="171450" indent="-171450">
              <a:buFont typeface="Arial" panose="020B0604020202020204" pitchFamily="34" charset="0"/>
              <a:buChar char="•"/>
              <a:defRPr/>
            </a:pPr>
            <a:r>
              <a:rPr lang="en-US" i="1" dirty="0" smtClean="0"/>
              <a:t>Consider providing sentence frames for the turn and talk.</a:t>
            </a:r>
            <a:endParaRPr lang="en-US" i="1" dirty="0"/>
          </a:p>
          <a:p>
            <a:pPr>
              <a:defRPr/>
            </a:pPr>
            <a:endParaRPr lang="en-US" i="1" dirty="0"/>
          </a:p>
          <a:p>
            <a:pPr marL="0" indent="0">
              <a:buFont typeface="Arial"/>
              <a:buNone/>
              <a:defRPr/>
            </a:pPr>
            <a:r>
              <a:rPr lang="en-US" i="1" dirty="0" smtClean="0"/>
              <a:t>Facilitate </a:t>
            </a:r>
            <a:r>
              <a:rPr lang="en-US" i="1" dirty="0"/>
              <a:t>a </a:t>
            </a:r>
            <a:r>
              <a:rPr lang="en-US" i="1" dirty="0" smtClean="0"/>
              <a:t>whole group discussion.</a:t>
            </a:r>
            <a:endParaRPr lang="en-US" i="1"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800" dirty="0" smtClean="0"/>
              <a:t>X</a:t>
            </a:r>
            <a:endParaRPr lang="en-US" sz="1800" dirty="0"/>
          </a:p>
        </p:txBody>
      </p:sp>
      <p:sp>
        <p:nvSpPr>
          <p:cNvPr id="11" name="Date Placeholder 10"/>
          <p:cNvSpPr>
            <a:spLocks noGrp="1"/>
          </p:cNvSpPr>
          <p:nvPr>
            <p:ph type="dt" idx="10"/>
          </p:nvPr>
        </p:nvSpPr>
        <p:spPr/>
        <p:txBody>
          <a:bodyPr/>
          <a:lstStyle/>
          <a:p>
            <a:pPr>
              <a:defRPr/>
            </a:pPr>
            <a:r>
              <a:rPr lang="en-US" smtClean="0"/>
              <a:t>Grade K Module 1               Module Focus Session</a:t>
            </a:r>
            <a:endParaRPr lang="en-US" dirty="0"/>
          </a:p>
        </p:txBody>
      </p:sp>
      <p:sp>
        <p:nvSpPr>
          <p:cNvPr id="12" name="Slide Number Placeholder 11"/>
          <p:cNvSpPr>
            <a:spLocks noGrp="1"/>
          </p:cNvSpPr>
          <p:nvPr>
            <p:ph type="sldNum" sz="quarter" idx="11"/>
          </p:nvPr>
        </p:nvSpPr>
        <p:spPr/>
        <p:txBody>
          <a:bodyPr/>
          <a:lstStyle/>
          <a:p>
            <a:pPr>
              <a:defRPr/>
            </a:pPr>
            <a:fld id="{E929375C-F076-478A-B9B0-5F9213CA33B4}" type="slidenum">
              <a:rPr lang="en-US" smtClean="0"/>
              <a:pPr>
                <a:defRPr/>
              </a:pPr>
              <a:t>73</a:t>
            </a:fld>
            <a:endParaRPr lang="en-US" dirty="0"/>
          </a:p>
        </p:txBody>
      </p:sp>
      <p:sp>
        <p:nvSpPr>
          <p:cNvPr id="13" name="Header Placeholder 12"/>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7354456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p:txBody>
          <a:bodyPr/>
          <a:lstStyle/>
          <a:p>
            <a:pPr marL="171450" indent="-171450">
              <a:buFont typeface="Arial"/>
              <a:buChar char="•"/>
            </a:pPr>
            <a:r>
              <a:rPr lang="en-US" i="0" dirty="0" smtClean="0"/>
              <a:t>Earlier, we examined a Lesson 1</a:t>
            </a:r>
            <a:r>
              <a:rPr lang="en-US" i="0" baseline="0" dirty="0" smtClean="0"/>
              <a:t> </a:t>
            </a:r>
            <a:r>
              <a:rPr lang="en-US" i="0" dirty="0" smtClean="0"/>
              <a:t>in great detail</a:t>
            </a:r>
            <a:r>
              <a:rPr lang="en-US" i="0" baseline="0" dirty="0" smtClean="0"/>
              <a:t> and recognized the coherence within the lesson. </a:t>
            </a:r>
            <a:r>
              <a:rPr lang="en-US" i="0" dirty="0" smtClean="0"/>
              <a:t>Now</a:t>
            </a:r>
            <a:r>
              <a:rPr lang="en-US" i="0" baseline="0" dirty="0" smtClean="0"/>
              <a:t> that you’ve had an opportunity to see the development of the mathematical concepts outlined in the Progression document, let’s take some time to return to Module 1 and take a look at how the module is coherent on a larger scale.</a:t>
            </a:r>
            <a:r>
              <a:rPr lang="en-US" i="0" dirty="0" smtClean="0"/>
              <a:t> Specifically, let’s look for examples of the same </a:t>
            </a:r>
            <a:r>
              <a:rPr lang="en-US" dirty="0" smtClean="0"/>
              <a:t>scaffolding that we have mentioned all day today: simple to complex and concrete to abstract</a:t>
            </a:r>
            <a:r>
              <a:rPr lang="en-US" i="0" baseline="0" dirty="0" smtClean="0"/>
              <a:t>.</a:t>
            </a:r>
          </a:p>
          <a:p>
            <a:endParaRPr lang="en-US" i="0" baseline="0" dirty="0" smtClean="0"/>
          </a:p>
          <a:p>
            <a:pPr marL="171450" indent="-171450">
              <a:buFont typeface="Arial"/>
              <a:buChar char="•"/>
            </a:pPr>
            <a:r>
              <a:rPr lang="en-US" i="0" baseline="0" dirty="0" smtClean="0"/>
              <a:t>You might each want to divide the Topics amongst your tablemates and each select a Topic to closely examine. </a:t>
            </a:r>
          </a:p>
          <a:p>
            <a:pPr marL="171450" indent="-171450">
              <a:buFont typeface="Arial"/>
              <a:buChar char="•"/>
            </a:pPr>
            <a:endParaRPr lang="en-US" baseline="0" dirty="0" smtClean="0"/>
          </a:p>
          <a:p>
            <a:pPr marL="171450" indent="-171450">
              <a:buFont typeface="Arial"/>
              <a:buChar char="•"/>
            </a:pPr>
            <a:r>
              <a:rPr lang="en-US" i="0" baseline="0" dirty="0" smtClean="0"/>
              <a:t>Be prepared to share your observations with the group.</a:t>
            </a:r>
          </a:p>
          <a:p>
            <a:endParaRPr lang="en-US" i="0" baseline="0" dirty="0" smtClean="0"/>
          </a:p>
          <a:p>
            <a:r>
              <a:rPr lang="en-US" i="1" baseline="0" dirty="0" smtClean="0"/>
              <a:t>Allow 15 minutes for participants to complete this analysis.  Then advance to the next slide. </a:t>
            </a:r>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15 minutes</a:t>
            </a:r>
          </a:p>
          <a:p>
            <a:endParaRPr lang="en-US" sz="1800" dirty="0" smtClean="0"/>
          </a:p>
          <a:p>
            <a:r>
              <a:rPr lang="en-US" sz="1800" dirty="0" smtClean="0"/>
              <a:t>MATERIALS NEEDED:</a:t>
            </a:r>
          </a:p>
          <a:p>
            <a:pPr marL="458788" lvl="1" indent="-285750">
              <a:buFont typeface="Arial" pitchFamily="34" charset="0"/>
              <a:buChar char="•"/>
              <a:tabLst/>
            </a:pPr>
            <a:r>
              <a:rPr lang="en-US" sz="1800" dirty="0" smtClean="0"/>
              <a:t>X</a:t>
            </a:r>
            <a:endParaRPr lang="en-US" sz="1800" dirty="0"/>
          </a:p>
        </p:txBody>
      </p:sp>
      <p:sp>
        <p:nvSpPr>
          <p:cNvPr id="11" name="Date Placeholder 10"/>
          <p:cNvSpPr>
            <a:spLocks noGrp="1"/>
          </p:cNvSpPr>
          <p:nvPr>
            <p:ph type="dt" idx="10"/>
          </p:nvPr>
        </p:nvSpPr>
        <p:spPr/>
        <p:txBody>
          <a:bodyPr/>
          <a:lstStyle/>
          <a:p>
            <a:pPr>
              <a:defRPr/>
            </a:pPr>
            <a:r>
              <a:rPr lang="en-US" smtClean="0"/>
              <a:t>Grade K Module 1               Module Focus Session</a:t>
            </a:r>
            <a:endParaRPr lang="en-US" dirty="0"/>
          </a:p>
        </p:txBody>
      </p:sp>
      <p:sp>
        <p:nvSpPr>
          <p:cNvPr id="12" name="Slide Number Placeholder 11"/>
          <p:cNvSpPr>
            <a:spLocks noGrp="1"/>
          </p:cNvSpPr>
          <p:nvPr>
            <p:ph type="sldNum" sz="quarter" idx="11"/>
          </p:nvPr>
        </p:nvSpPr>
        <p:spPr/>
        <p:txBody>
          <a:bodyPr/>
          <a:lstStyle/>
          <a:p>
            <a:pPr>
              <a:defRPr/>
            </a:pPr>
            <a:fld id="{E929375C-F076-478A-B9B0-5F9213CA33B4}" type="slidenum">
              <a:rPr lang="en-US" smtClean="0"/>
              <a:pPr>
                <a:defRPr/>
              </a:pPr>
              <a:t>74</a:t>
            </a:fld>
            <a:endParaRPr lang="en-US" dirty="0"/>
          </a:p>
        </p:txBody>
      </p:sp>
      <p:sp>
        <p:nvSpPr>
          <p:cNvPr id="13" name="Header Placeholder 12"/>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5712806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p:txBody>
          <a:bodyPr/>
          <a:lstStyle/>
          <a:p>
            <a:pPr marL="0" lvl="1">
              <a:spcAft>
                <a:spcPts val="1200"/>
              </a:spcAft>
            </a:pPr>
            <a:r>
              <a:rPr lang="en-US" i="1" dirty="0" smtClean="0"/>
              <a:t>Allow time for turn and talk, then facilitate a discussion.  Be sure to include answers to the provided questions, specifically addressing the progression of mathematics in Module 1.</a:t>
            </a:r>
            <a:endParaRPr lang="en-US" i="1" dirty="0"/>
          </a:p>
          <a:p>
            <a:pPr marL="403225" lvl="1" indent="-177800">
              <a:spcAft>
                <a:spcPts val="0"/>
              </a:spcAft>
              <a:buFont typeface="Arial" pitchFamily="34" charset="0"/>
              <a:buChar char="•"/>
            </a:pPr>
            <a:r>
              <a:rPr lang="en-US" dirty="0" smtClean="0"/>
              <a:t>What does the sequence of Fluency Practices  accomplish as a whole?  (Counting is developed beginning with numbers 1, 2, and 3 to numbers up to 10</a:t>
            </a:r>
            <a:r>
              <a:rPr lang="en-US" baseline="0" dirty="0" smtClean="0">
                <a:solidFill>
                  <a:srgbClr val="FF0000"/>
                </a:solidFill>
              </a:rPr>
              <a:t>.</a:t>
            </a:r>
            <a:r>
              <a:rPr lang="en-US" dirty="0" smtClean="0"/>
              <a:t>)</a:t>
            </a:r>
            <a:endParaRPr lang="en-US" dirty="0"/>
          </a:p>
          <a:p>
            <a:pPr marL="403225" lvl="1" indent="-177800">
              <a:spcAft>
                <a:spcPts val="0"/>
              </a:spcAft>
              <a:buFont typeface="Arial" pitchFamily="34" charset="0"/>
              <a:buChar char="•"/>
            </a:pPr>
            <a:r>
              <a:rPr lang="en-US" dirty="0" smtClean="0"/>
              <a:t>How does the sequence of Application Problems connect to </a:t>
            </a:r>
            <a:r>
              <a:rPr lang="en-US" dirty="0"/>
              <a:t>topic/module? </a:t>
            </a:r>
            <a:r>
              <a:rPr lang="en-US" dirty="0" smtClean="0"/>
              <a:t>(</a:t>
            </a:r>
            <a:r>
              <a:rPr lang="en-US" dirty="0" smtClean="0">
                <a:solidFill>
                  <a:srgbClr val="FF0000"/>
                </a:solidFill>
              </a:rPr>
              <a:t>they often build on the pervious lesson objective, they provide a</a:t>
            </a:r>
            <a:r>
              <a:rPr lang="en-US" baseline="0" dirty="0" smtClean="0">
                <a:solidFill>
                  <a:srgbClr val="FF0000"/>
                </a:solidFill>
              </a:rPr>
              <a:t> v</a:t>
            </a:r>
            <a:r>
              <a:rPr lang="en-US" dirty="0" smtClean="0">
                <a:solidFill>
                  <a:srgbClr val="FF0000"/>
                </a:solidFill>
              </a:rPr>
              <a:t>ariety of problem types (from the OA Progression), they</a:t>
            </a:r>
            <a:r>
              <a:rPr lang="en-US" baseline="0" dirty="0" smtClean="0">
                <a:solidFill>
                  <a:srgbClr val="FF0000"/>
                </a:solidFill>
              </a:rPr>
              <a:t> </a:t>
            </a:r>
            <a:r>
              <a:rPr lang="en-US" dirty="0" smtClean="0">
                <a:solidFill>
                  <a:srgbClr val="FF0000"/>
                </a:solidFill>
              </a:rPr>
              <a:t>provide</a:t>
            </a:r>
            <a:r>
              <a:rPr lang="en-US" baseline="0" dirty="0" smtClean="0">
                <a:solidFill>
                  <a:srgbClr val="FF0000"/>
                </a:solidFill>
              </a:rPr>
              <a:t> c</a:t>
            </a:r>
            <a:r>
              <a:rPr lang="en-US" dirty="0" smtClean="0">
                <a:solidFill>
                  <a:srgbClr val="FF0000"/>
                </a:solidFill>
              </a:rPr>
              <a:t>ontinued practice with solution strategies,</a:t>
            </a:r>
            <a:r>
              <a:rPr lang="en-US" baseline="0" dirty="0" smtClean="0">
                <a:solidFill>
                  <a:srgbClr val="FF0000"/>
                </a:solidFill>
              </a:rPr>
              <a:t> progress from s</a:t>
            </a:r>
            <a:r>
              <a:rPr lang="en-US" dirty="0" smtClean="0">
                <a:solidFill>
                  <a:srgbClr val="FF0000"/>
                </a:solidFill>
              </a:rPr>
              <a:t>imple (smaller numbers) to complex (larger numbers, linguistic expectations, and extensions),</a:t>
            </a:r>
            <a:r>
              <a:rPr lang="en-US" baseline="0" dirty="0" smtClean="0">
                <a:solidFill>
                  <a:srgbClr val="FF0000"/>
                </a:solidFill>
              </a:rPr>
              <a:t> they allow for practic</a:t>
            </a:r>
            <a:r>
              <a:rPr lang="en-US" dirty="0" smtClean="0">
                <a:solidFill>
                  <a:srgbClr val="FF0000"/>
                </a:solidFill>
              </a:rPr>
              <a:t>e of  simple math drawings (number bonds, equal</a:t>
            </a:r>
            <a:r>
              <a:rPr lang="en-US" baseline="0" dirty="0" smtClean="0">
                <a:solidFill>
                  <a:srgbClr val="FF0000"/>
                </a:solidFill>
              </a:rPr>
              <a:t> groups drawings, arrays </a:t>
            </a:r>
            <a:r>
              <a:rPr lang="en-US" dirty="0" smtClean="0">
                <a:solidFill>
                  <a:srgbClr val="FF0000"/>
                </a:solidFill>
              </a:rPr>
              <a:t>etc.)</a:t>
            </a:r>
            <a:endParaRPr lang="en-US" dirty="0"/>
          </a:p>
          <a:p>
            <a:pPr marL="403225" lvl="1" indent="-177800">
              <a:spcAft>
                <a:spcPts val="0"/>
              </a:spcAft>
              <a:buFont typeface="Arial" pitchFamily="34" charset="0"/>
              <a:buChar char="•"/>
            </a:pPr>
            <a:r>
              <a:rPr lang="en-US" dirty="0" smtClean="0"/>
              <a:t>How does the sequence of Concept Development and Student Debrief build </a:t>
            </a:r>
            <a:br>
              <a:rPr lang="en-US" dirty="0" smtClean="0"/>
            </a:br>
            <a:r>
              <a:rPr lang="en-US" dirty="0" smtClean="0"/>
              <a:t>toward mastery of the </a:t>
            </a:r>
            <a:r>
              <a:rPr lang="en-US" dirty="0"/>
              <a:t>topic/module</a:t>
            </a:r>
            <a:r>
              <a:rPr lang="en-US" dirty="0" smtClean="0"/>
              <a:t>?  (</a:t>
            </a:r>
            <a:r>
              <a:rPr lang="en-US" dirty="0" smtClean="0">
                <a:solidFill>
                  <a:srgbClr val="FF0000"/>
                </a:solidFill>
              </a:rPr>
              <a:t>highlight transition from</a:t>
            </a:r>
            <a:r>
              <a:rPr lang="en-US" baseline="0" dirty="0" smtClean="0">
                <a:solidFill>
                  <a:srgbClr val="FF0000"/>
                </a:solidFill>
              </a:rPr>
              <a:t> concrete </a:t>
            </a:r>
            <a:r>
              <a:rPr lang="en-US" baseline="0" dirty="0" smtClean="0">
                <a:solidFill>
                  <a:srgbClr val="FF0000"/>
                </a:solidFill>
                <a:sym typeface="Wingdings"/>
              </a:rPr>
              <a:t> abstract, and simple  complex)</a:t>
            </a:r>
            <a:endParaRPr lang="en-US"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5minutes</a:t>
            </a:r>
          </a:p>
          <a:p>
            <a:endParaRPr lang="en-US" sz="1800" dirty="0" smtClean="0"/>
          </a:p>
          <a:p>
            <a:r>
              <a:rPr lang="en-US" sz="1800" dirty="0" smtClean="0"/>
              <a:t>MATERIALS NEEDED:</a:t>
            </a:r>
          </a:p>
          <a:p>
            <a:pPr marL="458788" lvl="1" indent="-285750">
              <a:buFont typeface="Arial" pitchFamily="34" charset="0"/>
              <a:buChar char="•"/>
              <a:tabLst/>
            </a:pPr>
            <a:r>
              <a:rPr lang="en-US" sz="1800" dirty="0" smtClean="0"/>
              <a:t>X</a:t>
            </a:r>
            <a:endParaRPr lang="en-US" sz="1800" dirty="0"/>
          </a:p>
        </p:txBody>
      </p:sp>
      <p:sp>
        <p:nvSpPr>
          <p:cNvPr id="11" name="Date Placeholder 10"/>
          <p:cNvSpPr>
            <a:spLocks noGrp="1"/>
          </p:cNvSpPr>
          <p:nvPr>
            <p:ph type="dt" idx="10"/>
          </p:nvPr>
        </p:nvSpPr>
        <p:spPr/>
        <p:txBody>
          <a:bodyPr/>
          <a:lstStyle/>
          <a:p>
            <a:pPr>
              <a:defRPr/>
            </a:pPr>
            <a:r>
              <a:rPr lang="en-US" smtClean="0"/>
              <a:t>Grade K Module 1               Module Focus Session</a:t>
            </a:r>
            <a:endParaRPr lang="en-US" dirty="0"/>
          </a:p>
        </p:txBody>
      </p:sp>
      <p:sp>
        <p:nvSpPr>
          <p:cNvPr id="12" name="Slide Number Placeholder 11"/>
          <p:cNvSpPr>
            <a:spLocks noGrp="1"/>
          </p:cNvSpPr>
          <p:nvPr>
            <p:ph type="sldNum" sz="quarter" idx="11"/>
          </p:nvPr>
        </p:nvSpPr>
        <p:spPr/>
        <p:txBody>
          <a:bodyPr/>
          <a:lstStyle/>
          <a:p>
            <a:pPr>
              <a:defRPr/>
            </a:pPr>
            <a:fld id="{E929375C-F076-478A-B9B0-5F9213CA33B4}" type="slidenum">
              <a:rPr lang="en-US" smtClean="0"/>
              <a:pPr>
                <a:defRPr/>
              </a:pPr>
              <a:t>75</a:t>
            </a:fld>
            <a:endParaRPr lang="en-US" dirty="0"/>
          </a:p>
        </p:txBody>
      </p:sp>
      <p:sp>
        <p:nvSpPr>
          <p:cNvPr id="13" name="Header Placeholder 12"/>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5712806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alibri" charset="0"/>
                <a:ea typeface="ＭＳ Ｐゴシック" charset="-128"/>
                <a:cs typeface="ＭＳ Ｐゴシック" charset="-128"/>
              </a:rPr>
              <a:t>Now you’ve had a chance to examine</a:t>
            </a:r>
            <a:r>
              <a:rPr lang="en-US" sz="1200" kern="1200" baseline="0" dirty="0" smtClean="0">
                <a:solidFill>
                  <a:schemeClr val="tx1"/>
                </a:solidFill>
                <a:latin typeface="Calibri" charset="0"/>
                <a:ea typeface="ＭＳ Ｐゴシック" charset="-128"/>
                <a:cs typeface="ＭＳ Ｐゴシック" charset="-128"/>
              </a:rPr>
              <a:t> this module at several levels.  We looked at the lesson components, we explored the instructional sequence from objective to objective, and we’ve thought about what this module accomplishes in the larger scope of mathematical understanding.</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Calibri" charset="0"/>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Calibri" charset="0"/>
                <a:ea typeface="ＭＳ Ｐゴシック" charset="-128"/>
                <a:cs typeface="ＭＳ Ｐゴシック" charset="-128"/>
              </a:rPr>
              <a:t>Let’s spend some time now discussing strategies for implementation and preparing for the beginning of the upcoming school year.</a:t>
            </a:r>
            <a:endParaRPr lang="en-US" sz="1200" kern="1200" dirty="0" smtClean="0">
              <a:solidFill>
                <a:schemeClr val="tx1"/>
              </a:solidFill>
              <a:latin typeface="Calibri" charset="0"/>
              <a:ea typeface="ＭＳ Ｐゴシック" charset="-128"/>
              <a:cs typeface="ＭＳ Ｐゴシック" charset="-128"/>
            </a:endParaRPr>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9" name="Date Placeholder 8"/>
          <p:cNvSpPr>
            <a:spLocks noGrp="1"/>
          </p:cNvSpPr>
          <p:nvPr>
            <p:ph type="dt" idx="10"/>
          </p:nvPr>
        </p:nvSpPr>
        <p:spPr/>
        <p:txBody>
          <a:bodyPr/>
          <a:lstStyle/>
          <a:p>
            <a:pPr>
              <a:defRPr/>
            </a:pPr>
            <a:r>
              <a:rPr lang="en-US" smtClean="0"/>
              <a:t>Grade K Module 1               Module Focus Session</a:t>
            </a:r>
            <a:endParaRPr lang="en-US" dirty="0"/>
          </a:p>
        </p:txBody>
      </p:sp>
      <p:sp>
        <p:nvSpPr>
          <p:cNvPr id="10" name="Slide Number Placeholder 9"/>
          <p:cNvSpPr>
            <a:spLocks noGrp="1"/>
          </p:cNvSpPr>
          <p:nvPr>
            <p:ph type="sldNum" sz="quarter" idx="11"/>
          </p:nvPr>
        </p:nvSpPr>
        <p:spPr/>
        <p:txBody>
          <a:bodyPr/>
          <a:lstStyle/>
          <a:p>
            <a:pPr>
              <a:defRPr/>
            </a:pPr>
            <a:fld id="{E929375C-F076-478A-B9B0-5F9213CA33B4}" type="slidenum">
              <a:rPr lang="en-US" smtClean="0"/>
              <a:pPr>
                <a:defRPr/>
              </a:pPr>
              <a:t>76</a:t>
            </a:fld>
            <a:endParaRPr lang="en-US" dirty="0"/>
          </a:p>
        </p:txBody>
      </p:sp>
      <p:sp>
        <p:nvSpPr>
          <p:cNvPr id="11" name="Header Placeholder 10"/>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872456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i="1" dirty="0" smtClean="0"/>
              <a:t>Click to advance the first bullet.  Allow time for participants to read the module overview and the topic opener</a:t>
            </a:r>
            <a:r>
              <a:rPr lang="en-US" i="1" baseline="0" dirty="0" smtClean="0"/>
              <a:t> </a:t>
            </a:r>
            <a:r>
              <a:rPr lang="en-US" i="1" dirty="0" smtClean="0"/>
              <a:t>for the pre-selected topic.  </a:t>
            </a:r>
          </a:p>
          <a:p>
            <a:endParaRPr lang="en-US" i="1" dirty="0" smtClean="0"/>
          </a:p>
          <a:p>
            <a:r>
              <a:rPr lang="en-US" i="1" dirty="0" smtClean="0"/>
              <a:t>Click to advance second bullet.  </a:t>
            </a:r>
            <a:r>
              <a:rPr lang="en-US" i="1" baseline="0" dirty="0" smtClean="0"/>
              <a:t>Allow time for participants to study the Topic F assessment tasks (see EOM Assessment).  </a:t>
            </a:r>
          </a:p>
          <a:p>
            <a:endParaRPr lang="en-US" i="1" baseline="0" dirty="0" smtClean="0"/>
          </a:p>
          <a:p>
            <a:r>
              <a:rPr lang="en-US" i="1" baseline="0" dirty="0" smtClean="0"/>
              <a:t>NOTE TO FACILITATORS:  It is likely that participants will have already studied these documents during Session 1 of this NTI.  If this is the case, there is no need to spend additional time on this slide at this point.</a:t>
            </a:r>
            <a:endParaRPr lang="en-US" i="1"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The module overview, topic opener, and applicable module assessment(s) for any topic from any module at any grade level</a:t>
            </a:r>
            <a:endParaRPr lang="en-US" sz="1100" baseline="0" dirty="0"/>
          </a:p>
        </p:txBody>
      </p:sp>
      <p:sp>
        <p:nvSpPr>
          <p:cNvPr id="4" name="Date Placeholder 3"/>
          <p:cNvSpPr>
            <a:spLocks noGrp="1"/>
          </p:cNvSpPr>
          <p:nvPr>
            <p:ph type="dt" idx="10"/>
          </p:nvPr>
        </p:nvSpPr>
        <p:spPr/>
        <p:txBody>
          <a:bodyPr/>
          <a:lstStyle/>
          <a:p>
            <a:pPr>
              <a:defRPr/>
            </a:pPr>
            <a:r>
              <a:rPr lang="en-US" smtClean="0"/>
              <a:t>Grade K Module 1               Module Focus Session</a:t>
            </a:r>
            <a:endParaRPr lang="en-US" dirty="0"/>
          </a:p>
        </p:txBody>
      </p:sp>
      <p:sp>
        <p:nvSpPr>
          <p:cNvPr id="5" name="Slide Number Placeholder 4"/>
          <p:cNvSpPr>
            <a:spLocks noGrp="1"/>
          </p:cNvSpPr>
          <p:nvPr>
            <p:ph type="sldNum" sz="quarter" idx="11"/>
          </p:nvPr>
        </p:nvSpPr>
        <p:spPr/>
        <p:txBody>
          <a:bodyPr/>
          <a:lstStyle/>
          <a:p>
            <a:pPr>
              <a:defRPr/>
            </a:pPr>
            <a:fld id="{E929375C-F076-478A-B9B0-5F9213CA33B4}" type="slidenum">
              <a:rPr lang="en-US" smtClean="0"/>
              <a:pPr>
                <a:defRPr/>
              </a:pPr>
              <a:t>77</a:t>
            </a:fld>
            <a:endParaRPr lang="en-US" dirty="0"/>
          </a:p>
        </p:txBody>
      </p:sp>
      <p:sp>
        <p:nvSpPr>
          <p:cNvPr id="8" name="Header Placeholder 7"/>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6" name="Footer Placeholder 5"/>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40944823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i="1" dirty="0" smtClean="0"/>
              <a:t>Click to advance the first bullet.  Allow time for participants to read the first lesson of the pre-selected topic.  </a:t>
            </a:r>
          </a:p>
          <a:p>
            <a:endParaRPr lang="en-US" i="1" dirty="0" smtClean="0"/>
          </a:p>
          <a:p>
            <a:r>
              <a:rPr lang="en-US" i="1" dirty="0" smtClean="0"/>
              <a:t>Click to advance second bullet.  Read aloud</a:t>
            </a:r>
            <a:r>
              <a:rPr lang="en-US" i="1" baseline="0" dirty="0" smtClean="0"/>
              <a:t> the objective of the first lesson.  Allow time for participants to re-read the Topic F assessment tasks.  Facilitate a discussion about the major concept required by the assessment.</a:t>
            </a:r>
          </a:p>
          <a:p>
            <a:endParaRPr lang="en-US" i="1" baseline="0" dirty="0" smtClean="0"/>
          </a:p>
          <a:p>
            <a:r>
              <a:rPr lang="en-US" i="1" baseline="0" dirty="0" smtClean="0"/>
              <a:t>Click to advance the third bullet.  Allow time for participants to study the concept development and problem set.  If</a:t>
            </a:r>
            <a:r>
              <a:rPr lang="en-US" i="1" dirty="0" smtClean="0"/>
              <a:t> participants have paper copies of the lessons, encourage them to highlight the portions of the CD/PS that are critical in preparation for the assessment.</a:t>
            </a:r>
            <a:r>
              <a:rPr lang="en-US" i="1" baseline="0" dirty="0" smtClean="0"/>
              <a:t>  Facilitate a discussion about those portions of the lesson</a:t>
            </a:r>
            <a:r>
              <a:rPr lang="en-US" i="1" dirty="0" smtClean="0"/>
              <a:t> that </a:t>
            </a:r>
            <a:r>
              <a:rPr lang="en-US" i="1" baseline="0" dirty="0" smtClean="0"/>
              <a:t>are necessary in preparation for the exit ticket and those that</a:t>
            </a:r>
            <a:r>
              <a:rPr lang="en-US" i="1" dirty="0" smtClean="0"/>
              <a:t> </a:t>
            </a:r>
            <a:r>
              <a:rPr lang="en-US" i="1" baseline="0" dirty="0" smtClean="0"/>
              <a:t>go beyond the major concept needed for the exit ticket.</a:t>
            </a:r>
          </a:p>
          <a:p>
            <a:endParaRPr lang="en-US" i="1" baseline="0" dirty="0" smtClean="0"/>
          </a:p>
          <a:p>
            <a:r>
              <a:rPr lang="en-US" i="1" baseline="0" dirty="0" smtClean="0"/>
              <a:t>Necessary: Counting to 9, writing 9. </a:t>
            </a:r>
          </a:p>
          <a:p>
            <a:r>
              <a:rPr lang="en-US" i="1" baseline="0" dirty="0" smtClean="0"/>
              <a:t>Beyond: Relationship between 5 and 9, thinking about 9 as missing 1 to be 2 fives, 9 as 3 rows of 3. </a:t>
            </a:r>
            <a:endParaRPr lang="en-US" i="1"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The preselected topic </a:t>
            </a:r>
          </a:p>
          <a:p>
            <a:pPr marL="458788" lvl="1" indent="-285750">
              <a:buFont typeface="Arial" pitchFamily="34" charset="0"/>
              <a:buChar char="•"/>
              <a:tabLst/>
            </a:pPr>
            <a:r>
              <a:rPr lang="en-US" sz="1100" baseline="0" dirty="0" smtClean="0"/>
              <a:t>Highlighters (optional)</a:t>
            </a:r>
            <a:endParaRPr lang="en-US" sz="1100" baseline="0" dirty="0"/>
          </a:p>
        </p:txBody>
      </p:sp>
      <p:sp>
        <p:nvSpPr>
          <p:cNvPr id="4" name="Date Placeholder 3"/>
          <p:cNvSpPr>
            <a:spLocks noGrp="1"/>
          </p:cNvSpPr>
          <p:nvPr>
            <p:ph type="dt" idx="10"/>
          </p:nvPr>
        </p:nvSpPr>
        <p:spPr/>
        <p:txBody>
          <a:bodyPr/>
          <a:lstStyle/>
          <a:p>
            <a:pPr>
              <a:defRPr/>
            </a:pPr>
            <a:r>
              <a:rPr lang="en-US" smtClean="0"/>
              <a:t>Grade K Module 1               Module Focus Session</a:t>
            </a:r>
            <a:endParaRPr lang="en-US" dirty="0"/>
          </a:p>
        </p:txBody>
      </p:sp>
      <p:sp>
        <p:nvSpPr>
          <p:cNvPr id="5" name="Slide Number Placeholder 4"/>
          <p:cNvSpPr>
            <a:spLocks noGrp="1"/>
          </p:cNvSpPr>
          <p:nvPr>
            <p:ph type="sldNum" sz="quarter" idx="11"/>
          </p:nvPr>
        </p:nvSpPr>
        <p:spPr/>
        <p:txBody>
          <a:bodyPr/>
          <a:lstStyle/>
          <a:p>
            <a:pPr>
              <a:defRPr/>
            </a:pPr>
            <a:fld id="{E929375C-F076-478A-B9B0-5F9213CA33B4}" type="slidenum">
              <a:rPr lang="en-US" smtClean="0"/>
              <a:pPr>
                <a:defRPr/>
              </a:pPr>
              <a:t>78</a:t>
            </a:fld>
            <a:endParaRPr lang="en-US" dirty="0"/>
          </a:p>
        </p:txBody>
      </p:sp>
      <p:sp>
        <p:nvSpPr>
          <p:cNvPr id="8" name="Header Placeholder 7"/>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6" name="Footer Placeholder 5"/>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40944823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i="1" dirty="0" smtClean="0"/>
              <a:t>Click to advance the first bullet. </a:t>
            </a:r>
            <a:r>
              <a:rPr lang="en-US" i="1" baseline="0" dirty="0" smtClean="0"/>
              <a:t>Facilitate a discussion about how participants’ previous observations might be further impacted as they consider the needs of a specific group of students.  As appropriate, draw attention to any relevant notes boxes in the margins of the lesson</a:t>
            </a:r>
            <a:r>
              <a:rPr lang="en-US" i="1" dirty="0" smtClean="0"/>
              <a:t>.  </a:t>
            </a:r>
          </a:p>
          <a:p>
            <a:endParaRPr lang="en-US" i="1" dirty="0" smtClean="0"/>
          </a:p>
          <a:p>
            <a:r>
              <a:rPr lang="en-US" i="1" dirty="0" smtClean="0"/>
              <a:t>Click to advance second bullet. </a:t>
            </a:r>
            <a:r>
              <a:rPr lang="en-US" i="1" baseline="0" dirty="0" smtClean="0"/>
              <a:t>Allow time for participants to read the exit ticket for the next lesson.  Facilitate a discussion about the relationship between the two Problem Sets.</a:t>
            </a:r>
          </a:p>
          <a:p>
            <a:endParaRPr lang="en-US" i="1" baseline="0" dirty="0" smtClean="0"/>
          </a:p>
          <a:p>
            <a:r>
              <a:rPr lang="en-US" i="1" baseline="0" dirty="0" smtClean="0"/>
              <a:t>Click to advance the third bullet. Facilitate discussion about how these new observations might further impact their decisions regarding implementation of the first lesson.</a:t>
            </a:r>
            <a:endParaRPr lang="en-US" i="1"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a:t>The preselected topic </a:t>
            </a:r>
          </a:p>
        </p:txBody>
      </p:sp>
      <p:sp>
        <p:nvSpPr>
          <p:cNvPr id="4" name="Date Placeholder 3"/>
          <p:cNvSpPr>
            <a:spLocks noGrp="1"/>
          </p:cNvSpPr>
          <p:nvPr>
            <p:ph type="dt" idx="10"/>
          </p:nvPr>
        </p:nvSpPr>
        <p:spPr/>
        <p:txBody>
          <a:bodyPr/>
          <a:lstStyle/>
          <a:p>
            <a:pPr>
              <a:defRPr/>
            </a:pPr>
            <a:r>
              <a:rPr lang="en-US" smtClean="0"/>
              <a:t>Grade K Module 1               Module Focus Session</a:t>
            </a:r>
            <a:endParaRPr lang="en-US" dirty="0"/>
          </a:p>
        </p:txBody>
      </p:sp>
      <p:sp>
        <p:nvSpPr>
          <p:cNvPr id="5" name="Slide Number Placeholder 4"/>
          <p:cNvSpPr>
            <a:spLocks noGrp="1"/>
          </p:cNvSpPr>
          <p:nvPr>
            <p:ph type="sldNum" sz="quarter" idx="11"/>
          </p:nvPr>
        </p:nvSpPr>
        <p:spPr/>
        <p:txBody>
          <a:bodyPr/>
          <a:lstStyle/>
          <a:p>
            <a:pPr>
              <a:defRPr/>
            </a:pPr>
            <a:fld id="{E929375C-F076-478A-B9B0-5F9213CA33B4}" type="slidenum">
              <a:rPr lang="en-US" smtClean="0"/>
              <a:pPr>
                <a:defRPr/>
              </a:pPr>
              <a:t>79</a:t>
            </a:fld>
            <a:endParaRPr lang="en-US" dirty="0"/>
          </a:p>
        </p:txBody>
      </p:sp>
      <p:sp>
        <p:nvSpPr>
          <p:cNvPr id="10" name="Header Placeholder 9"/>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6" name="Footer Placeholder 5"/>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42782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pPr>
              <a:defRPr/>
            </a:pPr>
            <a:r>
              <a:rPr lang="en-US" sz="1200" kern="1200" dirty="0" smtClean="0">
                <a:solidFill>
                  <a:schemeClr val="tx1"/>
                </a:solidFill>
                <a:latin typeface="Calibri" charset="0"/>
                <a:ea typeface="ＭＳ Ｐゴシック" charset="-128"/>
                <a:cs typeface="ＭＳ Ｐゴシック" charset="-128"/>
              </a:rPr>
              <a:t>We will begin</a:t>
            </a:r>
            <a:r>
              <a:rPr lang="en-US" sz="1200" kern="1200" baseline="0" dirty="0" smtClean="0">
                <a:solidFill>
                  <a:schemeClr val="tx1"/>
                </a:solidFill>
                <a:latin typeface="Calibri" charset="0"/>
                <a:ea typeface="ＭＳ Ｐゴシック" charset="-128"/>
                <a:cs typeface="ＭＳ Ｐゴシック" charset="-128"/>
              </a:rPr>
              <a:t> </a:t>
            </a:r>
            <a:r>
              <a:rPr lang="en-US" sz="1200" kern="1200" dirty="0" smtClean="0">
                <a:solidFill>
                  <a:schemeClr val="tx1"/>
                </a:solidFill>
                <a:latin typeface="Calibri" charset="0"/>
                <a:ea typeface="ＭＳ Ｐゴシック" charset="-128"/>
                <a:cs typeface="ＭＳ Ｐゴシック" charset="-128"/>
              </a:rPr>
              <a:t>by</a:t>
            </a:r>
            <a:r>
              <a:rPr lang="en-US" sz="1200" kern="1200" baseline="0" dirty="0" smtClean="0">
                <a:solidFill>
                  <a:schemeClr val="tx1"/>
                </a:solidFill>
                <a:latin typeface="Calibri" charset="0"/>
                <a:ea typeface="ＭＳ Ｐゴシック" charset="-128"/>
                <a:cs typeface="ＭＳ Ｐゴシック" charset="-128"/>
              </a:rPr>
              <a:t> exploring the lesson structure and how it is  fundamental to supporting rigorous</a:t>
            </a:r>
            <a:r>
              <a:rPr lang="en-US" sz="1200" kern="1200" dirty="0" smtClean="0">
                <a:solidFill>
                  <a:schemeClr val="tx1"/>
                </a:solidFill>
                <a:latin typeface="Calibri" charset="0"/>
                <a:ea typeface="ＭＳ Ｐゴシック" charset="-128"/>
                <a:cs typeface="ＭＳ Ｐゴシック" charset="-128"/>
              </a:rPr>
              <a:t> instruction</a:t>
            </a:r>
            <a:r>
              <a:rPr lang="en-US" sz="1200" kern="1200" baseline="0" dirty="0" smtClean="0">
                <a:solidFill>
                  <a:schemeClr val="tx1"/>
                </a:solidFill>
                <a:latin typeface="Calibri" charset="0"/>
                <a:ea typeface="ＭＳ Ｐゴシック" charset="-128"/>
                <a:cs typeface="ＭＳ Ｐゴシック" charset="-128"/>
              </a:rPr>
              <a:t>.  Then we will dig in to the math of the module, examining</a:t>
            </a:r>
            <a:r>
              <a:rPr lang="en-US" sz="1200" kern="1200" dirty="0" smtClean="0">
                <a:solidFill>
                  <a:schemeClr val="tx1"/>
                </a:solidFill>
                <a:latin typeface="Calibri" charset="0"/>
                <a:ea typeface="ＭＳ Ｐゴシック" charset="-128"/>
                <a:cs typeface="ＭＳ Ｐゴシック" charset="-128"/>
              </a:rPr>
              <a:t> the intentional instructional sequence that leads students toward mastery of the focus standards</a:t>
            </a:r>
            <a:r>
              <a:rPr lang="en-US" sz="1200" kern="1200" baseline="0" dirty="0" smtClean="0">
                <a:solidFill>
                  <a:schemeClr val="tx1"/>
                </a:solidFill>
                <a:latin typeface="Calibri" charset="0"/>
                <a:ea typeface="ＭＳ Ｐゴシック" charset="-128"/>
                <a:cs typeface="ＭＳ Ｐゴシック" charset="-128"/>
              </a:rPr>
              <a:t>.  Afterwards, we’ll take a look back at the module, reflecting on all the parts as one cohesive whole</a:t>
            </a:r>
            <a:r>
              <a:rPr lang="en-US" dirty="0"/>
              <a:t>. </a:t>
            </a:r>
            <a:r>
              <a:rPr lang="en-US" dirty="0" smtClean="0"/>
              <a:t>Finally, we’ll talk about strategies for implementation in preparation for the beginning of the school year.</a:t>
            </a:r>
            <a:endParaRPr lang="en-US" sz="1200" kern="1200" baseline="0" dirty="0" smtClean="0">
              <a:solidFill>
                <a:schemeClr val="tx1"/>
              </a:solidFill>
              <a:latin typeface="Calibri" charset="0"/>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Calibri" charset="0"/>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Calibri" charset="0"/>
                <a:ea typeface="ＭＳ Ｐゴシック" charset="-128"/>
                <a:cs typeface="ＭＳ Ｐゴシック" charset="-128"/>
              </a:rPr>
              <a:t>Let’s get started with the lesson structure.  We’ll</a:t>
            </a:r>
            <a:r>
              <a:rPr lang="en-US" sz="1200" kern="1200" dirty="0" smtClean="0">
                <a:solidFill>
                  <a:schemeClr val="tx1"/>
                </a:solidFill>
                <a:latin typeface="Calibri" charset="0"/>
                <a:ea typeface="ＭＳ Ｐゴシック" charset="-128"/>
                <a:cs typeface="ＭＳ Ｐゴシック" charset="-128"/>
              </a:rPr>
              <a:t> use Lesson 1 as our context for doing so</a:t>
            </a:r>
            <a:r>
              <a:rPr lang="en-US" sz="1200" kern="1200" baseline="0" dirty="0" smtClean="0">
                <a:solidFill>
                  <a:schemeClr val="tx1"/>
                </a:solidFill>
                <a:latin typeface="Calibri" charset="0"/>
                <a:ea typeface="ＭＳ Ｐゴシック" charset="-128"/>
                <a:cs typeface="ＭＳ Ｐゴシック" charset="-128"/>
              </a:rPr>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a:defRPr/>
            </a:pPr>
            <a:r>
              <a:rPr lang="en-US" i="1" dirty="0" smtClean="0">
                <a:solidFill>
                  <a:srgbClr val="FF0000"/>
                </a:solidFill>
              </a:rPr>
              <a:t>.</a:t>
            </a:r>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a:p>
            <a:pPr>
              <a:defRPr/>
            </a:pPr>
            <a:r>
              <a:rPr lang="en-US" i="1" u="sng" dirty="0"/>
              <a:t>Facilitator notes</a:t>
            </a:r>
          </a:p>
          <a:p>
            <a:pPr>
              <a:defRPr/>
            </a:pPr>
            <a:r>
              <a:rPr lang="en-US" i="1" dirty="0"/>
              <a:t>This is a 6 hour session that breaks down as follows.</a:t>
            </a:r>
          </a:p>
          <a:p>
            <a:pPr marL="171450" indent="-171450">
              <a:buFont typeface="Arial" panose="020B0604020202020204" pitchFamily="34" charset="0"/>
              <a:buChar char="•"/>
              <a:defRPr/>
            </a:pPr>
            <a:r>
              <a:rPr lang="en-US" i="1" dirty="0"/>
              <a:t>Lesson Structure: approx. 90 minutes</a:t>
            </a:r>
          </a:p>
          <a:p>
            <a:pPr marL="171450" indent="-171450">
              <a:buFont typeface="Arial" panose="020B0604020202020204" pitchFamily="34" charset="0"/>
              <a:buChar char="•"/>
              <a:defRPr/>
            </a:pPr>
            <a:r>
              <a:rPr lang="en-US" i="1" dirty="0"/>
              <a:t>Instructional Sequence: approx. 165 minutes</a:t>
            </a:r>
          </a:p>
          <a:p>
            <a:pPr marL="171450" indent="-171450">
              <a:buFont typeface="Arial" panose="020B0604020202020204" pitchFamily="34" charset="0"/>
              <a:buChar char="•"/>
              <a:defRPr/>
            </a:pPr>
            <a:r>
              <a:rPr lang="en-US" i="1" dirty="0"/>
              <a:t>Module Review: approx. 60 minutes</a:t>
            </a:r>
          </a:p>
          <a:p>
            <a:pPr marL="171450" indent="-171450">
              <a:buFont typeface="Arial" panose="020B0604020202020204" pitchFamily="34" charset="0"/>
              <a:buChar char="•"/>
              <a:defRPr/>
            </a:pPr>
            <a:r>
              <a:rPr lang="en-US" i="1" dirty="0"/>
              <a:t>Preparation for Implementation: approx. 45 </a:t>
            </a:r>
            <a:r>
              <a:rPr lang="en-US" i="1" dirty="0" smtClean="0"/>
              <a:t>minutes</a:t>
            </a:r>
            <a:endParaRPr lang="en-US" i="1"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9" name="Date Placeholder 8"/>
          <p:cNvSpPr>
            <a:spLocks noGrp="1"/>
          </p:cNvSpPr>
          <p:nvPr>
            <p:ph type="dt" idx="10"/>
          </p:nvPr>
        </p:nvSpPr>
        <p:spPr/>
        <p:txBody>
          <a:bodyPr/>
          <a:lstStyle/>
          <a:p>
            <a:pPr>
              <a:defRPr/>
            </a:pPr>
            <a:r>
              <a:rPr lang="en-US" smtClean="0"/>
              <a:t>Grade K Module 1               Module Focus Session</a:t>
            </a:r>
            <a:endParaRPr lang="en-US" dirty="0"/>
          </a:p>
        </p:txBody>
      </p:sp>
      <p:sp>
        <p:nvSpPr>
          <p:cNvPr id="10" name="Slide Number Placeholder 9"/>
          <p:cNvSpPr>
            <a:spLocks noGrp="1"/>
          </p:cNvSpPr>
          <p:nvPr>
            <p:ph type="sldNum" sz="quarter" idx="11"/>
          </p:nvPr>
        </p:nvSpPr>
        <p:spPr/>
        <p:txBody>
          <a:bodyPr/>
          <a:lstStyle/>
          <a:p>
            <a:pPr>
              <a:defRPr/>
            </a:pPr>
            <a:fld id="{E929375C-F076-478A-B9B0-5F9213CA33B4}" type="slidenum">
              <a:rPr lang="en-US" smtClean="0"/>
              <a:pPr>
                <a:defRPr/>
              </a:pPr>
              <a:t>8</a:t>
            </a:fld>
            <a:endParaRPr lang="en-US" dirty="0"/>
          </a:p>
        </p:txBody>
      </p:sp>
      <p:sp>
        <p:nvSpPr>
          <p:cNvPr id="11" name="Header Placeholder 10"/>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872456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i="1" dirty="0" smtClean="0"/>
              <a:t>Click to advance the first bullet. </a:t>
            </a:r>
            <a:r>
              <a:rPr lang="en-US" i="1" baseline="0" dirty="0" smtClean="0"/>
              <a:t>Facilitate a discussion about how the student debrief is impacted by the implementation decisions made thus far</a:t>
            </a:r>
            <a:r>
              <a:rPr lang="en-US" i="1" dirty="0" smtClean="0"/>
              <a:t>.  </a:t>
            </a:r>
          </a:p>
          <a:p>
            <a:endParaRPr lang="en-US" i="1" dirty="0" smtClean="0"/>
          </a:p>
          <a:p>
            <a:r>
              <a:rPr lang="en-US" i="1" dirty="0" smtClean="0"/>
              <a:t>Click to advance second bullet. </a:t>
            </a:r>
            <a:r>
              <a:rPr lang="en-US" i="1" baseline="0" dirty="0" smtClean="0"/>
              <a:t>Facilitate a discussion about the other lesson components</a:t>
            </a:r>
            <a:r>
              <a:rPr lang="en-US" i="1" dirty="0" smtClean="0"/>
              <a:t> and the need to </a:t>
            </a:r>
            <a:r>
              <a:rPr lang="en-US" i="1" baseline="0" dirty="0" smtClean="0"/>
              <a:t>ensure that the balance of rigor is maintained.  </a:t>
            </a:r>
          </a:p>
          <a:p>
            <a:endParaRPr lang="en-US" i="1" baseline="0" dirty="0" smtClean="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a:t>The preselected topic </a:t>
            </a:r>
          </a:p>
        </p:txBody>
      </p:sp>
      <p:sp>
        <p:nvSpPr>
          <p:cNvPr id="4" name="Date Placeholder 3"/>
          <p:cNvSpPr>
            <a:spLocks noGrp="1"/>
          </p:cNvSpPr>
          <p:nvPr>
            <p:ph type="dt" idx="10"/>
          </p:nvPr>
        </p:nvSpPr>
        <p:spPr/>
        <p:txBody>
          <a:bodyPr/>
          <a:lstStyle/>
          <a:p>
            <a:pPr>
              <a:defRPr/>
            </a:pPr>
            <a:r>
              <a:rPr lang="en-US" smtClean="0"/>
              <a:t>Grade K Module 1               Module Focus Session</a:t>
            </a:r>
            <a:endParaRPr lang="en-US" dirty="0"/>
          </a:p>
        </p:txBody>
      </p:sp>
      <p:sp>
        <p:nvSpPr>
          <p:cNvPr id="5" name="Slide Number Placeholder 4"/>
          <p:cNvSpPr>
            <a:spLocks noGrp="1"/>
          </p:cNvSpPr>
          <p:nvPr>
            <p:ph type="sldNum" sz="quarter" idx="11"/>
          </p:nvPr>
        </p:nvSpPr>
        <p:spPr/>
        <p:txBody>
          <a:bodyPr/>
          <a:lstStyle/>
          <a:p>
            <a:pPr>
              <a:defRPr/>
            </a:pPr>
            <a:fld id="{E929375C-F076-478A-B9B0-5F9213CA33B4}" type="slidenum">
              <a:rPr lang="en-US" smtClean="0"/>
              <a:pPr>
                <a:defRPr/>
              </a:pPr>
              <a:t>80</a:t>
            </a:fld>
            <a:endParaRPr lang="en-US" dirty="0"/>
          </a:p>
        </p:txBody>
      </p:sp>
      <p:sp>
        <p:nvSpPr>
          <p:cNvPr id="10" name="Header Placeholder 9"/>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6" name="Footer Placeholder 5"/>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427821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p:txBody>
          <a:bodyPr/>
          <a:lstStyle/>
          <a:p>
            <a:r>
              <a:rPr lang="en-US" i="1" dirty="0" smtClean="0"/>
              <a:t>Review</a:t>
            </a:r>
            <a:r>
              <a:rPr lang="en-US" i="1" baseline="0" dirty="0" smtClean="0"/>
              <a:t> the planning protocol.  If time allows, have participants go through the cycle again for the second lesson of the topic.</a:t>
            </a:r>
            <a:endParaRPr lang="en-US" i="1" dirty="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a:t>The preselected topic </a:t>
            </a:r>
          </a:p>
        </p:txBody>
      </p:sp>
      <p:sp>
        <p:nvSpPr>
          <p:cNvPr id="4" name="Date Placeholder 3"/>
          <p:cNvSpPr>
            <a:spLocks noGrp="1"/>
          </p:cNvSpPr>
          <p:nvPr>
            <p:ph type="dt" idx="10"/>
          </p:nvPr>
        </p:nvSpPr>
        <p:spPr/>
        <p:txBody>
          <a:bodyPr/>
          <a:lstStyle/>
          <a:p>
            <a:pPr>
              <a:defRPr/>
            </a:pPr>
            <a:r>
              <a:rPr lang="en-US" smtClean="0"/>
              <a:t>Grade K Module 1               Module Focus Session</a:t>
            </a:r>
            <a:endParaRPr lang="en-US" dirty="0"/>
          </a:p>
        </p:txBody>
      </p:sp>
      <p:sp>
        <p:nvSpPr>
          <p:cNvPr id="5" name="Slide Number Placeholder 4"/>
          <p:cNvSpPr>
            <a:spLocks noGrp="1"/>
          </p:cNvSpPr>
          <p:nvPr>
            <p:ph type="sldNum" sz="quarter" idx="11"/>
          </p:nvPr>
        </p:nvSpPr>
        <p:spPr/>
        <p:txBody>
          <a:bodyPr/>
          <a:lstStyle/>
          <a:p>
            <a:pPr>
              <a:defRPr/>
            </a:pPr>
            <a:fld id="{E929375C-F076-478A-B9B0-5F9213CA33B4}" type="slidenum">
              <a:rPr lang="en-US" smtClean="0"/>
              <a:pPr>
                <a:defRPr/>
              </a:pPr>
              <a:t>81</a:t>
            </a:fld>
            <a:endParaRPr lang="en-US" dirty="0"/>
          </a:p>
        </p:txBody>
      </p:sp>
      <p:sp>
        <p:nvSpPr>
          <p:cNvPr id="10" name="Header Placeholder 9"/>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6" name="Footer Placeholder 5"/>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0434261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a:xfrm>
            <a:off x="457200" y="3657600"/>
            <a:ext cx="6400800" cy="5486400"/>
          </a:xfrm>
        </p:spPr>
        <p:txBody>
          <a:bodyPr/>
          <a:lstStyle/>
          <a:p>
            <a:r>
              <a:rPr lang="en-US" dirty="0" smtClean="0"/>
              <a:t>Take two minutes</a:t>
            </a:r>
            <a:r>
              <a:rPr lang="en-US" baseline="0" dirty="0" smtClean="0"/>
              <a:t> to turn and talk with others at your table.  During this session, what information was particularly helpful and/or insightful?  What new questions do you have?</a:t>
            </a:r>
          </a:p>
          <a:p>
            <a:endParaRPr lang="en-US" baseline="0" dirty="0" smtClean="0"/>
          </a:p>
          <a:p>
            <a:r>
              <a:rPr lang="en-US" i="1" baseline="0" dirty="0" smtClean="0"/>
              <a:t>Allow 2 minutes for participants to turn and talk.  Bring the group to order and advance to the next slide.</a:t>
            </a:r>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3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9" name="Date Placeholder 8"/>
          <p:cNvSpPr>
            <a:spLocks noGrp="1"/>
          </p:cNvSpPr>
          <p:nvPr>
            <p:ph type="dt" idx="10"/>
          </p:nvPr>
        </p:nvSpPr>
        <p:spPr/>
        <p:txBody>
          <a:bodyPr/>
          <a:lstStyle/>
          <a:p>
            <a:pPr>
              <a:defRPr/>
            </a:pPr>
            <a:r>
              <a:rPr lang="en-US" smtClean="0"/>
              <a:t>Grade K Module 1               Module Focus Session</a:t>
            </a:r>
            <a:endParaRPr lang="en-US" dirty="0"/>
          </a:p>
        </p:txBody>
      </p:sp>
      <p:sp>
        <p:nvSpPr>
          <p:cNvPr id="10" name="Slide Number Placeholder 9"/>
          <p:cNvSpPr>
            <a:spLocks noGrp="1"/>
          </p:cNvSpPr>
          <p:nvPr>
            <p:ph type="sldNum" sz="quarter" idx="11"/>
          </p:nvPr>
        </p:nvSpPr>
        <p:spPr/>
        <p:txBody>
          <a:bodyPr/>
          <a:lstStyle/>
          <a:p>
            <a:pPr>
              <a:defRPr/>
            </a:pPr>
            <a:fld id="{E929375C-F076-478A-B9B0-5F9213CA33B4}" type="slidenum">
              <a:rPr lang="en-US" smtClean="0"/>
              <a:pPr>
                <a:defRPr/>
              </a:pPr>
              <a:t>82</a:t>
            </a:fld>
            <a:endParaRPr lang="en-US" dirty="0"/>
          </a:p>
        </p:txBody>
      </p:sp>
      <p:sp>
        <p:nvSpPr>
          <p:cNvPr id="11" name="Header Placeholder 10"/>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23298478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7600" cy="2743200"/>
          </a:xfrm>
        </p:spPr>
      </p:sp>
      <p:sp>
        <p:nvSpPr>
          <p:cNvPr id="3" name="Notes Placeholder 2"/>
          <p:cNvSpPr>
            <a:spLocks noGrp="1"/>
          </p:cNvSpPr>
          <p:nvPr>
            <p:ph type="body" idx="1"/>
          </p:nvPr>
        </p:nvSpPr>
        <p:spPr>
          <a:xfrm>
            <a:off x="457200" y="3657600"/>
            <a:ext cx="6400800" cy="5486400"/>
          </a:xfrm>
        </p:spPr>
        <p:txBody>
          <a:bodyPr/>
          <a:lstStyle/>
          <a:p>
            <a:endParaRPr lang="en-US" dirty="0" smtClean="0"/>
          </a:p>
          <a:p>
            <a:r>
              <a:rPr lang="en-US" dirty="0" smtClean="0"/>
              <a:t>Let’s review some key points of this session.</a:t>
            </a:r>
          </a:p>
          <a:p>
            <a:pPr marL="407988" indent="-171450">
              <a:buFont typeface="Arial" pitchFamily="34" charset="0"/>
              <a:buChar char="•"/>
            </a:pPr>
            <a:endParaRPr lang="en-US" sz="1200" dirty="0" smtClean="0"/>
          </a:p>
        </p:txBody>
      </p:sp>
      <p:sp>
        <p:nvSpPr>
          <p:cNvPr id="7"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2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9" name="Date Placeholder 8"/>
          <p:cNvSpPr>
            <a:spLocks noGrp="1"/>
          </p:cNvSpPr>
          <p:nvPr>
            <p:ph type="dt" idx="10"/>
          </p:nvPr>
        </p:nvSpPr>
        <p:spPr/>
        <p:txBody>
          <a:bodyPr/>
          <a:lstStyle/>
          <a:p>
            <a:pPr>
              <a:defRPr/>
            </a:pPr>
            <a:r>
              <a:rPr lang="en-US" smtClean="0"/>
              <a:t>Grade K Module 1               Module Focus Session</a:t>
            </a:r>
            <a:endParaRPr lang="en-US" dirty="0"/>
          </a:p>
        </p:txBody>
      </p:sp>
      <p:sp>
        <p:nvSpPr>
          <p:cNvPr id="10" name="Slide Number Placeholder 9"/>
          <p:cNvSpPr>
            <a:spLocks noGrp="1"/>
          </p:cNvSpPr>
          <p:nvPr>
            <p:ph type="sldNum" sz="quarter" idx="11"/>
          </p:nvPr>
        </p:nvSpPr>
        <p:spPr/>
        <p:txBody>
          <a:bodyPr/>
          <a:lstStyle/>
          <a:p>
            <a:pPr>
              <a:defRPr/>
            </a:pPr>
            <a:fld id="{E929375C-F076-478A-B9B0-5F9213CA33B4}" type="slidenum">
              <a:rPr lang="en-US" smtClean="0"/>
              <a:pPr>
                <a:defRPr/>
              </a:pPr>
              <a:t>83</a:t>
            </a:fld>
            <a:endParaRPr lang="en-US" dirty="0"/>
          </a:p>
        </p:txBody>
      </p:sp>
      <p:sp>
        <p:nvSpPr>
          <p:cNvPr id="11" name="Header Placeholder 10"/>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3819419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r>
              <a:rPr lang="en-US" dirty="0" smtClean="0"/>
              <a:t>Participants write</a:t>
            </a:r>
            <a:r>
              <a:rPr lang="en-US" baseline="0" dirty="0" smtClean="0"/>
              <a:t> their answers on an index card, which will be their exit tickets.</a:t>
            </a:r>
            <a:endParaRPr lang="en-US" dirty="0"/>
          </a:p>
        </p:txBody>
      </p:sp>
      <p:sp>
        <p:nvSpPr>
          <p:cNvPr id="11" name="Date Placeholder 10"/>
          <p:cNvSpPr>
            <a:spLocks noGrp="1"/>
          </p:cNvSpPr>
          <p:nvPr>
            <p:ph type="dt" idx="10"/>
          </p:nvPr>
        </p:nvSpPr>
        <p:spPr/>
        <p:txBody>
          <a:bodyPr/>
          <a:lstStyle/>
          <a:p>
            <a:pPr>
              <a:defRPr/>
            </a:pPr>
            <a:r>
              <a:rPr lang="en-US" smtClean="0"/>
              <a:t>Grade K Module 1               Module Focus Session</a:t>
            </a:r>
            <a:endParaRPr lang="en-US" dirty="0"/>
          </a:p>
        </p:txBody>
      </p:sp>
      <p:sp>
        <p:nvSpPr>
          <p:cNvPr id="12" name="Slide Number Placeholder 11"/>
          <p:cNvSpPr>
            <a:spLocks noGrp="1"/>
          </p:cNvSpPr>
          <p:nvPr>
            <p:ph type="sldNum" sz="quarter" idx="11"/>
          </p:nvPr>
        </p:nvSpPr>
        <p:spPr/>
        <p:txBody>
          <a:bodyPr/>
          <a:lstStyle/>
          <a:p>
            <a:pPr>
              <a:defRPr/>
            </a:pPr>
            <a:fld id="{E929375C-F076-478A-B9B0-5F9213CA33B4}" type="slidenum">
              <a:rPr lang="en-US" smtClean="0"/>
              <a:pPr>
                <a:defRPr/>
              </a:pPr>
              <a:t>84</a:t>
            </a:fld>
            <a:endParaRPr lang="en-US" dirty="0"/>
          </a:p>
        </p:txBody>
      </p:sp>
      <p:sp>
        <p:nvSpPr>
          <p:cNvPr id="13" name="Header Placeholder 12"/>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9"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5 minutes</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Index cards</a:t>
            </a:r>
            <a:endParaRPr lang="en-US" sz="1100" baseline="0" dirty="0"/>
          </a:p>
        </p:txBody>
      </p:sp>
      <p:sp>
        <p:nvSpPr>
          <p:cNvPr id="4" name="Footer Placeholder 3"/>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48419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31838"/>
            <a:ext cx="3656013" cy="2743200"/>
          </a:xfrm>
        </p:spPr>
      </p:sp>
      <p:sp>
        <p:nvSpPr>
          <p:cNvPr id="3" name="Notes Placeholder 2"/>
          <p:cNvSpPr>
            <a:spLocks noGrp="1"/>
          </p:cNvSpPr>
          <p:nvPr>
            <p:ph type="body" idx="1"/>
          </p:nvPr>
        </p:nvSpPr>
        <p:spPr>
          <a:xfrm>
            <a:off x="457200" y="3657600"/>
            <a:ext cx="6400800" cy="5486400"/>
          </a:xfrm>
          <a:prstGeom prst="rect">
            <a:avLst/>
          </a:prstGeom>
        </p:spPr>
        <p:txBody>
          <a:bodyPr/>
          <a:lstStyle/>
          <a:p>
            <a:pPr>
              <a:defRPr/>
            </a:pPr>
            <a:r>
              <a:rPr lang="en-US" sz="1200" kern="1200" dirty="0" smtClean="0">
                <a:solidFill>
                  <a:schemeClr val="tx1"/>
                </a:solidFill>
                <a:latin typeface="Calibri" charset="0"/>
                <a:ea typeface="ＭＳ Ｐゴシック" charset="-128"/>
                <a:cs typeface="ＭＳ Ｐゴシック" charset="-128"/>
              </a:rPr>
              <a:t>We will begin</a:t>
            </a:r>
            <a:r>
              <a:rPr lang="en-US" sz="1200" kern="1200" baseline="0" dirty="0" smtClean="0">
                <a:solidFill>
                  <a:schemeClr val="tx1"/>
                </a:solidFill>
                <a:latin typeface="Calibri" charset="0"/>
                <a:ea typeface="ＭＳ Ｐゴシック" charset="-128"/>
                <a:cs typeface="ＭＳ Ｐゴシック" charset="-128"/>
              </a:rPr>
              <a:t> </a:t>
            </a:r>
            <a:r>
              <a:rPr lang="en-US" sz="1200" kern="1200" dirty="0" smtClean="0">
                <a:solidFill>
                  <a:schemeClr val="tx1"/>
                </a:solidFill>
                <a:latin typeface="Calibri" charset="0"/>
                <a:ea typeface="ＭＳ Ｐゴシック" charset="-128"/>
                <a:cs typeface="ＭＳ Ｐゴシック" charset="-128"/>
              </a:rPr>
              <a:t>by</a:t>
            </a:r>
            <a:r>
              <a:rPr lang="en-US" sz="1200" kern="1200" baseline="0" dirty="0" smtClean="0">
                <a:solidFill>
                  <a:schemeClr val="tx1"/>
                </a:solidFill>
                <a:latin typeface="Calibri" charset="0"/>
                <a:ea typeface="ＭＳ Ｐゴシック" charset="-128"/>
                <a:cs typeface="ＭＳ Ｐゴシック" charset="-128"/>
              </a:rPr>
              <a:t> exploring the lesson structure and how it is  fundamental to supporting rigorous</a:t>
            </a:r>
            <a:r>
              <a:rPr lang="en-US" sz="1200" kern="1200" dirty="0" smtClean="0">
                <a:solidFill>
                  <a:schemeClr val="tx1"/>
                </a:solidFill>
                <a:latin typeface="Calibri" charset="0"/>
                <a:ea typeface="ＭＳ Ｐゴシック" charset="-128"/>
                <a:cs typeface="ＭＳ Ｐゴシック" charset="-128"/>
              </a:rPr>
              <a:t> instruction</a:t>
            </a:r>
            <a:r>
              <a:rPr lang="en-US" sz="1200" kern="1200" baseline="0" dirty="0" smtClean="0">
                <a:solidFill>
                  <a:schemeClr val="tx1"/>
                </a:solidFill>
                <a:latin typeface="Calibri" charset="0"/>
                <a:ea typeface="ＭＳ Ｐゴシック" charset="-128"/>
                <a:cs typeface="ＭＳ Ｐゴシック" charset="-128"/>
              </a:rPr>
              <a:t>.  Then we will dig in to the math of the module, examining</a:t>
            </a:r>
            <a:r>
              <a:rPr lang="en-US" sz="1200" kern="1200" dirty="0" smtClean="0">
                <a:solidFill>
                  <a:schemeClr val="tx1"/>
                </a:solidFill>
                <a:latin typeface="Calibri" charset="0"/>
                <a:ea typeface="ＭＳ Ｐゴシック" charset="-128"/>
                <a:cs typeface="ＭＳ Ｐゴシック" charset="-128"/>
              </a:rPr>
              <a:t> the intentional instructional sequence that leads students toward mastery of the focus standards</a:t>
            </a:r>
            <a:r>
              <a:rPr lang="en-US" sz="1200" kern="1200" baseline="0" dirty="0" smtClean="0">
                <a:solidFill>
                  <a:schemeClr val="tx1"/>
                </a:solidFill>
                <a:latin typeface="Calibri" charset="0"/>
                <a:ea typeface="ＭＳ Ｐゴシック" charset="-128"/>
                <a:cs typeface="ＭＳ Ｐゴシック" charset="-128"/>
              </a:rPr>
              <a:t>.  Afterwards, we’ll take a look back at the module, reflecting on all the parts as one cohesive whole</a:t>
            </a:r>
            <a:r>
              <a:rPr lang="en-US" dirty="0"/>
              <a:t>. </a:t>
            </a:r>
            <a:r>
              <a:rPr lang="en-US" dirty="0" smtClean="0"/>
              <a:t>Finally, we’ll talk about strategies for implementation in preparation for the beginning of the school year.</a:t>
            </a:r>
            <a:endParaRPr lang="en-US" sz="1200" kern="1200" baseline="0" dirty="0" smtClean="0">
              <a:solidFill>
                <a:schemeClr val="tx1"/>
              </a:solidFill>
              <a:latin typeface="Calibri" charset="0"/>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Calibri" charset="0"/>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Calibri" charset="0"/>
                <a:ea typeface="ＭＳ Ｐゴシック" charset="-128"/>
                <a:cs typeface="ＭＳ Ｐゴシック" charset="-128"/>
              </a:rPr>
              <a:t>Let’s get started with the lesson structure.</a:t>
            </a:r>
            <a:endParaRPr lang="en-US" sz="1200" kern="1200" dirty="0" smtClean="0">
              <a:solidFill>
                <a:schemeClr val="tx1"/>
              </a:solidFill>
              <a:latin typeface="Calibri"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E929375C-F076-478A-B9B0-5F9213CA33B4}" type="slidenum">
              <a:rPr lang="en-US" smtClean="0"/>
              <a:pPr>
                <a:defRPr/>
              </a:pPr>
              <a:t>9</a:t>
            </a:fld>
            <a:endParaRPr lang="en-US" dirty="0"/>
          </a:p>
        </p:txBody>
      </p:sp>
      <p:sp>
        <p:nvSpPr>
          <p:cNvPr id="8" name="Notes Placeholder 1"/>
          <p:cNvSpPr txBox="1">
            <a:spLocks/>
          </p:cNvSpPr>
          <p:nvPr/>
        </p:nvSpPr>
        <p:spPr>
          <a:xfrm>
            <a:off x="4286992" y="731520"/>
            <a:ext cx="2660073" cy="2743200"/>
          </a:xfrm>
          <a:prstGeom prst="rect">
            <a:avLst/>
          </a:prstGeom>
        </p:spPr>
        <p:txBody>
          <a:bodyPr vert="horz" lIns="91440" tIns="45720" rIns="91440" bIns="45720"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800" dirty="0" smtClean="0"/>
              <a:t>TIME ALLOTTED FOR THIS SLIDE:  	</a:t>
            </a:r>
          </a:p>
          <a:p>
            <a:r>
              <a:rPr lang="en-US" sz="1800" dirty="0" smtClean="0"/>
              <a:t>	1 minute</a:t>
            </a:r>
          </a:p>
          <a:p>
            <a:endParaRPr lang="en-US" sz="1800" dirty="0" smtClean="0"/>
          </a:p>
          <a:p>
            <a:r>
              <a:rPr lang="en-US" sz="1800" dirty="0" smtClean="0"/>
              <a:t>MATERIALS NEEDED:</a:t>
            </a:r>
          </a:p>
          <a:p>
            <a:pPr marL="458788" lvl="1" indent="-285750">
              <a:buFont typeface="Arial" pitchFamily="34" charset="0"/>
              <a:buChar char="•"/>
              <a:tabLst/>
            </a:pPr>
            <a:r>
              <a:rPr lang="en-US" sz="1100" baseline="0" dirty="0" smtClean="0"/>
              <a:t>X</a:t>
            </a:r>
            <a:endParaRPr lang="en-US" sz="1100" baseline="0" dirty="0"/>
          </a:p>
        </p:txBody>
      </p:sp>
      <p:sp>
        <p:nvSpPr>
          <p:cNvPr id="12" name="Date Placeholder 11"/>
          <p:cNvSpPr>
            <a:spLocks noGrp="1"/>
          </p:cNvSpPr>
          <p:nvPr>
            <p:ph type="dt" idx="11"/>
          </p:nvPr>
        </p:nvSpPr>
        <p:spPr/>
        <p:txBody>
          <a:bodyPr/>
          <a:lstStyle/>
          <a:p>
            <a:pPr>
              <a:defRPr/>
            </a:pPr>
            <a:r>
              <a:rPr lang="en-US" smtClean="0"/>
              <a:t>Grade K Module 1               Module Focus Session</a:t>
            </a:r>
            <a:endParaRPr lang="en-US" dirty="0"/>
          </a:p>
        </p:txBody>
      </p:sp>
      <p:sp>
        <p:nvSpPr>
          <p:cNvPr id="13" name="Header Placeholder 12"/>
          <p:cNvSpPr>
            <a:spLocks noGrp="1"/>
          </p:cNvSpPr>
          <p:nvPr>
            <p:ph type="hdr" sz="quarter" idx="12"/>
          </p:nvPr>
        </p:nvSpPr>
        <p:spPr/>
        <p:txBody>
          <a:bodyPr/>
          <a:lstStyle/>
          <a:p>
            <a:pPr>
              <a:defRPr/>
            </a:pPr>
            <a:r>
              <a:rPr lang="en-US" smtClean="0"/>
              <a:t>Eureka Math:  A Story of Units                 www.CommonCore.org</a:t>
            </a:r>
            <a:endParaRPr lang="en-US" dirty="0" smtClean="0"/>
          </a:p>
        </p:txBody>
      </p:sp>
      <p:sp>
        <p:nvSpPr>
          <p:cNvPr id="5" name="Footer Placeholder 4"/>
          <p:cNvSpPr>
            <a:spLocks noGrp="1"/>
          </p:cNvSpPr>
          <p:nvPr>
            <p:ph type="ftr" sz="quarter" idx="13"/>
          </p:nvPr>
        </p:nvSpPr>
        <p:spPr/>
        <p:txBody>
          <a:bodyPr/>
          <a:lstStyle/>
          <a:p>
            <a:r>
              <a:rPr lang="en-US" smtClean="0"/>
              <a:t>©2014.  Duplication and/or distribution of this material is prohibited without written consent from Common Core, Inc.</a:t>
            </a:r>
            <a:endParaRPr lang="en-US" dirty="0" smtClean="0"/>
          </a:p>
        </p:txBody>
      </p:sp>
    </p:spTree>
    <p:extLst>
      <p:ext uri="{BB962C8B-B14F-4D97-AF65-F5344CB8AC3E}">
        <p14:creationId xmlns:p14="http://schemas.microsoft.com/office/powerpoint/2010/main" val="1587245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cc-math-logo-large.png"/>
          <p:cNvPicPr>
            <a:picLocks noChangeAspect="1"/>
          </p:cNvPicPr>
          <p:nvPr userDrawn="1"/>
        </p:nvPicPr>
        <p:blipFill>
          <a:blip r:embed="rId2"/>
          <a:stretch>
            <a:fillRect/>
          </a:stretch>
        </p:blipFill>
        <p:spPr>
          <a:xfrm>
            <a:off x="1371600" y="1676400"/>
            <a:ext cx="6218903" cy="2286000"/>
          </a:xfrm>
          <a:prstGeom prst="rect">
            <a:avLst/>
          </a:prstGeom>
        </p:spPr>
      </p:pic>
      <p:sp>
        <p:nvSpPr>
          <p:cNvPr id="15" name="Text Placeholder 15"/>
          <p:cNvSpPr>
            <a:spLocks noGrp="1"/>
          </p:cNvSpPr>
          <p:nvPr>
            <p:ph type="body" sz="quarter" idx="10"/>
          </p:nvPr>
        </p:nvSpPr>
        <p:spPr>
          <a:xfrm>
            <a:off x="457200" y="4187952"/>
            <a:ext cx="8229600" cy="758952"/>
          </a:xfrm>
          <a:prstGeom prst="rect">
            <a:avLst/>
          </a:prstGeom>
        </p:spPr>
        <p:txBody>
          <a:bodyPr anchor="ctr" anchorCtr="0">
            <a:noAutofit/>
          </a:bodyPr>
          <a:lstStyle>
            <a:lvl1pPr algn="ctr">
              <a:defRPr sz="4400">
                <a:solidFill>
                  <a:srgbClr val="DF6314"/>
                </a:solidFill>
              </a:defRPr>
            </a:lvl1pPr>
          </a:lstStyle>
          <a:p>
            <a:pPr lvl="0"/>
            <a:r>
              <a:rPr lang="en-US" dirty="0" smtClean="0"/>
              <a:t>Click to edit Master text styles</a:t>
            </a:r>
          </a:p>
        </p:txBody>
      </p:sp>
      <p:sp>
        <p:nvSpPr>
          <p:cNvPr id="17" name="Text Placeholder 17"/>
          <p:cNvSpPr>
            <a:spLocks noGrp="1"/>
          </p:cNvSpPr>
          <p:nvPr>
            <p:ph type="body" sz="quarter" idx="11"/>
          </p:nvPr>
        </p:nvSpPr>
        <p:spPr>
          <a:xfrm>
            <a:off x="457200" y="4992624"/>
            <a:ext cx="8229600" cy="493776"/>
          </a:xfrm>
          <a:prstGeom prst="rect">
            <a:avLst/>
          </a:prstGeom>
        </p:spPr>
        <p:txBody>
          <a:bodyPr>
            <a:noAutofit/>
          </a:bodyPr>
          <a:lstStyle>
            <a:lvl1pPr algn="ctr">
              <a:defRPr sz="2400">
                <a:solidFill>
                  <a:srgbClr val="636466"/>
                </a:solidFill>
                <a:latin typeface="Agenda-Bold"/>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6" name="TextBox 15"/>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sp>
        <p:nvSpPr>
          <p:cNvPr id="21" name="TextBox 20"/>
          <p:cNvSpPr txBox="1"/>
          <p:nvPr userDrawn="1"/>
        </p:nvSpPr>
        <p:spPr>
          <a:xfrm>
            <a:off x="457200" y="6545038"/>
            <a:ext cx="5522098" cy="123111"/>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t>© 2014.  All rights reserved. Duplication and/or distribution of this material is prohibited without written consent from Common Core, Inc</a:t>
            </a:r>
            <a:r>
              <a:rPr lang="en-US" sz="800" b="1" kern="1200" baseline="-25000" dirty="0" smtClean="0">
                <a:solidFill>
                  <a:schemeClr val="tx1"/>
                </a:solidFill>
                <a:latin typeface="Arial" charset="0"/>
                <a:ea typeface="ＭＳ Ｐゴシック"/>
                <a:cs typeface="ＭＳ Ｐゴシック"/>
              </a:rPr>
              <a:t>.   </a:t>
            </a:r>
            <a:r>
              <a:rPr lang="en-US" sz="800" b="1" dirty="0" smtClean="0">
                <a:solidFill>
                  <a:schemeClr val="bg1">
                    <a:lumMod val="65000"/>
                  </a:schemeClr>
                </a:solidFill>
                <a:latin typeface="Calibri" panose="020F0502020204030204" pitchFamily="34" charset="0"/>
              </a:rPr>
              <a:t>www.commoncore.org</a:t>
            </a:r>
            <a:endParaRPr lang="en-US" sz="800" b="1" baseline="0" dirty="0">
              <a:solidFill>
                <a:schemeClr val="bg1">
                  <a:lumMod val="50000"/>
                </a:schemeClr>
              </a:solidFill>
              <a:latin typeface="Calibri"/>
              <a:cs typeface="Calibri"/>
            </a:endParaRP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158" y="6168312"/>
            <a:ext cx="933178" cy="342900"/>
          </a:xfrm>
          <a:prstGeom prst="rect">
            <a:avLst/>
          </a:prstGeom>
        </p:spPr>
      </p:pic>
      <p:sp>
        <p:nvSpPr>
          <p:cNvPr id="24" name="Rectangle 23"/>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Rectangle 24"/>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6" name="Title 1"/>
          <p:cNvSpPr>
            <a:spLocks noGrp="1"/>
          </p:cNvSpPr>
          <p:nvPr>
            <p:ph type="title"/>
          </p:nvPr>
        </p:nvSpPr>
        <p:spPr>
          <a:xfrm>
            <a:off x="286606" y="304800"/>
            <a:ext cx="8229600" cy="1366595"/>
          </a:xfrm>
        </p:spPr>
        <p:txBody>
          <a:bodyPr anchor="b" anchorCtr="0">
            <a:normAutofit/>
          </a:bodyPr>
          <a:lstStyle>
            <a:lvl1pPr algn="l">
              <a:defRPr lang="en-US" sz="3600" b="0" i="0" kern="1200" dirty="0" smtClean="0">
                <a:solidFill>
                  <a:srgbClr val="DF6314"/>
                </a:solidFill>
                <a:latin typeface="Agenda-Light"/>
                <a:ea typeface="+mj-ea"/>
                <a:cs typeface="Agenda-Light"/>
              </a:defRPr>
            </a:lvl1pPr>
          </a:lstStyle>
          <a:p>
            <a:r>
              <a:rPr lang="en-US" dirty="0" smtClean="0"/>
              <a:t>Click to edit Master title style</a:t>
            </a:r>
            <a:endParaRPr lang="en-US" dirty="0"/>
          </a:p>
        </p:txBody>
      </p:sp>
      <p:sp>
        <p:nvSpPr>
          <p:cNvPr id="2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28"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latin typeface="Agenda-Ligh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1931529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1" name="TextBox 20"/>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sp>
        <p:nvSpPr>
          <p:cNvPr id="22" name="TextBox 21"/>
          <p:cNvSpPr txBox="1"/>
          <p:nvPr userDrawn="1"/>
        </p:nvSpPr>
        <p:spPr>
          <a:xfrm>
            <a:off x="457200" y="6578288"/>
            <a:ext cx="5522098" cy="123111"/>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t>© 2014.  All rights reserved. Duplication and/or distribution of this material is prohibited without written consent from Common Core, Inc</a:t>
            </a:r>
            <a:r>
              <a:rPr lang="en-US" sz="800" b="1" kern="1200" baseline="-25000" dirty="0" smtClean="0">
                <a:solidFill>
                  <a:schemeClr val="tx1"/>
                </a:solidFill>
                <a:latin typeface="Arial" charset="0"/>
                <a:ea typeface="ＭＳ Ｐゴシック"/>
                <a:cs typeface="ＭＳ Ｐゴシック"/>
              </a:rPr>
              <a:t>.   </a:t>
            </a:r>
            <a:r>
              <a:rPr lang="en-US" sz="800" b="1" dirty="0" smtClean="0">
                <a:solidFill>
                  <a:schemeClr val="bg1">
                    <a:lumMod val="65000"/>
                  </a:schemeClr>
                </a:solidFill>
                <a:latin typeface="Calibri" panose="020F0502020204030204" pitchFamily="34" charset="0"/>
              </a:rPr>
              <a:t>www.commoncore.org</a:t>
            </a:r>
            <a:endParaRPr lang="en-US" sz="800" b="1" baseline="0" dirty="0">
              <a:solidFill>
                <a:schemeClr val="bg1">
                  <a:lumMod val="50000"/>
                </a:schemeClr>
              </a:solidFill>
              <a:latin typeface="Calibri"/>
              <a:cs typeface="Calibri"/>
            </a:endParaRPr>
          </a:p>
        </p:txBody>
      </p:sp>
      <p:sp>
        <p:nvSpPr>
          <p:cNvPr id="25" name="TextBox 24"/>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158" y="6201562"/>
            <a:ext cx="933178" cy="342900"/>
          </a:xfrm>
          <a:prstGeom prst="rect">
            <a:avLst/>
          </a:prstGeom>
        </p:spPr>
      </p:pic>
      <p:sp>
        <p:nvSpPr>
          <p:cNvPr id="27"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Rectangle 27"/>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9" name="Rectangle 28"/>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0"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pic>
        <p:nvPicPr>
          <p:cNvPr id="31" name="Picture 30"/>
          <p:cNvPicPr>
            <a:picLocks noChangeAspect="1"/>
          </p:cNvPicPr>
          <p:nvPr userDrawn="1"/>
        </p:nvPicPr>
        <p:blipFill>
          <a:blip r:embed="rId3">
            <a:extLst>
              <a:ext uri="{BEBA8EAE-BF5A-486C-A8C5-ECC9F3942E4B}">
                <a14:imgProps xmlns:a14="http://schemas.microsoft.com/office/drawing/2010/main">
                  <a14:imgLayer r:embed="rId4">
                    <a14:imgEffect>
                      <a14:backgroundRemoval t="0" b="100000" l="0" r="100000">
                        <a14:foregroundMark x1="40948" y1="16364" x2="58621" y2="25455"/>
                        <a14:foregroundMark x1="80603" y1="3896" x2="88793" y2="6753"/>
                        <a14:foregroundMark x1="8190" y1="2857" x2="18103" y2="5195"/>
                        <a14:foregroundMark x1="31034" y1="47792" x2="63793" y2="51169"/>
                      </a14:backgroundRemoval>
                    </a14:imgEffect>
                  </a14:imgLayer>
                </a14:imgProps>
              </a:ext>
              <a:ext uri="{28A0092B-C50C-407E-A947-70E740481C1C}">
                <a14:useLocalDpi xmlns:a14="http://schemas.microsoft.com/office/drawing/2010/main" val="0"/>
              </a:ext>
            </a:extLst>
          </a:blip>
          <a:stretch>
            <a:fillRect/>
          </a:stretch>
        </p:blipFill>
        <p:spPr>
          <a:xfrm>
            <a:off x="6629400" y="3793503"/>
            <a:ext cx="1856728" cy="2835897"/>
          </a:xfrm>
          <a:prstGeom prst="rect">
            <a:avLst/>
          </a:prstGeom>
        </p:spPr>
      </p:pic>
      <p:sp>
        <p:nvSpPr>
          <p:cNvPr id="32" name="Title 1"/>
          <p:cNvSpPr>
            <a:spLocks noGrp="1"/>
          </p:cNvSpPr>
          <p:nvPr>
            <p:ph type="title"/>
          </p:nvPr>
        </p:nvSpPr>
        <p:spPr>
          <a:xfrm>
            <a:off x="286606" y="304800"/>
            <a:ext cx="8229600" cy="1366595"/>
          </a:xfrm>
        </p:spPr>
        <p:txBody>
          <a:bodyPr anchor="b" anchorCtr="0">
            <a:normAutofit/>
          </a:bodyPr>
          <a:lstStyle>
            <a:lvl1pPr algn="l">
              <a:defRPr lang="en-US" sz="3600" b="0" i="0" kern="1200" dirty="0" smtClean="0">
                <a:solidFill>
                  <a:srgbClr val="DF6314"/>
                </a:solidFill>
                <a:latin typeface="Agenda-Light"/>
                <a:ea typeface="+mj-ea"/>
                <a:cs typeface="Agenda-Light"/>
              </a:defRPr>
            </a:lvl1pPr>
          </a:lstStyle>
          <a:p>
            <a:r>
              <a:rPr lang="en-US" dirty="0" smtClean="0"/>
              <a:t>Click to edit Master title style</a:t>
            </a:r>
            <a:endParaRPr lang="en-US" dirty="0"/>
          </a:p>
        </p:txBody>
      </p:sp>
      <p:sp>
        <p:nvSpPr>
          <p:cNvPr id="33"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latin typeface="Agenda-Ligh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1931529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1" name="TextBox 20"/>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sp>
        <p:nvSpPr>
          <p:cNvPr id="22" name="TextBox 21"/>
          <p:cNvSpPr txBox="1"/>
          <p:nvPr userDrawn="1"/>
        </p:nvSpPr>
        <p:spPr>
          <a:xfrm>
            <a:off x="457200" y="6545038"/>
            <a:ext cx="5522098" cy="123111"/>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t>© 2014.  All rights reserved. Duplication and/or distribution of this material is prohibited without written consent from Common Core, Inc</a:t>
            </a:r>
            <a:r>
              <a:rPr lang="en-US" sz="800" b="1" kern="1200" baseline="-25000" dirty="0" smtClean="0">
                <a:solidFill>
                  <a:schemeClr val="tx1"/>
                </a:solidFill>
                <a:latin typeface="Arial" charset="0"/>
                <a:ea typeface="ＭＳ Ｐゴシック"/>
                <a:cs typeface="ＭＳ Ｐゴシック"/>
              </a:rPr>
              <a:t>.   </a:t>
            </a:r>
            <a:r>
              <a:rPr lang="en-US" sz="800" b="1" dirty="0" smtClean="0">
                <a:solidFill>
                  <a:schemeClr val="bg1">
                    <a:lumMod val="65000"/>
                  </a:schemeClr>
                </a:solidFill>
                <a:latin typeface="Calibri" panose="020F0502020204030204" pitchFamily="34" charset="0"/>
              </a:rPr>
              <a:t>www.commoncore.org</a:t>
            </a:r>
            <a:endParaRPr lang="en-US" sz="800" b="1" baseline="0" dirty="0">
              <a:solidFill>
                <a:schemeClr val="bg1">
                  <a:lumMod val="50000"/>
                </a:schemeClr>
              </a:solidFill>
              <a:latin typeface="Calibri"/>
              <a:cs typeface="Calibri"/>
            </a:endParaRP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158" y="6168312"/>
            <a:ext cx="933178" cy="342900"/>
          </a:xfrm>
          <a:prstGeom prst="rect">
            <a:avLst/>
          </a:prstGeom>
        </p:spPr>
      </p:pic>
      <p:sp>
        <p:nvSpPr>
          <p:cNvPr id="26"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Rectangle 26"/>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Rectangle 27"/>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9"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grpSp>
        <p:nvGrpSpPr>
          <p:cNvPr id="30" name="Group 29"/>
          <p:cNvGrpSpPr/>
          <p:nvPr userDrawn="1"/>
        </p:nvGrpSpPr>
        <p:grpSpPr>
          <a:xfrm>
            <a:off x="6248400" y="4503763"/>
            <a:ext cx="2326943" cy="2125637"/>
            <a:chOff x="6112674" y="4503763"/>
            <a:chExt cx="2326943" cy="2125637"/>
          </a:xfrm>
        </p:grpSpPr>
        <p:pic>
          <p:nvPicPr>
            <p:cNvPr id="31" name="Picture 30"/>
            <p:cNvPicPr/>
            <p:nvPr userDrawn="1"/>
          </p:nvPicPr>
          <p:blipFill>
            <a:blip r:embed="rId3">
              <a:extLst>
                <a:ext uri="{BEBA8EAE-BF5A-486C-A8C5-ECC9F3942E4B}">
                  <a14:imgProps xmlns:a14="http://schemas.microsoft.com/office/drawing/2010/main">
                    <a14:imgLayer r:embed="rId4">
                      <a14:imgEffect>
                        <a14:backgroundRemoval t="0" b="100000" l="0" r="100000">
                          <a14:foregroundMark x1="24415" y1="52893" x2="46488" y2="67769"/>
                          <a14:foregroundMark x1="56187" y1="50826" x2="77258" y2="67355"/>
                          <a14:foregroundMark x1="56187" y1="73140" x2="75585" y2="50826"/>
                          <a14:foregroundMark x1="23077" y1="67769" x2="23411" y2="67769"/>
                          <a14:foregroundMark x1="23411" y1="67769" x2="44147" y2="50000"/>
                        </a14:backgroundRemoval>
                      </a14:imgEffect>
                    </a14:imgLayer>
                  </a14:imgProps>
                </a:ext>
                <a:ext uri="{28A0092B-C50C-407E-A947-70E740481C1C}">
                  <a14:useLocalDpi xmlns:a14="http://schemas.microsoft.com/office/drawing/2010/main" val="0"/>
                </a:ext>
              </a:extLst>
            </a:blip>
            <a:stretch>
              <a:fillRect/>
            </a:stretch>
          </p:blipFill>
          <p:spPr>
            <a:xfrm>
              <a:off x="6112674" y="4503763"/>
              <a:ext cx="2326943" cy="2125637"/>
            </a:xfrm>
            <a:prstGeom prst="rect">
              <a:avLst/>
            </a:prstGeom>
          </p:spPr>
        </p:pic>
        <p:sp>
          <p:nvSpPr>
            <p:cNvPr id="32" name="Oval Callout 31"/>
            <p:cNvSpPr/>
            <p:nvPr userDrawn="1"/>
          </p:nvSpPr>
          <p:spPr>
            <a:xfrm>
              <a:off x="6136021" y="4530628"/>
              <a:ext cx="914400" cy="754037"/>
            </a:xfrm>
            <a:prstGeom prst="wedgeEllipseCallout">
              <a:avLst>
                <a:gd name="adj1" fmla="val 33124"/>
                <a:gd name="adj2" fmla="val 67442"/>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Callout 32"/>
            <p:cNvSpPr/>
            <p:nvPr userDrawn="1"/>
          </p:nvSpPr>
          <p:spPr>
            <a:xfrm flipH="1">
              <a:off x="7520549" y="4528980"/>
              <a:ext cx="914400" cy="754037"/>
            </a:xfrm>
            <a:prstGeom prst="wedgeEllipseCallout">
              <a:avLst>
                <a:gd name="adj1" fmla="val 33124"/>
                <a:gd name="adj2" fmla="val 67442"/>
              </a:avLst>
            </a:prstGeom>
            <a:no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Title 1"/>
          <p:cNvSpPr>
            <a:spLocks noGrp="1"/>
          </p:cNvSpPr>
          <p:nvPr>
            <p:ph type="title"/>
          </p:nvPr>
        </p:nvSpPr>
        <p:spPr>
          <a:xfrm>
            <a:off x="286606" y="304800"/>
            <a:ext cx="8229600" cy="1366595"/>
          </a:xfrm>
        </p:spPr>
        <p:txBody>
          <a:bodyPr anchor="b" anchorCtr="0">
            <a:normAutofit/>
          </a:bodyPr>
          <a:lstStyle>
            <a:lvl1pPr algn="l">
              <a:defRPr lang="en-US" sz="3600" b="0" i="0" kern="1200" dirty="0" smtClean="0">
                <a:solidFill>
                  <a:srgbClr val="DF6314"/>
                </a:solidFill>
                <a:latin typeface="Agenda-Light"/>
                <a:ea typeface="+mj-ea"/>
                <a:cs typeface="Agenda-Light"/>
              </a:defRPr>
            </a:lvl1pPr>
          </a:lstStyle>
          <a:p>
            <a:r>
              <a:rPr lang="en-US" dirty="0" smtClean="0"/>
              <a:t>Click to edit Master title style</a:t>
            </a:r>
            <a:endParaRPr lang="en-US" dirty="0"/>
          </a:p>
        </p:txBody>
      </p:sp>
      <p:sp>
        <p:nvSpPr>
          <p:cNvPr id="35"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latin typeface="Agenda-Ligh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1931529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1" name="TextBox 20"/>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sp>
        <p:nvSpPr>
          <p:cNvPr id="22" name="TextBox 21"/>
          <p:cNvSpPr txBox="1"/>
          <p:nvPr userDrawn="1"/>
        </p:nvSpPr>
        <p:spPr>
          <a:xfrm>
            <a:off x="457200" y="6561663"/>
            <a:ext cx="5522098" cy="123111"/>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t>© 2014.  All rights reserved. Duplication and/or distribution of this material is prohibited without written consent from Common Core, Inc</a:t>
            </a:r>
            <a:r>
              <a:rPr lang="en-US" sz="800" b="1" kern="1200" baseline="-25000" dirty="0" smtClean="0">
                <a:solidFill>
                  <a:schemeClr val="tx1"/>
                </a:solidFill>
                <a:latin typeface="Arial" charset="0"/>
                <a:ea typeface="ＭＳ Ｐゴシック"/>
                <a:cs typeface="ＭＳ Ｐゴシック"/>
              </a:rPr>
              <a:t>.   </a:t>
            </a:r>
            <a:r>
              <a:rPr lang="en-US" sz="800" b="1" dirty="0" smtClean="0">
                <a:solidFill>
                  <a:schemeClr val="bg1">
                    <a:lumMod val="65000"/>
                  </a:schemeClr>
                </a:solidFill>
                <a:latin typeface="Calibri" panose="020F0502020204030204" pitchFamily="34" charset="0"/>
              </a:rPr>
              <a:t>www.commoncore.org</a:t>
            </a:r>
            <a:endParaRPr lang="en-US" sz="800" b="1" baseline="0" dirty="0">
              <a:solidFill>
                <a:schemeClr val="bg1">
                  <a:lumMod val="50000"/>
                </a:schemeClr>
              </a:solidFill>
              <a:latin typeface="Calibri"/>
              <a:cs typeface="Calibri"/>
            </a:endParaRP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158" y="6184937"/>
            <a:ext cx="933178" cy="342900"/>
          </a:xfrm>
          <a:prstGeom prst="rect">
            <a:avLst/>
          </a:prstGeom>
        </p:spPr>
      </p:pic>
      <p:sp>
        <p:nvSpPr>
          <p:cNvPr id="26"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Rectangle 26"/>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8" name="Rectangle 27"/>
          <p:cNvSpPr/>
          <p:nvPr userDrawn="1"/>
        </p:nvSpPr>
        <p:spPr>
          <a:xfrm>
            <a:off x="0" y="6781800"/>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9" name="Picture 2" descr="C:\Documents and Settings\jdiniz\Local Settings\Temporary Internet Files\Content.IE5\3CKUH0AK\MC900239461[1].wm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53201" y="4419600"/>
            <a:ext cx="1883007" cy="219456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31" name="Title 1"/>
          <p:cNvSpPr>
            <a:spLocks noGrp="1"/>
          </p:cNvSpPr>
          <p:nvPr>
            <p:ph type="title"/>
          </p:nvPr>
        </p:nvSpPr>
        <p:spPr>
          <a:xfrm>
            <a:off x="286606" y="304800"/>
            <a:ext cx="8229600" cy="1366595"/>
          </a:xfrm>
        </p:spPr>
        <p:txBody>
          <a:bodyPr anchor="b" anchorCtr="0">
            <a:normAutofit/>
          </a:bodyPr>
          <a:lstStyle>
            <a:lvl1pPr algn="l">
              <a:defRPr lang="en-US" sz="3600" b="0" i="0" kern="1200" dirty="0" smtClean="0">
                <a:solidFill>
                  <a:srgbClr val="DF6314"/>
                </a:solidFill>
                <a:latin typeface="Agenda-Light"/>
                <a:ea typeface="+mj-ea"/>
                <a:cs typeface="Agenda-Light"/>
              </a:defRPr>
            </a:lvl1pPr>
          </a:lstStyle>
          <a:p>
            <a:r>
              <a:rPr lang="en-US" dirty="0" smtClean="0"/>
              <a:t>Click to edit Master title style</a:t>
            </a:r>
            <a:endParaRPr lang="en-US" dirty="0"/>
          </a:p>
        </p:txBody>
      </p:sp>
      <p:sp>
        <p:nvSpPr>
          <p:cNvPr id="32"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latin typeface="Agenda-Ligh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1931529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extBox 20"/>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pic>
        <p:nvPicPr>
          <p:cNvPr id="22" name="Picture 6"/>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305266" y="2651760"/>
            <a:ext cx="2042160" cy="3383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TextBox 23"/>
          <p:cNvSpPr txBox="1"/>
          <p:nvPr userDrawn="1"/>
        </p:nvSpPr>
        <p:spPr>
          <a:xfrm>
            <a:off x="457200" y="6561663"/>
            <a:ext cx="5522098" cy="123111"/>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t>© 2014.  All rights reserved. Duplication and/or distribution of this material is prohibited without written consent from Common Core, Inc</a:t>
            </a:r>
            <a:r>
              <a:rPr lang="en-US" sz="800" b="1" kern="1200" baseline="-25000" dirty="0" smtClean="0">
                <a:solidFill>
                  <a:schemeClr val="tx1"/>
                </a:solidFill>
                <a:latin typeface="Arial" charset="0"/>
                <a:ea typeface="ＭＳ Ｐゴシック"/>
                <a:cs typeface="ＭＳ Ｐゴシック"/>
              </a:rPr>
              <a:t>.   </a:t>
            </a:r>
            <a:r>
              <a:rPr lang="en-US" sz="800" b="1" dirty="0" smtClean="0">
                <a:solidFill>
                  <a:schemeClr val="bg1">
                    <a:lumMod val="65000"/>
                  </a:schemeClr>
                </a:solidFill>
                <a:latin typeface="Calibri" panose="020F0502020204030204" pitchFamily="34" charset="0"/>
              </a:rPr>
              <a:t>www.commoncore.org</a:t>
            </a:r>
            <a:endParaRPr lang="en-US" sz="800" b="1" baseline="0" dirty="0">
              <a:solidFill>
                <a:schemeClr val="bg1">
                  <a:lumMod val="50000"/>
                </a:schemeClr>
              </a:solidFill>
              <a:latin typeface="Calibri"/>
              <a:cs typeface="Calibri"/>
            </a:endParaRP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158" y="6184937"/>
            <a:ext cx="933178" cy="342900"/>
          </a:xfrm>
          <a:prstGeom prst="rect">
            <a:avLst/>
          </a:prstGeom>
        </p:spPr>
      </p:pic>
      <p:sp>
        <p:nvSpPr>
          <p:cNvPr id="26" name="Title 1"/>
          <p:cNvSpPr>
            <a:spLocks noGrp="1"/>
          </p:cNvSpPr>
          <p:nvPr>
            <p:ph type="title"/>
          </p:nvPr>
        </p:nvSpPr>
        <p:spPr>
          <a:xfrm>
            <a:off x="286606" y="304800"/>
            <a:ext cx="8229600" cy="1366595"/>
          </a:xfrm>
        </p:spPr>
        <p:txBody>
          <a:bodyPr anchor="b" anchorCtr="0">
            <a:normAutofit/>
          </a:bodyPr>
          <a:lstStyle>
            <a:lvl1pPr algn="l">
              <a:defRPr lang="en-US" sz="3600" b="0" i="0" kern="1200" dirty="0" smtClean="0">
                <a:solidFill>
                  <a:srgbClr val="DF6314"/>
                </a:solidFill>
                <a:latin typeface="Agenda-Light"/>
                <a:ea typeface="+mj-ea"/>
                <a:cs typeface="Agenda-Light"/>
              </a:defRPr>
            </a:lvl1pPr>
          </a:lstStyle>
          <a:p>
            <a:r>
              <a:rPr lang="en-US" dirty="0" smtClean="0"/>
              <a:t>Click to edit Master title style</a:t>
            </a:r>
            <a:endParaRPr lang="en-US" dirty="0"/>
          </a:p>
        </p:txBody>
      </p:sp>
      <p:sp>
        <p:nvSpPr>
          <p:cNvPr id="27"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28"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latin typeface="Agenda-Light"/>
              </a:defRPr>
            </a:lvl1pPr>
          </a:lstStyle>
          <a:p>
            <a:pPr lvl="0"/>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16" name="TextBox 15"/>
          <p:cNvSpPr txBox="1"/>
          <p:nvPr userDrawn="1"/>
        </p:nvSpPr>
        <p:spPr>
          <a:xfrm>
            <a:off x="457200" y="6545038"/>
            <a:ext cx="5522098" cy="123111"/>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t>© 2014.  All rights reserved. Duplication and/or distribution of this material is prohibited without written consent from Common Core, Inc</a:t>
            </a:r>
            <a:r>
              <a:rPr lang="en-US" sz="800" b="1" kern="1200" baseline="-25000" dirty="0" smtClean="0">
                <a:solidFill>
                  <a:schemeClr val="tx1"/>
                </a:solidFill>
                <a:latin typeface="Arial" charset="0"/>
                <a:ea typeface="ＭＳ Ｐゴシック"/>
                <a:cs typeface="ＭＳ Ｐゴシック"/>
              </a:rPr>
              <a:t>.   </a:t>
            </a:r>
            <a:r>
              <a:rPr lang="en-US" sz="800" b="1" dirty="0" smtClean="0">
                <a:solidFill>
                  <a:schemeClr val="bg1">
                    <a:lumMod val="65000"/>
                  </a:schemeClr>
                </a:solidFill>
                <a:latin typeface="Calibri" panose="020F0502020204030204" pitchFamily="34" charset="0"/>
              </a:rPr>
              <a:t>www.commoncore.org</a:t>
            </a:r>
            <a:endParaRPr lang="en-US" sz="800" b="1" baseline="0" dirty="0">
              <a:solidFill>
                <a:schemeClr val="bg1">
                  <a:lumMod val="50000"/>
                </a:schemeClr>
              </a:solidFill>
              <a:latin typeface="Calibri"/>
              <a:cs typeface="Calibri"/>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158" y="6168312"/>
            <a:ext cx="933178" cy="342900"/>
          </a:xfrm>
          <a:prstGeom prst="rect">
            <a:avLst/>
          </a:prstGeom>
        </p:spPr>
      </p:pic>
      <p:sp>
        <p:nvSpPr>
          <p:cNvPr id="22" name="Title 1"/>
          <p:cNvSpPr>
            <a:spLocks noGrp="1"/>
          </p:cNvSpPr>
          <p:nvPr>
            <p:ph type="title"/>
          </p:nvPr>
        </p:nvSpPr>
        <p:spPr>
          <a:xfrm>
            <a:off x="286606" y="304800"/>
            <a:ext cx="8229600" cy="1366595"/>
          </a:xfrm>
        </p:spPr>
        <p:txBody>
          <a:bodyPr anchor="b" anchorCtr="0">
            <a:normAutofit/>
          </a:bodyPr>
          <a:lstStyle>
            <a:lvl1pPr algn="l">
              <a:defRPr lang="en-US" sz="3600" b="0" i="0" kern="1200" dirty="0" smtClean="0">
                <a:solidFill>
                  <a:srgbClr val="DF6314"/>
                </a:solidFill>
                <a:latin typeface="Agenda-Light"/>
                <a:ea typeface="+mj-ea"/>
                <a:cs typeface="Agenda-Light"/>
              </a:defRPr>
            </a:lvl1pPr>
          </a:lstStyle>
          <a:p>
            <a:r>
              <a:rPr lang="en-US" dirty="0" smtClean="0"/>
              <a:t>Click to edit Master title style</a:t>
            </a:r>
            <a:endParaRPr lang="en-US" dirty="0"/>
          </a:p>
        </p:txBody>
      </p:sp>
      <p:sp>
        <p:nvSpPr>
          <p:cNvPr id="24"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25"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latin typeface="Agenda-Ligh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9284547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TextBox 12"/>
          <p:cNvSpPr txBox="1"/>
          <p:nvPr userDrawn="1"/>
        </p:nvSpPr>
        <p:spPr>
          <a:xfrm>
            <a:off x="457200" y="6528413"/>
            <a:ext cx="5522098" cy="123111"/>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t>© 2014.  All rights reserved. Duplication and/or distribution of this material is prohibited without written consent from Common Core, Inc</a:t>
            </a:r>
            <a:r>
              <a:rPr lang="en-US" sz="800" b="1" kern="1200" baseline="-25000" dirty="0" smtClean="0">
                <a:solidFill>
                  <a:schemeClr val="tx1"/>
                </a:solidFill>
                <a:latin typeface="Arial" charset="0"/>
                <a:ea typeface="ＭＳ Ｐゴシック"/>
                <a:cs typeface="ＭＳ Ｐゴシック"/>
              </a:rPr>
              <a:t>.   </a:t>
            </a:r>
            <a:r>
              <a:rPr lang="en-US" sz="800" b="1" dirty="0" smtClean="0">
                <a:solidFill>
                  <a:schemeClr val="bg1">
                    <a:lumMod val="65000"/>
                  </a:schemeClr>
                </a:solidFill>
                <a:latin typeface="Calibri" panose="020F0502020204030204" pitchFamily="34" charset="0"/>
              </a:rPr>
              <a:t>www.commoncore.org</a:t>
            </a:r>
            <a:endParaRPr lang="en-US" sz="800" b="1" baseline="0" dirty="0">
              <a:solidFill>
                <a:schemeClr val="bg1">
                  <a:lumMod val="50000"/>
                </a:schemeClr>
              </a:solidFill>
              <a:latin typeface="Calibri"/>
              <a:cs typeface="Calibri"/>
            </a:endParaRP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158" y="6151687"/>
            <a:ext cx="933178" cy="342900"/>
          </a:xfrm>
          <a:prstGeom prst="rect">
            <a:avLst/>
          </a:prstGeom>
        </p:spPr>
      </p:pic>
      <p:sp>
        <p:nvSpPr>
          <p:cNvPr id="21" name="Title 1"/>
          <p:cNvSpPr>
            <a:spLocks noGrp="1"/>
          </p:cNvSpPr>
          <p:nvPr>
            <p:ph type="title"/>
          </p:nvPr>
        </p:nvSpPr>
        <p:spPr>
          <a:xfrm>
            <a:off x="286606" y="304800"/>
            <a:ext cx="8229600" cy="1366595"/>
          </a:xfrm>
        </p:spPr>
        <p:txBody>
          <a:bodyPr anchor="b" anchorCtr="0">
            <a:normAutofit/>
          </a:bodyPr>
          <a:lstStyle>
            <a:lvl1pPr algn="l">
              <a:defRPr lang="en-US" sz="3600" b="0" i="0" kern="1200" dirty="0" smtClean="0">
                <a:solidFill>
                  <a:srgbClr val="DF6314"/>
                </a:solidFill>
                <a:latin typeface="Agenda-Light"/>
                <a:ea typeface="+mj-ea"/>
                <a:cs typeface="Agenda-Light"/>
              </a:defRPr>
            </a:lvl1pPr>
          </a:lstStyle>
          <a:p>
            <a:r>
              <a:rPr lang="en-US" dirty="0" smtClean="0"/>
              <a:t>Click to edit Master title style</a:t>
            </a:r>
            <a:endParaRPr lang="en-US" dirty="0"/>
          </a:p>
        </p:txBody>
      </p:sp>
      <p:sp>
        <p:nvSpPr>
          <p:cNvPr id="22" name="Slide Number Placeholder 5"/>
          <p:cNvSpPr>
            <a:spLocks noGrp="1"/>
          </p:cNvSpPr>
          <p:nvPr>
            <p:ph type="sldNum" sz="quarter" idx="12"/>
          </p:nvPr>
        </p:nvSpPr>
        <p:spPr>
          <a:xfrm>
            <a:off x="6781800" y="6356351"/>
            <a:ext cx="2057400" cy="365125"/>
          </a:xfrm>
          <a:prstGeom prst="rect">
            <a:avLst/>
          </a:prstGeom>
        </p:spPr>
        <p:txBody>
          <a:bodyPr/>
          <a:lstStyle>
            <a:lvl1pPr algn="r">
              <a:defRPr/>
            </a:lvl1pPr>
          </a:lstStyle>
          <a:p>
            <a:fld id="{C6C73094-A8B4-42DF-A21B-D2A94D20FC74}" type="slidenum">
              <a:rPr lang="en-US" smtClean="0"/>
              <a:pPr/>
              <a:t>‹#›</a:t>
            </a:fld>
            <a:endParaRPr lang="en-US"/>
          </a:p>
        </p:txBody>
      </p:sp>
      <p:sp>
        <p:nvSpPr>
          <p:cNvPr id="23" name="Content Placeholder 2"/>
          <p:cNvSpPr>
            <a:spLocks noGrp="1"/>
          </p:cNvSpPr>
          <p:nvPr>
            <p:ph idx="1"/>
          </p:nvPr>
        </p:nvSpPr>
        <p:spPr>
          <a:xfrm>
            <a:off x="304800" y="1776350"/>
            <a:ext cx="8229600" cy="4572000"/>
          </a:xfrm>
        </p:spPr>
        <p:txBody>
          <a:bodyPr/>
          <a:lstStyle>
            <a:lvl1pPr>
              <a:spcBef>
                <a:spcPts val="0"/>
              </a:spcBef>
              <a:spcAft>
                <a:spcPts val="1200"/>
              </a:spcAft>
              <a:defRPr sz="2600">
                <a:latin typeface="Agenda-Light"/>
              </a:defRPr>
            </a:lvl1pPr>
            <a:lvl2pPr>
              <a:spcBef>
                <a:spcPts val="0"/>
              </a:spcBef>
              <a:spcAft>
                <a:spcPts val="1200"/>
              </a:spcAft>
              <a:defRPr sz="2400">
                <a:latin typeface="Agenda-Light"/>
              </a:defRPr>
            </a:lvl2pPr>
            <a:lvl3pPr>
              <a:spcBef>
                <a:spcPts val="0"/>
              </a:spcBef>
              <a:spcAft>
                <a:spcPts val="1200"/>
              </a:spcAft>
              <a:defRPr sz="2200">
                <a:latin typeface="Agenda-Light"/>
              </a:defRPr>
            </a:lvl3pPr>
            <a:lvl4pPr>
              <a:spcBef>
                <a:spcPts val="0"/>
              </a:spcBef>
              <a:spcAft>
                <a:spcPts val="1200"/>
              </a:spcAft>
              <a:defRPr sz="1800">
                <a:latin typeface="Agenda-Light"/>
              </a:defRPr>
            </a:lvl4pPr>
            <a:lvl5pPr>
              <a:spcBef>
                <a:spcPts val="0"/>
              </a:spcBef>
              <a:spcAft>
                <a:spcPts val="1200"/>
              </a:spcAft>
              <a:defRPr sz="1800">
                <a:latin typeface="Agenda-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 Placeholder 2"/>
          <p:cNvSpPr>
            <a:spLocks noGrp="1"/>
          </p:cNvSpPr>
          <p:nvPr>
            <p:ph type="body" sz="quarter" idx="13" hasCustomPrompt="1"/>
          </p:nvPr>
        </p:nvSpPr>
        <p:spPr>
          <a:xfrm>
            <a:off x="287338" y="5791200"/>
            <a:ext cx="8247062" cy="557213"/>
          </a:xfrm>
        </p:spPr>
        <p:txBody>
          <a:bodyPr anchor="b" anchorCtr="0">
            <a:normAutofit/>
          </a:bodyPr>
          <a:lstStyle>
            <a:lvl1pPr>
              <a:defRPr sz="2400">
                <a:solidFill>
                  <a:srgbClr val="DF6314"/>
                </a:solidFill>
                <a:latin typeface="Agenda-Light"/>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8978082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81000" y="1341437"/>
            <a:ext cx="8229600" cy="762000"/>
          </a:xfrm>
          <a:prstGeom prst="rect">
            <a:avLst/>
          </a:prstGeom>
        </p:spPr>
        <p:txBody>
          <a:bodyPr vert="horz" lIns="91440" tIns="45720" rIns="91440" bIns="45720" rtlCol="0" anchor="ctr">
            <a:normAutofit/>
          </a:bodyPr>
          <a:lstStyle/>
          <a:p>
            <a:r>
              <a:rPr lang="en-US" dirty="0" smtClean="0"/>
              <a:t>H1 Headline Style</a:t>
            </a:r>
            <a:endParaRPr lang="en-US" dirty="0"/>
          </a:p>
        </p:txBody>
      </p:sp>
      <p:sp>
        <p:nvSpPr>
          <p:cNvPr id="8" name="Text Placeholder 2"/>
          <p:cNvSpPr>
            <a:spLocks noGrp="1"/>
          </p:cNvSpPr>
          <p:nvPr>
            <p:ph type="body" idx="1"/>
          </p:nvPr>
        </p:nvSpPr>
        <p:spPr>
          <a:xfrm>
            <a:off x="381000" y="2408237"/>
            <a:ext cx="8229600" cy="1706563"/>
          </a:xfrm>
          <a:prstGeom prst="rect">
            <a:avLst/>
          </a:prstGeom>
        </p:spPr>
        <p:txBody>
          <a:bodyPr vert="horz" lIns="91440" tIns="45720" rIns="91440" bIns="45720" rtlCol="0" anchor="t">
            <a:normAutofit/>
          </a:bodyPr>
          <a:lstStyle/>
          <a:p>
            <a:pPr lvl="0"/>
            <a:r>
              <a:rPr lang="en-US" dirty="0" smtClean="0"/>
              <a:t>H2 Headline Style</a:t>
            </a:r>
          </a:p>
          <a:p>
            <a:pPr lvl="1"/>
            <a:r>
              <a:rPr lang="en-US" dirty="0" smtClean="0"/>
              <a:t>Second level</a:t>
            </a:r>
          </a:p>
          <a:p>
            <a:pPr lvl="2"/>
            <a:r>
              <a:rPr lang="en-US" dirty="0" smtClean="0"/>
              <a:t>Third level</a:t>
            </a:r>
          </a:p>
          <a:p>
            <a:pPr lvl="3"/>
            <a:r>
              <a:rPr lang="en-US" dirty="0" smtClean="0"/>
              <a:t>Fourth level</a:t>
            </a:r>
          </a:p>
        </p:txBody>
      </p:sp>
      <p:sp>
        <p:nvSpPr>
          <p:cNvPr id="9" name="Rectangle 8"/>
          <p:cNvSpPr/>
          <p:nvPr userDrawn="1"/>
        </p:nvSpPr>
        <p:spPr>
          <a:xfrm>
            <a:off x="1" y="0"/>
            <a:ext cx="9144000" cy="3048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6731925"/>
            <a:ext cx="9144000" cy="152400"/>
          </a:xfrm>
          <a:prstGeom prst="rect">
            <a:avLst/>
          </a:prstGeom>
          <a:solidFill>
            <a:srgbClr val="2D72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58" r:id="rId2"/>
    <p:sldLayoutId id="2147483659" r:id="rId3"/>
    <p:sldLayoutId id="2147483660" r:id="rId4"/>
    <p:sldLayoutId id="2147483661" r:id="rId5"/>
    <p:sldLayoutId id="2147483657" r:id="rId6"/>
    <p:sldLayoutId id="2147483662" r:id="rId7"/>
    <p:sldLayoutId id="2147483663" r:id="rId8"/>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3200" kern="1200">
          <a:solidFill>
            <a:srgbClr val="A69372"/>
          </a:solidFill>
          <a:latin typeface="Rockwell"/>
          <a:ea typeface="ＭＳ Ｐゴシック" charset="-128"/>
          <a:cs typeface="ＭＳ Ｐゴシック" charset="-128"/>
        </a:defRPr>
      </a:lvl1pPr>
      <a:lvl2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2pPr>
      <a:lvl3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3pPr>
      <a:lvl4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4pPr>
      <a:lvl5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5pPr>
      <a:lvl6pPr marL="4572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6pPr>
      <a:lvl7pPr marL="9144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7pPr>
      <a:lvl8pPr marL="13716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8pPr>
      <a:lvl9pPr marL="18288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defRPr sz="2000" kern="1200">
          <a:solidFill>
            <a:srgbClr val="0A2D6B"/>
          </a:solidFill>
          <a:latin typeface="Rockwell"/>
          <a:ea typeface="ＭＳ Ｐゴシック" charset="-128"/>
          <a:cs typeface="ＭＳ Ｐゴシック" charset="-128"/>
        </a:defRPr>
      </a:lvl1pPr>
      <a:lvl2pPr marL="458788" indent="-177800" algn="l" defTabSz="458788" rtl="0" eaLnBrk="0" fontAlgn="base" hangingPunct="0">
        <a:spcBef>
          <a:spcPts val="600"/>
        </a:spcBef>
        <a:spcAft>
          <a:spcPct val="0"/>
        </a:spcAft>
        <a:buFont typeface="Arial" charset="0"/>
        <a:buChar char="•"/>
        <a:defRPr kern="1200">
          <a:solidFill>
            <a:srgbClr val="404040"/>
          </a:solidFill>
          <a:latin typeface="Arial"/>
          <a:ea typeface="ＭＳ Ｐゴシック"/>
          <a:cs typeface="Arial"/>
        </a:defRPr>
      </a:lvl2pPr>
      <a:lvl3pPr marL="739775" indent="-166688" algn="l" defTabSz="457200" rtl="0" eaLnBrk="0" fontAlgn="base" hangingPunct="0">
        <a:spcBef>
          <a:spcPct val="20000"/>
        </a:spcBef>
        <a:spcAft>
          <a:spcPct val="0"/>
        </a:spcAft>
        <a:buFont typeface="Arial" charset="0"/>
        <a:buChar char="•"/>
        <a:defRPr sz="1600" kern="1200">
          <a:solidFill>
            <a:srgbClr val="7F7F7F"/>
          </a:solidFill>
          <a:latin typeface="Arial"/>
          <a:ea typeface="ＭＳ Ｐゴシック"/>
          <a:cs typeface="Arial"/>
        </a:defRPr>
      </a:lvl3pPr>
      <a:lvl4pPr marL="1030288" indent="-176213" algn="l" defTabSz="457200" rtl="0" eaLnBrk="0" fontAlgn="base" hangingPunct="0">
        <a:spcBef>
          <a:spcPct val="20000"/>
        </a:spcBef>
        <a:spcAft>
          <a:spcPct val="0"/>
        </a:spcAft>
        <a:buFont typeface="Arial" charset="0"/>
        <a:buChar char="–"/>
        <a:defRPr sz="1300" kern="1200">
          <a:solidFill>
            <a:srgbClr val="6F0000"/>
          </a:solidFill>
          <a:latin typeface="Arial"/>
          <a:ea typeface="ＭＳ Ｐゴシック"/>
          <a:cs typeface="Arial"/>
        </a:defRPr>
      </a:lvl4pPr>
      <a:lvl5pPr marL="1828800" algn="l" defTabSz="457200" rtl="0" eaLnBrk="0" fontAlgn="base" hangingPunct="0">
        <a:spcBef>
          <a:spcPct val="20000"/>
        </a:spcBef>
        <a:spcAft>
          <a:spcPct val="0"/>
        </a:spcAft>
        <a:buFont typeface="Arial" charset="0"/>
        <a:defRPr sz="2000" kern="1200">
          <a:solidFill>
            <a:schemeClr val="tx1"/>
          </a:solidFill>
          <a:latin typeface="+mn-lt"/>
          <a:ea typeface="ＭＳ Ｐゴシック"/>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4.wdp"/><Relationship Id="rId4" Type="http://schemas.microsoft.com/office/2007/relationships/hdphoto" Target="../media/hdphoto3.wdp"/><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1.wdp"/><Relationship Id="rId3" Type="http://schemas.openxmlformats.org/officeDocument/2006/relationships/image" Target="../media/image32.png"/><Relationship Id="rId7" Type="http://schemas.microsoft.com/office/2007/relationships/hdphoto" Target="../media/hdphoto7.wdp"/><Relationship Id="rId12" Type="http://schemas.microsoft.com/office/2007/relationships/hdphoto" Target="../media/hdphoto10.wdp"/><Relationship Id="rId17" Type="http://schemas.microsoft.com/office/2007/relationships/hdphoto" Target="../media/hdphoto13.wdp"/><Relationship Id="rId2" Type="http://schemas.openxmlformats.org/officeDocument/2006/relationships/notesSlide" Target="../notesSlides/notesSlide29.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image" Target="../media/image34.png"/><Relationship Id="rId15" Type="http://schemas.microsoft.com/office/2007/relationships/hdphoto" Target="../media/hdphoto12.wdp"/><Relationship Id="rId10" Type="http://schemas.microsoft.com/office/2007/relationships/hdphoto" Target="../media/hdphoto9.wdp"/><Relationship Id="rId4" Type="http://schemas.openxmlformats.org/officeDocument/2006/relationships/image" Target="../media/image33.png"/><Relationship Id="rId9" Type="http://schemas.openxmlformats.org/officeDocument/2006/relationships/image" Target="../media/image36.pn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55.png"/><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69.png"/><Relationship Id="rId4" Type="http://schemas.openxmlformats.org/officeDocument/2006/relationships/package" Target="../embeddings/Microsoft_Word_Document1.docx"/></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3.wmf"/><Relationship Id="rId5" Type="http://schemas.openxmlformats.org/officeDocument/2006/relationships/image" Target="../media/image72.png"/><Relationship Id="rId4" Type="http://schemas.microsoft.com/office/2007/relationships/hdphoto" Target="../media/hdphoto18.wdp"/></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jpeg"/><Relationship Id="rId4" Type="http://schemas.microsoft.com/office/2007/relationships/hdphoto" Target="../media/hdphoto19.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78.jpeg"/><Relationship Id="rId4" Type="http://schemas.microsoft.com/office/2007/relationships/hdphoto" Target="../media/hdphoto21.wdp"/></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0.wmf"/><Relationship Id="rId5" Type="http://schemas.openxmlformats.org/officeDocument/2006/relationships/image" Target="../media/image72.png"/><Relationship Id="rId4" Type="http://schemas.microsoft.com/office/2007/relationships/hdphoto" Target="../media/hdphoto23.wdp"/></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457200" y="4187952"/>
            <a:ext cx="8229600" cy="758952"/>
          </a:xfrm>
        </p:spPr>
        <p:txBody>
          <a:bodyPr/>
          <a:lstStyle/>
          <a:p>
            <a:r>
              <a:rPr lang="en-US" b="1" i="1" dirty="0" smtClean="0">
                <a:latin typeface="Agenda-Bold"/>
              </a:rPr>
              <a:t>A Story of Units</a:t>
            </a:r>
            <a:endParaRPr lang="en-US" b="1" i="1" dirty="0">
              <a:latin typeface="Agenda-Bold"/>
            </a:endParaRPr>
          </a:p>
        </p:txBody>
      </p:sp>
      <p:sp>
        <p:nvSpPr>
          <p:cNvPr id="6" name="Text Placeholder 3"/>
          <p:cNvSpPr>
            <a:spLocks noGrp="1"/>
          </p:cNvSpPr>
          <p:nvPr>
            <p:ph type="body" sz="quarter" idx="11"/>
          </p:nvPr>
        </p:nvSpPr>
        <p:spPr>
          <a:xfrm>
            <a:off x="457200" y="4992624"/>
            <a:ext cx="8229600" cy="493776"/>
          </a:xfrm>
        </p:spPr>
        <p:txBody>
          <a:bodyPr/>
          <a:lstStyle/>
          <a:p>
            <a:r>
              <a:rPr lang="en-US" dirty="0" smtClean="0"/>
              <a:t>Grade K – Module 1</a:t>
            </a:r>
            <a:endParaRPr lang="en-US" dirty="0"/>
          </a:p>
        </p:txBody>
      </p:sp>
    </p:spTree>
    <p:extLst>
      <p:ext uri="{BB962C8B-B14F-4D97-AF65-F5344CB8AC3E}">
        <p14:creationId xmlns:p14="http://schemas.microsoft.com/office/powerpoint/2010/main" val="3670405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2218"/>
            <a:ext cx="8229600" cy="824382"/>
          </a:xfrm>
        </p:spPr>
        <p:txBody>
          <a:bodyPr/>
          <a:lstStyle/>
          <a:p>
            <a:r>
              <a:rPr lang="en-US" dirty="0"/>
              <a:t>Introduction to the Lesson Structure</a:t>
            </a:r>
          </a:p>
        </p:txBody>
      </p:sp>
      <p:sp>
        <p:nvSpPr>
          <p:cNvPr id="4" name="Content Placeholder 3"/>
          <p:cNvSpPr>
            <a:spLocks noGrp="1"/>
          </p:cNvSpPr>
          <p:nvPr>
            <p:ph idx="4294967295"/>
          </p:nvPr>
        </p:nvSpPr>
        <p:spPr>
          <a:xfrm>
            <a:off x="457200" y="1913474"/>
            <a:ext cx="6019800" cy="4019126"/>
          </a:xfrm>
        </p:spPr>
        <p:txBody>
          <a:bodyPr>
            <a:normAutofit/>
          </a:bodyPr>
          <a:lstStyle/>
          <a:p>
            <a:pPr marL="0" indent="0"/>
            <a:r>
              <a:rPr lang="en-US" sz="2400" b="1" dirty="0" smtClean="0">
                <a:latin typeface="Arial" panose="020B0604020202020204" pitchFamily="34" charset="0"/>
                <a:cs typeface="Arial" panose="020B0604020202020204" pitchFamily="34" charset="0"/>
              </a:rPr>
              <a:t>Counting Beans and Fingers to 3 (K.CC.4a)</a:t>
            </a:r>
          </a:p>
          <a:p>
            <a:pPr marL="457200" indent="-457200">
              <a:buFont typeface="Arial"/>
              <a:buChar char="•"/>
            </a:pPr>
            <a:r>
              <a:rPr lang="en-US" sz="2400" dirty="0">
                <a:latin typeface="Arial" panose="020B0604020202020204" pitchFamily="34" charset="0"/>
                <a:cs typeface="Arial" panose="020B0604020202020204" pitchFamily="34" charset="0"/>
              </a:rPr>
              <a:t>L</a:t>
            </a:r>
            <a:r>
              <a:rPr lang="en-US" sz="2400" dirty="0" smtClean="0">
                <a:latin typeface="Arial" panose="020B0604020202020204" pitchFamily="34" charset="0"/>
                <a:cs typeface="Arial" panose="020B0604020202020204" pitchFamily="34" charset="0"/>
              </a:rPr>
              <a:t>eft hand mat prepares for counting the Math Way</a:t>
            </a:r>
          </a:p>
          <a:p>
            <a:pPr marL="457200" indent="-457200">
              <a:buFont typeface="Arial"/>
              <a:buChar char="•"/>
            </a:pPr>
            <a:r>
              <a:rPr lang="en-US" sz="2400" dirty="0" smtClean="0">
                <a:latin typeface="Arial" panose="020B0604020202020204" pitchFamily="34" charset="0"/>
                <a:cs typeface="Arial" panose="020B0604020202020204" pitchFamily="34" charset="0"/>
              </a:rPr>
              <a:t>Students </a:t>
            </a:r>
            <a:r>
              <a:rPr lang="en-US" sz="2400" dirty="0">
                <a:latin typeface="Arial" panose="020B0604020202020204" pitchFamily="34" charset="0"/>
                <a:cs typeface="Arial" panose="020B0604020202020204" pitchFamily="34" charset="0"/>
              </a:rPr>
              <a:t>count using 1:1 correspondence</a:t>
            </a:r>
          </a:p>
          <a:p>
            <a:pPr marL="457200" indent="-457200">
              <a:buFont typeface="Arial"/>
              <a:buChar char="•"/>
            </a:pPr>
            <a:r>
              <a:rPr lang="en-US" sz="2400" dirty="0" smtClean="0">
                <a:latin typeface="Arial" panose="020B0604020202020204" pitchFamily="34" charset="0"/>
                <a:cs typeface="Arial" panose="020B0604020202020204" pitchFamily="34" charset="0"/>
              </a:rPr>
              <a:t>Uses “exactly the same” terminology of the objective</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 Fluency Practice</a:t>
            </a: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rot="16200000">
            <a:off x="6574768" y="1863678"/>
            <a:ext cx="1614810" cy="1217676"/>
          </a:xfrm>
          <a:prstGeom prst="rect">
            <a:avLst/>
          </a:prstGeom>
          <a:ln>
            <a:solidFill>
              <a:schemeClr val="tx1"/>
            </a:solid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569870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714"/>
            <a:ext cx="8229600" cy="824382"/>
          </a:xfrm>
        </p:spPr>
        <p:txBody>
          <a:bodyPr/>
          <a:lstStyle/>
          <a:p>
            <a:r>
              <a:rPr lang="en-US" dirty="0"/>
              <a:t>Introduction to the Lesson Structure</a:t>
            </a:r>
          </a:p>
        </p:txBody>
      </p:sp>
      <p:sp>
        <p:nvSpPr>
          <p:cNvPr id="4" name="Content Placeholder 3"/>
          <p:cNvSpPr>
            <a:spLocks noGrp="1"/>
          </p:cNvSpPr>
          <p:nvPr>
            <p:ph idx="4294967295"/>
          </p:nvPr>
        </p:nvSpPr>
        <p:spPr>
          <a:xfrm>
            <a:off x="457200" y="1913474"/>
            <a:ext cx="6019800" cy="4019126"/>
          </a:xfrm>
        </p:spPr>
        <p:txBody>
          <a:bodyPr>
            <a:normAutofit/>
          </a:bodyPr>
          <a:lstStyle/>
          <a:p>
            <a:pPr marL="0" indent="0"/>
            <a:r>
              <a:rPr lang="en-US" sz="2400" b="1" dirty="0" smtClean="0">
                <a:latin typeface="Arial" panose="020B0604020202020204" pitchFamily="34" charset="0"/>
                <a:cs typeface="Arial" panose="020B0604020202020204" pitchFamily="34" charset="0"/>
              </a:rPr>
              <a:t>Show Me Beans (K.CC.4a)</a:t>
            </a:r>
          </a:p>
          <a:p>
            <a:pPr marL="457200" indent="-457200">
              <a:buFont typeface="Arial"/>
              <a:buChar char="•"/>
            </a:pPr>
            <a:r>
              <a:rPr lang="en-US" sz="2400" dirty="0" smtClean="0">
                <a:latin typeface="Arial" panose="020B0604020202020204" pitchFamily="34" charset="0"/>
                <a:cs typeface="Arial" panose="020B0604020202020204" pitchFamily="34" charset="0"/>
              </a:rPr>
              <a:t>Students count using 1:1 correspondence</a:t>
            </a:r>
          </a:p>
          <a:p>
            <a:pPr marL="457200" indent="-457200">
              <a:buFont typeface="Arial"/>
              <a:buChar char="•"/>
            </a:pPr>
            <a:r>
              <a:rPr lang="en-US" sz="2400" dirty="0" smtClean="0">
                <a:latin typeface="Arial" panose="020B0604020202020204" pitchFamily="34" charset="0"/>
                <a:cs typeface="Arial" panose="020B0604020202020204" pitchFamily="34" charset="0"/>
              </a:rPr>
              <a:t>Requires counting out a specific number of objects</a:t>
            </a:r>
          </a:p>
          <a:p>
            <a:pPr marL="457200" indent="-457200">
              <a:buFont typeface="Arial"/>
              <a:buChar char="•"/>
            </a:pPr>
            <a:r>
              <a:rPr lang="en-US" sz="2400" dirty="0" smtClean="0">
                <a:latin typeface="Arial" panose="020B0604020202020204" pitchFamily="34" charset="0"/>
                <a:cs typeface="Arial" panose="020B0604020202020204" pitchFamily="34" charset="0"/>
              </a:rPr>
              <a:t>Prepares for counting the Math Way</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 Fluency Practice</a:t>
            </a: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rot="16200000">
            <a:off x="6574768" y="1863678"/>
            <a:ext cx="1614810" cy="1217676"/>
          </a:xfrm>
          <a:prstGeom prst="rect">
            <a:avLst/>
          </a:prstGeom>
          <a:ln>
            <a:solidFill>
              <a:schemeClr val="tx1"/>
            </a:solid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262439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a:t>Introduction to the Lesson Structure</a:t>
            </a:r>
          </a:p>
        </p:txBody>
      </p:sp>
      <p:sp>
        <p:nvSpPr>
          <p:cNvPr id="4" name="Content Placeholder 3"/>
          <p:cNvSpPr>
            <a:spLocks noGrp="1"/>
          </p:cNvSpPr>
          <p:nvPr>
            <p:ph idx="4294967295"/>
          </p:nvPr>
        </p:nvSpPr>
        <p:spPr>
          <a:xfrm>
            <a:off x="457200" y="1913474"/>
            <a:ext cx="6019800" cy="4019126"/>
          </a:xfrm>
        </p:spPr>
        <p:txBody>
          <a:bodyPr>
            <a:normAutofit/>
          </a:bodyPr>
          <a:lstStyle/>
          <a:p>
            <a:pPr marL="0" indent="0"/>
            <a:r>
              <a:rPr lang="en-US" sz="2400" b="1" dirty="0" smtClean="0">
                <a:latin typeface="Arial" panose="020B0604020202020204" pitchFamily="34" charset="0"/>
                <a:cs typeface="Arial" panose="020B0604020202020204" pitchFamily="34" charset="0"/>
              </a:rPr>
              <a:t>Counting with the Number Glove to 3 (K.CC.5)</a:t>
            </a:r>
          </a:p>
          <a:p>
            <a:pPr marL="457200" indent="-457200">
              <a:buFont typeface="Arial"/>
              <a:buChar char="•"/>
            </a:pPr>
            <a:r>
              <a:rPr lang="en-US" sz="2400" dirty="0" smtClean="0">
                <a:latin typeface="Arial" panose="020B0604020202020204" pitchFamily="34" charset="0"/>
                <a:cs typeface="Arial" panose="020B0604020202020204" pitchFamily="34" charset="0"/>
              </a:rPr>
              <a:t>Promotes counting the Math Way (from left pinky to right pinky)</a:t>
            </a:r>
          </a:p>
          <a:p>
            <a:pPr marL="457200" indent="-457200">
              <a:buFont typeface="Arial"/>
              <a:buChar char="•"/>
            </a:pPr>
            <a:r>
              <a:rPr lang="en-US" sz="2400" dirty="0" smtClean="0">
                <a:latin typeface="Arial" panose="020B0604020202020204" pitchFamily="34" charset="0"/>
                <a:cs typeface="Arial" panose="020B0604020202020204" pitchFamily="34" charset="0"/>
              </a:rPr>
              <a:t>Teacher uses glove on right hand, which looks like the left hand from students’ perspective</a:t>
            </a:r>
          </a:p>
          <a:p>
            <a:pPr marL="457200" indent="-457200">
              <a:buFont typeface="Arial"/>
              <a:buChar char="•"/>
            </a:pPr>
            <a:endParaRPr lang="en-US" sz="2400" dirty="0" smtClean="0">
              <a:latin typeface="Arial" panose="020B0604020202020204" pitchFamily="34" charset="0"/>
              <a:cs typeface="Arial" panose="020B0604020202020204" pitchFamily="34" charset="0"/>
            </a:endParaRPr>
          </a:p>
          <a:p>
            <a:pPr marL="457200" indent="-457200">
              <a:buFont typeface="Arial"/>
              <a:buChar char="•"/>
            </a:pP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 Fluency Practice</a:t>
            </a:r>
            <a:endParaRPr lang="en-US" sz="2800" dirty="0">
              <a:latin typeface="Arial" panose="020B0604020202020204" pitchFamily="34" charset="0"/>
              <a:cs typeface="Arial" panose="020B0604020202020204" pitchFamily="34" charset="0"/>
            </a:endParaRPr>
          </a:p>
        </p:txBody>
      </p:sp>
      <p:pic>
        <p:nvPicPr>
          <p:cNvPr id="7" name="Picture 6"/>
          <p:cNvPicPr/>
          <p:nvPr/>
        </p:nvPicPr>
        <p:blipFill rotWithShape="1">
          <a:blip r:embed="rId3" cstate="print">
            <a:extLst>
              <a:ext uri="{28A0092B-C50C-407E-A947-70E740481C1C}">
                <a14:useLocalDpi xmlns:a14="http://schemas.microsoft.com/office/drawing/2010/main"/>
              </a:ext>
            </a:extLst>
          </a:blip>
          <a:srcRect t="2280" r="52040"/>
          <a:stretch/>
        </p:blipFill>
        <p:spPr bwMode="auto">
          <a:xfrm rot="19315430">
            <a:off x="6660564" y="2131402"/>
            <a:ext cx="1186180" cy="138938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462904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p:cNvSpPr txBox="1">
            <a:spLocks/>
          </p:cNvSpPr>
          <p:nvPr/>
        </p:nvSpPr>
        <p:spPr bwMode="auto">
          <a:xfrm>
            <a:off x="477975" y="737251"/>
            <a:ext cx="7772400" cy="84215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defTabSz="457200" rtl="0" eaLnBrk="0" fontAlgn="base" hangingPunct="0">
              <a:spcBef>
                <a:spcPct val="0"/>
              </a:spcBef>
              <a:spcAft>
                <a:spcPct val="0"/>
              </a:spcAft>
              <a:defRPr sz="3600" b="1" kern="1200">
                <a:solidFill>
                  <a:srgbClr val="7B083C"/>
                </a:solidFill>
                <a:latin typeface="Calibri"/>
                <a:ea typeface="ＭＳ Ｐゴシック" charset="-128"/>
                <a:cs typeface="Calibri"/>
              </a:defRPr>
            </a:lvl1pPr>
            <a:lvl2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2pPr>
            <a:lvl3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3pPr>
            <a:lvl4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4pPr>
            <a:lvl5pPr algn="ctr" defTabSz="457200" rtl="0" eaLnBrk="0" fontAlgn="base" hangingPunct="0">
              <a:spcBef>
                <a:spcPct val="0"/>
              </a:spcBef>
              <a:spcAft>
                <a:spcPct val="0"/>
              </a:spcAft>
              <a:defRPr sz="3200">
                <a:solidFill>
                  <a:srgbClr val="A69372"/>
                </a:solidFill>
                <a:latin typeface="Rockwell" charset="0"/>
                <a:ea typeface="ＭＳ Ｐゴシック" charset="-128"/>
                <a:cs typeface="ＭＳ Ｐゴシック" charset="-128"/>
              </a:defRPr>
            </a:lvl5pPr>
            <a:lvl6pPr marL="4572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6pPr>
            <a:lvl7pPr marL="9144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7pPr>
            <a:lvl8pPr marL="13716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8pPr>
            <a:lvl9pPr marL="1828800" algn="ctr" defTabSz="457200" rtl="0" fontAlgn="base">
              <a:spcBef>
                <a:spcPct val="0"/>
              </a:spcBef>
              <a:spcAft>
                <a:spcPct val="0"/>
              </a:spcAft>
              <a:defRPr sz="3200">
                <a:solidFill>
                  <a:srgbClr val="A69372"/>
                </a:solidFill>
                <a:latin typeface="Rockwell" charset="0"/>
                <a:ea typeface="ＭＳ Ｐゴシック" charset="-128"/>
                <a:cs typeface="ＭＳ Ｐゴシック" charset="-128"/>
              </a:defRPr>
            </a:lvl9pPr>
          </a:lstStyle>
          <a:p>
            <a:r>
              <a:rPr lang="en-US" sz="6000" b="0" dirty="0">
                <a:solidFill>
                  <a:srgbClr val="DF6314"/>
                </a:solidFill>
                <a:latin typeface="Agenda-Light"/>
                <a:ea typeface="+mj-ea"/>
                <a:cs typeface="Agenda-Light"/>
              </a:rPr>
              <a:t>The Role of Fluency</a:t>
            </a:r>
          </a:p>
        </p:txBody>
      </p:sp>
      <p:sp>
        <p:nvSpPr>
          <p:cNvPr id="8" name="TextBox 7"/>
          <p:cNvSpPr txBox="1"/>
          <p:nvPr/>
        </p:nvSpPr>
        <p:spPr>
          <a:xfrm>
            <a:off x="748135" y="1809669"/>
            <a:ext cx="7383490" cy="3724096"/>
          </a:xfrm>
          <a:prstGeom prst="rect">
            <a:avLst/>
          </a:prstGeom>
          <a:noFill/>
        </p:spPr>
        <p:txBody>
          <a:bodyPr wrap="square" rtlCol="0">
            <a:spAutoFit/>
          </a:bodyPr>
          <a:lstStyle/>
          <a:p>
            <a:pPr marL="2114550" indent="-2114550">
              <a:spcBef>
                <a:spcPts val="1200"/>
              </a:spcBef>
              <a:spcAft>
                <a:spcPts val="1200"/>
              </a:spcAft>
            </a:pPr>
            <a:r>
              <a:rPr lang="en-US" sz="2800" b="1" baseline="0" dirty="0" smtClean="0">
                <a:solidFill>
                  <a:srgbClr val="0A2D6B"/>
                </a:solidFill>
                <a:latin typeface="+mn-lt"/>
              </a:rPr>
              <a:t>Maintenance</a:t>
            </a:r>
            <a:r>
              <a:rPr lang="en-US" sz="2800" baseline="0" dirty="0" smtClean="0">
                <a:solidFill>
                  <a:srgbClr val="0A2D6B"/>
                </a:solidFill>
                <a:latin typeface="+mn-lt"/>
              </a:rPr>
              <a:t>  staying sharp on previously learned skills</a:t>
            </a:r>
          </a:p>
          <a:p>
            <a:pPr marL="2114550" indent="-2114550">
              <a:spcBef>
                <a:spcPts val="1200"/>
              </a:spcBef>
              <a:spcAft>
                <a:spcPts val="1200"/>
              </a:spcAft>
            </a:pPr>
            <a:r>
              <a:rPr lang="en-US" sz="2800" b="1" baseline="0" dirty="0" smtClean="0">
                <a:solidFill>
                  <a:srgbClr val="0A2D6B"/>
                </a:solidFill>
                <a:latin typeface="+mn-lt"/>
              </a:rPr>
              <a:t>Preparation</a:t>
            </a:r>
            <a:r>
              <a:rPr lang="en-US" sz="2800" baseline="0" dirty="0" smtClean="0">
                <a:solidFill>
                  <a:srgbClr val="0A2D6B"/>
                </a:solidFill>
                <a:latin typeface="+mn-lt"/>
              </a:rPr>
              <a:t>     targeted practice for the current lesson</a:t>
            </a:r>
          </a:p>
          <a:p>
            <a:pPr marL="2114550" indent="-2114550">
              <a:spcBef>
                <a:spcPts val="1200"/>
              </a:spcBef>
              <a:spcAft>
                <a:spcPts val="1200"/>
              </a:spcAft>
            </a:pPr>
            <a:r>
              <a:rPr lang="en-US" sz="2800" b="1" baseline="0" dirty="0" smtClean="0">
                <a:solidFill>
                  <a:srgbClr val="0A2D6B"/>
                </a:solidFill>
                <a:latin typeface="+mn-lt"/>
              </a:rPr>
              <a:t>Anticipation</a:t>
            </a:r>
            <a:r>
              <a:rPr lang="en-US" sz="2800" baseline="0" dirty="0" smtClean="0">
                <a:solidFill>
                  <a:srgbClr val="0A2D6B"/>
                </a:solidFill>
                <a:latin typeface="+mn-lt"/>
              </a:rPr>
              <a:t>    skills that ensure that students will be ready for the in-depth work of upcoming lessons</a:t>
            </a:r>
            <a:endParaRPr lang="en-US" sz="2800" baseline="0" dirty="0">
              <a:solidFill>
                <a:srgbClr val="0A2D6B"/>
              </a:solidFill>
              <a:latin typeface="+mn-lt"/>
            </a:endParaRPr>
          </a:p>
        </p:txBody>
      </p:sp>
    </p:spTree>
    <p:extLst>
      <p:ext uri="{BB962C8B-B14F-4D97-AF65-F5344CB8AC3E}">
        <p14:creationId xmlns:p14="http://schemas.microsoft.com/office/powerpoint/2010/main" val="25036099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6310"/>
            <a:ext cx="8229600" cy="824382"/>
          </a:xfrm>
        </p:spPr>
        <p:txBody>
          <a:bodyPr/>
          <a:lstStyle/>
          <a:p>
            <a:r>
              <a:rPr lang="en-US" dirty="0" smtClean="0"/>
              <a:t>Introduction to the Lesson Structure</a:t>
            </a:r>
            <a:endParaRPr lang="en-US" dirty="0"/>
          </a:p>
        </p:txBody>
      </p:sp>
      <p:sp>
        <p:nvSpPr>
          <p:cNvPr id="4" name="Content Placeholder 3"/>
          <p:cNvSpPr>
            <a:spLocks noGrp="1"/>
          </p:cNvSpPr>
          <p:nvPr>
            <p:ph idx="4294967295"/>
          </p:nvPr>
        </p:nvSpPr>
        <p:spPr>
          <a:xfrm>
            <a:off x="457200" y="1913474"/>
            <a:ext cx="5695244" cy="4019126"/>
          </a:xfrm>
        </p:spPr>
        <p:txBody>
          <a:bodyPr>
            <a:normAutofit/>
          </a:bodyPr>
          <a:lstStyle/>
          <a:p>
            <a:r>
              <a:rPr lang="en-US" sz="2400" dirty="0" smtClean="0">
                <a:latin typeface="Arial" panose="020B0604020202020204" pitchFamily="34" charset="0"/>
                <a:cs typeface="Arial" panose="020B0604020202020204" pitchFamily="34" charset="0"/>
              </a:rPr>
              <a:t>Please draw a picture of this sock.</a:t>
            </a: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Ties to objective: compare drawings of the sock and use </a:t>
            </a:r>
            <a:r>
              <a:rPr lang="en-US" sz="2400" i="1" dirty="0" smtClean="0">
                <a:latin typeface="Arial" panose="020B0604020202020204" pitchFamily="34" charset="0"/>
                <a:cs typeface="Arial" panose="020B0604020202020204" pitchFamily="34" charset="0"/>
              </a:rPr>
              <a:t>exactly the same </a:t>
            </a:r>
            <a:r>
              <a:rPr lang="en-US" sz="2400" dirty="0" smtClean="0">
                <a:latin typeface="Arial" panose="020B0604020202020204" pitchFamily="34" charset="0"/>
                <a:cs typeface="Arial" panose="020B0604020202020204" pitchFamily="34" charset="0"/>
              </a:rPr>
              <a:t>or </a:t>
            </a:r>
            <a:r>
              <a:rPr lang="en-US" sz="2400" i="1" dirty="0" smtClean="0">
                <a:latin typeface="Arial" panose="020B0604020202020204" pitchFamily="34" charset="0"/>
                <a:cs typeface="Arial" panose="020B0604020202020204" pitchFamily="34" charset="0"/>
              </a:rPr>
              <a:t>not exactly the same</a:t>
            </a:r>
            <a:r>
              <a:rPr lang="en-US" sz="2400" dirty="0" smtClean="0">
                <a:latin typeface="Arial" panose="020B0604020202020204" pitchFamily="34" charset="0"/>
                <a:cs typeface="Arial" panose="020B0604020202020204" pitchFamily="34" charset="0"/>
              </a:rPr>
              <a:t> during the Student Debrief</a:t>
            </a:r>
          </a:p>
          <a:p>
            <a:pPr marL="457200" indent="-457200">
              <a:buFont typeface="Arial"/>
              <a:buChar char="•"/>
            </a:pPr>
            <a:r>
              <a:rPr lang="en-US" sz="2400" dirty="0" smtClean="0">
                <a:latin typeface="Arial" panose="020B0604020202020204" pitchFamily="34" charset="0"/>
                <a:cs typeface="Arial" panose="020B0604020202020204" pitchFamily="34" charset="0"/>
                <a:sym typeface="Wingdings"/>
              </a:rPr>
              <a:t>Mathematizes the world</a:t>
            </a:r>
          </a:p>
          <a:p>
            <a:pPr marL="457200" indent="-457200">
              <a:buFont typeface="Arial"/>
              <a:buChar char="•"/>
            </a:pPr>
            <a:r>
              <a:rPr lang="en-US" sz="2400" dirty="0" smtClean="0">
                <a:latin typeface="Arial" panose="020B0604020202020204" pitchFamily="34" charset="0"/>
                <a:cs typeface="Arial" panose="020B0604020202020204" pitchFamily="34" charset="0"/>
                <a:sym typeface="Wingdings"/>
              </a:rPr>
              <a:t>Associates drawings with math</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 Application Problem</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54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833" y="487690"/>
            <a:ext cx="8229600" cy="824382"/>
          </a:xfrm>
        </p:spPr>
        <p:txBody>
          <a:bodyPr/>
          <a:lstStyle/>
          <a:p>
            <a:r>
              <a:rPr lang="en-US" dirty="0" smtClean="0"/>
              <a:t>Application Problems</a:t>
            </a:r>
            <a:endParaRPr lang="en-US" dirty="0"/>
          </a:p>
        </p:txBody>
      </p:sp>
      <p:sp>
        <p:nvSpPr>
          <p:cNvPr id="3" name="Content Placeholder 2"/>
          <p:cNvSpPr>
            <a:spLocks noGrp="1"/>
          </p:cNvSpPr>
          <p:nvPr>
            <p:ph idx="4294967295"/>
          </p:nvPr>
        </p:nvSpPr>
        <p:spPr>
          <a:xfrm>
            <a:off x="415078" y="3987461"/>
            <a:ext cx="3221665" cy="579240"/>
          </a:xfrm>
        </p:spPr>
        <p:txBody>
          <a:bodyPr>
            <a:normAutofit/>
          </a:bodyPr>
          <a:lstStyle/>
          <a:p>
            <a:pPr marL="687388">
              <a:spcBef>
                <a:spcPts val="1200"/>
              </a:spcBef>
              <a:spcAft>
                <a:spcPts val="1200"/>
              </a:spcAft>
            </a:pPr>
            <a:r>
              <a:rPr lang="en-US" sz="2400" b="1" dirty="0" smtClean="0">
                <a:latin typeface="Arial" panose="020B0604020202020204" pitchFamily="34" charset="0"/>
                <a:cs typeface="Arial" panose="020B0604020202020204" pitchFamily="34" charset="0"/>
              </a:rPr>
              <a:t>Read  </a:t>
            </a:r>
            <a:r>
              <a:rPr lang="en-US" sz="2400" dirty="0" smtClean="0">
                <a:latin typeface="Arial" panose="020B0604020202020204" pitchFamily="34" charset="0"/>
                <a:cs typeface="Arial" panose="020B0604020202020204" pitchFamily="34" charset="0"/>
              </a:rPr>
              <a:t>the problem</a:t>
            </a:r>
            <a:endParaRPr lang="en-US" sz="2400" b="1" dirty="0" smtClean="0">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854339" y="4556268"/>
            <a:ext cx="7344888" cy="67732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1200"/>
              </a:spcAft>
            </a:pPr>
            <a:r>
              <a:rPr lang="en-US" sz="2400" b="1" baseline="0" dirty="0" smtClean="0">
                <a:latin typeface="Arial" panose="020B0604020202020204" pitchFamily="34" charset="0"/>
                <a:cs typeface="Arial" panose="020B0604020202020204" pitchFamily="34" charset="0"/>
              </a:rPr>
              <a:t>Draw</a:t>
            </a:r>
            <a:r>
              <a:rPr lang="en-US" sz="2400" baseline="0" dirty="0" smtClean="0">
                <a:latin typeface="Arial" panose="020B0604020202020204" pitchFamily="34" charset="0"/>
                <a:cs typeface="Arial" panose="020B0604020202020204" pitchFamily="34" charset="0"/>
              </a:rPr>
              <a:t>  and label a model to represent the problem</a:t>
            </a:r>
          </a:p>
        </p:txBody>
      </p:sp>
      <p:sp>
        <p:nvSpPr>
          <p:cNvPr id="5" name="Content Placeholder 2"/>
          <p:cNvSpPr txBox="1">
            <a:spLocks/>
          </p:cNvSpPr>
          <p:nvPr/>
        </p:nvSpPr>
        <p:spPr bwMode="auto">
          <a:xfrm>
            <a:off x="866207" y="5263759"/>
            <a:ext cx="7333020" cy="69316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1200"/>
              </a:spcAft>
            </a:pPr>
            <a:r>
              <a:rPr lang="en-US" sz="2400" b="1" baseline="0" dirty="0" smtClean="0">
                <a:latin typeface="Arial" panose="020B0604020202020204" pitchFamily="34" charset="0"/>
                <a:cs typeface="Arial" panose="020B0604020202020204" pitchFamily="34" charset="0"/>
              </a:rPr>
              <a:t>Write </a:t>
            </a:r>
            <a:r>
              <a:rPr lang="en-US" sz="2400" baseline="0" dirty="0" smtClean="0">
                <a:latin typeface="Arial" panose="020B0604020202020204" pitchFamily="34" charset="0"/>
                <a:cs typeface="Arial" panose="020B0604020202020204" pitchFamily="34" charset="0"/>
              </a:rPr>
              <a:t>an equation and a complete word sentence</a:t>
            </a:r>
            <a:endParaRPr lang="en-US" sz="2400" b="1" baseline="0" dirty="0">
              <a:latin typeface="Arial" panose="020B0604020202020204" pitchFamily="34" charset="0"/>
              <a:cs typeface="Arial" panose="020B0604020202020204" pitchFamily="34" charset="0"/>
            </a:endParaRPr>
          </a:p>
        </p:txBody>
      </p:sp>
      <p:grpSp>
        <p:nvGrpSpPr>
          <p:cNvPr id="9" name="Group 8"/>
          <p:cNvGrpSpPr/>
          <p:nvPr/>
        </p:nvGrpSpPr>
        <p:grpSpPr>
          <a:xfrm>
            <a:off x="749441" y="4105825"/>
            <a:ext cx="458286" cy="1567599"/>
            <a:chOff x="696686" y="2280062"/>
            <a:chExt cx="458286" cy="1567599"/>
          </a:xfrm>
        </p:grpSpPr>
        <p:sp>
          <p:nvSpPr>
            <p:cNvPr id="6" name="Rectangle 5"/>
            <p:cNvSpPr/>
            <p:nvPr/>
          </p:nvSpPr>
          <p:spPr>
            <a:xfrm>
              <a:off x="696686" y="2280062"/>
              <a:ext cx="310563" cy="344385"/>
            </a:xfrm>
            <a:prstGeom prst="rect">
              <a:avLst/>
            </a:prstGeom>
            <a:solidFill>
              <a:srgbClr val="FFFF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96686" y="2861951"/>
              <a:ext cx="332509" cy="344385"/>
            </a:xfrm>
            <a:prstGeom prst="rect">
              <a:avLst/>
            </a:prstGeom>
            <a:solidFill>
              <a:srgbClr val="FFFF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25485" y="3503276"/>
              <a:ext cx="429487" cy="344385"/>
            </a:xfrm>
            <a:prstGeom prst="rect">
              <a:avLst/>
            </a:prstGeom>
            <a:solidFill>
              <a:srgbClr val="FFFF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Content Placeholder 2"/>
          <p:cNvSpPr txBox="1">
            <a:spLocks/>
          </p:cNvSpPr>
          <p:nvPr/>
        </p:nvSpPr>
        <p:spPr bwMode="auto">
          <a:xfrm>
            <a:off x="465985" y="3407330"/>
            <a:ext cx="4244228" cy="55192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1200"/>
              </a:spcAft>
            </a:pPr>
            <a:r>
              <a:rPr lang="en-US" baseline="0" dirty="0" smtClean="0">
                <a:solidFill>
                  <a:schemeClr val="accent6">
                    <a:lumMod val="75000"/>
                  </a:schemeClr>
                </a:solidFill>
              </a:rPr>
              <a:t>Problem-solving process: </a:t>
            </a:r>
          </a:p>
        </p:txBody>
      </p:sp>
      <p:sp>
        <p:nvSpPr>
          <p:cNvPr id="11" name="TextBox 10"/>
          <p:cNvSpPr txBox="1"/>
          <p:nvPr/>
        </p:nvSpPr>
        <p:spPr>
          <a:xfrm>
            <a:off x="692038" y="1557223"/>
            <a:ext cx="7060018" cy="461665"/>
          </a:xfrm>
          <a:prstGeom prst="rect">
            <a:avLst/>
          </a:prstGeom>
          <a:noFill/>
        </p:spPr>
        <p:txBody>
          <a:bodyPr wrap="square" rtlCol="0">
            <a:spAutoFit/>
          </a:bodyPr>
          <a:lstStyle/>
          <a:p>
            <a:pPr marL="233363" indent="-223838">
              <a:buFont typeface="Arial" panose="020B0604020202020204" pitchFamily="34" charset="0"/>
              <a:buChar char="•"/>
            </a:pPr>
            <a:r>
              <a:rPr lang="en-US" sz="2400" baseline="0" dirty="0" smtClean="0">
                <a:solidFill>
                  <a:srgbClr val="0A2D6B"/>
                </a:solidFill>
                <a:latin typeface="Arial" panose="020B0604020202020204" pitchFamily="34" charset="0"/>
                <a:cs typeface="Arial" panose="020B0604020202020204" pitchFamily="34" charset="0"/>
              </a:rPr>
              <a:t>Real world problem solving</a:t>
            </a:r>
            <a:endParaRPr lang="en-US" sz="2400" baseline="0" dirty="0">
              <a:solidFill>
                <a:srgbClr val="0A2D6B"/>
              </a:solidFill>
              <a:latin typeface="Arial" panose="020B0604020202020204" pitchFamily="34" charset="0"/>
              <a:cs typeface="Arial" panose="020B0604020202020204" pitchFamily="34" charset="0"/>
            </a:endParaRPr>
          </a:p>
        </p:txBody>
      </p:sp>
      <p:sp>
        <p:nvSpPr>
          <p:cNvPr id="12" name="TextBox 11"/>
          <p:cNvSpPr txBox="1"/>
          <p:nvPr/>
        </p:nvSpPr>
        <p:spPr>
          <a:xfrm>
            <a:off x="695576" y="2172596"/>
            <a:ext cx="7060018" cy="461665"/>
          </a:xfrm>
          <a:prstGeom prst="rect">
            <a:avLst/>
          </a:prstGeom>
          <a:noFill/>
        </p:spPr>
        <p:txBody>
          <a:bodyPr wrap="square" rtlCol="0">
            <a:spAutoFit/>
          </a:bodyPr>
          <a:lstStyle/>
          <a:p>
            <a:pPr marL="233363" indent="-223838">
              <a:buFont typeface="Arial" panose="020B0604020202020204" pitchFamily="34" charset="0"/>
              <a:buChar char="•"/>
            </a:pPr>
            <a:r>
              <a:rPr lang="en-US" sz="2400" baseline="0" dirty="0" smtClean="0">
                <a:solidFill>
                  <a:srgbClr val="0A2D6B"/>
                </a:solidFill>
                <a:latin typeface="Arial" panose="020B0604020202020204" pitchFamily="34" charset="0"/>
                <a:cs typeface="Arial" panose="020B0604020202020204" pitchFamily="34" charset="0"/>
              </a:rPr>
              <a:t>Placement in lesson depends on function</a:t>
            </a:r>
            <a:endParaRPr lang="en-US" sz="2400" baseline="0" dirty="0">
              <a:solidFill>
                <a:srgbClr val="0A2D6B"/>
              </a:solidFill>
              <a:latin typeface="Arial" panose="020B0604020202020204" pitchFamily="34" charset="0"/>
              <a:cs typeface="Arial" panose="020B0604020202020204" pitchFamily="34" charset="0"/>
            </a:endParaRPr>
          </a:p>
        </p:txBody>
      </p:sp>
      <p:sp>
        <p:nvSpPr>
          <p:cNvPr id="13" name="TextBox 12"/>
          <p:cNvSpPr txBox="1"/>
          <p:nvPr/>
        </p:nvSpPr>
        <p:spPr>
          <a:xfrm>
            <a:off x="695576" y="2763146"/>
            <a:ext cx="7060018" cy="461665"/>
          </a:xfrm>
          <a:prstGeom prst="rect">
            <a:avLst/>
          </a:prstGeom>
          <a:noFill/>
        </p:spPr>
        <p:txBody>
          <a:bodyPr wrap="square" rtlCol="0">
            <a:spAutoFit/>
          </a:bodyPr>
          <a:lstStyle/>
          <a:p>
            <a:pPr marL="233363" indent="-223838">
              <a:buFont typeface="Arial" panose="020B0604020202020204" pitchFamily="34" charset="0"/>
              <a:buChar char="•"/>
            </a:pPr>
            <a:r>
              <a:rPr lang="en-US" sz="2400" baseline="0" dirty="0" smtClean="0">
                <a:solidFill>
                  <a:srgbClr val="0A2D6B"/>
                </a:solidFill>
                <a:latin typeface="Arial" panose="020B0604020202020204" pitchFamily="34" charset="0"/>
                <a:cs typeface="Arial" panose="020B0604020202020204" pitchFamily="34" charset="0"/>
              </a:rPr>
              <a:t>Opportunity for informal assessment</a:t>
            </a:r>
            <a:endParaRPr lang="en-US" sz="2400" baseline="0" dirty="0">
              <a:solidFill>
                <a:srgbClr val="0A2D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712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003"/>
            <a:ext cx="8229600" cy="824382"/>
          </a:xfrm>
        </p:spPr>
        <p:txBody>
          <a:bodyPr/>
          <a:lstStyle/>
          <a:p>
            <a:r>
              <a:rPr lang="en-US" dirty="0" smtClean="0"/>
              <a:t>Concept Development</a:t>
            </a:r>
            <a:endParaRPr lang="en-US" dirty="0"/>
          </a:p>
        </p:txBody>
      </p:sp>
      <p:sp>
        <p:nvSpPr>
          <p:cNvPr id="5" name="Content Placeholder 4"/>
          <p:cNvSpPr>
            <a:spLocks noGrp="1"/>
          </p:cNvSpPr>
          <p:nvPr>
            <p:ph idx="4294967295"/>
          </p:nvPr>
        </p:nvSpPr>
        <p:spPr>
          <a:xfrm>
            <a:off x="505326" y="1438453"/>
            <a:ext cx="6665495" cy="805663"/>
          </a:xfrm>
        </p:spPr>
        <p:txBody>
          <a:bodyPr/>
          <a:lstStyle/>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New material</a:t>
            </a:r>
          </a:p>
        </p:txBody>
      </p:sp>
      <p:sp>
        <p:nvSpPr>
          <p:cNvPr id="4" name="Content Placeholder 4"/>
          <p:cNvSpPr txBox="1">
            <a:spLocks/>
          </p:cNvSpPr>
          <p:nvPr/>
        </p:nvSpPr>
        <p:spPr bwMode="auto">
          <a:xfrm>
            <a:off x="529389" y="2027549"/>
            <a:ext cx="7652085" cy="80566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baseline="0" dirty="0" smtClean="0">
                <a:latin typeface="Arial" panose="020B0604020202020204" pitchFamily="34" charset="0"/>
                <a:cs typeface="Arial" panose="020B0604020202020204" pitchFamily="34" charset="0"/>
              </a:rPr>
              <a:t>Timing includes 10 minutes for Problem Set</a:t>
            </a:r>
            <a:endParaRPr lang="en-US" sz="2400" baseline="0" dirty="0">
              <a:latin typeface="Arial" panose="020B0604020202020204" pitchFamily="34" charset="0"/>
              <a:cs typeface="Arial" panose="020B0604020202020204" pitchFamily="34" charset="0"/>
            </a:endParaRPr>
          </a:p>
        </p:txBody>
      </p:sp>
      <p:sp>
        <p:nvSpPr>
          <p:cNvPr id="6" name="Content Placeholder 4"/>
          <p:cNvSpPr txBox="1">
            <a:spLocks/>
          </p:cNvSpPr>
          <p:nvPr/>
        </p:nvSpPr>
        <p:spPr bwMode="auto">
          <a:xfrm>
            <a:off x="537411" y="2621105"/>
            <a:ext cx="6665495" cy="80566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baseline="0" dirty="0" smtClean="0">
                <a:latin typeface="Arial" panose="020B0604020202020204" pitchFamily="34" charset="0"/>
                <a:cs typeface="Arial" panose="020B0604020202020204" pitchFamily="34" charset="0"/>
              </a:rPr>
              <a:t>Moves from simple to complex</a:t>
            </a:r>
            <a:endParaRPr lang="en-US" sz="2400" baseline="0" dirty="0">
              <a:latin typeface="Arial" panose="020B0604020202020204" pitchFamily="34" charset="0"/>
              <a:cs typeface="Arial" panose="020B0604020202020204" pitchFamily="34" charset="0"/>
            </a:endParaRPr>
          </a:p>
        </p:txBody>
      </p:sp>
      <p:sp>
        <p:nvSpPr>
          <p:cNvPr id="7" name="Content Placeholder 4"/>
          <p:cNvSpPr txBox="1">
            <a:spLocks/>
          </p:cNvSpPr>
          <p:nvPr/>
        </p:nvSpPr>
        <p:spPr bwMode="auto">
          <a:xfrm>
            <a:off x="529389" y="3426768"/>
            <a:ext cx="2719137" cy="80566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pPr>
            <a:r>
              <a:rPr lang="en-US" sz="3600" dirty="0">
                <a:solidFill>
                  <a:schemeClr val="accent6">
                    <a:lumMod val="75000"/>
                  </a:schemeClr>
                </a:solidFill>
                <a:latin typeface="Agenda-Light"/>
                <a:ea typeface="+mj-ea"/>
                <a:cs typeface="Agenda-Light"/>
              </a:rPr>
              <a:t>Problem Set</a:t>
            </a:r>
          </a:p>
        </p:txBody>
      </p:sp>
      <p:sp>
        <p:nvSpPr>
          <p:cNvPr id="8" name="Content Placeholder 4"/>
          <p:cNvSpPr txBox="1">
            <a:spLocks/>
          </p:cNvSpPr>
          <p:nvPr/>
        </p:nvSpPr>
        <p:spPr bwMode="auto">
          <a:xfrm>
            <a:off x="569495" y="4062208"/>
            <a:ext cx="6665495" cy="80566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baseline="0" dirty="0" smtClean="0">
                <a:latin typeface="Arial" panose="020B0604020202020204" pitchFamily="34" charset="0"/>
                <a:cs typeface="Arial" panose="020B0604020202020204" pitchFamily="34" charset="0"/>
              </a:rPr>
              <a:t>Time frame rather than task frame</a:t>
            </a:r>
            <a:endParaRPr lang="en-US" sz="2400" baseline="0" dirty="0">
              <a:latin typeface="Arial" panose="020B0604020202020204" pitchFamily="34" charset="0"/>
              <a:cs typeface="Arial" panose="020B0604020202020204" pitchFamily="34" charset="0"/>
            </a:endParaRPr>
          </a:p>
        </p:txBody>
      </p:sp>
      <p:sp>
        <p:nvSpPr>
          <p:cNvPr id="9" name="Content Placeholder 4"/>
          <p:cNvSpPr txBox="1">
            <a:spLocks/>
          </p:cNvSpPr>
          <p:nvPr/>
        </p:nvSpPr>
        <p:spPr bwMode="auto">
          <a:xfrm>
            <a:off x="601580" y="4695868"/>
            <a:ext cx="8085220" cy="80566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baseline="0" dirty="0" smtClean="0">
                <a:latin typeface="Arial" panose="020B0604020202020204" pitchFamily="34" charset="0"/>
                <a:cs typeface="Arial" panose="020B0604020202020204" pitchFamily="34" charset="0"/>
              </a:rPr>
              <a:t>Closely related to the other lesson components</a:t>
            </a:r>
            <a:endParaRPr lang="en-US" sz="2400" baseline="0" dirty="0">
              <a:latin typeface="Arial" panose="020B0604020202020204" pitchFamily="34" charset="0"/>
              <a:cs typeface="Arial" panose="020B0604020202020204" pitchFamily="34" charset="0"/>
            </a:endParaRPr>
          </a:p>
        </p:txBody>
      </p:sp>
      <p:sp>
        <p:nvSpPr>
          <p:cNvPr id="10" name="Content Placeholder 4"/>
          <p:cNvSpPr txBox="1">
            <a:spLocks/>
          </p:cNvSpPr>
          <p:nvPr/>
        </p:nvSpPr>
        <p:spPr bwMode="auto">
          <a:xfrm>
            <a:off x="609602" y="5353591"/>
            <a:ext cx="8085220" cy="80566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baseline="0" dirty="0" smtClean="0">
                <a:latin typeface="Arial" panose="020B0604020202020204" pitchFamily="34" charset="0"/>
                <a:cs typeface="Arial" panose="020B0604020202020204" pitchFamily="34" charset="0"/>
              </a:rPr>
              <a:t>A good place to begin lesson planning</a:t>
            </a:r>
            <a:endParaRPr lang="en-US" sz="24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0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3982"/>
            <a:ext cx="8229600" cy="824382"/>
          </a:xfrm>
        </p:spPr>
        <p:txBody>
          <a:bodyPr/>
          <a:lstStyle/>
          <a:p>
            <a:r>
              <a:rPr lang="en-US" dirty="0"/>
              <a:t>Introduction to the Lesson Structure</a:t>
            </a: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 Concept Development</a:t>
            </a:r>
            <a:endParaRPr lang="en-US" sz="2800" dirty="0">
              <a:latin typeface="Arial" panose="020B0604020202020204" pitchFamily="34" charset="0"/>
              <a:cs typeface="Arial" panose="020B0604020202020204" pitchFamily="34" charset="0"/>
            </a:endParaRPr>
          </a:p>
        </p:txBody>
      </p:sp>
      <p:grpSp>
        <p:nvGrpSpPr>
          <p:cNvPr id="6" name="Group 5"/>
          <p:cNvGrpSpPr>
            <a:grpSpLocks noChangeAspect="1"/>
          </p:cNvGrpSpPr>
          <p:nvPr/>
        </p:nvGrpSpPr>
        <p:grpSpPr>
          <a:xfrm>
            <a:off x="4068377" y="4291793"/>
            <a:ext cx="1172962" cy="619125"/>
            <a:chOff x="342900" y="6286500"/>
            <a:chExt cx="2016125" cy="1257300"/>
          </a:xfrm>
        </p:grpSpPr>
        <p:pic>
          <p:nvPicPr>
            <p:cNvPr id="10" name="Picture 9"/>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5128" b="95385" l="11675" r="85787">
                          <a14:foregroundMark x1="69543" y1="20000" x2="69543" y2="20000"/>
                          <a14:foregroundMark x1="77157" y1="22051" x2="77157" y2="22051"/>
                          <a14:foregroundMark x1="64467" y1="16410" x2="64467" y2="16410"/>
                          <a14:foregroundMark x1="54315" y1="17436" x2="54315" y2="17436"/>
                          <a14:foregroundMark x1="59391" y1="19487" x2="59391" y2="19487"/>
                        </a14:backgroundRemoval>
                      </a14:imgEffect>
                    </a14:imgLayer>
                  </a14:imgProps>
                </a:ext>
                <a:ext uri="{28A0092B-C50C-407E-A947-70E740481C1C}">
                  <a14:useLocalDpi xmlns:a14="http://schemas.microsoft.com/office/drawing/2010/main"/>
                </a:ext>
              </a:extLst>
            </a:blip>
            <a:srcRect l="12220" r="9924"/>
            <a:stretch/>
          </p:blipFill>
          <p:spPr bwMode="auto">
            <a:xfrm>
              <a:off x="342900" y="6286500"/>
              <a:ext cx="987425" cy="1257300"/>
            </a:xfrm>
            <a:prstGeom prst="rect">
              <a:avLst/>
            </a:prstGeom>
            <a:noFill/>
            <a:ln>
              <a:noFill/>
            </a:ln>
            <a:extLst>
              <a:ext uri="{53640926-AAD7-44d8-BBD7-CCE9431645EC}">
                <a14:shadowObscured xmlns:a14="http://schemas.microsoft.com/office/drawing/2010/main" xmlns=""/>
              </a:ext>
            </a:extLst>
          </p:spPr>
        </p:pic>
        <p:pic>
          <p:nvPicPr>
            <p:cNvPr id="11" name="Picture 10"/>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5">
                      <a14:imgEffect>
                        <a14:backgroundRemoval t="5128" b="95385" l="11675" r="85787">
                          <a14:foregroundMark x1="69543" y1="20000" x2="69543" y2="20000"/>
                          <a14:foregroundMark x1="77157" y1="22051" x2="77157" y2="22051"/>
                          <a14:foregroundMark x1="64467" y1="16410" x2="64467" y2="16410"/>
                          <a14:foregroundMark x1="54315" y1="17436" x2="54315" y2="17436"/>
                          <a14:foregroundMark x1="59391" y1="19487" x2="59391" y2="19487"/>
                        </a14:backgroundRemoval>
                      </a14:imgEffect>
                    </a14:imgLayer>
                  </a14:imgProps>
                </a:ext>
                <a:ext uri="{28A0092B-C50C-407E-A947-70E740481C1C}">
                  <a14:useLocalDpi xmlns:a14="http://schemas.microsoft.com/office/drawing/2010/main"/>
                </a:ext>
              </a:extLst>
            </a:blip>
            <a:srcRect l="12220" r="9924"/>
            <a:stretch/>
          </p:blipFill>
          <p:spPr bwMode="auto">
            <a:xfrm>
              <a:off x="1371600" y="6286500"/>
              <a:ext cx="987425" cy="1257300"/>
            </a:xfrm>
            <a:prstGeom prst="rect">
              <a:avLst/>
            </a:prstGeom>
            <a:noFill/>
            <a:ln>
              <a:noFill/>
            </a:ln>
            <a:extLst>
              <a:ext uri="{53640926-AAD7-44d8-BBD7-CCE9431645EC}">
                <a14:shadowObscured xmlns:a14="http://schemas.microsoft.com/office/drawing/2010/main" xmlns=""/>
              </a:ext>
            </a:extLst>
          </p:spPr>
        </p:pic>
      </p:grpSp>
      <p:grpSp>
        <p:nvGrpSpPr>
          <p:cNvPr id="19" name="Group 18"/>
          <p:cNvGrpSpPr/>
          <p:nvPr/>
        </p:nvGrpSpPr>
        <p:grpSpPr>
          <a:xfrm>
            <a:off x="1732176" y="4291793"/>
            <a:ext cx="1012827" cy="444729"/>
            <a:chOff x="114300" y="3200400"/>
            <a:chExt cx="1740882" cy="903192"/>
          </a:xfrm>
        </p:grpSpPr>
        <p:pic>
          <p:nvPicPr>
            <p:cNvPr id="28" name="Picture 27"/>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a:ext>
              </a:extLst>
            </a:blip>
            <a:srcRect l="12221"/>
            <a:stretch/>
          </p:blipFill>
          <p:spPr bwMode="auto">
            <a:xfrm>
              <a:off x="114300" y="3200400"/>
              <a:ext cx="800100" cy="903192"/>
            </a:xfrm>
            <a:prstGeom prst="rect">
              <a:avLst/>
            </a:prstGeom>
            <a:noFill/>
            <a:ln>
              <a:noFill/>
            </a:ln>
            <a:extLst>
              <a:ext uri="{53640926-AAD7-44d8-BBD7-CCE9431645EC}">
                <a14:shadowObscured xmlns:a14="http://schemas.microsoft.com/office/drawing/2010/main" xmlns=""/>
              </a:ext>
            </a:extLst>
          </p:spPr>
        </p:pic>
        <p:pic>
          <p:nvPicPr>
            <p:cNvPr id="29" name="Picture 28"/>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a:ext>
              </a:extLst>
            </a:blip>
            <a:srcRect l="12221"/>
            <a:stretch/>
          </p:blipFill>
          <p:spPr bwMode="auto">
            <a:xfrm>
              <a:off x="1057911" y="3200400"/>
              <a:ext cx="797271" cy="899998"/>
            </a:xfrm>
            <a:prstGeom prst="rect">
              <a:avLst/>
            </a:prstGeom>
            <a:noFill/>
            <a:ln>
              <a:noFill/>
            </a:ln>
            <a:extLst>
              <a:ext uri="{53640926-AAD7-44d8-BBD7-CCE9431645EC}">
                <a14:shadowObscured xmlns:a14="http://schemas.microsoft.com/office/drawing/2010/main" xmlns=""/>
              </a:ext>
            </a:extLst>
          </p:spPr>
        </p:pic>
      </p:grpSp>
      <p:grpSp>
        <p:nvGrpSpPr>
          <p:cNvPr id="31" name="Group 30"/>
          <p:cNvGrpSpPr/>
          <p:nvPr/>
        </p:nvGrpSpPr>
        <p:grpSpPr>
          <a:xfrm>
            <a:off x="1825861" y="2119295"/>
            <a:ext cx="1329972" cy="619092"/>
            <a:chOff x="114300" y="0"/>
            <a:chExt cx="2286000" cy="1257300"/>
          </a:xfrm>
        </p:grpSpPr>
        <p:pic>
          <p:nvPicPr>
            <p:cNvPr id="36" name="Picture 35"/>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4300" y="0"/>
              <a:ext cx="1269365" cy="1257300"/>
            </a:xfrm>
            <a:prstGeom prst="rect">
              <a:avLst/>
            </a:prstGeom>
            <a:noFill/>
            <a:ln>
              <a:noFill/>
            </a:ln>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a:ext>
              </a:extLst>
            </a:blip>
            <a:srcRect l="12221"/>
            <a:stretch/>
          </p:blipFill>
          <p:spPr bwMode="auto">
            <a:xfrm>
              <a:off x="1286510" y="0"/>
              <a:ext cx="1113790" cy="1257300"/>
            </a:xfrm>
            <a:prstGeom prst="rect">
              <a:avLst/>
            </a:prstGeom>
            <a:noFill/>
            <a:ln>
              <a:noFill/>
            </a:ln>
            <a:extLst>
              <a:ext uri="{53640926-AAD7-44d8-BBD7-CCE9431645EC}">
                <a14:shadowObscured xmlns:a14="http://schemas.microsoft.com/office/drawing/2010/main" xmlns=""/>
              </a:ext>
            </a:extLst>
          </p:spPr>
        </p:pic>
      </p:grpSp>
      <p:grpSp>
        <p:nvGrpSpPr>
          <p:cNvPr id="42" name="Group 41"/>
          <p:cNvGrpSpPr/>
          <p:nvPr/>
        </p:nvGrpSpPr>
        <p:grpSpPr>
          <a:xfrm>
            <a:off x="766600" y="3216777"/>
            <a:ext cx="1329972" cy="619093"/>
            <a:chOff x="0" y="1600200"/>
            <a:chExt cx="2286000" cy="1257303"/>
          </a:xfrm>
        </p:grpSpPr>
        <p:pic>
          <p:nvPicPr>
            <p:cNvPr id="43" name="Picture 42"/>
            <p:cNvPicPr>
              <a:picLocks noChangeAspect="1"/>
            </p:cNvPicPr>
            <p:nvPr/>
          </p:nvPicPr>
          <p:blipFill>
            <a:blip r:embed="rId7" cstate="print">
              <a:duotone>
                <a:prstClr val="black"/>
                <a:srgbClr val="D9C3A5">
                  <a:tint val="50000"/>
                  <a:satMod val="180000"/>
                </a:srgbClr>
              </a:duotone>
              <a:extLst>
                <a:ext uri="{BEBA8EAE-BF5A-486C-A8C5-ECC9F3942E4B}">
                  <a14:imgProps xmlns:a14="http://schemas.microsoft.com/office/drawing/2010/main">
                    <a14:imgLayer r:embed="rId8">
                      <a14:imgEffect>
                        <a14:backgroundRemoval t="5641" b="96410" l="9645" r="89848"/>
                      </a14:imgEffect>
                    </a14:imgLayer>
                  </a14:imgProps>
                </a:ext>
                <a:ext uri="{28A0092B-C50C-407E-A947-70E740481C1C}">
                  <a14:useLocalDpi xmlns:a14="http://schemas.microsoft.com/office/drawing/2010/main"/>
                </a:ext>
              </a:extLst>
            </a:blip>
            <a:srcRect/>
            <a:stretch>
              <a:fillRect/>
            </a:stretch>
          </p:blipFill>
          <p:spPr bwMode="auto">
            <a:xfrm>
              <a:off x="0" y="1600200"/>
              <a:ext cx="1269365" cy="1257300"/>
            </a:xfrm>
            <a:prstGeom prst="rect">
              <a:avLst/>
            </a:prstGeom>
            <a:noFill/>
            <a:ln>
              <a:noFill/>
            </a:ln>
          </p:spPr>
        </p:pic>
        <p:pic>
          <p:nvPicPr>
            <p:cNvPr id="44" name="Picture 43"/>
            <p:cNvPicPr>
              <a:picLocks noChangeAspect="1"/>
            </p:cNvPicPr>
            <p:nvPr/>
          </p:nvPicPr>
          <p:blipFill>
            <a:blip r:embed="rId7" cstate="print">
              <a:duotone>
                <a:prstClr val="black"/>
                <a:srgbClr val="D9C3A5">
                  <a:tint val="50000"/>
                  <a:satMod val="180000"/>
                </a:srgbClr>
              </a:duotone>
              <a:extLst>
                <a:ext uri="{BEBA8EAE-BF5A-486C-A8C5-ECC9F3942E4B}">
                  <a14:imgProps xmlns:a14="http://schemas.microsoft.com/office/drawing/2010/main">
                    <a14:imgLayer r:embed="rId9">
                      <a14:imgEffect>
                        <a14:backgroundRemoval t="5641" b="96410" l="9645" r="89848"/>
                      </a14:imgEffect>
                    </a14:imgLayer>
                  </a14:imgProps>
                </a:ext>
                <a:ext uri="{28A0092B-C50C-407E-A947-70E740481C1C}">
                  <a14:useLocalDpi xmlns:a14="http://schemas.microsoft.com/office/drawing/2010/main"/>
                </a:ext>
              </a:extLst>
            </a:blip>
            <a:srcRect/>
            <a:stretch>
              <a:fillRect/>
            </a:stretch>
          </p:blipFill>
          <p:spPr bwMode="auto">
            <a:xfrm>
              <a:off x="1016635" y="1600202"/>
              <a:ext cx="1269365" cy="1257301"/>
            </a:xfrm>
            <a:prstGeom prst="rect">
              <a:avLst/>
            </a:prstGeom>
            <a:noFill/>
            <a:ln>
              <a:noFill/>
            </a:ln>
          </p:spPr>
        </p:pic>
      </p:grpSp>
      <p:grpSp>
        <p:nvGrpSpPr>
          <p:cNvPr id="47" name="Group 46"/>
          <p:cNvGrpSpPr>
            <a:grpSpLocks noChangeAspect="1"/>
          </p:cNvGrpSpPr>
          <p:nvPr/>
        </p:nvGrpSpPr>
        <p:grpSpPr>
          <a:xfrm>
            <a:off x="3168959" y="2849690"/>
            <a:ext cx="2072380" cy="986180"/>
            <a:chOff x="0" y="4457700"/>
            <a:chExt cx="2642870" cy="1485900"/>
          </a:xfrm>
        </p:grpSpPr>
        <p:pic>
          <p:nvPicPr>
            <p:cNvPr id="48" name="Picture 47"/>
            <p:cNvPicPr>
              <a:picLocks noChangeAspect="1"/>
            </p:cNvPicPr>
            <p:nvPr/>
          </p:nvPicPr>
          <p:blipFill>
            <a:blip r:embed="rId7">
              <a:duotone>
                <a:prstClr val="black"/>
                <a:schemeClr val="accent3">
                  <a:tint val="45000"/>
                  <a:satMod val="400000"/>
                </a:schemeClr>
              </a:duotone>
              <a:extLst>
                <a:ext uri="{BEBA8EAE-BF5A-486C-A8C5-ECC9F3942E4B}">
                  <a14:imgProps xmlns:a14="http://schemas.microsoft.com/office/drawing/2010/main">
                    <a14:imgLayer r:embed="rId9">
                      <a14:imgEffect>
                        <a14:backgroundRemoval t="5641" b="96410" l="9645" r="89848"/>
                      </a14:imgEffect>
                    </a14:imgLayer>
                  </a14:imgProps>
                </a:ext>
                <a:ext uri="{28A0092B-C50C-407E-A947-70E740481C1C}">
                  <a14:useLocalDpi xmlns:a14="http://schemas.microsoft.com/office/drawing/2010/main"/>
                </a:ext>
              </a:extLst>
            </a:blip>
            <a:srcRect/>
            <a:stretch>
              <a:fillRect/>
            </a:stretch>
          </p:blipFill>
          <p:spPr bwMode="auto">
            <a:xfrm>
              <a:off x="0" y="4457700"/>
              <a:ext cx="1499235" cy="1485900"/>
            </a:xfrm>
            <a:prstGeom prst="rect">
              <a:avLst/>
            </a:prstGeom>
            <a:noFill/>
            <a:ln>
              <a:noFill/>
            </a:ln>
          </p:spPr>
        </p:pic>
        <p:pic>
          <p:nvPicPr>
            <p:cNvPr id="49" name="Picture 48"/>
            <p:cNvPicPr>
              <a:picLocks noChangeAspect="1"/>
            </p:cNvPicPr>
            <p:nvPr/>
          </p:nvPicPr>
          <p:blipFill>
            <a:blip r:embed="rId7">
              <a:duotone>
                <a:prstClr val="black"/>
                <a:schemeClr val="accent3">
                  <a:tint val="45000"/>
                  <a:satMod val="400000"/>
                </a:schemeClr>
              </a:duotone>
              <a:extLst>
                <a:ext uri="{BEBA8EAE-BF5A-486C-A8C5-ECC9F3942E4B}">
                  <a14:imgProps xmlns:a14="http://schemas.microsoft.com/office/drawing/2010/main">
                    <a14:imgLayer r:embed="rId8">
                      <a14:imgEffect>
                        <a14:backgroundRemoval t="5641" b="96410" l="9645" r="89848"/>
                      </a14:imgEffect>
                    </a14:imgLayer>
                  </a14:imgProps>
                </a:ext>
                <a:ext uri="{28A0092B-C50C-407E-A947-70E740481C1C}">
                  <a14:useLocalDpi xmlns:a14="http://schemas.microsoft.com/office/drawing/2010/main"/>
                </a:ext>
              </a:extLst>
            </a:blip>
            <a:srcRect/>
            <a:stretch>
              <a:fillRect/>
            </a:stretch>
          </p:blipFill>
          <p:spPr bwMode="auto">
            <a:xfrm>
              <a:off x="1143000" y="4457700"/>
              <a:ext cx="1499870" cy="1485900"/>
            </a:xfrm>
            <a:prstGeom prst="rect">
              <a:avLst/>
            </a:prstGeom>
            <a:noFill/>
            <a:ln>
              <a:noFill/>
            </a:ln>
          </p:spPr>
        </p:pic>
      </p:grpSp>
    </p:spTree>
    <p:extLst>
      <p:ext uri="{BB962C8B-B14F-4D97-AF65-F5344CB8AC3E}">
        <p14:creationId xmlns:p14="http://schemas.microsoft.com/office/powerpoint/2010/main" val="1337547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6900"/>
            <a:ext cx="8229600" cy="824382"/>
          </a:xfrm>
        </p:spPr>
        <p:txBody>
          <a:bodyPr/>
          <a:lstStyle/>
          <a:p>
            <a:r>
              <a:rPr lang="en-US" dirty="0"/>
              <a:t>Introduction to the Lesson Structure</a:t>
            </a: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 Student Debrief</a:t>
            </a:r>
            <a:endParaRPr lang="en-US" sz="2800" dirty="0">
              <a:latin typeface="Arial" panose="020B0604020202020204" pitchFamily="34" charset="0"/>
              <a:cs typeface="Arial" panose="020B0604020202020204" pitchFamily="34" charset="0"/>
            </a:endParaRPr>
          </a:p>
        </p:txBody>
      </p:sp>
      <p:pic>
        <p:nvPicPr>
          <p:cNvPr id="6" name="Picture 5"/>
          <p:cNvPicPr/>
          <p:nvPr/>
        </p:nvPicPr>
        <p:blipFill>
          <a:blip r:embed="rId3" cstate="print">
            <a:extLst>
              <a:ext uri="{28A0092B-C50C-407E-A947-70E740481C1C}">
                <a14:useLocalDpi xmlns:a14="http://schemas.microsoft.com/office/drawing/2010/main"/>
              </a:ext>
            </a:extLst>
          </a:blip>
          <a:srcRect/>
          <a:stretch>
            <a:fillRect/>
          </a:stretch>
        </p:blipFill>
        <p:spPr bwMode="auto">
          <a:xfrm>
            <a:off x="1477108" y="1678612"/>
            <a:ext cx="2743200" cy="3583940"/>
          </a:xfrm>
          <a:prstGeom prst="rect">
            <a:avLst/>
          </a:prstGeom>
          <a:noFill/>
          <a:ln w="12700">
            <a:solidFill>
              <a:schemeClr val="tx1"/>
            </a:solidFill>
          </a:ln>
        </p:spPr>
      </p:pic>
    </p:spTree>
    <p:extLst>
      <p:ext uri="{BB962C8B-B14F-4D97-AF65-F5344CB8AC3E}">
        <p14:creationId xmlns:p14="http://schemas.microsoft.com/office/powerpoint/2010/main" val="1337547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3851"/>
            <a:ext cx="8229600" cy="824382"/>
          </a:xfrm>
        </p:spPr>
        <p:txBody>
          <a:bodyPr/>
          <a:lstStyle/>
          <a:p>
            <a:r>
              <a:rPr lang="en-US" dirty="0"/>
              <a:t>Introduction to the Lesson Structure</a:t>
            </a:r>
          </a:p>
        </p:txBody>
      </p:sp>
      <p:sp>
        <p:nvSpPr>
          <p:cNvPr id="3" name="Content Placeholder 2"/>
          <p:cNvSpPr>
            <a:spLocks noGrp="1"/>
          </p:cNvSpPr>
          <p:nvPr>
            <p:ph idx="4294967295"/>
          </p:nvPr>
        </p:nvSpPr>
        <p:spPr>
          <a:xfrm>
            <a:off x="457200" y="1472790"/>
            <a:ext cx="6048022" cy="3745082"/>
          </a:xfrm>
        </p:spPr>
        <p:txBody>
          <a:bodyPr>
            <a:normAutofit lnSpcReduction="10000"/>
          </a:bodyPr>
          <a:lstStyle/>
          <a:p>
            <a:pPr marL="457200" lvl="0" indent="-457200">
              <a:buFont typeface="Arial"/>
              <a:buChar char="•"/>
            </a:pPr>
            <a:r>
              <a:rPr lang="en-US" sz="2400" dirty="0">
                <a:latin typeface="Arial" panose="020B0604020202020204" pitchFamily="34" charset="0"/>
                <a:cs typeface="Arial" panose="020B0604020202020204" pitchFamily="34" charset="0"/>
              </a:rPr>
              <a:t>Are your shoes </a:t>
            </a:r>
            <a:r>
              <a:rPr lang="en-US" sz="2400" b="1" dirty="0">
                <a:latin typeface="Arial" panose="020B0604020202020204" pitchFamily="34" charset="0"/>
                <a:cs typeface="Arial" panose="020B0604020202020204" pitchFamily="34" charset="0"/>
              </a:rPr>
              <a:t>exactly the same</a:t>
            </a:r>
            <a:r>
              <a:rPr lang="en-US" sz="2400" dirty="0">
                <a:latin typeface="Arial" panose="020B0604020202020204" pitchFamily="34" charset="0"/>
                <a:cs typeface="Arial" panose="020B0604020202020204" pitchFamily="34" charset="0"/>
              </a:rPr>
              <a:t>? </a:t>
            </a:r>
          </a:p>
          <a:p>
            <a:pPr marL="457200" lvl="0" indent="-457200">
              <a:buFont typeface="Arial"/>
              <a:buChar char="•"/>
            </a:pPr>
            <a:r>
              <a:rPr lang="en-US" sz="2400" dirty="0">
                <a:latin typeface="Arial" panose="020B0604020202020204" pitchFamily="34" charset="0"/>
                <a:cs typeface="Arial" panose="020B0604020202020204" pitchFamily="34" charset="0"/>
              </a:rPr>
              <a:t>Does the left look exactly the same as the right?</a:t>
            </a:r>
          </a:p>
          <a:p>
            <a:pPr marL="457200" lvl="0" indent="-457200">
              <a:buFont typeface="Arial"/>
              <a:buChar char="•"/>
            </a:pPr>
            <a:r>
              <a:rPr lang="en-US" sz="2400" dirty="0">
                <a:latin typeface="Arial" panose="020B0604020202020204" pitchFamily="34" charset="0"/>
                <a:cs typeface="Arial" panose="020B0604020202020204" pitchFamily="34" charset="0"/>
              </a:rPr>
              <a:t>Let’s look at our pictures of the sock. Is this picture the same as this one?</a:t>
            </a:r>
          </a:p>
          <a:p>
            <a:pPr marL="457200" lvl="0" indent="-457200">
              <a:buFont typeface="Arial"/>
              <a:buChar char="•"/>
            </a:pPr>
            <a:r>
              <a:rPr lang="en-US" sz="2400" dirty="0">
                <a:latin typeface="Arial" panose="020B0604020202020204" pitchFamily="34" charset="0"/>
                <a:cs typeface="Arial" panose="020B0604020202020204" pitchFamily="34" charset="0"/>
              </a:rPr>
              <a:t>The sock was exactly the same, why are our pictures </a:t>
            </a:r>
            <a:r>
              <a:rPr lang="en-US" sz="2400" b="1" dirty="0">
                <a:latin typeface="Arial" panose="020B0604020202020204" pitchFamily="34" charset="0"/>
                <a:cs typeface="Arial" panose="020B0604020202020204" pitchFamily="34" charset="0"/>
              </a:rPr>
              <a:t>not exactly the same</a:t>
            </a:r>
            <a:r>
              <a:rPr lang="en-US" sz="2400" dirty="0">
                <a:latin typeface="Arial" panose="020B0604020202020204" pitchFamily="34" charset="0"/>
                <a:cs typeface="Arial" panose="020B0604020202020204" pitchFamily="34" charset="0"/>
              </a:rPr>
              <a:t>?</a:t>
            </a:r>
          </a:p>
          <a:p>
            <a:pPr marL="457200" lvl="0" indent="-457200">
              <a:buFont typeface="Arial"/>
              <a:buChar char="•"/>
            </a:pPr>
            <a:r>
              <a:rPr lang="en-US" sz="2400" dirty="0">
                <a:latin typeface="Arial" panose="020B0604020202020204" pitchFamily="34" charset="0"/>
                <a:cs typeface="Arial" panose="020B0604020202020204" pitchFamily="34" charset="0"/>
              </a:rPr>
              <a:t>How can you tell if two things are exactly the same or not exactly the same?</a:t>
            </a:r>
          </a:p>
          <a:p>
            <a:endParaRPr lang="en-US" sz="2400" dirty="0"/>
          </a:p>
        </p:txBody>
      </p:sp>
      <p:sp>
        <p:nvSpPr>
          <p:cNvPr id="5" name="Text Placeholder 4"/>
          <p:cNvSpPr>
            <a:spLocks noGrp="1"/>
          </p:cNvSpPr>
          <p:nvPr>
            <p:ph type="body" sz="quarter" idx="4294967295"/>
          </p:nvPr>
        </p:nvSpPr>
        <p:spPr>
          <a:xfrm>
            <a:off x="457200" y="5650898"/>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 Student Debrief</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583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idx="1"/>
          </p:nvPr>
        </p:nvSpPr>
        <p:spPr>
          <a:xfrm>
            <a:off x="304800" y="654908"/>
            <a:ext cx="8229600" cy="5693442"/>
          </a:xfrm>
        </p:spPr>
        <p:txBody>
          <a:bodyPr anchor="ctr"/>
          <a:lstStyle/>
          <a:p>
            <a:pPr>
              <a:spcAft>
                <a:spcPts val="0"/>
              </a:spcAft>
            </a:pPr>
            <a:r>
              <a:rPr lang="en-US" dirty="0" smtClean="0"/>
              <a:t>	</a:t>
            </a:r>
            <a:r>
              <a:rPr lang="en-US" sz="2000" dirty="0" smtClean="0"/>
              <a:t>This PowerPoint </a:t>
            </a:r>
            <a:r>
              <a:rPr lang="en-US" sz="2000" dirty="0"/>
              <a:t>presentation is provided to individuals </a:t>
            </a:r>
            <a:r>
              <a:rPr lang="en-US" sz="2000" dirty="0" smtClean="0"/>
              <a:t>who participated </a:t>
            </a:r>
            <a:r>
              <a:rPr lang="en-US" sz="2000" dirty="0"/>
              <a:t>in a live training by professional developers certified by, or affiliated with, the copyright holder, Common Core, Inc. </a:t>
            </a:r>
            <a:r>
              <a:rPr lang="en-US" sz="2000" dirty="0" smtClean="0"/>
              <a:t>It </a:t>
            </a:r>
            <a:r>
              <a:rPr lang="en-US" sz="2000"/>
              <a:t>may </a:t>
            </a:r>
            <a:r>
              <a:rPr lang="en-US" sz="2000" smtClean="0"/>
              <a:t>not </a:t>
            </a:r>
            <a:r>
              <a:rPr lang="en-US" sz="2000" dirty="0"/>
              <a:t>be altered in any way. </a:t>
            </a:r>
            <a:r>
              <a:rPr lang="en-US" sz="2000" dirty="0" smtClean="0"/>
              <a:t>The </a:t>
            </a:r>
            <a:r>
              <a:rPr lang="en-US" sz="2000" dirty="0"/>
              <a:t>presentation may be shared for non-commercial </a:t>
            </a:r>
            <a:r>
              <a:rPr lang="en-US" sz="2000" dirty="0" smtClean="0"/>
              <a:t>purposes only. However, Common </a:t>
            </a:r>
            <a:r>
              <a:rPr lang="en-US" sz="2000" dirty="0"/>
              <a:t>Core makes no representations or warranties about the effectiveness of training provided by non-certified/non-affiliated presenters of the material</a:t>
            </a:r>
            <a:r>
              <a:rPr lang="en-US" sz="2000" dirty="0" smtClean="0"/>
              <a:t>. Any commercial use of this presentation is illegal and violates the copyrights of Common Core, Inc.</a:t>
            </a:r>
            <a:endParaRPr lang="en-US" sz="2000" dirty="0"/>
          </a:p>
          <a:p>
            <a:endParaRPr lang="en-US" dirty="0"/>
          </a:p>
        </p:txBody>
      </p:sp>
    </p:spTree>
    <p:extLst>
      <p:ext uri="{BB962C8B-B14F-4D97-AF65-F5344CB8AC3E}">
        <p14:creationId xmlns:p14="http://schemas.microsoft.com/office/powerpoint/2010/main" val="3870777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89" y="673457"/>
            <a:ext cx="8229600" cy="799083"/>
          </a:xfrm>
        </p:spPr>
        <p:txBody>
          <a:bodyPr/>
          <a:lstStyle/>
          <a:p>
            <a:r>
              <a:rPr lang="en-US" dirty="0" smtClean="0"/>
              <a:t>Student Debrief</a:t>
            </a:r>
            <a:endParaRPr lang="en-US" dirty="0"/>
          </a:p>
        </p:txBody>
      </p:sp>
      <p:sp>
        <p:nvSpPr>
          <p:cNvPr id="3" name="TextBox 2"/>
          <p:cNvSpPr txBox="1"/>
          <p:nvPr/>
        </p:nvSpPr>
        <p:spPr>
          <a:xfrm>
            <a:off x="457200" y="1472540"/>
            <a:ext cx="8229600" cy="461665"/>
          </a:xfrm>
          <a:prstGeom prst="rect">
            <a:avLst/>
          </a:prstGeom>
          <a:noFill/>
        </p:spPr>
        <p:txBody>
          <a:bodyPr wrap="square" rtlCol="0">
            <a:spAutoFit/>
          </a:bodyPr>
          <a:lstStyle/>
          <a:p>
            <a:pPr marL="457200" indent="-457200">
              <a:buFont typeface="Arial" panose="020B0604020202020204" pitchFamily="34" charset="0"/>
              <a:buChar char="•"/>
            </a:pPr>
            <a:r>
              <a:rPr lang="en-US" sz="2400" baseline="0" dirty="0" smtClean="0">
                <a:solidFill>
                  <a:srgbClr val="0A2D6B"/>
                </a:solidFill>
                <a:latin typeface="Arial" panose="020B0604020202020204" pitchFamily="34" charset="0"/>
                <a:cs typeface="Arial" panose="020B0604020202020204" pitchFamily="34" charset="0"/>
              </a:rPr>
              <a:t>Class conversation to reflect on the day’s learning</a:t>
            </a:r>
            <a:endParaRPr lang="en-US" sz="2400" baseline="0" dirty="0">
              <a:solidFill>
                <a:srgbClr val="0A2D6B"/>
              </a:solidFill>
              <a:latin typeface="Arial" panose="020B0604020202020204" pitchFamily="34" charset="0"/>
              <a:cs typeface="Arial" panose="020B0604020202020204" pitchFamily="34" charset="0"/>
            </a:endParaRPr>
          </a:p>
        </p:txBody>
      </p:sp>
      <p:sp>
        <p:nvSpPr>
          <p:cNvPr id="7" name="TextBox 6"/>
          <p:cNvSpPr txBox="1"/>
          <p:nvPr/>
        </p:nvSpPr>
        <p:spPr>
          <a:xfrm>
            <a:off x="465125" y="2074215"/>
            <a:ext cx="7879278" cy="830997"/>
          </a:xfrm>
          <a:prstGeom prst="rect">
            <a:avLst/>
          </a:prstGeom>
          <a:noFill/>
        </p:spPr>
        <p:txBody>
          <a:bodyPr wrap="square" rtlCol="0">
            <a:spAutoFit/>
          </a:bodyPr>
          <a:lstStyle/>
          <a:p>
            <a:pPr marL="457200" indent="-457200">
              <a:buFont typeface="Arial" panose="020B0604020202020204" pitchFamily="34" charset="0"/>
              <a:buChar char="•"/>
            </a:pPr>
            <a:r>
              <a:rPr lang="en-US" sz="2400" baseline="0" dirty="0" smtClean="0">
                <a:solidFill>
                  <a:srgbClr val="0A2D6B"/>
                </a:solidFill>
                <a:latin typeface="Arial" panose="020B0604020202020204" pitchFamily="34" charset="0"/>
                <a:cs typeface="Arial" panose="020B0604020202020204" pitchFamily="34" charset="0"/>
              </a:rPr>
              <a:t>Make connections between parts of the lesson, concepts, strategies, and tools</a:t>
            </a:r>
            <a:endParaRPr lang="en-US" sz="2400" baseline="0" dirty="0">
              <a:solidFill>
                <a:srgbClr val="0A2D6B"/>
              </a:solidFill>
              <a:latin typeface="Arial" panose="020B0604020202020204" pitchFamily="34" charset="0"/>
              <a:cs typeface="Arial" panose="020B0604020202020204" pitchFamily="34" charset="0"/>
            </a:endParaRPr>
          </a:p>
        </p:txBody>
      </p:sp>
      <p:sp>
        <p:nvSpPr>
          <p:cNvPr id="8" name="TextBox 7"/>
          <p:cNvSpPr txBox="1"/>
          <p:nvPr/>
        </p:nvSpPr>
        <p:spPr>
          <a:xfrm>
            <a:off x="463150" y="3117240"/>
            <a:ext cx="8223650" cy="461665"/>
          </a:xfrm>
          <a:prstGeom prst="rect">
            <a:avLst/>
          </a:prstGeom>
          <a:noFill/>
        </p:spPr>
        <p:txBody>
          <a:bodyPr wrap="square" rtlCol="0">
            <a:spAutoFit/>
          </a:bodyPr>
          <a:lstStyle/>
          <a:p>
            <a:pPr marL="457200" indent="-457200">
              <a:buFont typeface="Arial" panose="020B0604020202020204" pitchFamily="34" charset="0"/>
              <a:buChar char="•"/>
            </a:pPr>
            <a:r>
              <a:rPr lang="en-US" sz="2400" baseline="0" dirty="0" smtClean="0">
                <a:solidFill>
                  <a:srgbClr val="0A2D6B"/>
                </a:solidFill>
                <a:latin typeface="Arial" panose="020B0604020202020204" pitchFamily="34" charset="0"/>
                <a:cs typeface="Arial" panose="020B0604020202020204" pitchFamily="34" charset="0"/>
              </a:rPr>
              <a:t>Students ultimately articulate the learning objective</a:t>
            </a:r>
            <a:endParaRPr lang="en-US" sz="2400" baseline="0" dirty="0">
              <a:solidFill>
                <a:srgbClr val="0A2D6B"/>
              </a:solidFill>
              <a:latin typeface="Arial" panose="020B0604020202020204" pitchFamily="34" charset="0"/>
              <a:cs typeface="Arial" panose="020B0604020202020204" pitchFamily="34" charset="0"/>
            </a:endParaRPr>
          </a:p>
        </p:txBody>
      </p:sp>
      <p:sp>
        <p:nvSpPr>
          <p:cNvPr id="9" name="Content Placeholder 4"/>
          <p:cNvSpPr txBox="1">
            <a:spLocks/>
          </p:cNvSpPr>
          <p:nvPr/>
        </p:nvSpPr>
        <p:spPr bwMode="auto">
          <a:xfrm>
            <a:off x="517514" y="3794893"/>
            <a:ext cx="1928803" cy="57522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b="1" baseline="0" dirty="0" smtClean="0">
                <a:solidFill>
                  <a:schemeClr val="accent6">
                    <a:lumMod val="75000"/>
                  </a:schemeClr>
                </a:solidFill>
              </a:rPr>
              <a:t>Exit Ticket</a:t>
            </a:r>
            <a:endParaRPr lang="en-US" b="1" baseline="0" dirty="0">
              <a:solidFill>
                <a:schemeClr val="accent6">
                  <a:lumMod val="75000"/>
                </a:schemeClr>
              </a:solidFill>
            </a:endParaRPr>
          </a:p>
        </p:txBody>
      </p:sp>
      <p:sp>
        <p:nvSpPr>
          <p:cNvPr id="10" name="TextBox 9"/>
          <p:cNvSpPr txBox="1"/>
          <p:nvPr/>
        </p:nvSpPr>
        <p:spPr>
          <a:xfrm>
            <a:off x="505639" y="4409672"/>
            <a:ext cx="8223650" cy="461665"/>
          </a:xfrm>
          <a:prstGeom prst="rect">
            <a:avLst/>
          </a:prstGeom>
          <a:noFill/>
        </p:spPr>
        <p:txBody>
          <a:bodyPr wrap="square" rtlCol="0">
            <a:spAutoFit/>
          </a:bodyPr>
          <a:lstStyle/>
          <a:p>
            <a:pPr marL="457200" indent="-457200">
              <a:buFont typeface="Arial" panose="020B0604020202020204" pitchFamily="34" charset="0"/>
              <a:buChar char="•"/>
            </a:pPr>
            <a:r>
              <a:rPr lang="en-US" sz="2400" baseline="0" dirty="0" smtClean="0">
                <a:solidFill>
                  <a:srgbClr val="0A2D6B"/>
                </a:solidFill>
                <a:latin typeface="Arial" panose="020B0604020202020204" pitchFamily="34" charset="0"/>
                <a:cs typeface="Arial" panose="020B0604020202020204" pitchFamily="34" charset="0"/>
              </a:rPr>
              <a:t>Daily formative assessment to drive instruction</a:t>
            </a:r>
            <a:endParaRPr lang="en-US" sz="2400" baseline="0" dirty="0">
              <a:solidFill>
                <a:srgbClr val="0A2D6B"/>
              </a:solidFill>
              <a:latin typeface="Arial" panose="020B0604020202020204" pitchFamily="34" charset="0"/>
              <a:cs typeface="Arial" panose="020B0604020202020204" pitchFamily="34" charset="0"/>
            </a:endParaRPr>
          </a:p>
        </p:txBody>
      </p:sp>
      <p:sp>
        <p:nvSpPr>
          <p:cNvPr id="11" name="TextBox 10"/>
          <p:cNvSpPr txBox="1"/>
          <p:nvPr/>
        </p:nvSpPr>
        <p:spPr>
          <a:xfrm>
            <a:off x="515539" y="4965822"/>
            <a:ext cx="8223650" cy="461665"/>
          </a:xfrm>
          <a:prstGeom prst="rect">
            <a:avLst/>
          </a:prstGeom>
          <a:noFill/>
        </p:spPr>
        <p:txBody>
          <a:bodyPr wrap="square" rtlCol="0">
            <a:spAutoFit/>
          </a:bodyPr>
          <a:lstStyle/>
          <a:p>
            <a:pPr marL="457200" indent="-457200">
              <a:buFont typeface="Arial" panose="020B0604020202020204" pitchFamily="34" charset="0"/>
              <a:buChar char="•"/>
            </a:pPr>
            <a:r>
              <a:rPr lang="en-US" sz="2400" baseline="0" dirty="0" smtClean="0">
                <a:solidFill>
                  <a:srgbClr val="0A2D6B"/>
                </a:solidFill>
                <a:latin typeface="Arial" panose="020B0604020202020204" pitchFamily="34" charset="0"/>
                <a:cs typeface="Arial" panose="020B0604020202020204" pitchFamily="34" charset="0"/>
              </a:rPr>
              <a:t>Time frame rather than task frame</a:t>
            </a:r>
            <a:endParaRPr lang="en-US" sz="2400" baseline="0" dirty="0">
              <a:solidFill>
                <a:srgbClr val="0A2D6B"/>
              </a:solidFill>
              <a:latin typeface="Arial" panose="020B0604020202020204" pitchFamily="34" charset="0"/>
              <a:cs typeface="Arial" panose="020B0604020202020204" pitchFamily="34" charset="0"/>
            </a:endParaRPr>
          </a:p>
        </p:txBody>
      </p:sp>
      <p:sp>
        <p:nvSpPr>
          <p:cNvPr id="12" name="TextBox 11"/>
          <p:cNvSpPr txBox="1"/>
          <p:nvPr/>
        </p:nvSpPr>
        <p:spPr>
          <a:xfrm>
            <a:off x="525439" y="5510097"/>
            <a:ext cx="8223650" cy="461665"/>
          </a:xfrm>
          <a:prstGeom prst="rect">
            <a:avLst/>
          </a:prstGeom>
          <a:noFill/>
        </p:spPr>
        <p:txBody>
          <a:bodyPr wrap="square" rtlCol="0">
            <a:spAutoFit/>
          </a:bodyPr>
          <a:lstStyle/>
          <a:p>
            <a:pPr marL="457200" indent="-457200">
              <a:buFont typeface="Arial" panose="020B0604020202020204" pitchFamily="34" charset="0"/>
              <a:buChar char="•"/>
            </a:pPr>
            <a:r>
              <a:rPr lang="en-US" sz="2400" baseline="0" dirty="0" smtClean="0">
                <a:solidFill>
                  <a:srgbClr val="0A2D6B"/>
                </a:solidFill>
                <a:latin typeface="Arial" panose="020B0604020202020204" pitchFamily="34" charset="0"/>
                <a:cs typeface="Arial" panose="020B0604020202020204" pitchFamily="34" charset="0"/>
              </a:rPr>
              <a:t>Tool for lesson planning</a:t>
            </a:r>
            <a:endParaRPr lang="en-US" sz="2400" baseline="0" dirty="0">
              <a:solidFill>
                <a:srgbClr val="0A2D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9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smtClean="0"/>
              <a:t>Agenda</a:t>
            </a:r>
            <a:endParaRPr lang="en-US" dirty="0"/>
          </a:p>
        </p:txBody>
      </p:sp>
      <p:sp>
        <p:nvSpPr>
          <p:cNvPr id="4" name="Content Placeholder 3"/>
          <p:cNvSpPr>
            <a:spLocks noGrp="1"/>
          </p:cNvSpPr>
          <p:nvPr>
            <p:ph idx="4294967295"/>
          </p:nvPr>
        </p:nvSpPr>
        <p:spPr>
          <a:xfrm>
            <a:off x="457200" y="1913474"/>
            <a:ext cx="8229600" cy="4019126"/>
          </a:xfrm>
          <a:effectLst/>
        </p:spPr>
        <p:txBody>
          <a:bodyPr>
            <a:normAutofit/>
          </a:bodyPr>
          <a:lstStyle/>
          <a:p>
            <a:r>
              <a:rPr lang="en-US" sz="2800" b="1" dirty="0" smtClean="0">
                <a:effectLst/>
                <a:latin typeface="Arial" panose="020B0604020202020204" pitchFamily="34" charset="0"/>
                <a:cs typeface="Arial" panose="020B0604020202020204" pitchFamily="34" charset="0"/>
              </a:rPr>
              <a:t>Lesson Structure</a:t>
            </a:r>
          </a:p>
          <a:p>
            <a:r>
              <a:rPr lang="en-US" sz="2800" b="1" dirty="0" smtClean="0">
                <a:effectLst>
                  <a:glow rad="228600">
                    <a:srgbClr val="B38395">
                      <a:alpha val="40000"/>
                    </a:srgbClr>
                  </a:glow>
                </a:effectLst>
                <a:latin typeface="Arial" panose="020B0604020202020204" pitchFamily="34" charset="0"/>
                <a:cs typeface="Arial" panose="020B0604020202020204" pitchFamily="34" charset="0"/>
              </a:rPr>
              <a:t>Instructional Sequence</a:t>
            </a:r>
          </a:p>
          <a:p>
            <a:r>
              <a:rPr lang="en-US" sz="2800" b="1" dirty="0" smtClean="0">
                <a:latin typeface="Arial" panose="020B0604020202020204" pitchFamily="34" charset="0"/>
                <a:cs typeface="Arial" panose="020B0604020202020204" pitchFamily="34" charset="0"/>
              </a:rPr>
              <a:t>Module Review</a:t>
            </a:r>
          </a:p>
          <a:p>
            <a:r>
              <a:rPr lang="en-US" sz="2800" b="1" dirty="0" smtClean="0">
                <a:latin typeface="Arial" panose="020B0604020202020204" pitchFamily="34" charset="0"/>
                <a:cs typeface="Arial" panose="020B0604020202020204" pitchFamily="34" charset="0"/>
              </a:rPr>
              <a:t>Preparation for Implementation</a:t>
            </a:r>
            <a:endParaRPr lang="en-US" sz="28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71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089091"/>
            <a:ext cx="8229600" cy="824382"/>
          </a:xfrm>
        </p:spPr>
        <p:txBody>
          <a:bodyPr/>
          <a:lstStyle/>
          <a:p>
            <a:r>
              <a:rPr lang="en-US" dirty="0" smtClean="0"/>
              <a:t>Attributes of Two Related Objects</a:t>
            </a:r>
            <a:endParaRPr lang="en-US" dirty="0"/>
          </a:p>
        </p:txBody>
      </p:sp>
      <p:sp>
        <p:nvSpPr>
          <p:cNvPr id="8" name="Content Placeholder 7"/>
          <p:cNvSpPr>
            <a:spLocks noGrp="1"/>
          </p:cNvSpPr>
          <p:nvPr>
            <p:ph idx="4294967295"/>
          </p:nvPr>
        </p:nvSpPr>
        <p:spPr>
          <a:xfrm>
            <a:off x="457200" y="1913474"/>
            <a:ext cx="8229600" cy="4019126"/>
          </a:xfrm>
        </p:spPr>
        <p:txBody>
          <a:bodyPr>
            <a:normAutofit/>
          </a:bodyPr>
          <a:lstStyle/>
          <a:p>
            <a:pPr marL="457200" indent="-457200">
              <a:buFont typeface="Arial"/>
              <a:buChar char="•"/>
            </a:pPr>
            <a:r>
              <a:rPr lang="en-US" sz="2400" b="1" dirty="0" smtClean="0">
                <a:latin typeface="Arial" panose="020B0604020202020204" pitchFamily="34" charset="0"/>
                <a:cs typeface="Arial" panose="020B0604020202020204" pitchFamily="34" charset="0"/>
              </a:rPr>
              <a:t>Lesson 1: </a:t>
            </a:r>
            <a:r>
              <a:rPr lang="en-US" sz="2400" dirty="0" smtClean="0">
                <a:latin typeface="Arial" panose="020B0604020202020204" pitchFamily="34" charset="0"/>
                <a:cs typeface="Arial" panose="020B0604020202020204" pitchFamily="34" charset="0"/>
              </a:rPr>
              <a:t>Analyze to find two objects that are </a:t>
            </a:r>
            <a:r>
              <a:rPr lang="en-US" sz="2400" i="1" dirty="0" smtClean="0">
                <a:latin typeface="Arial" panose="020B0604020202020204" pitchFamily="34" charset="0"/>
                <a:cs typeface="Arial" panose="020B0604020202020204" pitchFamily="34" charset="0"/>
              </a:rPr>
              <a:t>exactly the same </a:t>
            </a:r>
            <a:r>
              <a:rPr lang="en-US" sz="2400" dirty="0" smtClean="0">
                <a:latin typeface="Arial" panose="020B0604020202020204" pitchFamily="34" charset="0"/>
                <a:cs typeface="Arial" panose="020B0604020202020204" pitchFamily="34" charset="0"/>
              </a:rPr>
              <a:t>or </a:t>
            </a:r>
            <a:r>
              <a:rPr lang="en-US" sz="2400" i="1" dirty="0" smtClean="0">
                <a:latin typeface="Arial" panose="020B0604020202020204" pitchFamily="34" charset="0"/>
                <a:cs typeface="Arial" panose="020B0604020202020204" pitchFamily="34" charset="0"/>
              </a:rPr>
              <a:t>not exactly the same</a:t>
            </a:r>
            <a:r>
              <a:rPr lang="en-US" sz="2400" dirty="0" smtClean="0">
                <a:latin typeface="Arial" panose="020B0604020202020204" pitchFamily="34" charset="0"/>
                <a:cs typeface="Arial" panose="020B0604020202020204" pitchFamily="34" charset="0"/>
              </a:rPr>
              <a:t>.</a:t>
            </a:r>
          </a:p>
          <a:p>
            <a:pPr marL="457200" indent="-457200">
              <a:buFont typeface="Arial"/>
              <a:buChar char="•"/>
            </a:pPr>
            <a:r>
              <a:rPr lang="en-US" sz="2400" b="1" dirty="0" smtClean="0">
                <a:latin typeface="Arial" panose="020B0604020202020204" pitchFamily="34" charset="0"/>
                <a:cs typeface="Arial" panose="020B0604020202020204" pitchFamily="34" charset="0"/>
              </a:rPr>
              <a:t>Lesson 2: </a:t>
            </a:r>
            <a:r>
              <a:rPr lang="en-US" sz="2400" dirty="0" smtClean="0">
                <a:latin typeface="Arial" panose="020B0604020202020204" pitchFamily="34" charset="0"/>
                <a:cs typeface="Arial" panose="020B0604020202020204" pitchFamily="34" charset="0"/>
              </a:rPr>
              <a:t>Analyze to find two similar objects – </a:t>
            </a:r>
            <a:r>
              <a:rPr lang="en-US" sz="2400" i="1" dirty="0" smtClean="0">
                <a:latin typeface="Arial" panose="020B0604020202020204" pitchFamily="34" charset="0"/>
                <a:cs typeface="Arial" panose="020B0604020202020204" pitchFamily="34" charset="0"/>
              </a:rPr>
              <a:t>these are the same, but...</a:t>
            </a:r>
          </a:p>
          <a:p>
            <a:pPr marL="457200" indent="-457200">
              <a:buFont typeface="Arial"/>
              <a:buChar char="•"/>
            </a:pPr>
            <a:r>
              <a:rPr lang="en-US" sz="2400" b="1" dirty="0" smtClean="0">
                <a:latin typeface="Arial" panose="020B0604020202020204" pitchFamily="34" charset="0"/>
                <a:cs typeface="Arial" panose="020B0604020202020204" pitchFamily="34" charset="0"/>
              </a:rPr>
              <a:t>Lesson 3: </a:t>
            </a:r>
            <a:r>
              <a:rPr lang="en-US" sz="2400" dirty="0" smtClean="0">
                <a:latin typeface="Arial" panose="020B0604020202020204" pitchFamily="34" charset="0"/>
                <a:cs typeface="Arial" panose="020B0604020202020204" pitchFamily="34" charset="0"/>
              </a:rPr>
              <a:t>Classify to find two objects that share a visual pattern, color, and use.</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Topic 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8567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76900"/>
            <a:ext cx="8229600" cy="824382"/>
          </a:xfrm>
        </p:spPr>
        <p:txBody>
          <a:bodyPr/>
          <a:lstStyle/>
          <a:p>
            <a:r>
              <a:rPr lang="en-US" dirty="0" smtClean="0"/>
              <a:t>Exploring Similarity</a:t>
            </a:r>
            <a:endParaRPr lang="en-US" dirty="0"/>
          </a:p>
        </p:txBody>
      </p:sp>
      <p:sp>
        <p:nvSpPr>
          <p:cNvPr id="2" name="Content Placeholder 1"/>
          <p:cNvSpPr>
            <a:spLocks noGrp="1"/>
          </p:cNvSpPr>
          <p:nvPr>
            <p:ph idx="4294967295"/>
          </p:nvPr>
        </p:nvSpPr>
        <p:spPr>
          <a:xfrm>
            <a:off x="457200" y="1913474"/>
            <a:ext cx="4735689"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Identify and compare attributes</a:t>
            </a:r>
          </a:p>
          <a:p>
            <a:pPr marL="457200" indent="-457200">
              <a:buFont typeface="Arial"/>
              <a:buChar char="•"/>
            </a:pPr>
            <a:r>
              <a:rPr lang="en-US" sz="2400" dirty="0" smtClean="0">
                <a:latin typeface="Arial" panose="020B0604020202020204" pitchFamily="34" charset="0"/>
                <a:cs typeface="Arial" panose="020B0604020202020204" pitchFamily="34" charset="0"/>
              </a:rPr>
              <a:t>Connects to geometry work in Module 2</a:t>
            </a:r>
          </a:p>
          <a:p>
            <a:pPr marL="457200" indent="-457200">
              <a:buFont typeface="Arial"/>
              <a:buChar char="•"/>
            </a:pPr>
            <a:r>
              <a:rPr lang="en-US" sz="2400" dirty="0" smtClean="0">
                <a:latin typeface="Arial" panose="020B0604020202020204" pitchFamily="34" charset="0"/>
                <a:cs typeface="Arial" panose="020B0604020202020204" pitchFamily="34" charset="0"/>
              </a:rPr>
              <a:t>Sets a foundation for understanding similarity of expressions</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Topic A</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404556" y="1913473"/>
            <a:ext cx="2850444" cy="1110690"/>
          </a:xfrm>
          <a:prstGeom prst="rect">
            <a:avLst/>
          </a:prstGeom>
        </p:spPr>
      </p:pic>
      <p:sp>
        <p:nvSpPr>
          <p:cNvPr id="4" name="TextBox 3"/>
          <p:cNvSpPr txBox="1"/>
          <p:nvPr/>
        </p:nvSpPr>
        <p:spPr>
          <a:xfrm>
            <a:off x="5404556" y="3471333"/>
            <a:ext cx="3457222" cy="2308324"/>
          </a:xfrm>
          <a:prstGeom prst="rect">
            <a:avLst/>
          </a:prstGeom>
          <a:solidFill>
            <a:schemeClr val="accent5">
              <a:lumMod val="40000"/>
              <a:lumOff val="60000"/>
            </a:schemeClr>
          </a:solidFill>
        </p:spPr>
        <p:txBody>
          <a:bodyPr wrap="square" rtlCol="0">
            <a:spAutoFit/>
          </a:bodyPr>
          <a:lstStyle/>
          <a:p>
            <a:r>
              <a:rPr lang="en-US" b="1" baseline="0" dirty="0" smtClean="0">
                <a:solidFill>
                  <a:srgbClr val="7B083C"/>
                </a:solidFill>
                <a:latin typeface="+mn-lt"/>
              </a:rPr>
              <a:t>Exactly the same	</a:t>
            </a:r>
            <a:r>
              <a:rPr lang="en-US" sz="2400" baseline="0" dirty="0">
                <a:solidFill>
                  <a:srgbClr val="0A2D6B"/>
                </a:solidFill>
              </a:rPr>
              <a:t>10 </a:t>
            </a:r>
            <a:r>
              <a:rPr lang="en-US" sz="2400" baseline="0" dirty="0" smtClean="0">
                <a:solidFill>
                  <a:srgbClr val="0A2D6B"/>
                </a:solidFill>
              </a:rPr>
              <a:t>= </a:t>
            </a:r>
            <a:r>
              <a:rPr lang="en-US" sz="2400" baseline="0" dirty="0">
                <a:solidFill>
                  <a:srgbClr val="0A2D6B"/>
                </a:solidFill>
              </a:rPr>
              <a:t>10</a:t>
            </a:r>
          </a:p>
          <a:p>
            <a:endParaRPr lang="en-US" b="1" baseline="0" dirty="0" smtClean="0">
              <a:solidFill>
                <a:srgbClr val="7B083C"/>
              </a:solidFill>
              <a:latin typeface="+mn-lt"/>
            </a:endParaRPr>
          </a:p>
          <a:p>
            <a:endParaRPr lang="en-US" b="1" baseline="0" dirty="0" smtClean="0">
              <a:solidFill>
                <a:srgbClr val="7B083C"/>
              </a:solidFill>
              <a:latin typeface="+mn-lt"/>
            </a:endParaRPr>
          </a:p>
          <a:p>
            <a:r>
              <a:rPr lang="en-US" b="1" baseline="0" dirty="0" smtClean="0">
                <a:solidFill>
                  <a:srgbClr val="7B083C"/>
                </a:solidFill>
                <a:latin typeface="+mn-lt"/>
              </a:rPr>
              <a:t>The same, but…	</a:t>
            </a:r>
            <a:r>
              <a:rPr lang="en-US" sz="2400" baseline="0" dirty="0" smtClean="0">
                <a:solidFill>
                  <a:srgbClr val="0A2D6B"/>
                </a:solidFill>
              </a:rPr>
              <a:t>10 </a:t>
            </a:r>
            <a:r>
              <a:rPr lang="en-US" sz="2400" baseline="0" dirty="0">
                <a:solidFill>
                  <a:srgbClr val="0A2D6B"/>
                </a:solidFill>
              </a:rPr>
              <a:t>= 5 + 5</a:t>
            </a:r>
          </a:p>
          <a:p>
            <a:endParaRPr lang="en-US" b="1" baseline="0" dirty="0" smtClean="0">
              <a:solidFill>
                <a:srgbClr val="7B083C"/>
              </a:solidFill>
              <a:latin typeface="+mn-lt"/>
            </a:endParaRPr>
          </a:p>
          <a:p>
            <a:endParaRPr lang="en-US" b="1" baseline="0" dirty="0" smtClean="0">
              <a:solidFill>
                <a:srgbClr val="7B083C"/>
              </a:solidFill>
              <a:latin typeface="+mn-lt"/>
            </a:endParaRPr>
          </a:p>
          <a:p>
            <a:r>
              <a:rPr lang="en-US" b="1" baseline="0" dirty="0" smtClean="0">
                <a:solidFill>
                  <a:srgbClr val="7B083C"/>
                </a:solidFill>
                <a:latin typeface="+mn-lt"/>
              </a:rPr>
              <a:t>Different			</a:t>
            </a:r>
            <a:r>
              <a:rPr lang="en-US" sz="2400" baseline="0" dirty="0">
                <a:solidFill>
                  <a:srgbClr val="0A2D6B"/>
                </a:solidFill>
              </a:rPr>
              <a:t>10 ≠ </a:t>
            </a:r>
            <a:r>
              <a:rPr lang="en-US" sz="2400" baseline="0" dirty="0" smtClean="0">
                <a:solidFill>
                  <a:srgbClr val="0A2D6B"/>
                </a:solidFill>
              </a:rPr>
              <a:t>12</a:t>
            </a:r>
            <a:endParaRPr lang="en-US" sz="2400" baseline="0" dirty="0">
              <a:solidFill>
                <a:srgbClr val="0A2D6B"/>
              </a:solidFill>
            </a:endParaRPr>
          </a:p>
        </p:txBody>
      </p:sp>
    </p:spTree>
    <p:extLst>
      <p:ext uri="{BB962C8B-B14F-4D97-AF65-F5344CB8AC3E}">
        <p14:creationId xmlns:p14="http://schemas.microsoft.com/office/powerpoint/2010/main" val="2887194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089091"/>
            <a:ext cx="8229600" cy="824382"/>
          </a:xfrm>
        </p:spPr>
        <p:txBody>
          <a:bodyPr/>
          <a:lstStyle/>
          <a:p>
            <a:r>
              <a:rPr lang="en-US" dirty="0" smtClean="0"/>
              <a:t>The Same, but…</a:t>
            </a:r>
            <a:endParaRPr lang="en-US" dirty="0"/>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a:t>
            </a:r>
            <a:r>
              <a:rPr lang="en-US" sz="2800" dirty="0">
                <a:latin typeface="Arial" panose="020B0604020202020204" pitchFamily="34" charset="0"/>
                <a:cs typeface="Arial" panose="020B0604020202020204" pitchFamily="34" charset="0"/>
              </a:rPr>
              <a:t>2</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3666" y="1665111"/>
            <a:ext cx="3570111" cy="3894668"/>
          </a:xfrm>
          <a:prstGeom prst="rect">
            <a:avLst/>
          </a:prstGeom>
          <a:ln>
            <a:solidFill>
              <a:schemeClr val="tx1"/>
            </a:solidFill>
          </a:ln>
        </p:spPr>
      </p:pic>
      <p:pic>
        <p:nvPicPr>
          <p:cNvPr id="9" name="Picture 8"/>
          <p:cNvPicPr>
            <a:picLocks noChangeAspect="1"/>
          </p:cNvPicPr>
          <p:nvPr/>
        </p:nvPicPr>
        <p:blipFill>
          <a:blip r:embed="rId4"/>
          <a:stretch>
            <a:fillRect/>
          </a:stretch>
        </p:blipFill>
        <p:spPr>
          <a:xfrm rot="7447109">
            <a:off x="1083238" y="1778000"/>
            <a:ext cx="2286000" cy="2286000"/>
          </a:xfrm>
          <a:prstGeom prst="rect">
            <a:avLst/>
          </a:prstGeom>
        </p:spPr>
      </p:pic>
      <p:pic>
        <p:nvPicPr>
          <p:cNvPr id="10" name="Picture 9"/>
          <p:cNvPicPr>
            <a:picLocks/>
          </p:cNvPicPr>
          <p:nvPr/>
        </p:nvPicPr>
        <p:blipFill>
          <a:blip r:embed="rId4"/>
          <a:stretch>
            <a:fillRect/>
          </a:stretch>
        </p:blipFill>
        <p:spPr>
          <a:xfrm rot="8251924">
            <a:off x="889098" y="3096845"/>
            <a:ext cx="1804847" cy="1153371"/>
          </a:xfrm>
          <a:prstGeom prst="rect">
            <a:avLst/>
          </a:prstGeom>
        </p:spPr>
      </p:pic>
    </p:spTree>
    <p:extLst>
      <p:ext uri="{BB962C8B-B14F-4D97-AF65-F5344CB8AC3E}">
        <p14:creationId xmlns:p14="http://schemas.microsoft.com/office/powerpoint/2010/main" val="4153133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817828"/>
            <a:ext cx="8229600" cy="824382"/>
          </a:xfrm>
        </p:spPr>
        <p:txBody>
          <a:bodyPr/>
          <a:lstStyle/>
          <a:p>
            <a:r>
              <a:rPr lang="en-US" dirty="0" smtClean="0"/>
              <a:t>Match by Pattern, Color, or Use</a:t>
            </a:r>
            <a:endParaRPr lang="en-US" dirty="0"/>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3</a:t>
            </a: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080478" y="2156177"/>
            <a:ext cx="2070100" cy="1181100"/>
          </a:xfrm>
          <a:prstGeom prst="rect">
            <a:avLst/>
          </a:prstGeom>
        </p:spPr>
      </p:pic>
      <p:pic>
        <p:nvPicPr>
          <p:cNvPr id="10" name="Picture 9"/>
          <p:cNvPicPr>
            <a:picLocks noChangeAspect="1"/>
          </p:cNvPicPr>
          <p:nvPr/>
        </p:nvPicPr>
        <p:blipFill>
          <a:blip r:embed="rId4"/>
          <a:stretch>
            <a:fillRect/>
          </a:stretch>
        </p:blipFill>
        <p:spPr>
          <a:xfrm>
            <a:off x="1028701" y="2032000"/>
            <a:ext cx="1739900" cy="1714500"/>
          </a:xfrm>
          <a:prstGeom prst="rect">
            <a:avLst/>
          </a:prstGeom>
        </p:spPr>
      </p:pic>
      <p:pic>
        <p:nvPicPr>
          <p:cNvPr id="11" name="Picture 10"/>
          <p:cNvPicPr>
            <a:picLocks noChangeAspect="1"/>
          </p:cNvPicPr>
          <p:nvPr/>
        </p:nvPicPr>
        <p:blipFill>
          <a:blip r:embed="rId5"/>
          <a:stretch>
            <a:fillRect/>
          </a:stretch>
        </p:blipFill>
        <p:spPr>
          <a:xfrm>
            <a:off x="2263422" y="3501672"/>
            <a:ext cx="1358900" cy="1701800"/>
          </a:xfrm>
          <a:prstGeom prst="rect">
            <a:avLst/>
          </a:prstGeom>
        </p:spPr>
      </p:pic>
      <p:pic>
        <p:nvPicPr>
          <p:cNvPr id="12" name="Picture 11"/>
          <p:cNvPicPr>
            <a:picLocks noChangeAspect="1"/>
          </p:cNvPicPr>
          <p:nvPr/>
        </p:nvPicPr>
        <p:blipFill>
          <a:blip r:embed="rId6"/>
          <a:stretch>
            <a:fillRect/>
          </a:stretch>
        </p:blipFill>
        <p:spPr>
          <a:xfrm>
            <a:off x="5403145" y="3606095"/>
            <a:ext cx="2095500" cy="1371600"/>
          </a:xfrm>
          <a:prstGeom prst="rect">
            <a:avLst/>
          </a:prstGeom>
        </p:spPr>
      </p:pic>
    </p:spTree>
    <p:extLst>
      <p:ext uri="{BB962C8B-B14F-4D97-AF65-F5344CB8AC3E}">
        <p14:creationId xmlns:p14="http://schemas.microsoft.com/office/powerpoint/2010/main" val="2886856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76900"/>
            <a:ext cx="8229600" cy="824382"/>
          </a:xfrm>
        </p:spPr>
        <p:txBody>
          <a:bodyPr/>
          <a:lstStyle/>
          <a:p>
            <a:r>
              <a:rPr lang="en-US" dirty="0" smtClean="0"/>
              <a:t>Classify to Make Categories and Count</a:t>
            </a:r>
            <a:endParaRPr lang="en-US" dirty="0"/>
          </a:p>
        </p:txBody>
      </p:sp>
      <p:sp>
        <p:nvSpPr>
          <p:cNvPr id="8" name="Content Placeholder 7"/>
          <p:cNvSpPr>
            <a:spLocks noGrp="1"/>
          </p:cNvSpPr>
          <p:nvPr>
            <p:ph idx="4294967295"/>
          </p:nvPr>
        </p:nvSpPr>
        <p:spPr>
          <a:xfrm>
            <a:off x="457200" y="1913474"/>
            <a:ext cx="8229600" cy="4019126"/>
          </a:xfrm>
        </p:spPr>
        <p:txBody>
          <a:bodyPr>
            <a:normAutofit/>
          </a:bodyPr>
          <a:lstStyle/>
          <a:p>
            <a:pPr marL="457200" indent="-457200">
              <a:buFont typeface="Arial"/>
              <a:buChar char="•"/>
            </a:pPr>
            <a:r>
              <a:rPr lang="en-US" sz="2400" b="1" dirty="0" smtClean="0">
                <a:latin typeface="Arial" panose="020B0604020202020204" pitchFamily="34" charset="0"/>
                <a:cs typeface="Arial" panose="020B0604020202020204" pitchFamily="34" charset="0"/>
              </a:rPr>
              <a:t>Lesson 4: </a:t>
            </a:r>
            <a:r>
              <a:rPr lang="en-US" sz="2400" dirty="0" smtClean="0">
                <a:latin typeface="Arial" panose="020B0604020202020204" pitchFamily="34" charset="0"/>
                <a:cs typeface="Arial" panose="020B0604020202020204" pitchFamily="34" charset="0"/>
              </a:rPr>
              <a:t>Classify items into two pre-determined categories.</a:t>
            </a:r>
          </a:p>
          <a:p>
            <a:pPr marL="457200" indent="-457200">
              <a:buFont typeface="Arial"/>
              <a:buChar char="•"/>
            </a:pPr>
            <a:r>
              <a:rPr lang="en-US" sz="2400" b="1" dirty="0" smtClean="0">
                <a:latin typeface="Arial" panose="020B0604020202020204" pitchFamily="34" charset="0"/>
                <a:cs typeface="Arial" panose="020B0604020202020204" pitchFamily="34" charset="0"/>
              </a:rPr>
              <a:t>Lesson 5: </a:t>
            </a:r>
            <a:r>
              <a:rPr lang="en-US" sz="2400" dirty="0" smtClean="0">
                <a:latin typeface="Arial" panose="020B0604020202020204" pitchFamily="34" charset="0"/>
                <a:cs typeface="Arial" panose="020B0604020202020204" pitchFamily="34" charset="0"/>
              </a:rPr>
              <a:t>Classify items into three categories, determine the count in each, and reason about those the last number named determines the total.</a:t>
            </a:r>
          </a:p>
          <a:p>
            <a:pPr marL="457200" indent="-457200">
              <a:buFont typeface="Arial"/>
              <a:buChar char="•"/>
            </a:pPr>
            <a:r>
              <a:rPr lang="en-US" sz="2400" b="1" dirty="0" smtClean="0">
                <a:latin typeface="Arial" panose="020B0604020202020204" pitchFamily="34" charset="0"/>
                <a:cs typeface="Arial" panose="020B0604020202020204" pitchFamily="34" charset="0"/>
              </a:rPr>
              <a:t>Lesson 6: </a:t>
            </a:r>
            <a:r>
              <a:rPr lang="en-US" sz="2400" dirty="0" smtClean="0">
                <a:latin typeface="Arial" panose="020B0604020202020204" pitchFamily="34" charset="0"/>
                <a:cs typeface="Arial" panose="020B0604020202020204" pitchFamily="34" charset="0"/>
              </a:rPr>
              <a:t>Sort categories by count. Identify categories with two, three, and four within a given scenario.</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Topic B</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2582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72739"/>
            <a:ext cx="8229600" cy="824382"/>
          </a:xfrm>
        </p:spPr>
        <p:txBody>
          <a:bodyPr/>
          <a:lstStyle/>
          <a:p>
            <a:r>
              <a:rPr lang="en-US" dirty="0" smtClean="0"/>
              <a:t>Sorting</a:t>
            </a:r>
            <a:endParaRPr lang="en-US" dirty="0"/>
          </a:p>
        </p:txBody>
      </p:sp>
      <p:sp>
        <p:nvSpPr>
          <p:cNvPr id="2" name="Content Placeholder 1"/>
          <p:cNvSpPr>
            <a:spLocks noGrp="1"/>
          </p:cNvSpPr>
          <p:nvPr>
            <p:ph idx="4294967295"/>
          </p:nvPr>
        </p:nvSpPr>
        <p:spPr>
          <a:xfrm>
            <a:off x="457200" y="1913474"/>
            <a:ext cx="3917244" cy="4019126"/>
          </a:xfrm>
        </p:spPr>
        <p:txBody>
          <a:bodyPr>
            <a:normAutofit/>
          </a:bodyPr>
          <a:lstStyle/>
          <a:p>
            <a:r>
              <a:rPr lang="en-US" sz="2400" b="1" dirty="0" smtClean="0">
                <a:latin typeface="Arial" panose="020B0604020202020204" pitchFamily="34" charset="0"/>
                <a:cs typeface="Arial" panose="020B0604020202020204" pitchFamily="34" charset="0"/>
              </a:rPr>
              <a:t>Objective: </a:t>
            </a:r>
            <a:r>
              <a:rPr lang="en-US" sz="2400" dirty="0" smtClean="0">
                <a:latin typeface="Arial" panose="020B0604020202020204" pitchFamily="34" charset="0"/>
                <a:cs typeface="Arial" panose="020B0604020202020204" pitchFamily="34" charset="0"/>
              </a:rPr>
              <a:t>Classify items into two pre-determined categories.</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a:t>
            </a:r>
            <a:r>
              <a:rPr lang="en-US" sz="2800" dirty="0">
                <a:latin typeface="Arial" panose="020B0604020202020204" pitchFamily="34" charset="0"/>
                <a:cs typeface="Arial" panose="020B0604020202020204" pitchFamily="34" charset="0"/>
              </a:rPr>
              <a:t>4</a:t>
            </a:r>
          </a:p>
        </p:txBody>
      </p:sp>
      <p:pic>
        <p:nvPicPr>
          <p:cNvPr id="3" name="Picture 2"/>
          <p:cNvPicPr>
            <a:picLocks noChangeAspect="1"/>
          </p:cNvPicPr>
          <p:nvPr/>
        </p:nvPicPr>
        <p:blipFill>
          <a:blip r:embed="rId3"/>
          <a:stretch>
            <a:fillRect/>
          </a:stretch>
        </p:blipFill>
        <p:spPr>
          <a:xfrm>
            <a:off x="4926189" y="1297100"/>
            <a:ext cx="3581400" cy="4635500"/>
          </a:xfrm>
          <a:prstGeom prst="rect">
            <a:avLst/>
          </a:prstGeom>
        </p:spPr>
      </p:pic>
    </p:spTree>
    <p:extLst>
      <p:ext uri="{BB962C8B-B14F-4D97-AF65-F5344CB8AC3E}">
        <p14:creationId xmlns:p14="http://schemas.microsoft.com/office/powerpoint/2010/main" val="2886856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895660"/>
            <a:ext cx="8229600" cy="824382"/>
          </a:xfrm>
        </p:spPr>
        <p:txBody>
          <a:bodyPr/>
          <a:lstStyle/>
          <a:p>
            <a:r>
              <a:rPr lang="en-US" dirty="0" smtClean="0"/>
              <a:t>Sort and Tell How Many in Each Group</a:t>
            </a:r>
            <a:endParaRPr lang="en-US" dirty="0"/>
          </a:p>
        </p:txBody>
      </p:sp>
      <p:sp>
        <p:nvSpPr>
          <p:cNvPr id="5" name="Text Placeholder 4"/>
          <p:cNvSpPr>
            <a:spLocks noGrp="1"/>
          </p:cNvSpPr>
          <p:nvPr>
            <p:ph type="body" sz="quarter" idx="4294967295"/>
          </p:nvPr>
        </p:nvSpPr>
        <p:spPr>
          <a:xfrm>
            <a:off x="457200" y="5621964"/>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a:t>
            </a:r>
            <a:r>
              <a:rPr lang="en-US" sz="2800" dirty="0">
                <a:latin typeface="Arial" panose="020B0604020202020204" pitchFamily="34" charset="0"/>
                <a:cs typeface="Arial" panose="020B0604020202020204" pitchFamily="34" charset="0"/>
              </a:rPr>
              <a:t>5</a:t>
            </a:r>
          </a:p>
        </p:txBody>
      </p:sp>
      <p:graphicFrame>
        <p:nvGraphicFramePr>
          <p:cNvPr id="4" name="Table 3"/>
          <p:cNvGraphicFramePr>
            <a:graphicFrameLocks noGrp="1"/>
          </p:cNvGraphicFramePr>
          <p:nvPr>
            <p:extLst>
              <p:ext uri="{D42A27DB-BD31-4B8C-83A1-F6EECF244321}">
                <p14:modId xmlns:p14="http://schemas.microsoft.com/office/powerpoint/2010/main" val="2409560203"/>
              </p:ext>
            </p:extLst>
          </p:nvPr>
        </p:nvGraphicFramePr>
        <p:xfrm>
          <a:off x="931332" y="1883880"/>
          <a:ext cx="6745110" cy="3556002"/>
        </p:xfrm>
        <a:graphic>
          <a:graphicData uri="http://schemas.openxmlformats.org/drawingml/2006/table">
            <a:tbl>
              <a:tblPr firstRow="1" bandRow="1">
                <a:tableStyleId>{5C22544A-7EE6-4342-B048-85BDC9FD1C3A}</a:tableStyleId>
              </a:tblPr>
              <a:tblGrid>
                <a:gridCol w="2248370"/>
                <a:gridCol w="2248370"/>
                <a:gridCol w="2248370"/>
              </a:tblGrid>
              <a:tr h="992551">
                <a:tc>
                  <a:txBody>
                    <a:bodyPr/>
                    <a:lstStyle/>
                    <a:p>
                      <a:r>
                        <a:rPr lang="en-US" sz="3200" dirty="0" smtClean="0"/>
                        <a:t>Sun</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c>
                  <a:txBody>
                    <a:bodyPr/>
                    <a:lstStyle/>
                    <a:p>
                      <a:r>
                        <a:rPr lang="en-US" sz="3200" dirty="0" smtClean="0"/>
                        <a:t>Raindrops</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c>
                  <a:txBody>
                    <a:bodyPr/>
                    <a:lstStyle/>
                    <a:p>
                      <a:r>
                        <a:rPr lang="en-US" sz="3200" dirty="0" smtClean="0"/>
                        <a:t>Snowflakes</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r>
              <a:tr h="2563451">
                <a:tc>
                  <a:txBody>
                    <a:bodyPr/>
                    <a:lstStyle/>
                    <a:p>
                      <a:endParaRPr lang="en-US" baseline="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r>
            </a:tbl>
          </a:graphicData>
        </a:graphic>
      </p:graphicFrame>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085857" y="3001503"/>
            <a:ext cx="829732" cy="740888"/>
          </a:xfrm>
          <a:prstGeom prst="rect">
            <a:avLst/>
          </a:prstGeom>
          <a:noFill/>
          <a:ln>
            <a:noFill/>
          </a:ln>
        </p:spPr>
      </p:pic>
      <p:pic>
        <p:nvPicPr>
          <p:cNvPr id="8" name="Picture 7"/>
          <p:cNvPicPr/>
          <p:nvPr/>
        </p:nvPicPr>
        <p:blipFill rotWithShape="1">
          <a:blip r:embed="rId4">
            <a:extLst>
              <a:ext uri="{28A0092B-C50C-407E-A947-70E740481C1C}">
                <a14:useLocalDpi xmlns:a14="http://schemas.microsoft.com/office/drawing/2010/main" val="0"/>
              </a:ext>
            </a:extLst>
          </a:blip>
          <a:srcRect l="14407" t="8475"/>
          <a:stretch/>
        </p:blipFill>
        <p:spPr bwMode="auto">
          <a:xfrm>
            <a:off x="1085857" y="4112636"/>
            <a:ext cx="667463" cy="765150"/>
          </a:xfrm>
          <a:prstGeom prst="rect">
            <a:avLst/>
          </a:prstGeom>
          <a:noFill/>
          <a:ln>
            <a:noFill/>
          </a:ln>
          <a:extLst>
            <a:ext uri="{53640926-AAD7-44d8-BBD7-CCE9431645EC}">
              <a14:shadowObscured xmlns:a14="http://schemas.microsoft.com/office/drawing/2010/main" xmlns=""/>
            </a:ext>
          </a:extLst>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2099921" y="4152356"/>
            <a:ext cx="796993" cy="725430"/>
          </a:xfrm>
          <a:prstGeom prst="rect">
            <a:avLst/>
          </a:prstGeom>
          <a:noFill/>
          <a:ln>
            <a:noFill/>
          </a:ln>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2225925" y="3140280"/>
            <a:ext cx="670989" cy="602111"/>
          </a:xfrm>
          <a:prstGeom prst="rect">
            <a:avLst/>
          </a:prstGeom>
          <a:noFill/>
          <a:ln>
            <a:noFill/>
          </a:ln>
        </p:spPr>
      </p:pic>
      <p:pic>
        <p:nvPicPr>
          <p:cNvPr id="11" name="Picture 10"/>
          <p:cNvPicPr/>
          <p:nvPr/>
        </p:nvPicPr>
        <p:blipFill>
          <a:blip r:embed="rId7">
            <a:extLst>
              <a:ext uri="{28A0092B-C50C-407E-A947-70E740481C1C}">
                <a14:useLocalDpi xmlns:a14="http://schemas.microsoft.com/office/drawing/2010/main" val="0"/>
              </a:ext>
            </a:extLst>
          </a:blip>
          <a:srcRect/>
          <a:stretch>
            <a:fillRect/>
          </a:stretch>
        </p:blipFill>
        <p:spPr bwMode="auto">
          <a:xfrm>
            <a:off x="4549380" y="3001504"/>
            <a:ext cx="631438" cy="676268"/>
          </a:xfrm>
          <a:prstGeom prst="rect">
            <a:avLst/>
          </a:prstGeom>
          <a:noFill/>
          <a:ln>
            <a:noFill/>
          </a:ln>
        </p:spPr>
      </p:pic>
      <p:pic>
        <p:nvPicPr>
          <p:cNvPr id="12" name="Picture 11"/>
          <p:cNvPicPr/>
          <p:nvPr/>
        </p:nvPicPr>
        <p:blipFill>
          <a:blip r:embed="rId8">
            <a:extLst>
              <a:ext uri="{28A0092B-C50C-407E-A947-70E740481C1C}">
                <a14:useLocalDpi xmlns:a14="http://schemas.microsoft.com/office/drawing/2010/main" val="0"/>
              </a:ext>
            </a:extLst>
          </a:blip>
          <a:srcRect/>
          <a:stretch>
            <a:fillRect/>
          </a:stretch>
        </p:blipFill>
        <p:spPr bwMode="auto">
          <a:xfrm>
            <a:off x="3409312" y="3001503"/>
            <a:ext cx="894357" cy="760033"/>
          </a:xfrm>
          <a:prstGeom prst="rect">
            <a:avLst/>
          </a:prstGeom>
          <a:noFill/>
          <a:ln>
            <a:noFill/>
          </a:ln>
        </p:spPr>
      </p:pic>
      <p:pic>
        <p:nvPicPr>
          <p:cNvPr id="13" name="Picture 12"/>
          <p:cNvPicPr/>
          <p:nvPr/>
        </p:nvPicPr>
        <p:blipFill>
          <a:blip r:embed="rId9">
            <a:extLst>
              <a:ext uri="{28A0092B-C50C-407E-A947-70E740481C1C}">
                <a14:useLocalDpi xmlns:a14="http://schemas.microsoft.com/office/drawing/2010/main" val="0"/>
              </a:ext>
            </a:extLst>
          </a:blip>
          <a:srcRect/>
          <a:stretch>
            <a:fillRect/>
          </a:stretch>
        </p:blipFill>
        <p:spPr bwMode="auto">
          <a:xfrm>
            <a:off x="3694398" y="4112636"/>
            <a:ext cx="986807" cy="980870"/>
          </a:xfrm>
          <a:prstGeom prst="rect">
            <a:avLst/>
          </a:prstGeom>
          <a:noFill/>
          <a:ln>
            <a:noFill/>
          </a:ln>
        </p:spPr>
      </p:pic>
      <p:pic>
        <p:nvPicPr>
          <p:cNvPr id="14" name="Picture 13"/>
          <p:cNvPicPr/>
          <p:nvPr/>
        </p:nvPicPr>
        <p:blipFill>
          <a:blip r:embed="rId10">
            <a:extLst>
              <a:ext uri="{28A0092B-C50C-407E-A947-70E740481C1C}">
                <a14:useLocalDpi xmlns:a14="http://schemas.microsoft.com/office/drawing/2010/main" val="0"/>
              </a:ext>
            </a:extLst>
          </a:blip>
          <a:srcRect/>
          <a:stretch>
            <a:fillRect/>
          </a:stretch>
        </p:blipFill>
        <p:spPr bwMode="auto">
          <a:xfrm>
            <a:off x="5735970" y="3001503"/>
            <a:ext cx="970236" cy="960422"/>
          </a:xfrm>
          <a:prstGeom prst="rect">
            <a:avLst/>
          </a:prstGeom>
          <a:noFill/>
          <a:ln>
            <a:noFill/>
          </a:ln>
        </p:spPr>
      </p:pic>
      <p:pic>
        <p:nvPicPr>
          <p:cNvPr id="15" name="Picture 14"/>
          <p:cNvPicPr/>
          <p:nvPr/>
        </p:nvPicPr>
        <p:blipFill>
          <a:blip r:embed="rId11">
            <a:extLst>
              <a:ext uri="{28A0092B-C50C-407E-A947-70E740481C1C}">
                <a14:useLocalDpi xmlns:a14="http://schemas.microsoft.com/office/drawing/2010/main" val="0"/>
              </a:ext>
            </a:extLst>
          </a:blip>
          <a:srcRect/>
          <a:stretch>
            <a:fillRect/>
          </a:stretch>
        </p:blipFill>
        <p:spPr bwMode="auto">
          <a:xfrm>
            <a:off x="5735970" y="4152356"/>
            <a:ext cx="1178425" cy="1005841"/>
          </a:xfrm>
          <a:prstGeom prst="rect">
            <a:avLst/>
          </a:prstGeom>
          <a:noFill/>
          <a:ln>
            <a:noFill/>
          </a:ln>
        </p:spPr>
      </p:pic>
    </p:spTree>
    <p:extLst>
      <p:ext uri="{BB962C8B-B14F-4D97-AF65-F5344CB8AC3E}">
        <p14:creationId xmlns:p14="http://schemas.microsoft.com/office/powerpoint/2010/main" val="2886856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70368"/>
            <a:ext cx="8229600" cy="824382"/>
          </a:xfrm>
        </p:spPr>
        <p:txBody>
          <a:bodyPr/>
          <a:lstStyle/>
          <a:p>
            <a:r>
              <a:rPr lang="en-US" dirty="0" smtClean="0"/>
              <a:t>Sort by Count</a:t>
            </a:r>
            <a:endParaRPr lang="en-US" dirty="0"/>
          </a:p>
        </p:txBody>
      </p:sp>
      <p:sp>
        <p:nvSpPr>
          <p:cNvPr id="5" name="Text Placeholder 4"/>
          <p:cNvSpPr>
            <a:spLocks noGrp="1"/>
          </p:cNvSpPr>
          <p:nvPr>
            <p:ph type="body" sz="quarter" idx="4294967295"/>
          </p:nvPr>
        </p:nvSpPr>
        <p:spPr>
          <a:xfrm>
            <a:off x="496673" y="5585581"/>
            <a:ext cx="8229600" cy="825500"/>
          </a:xfrm>
        </p:spPr>
        <p:txBody>
          <a:bodyPr>
            <a:normAutofit/>
          </a:bodyPr>
          <a:lstStyle/>
          <a:p>
            <a:r>
              <a:rPr lang="en-US" sz="2400" dirty="0" smtClean="0">
                <a:latin typeface="Arial" panose="020B0604020202020204" pitchFamily="34" charset="0"/>
                <a:cs typeface="Arial" panose="020B0604020202020204" pitchFamily="34" charset="0"/>
              </a:rPr>
              <a:t>Lesson </a:t>
            </a:r>
            <a:r>
              <a:rPr lang="en-US" sz="2400" dirty="0">
                <a:latin typeface="Arial" panose="020B0604020202020204" pitchFamily="34" charset="0"/>
                <a:cs typeface="Arial" panose="020B0604020202020204" pitchFamily="34" charset="0"/>
              </a:rPr>
              <a:t>6</a:t>
            </a:r>
          </a:p>
        </p:txBody>
      </p:sp>
      <p:graphicFrame>
        <p:nvGraphicFramePr>
          <p:cNvPr id="6" name="Table 5"/>
          <p:cNvGraphicFramePr>
            <a:graphicFrameLocks noGrp="1"/>
          </p:cNvGraphicFramePr>
          <p:nvPr>
            <p:extLst>
              <p:ext uri="{D42A27DB-BD31-4B8C-83A1-F6EECF244321}">
                <p14:modId xmlns:p14="http://schemas.microsoft.com/office/powerpoint/2010/main" val="1065464317"/>
              </p:ext>
            </p:extLst>
          </p:nvPr>
        </p:nvGraphicFramePr>
        <p:xfrm>
          <a:off x="925228" y="1509999"/>
          <a:ext cx="6745110" cy="3802898"/>
        </p:xfrm>
        <a:graphic>
          <a:graphicData uri="http://schemas.openxmlformats.org/drawingml/2006/table">
            <a:tbl>
              <a:tblPr firstRow="1" bandRow="1">
                <a:tableStyleId>{5C22544A-7EE6-4342-B048-85BDC9FD1C3A}</a:tableStyleId>
              </a:tblPr>
              <a:tblGrid>
                <a:gridCol w="2248370"/>
                <a:gridCol w="2248370"/>
                <a:gridCol w="2248370"/>
              </a:tblGrid>
              <a:tr h="848759">
                <a:tc>
                  <a:txBody>
                    <a:bodyPr/>
                    <a:lstStyle/>
                    <a:p>
                      <a:pPr algn="ctr"/>
                      <a:r>
                        <a:rPr lang="en-US" sz="4400" dirty="0" smtClean="0">
                          <a:solidFill>
                            <a:srgbClr val="0A2D6B"/>
                          </a:solidFill>
                        </a:rPr>
                        <a:t>2</a:t>
                      </a:r>
                      <a:endParaRPr lang="en-US" sz="4400" dirty="0">
                        <a:solidFill>
                          <a:srgbClr val="0A2D6B"/>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c>
                  <a:txBody>
                    <a:bodyPr/>
                    <a:lstStyle/>
                    <a:p>
                      <a:pPr algn="ctr"/>
                      <a:r>
                        <a:rPr lang="en-US" sz="4400" dirty="0" smtClean="0">
                          <a:solidFill>
                            <a:srgbClr val="0A2D6B"/>
                          </a:solidFill>
                        </a:rPr>
                        <a:t>3</a:t>
                      </a:r>
                      <a:endParaRPr lang="en-US" sz="4400" dirty="0">
                        <a:solidFill>
                          <a:srgbClr val="0A2D6B"/>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c>
                  <a:txBody>
                    <a:bodyPr/>
                    <a:lstStyle/>
                    <a:p>
                      <a:pPr algn="ctr"/>
                      <a:r>
                        <a:rPr lang="en-US" sz="4400" dirty="0" smtClean="0">
                          <a:solidFill>
                            <a:srgbClr val="0A2D6B"/>
                          </a:solidFill>
                        </a:rPr>
                        <a:t>4</a:t>
                      </a:r>
                      <a:endParaRPr lang="en-US" sz="4400" dirty="0">
                        <a:solidFill>
                          <a:srgbClr val="0A2D6B"/>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r>
              <a:tr h="2954139">
                <a:tc>
                  <a:txBody>
                    <a:bodyPr/>
                    <a:lstStyle/>
                    <a:p>
                      <a:endParaRPr lang="en-US" baseline="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40000"/>
                        <a:lumOff val="60000"/>
                      </a:schemeClr>
                    </a:solidFill>
                  </a:tcPr>
                </a:tc>
              </a:tr>
            </a:tbl>
          </a:graphicData>
        </a:graphic>
      </p:graphicFrame>
      <p:grpSp>
        <p:nvGrpSpPr>
          <p:cNvPr id="19" name="Group 18"/>
          <p:cNvGrpSpPr/>
          <p:nvPr/>
        </p:nvGrpSpPr>
        <p:grpSpPr>
          <a:xfrm>
            <a:off x="5497270" y="2643915"/>
            <a:ext cx="2086082" cy="672422"/>
            <a:chOff x="5514855" y="2943635"/>
            <a:chExt cx="2086082" cy="672422"/>
          </a:xfrm>
        </p:grpSpPr>
        <p:pic>
          <p:nvPicPr>
            <p:cNvPr id="9" name="Picture 8" descr="LS01832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4855" y="2943635"/>
              <a:ext cx="516887" cy="441168"/>
            </a:xfrm>
            <a:prstGeom prst="rect">
              <a:avLst/>
            </a:prstGeom>
          </p:spPr>
        </p:pic>
        <p:pic>
          <p:nvPicPr>
            <p:cNvPr id="10" name="Picture 9" descr="LS01832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2588" y="3158068"/>
              <a:ext cx="516887" cy="441168"/>
            </a:xfrm>
            <a:prstGeom prst="rect">
              <a:avLst/>
            </a:prstGeom>
          </p:spPr>
        </p:pic>
        <p:pic>
          <p:nvPicPr>
            <p:cNvPr id="11" name="Picture 10" descr="LS01832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8034" y="2960567"/>
              <a:ext cx="516887" cy="441168"/>
            </a:xfrm>
            <a:prstGeom prst="rect">
              <a:avLst/>
            </a:prstGeom>
          </p:spPr>
        </p:pic>
        <p:pic>
          <p:nvPicPr>
            <p:cNvPr id="12" name="Picture 11" descr="LS01832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4050" y="3174889"/>
              <a:ext cx="516887" cy="441168"/>
            </a:xfrm>
            <a:prstGeom prst="rect">
              <a:avLst/>
            </a:prstGeom>
          </p:spPr>
        </p:pic>
      </p:grpSp>
      <p:pic>
        <p:nvPicPr>
          <p:cNvPr id="14" name="Picture 13" descr="BU005295.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99735" y="4434720"/>
            <a:ext cx="911738" cy="733664"/>
          </a:xfrm>
          <a:prstGeom prst="rect">
            <a:avLst/>
          </a:prstGeom>
        </p:spPr>
      </p:pic>
      <p:grpSp>
        <p:nvGrpSpPr>
          <p:cNvPr id="18" name="Group 17"/>
          <p:cNvGrpSpPr/>
          <p:nvPr/>
        </p:nvGrpSpPr>
        <p:grpSpPr>
          <a:xfrm>
            <a:off x="1137041" y="4010036"/>
            <a:ext cx="1326502" cy="673486"/>
            <a:chOff x="1154626" y="4309756"/>
            <a:chExt cx="1326502" cy="673486"/>
          </a:xfrm>
        </p:grpSpPr>
        <p:pic>
          <p:nvPicPr>
            <p:cNvPr id="16" name="Picture 15" descr="7854023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54626" y="4309756"/>
              <a:ext cx="962437" cy="408198"/>
            </a:xfrm>
            <a:prstGeom prst="rect">
              <a:avLst/>
            </a:prstGeom>
          </p:spPr>
        </p:pic>
        <p:pic>
          <p:nvPicPr>
            <p:cNvPr id="17" name="Picture 16" descr="7854023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18691" y="4575044"/>
              <a:ext cx="962437" cy="408198"/>
            </a:xfrm>
            <a:prstGeom prst="rect">
              <a:avLst/>
            </a:prstGeom>
          </p:spPr>
        </p:pic>
      </p:grpSp>
      <p:grpSp>
        <p:nvGrpSpPr>
          <p:cNvPr id="25" name="Group 24"/>
          <p:cNvGrpSpPr>
            <a:grpSpLocks noChangeAspect="1"/>
          </p:cNvGrpSpPr>
          <p:nvPr/>
        </p:nvGrpSpPr>
        <p:grpSpPr>
          <a:xfrm>
            <a:off x="1417786" y="2721158"/>
            <a:ext cx="1045757" cy="761713"/>
            <a:chOff x="1240243" y="2851162"/>
            <a:chExt cx="1365236" cy="994416"/>
          </a:xfrm>
        </p:grpSpPr>
        <p:pic>
          <p:nvPicPr>
            <p:cNvPr id="2" name="Picture 1" descr="IMG_5286.jpg"/>
            <p:cNvPicPr>
              <a:picLocks noChangeAspect="1"/>
            </p:cNvPicPr>
            <p:nvPr/>
          </p:nvPicPr>
          <p:blipFill rotWithShape="1">
            <a:blip r:embed="rId6">
              <a:extLst>
                <a:ext uri="{BEBA8EAE-BF5A-486C-A8C5-ECC9F3942E4B}">
                  <a14:imgProps xmlns:a14="http://schemas.microsoft.com/office/drawing/2010/main">
                    <a14:imgLayer r:embed="rId7">
                      <a14:imgEffect>
                        <a14:backgroundRemoval t="15201" b="35957" l="23554" r="89928">
                          <a14:foregroundMark x1="68182" y1="25502" x2="68182" y2="25502"/>
                          <a14:foregroundMark x1="45455" y1="28549" x2="45455" y2="28549"/>
                          <a14:backgroundMark x1="49845" y1="22878" x2="49845" y2="22878"/>
                          <a14:backgroundMark x1="50413" y1="27894" x2="50413" y2="27894"/>
                          <a14:backgroundMark x1="49845" y1="30941" x2="49845" y2="30941"/>
                          <a14:backgroundMark x1="45351" y1="31366" x2="45351" y2="31366"/>
                        </a14:backgroundRemoval>
                      </a14:imgEffect>
                    </a14:imgLayer>
                  </a14:imgProps>
                </a:ext>
                <a:ext uri="{28A0092B-C50C-407E-A947-70E740481C1C}">
                  <a14:useLocalDpi xmlns:a14="http://schemas.microsoft.com/office/drawing/2010/main" val="0"/>
                </a:ext>
              </a:extLst>
            </a:blip>
            <a:srcRect l="25036" t="15880" r="52050" b="61220"/>
            <a:stretch/>
          </p:blipFill>
          <p:spPr>
            <a:xfrm>
              <a:off x="1240243" y="2851162"/>
              <a:ext cx="743202" cy="994416"/>
            </a:xfrm>
            <a:prstGeom prst="rect">
              <a:avLst/>
            </a:prstGeom>
          </p:spPr>
        </p:pic>
        <p:pic>
          <p:nvPicPr>
            <p:cNvPr id="20" name="Picture 19" descr="IMG_5286.jpg"/>
            <p:cNvPicPr>
              <a:picLocks noChangeAspect="1"/>
            </p:cNvPicPr>
            <p:nvPr/>
          </p:nvPicPr>
          <p:blipFill rotWithShape="1">
            <a:blip r:embed="rId6">
              <a:extLst>
                <a:ext uri="{BEBA8EAE-BF5A-486C-A8C5-ECC9F3942E4B}">
                  <a14:imgProps xmlns:a14="http://schemas.microsoft.com/office/drawing/2010/main">
                    <a14:imgLayer r:embed="rId8">
                      <a14:imgEffect>
                        <a14:backgroundRemoval t="15201" b="35957" l="23554" r="89928">
                          <a14:foregroundMark x1="68182" y1="25502" x2="68182" y2="25502"/>
                          <a14:foregroundMark x1="45455" y1="28549" x2="45455" y2="28549"/>
                          <a14:backgroundMark x1="49845" y1="22878" x2="49845" y2="22878"/>
                          <a14:backgroundMark x1="50413" y1="27894" x2="50413" y2="27894"/>
                          <a14:backgroundMark x1="49845" y1="30941" x2="49845" y2="30941"/>
                          <a14:backgroundMark x1="45351" y1="31366" x2="45351" y2="31366"/>
                        </a14:backgroundRemoval>
                      </a14:imgEffect>
                    </a14:imgLayer>
                  </a14:imgProps>
                </a:ext>
                <a:ext uri="{28A0092B-C50C-407E-A947-70E740481C1C}">
                  <a14:useLocalDpi xmlns:a14="http://schemas.microsoft.com/office/drawing/2010/main" val="0"/>
                </a:ext>
              </a:extLst>
            </a:blip>
            <a:srcRect l="56889" t="15880" r="21293" b="67193"/>
            <a:stretch/>
          </p:blipFill>
          <p:spPr>
            <a:xfrm>
              <a:off x="1897829" y="3017271"/>
              <a:ext cx="707650" cy="735064"/>
            </a:xfrm>
            <a:prstGeom prst="rect">
              <a:avLst/>
            </a:prstGeom>
          </p:spPr>
        </p:pic>
      </p:grpSp>
      <p:grpSp>
        <p:nvGrpSpPr>
          <p:cNvPr id="8" name="Group 7"/>
          <p:cNvGrpSpPr/>
          <p:nvPr/>
        </p:nvGrpSpPr>
        <p:grpSpPr>
          <a:xfrm>
            <a:off x="5669849" y="3477596"/>
            <a:ext cx="1524270" cy="1136034"/>
            <a:chOff x="5532213" y="3928779"/>
            <a:chExt cx="1524270" cy="1136034"/>
          </a:xfrm>
        </p:grpSpPr>
        <p:pic>
          <p:nvPicPr>
            <p:cNvPr id="21" name="Picture 20" descr="Macintosh HD:Users:AustinFamily:Pictures:iPhoto Library.photolibrary:Previews:2013:11:08:20131108-084839:f95TTxpYSnGh9BOLAQfb5g:IMG_5725.jpg"/>
            <p:cNvPicPr/>
            <p:nvPr/>
          </p:nvPicPr>
          <p:blipFill>
            <a:blip r:embed="rId9">
              <a:extLst>
                <a:ext uri="{BEBA8EAE-BF5A-486C-A8C5-ECC9F3942E4B}">
                  <a14:imgProps xmlns:a14="http://schemas.microsoft.com/office/drawing/2010/main">
                    <a14:imgLayer r:embed="rId10">
                      <a14:imgEffect>
                        <a14:backgroundRemoval t="7435" b="90727" l="0" r="95374">
                          <a14:backgroundMark x1="73775" y1="69036" x2="73775" y2="69036"/>
                          <a14:backgroundMark x1="74724" y1="71201" x2="74724" y2="71201"/>
                          <a14:backgroundMark x1="72181" y1="68219" x2="72181" y2="68219"/>
                          <a14:backgroundMark x1="87347" y1="59559" x2="87347" y2="5955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5401002" y="4167350"/>
              <a:ext cx="761951" cy="499530"/>
            </a:xfrm>
            <a:prstGeom prst="rect">
              <a:avLst/>
            </a:prstGeom>
            <a:noFill/>
            <a:ln>
              <a:noFill/>
            </a:ln>
          </p:spPr>
        </p:pic>
        <p:pic>
          <p:nvPicPr>
            <p:cNvPr id="22" name="Picture 21" descr="Macintosh HD:Users:AustinFamily:Pictures:iPhoto Library.photolibrary:Previews:2013:11:08:20131108-084839:f95TTxpYSnGh9BOLAQfb5g:IMG_5725.jpg"/>
            <p:cNvPicPr/>
            <p:nvPr/>
          </p:nvPicPr>
          <p:blipFill>
            <a:blip r:embed="rId9">
              <a:extLst>
                <a:ext uri="{BEBA8EAE-BF5A-486C-A8C5-ECC9F3942E4B}">
                  <a14:imgProps xmlns:a14="http://schemas.microsoft.com/office/drawing/2010/main">
                    <a14:imgLayer r:embed="rId10">
                      <a14:imgEffect>
                        <a14:backgroundRemoval t="7435" b="90727" l="0" r="95374">
                          <a14:backgroundMark x1="73775" y1="69036" x2="73775" y2="69036"/>
                          <a14:backgroundMark x1="74724" y1="71201" x2="74724" y2="71201"/>
                          <a14:backgroundMark x1="72181" y1="68219" x2="72181" y2="68219"/>
                          <a14:backgroundMark x1="87347" y1="59559" x2="87347" y2="59559"/>
                        </a14:backgroundRemoval>
                      </a14:imgEffect>
                    </a14:imgLayer>
                  </a14:imgProps>
                </a:ext>
                <a:ext uri="{28A0092B-C50C-407E-A947-70E740481C1C}">
                  <a14:useLocalDpi xmlns:a14="http://schemas.microsoft.com/office/drawing/2010/main" val="0"/>
                </a:ext>
              </a:extLst>
            </a:blip>
            <a:srcRect/>
            <a:stretch>
              <a:fillRect/>
            </a:stretch>
          </p:blipFill>
          <p:spPr bwMode="auto">
            <a:xfrm rot="4399946">
              <a:off x="5771461" y="4350771"/>
              <a:ext cx="761951" cy="499530"/>
            </a:xfrm>
            <a:prstGeom prst="rect">
              <a:avLst/>
            </a:prstGeom>
            <a:noFill/>
            <a:ln>
              <a:noFill/>
            </a:ln>
          </p:spPr>
        </p:pic>
        <p:pic>
          <p:nvPicPr>
            <p:cNvPr id="23" name="Picture 22" descr="Macintosh HD:Users:AustinFamily:Pictures:iPhoto Library.photolibrary:Previews:2013:11:08:20131108-084839:f95TTxpYSnGh9BOLAQfb5g:IMG_5725.jpg"/>
            <p:cNvPicPr/>
            <p:nvPr/>
          </p:nvPicPr>
          <p:blipFill>
            <a:blip r:embed="rId9">
              <a:extLst>
                <a:ext uri="{BEBA8EAE-BF5A-486C-A8C5-ECC9F3942E4B}">
                  <a14:imgProps xmlns:a14="http://schemas.microsoft.com/office/drawing/2010/main">
                    <a14:imgLayer r:embed="rId10">
                      <a14:imgEffect>
                        <a14:backgroundRemoval t="7435" b="90727" l="0" r="95374">
                          <a14:backgroundMark x1="73775" y1="69036" x2="73775" y2="69036"/>
                          <a14:backgroundMark x1="74724" y1="71201" x2="74724" y2="71201"/>
                          <a14:backgroundMark x1="72181" y1="68219" x2="72181" y2="68219"/>
                          <a14:backgroundMark x1="87347" y1="59559" x2="87347" y2="5955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6056409" y="4059990"/>
              <a:ext cx="761951" cy="499530"/>
            </a:xfrm>
            <a:prstGeom prst="rect">
              <a:avLst/>
            </a:prstGeom>
            <a:noFill/>
            <a:ln>
              <a:noFill/>
            </a:ln>
          </p:spPr>
        </p:pic>
        <p:pic>
          <p:nvPicPr>
            <p:cNvPr id="24" name="Picture 23" descr="Macintosh HD:Users:AustinFamily:Pictures:iPhoto Library.photolibrary:Previews:2013:11:08:20131108-084839:f95TTxpYSnGh9BOLAQfb5g:IMG_5725.jpg"/>
            <p:cNvPicPr/>
            <p:nvPr/>
          </p:nvPicPr>
          <p:blipFill>
            <a:blip r:embed="rId9">
              <a:extLst>
                <a:ext uri="{BEBA8EAE-BF5A-486C-A8C5-ECC9F3942E4B}">
                  <a14:imgProps xmlns:a14="http://schemas.microsoft.com/office/drawing/2010/main">
                    <a14:imgLayer r:embed="rId10">
                      <a14:imgEffect>
                        <a14:backgroundRemoval t="7435" b="90727" l="0" r="95374">
                          <a14:backgroundMark x1="73775" y1="69036" x2="73775" y2="69036"/>
                          <a14:backgroundMark x1="74724" y1="71201" x2="74724" y2="71201"/>
                          <a14:backgroundMark x1="72181" y1="68219" x2="72181" y2="68219"/>
                          <a14:backgroundMark x1="87347" y1="59559" x2="87347" y2="59559"/>
                        </a14:backgroundRemoval>
                      </a14:imgEffect>
                    </a14:imgLayer>
                  </a14:imgProps>
                </a:ext>
                <a:ext uri="{28A0092B-C50C-407E-A947-70E740481C1C}">
                  <a14:useLocalDpi xmlns:a14="http://schemas.microsoft.com/office/drawing/2010/main" val="0"/>
                </a:ext>
              </a:extLst>
            </a:blip>
            <a:srcRect/>
            <a:stretch>
              <a:fillRect/>
            </a:stretch>
          </p:blipFill>
          <p:spPr bwMode="auto">
            <a:xfrm rot="13954415">
              <a:off x="6425742" y="4434073"/>
              <a:ext cx="761951" cy="499530"/>
            </a:xfrm>
            <a:prstGeom prst="rect">
              <a:avLst/>
            </a:prstGeom>
            <a:noFill/>
            <a:ln>
              <a:noFill/>
            </a:ln>
          </p:spPr>
        </p:pic>
      </p:grpSp>
      <p:grpSp>
        <p:nvGrpSpPr>
          <p:cNvPr id="29" name="Group 28"/>
          <p:cNvGrpSpPr/>
          <p:nvPr/>
        </p:nvGrpSpPr>
        <p:grpSpPr>
          <a:xfrm>
            <a:off x="3855943" y="2643915"/>
            <a:ext cx="883680" cy="672422"/>
            <a:chOff x="3873528" y="2943635"/>
            <a:chExt cx="755530" cy="549824"/>
          </a:xfrm>
        </p:grpSpPr>
        <p:pic>
          <p:nvPicPr>
            <p:cNvPr id="26" name="Picture 25" descr="IMG_6505.jpg"/>
            <p:cNvPicPr>
              <a:picLocks noChangeAspect="1"/>
            </p:cNvPicPr>
            <p:nvPr/>
          </p:nvPicPr>
          <p:blipFill rotWithShape="1">
            <a:blip r:embed="rId11">
              <a:extLst>
                <a:ext uri="{BEBA8EAE-BF5A-486C-A8C5-ECC9F3942E4B}">
                  <a14:imgProps xmlns:a14="http://schemas.microsoft.com/office/drawing/2010/main">
                    <a14:imgLayer r:embed="rId12">
                      <a14:imgEffect>
                        <a14:backgroundRemoval t="31250" b="65931" l="13603" r="35815">
                          <a14:foregroundMark x1="24112" y1="59436" x2="24112" y2="59436"/>
                          <a14:foregroundMark x1="30944" y1="40972" x2="30944" y2="40972"/>
                          <a14:backgroundMark x1="23652" y1="49592" x2="23652" y2="49592"/>
                          <a14:backgroundMark x1="27175" y1="56781" x2="27175" y2="56781"/>
                          <a14:backgroundMark x1="28707" y1="49469" x2="28707" y2="49469"/>
                          <a14:backgroundMark x1="26563" y1="61601" x2="26563" y2="61601"/>
                          <a14:backgroundMark x1="26379" y1="42361" x2="26379" y2="42361"/>
                          <a14:backgroundMark x1="21109" y1="46609" x2="21109" y2="46609"/>
                        </a14:backgroundRemoval>
                      </a14:imgEffect>
                    </a14:imgLayer>
                  </a14:imgProps>
                </a:ext>
                <a:ext uri="{28A0092B-C50C-407E-A947-70E740481C1C}">
                  <a14:useLocalDpi xmlns:a14="http://schemas.microsoft.com/office/drawing/2010/main" val="0"/>
                </a:ext>
              </a:extLst>
            </a:blip>
            <a:srcRect l="14507" t="30858" r="62318" b="51863"/>
            <a:stretch/>
          </p:blipFill>
          <p:spPr>
            <a:xfrm>
              <a:off x="3873528" y="3070974"/>
              <a:ext cx="755530" cy="422485"/>
            </a:xfrm>
            <a:prstGeom prst="rect">
              <a:avLst/>
            </a:prstGeom>
          </p:spPr>
        </p:pic>
        <p:pic>
          <p:nvPicPr>
            <p:cNvPr id="27" name="Picture 26" descr="IMG_6505.jpg"/>
            <p:cNvPicPr>
              <a:picLocks noChangeAspect="1"/>
            </p:cNvPicPr>
            <p:nvPr/>
          </p:nvPicPr>
          <p:blipFill rotWithShape="1">
            <a:blip r:embed="rId11">
              <a:extLst>
                <a:ext uri="{BEBA8EAE-BF5A-486C-A8C5-ECC9F3942E4B}">
                  <a14:imgProps xmlns:a14="http://schemas.microsoft.com/office/drawing/2010/main">
                    <a14:imgLayer r:embed="rId13">
                      <a14:imgEffect>
                        <a14:backgroundRemoval t="31250" b="65931" l="13603" r="35815">
                          <a14:foregroundMark x1="24112" y1="59436" x2="24112" y2="59436"/>
                          <a14:foregroundMark x1="30944" y1="40972" x2="30944" y2="40972"/>
                          <a14:backgroundMark x1="23652" y1="49592" x2="23652" y2="49592"/>
                          <a14:backgroundMark x1="27175" y1="56781" x2="27175" y2="56781"/>
                          <a14:backgroundMark x1="28707" y1="49469" x2="28707" y2="49469"/>
                          <a14:backgroundMark x1="26563" y1="61601" x2="26563" y2="61601"/>
                          <a14:backgroundMark x1="26379" y1="42361" x2="26379" y2="42361"/>
                          <a14:backgroundMark x1="21109" y1="46609" x2="21109" y2="46609"/>
                        </a14:backgroundRemoval>
                      </a14:imgEffect>
                    </a14:imgLayer>
                  </a14:imgProps>
                </a:ext>
                <a:ext uri="{28A0092B-C50C-407E-A947-70E740481C1C}">
                  <a14:useLocalDpi xmlns:a14="http://schemas.microsoft.com/office/drawing/2010/main" val="0"/>
                </a:ext>
              </a:extLst>
            </a:blip>
            <a:srcRect l="20523" t="53984" r="72548" b="33406"/>
            <a:stretch/>
          </p:blipFill>
          <p:spPr>
            <a:xfrm>
              <a:off x="4125059" y="2943635"/>
              <a:ext cx="225866" cy="308292"/>
            </a:xfrm>
            <a:prstGeom prst="rect">
              <a:avLst/>
            </a:prstGeom>
          </p:spPr>
        </p:pic>
      </p:grpSp>
      <p:pic>
        <p:nvPicPr>
          <p:cNvPr id="28" name="Picture 27" descr="IMG_7024.jpg"/>
          <p:cNvPicPr>
            <a:picLocks noChangeAspect="1"/>
          </p:cNvPicPr>
          <p:nvPr/>
        </p:nvPicPr>
        <p:blipFill rotWithShape="1">
          <a:blip r:embed="rId14">
            <a:extLst>
              <a:ext uri="{BEBA8EAE-BF5A-486C-A8C5-ECC9F3942E4B}">
                <a14:imgProps xmlns:a14="http://schemas.microsoft.com/office/drawing/2010/main">
                  <a14:imgLayer r:embed="rId15">
                    <a14:imgEffect>
                      <a14:backgroundRemoval t="76921" b="91924" l="17155" r="51321">
                        <a14:foregroundMark x1="25180" y1="82469" x2="25180" y2="82469"/>
                        <a14:foregroundMark x1="21240" y1="81878" x2="21240" y2="81878"/>
                        <a14:foregroundMark x1="18645" y1="81484" x2="18645" y2="81484"/>
                        <a14:foregroundMark x1="33445" y1="86113" x2="33445" y2="86113"/>
                        <a14:backgroundMark x1="47093" y1="85555" x2="47093" y2="85555"/>
                        <a14:backgroundMark x1="45651" y1="84964" x2="45651" y2="84964"/>
                        <a14:backgroundMark x1="37290" y1="86277" x2="37290" y2="86277"/>
                        <a14:backgroundMark x1="34310" y1="88575" x2="34310" y2="88575"/>
                        <a14:backgroundMark x1="32629" y1="89035" x2="32629" y2="89035"/>
                        <a14:backgroundMark x1="29938" y1="88181" x2="29938" y2="88181"/>
                        <a14:backgroundMark x1="39068" y1="90118" x2="39068" y2="90118"/>
                        <a14:backgroundMark x1="35704" y1="83257" x2="35704" y2="83257"/>
                      </a14:backgroundRemoval>
                    </a14:imgEffect>
                  </a14:imgLayer>
                </a14:imgProps>
              </a:ext>
              <a:ext uri="{28A0092B-C50C-407E-A947-70E740481C1C}">
                <a14:useLocalDpi xmlns:a14="http://schemas.microsoft.com/office/drawing/2010/main" val="0"/>
              </a:ext>
            </a:extLst>
          </a:blip>
          <a:srcRect l="14669" t="74922" r="47045" b="6972"/>
          <a:stretch/>
        </p:blipFill>
        <p:spPr>
          <a:xfrm>
            <a:off x="3558959" y="3299516"/>
            <a:ext cx="1385403" cy="958987"/>
          </a:xfrm>
          <a:prstGeom prst="rect">
            <a:avLst/>
          </a:prstGeom>
        </p:spPr>
      </p:pic>
      <p:pic>
        <p:nvPicPr>
          <p:cNvPr id="30" name="Picture 29" descr="IMG_7142.jpg"/>
          <p:cNvPicPr>
            <a:picLocks noChangeAspect="1"/>
          </p:cNvPicPr>
          <p:nvPr/>
        </p:nvPicPr>
        <p:blipFill rotWithShape="1">
          <a:blip r:embed="rId16">
            <a:extLst>
              <a:ext uri="{BEBA8EAE-BF5A-486C-A8C5-ECC9F3942E4B}">
                <a14:imgProps xmlns:a14="http://schemas.microsoft.com/office/drawing/2010/main">
                  <a14:imgLayer r:embed="rId17">
                    <a14:imgEffect>
                      <a14:backgroundRemoval t="4688" b="57751" l="45057" r="62623">
                        <a14:foregroundMark x1="54698" y1="39246" x2="54698" y2="39246"/>
                        <a14:foregroundMark x1="54698" y1="23529" x2="54698" y2="23529"/>
                        <a14:foregroundMark x1="51348" y1="11612" x2="51348" y2="11612"/>
                        <a14:foregroundMark x1="47672" y1="53554" x2="47672" y2="53554"/>
                        <a14:foregroundMark x1="48775" y1="54596" x2="48775" y2="54596"/>
                        <a14:foregroundMark x1="49551" y1="55116" x2="49551" y2="55116"/>
                        <a14:foregroundMark x1="53922" y1="42739" x2="53922" y2="42739"/>
                        <a14:foregroundMark x1="56985" y1="41023" x2="56985" y2="41023"/>
                        <a14:foregroundMark x1="51307" y1="42953" x2="51307" y2="42953"/>
                        <a14:foregroundMark x1="50000" y1="42249" x2="50000" y2="42249"/>
                        <a14:foregroundMark x1="58292" y1="42739" x2="58292" y2="42739"/>
                        <a14:foregroundMark x1="47508" y1="36826" x2="47508" y2="36826"/>
                        <a14:foregroundMark x1="47876" y1="35876" x2="47876" y2="35876"/>
                        <a14:foregroundMark x1="49632" y1="29105" x2="49632" y2="29105"/>
                        <a14:foregroundMark x1="53554" y1="29105" x2="53554" y2="29105"/>
                        <a14:foregroundMark x1="48080" y1="24112" x2="48080" y2="24112"/>
                        <a14:foregroundMark x1="47426" y1="26624" x2="47426" y2="26624"/>
                        <a14:foregroundMark x1="55596" y1="15502" x2="55596" y2="15502"/>
                        <a14:foregroundMark x1="50000" y1="17525" x2="50000" y2="17525"/>
                        <a14:foregroundMark x1="58007" y1="17647" x2="58007" y2="17647"/>
                        <a14:foregroundMark x1="47141" y1="11336" x2="47141" y2="11336"/>
                        <a14:foregroundMark x1="46855" y1="12929" x2="46855" y2="12929"/>
                        <a14:foregroundMark x1="46855" y1="12439" x2="46855" y2="12439"/>
                        <a14:foregroundMark x1="46609" y1="13358" x2="46609" y2="13358"/>
                        <a14:backgroundMark x1="47794" y1="35172" x2="47794" y2="35172"/>
                        <a14:backgroundMark x1="46691" y1="24449" x2="46691" y2="24449"/>
                        <a14:backgroundMark x1="45874" y1="13327" x2="45874" y2="13327"/>
                        <a14:backgroundMark x1="45956" y1="13817" x2="45956" y2="13817"/>
                        <a14:backgroundMark x1="46324" y1="14675" x2="46324" y2="14675"/>
                      </a14:backgroundRemoval>
                    </a14:imgEffect>
                  </a14:imgLayer>
                </a14:imgProps>
              </a:ext>
              <a:ext uri="{28A0092B-C50C-407E-A947-70E740481C1C}">
                <a14:useLocalDpi xmlns:a14="http://schemas.microsoft.com/office/drawing/2010/main" val="0"/>
              </a:ext>
            </a:extLst>
          </a:blip>
          <a:srcRect l="44637" t="4396" r="37501" b="42711"/>
          <a:stretch/>
        </p:blipFill>
        <p:spPr>
          <a:xfrm rot="5400000">
            <a:off x="6375786" y="3982955"/>
            <a:ext cx="488052" cy="1927081"/>
          </a:xfrm>
          <a:prstGeom prst="rect">
            <a:avLst/>
          </a:prstGeom>
        </p:spPr>
      </p:pic>
    </p:spTree>
    <p:extLst>
      <p:ext uri="{BB962C8B-B14F-4D97-AF65-F5344CB8AC3E}">
        <p14:creationId xmlns:p14="http://schemas.microsoft.com/office/powerpoint/2010/main" val="204991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smtClean="0"/>
              <a:t>Session Objectives</a:t>
            </a:r>
            <a:endParaRPr lang="en-US" dirty="0"/>
          </a:p>
        </p:txBody>
      </p:sp>
      <p:sp>
        <p:nvSpPr>
          <p:cNvPr id="4" name="Content Placeholder 3"/>
          <p:cNvSpPr>
            <a:spLocks noGrp="1"/>
          </p:cNvSpPr>
          <p:nvPr>
            <p:ph idx="4294967295"/>
          </p:nvPr>
        </p:nvSpPr>
        <p:spPr>
          <a:xfrm>
            <a:off x="457200" y="1913474"/>
            <a:ext cx="8229600" cy="4019126"/>
          </a:xfrm>
        </p:spPr>
        <p:txBody>
          <a:bodyPr/>
          <a:lstStyle/>
          <a:p>
            <a:pPr lvl="1" indent="-457200">
              <a:spcBef>
                <a:spcPts val="672"/>
              </a:spcBef>
              <a:spcAft>
                <a:spcPts val="0"/>
              </a:spcAft>
            </a:pPr>
            <a:r>
              <a:rPr lang="en-US" sz="2800" dirty="0" smtClean="0">
                <a:solidFill>
                  <a:srgbClr val="0A2D6B"/>
                </a:solidFill>
              </a:rPr>
              <a:t>Examine the sequence of concepts </a:t>
            </a:r>
            <a:r>
              <a:rPr lang="en-US" sz="2800" dirty="0">
                <a:solidFill>
                  <a:srgbClr val="0A2D6B"/>
                </a:solidFill>
              </a:rPr>
              <a:t>across the </a:t>
            </a:r>
            <a:r>
              <a:rPr lang="en-US" sz="2800" dirty="0" smtClean="0">
                <a:solidFill>
                  <a:srgbClr val="0A2D6B"/>
                </a:solidFill>
              </a:rPr>
              <a:t>module.</a:t>
            </a:r>
            <a:endParaRPr lang="en-US" sz="2800" dirty="0">
              <a:solidFill>
                <a:srgbClr val="0A2D6B"/>
              </a:solidFill>
            </a:endParaRPr>
          </a:p>
          <a:p>
            <a:pPr lvl="1" indent="-457200">
              <a:spcBef>
                <a:spcPts val="672"/>
              </a:spcBef>
              <a:spcAft>
                <a:spcPts val="0"/>
              </a:spcAft>
            </a:pPr>
            <a:r>
              <a:rPr lang="en-US" sz="2800" dirty="0" smtClean="0">
                <a:solidFill>
                  <a:srgbClr val="0A2D6B"/>
                </a:solidFill>
              </a:rPr>
              <a:t>Study mathematical </a:t>
            </a:r>
            <a:r>
              <a:rPr lang="en-US" sz="2800" dirty="0">
                <a:solidFill>
                  <a:srgbClr val="0A2D6B"/>
                </a:solidFill>
              </a:rPr>
              <a:t>models and instructional strategies </a:t>
            </a:r>
            <a:r>
              <a:rPr lang="en-US" sz="2800" dirty="0" smtClean="0">
                <a:solidFill>
                  <a:srgbClr val="0A2D6B"/>
                </a:solidFill>
              </a:rPr>
              <a:t>from </a:t>
            </a:r>
            <a:r>
              <a:rPr lang="en-US" sz="2800" i="1" dirty="0" smtClean="0">
                <a:solidFill>
                  <a:srgbClr val="0A2D6B"/>
                </a:solidFill>
              </a:rPr>
              <a:t>A </a:t>
            </a:r>
            <a:r>
              <a:rPr lang="en-US" sz="2800" i="1" dirty="0">
                <a:solidFill>
                  <a:srgbClr val="0A2D6B"/>
                </a:solidFill>
              </a:rPr>
              <a:t>Story of Units</a:t>
            </a:r>
            <a:r>
              <a:rPr lang="en-US" sz="2800" i="1" dirty="0" smtClean="0">
                <a:solidFill>
                  <a:srgbClr val="0A2D6B"/>
                </a:solidFill>
              </a:rPr>
              <a:t>.</a:t>
            </a:r>
          </a:p>
          <a:p>
            <a:pPr lvl="1" indent="-457200">
              <a:spcBef>
                <a:spcPts val="672"/>
              </a:spcBef>
              <a:spcAft>
                <a:spcPts val="0"/>
              </a:spcAft>
            </a:pPr>
            <a:r>
              <a:rPr lang="en-US" sz="2800" dirty="0" smtClean="0">
                <a:solidFill>
                  <a:srgbClr val="0A2D6B"/>
                </a:solidFill>
              </a:rPr>
              <a:t>Prepare to implement this and subsequent modules of </a:t>
            </a:r>
            <a:r>
              <a:rPr lang="en-US" sz="2800" i="1" dirty="0" smtClean="0">
                <a:solidFill>
                  <a:srgbClr val="0A2D6B"/>
                </a:solidFill>
              </a:rPr>
              <a:t>A Story of Units.</a:t>
            </a:r>
          </a:p>
        </p:txBody>
      </p:sp>
    </p:spTree>
    <p:extLst>
      <p:ext uri="{BB962C8B-B14F-4D97-AF65-F5344CB8AC3E}">
        <p14:creationId xmlns:p14="http://schemas.microsoft.com/office/powerpoint/2010/main" val="5202894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0379"/>
            <a:ext cx="8229600" cy="824382"/>
          </a:xfrm>
        </p:spPr>
        <p:txBody>
          <a:bodyPr/>
          <a:lstStyle/>
          <a:p>
            <a:r>
              <a:rPr lang="en-US" dirty="0"/>
              <a:t>Sort by Count</a:t>
            </a:r>
          </a:p>
        </p:txBody>
      </p:sp>
      <p:sp>
        <p:nvSpPr>
          <p:cNvPr id="3" name="Content Placeholder 2"/>
          <p:cNvSpPr>
            <a:spLocks noGrp="1"/>
          </p:cNvSpPr>
          <p:nvPr>
            <p:ph idx="4294967295"/>
          </p:nvPr>
        </p:nvSpPr>
        <p:spPr>
          <a:xfrm>
            <a:off x="457200" y="1467705"/>
            <a:ext cx="8229600" cy="1049859"/>
          </a:xfrm>
        </p:spPr>
        <p:txBody>
          <a:bodyPr>
            <a:normAutofit/>
          </a:bodyPr>
          <a:lstStyle/>
          <a:p>
            <a:r>
              <a:rPr lang="en-US" sz="2400" dirty="0" smtClean="0">
                <a:latin typeface="Arial" panose="020B0604020202020204" pitchFamily="34" charset="0"/>
                <a:cs typeface="Arial" panose="020B0604020202020204" pitchFamily="34" charset="0"/>
              </a:rPr>
              <a:t>Why did you color both sets of triangles blue but the sets of happy faces different colors?</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6</a:t>
            </a:r>
            <a:endParaRPr lang="en-US" sz="2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28711" y="2449784"/>
            <a:ext cx="3474166" cy="327377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94927" y="2689672"/>
            <a:ext cx="691445" cy="81844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24372" y="3479895"/>
            <a:ext cx="762000" cy="818444"/>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38483" y="4277222"/>
            <a:ext cx="816507" cy="818444"/>
          </a:xfrm>
          <a:prstGeom prst="rect">
            <a:avLst/>
          </a:prstGeom>
        </p:spPr>
      </p:pic>
    </p:spTree>
    <p:extLst>
      <p:ext uri="{BB962C8B-B14F-4D97-AF65-F5344CB8AC3E}">
        <p14:creationId xmlns:p14="http://schemas.microsoft.com/office/powerpoint/2010/main" val="4057166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60634"/>
            <a:ext cx="8229600" cy="1024473"/>
          </a:xfrm>
        </p:spPr>
        <p:txBody>
          <a:bodyPr>
            <a:normAutofit fontScale="90000"/>
          </a:bodyPr>
          <a:lstStyle/>
          <a:p>
            <a:r>
              <a:rPr lang="en-US" dirty="0" smtClean="0"/>
              <a:t>Numerals to 5 in Different Configurations, Math Drawings, and Expressions</a:t>
            </a:r>
            <a:endParaRPr lang="en-US" dirty="0"/>
          </a:p>
        </p:txBody>
      </p:sp>
      <p:sp>
        <p:nvSpPr>
          <p:cNvPr id="8" name="Content Placeholder 7"/>
          <p:cNvSpPr>
            <a:spLocks noGrp="1"/>
          </p:cNvSpPr>
          <p:nvPr>
            <p:ph idx="4294967295"/>
          </p:nvPr>
        </p:nvSpPr>
        <p:spPr>
          <a:xfrm>
            <a:off x="457200" y="1937921"/>
            <a:ext cx="8229600" cy="3914711"/>
          </a:xfrm>
        </p:spPr>
        <p:txBody>
          <a:bodyPr>
            <a:normAutofit fontScale="92500"/>
          </a:bodyPr>
          <a:lstStyle/>
          <a:p>
            <a:pPr marL="457200" indent="-457200">
              <a:buFont typeface="Arial"/>
              <a:buChar char="•"/>
            </a:pPr>
            <a:r>
              <a:rPr lang="en-US" sz="2200" b="1" dirty="0" smtClean="0">
                <a:latin typeface="Arial" panose="020B0604020202020204" pitchFamily="34" charset="0"/>
                <a:cs typeface="Arial" panose="020B0604020202020204" pitchFamily="34" charset="0"/>
              </a:rPr>
              <a:t>Lesson 7: </a:t>
            </a:r>
            <a:r>
              <a:rPr lang="en-US" sz="2200" dirty="0" smtClean="0">
                <a:latin typeface="Arial" panose="020B0604020202020204" pitchFamily="34" charset="0"/>
                <a:cs typeface="Arial" panose="020B0604020202020204" pitchFamily="34" charset="0"/>
              </a:rPr>
              <a:t>Sort by count in vertical columns and horizontal rows. Match to numerals on cards.</a:t>
            </a:r>
          </a:p>
          <a:p>
            <a:pPr marL="457200" indent="-457200">
              <a:buFont typeface="Arial"/>
              <a:buChar char="•"/>
            </a:pPr>
            <a:r>
              <a:rPr lang="en-US" sz="2200" b="1" dirty="0" smtClean="0">
                <a:latin typeface="Arial" panose="020B0604020202020204" pitchFamily="34" charset="0"/>
                <a:cs typeface="Arial" panose="020B0604020202020204" pitchFamily="34" charset="0"/>
              </a:rPr>
              <a:t>Lesson 8: </a:t>
            </a:r>
            <a:r>
              <a:rPr lang="en-US" sz="2200" dirty="0" smtClean="0">
                <a:latin typeface="Arial" panose="020B0604020202020204" pitchFamily="34" charset="0"/>
                <a:cs typeface="Arial" panose="020B0604020202020204" pitchFamily="34" charset="0"/>
              </a:rPr>
              <a:t>Answer </a:t>
            </a:r>
            <a:r>
              <a:rPr lang="en-US" sz="2200" i="1" dirty="0" smtClean="0">
                <a:latin typeface="Arial" panose="020B0604020202020204" pitchFamily="34" charset="0"/>
                <a:cs typeface="Arial" panose="020B0604020202020204" pitchFamily="34" charset="0"/>
              </a:rPr>
              <a:t>how many </a:t>
            </a:r>
            <a:r>
              <a:rPr lang="en-US" sz="2200" dirty="0" smtClean="0">
                <a:latin typeface="Arial" panose="020B0604020202020204" pitchFamily="34" charset="0"/>
                <a:cs typeface="Arial" panose="020B0604020202020204" pitchFamily="34" charset="0"/>
              </a:rPr>
              <a:t>questions to 5 in linear configurations with 4 in an array configuration. Compare ways to count 5 fingers.</a:t>
            </a:r>
          </a:p>
          <a:p>
            <a:pPr marL="457200" indent="-457200">
              <a:buFont typeface="Arial"/>
              <a:buChar char="•"/>
            </a:pPr>
            <a:r>
              <a:rPr lang="en-US" sz="2200" b="1" dirty="0" smtClean="0">
                <a:latin typeface="Arial" panose="020B0604020202020204" pitchFamily="34" charset="0"/>
                <a:cs typeface="Arial" panose="020B0604020202020204" pitchFamily="34" charset="0"/>
              </a:rPr>
              <a:t>Lesson 9: </a:t>
            </a:r>
            <a:r>
              <a:rPr lang="en-US" sz="2200" dirty="0" smtClean="0">
                <a:latin typeface="Arial" panose="020B0604020202020204" pitchFamily="34" charset="0"/>
                <a:cs typeface="Arial" panose="020B0604020202020204" pitchFamily="34" charset="0"/>
              </a:rPr>
              <a:t>Within linear and array dot configurations of numbers 3, 4, and 5, find hidden numbers.</a:t>
            </a:r>
          </a:p>
          <a:p>
            <a:pPr marL="457200" indent="-457200">
              <a:buFont typeface="Arial"/>
              <a:buChar char="•"/>
            </a:pPr>
            <a:r>
              <a:rPr lang="en-US" sz="2200" b="1" dirty="0" smtClean="0">
                <a:latin typeface="Arial" panose="020B0604020202020204" pitchFamily="34" charset="0"/>
                <a:cs typeface="Arial" panose="020B0604020202020204" pitchFamily="34" charset="0"/>
              </a:rPr>
              <a:t>Lesson 10: </a:t>
            </a:r>
            <a:r>
              <a:rPr lang="en-US" sz="2200" dirty="0" smtClean="0">
                <a:latin typeface="Arial" panose="020B0604020202020204" pitchFamily="34" charset="0"/>
                <a:cs typeface="Arial" panose="020B0604020202020204" pitchFamily="34" charset="0"/>
              </a:rPr>
              <a:t>Within circular and scattered dot configurations of numbers 3, 4, and 5 find hidden partners.</a:t>
            </a:r>
          </a:p>
          <a:p>
            <a:pPr marL="457200" indent="-457200">
              <a:buFont typeface="Arial"/>
              <a:buChar char="•"/>
            </a:pPr>
            <a:r>
              <a:rPr lang="en-US" sz="2200" b="1" dirty="0" smtClean="0">
                <a:latin typeface="Arial" panose="020B0604020202020204" pitchFamily="34" charset="0"/>
                <a:cs typeface="Arial" panose="020B0604020202020204" pitchFamily="34" charset="0"/>
              </a:rPr>
              <a:t>Lesson 11: </a:t>
            </a:r>
            <a:r>
              <a:rPr lang="en-US" sz="2200" dirty="0" smtClean="0">
                <a:latin typeface="Arial" panose="020B0604020202020204" pitchFamily="34" charset="0"/>
                <a:cs typeface="Arial" panose="020B0604020202020204" pitchFamily="34" charset="0"/>
              </a:rPr>
              <a:t>Model decompositions of 3 with materials, drawings, and expressions. Represent the decomposition as 1 + 2 and 2 + 1. </a:t>
            </a:r>
            <a:endParaRPr lang="en-US" sz="22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692696"/>
            <a:ext cx="8229600" cy="825500"/>
          </a:xfrm>
        </p:spPr>
        <p:txBody>
          <a:bodyPr>
            <a:normAutofit/>
          </a:bodyPr>
          <a:lstStyle/>
          <a:p>
            <a:r>
              <a:rPr lang="en-US" sz="2400" dirty="0" smtClean="0">
                <a:latin typeface="Arial" panose="020B0604020202020204" pitchFamily="34" charset="0"/>
                <a:cs typeface="Arial" panose="020B0604020202020204" pitchFamily="34" charset="0"/>
              </a:rPr>
              <a:t>Topic 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3940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76900"/>
            <a:ext cx="8229600" cy="824382"/>
          </a:xfrm>
        </p:spPr>
        <p:txBody>
          <a:bodyPr/>
          <a:lstStyle/>
          <a:p>
            <a:r>
              <a:rPr lang="en-US" dirty="0" smtClean="0"/>
              <a:t>Counting Configurations</a:t>
            </a:r>
            <a:endParaRPr lang="en-US" dirty="0"/>
          </a:p>
        </p:txBody>
      </p:sp>
      <p:sp>
        <p:nvSpPr>
          <p:cNvPr id="2" name="Content Placeholder 1"/>
          <p:cNvSpPr>
            <a:spLocks noGrp="1"/>
          </p:cNvSpPr>
          <p:nvPr>
            <p:ph idx="4294967295"/>
          </p:nvPr>
        </p:nvSpPr>
        <p:spPr>
          <a:xfrm>
            <a:off x="457200" y="2101052"/>
            <a:ext cx="8229600" cy="668859"/>
          </a:xfrm>
        </p:spPr>
        <p:txBody>
          <a:bodyPr>
            <a:normAutofit/>
          </a:bodyPr>
          <a:lstStyle/>
          <a:p>
            <a:pPr algn="ctr"/>
            <a:r>
              <a:rPr lang="en-US" sz="2400" dirty="0" smtClean="0">
                <a:latin typeface="Arial" panose="020B0604020202020204" pitchFamily="34" charset="0"/>
                <a:cs typeface="Arial" panose="020B0604020202020204" pitchFamily="34" charset="0"/>
              </a:rPr>
              <a:t>Simple </a:t>
            </a:r>
            <a:r>
              <a:rPr lang="en-US" sz="2400" dirty="0" smtClean="0">
                <a:latin typeface="Arial" panose="020B0604020202020204" pitchFamily="34" charset="0"/>
                <a:cs typeface="Arial" panose="020B0604020202020204" pitchFamily="34" charset="0"/>
                <a:sym typeface="Wingdings"/>
              </a:rPr>
              <a:t> Complex</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258387"/>
            <a:ext cx="8229600" cy="825500"/>
          </a:xfrm>
        </p:spPr>
        <p:txBody>
          <a:bodyPr>
            <a:normAutofit/>
          </a:bodyPr>
          <a:lstStyle/>
          <a:p>
            <a:r>
              <a:rPr lang="en-US" sz="2400" dirty="0" smtClean="0">
                <a:latin typeface="Arial" panose="020B0604020202020204" pitchFamily="34" charset="0"/>
                <a:cs typeface="Arial" panose="020B0604020202020204" pitchFamily="34" charset="0"/>
              </a:rPr>
              <a:t>Topic C</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9700" y="3369681"/>
            <a:ext cx="6311900" cy="1282700"/>
          </a:xfrm>
          <a:prstGeom prst="rect">
            <a:avLst/>
          </a:prstGeom>
        </p:spPr>
      </p:pic>
    </p:spTree>
    <p:extLst>
      <p:ext uri="{BB962C8B-B14F-4D97-AF65-F5344CB8AC3E}">
        <p14:creationId xmlns:p14="http://schemas.microsoft.com/office/powerpoint/2010/main" val="2024805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56310"/>
            <a:ext cx="8229600" cy="824382"/>
          </a:xfrm>
        </p:spPr>
        <p:txBody>
          <a:bodyPr/>
          <a:lstStyle/>
          <a:p>
            <a:r>
              <a:rPr lang="en-US" dirty="0" smtClean="0"/>
              <a:t>Fluency Break</a:t>
            </a:r>
            <a:endParaRPr lang="en-US" dirty="0"/>
          </a:p>
        </p:txBody>
      </p:sp>
      <p:sp>
        <p:nvSpPr>
          <p:cNvPr id="8" name="Content Placeholder 7"/>
          <p:cNvSpPr>
            <a:spLocks noGrp="1"/>
          </p:cNvSpPr>
          <p:nvPr>
            <p:ph idx="4294967295"/>
          </p:nvPr>
        </p:nvSpPr>
        <p:spPr>
          <a:xfrm>
            <a:off x="457200" y="1812672"/>
            <a:ext cx="6005689" cy="4019126"/>
          </a:xfrm>
        </p:spPr>
        <p:txBody>
          <a:bodyPr>
            <a:normAutofit/>
          </a:bodyPr>
          <a:lstStyle/>
          <a:p>
            <a:pPr marL="0" indent="0"/>
            <a:r>
              <a:rPr lang="en-US" sz="2400" b="1" dirty="0" smtClean="0">
                <a:latin typeface="Arial" panose="020B0604020202020204" pitchFamily="34" charset="0"/>
                <a:cs typeface="Arial" panose="020B0604020202020204" pitchFamily="34" charset="0"/>
              </a:rPr>
              <a:t>Sunrise/Sunset Counting to 5 (</a:t>
            </a:r>
            <a:r>
              <a:rPr lang="en-US" sz="2400" b="1" dirty="0">
                <a:latin typeface="Arial" panose="020B0604020202020204" pitchFamily="34" charset="0"/>
                <a:cs typeface="Arial" panose="020B0604020202020204" pitchFamily="34" charset="0"/>
              </a:rPr>
              <a:t>K.CC</a:t>
            </a:r>
            <a:r>
              <a:rPr lang="en-US" sz="2400" b="1" dirty="0" smtClean="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2</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457200" indent="-457200">
              <a:buFont typeface="Arial"/>
              <a:buChar char="•"/>
            </a:pPr>
            <a:r>
              <a:rPr lang="en-US" sz="2400" dirty="0">
                <a:latin typeface="Arial" panose="020B0604020202020204" pitchFamily="34" charset="0"/>
                <a:cs typeface="Arial" panose="020B0604020202020204" pitchFamily="34" charset="0"/>
              </a:rPr>
              <a:t>Students </a:t>
            </a:r>
            <a:r>
              <a:rPr lang="en-US" sz="2400" dirty="0" smtClean="0">
                <a:latin typeface="Arial" panose="020B0604020202020204" pitchFamily="34" charset="0"/>
                <a:cs typeface="Arial" panose="020B0604020202020204" pitchFamily="34" charset="0"/>
              </a:rPr>
              <a:t>rote count to 5</a:t>
            </a: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movement mimics the increasing quantity as they count forward and the decreasing quantity as they count back</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a:t>
            </a:r>
            <a:r>
              <a:rPr lang="en-US" sz="28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603732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55155"/>
            <a:ext cx="8229600" cy="824382"/>
          </a:xfrm>
        </p:spPr>
        <p:txBody>
          <a:bodyPr/>
          <a:lstStyle/>
          <a:p>
            <a:r>
              <a:rPr lang="en-US" dirty="0" smtClean="0"/>
              <a:t>Match Numerals to Quantities</a:t>
            </a:r>
            <a:endParaRPr lang="en-US" dirty="0"/>
          </a:p>
        </p:txBody>
      </p:sp>
      <p:sp>
        <p:nvSpPr>
          <p:cNvPr id="8" name="Content Placeholder 7"/>
          <p:cNvSpPr>
            <a:spLocks noGrp="1"/>
          </p:cNvSpPr>
          <p:nvPr>
            <p:ph idx="4294967295"/>
          </p:nvPr>
        </p:nvSpPr>
        <p:spPr>
          <a:xfrm>
            <a:off x="457200" y="1833506"/>
            <a:ext cx="4721578"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Introduce numerals 1, 2, 3, 4, and 5</a:t>
            </a:r>
          </a:p>
          <a:p>
            <a:pPr marL="457200" indent="-457200">
              <a:buFont typeface="Arial"/>
              <a:buChar char="•"/>
            </a:pPr>
            <a:r>
              <a:rPr lang="en-US" sz="2400" dirty="0" smtClean="0">
                <a:latin typeface="Arial" panose="020B0604020202020204" pitchFamily="34" charset="0"/>
                <a:cs typeface="Arial" panose="020B0604020202020204" pitchFamily="34" charset="0"/>
              </a:rPr>
              <a:t>Sort cubes by color</a:t>
            </a:r>
          </a:p>
          <a:p>
            <a:pPr marL="457200" indent="-457200">
              <a:buFont typeface="Arial"/>
              <a:buChar char="•"/>
            </a:pPr>
            <a:r>
              <a:rPr lang="en-US" sz="2400" dirty="0" smtClean="0">
                <a:latin typeface="Arial" panose="020B0604020202020204" pitchFamily="34" charset="0"/>
                <a:cs typeface="Arial" panose="020B0604020202020204" pitchFamily="34" charset="0"/>
              </a:rPr>
              <a:t>Count each group and match the numeral</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400" dirty="0" smtClean="0">
                <a:latin typeface="Arial" panose="020B0604020202020204" pitchFamily="34" charset="0"/>
                <a:cs typeface="Arial" panose="020B0604020202020204" pitchFamily="34" charset="0"/>
              </a:rPr>
              <a:t>Lesson 7</a:t>
            </a:r>
            <a:endParaRPr lang="en-US"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79347" y="2122312"/>
            <a:ext cx="674379" cy="68664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9348" y="2899834"/>
            <a:ext cx="672218" cy="680316"/>
          </a:xfrm>
          <a:prstGeom prst="rect">
            <a:avLst/>
          </a:prstGeom>
        </p:spPr>
      </p:pic>
      <p:pic>
        <p:nvPicPr>
          <p:cNvPr id="4" name="Picture 3"/>
          <p:cNvPicPr>
            <a:picLocks noChangeAspect="1"/>
          </p:cNvPicPr>
          <p:nvPr/>
        </p:nvPicPr>
        <p:blipFill>
          <a:blip r:embed="rId5"/>
          <a:stretch>
            <a:fillRect/>
          </a:stretch>
        </p:blipFill>
        <p:spPr>
          <a:xfrm>
            <a:off x="5480100" y="3673283"/>
            <a:ext cx="689956" cy="685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0100" y="4470400"/>
            <a:ext cx="673626" cy="685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78012" y="5246800"/>
            <a:ext cx="673554" cy="6858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475103400"/>
              </p:ext>
            </p:extLst>
          </p:nvPr>
        </p:nvGraphicFramePr>
        <p:xfrm>
          <a:off x="6424705" y="5352681"/>
          <a:ext cx="2262095" cy="474378"/>
        </p:xfrm>
        <a:graphic>
          <a:graphicData uri="http://schemas.openxmlformats.org/drawingml/2006/table">
            <a:tbl>
              <a:tblPr firstRow="1" bandRow="1">
                <a:tableStyleId>{5C22544A-7EE6-4342-B048-85BDC9FD1C3A}</a:tableStyleId>
              </a:tblPr>
              <a:tblGrid>
                <a:gridCol w="452419"/>
                <a:gridCol w="452419"/>
                <a:gridCol w="452419"/>
                <a:gridCol w="452419"/>
                <a:gridCol w="452419"/>
              </a:tblGrid>
              <a:tr h="47437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288392846"/>
              </p:ext>
            </p:extLst>
          </p:nvPr>
        </p:nvGraphicFramePr>
        <p:xfrm>
          <a:off x="6427695" y="4563798"/>
          <a:ext cx="1809676" cy="474378"/>
        </p:xfrm>
        <a:graphic>
          <a:graphicData uri="http://schemas.openxmlformats.org/drawingml/2006/table">
            <a:tbl>
              <a:tblPr firstRow="1" bandRow="1">
                <a:tableStyleId>{5C22544A-7EE6-4342-B048-85BDC9FD1C3A}</a:tableStyleId>
              </a:tblPr>
              <a:tblGrid>
                <a:gridCol w="452419"/>
                <a:gridCol w="452419"/>
                <a:gridCol w="452419"/>
                <a:gridCol w="452419"/>
              </a:tblGrid>
              <a:tr h="474378">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c>
                  <a:txBody>
                    <a:bodyPr/>
                    <a:lstStyle/>
                    <a:p>
                      <a:endParaRPr lang="en-US" dirty="0"/>
                    </a:p>
                  </a:txBody>
                  <a:tcPr>
                    <a:solidFill>
                      <a:srgbClr val="FF0000"/>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27774450"/>
              </p:ext>
            </p:extLst>
          </p:nvPr>
        </p:nvGraphicFramePr>
        <p:xfrm>
          <a:off x="6430685" y="3789856"/>
          <a:ext cx="1357257" cy="474378"/>
        </p:xfrm>
        <a:graphic>
          <a:graphicData uri="http://schemas.openxmlformats.org/drawingml/2006/table">
            <a:tbl>
              <a:tblPr firstRow="1" bandRow="1">
                <a:tableStyleId>{5C22544A-7EE6-4342-B048-85BDC9FD1C3A}</a:tableStyleId>
              </a:tblPr>
              <a:tblGrid>
                <a:gridCol w="452419"/>
                <a:gridCol w="452419"/>
                <a:gridCol w="452419"/>
              </a:tblGrid>
              <a:tr h="474378">
                <a:tc>
                  <a:txBody>
                    <a:bodyPr/>
                    <a:lstStyle/>
                    <a:p>
                      <a:endParaRPr lang="en-US" dirty="0"/>
                    </a:p>
                  </a:txBody>
                  <a:tcPr>
                    <a:solidFill>
                      <a:srgbClr val="FFFF00"/>
                    </a:solidFill>
                  </a:tcPr>
                </a:tc>
                <a:tc>
                  <a:txBody>
                    <a:bodyPr/>
                    <a:lstStyle/>
                    <a:p>
                      <a:endParaRPr lang="en-US" dirty="0"/>
                    </a:p>
                  </a:txBody>
                  <a:tcPr>
                    <a:solidFill>
                      <a:srgbClr val="FFFF00"/>
                    </a:solidFill>
                  </a:tcPr>
                </a:tc>
                <a:tc>
                  <a:txBody>
                    <a:bodyPr/>
                    <a:lstStyle/>
                    <a:p>
                      <a:endParaRPr lang="en-US" dirty="0"/>
                    </a:p>
                  </a:txBody>
                  <a:tcPr>
                    <a:solidFill>
                      <a:srgbClr val="FFFF00"/>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280713840"/>
              </p:ext>
            </p:extLst>
          </p:nvPr>
        </p:nvGraphicFramePr>
        <p:xfrm>
          <a:off x="6418734" y="2986032"/>
          <a:ext cx="904838" cy="474378"/>
        </p:xfrm>
        <a:graphic>
          <a:graphicData uri="http://schemas.openxmlformats.org/drawingml/2006/table">
            <a:tbl>
              <a:tblPr firstRow="1" bandRow="1">
                <a:tableStyleId>{5C22544A-7EE6-4342-B048-85BDC9FD1C3A}</a:tableStyleId>
              </a:tblPr>
              <a:tblGrid>
                <a:gridCol w="452419"/>
                <a:gridCol w="452419"/>
              </a:tblGrid>
              <a:tr h="474378">
                <a:tc>
                  <a:txBody>
                    <a:bodyPr/>
                    <a:lstStyle/>
                    <a:p>
                      <a:endParaRPr lang="en-US" dirty="0"/>
                    </a:p>
                  </a:txBody>
                  <a:tcPr>
                    <a:solidFill>
                      <a:srgbClr val="008000"/>
                    </a:solidFill>
                  </a:tcPr>
                </a:tc>
                <a:tc>
                  <a:txBody>
                    <a:bodyPr/>
                    <a:lstStyle/>
                    <a:p>
                      <a:endParaRPr lang="en-US" dirty="0"/>
                    </a:p>
                  </a:txBody>
                  <a:tcPr>
                    <a:solidFill>
                      <a:srgbClr val="008000"/>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148135640"/>
              </p:ext>
            </p:extLst>
          </p:nvPr>
        </p:nvGraphicFramePr>
        <p:xfrm>
          <a:off x="6421724" y="2241972"/>
          <a:ext cx="452419" cy="474378"/>
        </p:xfrm>
        <a:graphic>
          <a:graphicData uri="http://schemas.openxmlformats.org/drawingml/2006/table">
            <a:tbl>
              <a:tblPr firstRow="1" bandRow="1">
                <a:tableStyleId>{5C22544A-7EE6-4342-B048-85BDC9FD1C3A}</a:tableStyleId>
              </a:tblPr>
              <a:tblGrid>
                <a:gridCol w="452419"/>
              </a:tblGrid>
              <a:tr h="474378">
                <a:tc>
                  <a:txBody>
                    <a:bodyPr/>
                    <a:lstStyle/>
                    <a:p>
                      <a:endParaRPr lang="en-US" dirty="0"/>
                    </a:p>
                  </a:txBody>
                  <a:tcPr>
                    <a:solidFill>
                      <a:schemeClr val="accent2">
                        <a:lumMod val="75000"/>
                      </a:schemeClr>
                    </a:solidFill>
                  </a:tcPr>
                </a:tc>
              </a:tr>
            </a:tbl>
          </a:graphicData>
        </a:graphic>
      </p:graphicFrame>
    </p:spTree>
    <p:extLst>
      <p:ext uri="{BB962C8B-B14F-4D97-AF65-F5344CB8AC3E}">
        <p14:creationId xmlns:p14="http://schemas.microsoft.com/office/powerpoint/2010/main" val="3671229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0850" y="659481"/>
            <a:ext cx="8229600" cy="824382"/>
          </a:xfrm>
        </p:spPr>
        <p:txBody>
          <a:bodyPr/>
          <a:lstStyle/>
          <a:p>
            <a:r>
              <a:rPr lang="en-US" dirty="0" smtClean="0"/>
              <a:t>Match Numerals to Quantities</a:t>
            </a:r>
            <a:endParaRPr lang="en-US" dirty="0"/>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400" dirty="0" smtClean="0">
                <a:latin typeface="Arial" panose="020B0604020202020204" pitchFamily="34" charset="0"/>
                <a:cs typeface="Arial" panose="020B0604020202020204" pitchFamily="34" charset="0"/>
              </a:rPr>
              <a:t>Lesson 7</a:t>
            </a:r>
            <a:endParaRPr lang="en-US"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2603500" y="1817800"/>
            <a:ext cx="3924300" cy="4114800"/>
          </a:xfrm>
          <a:prstGeom prst="rect">
            <a:avLst/>
          </a:prstGeom>
          <a:ln>
            <a:solidFill>
              <a:schemeClr val="tx1"/>
            </a:solidFill>
          </a:ln>
        </p:spPr>
      </p:pic>
    </p:spTree>
    <p:extLst>
      <p:ext uri="{BB962C8B-B14F-4D97-AF65-F5344CB8AC3E}">
        <p14:creationId xmlns:p14="http://schemas.microsoft.com/office/powerpoint/2010/main" val="1495022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0234"/>
            <a:ext cx="8229600" cy="824382"/>
          </a:xfrm>
        </p:spPr>
        <p:txBody>
          <a:bodyPr/>
          <a:lstStyle/>
          <a:p>
            <a:r>
              <a:rPr lang="en-US" dirty="0" smtClean="0"/>
              <a:t>Counting Objects and Drawings</a:t>
            </a:r>
            <a:endParaRPr lang="en-US" dirty="0"/>
          </a:p>
        </p:txBody>
      </p:sp>
      <p:sp>
        <p:nvSpPr>
          <p:cNvPr id="3" name="Content Placeholder 2"/>
          <p:cNvSpPr>
            <a:spLocks noGrp="1"/>
          </p:cNvSpPr>
          <p:nvPr>
            <p:ph idx="4294967295"/>
          </p:nvPr>
        </p:nvSpPr>
        <p:spPr>
          <a:xfrm>
            <a:off x="457200" y="1939100"/>
            <a:ext cx="5003800"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Students manipulate the objects</a:t>
            </a:r>
          </a:p>
          <a:p>
            <a:pPr marL="457200" indent="-457200">
              <a:buFont typeface="Arial"/>
              <a:buChar char="•"/>
            </a:pPr>
            <a:r>
              <a:rPr lang="en-US" sz="2400" dirty="0" smtClean="0">
                <a:latin typeface="Arial" panose="020B0604020202020204" pitchFamily="34" charset="0"/>
                <a:cs typeface="Arial" panose="020B0604020202020204" pitchFamily="34" charset="0"/>
              </a:rPr>
              <a:t>Include array configuration (4)</a:t>
            </a:r>
          </a:p>
          <a:p>
            <a:pPr marL="457200" indent="-457200">
              <a:buFont typeface="Arial"/>
              <a:buChar char="•"/>
            </a:pPr>
            <a:r>
              <a:rPr lang="en-US" sz="2400" dirty="0" smtClean="0">
                <a:latin typeface="Arial" panose="020B0604020202020204" pitchFamily="34" charset="0"/>
                <a:cs typeface="Arial" panose="020B0604020202020204" pitchFamily="34" charset="0"/>
              </a:rPr>
              <a:t>Students draw circles in different configurations</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439882"/>
            <a:ext cx="5116689" cy="825500"/>
          </a:xfrm>
        </p:spPr>
        <p:txBody>
          <a:bodyPr>
            <a:normAutofit/>
          </a:bodyPr>
          <a:lstStyle/>
          <a:p>
            <a:r>
              <a:rPr lang="en-US" sz="2800" dirty="0" smtClean="0">
                <a:latin typeface="Arial" panose="020B0604020202020204" pitchFamily="34" charset="0"/>
                <a:cs typeface="Arial" panose="020B0604020202020204" pitchFamily="34" charset="0"/>
              </a:rPr>
              <a:t>Lesson 8</a:t>
            </a:r>
            <a:endParaRPr lang="en-US" sz="2800" dirty="0">
              <a:latin typeface="Arial" panose="020B0604020202020204" pitchFamily="34" charset="0"/>
              <a:cs typeface="Arial" panose="020B0604020202020204" pitchFamily="34" charset="0"/>
            </a:endParaRPr>
          </a:p>
        </p:txBody>
      </p:sp>
      <p:grpSp>
        <p:nvGrpSpPr>
          <p:cNvPr id="16" name="Group 15"/>
          <p:cNvGrpSpPr/>
          <p:nvPr/>
        </p:nvGrpSpPr>
        <p:grpSpPr>
          <a:xfrm>
            <a:off x="5729120" y="4515556"/>
            <a:ext cx="1199444" cy="1417044"/>
            <a:chOff x="5729120" y="4515556"/>
            <a:chExt cx="1199444" cy="1417044"/>
          </a:xfrm>
        </p:grpSpPr>
        <p:sp>
          <p:nvSpPr>
            <p:cNvPr id="6" name="Rectangle 5"/>
            <p:cNvSpPr/>
            <p:nvPr/>
          </p:nvSpPr>
          <p:spPr>
            <a:xfrm>
              <a:off x="5729120" y="4515556"/>
              <a:ext cx="1199444" cy="1417044"/>
            </a:xfrm>
            <a:prstGeom prst="rect">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5884333" y="5122333"/>
              <a:ext cx="183445" cy="211667"/>
            </a:xfrm>
            <a:custGeom>
              <a:avLst/>
              <a:gdLst>
                <a:gd name="connsiteX0" fmla="*/ 112889 w 183445"/>
                <a:gd name="connsiteY0" fmla="*/ 0 h 211667"/>
                <a:gd name="connsiteX1" fmla="*/ 42334 w 183445"/>
                <a:gd name="connsiteY1" fmla="*/ 56445 h 211667"/>
                <a:gd name="connsiteX2" fmla="*/ 14111 w 183445"/>
                <a:gd name="connsiteY2" fmla="*/ 84667 h 211667"/>
                <a:gd name="connsiteX3" fmla="*/ 0 w 183445"/>
                <a:gd name="connsiteY3" fmla="*/ 127000 h 211667"/>
                <a:gd name="connsiteX4" fmla="*/ 14111 w 183445"/>
                <a:gd name="connsiteY4" fmla="*/ 183445 h 211667"/>
                <a:gd name="connsiteX5" fmla="*/ 98778 w 183445"/>
                <a:gd name="connsiteY5" fmla="*/ 211667 h 211667"/>
                <a:gd name="connsiteX6" fmla="*/ 169334 w 183445"/>
                <a:gd name="connsiteY6" fmla="*/ 169334 h 211667"/>
                <a:gd name="connsiteX7" fmla="*/ 183445 w 183445"/>
                <a:gd name="connsiteY7" fmla="*/ 127000 h 211667"/>
                <a:gd name="connsiteX8" fmla="*/ 141111 w 183445"/>
                <a:gd name="connsiteY8" fmla="*/ 56445 h 211667"/>
                <a:gd name="connsiteX9" fmla="*/ 127000 w 183445"/>
                <a:gd name="connsiteY9" fmla="*/ 14111 h 211667"/>
                <a:gd name="connsiteX10" fmla="*/ 112889 w 183445"/>
                <a:gd name="connsiteY10" fmla="*/ 0 h 21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445" h="211667">
                  <a:moveTo>
                    <a:pt x="112889" y="0"/>
                  </a:moveTo>
                  <a:cubicBezTo>
                    <a:pt x="98778" y="7056"/>
                    <a:pt x="65202" y="36844"/>
                    <a:pt x="42334" y="56445"/>
                  </a:cubicBezTo>
                  <a:cubicBezTo>
                    <a:pt x="32233" y="65103"/>
                    <a:pt x="20956" y="73259"/>
                    <a:pt x="14111" y="84667"/>
                  </a:cubicBezTo>
                  <a:cubicBezTo>
                    <a:pt x="6458" y="97422"/>
                    <a:pt x="4704" y="112889"/>
                    <a:pt x="0" y="127000"/>
                  </a:cubicBezTo>
                  <a:cubicBezTo>
                    <a:pt x="4704" y="145815"/>
                    <a:pt x="-614" y="170824"/>
                    <a:pt x="14111" y="183445"/>
                  </a:cubicBezTo>
                  <a:cubicBezTo>
                    <a:pt x="36698" y="202805"/>
                    <a:pt x="98778" y="211667"/>
                    <a:pt x="98778" y="211667"/>
                  </a:cubicBezTo>
                  <a:cubicBezTo>
                    <a:pt x="132075" y="200568"/>
                    <a:pt x="149964" y="201616"/>
                    <a:pt x="169334" y="169334"/>
                  </a:cubicBezTo>
                  <a:cubicBezTo>
                    <a:pt x="176987" y="156579"/>
                    <a:pt x="178741" y="141111"/>
                    <a:pt x="183445" y="127000"/>
                  </a:cubicBezTo>
                  <a:cubicBezTo>
                    <a:pt x="143470" y="7075"/>
                    <a:pt x="199223" y="153297"/>
                    <a:pt x="141111" y="56445"/>
                  </a:cubicBezTo>
                  <a:cubicBezTo>
                    <a:pt x="133458" y="43690"/>
                    <a:pt x="137518" y="24629"/>
                    <a:pt x="127000" y="14111"/>
                  </a:cubicBezTo>
                  <a:lnTo>
                    <a:pt x="112889" y="0"/>
                  </a:lnTo>
                  <a:close/>
                </a:path>
              </a:pathLst>
            </a:custGeom>
            <a:solidFill>
              <a:srgbClr val="FFFFFF"/>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6109583" y="5164271"/>
              <a:ext cx="201581" cy="183840"/>
            </a:xfrm>
            <a:custGeom>
              <a:avLst/>
              <a:gdLst>
                <a:gd name="connsiteX0" fmla="*/ 113417 w 201581"/>
                <a:gd name="connsiteY0" fmla="*/ 14507 h 183840"/>
                <a:gd name="connsiteX1" fmla="*/ 528 w 201581"/>
                <a:gd name="connsiteY1" fmla="*/ 70951 h 183840"/>
                <a:gd name="connsiteX2" fmla="*/ 14639 w 201581"/>
                <a:gd name="connsiteY2" fmla="*/ 155618 h 183840"/>
                <a:gd name="connsiteX3" fmla="*/ 99306 w 201581"/>
                <a:gd name="connsiteY3" fmla="*/ 183840 h 183840"/>
                <a:gd name="connsiteX4" fmla="*/ 169862 w 201581"/>
                <a:gd name="connsiteY4" fmla="*/ 169729 h 183840"/>
                <a:gd name="connsiteX5" fmla="*/ 183973 w 201581"/>
                <a:gd name="connsiteY5" fmla="*/ 28618 h 183840"/>
                <a:gd name="connsiteX6" fmla="*/ 42862 w 201581"/>
                <a:gd name="connsiteY6" fmla="*/ 396 h 1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81" h="183840">
                  <a:moveTo>
                    <a:pt x="113417" y="14507"/>
                  </a:moveTo>
                  <a:cubicBezTo>
                    <a:pt x="54986" y="22854"/>
                    <a:pt x="528" y="583"/>
                    <a:pt x="528" y="70951"/>
                  </a:cubicBezTo>
                  <a:cubicBezTo>
                    <a:pt x="528" y="99563"/>
                    <a:pt x="-4202" y="134086"/>
                    <a:pt x="14639" y="155618"/>
                  </a:cubicBezTo>
                  <a:cubicBezTo>
                    <a:pt x="34229" y="178006"/>
                    <a:pt x="99306" y="183840"/>
                    <a:pt x="99306" y="183840"/>
                  </a:cubicBezTo>
                  <a:cubicBezTo>
                    <a:pt x="122825" y="179136"/>
                    <a:pt x="149038" y="181629"/>
                    <a:pt x="169862" y="169729"/>
                  </a:cubicBezTo>
                  <a:cubicBezTo>
                    <a:pt x="213967" y="144526"/>
                    <a:pt x="205515" y="56315"/>
                    <a:pt x="183973" y="28618"/>
                  </a:cubicBezTo>
                  <a:cubicBezTo>
                    <a:pt x="157395" y="-5554"/>
                    <a:pt x="81028" y="396"/>
                    <a:pt x="42862" y="396"/>
                  </a:cubicBez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rot="5400000">
              <a:off x="6361286" y="5147734"/>
              <a:ext cx="183445" cy="211667"/>
            </a:xfrm>
            <a:custGeom>
              <a:avLst/>
              <a:gdLst>
                <a:gd name="connsiteX0" fmla="*/ 112889 w 183445"/>
                <a:gd name="connsiteY0" fmla="*/ 0 h 211667"/>
                <a:gd name="connsiteX1" fmla="*/ 42334 w 183445"/>
                <a:gd name="connsiteY1" fmla="*/ 56445 h 211667"/>
                <a:gd name="connsiteX2" fmla="*/ 14111 w 183445"/>
                <a:gd name="connsiteY2" fmla="*/ 84667 h 211667"/>
                <a:gd name="connsiteX3" fmla="*/ 0 w 183445"/>
                <a:gd name="connsiteY3" fmla="*/ 127000 h 211667"/>
                <a:gd name="connsiteX4" fmla="*/ 14111 w 183445"/>
                <a:gd name="connsiteY4" fmla="*/ 183445 h 211667"/>
                <a:gd name="connsiteX5" fmla="*/ 98778 w 183445"/>
                <a:gd name="connsiteY5" fmla="*/ 211667 h 211667"/>
                <a:gd name="connsiteX6" fmla="*/ 169334 w 183445"/>
                <a:gd name="connsiteY6" fmla="*/ 169334 h 211667"/>
                <a:gd name="connsiteX7" fmla="*/ 183445 w 183445"/>
                <a:gd name="connsiteY7" fmla="*/ 127000 h 211667"/>
                <a:gd name="connsiteX8" fmla="*/ 141111 w 183445"/>
                <a:gd name="connsiteY8" fmla="*/ 56445 h 211667"/>
                <a:gd name="connsiteX9" fmla="*/ 127000 w 183445"/>
                <a:gd name="connsiteY9" fmla="*/ 14111 h 211667"/>
                <a:gd name="connsiteX10" fmla="*/ 112889 w 183445"/>
                <a:gd name="connsiteY10" fmla="*/ 0 h 21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445" h="211667">
                  <a:moveTo>
                    <a:pt x="112889" y="0"/>
                  </a:moveTo>
                  <a:cubicBezTo>
                    <a:pt x="98778" y="7056"/>
                    <a:pt x="65202" y="36844"/>
                    <a:pt x="42334" y="56445"/>
                  </a:cubicBezTo>
                  <a:cubicBezTo>
                    <a:pt x="32233" y="65103"/>
                    <a:pt x="20956" y="73259"/>
                    <a:pt x="14111" y="84667"/>
                  </a:cubicBezTo>
                  <a:cubicBezTo>
                    <a:pt x="6458" y="97422"/>
                    <a:pt x="4704" y="112889"/>
                    <a:pt x="0" y="127000"/>
                  </a:cubicBezTo>
                  <a:cubicBezTo>
                    <a:pt x="4704" y="145815"/>
                    <a:pt x="-614" y="170824"/>
                    <a:pt x="14111" y="183445"/>
                  </a:cubicBezTo>
                  <a:cubicBezTo>
                    <a:pt x="36698" y="202805"/>
                    <a:pt x="98778" y="211667"/>
                    <a:pt x="98778" y="211667"/>
                  </a:cubicBezTo>
                  <a:cubicBezTo>
                    <a:pt x="132075" y="200568"/>
                    <a:pt x="149964" y="201616"/>
                    <a:pt x="169334" y="169334"/>
                  </a:cubicBezTo>
                  <a:cubicBezTo>
                    <a:pt x="176987" y="156579"/>
                    <a:pt x="178741" y="141111"/>
                    <a:pt x="183445" y="127000"/>
                  </a:cubicBezTo>
                  <a:cubicBezTo>
                    <a:pt x="143470" y="7075"/>
                    <a:pt x="199223" y="153297"/>
                    <a:pt x="141111" y="56445"/>
                  </a:cubicBezTo>
                  <a:cubicBezTo>
                    <a:pt x="133458" y="43690"/>
                    <a:pt x="137518" y="24629"/>
                    <a:pt x="127000" y="14111"/>
                  </a:cubicBezTo>
                  <a:lnTo>
                    <a:pt x="112889" y="0"/>
                  </a:lnTo>
                  <a:close/>
                </a:path>
              </a:pathLst>
            </a:custGeom>
            <a:solidFill>
              <a:srgbClr val="FFFFFF"/>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flipH="1" flipV="1">
              <a:off x="6544203" y="5161450"/>
              <a:ext cx="201581" cy="183840"/>
            </a:xfrm>
            <a:custGeom>
              <a:avLst/>
              <a:gdLst>
                <a:gd name="connsiteX0" fmla="*/ 113417 w 201581"/>
                <a:gd name="connsiteY0" fmla="*/ 14507 h 183840"/>
                <a:gd name="connsiteX1" fmla="*/ 528 w 201581"/>
                <a:gd name="connsiteY1" fmla="*/ 70951 h 183840"/>
                <a:gd name="connsiteX2" fmla="*/ 14639 w 201581"/>
                <a:gd name="connsiteY2" fmla="*/ 155618 h 183840"/>
                <a:gd name="connsiteX3" fmla="*/ 99306 w 201581"/>
                <a:gd name="connsiteY3" fmla="*/ 183840 h 183840"/>
                <a:gd name="connsiteX4" fmla="*/ 169862 w 201581"/>
                <a:gd name="connsiteY4" fmla="*/ 169729 h 183840"/>
                <a:gd name="connsiteX5" fmla="*/ 183973 w 201581"/>
                <a:gd name="connsiteY5" fmla="*/ 28618 h 183840"/>
                <a:gd name="connsiteX6" fmla="*/ 42862 w 201581"/>
                <a:gd name="connsiteY6" fmla="*/ 396 h 1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81" h="183840">
                  <a:moveTo>
                    <a:pt x="113417" y="14507"/>
                  </a:moveTo>
                  <a:cubicBezTo>
                    <a:pt x="54986" y="22854"/>
                    <a:pt x="528" y="583"/>
                    <a:pt x="528" y="70951"/>
                  </a:cubicBezTo>
                  <a:cubicBezTo>
                    <a:pt x="528" y="99563"/>
                    <a:pt x="-4202" y="134086"/>
                    <a:pt x="14639" y="155618"/>
                  </a:cubicBezTo>
                  <a:cubicBezTo>
                    <a:pt x="34229" y="178006"/>
                    <a:pt x="99306" y="183840"/>
                    <a:pt x="99306" y="183840"/>
                  </a:cubicBezTo>
                  <a:cubicBezTo>
                    <a:pt x="122825" y="179136"/>
                    <a:pt x="149038" y="181629"/>
                    <a:pt x="169862" y="169729"/>
                  </a:cubicBezTo>
                  <a:cubicBezTo>
                    <a:pt x="213967" y="144526"/>
                    <a:pt x="205515" y="56315"/>
                    <a:pt x="183973" y="28618"/>
                  </a:cubicBezTo>
                  <a:cubicBezTo>
                    <a:pt x="157395" y="-5554"/>
                    <a:pt x="81028" y="396"/>
                    <a:pt x="42862" y="396"/>
                  </a:cubicBez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7" name="Group 16"/>
          <p:cNvGrpSpPr/>
          <p:nvPr/>
        </p:nvGrpSpPr>
        <p:grpSpPr>
          <a:xfrm>
            <a:off x="7292620" y="4526846"/>
            <a:ext cx="1199444" cy="1417044"/>
            <a:chOff x="7292620" y="4526846"/>
            <a:chExt cx="1199444" cy="1417044"/>
          </a:xfrm>
        </p:grpSpPr>
        <p:sp>
          <p:nvSpPr>
            <p:cNvPr id="7" name="Rectangle 6"/>
            <p:cNvSpPr/>
            <p:nvPr/>
          </p:nvSpPr>
          <p:spPr>
            <a:xfrm>
              <a:off x="7292620" y="4526846"/>
              <a:ext cx="1199444" cy="1417044"/>
            </a:xfrm>
            <a:prstGeom prst="rect">
              <a:avLst/>
            </a:prstGeom>
            <a:no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5400000">
              <a:off x="7346109" y="4653450"/>
              <a:ext cx="201581" cy="183840"/>
            </a:xfrm>
            <a:custGeom>
              <a:avLst/>
              <a:gdLst>
                <a:gd name="connsiteX0" fmla="*/ 113417 w 201581"/>
                <a:gd name="connsiteY0" fmla="*/ 14507 h 183840"/>
                <a:gd name="connsiteX1" fmla="*/ 528 w 201581"/>
                <a:gd name="connsiteY1" fmla="*/ 70951 h 183840"/>
                <a:gd name="connsiteX2" fmla="*/ 14639 w 201581"/>
                <a:gd name="connsiteY2" fmla="*/ 155618 h 183840"/>
                <a:gd name="connsiteX3" fmla="*/ 99306 w 201581"/>
                <a:gd name="connsiteY3" fmla="*/ 183840 h 183840"/>
                <a:gd name="connsiteX4" fmla="*/ 169862 w 201581"/>
                <a:gd name="connsiteY4" fmla="*/ 169729 h 183840"/>
                <a:gd name="connsiteX5" fmla="*/ 183973 w 201581"/>
                <a:gd name="connsiteY5" fmla="*/ 28618 h 183840"/>
                <a:gd name="connsiteX6" fmla="*/ 42862 w 201581"/>
                <a:gd name="connsiteY6" fmla="*/ 396 h 1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81" h="183840">
                  <a:moveTo>
                    <a:pt x="113417" y="14507"/>
                  </a:moveTo>
                  <a:cubicBezTo>
                    <a:pt x="54986" y="22854"/>
                    <a:pt x="528" y="583"/>
                    <a:pt x="528" y="70951"/>
                  </a:cubicBezTo>
                  <a:cubicBezTo>
                    <a:pt x="528" y="99563"/>
                    <a:pt x="-4202" y="134086"/>
                    <a:pt x="14639" y="155618"/>
                  </a:cubicBezTo>
                  <a:cubicBezTo>
                    <a:pt x="34229" y="178006"/>
                    <a:pt x="99306" y="183840"/>
                    <a:pt x="99306" y="183840"/>
                  </a:cubicBezTo>
                  <a:cubicBezTo>
                    <a:pt x="122825" y="179136"/>
                    <a:pt x="149038" y="181629"/>
                    <a:pt x="169862" y="169729"/>
                  </a:cubicBezTo>
                  <a:cubicBezTo>
                    <a:pt x="213967" y="144526"/>
                    <a:pt x="205515" y="56315"/>
                    <a:pt x="183973" y="28618"/>
                  </a:cubicBezTo>
                  <a:cubicBezTo>
                    <a:pt x="157395" y="-5554"/>
                    <a:pt x="81028" y="396"/>
                    <a:pt x="42862" y="396"/>
                  </a:cubicBez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7352154" y="5748760"/>
              <a:ext cx="201581" cy="183840"/>
            </a:xfrm>
            <a:custGeom>
              <a:avLst/>
              <a:gdLst>
                <a:gd name="connsiteX0" fmla="*/ 113417 w 201581"/>
                <a:gd name="connsiteY0" fmla="*/ 14507 h 183840"/>
                <a:gd name="connsiteX1" fmla="*/ 528 w 201581"/>
                <a:gd name="connsiteY1" fmla="*/ 70951 h 183840"/>
                <a:gd name="connsiteX2" fmla="*/ 14639 w 201581"/>
                <a:gd name="connsiteY2" fmla="*/ 155618 h 183840"/>
                <a:gd name="connsiteX3" fmla="*/ 99306 w 201581"/>
                <a:gd name="connsiteY3" fmla="*/ 183840 h 183840"/>
                <a:gd name="connsiteX4" fmla="*/ 169862 w 201581"/>
                <a:gd name="connsiteY4" fmla="*/ 169729 h 183840"/>
                <a:gd name="connsiteX5" fmla="*/ 183973 w 201581"/>
                <a:gd name="connsiteY5" fmla="*/ 28618 h 183840"/>
                <a:gd name="connsiteX6" fmla="*/ 42862 w 201581"/>
                <a:gd name="connsiteY6" fmla="*/ 396 h 1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581" h="183840">
                  <a:moveTo>
                    <a:pt x="113417" y="14507"/>
                  </a:moveTo>
                  <a:cubicBezTo>
                    <a:pt x="54986" y="22854"/>
                    <a:pt x="528" y="583"/>
                    <a:pt x="528" y="70951"/>
                  </a:cubicBezTo>
                  <a:cubicBezTo>
                    <a:pt x="528" y="99563"/>
                    <a:pt x="-4202" y="134086"/>
                    <a:pt x="14639" y="155618"/>
                  </a:cubicBezTo>
                  <a:cubicBezTo>
                    <a:pt x="34229" y="178006"/>
                    <a:pt x="99306" y="183840"/>
                    <a:pt x="99306" y="183840"/>
                  </a:cubicBezTo>
                  <a:cubicBezTo>
                    <a:pt x="122825" y="179136"/>
                    <a:pt x="149038" y="181629"/>
                    <a:pt x="169862" y="169729"/>
                  </a:cubicBezTo>
                  <a:cubicBezTo>
                    <a:pt x="213967" y="144526"/>
                    <a:pt x="205515" y="56315"/>
                    <a:pt x="183973" y="28618"/>
                  </a:cubicBezTo>
                  <a:cubicBezTo>
                    <a:pt x="157395" y="-5554"/>
                    <a:pt x="81028" y="396"/>
                    <a:pt x="42862" y="396"/>
                  </a:cubicBez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flipV="1">
              <a:off x="8293980" y="4620383"/>
              <a:ext cx="183445" cy="211667"/>
            </a:xfrm>
            <a:custGeom>
              <a:avLst/>
              <a:gdLst>
                <a:gd name="connsiteX0" fmla="*/ 112889 w 183445"/>
                <a:gd name="connsiteY0" fmla="*/ 0 h 211667"/>
                <a:gd name="connsiteX1" fmla="*/ 42334 w 183445"/>
                <a:gd name="connsiteY1" fmla="*/ 56445 h 211667"/>
                <a:gd name="connsiteX2" fmla="*/ 14111 w 183445"/>
                <a:gd name="connsiteY2" fmla="*/ 84667 h 211667"/>
                <a:gd name="connsiteX3" fmla="*/ 0 w 183445"/>
                <a:gd name="connsiteY3" fmla="*/ 127000 h 211667"/>
                <a:gd name="connsiteX4" fmla="*/ 14111 w 183445"/>
                <a:gd name="connsiteY4" fmla="*/ 183445 h 211667"/>
                <a:gd name="connsiteX5" fmla="*/ 98778 w 183445"/>
                <a:gd name="connsiteY5" fmla="*/ 211667 h 211667"/>
                <a:gd name="connsiteX6" fmla="*/ 169334 w 183445"/>
                <a:gd name="connsiteY6" fmla="*/ 169334 h 211667"/>
                <a:gd name="connsiteX7" fmla="*/ 183445 w 183445"/>
                <a:gd name="connsiteY7" fmla="*/ 127000 h 211667"/>
                <a:gd name="connsiteX8" fmla="*/ 141111 w 183445"/>
                <a:gd name="connsiteY8" fmla="*/ 56445 h 211667"/>
                <a:gd name="connsiteX9" fmla="*/ 127000 w 183445"/>
                <a:gd name="connsiteY9" fmla="*/ 14111 h 211667"/>
                <a:gd name="connsiteX10" fmla="*/ 112889 w 183445"/>
                <a:gd name="connsiteY10" fmla="*/ 0 h 21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445" h="211667">
                  <a:moveTo>
                    <a:pt x="112889" y="0"/>
                  </a:moveTo>
                  <a:cubicBezTo>
                    <a:pt x="98778" y="7056"/>
                    <a:pt x="65202" y="36844"/>
                    <a:pt x="42334" y="56445"/>
                  </a:cubicBezTo>
                  <a:cubicBezTo>
                    <a:pt x="32233" y="65103"/>
                    <a:pt x="20956" y="73259"/>
                    <a:pt x="14111" y="84667"/>
                  </a:cubicBezTo>
                  <a:cubicBezTo>
                    <a:pt x="6458" y="97422"/>
                    <a:pt x="4704" y="112889"/>
                    <a:pt x="0" y="127000"/>
                  </a:cubicBezTo>
                  <a:cubicBezTo>
                    <a:pt x="4704" y="145815"/>
                    <a:pt x="-614" y="170824"/>
                    <a:pt x="14111" y="183445"/>
                  </a:cubicBezTo>
                  <a:cubicBezTo>
                    <a:pt x="36698" y="202805"/>
                    <a:pt x="98778" y="211667"/>
                    <a:pt x="98778" y="211667"/>
                  </a:cubicBezTo>
                  <a:cubicBezTo>
                    <a:pt x="132075" y="200568"/>
                    <a:pt x="149964" y="201616"/>
                    <a:pt x="169334" y="169334"/>
                  </a:cubicBezTo>
                  <a:cubicBezTo>
                    <a:pt x="176987" y="156579"/>
                    <a:pt x="178741" y="141111"/>
                    <a:pt x="183445" y="127000"/>
                  </a:cubicBezTo>
                  <a:cubicBezTo>
                    <a:pt x="143470" y="7075"/>
                    <a:pt x="199223" y="153297"/>
                    <a:pt x="141111" y="56445"/>
                  </a:cubicBezTo>
                  <a:cubicBezTo>
                    <a:pt x="133458" y="43690"/>
                    <a:pt x="137518" y="24629"/>
                    <a:pt x="127000" y="14111"/>
                  </a:cubicBezTo>
                  <a:lnTo>
                    <a:pt x="112889" y="0"/>
                  </a:lnTo>
                  <a:close/>
                </a:path>
              </a:pathLst>
            </a:custGeom>
            <a:solidFill>
              <a:srgbClr val="FFFFFF"/>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rot="16200000" flipV="1">
              <a:off x="8248822" y="5684649"/>
              <a:ext cx="183445" cy="211667"/>
            </a:xfrm>
            <a:custGeom>
              <a:avLst/>
              <a:gdLst>
                <a:gd name="connsiteX0" fmla="*/ 112889 w 183445"/>
                <a:gd name="connsiteY0" fmla="*/ 0 h 211667"/>
                <a:gd name="connsiteX1" fmla="*/ 42334 w 183445"/>
                <a:gd name="connsiteY1" fmla="*/ 56445 h 211667"/>
                <a:gd name="connsiteX2" fmla="*/ 14111 w 183445"/>
                <a:gd name="connsiteY2" fmla="*/ 84667 h 211667"/>
                <a:gd name="connsiteX3" fmla="*/ 0 w 183445"/>
                <a:gd name="connsiteY3" fmla="*/ 127000 h 211667"/>
                <a:gd name="connsiteX4" fmla="*/ 14111 w 183445"/>
                <a:gd name="connsiteY4" fmla="*/ 183445 h 211667"/>
                <a:gd name="connsiteX5" fmla="*/ 98778 w 183445"/>
                <a:gd name="connsiteY5" fmla="*/ 211667 h 211667"/>
                <a:gd name="connsiteX6" fmla="*/ 169334 w 183445"/>
                <a:gd name="connsiteY6" fmla="*/ 169334 h 211667"/>
                <a:gd name="connsiteX7" fmla="*/ 183445 w 183445"/>
                <a:gd name="connsiteY7" fmla="*/ 127000 h 211667"/>
                <a:gd name="connsiteX8" fmla="*/ 141111 w 183445"/>
                <a:gd name="connsiteY8" fmla="*/ 56445 h 211667"/>
                <a:gd name="connsiteX9" fmla="*/ 127000 w 183445"/>
                <a:gd name="connsiteY9" fmla="*/ 14111 h 211667"/>
                <a:gd name="connsiteX10" fmla="*/ 112889 w 183445"/>
                <a:gd name="connsiteY10" fmla="*/ 0 h 21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445" h="211667">
                  <a:moveTo>
                    <a:pt x="112889" y="0"/>
                  </a:moveTo>
                  <a:cubicBezTo>
                    <a:pt x="98778" y="7056"/>
                    <a:pt x="65202" y="36844"/>
                    <a:pt x="42334" y="56445"/>
                  </a:cubicBezTo>
                  <a:cubicBezTo>
                    <a:pt x="32233" y="65103"/>
                    <a:pt x="20956" y="73259"/>
                    <a:pt x="14111" y="84667"/>
                  </a:cubicBezTo>
                  <a:cubicBezTo>
                    <a:pt x="6458" y="97422"/>
                    <a:pt x="4704" y="112889"/>
                    <a:pt x="0" y="127000"/>
                  </a:cubicBezTo>
                  <a:cubicBezTo>
                    <a:pt x="4704" y="145815"/>
                    <a:pt x="-614" y="170824"/>
                    <a:pt x="14111" y="183445"/>
                  </a:cubicBezTo>
                  <a:cubicBezTo>
                    <a:pt x="36698" y="202805"/>
                    <a:pt x="98778" y="211667"/>
                    <a:pt x="98778" y="211667"/>
                  </a:cubicBezTo>
                  <a:cubicBezTo>
                    <a:pt x="132075" y="200568"/>
                    <a:pt x="149964" y="201616"/>
                    <a:pt x="169334" y="169334"/>
                  </a:cubicBezTo>
                  <a:cubicBezTo>
                    <a:pt x="176987" y="156579"/>
                    <a:pt x="178741" y="141111"/>
                    <a:pt x="183445" y="127000"/>
                  </a:cubicBezTo>
                  <a:cubicBezTo>
                    <a:pt x="143470" y="7075"/>
                    <a:pt x="199223" y="153297"/>
                    <a:pt x="141111" y="56445"/>
                  </a:cubicBezTo>
                  <a:cubicBezTo>
                    <a:pt x="133458" y="43690"/>
                    <a:pt x="137518" y="24629"/>
                    <a:pt x="127000" y="14111"/>
                  </a:cubicBezTo>
                  <a:lnTo>
                    <a:pt x="112889" y="0"/>
                  </a:lnTo>
                  <a:close/>
                </a:path>
              </a:pathLst>
            </a:custGeom>
            <a:solidFill>
              <a:srgbClr val="FFFFFF"/>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descr="Macintosh HD:Users:AustinFamily:Pictures:iPhoto Library.photolibrary:Previews:2014:02:25:20140225-171838:vMjbGcz8S8qVDThl+HIDOg:IMG_694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rot="16200000">
            <a:off x="6726257" y="1704665"/>
            <a:ext cx="683942" cy="1801046"/>
          </a:xfrm>
          <a:prstGeom prst="rect">
            <a:avLst/>
          </a:prstGeom>
          <a:noFill/>
          <a:ln>
            <a:noFill/>
          </a:ln>
          <a:extLst>
            <a:ext uri="{53640926-AAD7-44d8-BBD7-CCE9431645EC}">
              <a14:shadowObscured xmlns:a14="http://schemas.microsoft.com/office/drawing/2010/main" xmlns=""/>
            </a:ext>
          </a:extLst>
        </p:spPr>
      </p:pic>
      <p:pic>
        <p:nvPicPr>
          <p:cNvPr id="19" name="Picture 18" descr="Macintosh HD:Users:AustinFamily:Pictures:iPhoto Library.photolibrary:Previews:2014:02:25:20140225-171838:NW4BT+69R1inIQItWPM+oA:IMG_695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24184" y="2841050"/>
            <a:ext cx="1265297" cy="1778255"/>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564156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1079"/>
            <a:ext cx="8229600" cy="824382"/>
          </a:xfrm>
        </p:spPr>
        <p:txBody>
          <a:bodyPr/>
          <a:lstStyle/>
          <a:p>
            <a:r>
              <a:rPr lang="en-US" dirty="0" smtClean="0"/>
              <a:t>Hidden Partners</a:t>
            </a:r>
            <a:endParaRPr lang="en-US" dirty="0"/>
          </a:p>
        </p:txBody>
      </p:sp>
      <p:sp>
        <p:nvSpPr>
          <p:cNvPr id="3" name="Content Placeholder 2"/>
          <p:cNvSpPr>
            <a:spLocks noGrp="1"/>
          </p:cNvSpPr>
          <p:nvPr>
            <p:ph idx="4294967295"/>
          </p:nvPr>
        </p:nvSpPr>
        <p:spPr>
          <a:xfrm>
            <a:off x="457199" y="1913474"/>
            <a:ext cx="5596467"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First experience with decomposition</a:t>
            </a:r>
          </a:p>
          <a:p>
            <a:pPr marL="457200" indent="-457200">
              <a:buFont typeface="Arial"/>
              <a:buChar char="•"/>
            </a:pPr>
            <a:r>
              <a:rPr lang="en-US" sz="2400" dirty="0" smtClean="0">
                <a:latin typeface="Arial" panose="020B0604020202020204" pitchFamily="34" charset="0"/>
                <a:cs typeface="Arial" panose="020B0604020202020204" pitchFamily="34" charset="0"/>
              </a:rPr>
              <a:t>Find smaller numbers inside larger numbers</a:t>
            </a:r>
          </a:p>
          <a:p>
            <a:pPr marL="457200" indent="-457200">
              <a:buFont typeface="Arial"/>
              <a:buChar char="•"/>
            </a:pPr>
            <a:r>
              <a:rPr lang="en-US" sz="2400" dirty="0" smtClean="0">
                <a:latin typeface="Arial" panose="020B0604020202020204" pitchFamily="34" charset="0"/>
                <a:cs typeface="Arial" panose="020B0604020202020204" pitchFamily="34" charset="0"/>
              </a:rPr>
              <a:t>Discover multiple hidden partners</a:t>
            </a:r>
          </a:p>
          <a:p>
            <a:pPr marL="457200" indent="-457200">
              <a:buFont typeface="Arial"/>
              <a:buChar char="•"/>
            </a:pPr>
            <a:r>
              <a:rPr lang="en-US" sz="2400" dirty="0" smtClean="0">
                <a:latin typeface="Arial" panose="020B0604020202020204" pitchFamily="34" charset="0"/>
                <a:cs typeface="Arial" panose="020B0604020202020204" pitchFamily="34" charset="0"/>
              </a:rPr>
              <a:t>Precursor to use of number bond in Module 4 (template shows relationship of parts and whole)</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9</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609645" y="1457678"/>
            <a:ext cx="1612900" cy="4127500"/>
          </a:xfrm>
          <a:prstGeom prst="rect">
            <a:avLst/>
          </a:prstGeom>
        </p:spPr>
      </p:pic>
    </p:spTree>
    <p:extLst>
      <p:ext uri="{BB962C8B-B14F-4D97-AF65-F5344CB8AC3E}">
        <p14:creationId xmlns:p14="http://schemas.microsoft.com/office/powerpoint/2010/main" val="1804289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0324"/>
            <a:ext cx="8229600" cy="824382"/>
          </a:xfrm>
        </p:spPr>
        <p:txBody>
          <a:bodyPr/>
          <a:lstStyle/>
          <a:p>
            <a:r>
              <a:rPr lang="en-US" dirty="0" smtClean="0"/>
              <a:t>Application Problem</a:t>
            </a:r>
            <a:endParaRPr lang="en-US" dirty="0"/>
          </a:p>
        </p:txBody>
      </p:sp>
      <p:sp>
        <p:nvSpPr>
          <p:cNvPr id="5" name="Content Placeholder 4"/>
          <p:cNvSpPr>
            <a:spLocks noGrp="1"/>
          </p:cNvSpPr>
          <p:nvPr>
            <p:ph idx="4294967295"/>
          </p:nvPr>
        </p:nvSpPr>
        <p:spPr>
          <a:xfrm>
            <a:off x="457200" y="1913474"/>
            <a:ext cx="5977467" cy="4019126"/>
          </a:xfrm>
        </p:spPr>
        <p:txBody>
          <a:bodyPr/>
          <a:lstStyle/>
          <a:p>
            <a:r>
              <a:rPr lang="en-US" sz="2400" dirty="0" smtClean="0">
                <a:latin typeface="Arial" panose="020B0604020202020204" pitchFamily="34" charset="0"/>
                <a:cs typeface="Arial" panose="020B0604020202020204" pitchFamily="34" charset="0"/>
              </a:rPr>
              <a:t>Use your personal white board:</a:t>
            </a:r>
          </a:p>
          <a:p>
            <a:r>
              <a:rPr lang="en-US" sz="2400" dirty="0" smtClean="0">
                <a:latin typeface="Arial" panose="020B0604020202020204" pitchFamily="34" charset="0"/>
                <a:cs typeface="Arial" panose="020B0604020202020204" pitchFamily="34" charset="0"/>
              </a:rPr>
              <a:t>	Draw 5 dogs playing. Draw a fence that keeps exactly 3 of them inside.</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10</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5693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64" y="840581"/>
            <a:ext cx="8229600" cy="824382"/>
          </a:xfrm>
        </p:spPr>
        <p:txBody>
          <a:bodyPr/>
          <a:lstStyle/>
          <a:p>
            <a:r>
              <a:rPr lang="en-US" dirty="0" smtClean="0"/>
              <a:t>Counting Path </a:t>
            </a:r>
            <a:endParaRPr lang="en-US" dirty="0"/>
          </a:p>
        </p:txBody>
      </p:sp>
      <p:sp>
        <p:nvSpPr>
          <p:cNvPr id="4" name="Text Placeholder 3"/>
          <p:cNvSpPr>
            <a:spLocks noGrp="1"/>
          </p:cNvSpPr>
          <p:nvPr>
            <p:ph type="body" sz="quarter" idx="4294967295"/>
          </p:nvPr>
        </p:nvSpPr>
        <p:spPr>
          <a:xfrm>
            <a:off x="457200" y="5585474"/>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10</a:t>
            </a:r>
            <a:endParaRPr lang="en-US" sz="2800" dirty="0">
              <a:latin typeface="Arial" panose="020B0604020202020204" pitchFamily="34" charset="0"/>
              <a:cs typeface="Arial" panose="020B0604020202020204" pitchFamily="34" charset="0"/>
            </a:endParaRPr>
          </a:p>
        </p:txBody>
      </p:sp>
      <p:grpSp>
        <p:nvGrpSpPr>
          <p:cNvPr id="20" name="Group 19"/>
          <p:cNvGrpSpPr/>
          <p:nvPr/>
        </p:nvGrpSpPr>
        <p:grpSpPr>
          <a:xfrm>
            <a:off x="5163081" y="1943261"/>
            <a:ext cx="2916631" cy="2742406"/>
            <a:chOff x="5163081" y="2197258"/>
            <a:chExt cx="2916631" cy="2742406"/>
          </a:xfrm>
        </p:grpSpPr>
        <p:pic>
          <p:nvPicPr>
            <p:cNvPr id="6" name="Picture 5" descr="IMG_6505"/>
            <p:cNvPicPr/>
            <p:nvPr/>
          </p:nvPicPr>
          <p:blipFill rotWithShape="1">
            <a:blip r:embed="rId3" cstate="print">
              <a:extLst>
                <a:ext uri="{BEBA8EAE-BF5A-486C-A8C5-ECC9F3942E4B}">
                  <a14:imgProps xmlns:a14="http://schemas.microsoft.com/office/drawing/2010/main">
                    <a14:imgLayer r:embed="rId4">
                      <a14:imgEffect>
                        <a14:backgroundRemoval t="58070" b="74255" l="72801" r="81085"/>
                      </a14:imgEffect>
                    </a14:imgLayer>
                  </a14:imgProps>
                </a:ext>
                <a:ext uri="{28A0092B-C50C-407E-A947-70E740481C1C}">
                  <a14:useLocalDpi xmlns:a14="http://schemas.microsoft.com/office/drawing/2010/main"/>
                </a:ext>
              </a:extLst>
            </a:blip>
            <a:srcRect l="71766" t="56047" r="17879" b="23722"/>
            <a:stretch/>
          </p:blipFill>
          <p:spPr bwMode="auto">
            <a:xfrm rot="19765932">
              <a:off x="5953655" y="2197258"/>
              <a:ext cx="680720" cy="764540"/>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pic>
          <p:nvPicPr>
            <p:cNvPr id="7" name="Picture 6" descr="IMG_6506"/>
            <p:cNvPicPr/>
            <p:nvPr/>
          </p:nvPicPr>
          <p:blipFill rotWithShape="1">
            <a:blip r:embed="rId5" cstate="print">
              <a:extLst>
                <a:ext uri="{BEBA8EAE-BF5A-486C-A8C5-ECC9F3942E4B}">
                  <a14:imgProps xmlns:a14="http://schemas.microsoft.com/office/drawing/2010/main">
                    <a14:imgLayer r:embed="rId6">
                      <a14:imgEffect>
                        <a14:backgroundRemoval t="31023" b="54125" l="11494" r="24330"/>
                      </a14:imgEffect>
                    </a14:imgLayer>
                  </a14:imgProps>
                </a:ext>
                <a:ext uri="{28A0092B-C50C-407E-A947-70E740481C1C}">
                  <a14:useLocalDpi xmlns:a14="http://schemas.microsoft.com/office/drawing/2010/main"/>
                </a:ext>
              </a:extLst>
            </a:blip>
            <a:srcRect l="9720" t="29773" r="74748" b="44513"/>
            <a:stretch/>
          </p:blipFill>
          <p:spPr bwMode="auto">
            <a:xfrm>
              <a:off x="6103274" y="3144996"/>
              <a:ext cx="1010285" cy="972185"/>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pic>
          <p:nvPicPr>
            <p:cNvPr id="9" name="Picture 8" descr="IMG_6505"/>
            <p:cNvPicPr/>
            <p:nvPr/>
          </p:nvPicPr>
          <p:blipFill rotWithShape="1">
            <a:blip r:embed="rId7" cstate="print">
              <a:extLst>
                <a:ext uri="{BEBA8EAE-BF5A-486C-A8C5-ECC9F3942E4B}">
                  <a14:imgProps xmlns:a14="http://schemas.microsoft.com/office/drawing/2010/main">
                    <a14:imgLayer r:embed="rId8">
                      <a14:imgEffect>
                        <a14:backgroundRemoval t="28713" b="52145" l="61480" r="73435"/>
                      </a14:imgEffect>
                    </a14:imgLayer>
                  </a14:imgProps>
                </a:ext>
                <a:ext uri="{28A0092B-C50C-407E-A947-70E740481C1C}">
                  <a14:useLocalDpi xmlns:a14="http://schemas.microsoft.com/office/drawing/2010/main"/>
                </a:ext>
              </a:extLst>
            </a:blip>
            <a:srcRect l="58826" t="24763" r="23978" b="45329"/>
            <a:stretch/>
          </p:blipFill>
          <p:spPr bwMode="auto">
            <a:xfrm>
              <a:off x="5163081" y="3808729"/>
              <a:ext cx="1130935" cy="1130935"/>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pic>
          <p:nvPicPr>
            <p:cNvPr id="10" name="Picture 9" descr="IMG_6505"/>
            <p:cNvPicPr/>
            <p:nvPr/>
          </p:nvPicPr>
          <p:blipFill rotWithShape="1">
            <a:blip r:embed="rId7" cstate="print">
              <a:extLst>
                <a:ext uri="{BEBA8EAE-BF5A-486C-A8C5-ECC9F3942E4B}">
                  <a14:imgProps xmlns:a14="http://schemas.microsoft.com/office/drawing/2010/main">
                    <a14:imgLayer r:embed="rId8">
                      <a14:imgEffect>
                        <a14:backgroundRemoval t="28713" b="52145" l="61480" r="73435"/>
                      </a14:imgEffect>
                    </a14:imgLayer>
                  </a14:imgProps>
                </a:ext>
                <a:ext uri="{28A0092B-C50C-407E-A947-70E740481C1C}">
                  <a14:useLocalDpi xmlns:a14="http://schemas.microsoft.com/office/drawing/2010/main"/>
                </a:ext>
              </a:extLst>
            </a:blip>
            <a:srcRect l="58826" t="24763" r="23978" b="45329"/>
            <a:stretch/>
          </p:blipFill>
          <p:spPr bwMode="auto">
            <a:xfrm>
              <a:off x="6608417" y="2318922"/>
              <a:ext cx="1130935" cy="1130935"/>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pic>
          <p:nvPicPr>
            <p:cNvPr id="11" name="Picture 10" descr="IMG_6505"/>
            <p:cNvPicPr/>
            <p:nvPr/>
          </p:nvPicPr>
          <p:blipFill rotWithShape="1">
            <a:blip r:embed="rId3" cstate="print">
              <a:extLst>
                <a:ext uri="{BEBA8EAE-BF5A-486C-A8C5-ECC9F3942E4B}">
                  <a14:imgProps xmlns:a14="http://schemas.microsoft.com/office/drawing/2010/main">
                    <a14:imgLayer r:embed="rId4">
                      <a14:imgEffect>
                        <a14:backgroundRemoval t="58070" b="74255" l="72801" r="81085"/>
                      </a14:imgEffect>
                    </a14:imgLayer>
                  </a14:imgProps>
                </a:ext>
                <a:ext uri="{28A0092B-C50C-407E-A947-70E740481C1C}">
                  <a14:useLocalDpi xmlns:a14="http://schemas.microsoft.com/office/drawing/2010/main"/>
                </a:ext>
              </a:extLst>
            </a:blip>
            <a:srcRect l="71766" t="56047" r="17879" b="23722"/>
            <a:stretch/>
          </p:blipFill>
          <p:spPr bwMode="auto">
            <a:xfrm>
              <a:off x="7398992" y="3710463"/>
              <a:ext cx="680720" cy="764540"/>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grpSp>
      <p:grpSp>
        <p:nvGrpSpPr>
          <p:cNvPr id="3" name="Group 2"/>
          <p:cNvGrpSpPr/>
          <p:nvPr/>
        </p:nvGrpSpPr>
        <p:grpSpPr>
          <a:xfrm>
            <a:off x="755987" y="1996829"/>
            <a:ext cx="2773474" cy="2458402"/>
            <a:chOff x="1055893" y="2633662"/>
            <a:chExt cx="2773474" cy="2458402"/>
          </a:xfrm>
        </p:grpSpPr>
        <p:pic>
          <p:nvPicPr>
            <p:cNvPr id="12" name="Picture 11" descr="IMG_6505"/>
            <p:cNvPicPr/>
            <p:nvPr/>
          </p:nvPicPr>
          <p:blipFill rotWithShape="1">
            <a:blip r:embed="rId3" cstate="print">
              <a:extLst>
                <a:ext uri="{BEBA8EAE-BF5A-486C-A8C5-ECC9F3942E4B}">
                  <a14:imgProps xmlns:a14="http://schemas.microsoft.com/office/drawing/2010/main">
                    <a14:imgLayer r:embed="rId4">
                      <a14:imgEffect>
                        <a14:backgroundRemoval t="58070" b="74255" l="72801" r="81085"/>
                      </a14:imgEffect>
                    </a14:imgLayer>
                  </a14:imgProps>
                </a:ext>
                <a:ext uri="{28A0092B-C50C-407E-A947-70E740481C1C}">
                  <a14:useLocalDpi xmlns:a14="http://schemas.microsoft.com/office/drawing/2010/main"/>
                </a:ext>
              </a:extLst>
            </a:blip>
            <a:srcRect l="71766" t="56047" r="17879" b="23722"/>
            <a:stretch/>
          </p:blipFill>
          <p:spPr bwMode="auto">
            <a:xfrm rot="19765932">
              <a:off x="3148647" y="3436396"/>
              <a:ext cx="680720" cy="764540"/>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pic>
          <p:nvPicPr>
            <p:cNvPr id="13" name="Picture 12" descr="IMG_6506"/>
            <p:cNvPicPr/>
            <p:nvPr/>
          </p:nvPicPr>
          <p:blipFill rotWithShape="1">
            <a:blip r:embed="rId5" cstate="print">
              <a:extLst>
                <a:ext uri="{BEBA8EAE-BF5A-486C-A8C5-ECC9F3942E4B}">
                  <a14:imgProps xmlns:a14="http://schemas.microsoft.com/office/drawing/2010/main">
                    <a14:imgLayer r:embed="rId6">
                      <a14:imgEffect>
                        <a14:backgroundRemoval t="31023" b="54125" l="11494" r="24330"/>
                      </a14:imgEffect>
                    </a14:imgLayer>
                  </a14:imgProps>
                </a:ext>
                <a:ext uri="{28A0092B-C50C-407E-A947-70E740481C1C}">
                  <a14:useLocalDpi xmlns:a14="http://schemas.microsoft.com/office/drawing/2010/main"/>
                </a:ext>
              </a:extLst>
            </a:blip>
            <a:srcRect l="9720" t="29773" r="74748" b="44513"/>
            <a:stretch/>
          </p:blipFill>
          <p:spPr bwMode="auto">
            <a:xfrm>
              <a:off x="1055893" y="3199130"/>
              <a:ext cx="1010285" cy="972185"/>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pic>
          <p:nvPicPr>
            <p:cNvPr id="14" name="Picture 13" descr="IMG_6505"/>
            <p:cNvPicPr/>
            <p:nvPr/>
          </p:nvPicPr>
          <p:blipFill rotWithShape="1">
            <a:blip r:embed="rId7" cstate="print">
              <a:extLst>
                <a:ext uri="{BEBA8EAE-BF5A-486C-A8C5-ECC9F3942E4B}">
                  <a14:imgProps xmlns:a14="http://schemas.microsoft.com/office/drawing/2010/main">
                    <a14:imgLayer r:embed="rId8">
                      <a14:imgEffect>
                        <a14:backgroundRemoval t="28713" b="52145" l="61480" r="73435"/>
                      </a14:imgEffect>
                    </a14:imgLayer>
                  </a14:imgProps>
                </a:ext>
                <a:ext uri="{28A0092B-C50C-407E-A947-70E740481C1C}">
                  <a14:useLocalDpi xmlns:a14="http://schemas.microsoft.com/office/drawing/2010/main"/>
                </a:ext>
              </a:extLst>
            </a:blip>
            <a:srcRect l="58826" t="24763" r="23978" b="45329"/>
            <a:stretch/>
          </p:blipFill>
          <p:spPr bwMode="auto">
            <a:xfrm>
              <a:off x="2358072" y="3961129"/>
              <a:ext cx="1130935" cy="1130935"/>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pic>
          <p:nvPicPr>
            <p:cNvPr id="15" name="Picture 14" descr="IMG_6505"/>
            <p:cNvPicPr/>
            <p:nvPr/>
          </p:nvPicPr>
          <p:blipFill rotWithShape="1">
            <a:blip r:embed="rId7" cstate="print">
              <a:extLst>
                <a:ext uri="{BEBA8EAE-BF5A-486C-A8C5-ECC9F3942E4B}">
                  <a14:imgProps xmlns:a14="http://schemas.microsoft.com/office/drawing/2010/main">
                    <a14:imgLayer r:embed="rId8">
                      <a14:imgEffect>
                        <a14:backgroundRemoval t="28713" b="52145" l="61480" r="73435"/>
                      </a14:imgEffect>
                    </a14:imgLayer>
                  </a14:imgProps>
                </a:ext>
                <a:ext uri="{28A0092B-C50C-407E-A947-70E740481C1C}">
                  <a14:useLocalDpi xmlns:a14="http://schemas.microsoft.com/office/drawing/2010/main"/>
                </a:ext>
              </a:extLst>
            </a:blip>
            <a:srcRect l="58826" t="24763" r="23978" b="45329"/>
            <a:stretch/>
          </p:blipFill>
          <p:spPr bwMode="auto">
            <a:xfrm>
              <a:off x="1910528" y="2633662"/>
              <a:ext cx="1130935" cy="1130935"/>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pic>
          <p:nvPicPr>
            <p:cNvPr id="16" name="Picture 15" descr="IMG_6505"/>
            <p:cNvPicPr/>
            <p:nvPr/>
          </p:nvPicPr>
          <p:blipFill rotWithShape="1">
            <a:blip r:embed="rId3" cstate="print">
              <a:extLst>
                <a:ext uri="{BEBA8EAE-BF5A-486C-A8C5-ECC9F3942E4B}">
                  <a14:imgProps xmlns:a14="http://schemas.microsoft.com/office/drawing/2010/main">
                    <a14:imgLayer r:embed="rId4">
                      <a14:imgEffect>
                        <a14:backgroundRemoval t="58070" b="74255" l="72801" r="81085"/>
                      </a14:imgEffect>
                    </a14:imgLayer>
                  </a14:imgProps>
                </a:ext>
                <a:ext uri="{28A0092B-C50C-407E-A947-70E740481C1C}">
                  <a14:useLocalDpi xmlns:a14="http://schemas.microsoft.com/office/drawing/2010/main"/>
                </a:ext>
              </a:extLst>
            </a:blip>
            <a:srcRect l="71766" t="56047" r="17879" b="23722"/>
            <a:stretch/>
          </p:blipFill>
          <p:spPr bwMode="auto">
            <a:xfrm>
              <a:off x="1570168" y="4200936"/>
              <a:ext cx="680720" cy="764540"/>
            </a:xfrm>
            <a:prstGeom prst="rect">
              <a:avLst/>
            </a:prstGeom>
            <a:noFill/>
            <a:ln w="12700" cap="flat" cmpd="sng" algn="ctr">
              <a:noFill/>
              <a:prstDash val="solid"/>
              <a:miter lim="800000"/>
              <a:headEnd type="none" w="med" len="med"/>
              <a:tailEnd type="none" w="med" len="med"/>
            </a:ln>
            <a:extLst>
              <a:ext uri="{53640926-AAD7-44d8-BBD7-CCE9431645EC}">
                <a14:shadowObscured xmlns:a14="http://schemas.microsoft.com/office/drawing/2010/main" xmlns=""/>
              </a:ext>
            </a:extLst>
          </p:spPr>
        </p:pic>
      </p:grpSp>
      <p:sp>
        <p:nvSpPr>
          <p:cNvPr id="17" name="Right Arrow 16"/>
          <p:cNvSpPr/>
          <p:nvPr/>
        </p:nvSpPr>
        <p:spPr>
          <a:xfrm>
            <a:off x="567765" y="2983500"/>
            <a:ext cx="373529" cy="1965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7"/>
          <p:cNvSpPr>
            <a:spLocks noGrp="1"/>
          </p:cNvSpPr>
          <p:nvPr>
            <p:ph idx="4294967295"/>
          </p:nvPr>
        </p:nvSpPr>
        <p:spPr>
          <a:xfrm>
            <a:off x="1473032" y="4700598"/>
            <a:ext cx="2084856" cy="666054"/>
          </a:xfrm>
        </p:spPr>
        <p:txBody>
          <a:bodyPr/>
          <a:lstStyle/>
          <a:p>
            <a:r>
              <a:rPr lang="en-US" sz="2800" dirty="0" smtClean="0">
                <a:latin typeface="Arial" panose="020B0604020202020204" pitchFamily="34" charset="0"/>
                <a:cs typeface="Arial" panose="020B0604020202020204" pitchFamily="34" charset="0"/>
              </a:rPr>
              <a:t>circular</a:t>
            </a:r>
            <a:endParaRPr lang="en-US" sz="2800" dirty="0">
              <a:latin typeface="Arial" panose="020B0604020202020204" pitchFamily="34" charset="0"/>
              <a:cs typeface="Arial" panose="020B0604020202020204" pitchFamily="34" charset="0"/>
            </a:endParaRPr>
          </a:p>
        </p:txBody>
      </p:sp>
      <p:sp>
        <p:nvSpPr>
          <p:cNvPr id="19" name="Content Placeholder 17"/>
          <p:cNvSpPr txBox="1">
            <a:spLocks/>
          </p:cNvSpPr>
          <p:nvPr/>
        </p:nvSpPr>
        <p:spPr bwMode="auto">
          <a:xfrm>
            <a:off x="5994856" y="4700598"/>
            <a:ext cx="2084856" cy="66605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defRPr sz="2800" kern="1200">
                <a:solidFill>
                  <a:srgbClr val="0A2D6B"/>
                </a:solidFill>
                <a:latin typeface="Calibri"/>
                <a:ea typeface="ＭＳ Ｐゴシック" charset="-128"/>
                <a:cs typeface="Calibri"/>
              </a:defRPr>
            </a:lvl1pPr>
            <a:lvl2pPr marL="458788" indent="-177800" algn="l" defTabSz="458788" rtl="0" eaLnBrk="0" fontAlgn="base" hangingPunct="0">
              <a:spcBef>
                <a:spcPts val="600"/>
              </a:spcBef>
              <a:spcAft>
                <a:spcPct val="0"/>
              </a:spcAft>
              <a:buFont typeface="Arial" charset="0"/>
              <a:buChar char="•"/>
              <a:defRPr sz="2400" kern="1200">
                <a:solidFill>
                  <a:srgbClr val="404040"/>
                </a:solidFill>
                <a:latin typeface="Calibri"/>
                <a:ea typeface="ＭＳ Ｐゴシック"/>
                <a:cs typeface="Calibri"/>
              </a:defRPr>
            </a:lvl2pPr>
            <a:lvl3pPr marL="739775" indent="-166688" algn="l" defTabSz="457200" rtl="0" eaLnBrk="0" fontAlgn="base" hangingPunct="0">
              <a:spcBef>
                <a:spcPct val="20000"/>
              </a:spcBef>
              <a:spcAft>
                <a:spcPct val="0"/>
              </a:spcAft>
              <a:buFont typeface="Arial" charset="0"/>
              <a:buChar char="•"/>
              <a:defRPr sz="2000" kern="1200">
                <a:solidFill>
                  <a:srgbClr val="7F7F7F"/>
                </a:solidFill>
                <a:latin typeface="Calibri"/>
                <a:ea typeface="ＭＳ Ｐゴシック"/>
                <a:cs typeface="Calibri"/>
              </a:defRPr>
            </a:lvl3pPr>
            <a:lvl4pPr marL="1030288" indent="-176213" algn="l" defTabSz="457200" rtl="0" eaLnBrk="0" fontAlgn="base" hangingPunct="0">
              <a:spcBef>
                <a:spcPct val="20000"/>
              </a:spcBef>
              <a:spcAft>
                <a:spcPct val="0"/>
              </a:spcAft>
              <a:buFont typeface="Arial" charset="0"/>
              <a:buChar char="–"/>
              <a:defRPr sz="1800" kern="1200">
                <a:solidFill>
                  <a:srgbClr val="7B083C"/>
                </a:solidFill>
                <a:latin typeface="Calibri"/>
                <a:ea typeface="ＭＳ Ｐゴシック"/>
                <a:cs typeface="Calibri"/>
              </a:defRPr>
            </a:lvl4pPr>
            <a:lvl5pPr marL="1828800" algn="l" defTabSz="457200" rtl="0" eaLnBrk="0" fontAlgn="base" hangingPunct="0">
              <a:spcBef>
                <a:spcPct val="20000"/>
              </a:spcBef>
              <a:spcAft>
                <a:spcPct val="0"/>
              </a:spcAft>
              <a:buFont typeface="Arial" charset="0"/>
              <a:defRPr sz="2000" kern="1200">
                <a:solidFill>
                  <a:schemeClr val="tx1"/>
                </a:solidFill>
                <a:latin typeface="Calibri"/>
                <a:ea typeface="ＭＳ Ｐゴシック"/>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aseline="0" dirty="0" smtClean="0">
                <a:latin typeface="Arial" panose="020B0604020202020204" pitchFamily="34" charset="0"/>
                <a:cs typeface="Arial" panose="020B0604020202020204" pitchFamily="34" charset="0"/>
              </a:rPr>
              <a:t>scattered</a:t>
            </a:r>
            <a:endParaRPr lang="en-US"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7965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smtClean="0"/>
              <a:t>Participant Poll</a:t>
            </a:r>
            <a:endParaRPr lang="en-US" dirty="0"/>
          </a:p>
        </p:txBody>
      </p:sp>
      <p:sp>
        <p:nvSpPr>
          <p:cNvPr id="3" name="Slide Number Placeholder 2"/>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4</a:t>
            </a:fld>
            <a:endParaRPr lang="en-US" dirty="0"/>
          </a:p>
        </p:txBody>
      </p:sp>
      <p:sp>
        <p:nvSpPr>
          <p:cNvPr id="4" name="Content Placeholder 3"/>
          <p:cNvSpPr>
            <a:spLocks noGrp="1"/>
          </p:cNvSpPr>
          <p:nvPr>
            <p:ph idx="1"/>
          </p:nvPr>
        </p:nvSpPr>
        <p:spPr>
          <a:xfrm>
            <a:off x="457200" y="1913474"/>
            <a:ext cx="8229600" cy="4019126"/>
          </a:xfrm>
        </p:spPr>
        <p:txBody>
          <a:bodyPr/>
          <a:lstStyle/>
          <a:p>
            <a:pPr lvl="1" indent="-457200">
              <a:spcBef>
                <a:spcPts val="672"/>
              </a:spcBef>
              <a:spcAft>
                <a:spcPts val="0"/>
              </a:spcAft>
            </a:pPr>
            <a:r>
              <a:rPr lang="en-US" sz="2800" dirty="0">
                <a:solidFill>
                  <a:srgbClr val="0A2D6B"/>
                </a:solidFill>
                <a:latin typeface="Arial"/>
              </a:rPr>
              <a:t>Classroom teacher</a:t>
            </a:r>
          </a:p>
          <a:p>
            <a:pPr lvl="1" indent="-457200">
              <a:spcBef>
                <a:spcPts val="672"/>
              </a:spcBef>
              <a:spcAft>
                <a:spcPts val="0"/>
              </a:spcAft>
            </a:pPr>
            <a:r>
              <a:rPr lang="en-US" sz="2800" dirty="0">
                <a:solidFill>
                  <a:srgbClr val="0A2D6B"/>
                </a:solidFill>
                <a:latin typeface="Arial"/>
              </a:rPr>
              <a:t>School leader</a:t>
            </a:r>
          </a:p>
          <a:p>
            <a:pPr lvl="1" indent="-457200">
              <a:spcBef>
                <a:spcPts val="672"/>
              </a:spcBef>
              <a:spcAft>
                <a:spcPts val="0"/>
              </a:spcAft>
            </a:pPr>
            <a:r>
              <a:rPr lang="en-US" sz="2800" dirty="0">
                <a:solidFill>
                  <a:srgbClr val="0A2D6B"/>
                </a:solidFill>
                <a:latin typeface="Arial"/>
              </a:rPr>
              <a:t>Principal</a:t>
            </a:r>
          </a:p>
          <a:p>
            <a:pPr lvl="1" indent="-457200">
              <a:spcBef>
                <a:spcPts val="672"/>
              </a:spcBef>
              <a:spcAft>
                <a:spcPts val="0"/>
              </a:spcAft>
            </a:pPr>
            <a:r>
              <a:rPr lang="en-US" sz="2800" dirty="0">
                <a:solidFill>
                  <a:srgbClr val="0A2D6B"/>
                </a:solidFill>
                <a:latin typeface="Arial"/>
              </a:rPr>
              <a:t>District leader</a:t>
            </a:r>
          </a:p>
          <a:p>
            <a:pPr lvl="1" indent="-457200">
              <a:spcBef>
                <a:spcPts val="672"/>
              </a:spcBef>
              <a:spcAft>
                <a:spcPts val="0"/>
              </a:spcAft>
            </a:pPr>
            <a:r>
              <a:rPr lang="en-US" sz="2800" dirty="0">
                <a:solidFill>
                  <a:srgbClr val="0A2D6B"/>
                </a:solidFill>
                <a:latin typeface="Arial"/>
              </a:rPr>
              <a:t>Other VIP</a:t>
            </a:r>
          </a:p>
          <a:p>
            <a:pPr>
              <a:buFont typeface="Arial" pitchFamily="34" charset="0"/>
              <a:buChar char="•"/>
            </a:pPr>
            <a:endParaRPr lang="en-US" dirty="0"/>
          </a:p>
        </p:txBody>
      </p:sp>
    </p:spTree>
    <p:extLst>
      <p:ext uri="{BB962C8B-B14F-4D97-AF65-F5344CB8AC3E}">
        <p14:creationId xmlns:p14="http://schemas.microsoft.com/office/powerpoint/2010/main" val="18496892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2051"/>
            <a:ext cx="8229600" cy="824382"/>
          </a:xfrm>
        </p:spPr>
        <p:txBody>
          <a:bodyPr/>
          <a:lstStyle/>
          <a:p>
            <a:r>
              <a:rPr lang="en-US" dirty="0" smtClean="0"/>
              <a:t>Number Stories</a:t>
            </a:r>
            <a:endParaRPr lang="en-US" dirty="0"/>
          </a:p>
        </p:txBody>
      </p:sp>
      <p:sp>
        <p:nvSpPr>
          <p:cNvPr id="3" name="Content Placeholder 2"/>
          <p:cNvSpPr>
            <a:spLocks noGrp="1"/>
          </p:cNvSpPr>
          <p:nvPr>
            <p:ph idx="4294967295"/>
          </p:nvPr>
        </p:nvSpPr>
        <p:spPr>
          <a:xfrm>
            <a:off x="457200" y="1743476"/>
            <a:ext cx="8229600" cy="4019126"/>
          </a:xfrm>
        </p:spPr>
        <p:txBody>
          <a:bodyPr/>
          <a:lstStyle/>
          <a:p>
            <a:r>
              <a:rPr lang="en-US" sz="2400" dirty="0" smtClean="0">
                <a:latin typeface="Arial" panose="020B0604020202020204" pitchFamily="34" charset="0"/>
                <a:cs typeface="Arial" panose="020B0604020202020204" pitchFamily="34" charset="0"/>
              </a:rPr>
              <a:t>There are 3 flowers. Two flowers are red and 1 flower is purple.</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74960" y="5525280"/>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11</a:t>
            </a:r>
            <a:endParaRPr lang="en-US" sz="2800" dirty="0">
              <a:latin typeface="Arial" panose="020B0604020202020204" pitchFamily="34" charset="0"/>
              <a:cs typeface="Arial" panose="020B0604020202020204" pitchFamily="34" charset="0"/>
            </a:endParaRPr>
          </a:p>
        </p:txBody>
      </p:sp>
      <p:grpSp>
        <p:nvGrpSpPr>
          <p:cNvPr id="11" name="Group 10"/>
          <p:cNvGrpSpPr/>
          <p:nvPr/>
        </p:nvGrpSpPr>
        <p:grpSpPr>
          <a:xfrm>
            <a:off x="1090498" y="2946216"/>
            <a:ext cx="790741" cy="795202"/>
            <a:chOff x="1090498" y="3579242"/>
            <a:chExt cx="790741" cy="795202"/>
          </a:xfrm>
        </p:grpSpPr>
        <p:sp>
          <p:nvSpPr>
            <p:cNvPr id="7" name="Freeform 6"/>
            <p:cNvSpPr/>
            <p:nvPr/>
          </p:nvSpPr>
          <p:spPr>
            <a:xfrm>
              <a:off x="1423186" y="3976843"/>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rot="16200000">
              <a:off x="1575587" y="3778042"/>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flipV="1">
              <a:off x="1423186" y="3579242"/>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rot="5400000" flipH="1">
              <a:off x="1182447" y="3741292"/>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rot="5400000">
            <a:off x="2038100" y="2943985"/>
            <a:ext cx="790741" cy="795202"/>
            <a:chOff x="1090498" y="3579242"/>
            <a:chExt cx="790741" cy="795202"/>
          </a:xfrm>
        </p:grpSpPr>
        <p:sp>
          <p:nvSpPr>
            <p:cNvPr id="13" name="Freeform 12"/>
            <p:cNvSpPr/>
            <p:nvPr/>
          </p:nvSpPr>
          <p:spPr>
            <a:xfrm>
              <a:off x="1423186" y="3976843"/>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rot="16200000">
              <a:off x="1575587" y="3778042"/>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flipV="1">
              <a:off x="1423186" y="3579242"/>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rot="5400000" flipH="1">
              <a:off x="1182447" y="3741292"/>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solidFill>
              <a:schemeClr val="accent2">
                <a:lumMod val="75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009609" y="2957837"/>
            <a:ext cx="790741" cy="795202"/>
            <a:chOff x="1090498" y="3579242"/>
            <a:chExt cx="790741" cy="795202"/>
          </a:xfrm>
          <a:solidFill>
            <a:schemeClr val="accent4">
              <a:lumMod val="75000"/>
            </a:schemeClr>
          </a:solidFill>
        </p:grpSpPr>
        <p:sp>
          <p:nvSpPr>
            <p:cNvPr id="18" name="Freeform 17"/>
            <p:cNvSpPr/>
            <p:nvPr/>
          </p:nvSpPr>
          <p:spPr>
            <a:xfrm>
              <a:off x="1423186" y="3976843"/>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grp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rot="16200000">
              <a:off x="1575587" y="3778042"/>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grp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flipV="1">
              <a:off x="1423186" y="3579242"/>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grp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rot="5400000" flipH="1">
              <a:off x="1182447" y="3741292"/>
              <a:ext cx="213703" cy="397601"/>
            </a:xfrm>
            <a:custGeom>
              <a:avLst/>
              <a:gdLst>
                <a:gd name="connsiteX0" fmla="*/ 185481 w 439481"/>
                <a:gd name="connsiteY0" fmla="*/ 2490 h 566935"/>
                <a:gd name="connsiteX1" fmla="*/ 114925 w 439481"/>
                <a:gd name="connsiteY1" fmla="*/ 16601 h 566935"/>
                <a:gd name="connsiteX2" fmla="*/ 86703 w 439481"/>
                <a:gd name="connsiteY2" fmla="*/ 44824 h 566935"/>
                <a:gd name="connsiteX3" fmla="*/ 44370 w 439481"/>
                <a:gd name="connsiteY3" fmla="*/ 73046 h 566935"/>
                <a:gd name="connsiteX4" fmla="*/ 2036 w 439481"/>
                <a:gd name="connsiteY4" fmla="*/ 242379 h 566935"/>
                <a:gd name="connsiteX5" fmla="*/ 44370 w 439481"/>
                <a:gd name="connsiteY5" fmla="*/ 383490 h 566935"/>
                <a:gd name="connsiteX6" fmla="*/ 86703 w 439481"/>
                <a:gd name="connsiteY6" fmla="*/ 482268 h 566935"/>
                <a:gd name="connsiteX7" fmla="*/ 171370 w 439481"/>
                <a:gd name="connsiteY7" fmla="*/ 524601 h 566935"/>
                <a:gd name="connsiteX8" fmla="*/ 213703 w 439481"/>
                <a:gd name="connsiteY8" fmla="*/ 552824 h 566935"/>
                <a:gd name="connsiteX9" fmla="*/ 284258 w 439481"/>
                <a:gd name="connsiteY9" fmla="*/ 566935 h 566935"/>
                <a:gd name="connsiteX10" fmla="*/ 383036 w 439481"/>
                <a:gd name="connsiteY10" fmla="*/ 538712 h 566935"/>
                <a:gd name="connsiteX11" fmla="*/ 425370 w 439481"/>
                <a:gd name="connsiteY11" fmla="*/ 454046 h 566935"/>
                <a:gd name="connsiteX12" fmla="*/ 439481 w 439481"/>
                <a:gd name="connsiteY12" fmla="*/ 411712 h 566935"/>
                <a:gd name="connsiteX13" fmla="*/ 425370 w 439481"/>
                <a:gd name="connsiteY13" fmla="*/ 355268 h 566935"/>
                <a:gd name="connsiteX14" fmla="*/ 383036 w 439481"/>
                <a:gd name="connsiteY14" fmla="*/ 341157 h 566935"/>
                <a:gd name="connsiteX15" fmla="*/ 354814 w 439481"/>
                <a:gd name="connsiteY15" fmla="*/ 298824 h 566935"/>
                <a:gd name="connsiteX16" fmla="*/ 326592 w 439481"/>
                <a:gd name="connsiteY16" fmla="*/ 270601 h 566935"/>
                <a:gd name="connsiteX17" fmla="*/ 284258 w 439481"/>
                <a:gd name="connsiteY17" fmla="*/ 185935 h 566935"/>
                <a:gd name="connsiteX18" fmla="*/ 256036 w 439481"/>
                <a:gd name="connsiteY18" fmla="*/ 157712 h 566935"/>
                <a:gd name="connsiteX19" fmla="*/ 213703 w 439481"/>
                <a:gd name="connsiteY19" fmla="*/ 73046 h 566935"/>
                <a:gd name="connsiteX20" fmla="*/ 199592 w 439481"/>
                <a:gd name="connsiteY20" fmla="*/ 30712 h 566935"/>
                <a:gd name="connsiteX21" fmla="*/ 185481 w 439481"/>
                <a:gd name="connsiteY21" fmla="*/ 2490 h 56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481" h="566935">
                  <a:moveTo>
                    <a:pt x="185481" y="2490"/>
                  </a:moveTo>
                  <a:cubicBezTo>
                    <a:pt x="171370" y="138"/>
                    <a:pt x="136970" y="7153"/>
                    <a:pt x="114925" y="16601"/>
                  </a:cubicBezTo>
                  <a:cubicBezTo>
                    <a:pt x="102697" y="21842"/>
                    <a:pt x="97092" y="36513"/>
                    <a:pt x="86703" y="44824"/>
                  </a:cubicBezTo>
                  <a:cubicBezTo>
                    <a:pt x="73460" y="55419"/>
                    <a:pt x="58481" y="63639"/>
                    <a:pt x="44370" y="73046"/>
                  </a:cubicBezTo>
                  <a:cubicBezTo>
                    <a:pt x="30259" y="129490"/>
                    <a:pt x="-9374" y="185327"/>
                    <a:pt x="2036" y="242379"/>
                  </a:cubicBezTo>
                  <a:cubicBezTo>
                    <a:pt x="29904" y="381723"/>
                    <a:pt x="-2044" y="244251"/>
                    <a:pt x="44370" y="383490"/>
                  </a:cubicBezTo>
                  <a:cubicBezTo>
                    <a:pt x="60563" y="432069"/>
                    <a:pt x="49499" y="445064"/>
                    <a:pt x="86703" y="482268"/>
                  </a:cubicBezTo>
                  <a:cubicBezTo>
                    <a:pt x="114058" y="509623"/>
                    <a:pt x="136939" y="513124"/>
                    <a:pt x="171370" y="524601"/>
                  </a:cubicBezTo>
                  <a:cubicBezTo>
                    <a:pt x="185481" y="534009"/>
                    <a:pt x="197823" y="546869"/>
                    <a:pt x="213703" y="552824"/>
                  </a:cubicBezTo>
                  <a:cubicBezTo>
                    <a:pt x="236160" y="561246"/>
                    <a:pt x="260274" y="566935"/>
                    <a:pt x="284258" y="566935"/>
                  </a:cubicBezTo>
                  <a:cubicBezTo>
                    <a:pt x="301982" y="566935"/>
                    <a:pt x="363069" y="545368"/>
                    <a:pt x="383036" y="538712"/>
                  </a:cubicBezTo>
                  <a:cubicBezTo>
                    <a:pt x="418505" y="432304"/>
                    <a:pt x="370658" y="563468"/>
                    <a:pt x="425370" y="454046"/>
                  </a:cubicBezTo>
                  <a:cubicBezTo>
                    <a:pt x="432022" y="440742"/>
                    <a:pt x="434777" y="425823"/>
                    <a:pt x="439481" y="411712"/>
                  </a:cubicBezTo>
                  <a:cubicBezTo>
                    <a:pt x="434777" y="392897"/>
                    <a:pt x="437485" y="370412"/>
                    <a:pt x="425370" y="355268"/>
                  </a:cubicBezTo>
                  <a:cubicBezTo>
                    <a:pt x="416078" y="343653"/>
                    <a:pt x="394651" y="350449"/>
                    <a:pt x="383036" y="341157"/>
                  </a:cubicBezTo>
                  <a:cubicBezTo>
                    <a:pt x="369793" y="330563"/>
                    <a:pt x="365408" y="312067"/>
                    <a:pt x="354814" y="298824"/>
                  </a:cubicBezTo>
                  <a:cubicBezTo>
                    <a:pt x="346503" y="288435"/>
                    <a:pt x="334903" y="280990"/>
                    <a:pt x="326592" y="270601"/>
                  </a:cubicBezTo>
                  <a:cubicBezTo>
                    <a:pt x="240951" y="163549"/>
                    <a:pt x="346857" y="290265"/>
                    <a:pt x="284258" y="185935"/>
                  </a:cubicBezTo>
                  <a:cubicBezTo>
                    <a:pt x="277413" y="174527"/>
                    <a:pt x="265443" y="167120"/>
                    <a:pt x="256036" y="157712"/>
                  </a:cubicBezTo>
                  <a:cubicBezTo>
                    <a:pt x="220566" y="51303"/>
                    <a:pt x="268413" y="182468"/>
                    <a:pt x="213703" y="73046"/>
                  </a:cubicBezTo>
                  <a:cubicBezTo>
                    <a:pt x="207051" y="59742"/>
                    <a:pt x="206244" y="44016"/>
                    <a:pt x="199592" y="30712"/>
                  </a:cubicBezTo>
                  <a:cubicBezTo>
                    <a:pt x="176469" y="-15535"/>
                    <a:pt x="199592" y="4842"/>
                    <a:pt x="185481" y="2490"/>
                  </a:cubicBezTo>
                  <a:close/>
                </a:path>
              </a:pathLst>
            </a:custGeom>
            <a:grp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1831414" y="4840106"/>
            <a:ext cx="1914650" cy="646331"/>
          </a:xfrm>
          <a:prstGeom prst="rect">
            <a:avLst/>
          </a:prstGeom>
          <a:noFill/>
        </p:spPr>
        <p:txBody>
          <a:bodyPr wrap="square" rtlCol="0">
            <a:spAutoFit/>
          </a:bodyPr>
          <a:lstStyle/>
          <a:p>
            <a:r>
              <a:rPr lang="en-US" sz="3600" baseline="0" dirty="0" smtClean="0">
                <a:solidFill>
                  <a:srgbClr val="FF0000"/>
                </a:solidFill>
              </a:rPr>
              <a:t>2</a:t>
            </a:r>
            <a:r>
              <a:rPr lang="en-US" sz="3600" baseline="0" dirty="0" smtClean="0"/>
              <a:t>   +   </a:t>
            </a:r>
            <a:r>
              <a:rPr lang="en-US" sz="3600" baseline="0" dirty="0" smtClean="0">
                <a:solidFill>
                  <a:srgbClr val="660066"/>
                </a:solidFill>
              </a:rPr>
              <a:t>1</a:t>
            </a:r>
            <a:r>
              <a:rPr lang="en-US" sz="3600" baseline="0" dirty="0" smtClean="0"/>
              <a:t> </a:t>
            </a:r>
            <a:endParaRPr lang="en-US" sz="3600" baseline="0"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65559" y="3915072"/>
            <a:ext cx="674379" cy="686641"/>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6889" y="3921397"/>
            <a:ext cx="672218" cy="680316"/>
          </a:xfrm>
          <a:prstGeom prst="rect">
            <a:avLst/>
          </a:prstGeom>
        </p:spPr>
      </p:pic>
      <p:pic>
        <p:nvPicPr>
          <p:cNvPr id="25" name="Picture 24"/>
          <p:cNvPicPr>
            <a:picLocks noChangeAspect="1"/>
          </p:cNvPicPr>
          <p:nvPr/>
        </p:nvPicPr>
        <p:blipFill>
          <a:blip r:embed="rId5"/>
          <a:stretch>
            <a:fillRect/>
          </a:stretch>
        </p:blipFill>
        <p:spPr>
          <a:xfrm>
            <a:off x="4445166" y="3900446"/>
            <a:ext cx="689956" cy="685800"/>
          </a:xfrm>
          <a:prstGeom prst="rect">
            <a:avLst/>
          </a:prstGeom>
        </p:spPr>
      </p:pic>
    </p:spTree>
    <p:extLst>
      <p:ext uri="{BB962C8B-B14F-4D97-AF65-F5344CB8AC3E}">
        <p14:creationId xmlns:p14="http://schemas.microsoft.com/office/powerpoint/2010/main" val="419805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35234"/>
            <a:ext cx="8229600" cy="1024473"/>
          </a:xfrm>
        </p:spPr>
        <p:txBody>
          <a:bodyPr>
            <a:normAutofit fontScale="90000"/>
          </a:bodyPr>
          <a:lstStyle/>
          <a:p>
            <a:r>
              <a:rPr lang="en-US" dirty="0" smtClean="0"/>
              <a:t>The Concept of Zero and Working with Numbers 0-5</a:t>
            </a:r>
            <a:endParaRPr lang="en-US" dirty="0"/>
          </a:p>
        </p:txBody>
      </p:sp>
      <p:sp>
        <p:nvSpPr>
          <p:cNvPr id="8" name="Content Placeholder 7"/>
          <p:cNvSpPr>
            <a:spLocks noGrp="1"/>
          </p:cNvSpPr>
          <p:nvPr>
            <p:ph idx="4294967295"/>
          </p:nvPr>
        </p:nvSpPr>
        <p:spPr>
          <a:xfrm>
            <a:off x="457200" y="1745816"/>
            <a:ext cx="8229600" cy="3914711"/>
          </a:xfrm>
        </p:spPr>
        <p:txBody>
          <a:bodyPr>
            <a:normAutofit fontScale="92500" lnSpcReduction="20000"/>
          </a:bodyPr>
          <a:lstStyle/>
          <a:p>
            <a:pPr marL="457200" indent="-457200">
              <a:buFont typeface="Arial"/>
              <a:buChar char="•"/>
            </a:pPr>
            <a:r>
              <a:rPr lang="en-US" sz="2400" b="1" dirty="0" smtClean="0">
                <a:latin typeface="Arial" panose="020B0604020202020204" pitchFamily="34" charset="0"/>
                <a:cs typeface="Arial" panose="020B0604020202020204" pitchFamily="34" charset="0"/>
              </a:rPr>
              <a:t>Lesson 12: </a:t>
            </a:r>
            <a:r>
              <a:rPr lang="en-US" sz="2400" dirty="0" smtClean="0">
                <a:latin typeface="Arial" panose="020B0604020202020204" pitchFamily="34" charset="0"/>
                <a:cs typeface="Arial" panose="020B0604020202020204" pitchFamily="34" charset="0"/>
              </a:rPr>
              <a:t>Understand the meaning of zero. Write the numeral 0.</a:t>
            </a:r>
          </a:p>
          <a:p>
            <a:pPr marL="457200" indent="-457200">
              <a:buFont typeface="Arial"/>
              <a:buChar char="•"/>
            </a:pPr>
            <a:r>
              <a:rPr lang="en-US" sz="2400" b="1" dirty="0" smtClean="0">
                <a:latin typeface="Arial" panose="020B0604020202020204" pitchFamily="34" charset="0"/>
                <a:cs typeface="Arial" panose="020B0604020202020204" pitchFamily="34" charset="0"/>
              </a:rPr>
              <a:t>Lesson 13: </a:t>
            </a:r>
            <a:r>
              <a:rPr lang="en-US" sz="2400" dirty="0" smtClean="0">
                <a:latin typeface="Arial" panose="020B0604020202020204" pitchFamily="34" charset="0"/>
                <a:cs typeface="Arial" panose="020B0604020202020204" pitchFamily="34" charset="0"/>
              </a:rPr>
              <a:t>Order and write numerals 0-3 to answer </a:t>
            </a:r>
            <a:r>
              <a:rPr lang="en-US" sz="2400" i="1" dirty="0" smtClean="0">
                <a:latin typeface="Arial" panose="020B0604020202020204" pitchFamily="34" charset="0"/>
                <a:cs typeface="Arial" panose="020B0604020202020204" pitchFamily="34" charset="0"/>
              </a:rPr>
              <a:t>how many </a:t>
            </a:r>
            <a:r>
              <a:rPr lang="en-US" sz="2400" dirty="0" smtClean="0">
                <a:latin typeface="Arial" panose="020B0604020202020204" pitchFamily="34" charset="0"/>
                <a:cs typeface="Arial" panose="020B0604020202020204" pitchFamily="34" charset="0"/>
              </a:rPr>
              <a:t>questions.</a:t>
            </a:r>
          </a:p>
          <a:p>
            <a:pPr marL="457200" indent="-457200">
              <a:buFont typeface="Arial"/>
              <a:buChar char="•"/>
            </a:pPr>
            <a:r>
              <a:rPr lang="en-US" sz="2400" b="1" dirty="0" smtClean="0">
                <a:latin typeface="Arial" panose="020B0604020202020204" pitchFamily="34" charset="0"/>
                <a:cs typeface="Arial" panose="020B0604020202020204" pitchFamily="34" charset="0"/>
              </a:rPr>
              <a:t>Lesson 14: </a:t>
            </a:r>
            <a:r>
              <a:rPr lang="en-US" sz="2400" dirty="0" smtClean="0">
                <a:latin typeface="Arial" panose="020B0604020202020204" pitchFamily="34" charset="0"/>
                <a:cs typeface="Arial" panose="020B0604020202020204" pitchFamily="34" charset="0"/>
              </a:rPr>
              <a:t>Write numerals 1-3. Represent decompositions with materials, drawings, and equations, 3 = 2 + 1 and 3 = 1 + 2.</a:t>
            </a:r>
          </a:p>
          <a:p>
            <a:pPr marL="457200" indent="-457200">
              <a:buFont typeface="Arial"/>
              <a:buChar char="•"/>
            </a:pPr>
            <a:r>
              <a:rPr lang="en-US" sz="2400" b="1" dirty="0" smtClean="0">
                <a:latin typeface="Arial" panose="020B0604020202020204" pitchFamily="34" charset="0"/>
                <a:cs typeface="Arial" panose="020B0604020202020204" pitchFamily="34" charset="0"/>
              </a:rPr>
              <a:t>Lesson 15: </a:t>
            </a:r>
            <a:r>
              <a:rPr lang="en-US" sz="2400" dirty="0" smtClean="0">
                <a:latin typeface="Arial" panose="020B0604020202020204" pitchFamily="34" charset="0"/>
                <a:cs typeface="Arial" panose="020B0604020202020204" pitchFamily="34" charset="0"/>
              </a:rPr>
              <a:t>Order and write numerals 4 and 5 to answer how many questions in categories; sort by count.</a:t>
            </a:r>
          </a:p>
          <a:p>
            <a:pPr marL="457200" indent="-457200">
              <a:buFont typeface="Arial"/>
              <a:buChar char="•"/>
            </a:pPr>
            <a:r>
              <a:rPr lang="en-US" sz="2400" b="1" dirty="0" smtClean="0">
                <a:latin typeface="Arial" panose="020B0604020202020204" pitchFamily="34" charset="0"/>
                <a:cs typeface="Arial" panose="020B0604020202020204" pitchFamily="34" charset="0"/>
              </a:rPr>
              <a:t>Lesson 16: </a:t>
            </a:r>
            <a:r>
              <a:rPr lang="en-US" sz="2400" dirty="0" smtClean="0">
                <a:latin typeface="Arial" panose="020B0604020202020204" pitchFamily="34" charset="0"/>
                <a:cs typeface="Arial" panose="020B0604020202020204" pitchFamily="34" charset="0"/>
              </a:rPr>
              <a:t>Write numerals 1-5 in order. Answer and make drawings of decompositions with totals of 4 and 5 without equations. </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660527"/>
            <a:ext cx="8229600" cy="825500"/>
          </a:xfrm>
        </p:spPr>
        <p:txBody>
          <a:bodyPr>
            <a:normAutofit/>
          </a:bodyPr>
          <a:lstStyle/>
          <a:p>
            <a:r>
              <a:rPr lang="en-US" sz="2800" dirty="0" smtClean="0">
                <a:latin typeface="Arial" panose="020B0604020202020204" pitchFamily="34" charset="0"/>
                <a:cs typeface="Arial" panose="020B0604020202020204" pitchFamily="34" charset="0"/>
              </a:rPr>
              <a:t>Topic 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5348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5155"/>
            <a:ext cx="8229600" cy="824382"/>
          </a:xfrm>
        </p:spPr>
        <p:txBody>
          <a:bodyPr/>
          <a:lstStyle/>
          <a:p>
            <a:r>
              <a:rPr lang="en-US" dirty="0" smtClean="0"/>
              <a:t>Zero the Hero</a:t>
            </a:r>
            <a:endParaRPr lang="en-US" dirty="0"/>
          </a:p>
        </p:txBody>
      </p:sp>
      <p:sp>
        <p:nvSpPr>
          <p:cNvPr id="3" name="Content Placeholder 2"/>
          <p:cNvSpPr>
            <a:spLocks noGrp="1"/>
          </p:cNvSpPr>
          <p:nvPr>
            <p:ph idx="4294967295"/>
          </p:nvPr>
        </p:nvSpPr>
        <p:spPr>
          <a:xfrm>
            <a:off x="457200" y="1913474"/>
            <a:ext cx="8229600"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The math word for none is zero</a:t>
            </a:r>
          </a:p>
          <a:p>
            <a:pPr marL="457200" indent="-457200">
              <a:buFont typeface="Arial"/>
              <a:buChar char="•"/>
            </a:pPr>
            <a:r>
              <a:rPr lang="en-US" sz="2400" dirty="0" smtClean="0">
                <a:latin typeface="Arial" panose="020B0604020202020204" pitchFamily="34" charset="0"/>
                <a:cs typeface="Arial" panose="020B0604020202020204" pitchFamily="34" charset="0"/>
              </a:rPr>
              <a:t>“Curve from the top; be a hero! Close the loop and make a zero.”</a:t>
            </a:r>
          </a:p>
          <a:p>
            <a:pPr marL="457200" indent="-457200">
              <a:buFont typeface="Arial"/>
              <a:buChar char="•"/>
            </a:pPr>
            <a:r>
              <a:rPr lang="en-US" sz="2400" dirty="0" smtClean="0">
                <a:latin typeface="Arial" panose="020B0604020202020204" pitchFamily="34" charset="0"/>
                <a:cs typeface="Arial" panose="020B0604020202020204" pitchFamily="34" charset="0"/>
              </a:rPr>
              <a:t>Be prepared to supplement the handwriting work in this lesson with additional practice</a:t>
            </a:r>
          </a:p>
          <a:p>
            <a:pPr marL="457200" indent="-457200">
              <a:buFont typeface="Arial"/>
              <a:buChar char="•"/>
            </a:pP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519850"/>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12</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257466" y="4126372"/>
            <a:ext cx="5855592" cy="1226509"/>
          </a:xfrm>
          <a:prstGeom prst="rect">
            <a:avLst/>
          </a:prstGeom>
        </p:spPr>
      </p:pic>
    </p:spTree>
    <p:extLst>
      <p:ext uri="{BB962C8B-B14F-4D97-AF65-F5344CB8AC3E}">
        <p14:creationId xmlns:p14="http://schemas.microsoft.com/office/powerpoint/2010/main" val="21218181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smtClean="0"/>
              <a:t>Writing 1, 2, and 3</a:t>
            </a:r>
            <a:endParaRPr lang="en-US" dirty="0"/>
          </a:p>
        </p:txBody>
      </p:sp>
      <p:sp>
        <p:nvSpPr>
          <p:cNvPr id="3" name="Content Placeholder 2"/>
          <p:cNvSpPr>
            <a:spLocks noGrp="1"/>
          </p:cNvSpPr>
          <p:nvPr>
            <p:ph idx="4294967295"/>
          </p:nvPr>
        </p:nvSpPr>
        <p:spPr>
          <a:xfrm>
            <a:off x="457200" y="1913474"/>
            <a:ext cx="3905624"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Rhymes </a:t>
            </a:r>
          </a:p>
          <a:p>
            <a:pPr marL="457200" indent="-457200">
              <a:buFont typeface="Arial"/>
              <a:buChar char="•"/>
            </a:pPr>
            <a:r>
              <a:rPr lang="en-US" sz="2400" dirty="0" smtClean="0">
                <a:latin typeface="Arial" panose="020B0604020202020204" pitchFamily="34" charset="0"/>
                <a:cs typeface="Arial" panose="020B0604020202020204" pitchFamily="34" charset="0"/>
              </a:rPr>
              <a:t>Writing frames</a:t>
            </a:r>
          </a:p>
          <a:p>
            <a:pPr marL="457200" indent="-457200">
              <a:buFont typeface="Arial"/>
              <a:buChar char="•"/>
            </a:pPr>
            <a:r>
              <a:rPr lang="en-US" sz="2400" dirty="0" smtClean="0">
                <a:latin typeface="Arial" panose="020B0604020202020204" pitchFamily="34" charset="0"/>
                <a:cs typeface="Arial" panose="020B0604020202020204" pitchFamily="34" charset="0"/>
              </a:rPr>
              <a:t>Plan to incorporate more numeral writing practice after this lesson</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13</a:t>
            </a: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624263" y="1089091"/>
            <a:ext cx="3801097" cy="4558129"/>
          </a:xfrm>
          <a:prstGeom prst="rect">
            <a:avLst/>
          </a:prstGeom>
        </p:spPr>
      </p:pic>
    </p:spTree>
    <p:extLst>
      <p:ext uri="{BB962C8B-B14F-4D97-AF65-F5344CB8AC3E}">
        <p14:creationId xmlns:p14="http://schemas.microsoft.com/office/powerpoint/2010/main" val="18139652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661"/>
            <a:ext cx="8229600" cy="824382"/>
          </a:xfrm>
        </p:spPr>
        <p:txBody>
          <a:bodyPr/>
          <a:lstStyle/>
          <a:p>
            <a:r>
              <a:rPr lang="en-US" dirty="0" smtClean="0"/>
              <a:t>Decomposition with Number Sentences</a:t>
            </a:r>
            <a:endParaRPr lang="en-US" dirty="0"/>
          </a:p>
        </p:txBody>
      </p:sp>
      <p:sp>
        <p:nvSpPr>
          <p:cNvPr id="3" name="Content Placeholder 2"/>
          <p:cNvSpPr>
            <a:spLocks noGrp="1"/>
          </p:cNvSpPr>
          <p:nvPr>
            <p:ph idx="4294967295"/>
          </p:nvPr>
        </p:nvSpPr>
        <p:spPr>
          <a:xfrm>
            <a:off x="3841378" y="4664947"/>
            <a:ext cx="2187388" cy="820761"/>
          </a:xfrm>
        </p:spPr>
        <p:txBody>
          <a:bodyPr>
            <a:normAutofit fontScale="92500"/>
          </a:bodyPr>
          <a:lstStyle/>
          <a:p>
            <a:r>
              <a:rPr lang="en-US" sz="4000" dirty="0" smtClean="0"/>
              <a:t>3 = 2 + 1</a:t>
            </a:r>
            <a:endParaRPr lang="en-US" sz="4000" dirty="0"/>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14</a:t>
            </a:r>
            <a:endParaRPr lang="en-US" sz="28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37171060"/>
              </p:ext>
            </p:extLst>
          </p:nvPr>
        </p:nvGraphicFramePr>
        <p:xfrm>
          <a:off x="3361766" y="2308412"/>
          <a:ext cx="2286000" cy="754530"/>
        </p:xfrm>
        <a:graphic>
          <a:graphicData uri="http://schemas.openxmlformats.org/drawingml/2006/table">
            <a:tbl>
              <a:tblPr firstRow="1" bandRow="1">
                <a:tableStyleId>{5C22544A-7EE6-4342-B048-85BDC9FD1C3A}</a:tableStyleId>
              </a:tblPr>
              <a:tblGrid>
                <a:gridCol w="762000"/>
                <a:gridCol w="762000"/>
                <a:gridCol w="762000"/>
              </a:tblGrid>
              <a:tr h="75453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83471745"/>
              </p:ext>
            </p:extLst>
          </p:nvPr>
        </p:nvGraphicFramePr>
        <p:xfrm>
          <a:off x="2871696" y="3566459"/>
          <a:ext cx="1524000" cy="754530"/>
        </p:xfrm>
        <a:graphic>
          <a:graphicData uri="http://schemas.openxmlformats.org/drawingml/2006/table">
            <a:tbl>
              <a:tblPr firstRow="1" bandRow="1">
                <a:tableStyleId>{5C22544A-7EE6-4342-B048-85BDC9FD1C3A}</a:tableStyleId>
              </a:tblPr>
              <a:tblGrid>
                <a:gridCol w="762000"/>
                <a:gridCol w="762000"/>
              </a:tblGrid>
              <a:tr h="754530">
                <a:tc>
                  <a:txBody>
                    <a:bodyPr/>
                    <a:lstStyle/>
                    <a:p>
                      <a:endParaRPr lang="en-US" dirty="0"/>
                    </a:p>
                  </a:txBody>
                  <a:tcPr/>
                </a:tc>
                <a:tc>
                  <a:txBody>
                    <a:bodyPr/>
                    <a:lstStyle/>
                    <a:p>
                      <a:endParaRPr lang="en-US"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47730927"/>
              </p:ext>
            </p:extLst>
          </p:nvPr>
        </p:nvGraphicFramePr>
        <p:xfrm>
          <a:off x="5266766" y="3566459"/>
          <a:ext cx="762000" cy="754530"/>
        </p:xfrm>
        <a:graphic>
          <a:graphicData uri="http://schemas.openxmlformats.org/drawingml/2006/table">
            <a:tbl>
              <a:tblPr firstRow="1" bandRow="1">
                <a:tableStyleId>{5C22544A-7EE6-4342-B048-85BDC9FD1C3A}</a:tableStyleId>
              </a:tblPr>
              <a:tblGrid>
                <a:gridCol w="762000"/>
              </a:tblGrid>
              <a:tr h="754530">
                <a:tc>
                  <a:txBody>
                    <a:bodyPr/>
                    <a:lstStyle/>
                    <a:p>
                      <a:endParaRPr lang="en-US" dirty="0"/>
                    </a:p>
                  </a:txBody>
                  <a:tcPr/>
                </a:tc>
              </a:tr>
            </a:tbl>
          </a:graphicData>
        </a:graphic>
      </p:graphicFrame>
    </p:spTree>
    <p:extLst>
      <p:ext uri="{BB962C8B-B14F-4D97-AF65-F5344CB8AC3E}">
        <p14:creationId xmlns:p14="http://schemas.microsoft.com/office/powerpoint/2010/main" val="187199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6900"/>
            <a:ext cx="8229600" cy="824382"/>
          </a:xfrm>
        </p:spPr>
        <p:txBody>
          <a:bodyPr/>
          <a:lstStyle/>
          <a:p>
            <a:r>
              <a:rPr lang="en-US" dirty="0" smtClean="0"/>
              <a:t>Decomposition with Number Sentences</a:t>
            </a:r>
            <a:endParaRPr lang="en-US" dirty="0"/>
          </a:p>
        </p:txBody>
      </p:sp>
      <p:sp>
        <p:nvSpPr>
          <p:cNvPr id="4" name="Text Placeholder 3"/>
          <p:cNvSpPr>
            <a:spLocks noGrp="1"/>
          </p:cNvSpPr>
          <p:nvPr>
            <p:ph type="body" sz="quarter" idx="4294967295"/>
          </p:nvPr>
        </p:nvSpPr>
        <p:spPr>
          <a:xfrm>
            <a:off x="457200" y="5556744"/>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14</a:t>
            </a:r>
            <a:endParaRPr lang="en-US" sz="2800" dirty="0">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idx="4294967295"/>
          </p:nvPr>
        </p:nvPicPr>
        <p:blipFill>
          <a:blip r:embed="rId3" cstate="print">
            <a:extLst>
              <a:ext uri="{28A0092B-C50C-407E-A947-70E740481C1C}">
                <a14:useLocalDpi xmlns:a14="http://schemas.microsoft.com/office/drawing/2010/main"/>
              </a:ext>
            </a:extLst>
          </a:blip>
          <a:srcRect l="-78268" r="-78268"/>
          <a:stretch>
            <a:fillRect/>
          </a:stretch>
        </p:blipFill>
        <p:spPr>
          <a:xfrm>
            <a:off x="457200" y="1725613"/>
            <a:ext cx="8229600" cy="4019550"/>
          </a:xfrm>
        </p:spPr>
      </p:pic>
    </p:spTree>
    <p:extLst>
      <p:ext uri="{BB962C8B-B14F-4D97-AF65-F5344CB8AC3E}">
        <p14:creationId xmlns:p14="http://schemas.microsoft.com/office/powerpoint/2010/main" val="3434056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473"/>
            <a:ext cx="8229600" cy="824382"/>
          </a:xfrm>
        </p:spPr>
        <p:txBody>
          <a:bodyPr/>
          <a:lstStyle/>
          <a:p>
            <a:r>
              <a:rPr lang="en-US" dirty="0" smtClean="0"/>
              <a:t>Writing 4 and 5</a:t>
            </a:r>
            <a:endParaRPr lang="en-US" dirty="0"/>
          </a:p>
        </p:txBody>
      </p:sp>
      <p:sp>
        <p:nvSpPr>
          <p:cNvPr id="4" name="Text Placeholder 3"/>
          <p:cNvSpPr>
            <a:spLocks noGrp="1"/>
          </p:cNvSpPr>
          <p:nvPr>
            <p:ph type="body" sz="quarter" idx="4294967295"/>
          </p:nvPr>
        </p:nvSpPr>
        <p:spPr>
          <a:xfrm>
            <a:off x="457200" y="5584966"/>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15</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708212" y="1929967"/>
            <a:ext cx="3659364" cy="3369235"/>
          </a:xfrm>
          <a:prstGeom prst="rect">
            <a:avLst/>
          </a:prstGeom>
        </p:spPr>
      </p:pic>
      <p:pic>
        <p:nvPicPr>
          <p:cNvPr id="6" name="Picture 5"/>
          <p:cNvPicPr>
            <a:picLocks noChangeAspect="1"/>
          </p:cNvPicPr>
          <p:nvPr/>
        </p:nvPicPr>
        <p:blipFill>
          <a:blip r:embed="rId4"/>
          <a:stretch>
            <a:fillRect/>
          </a:stretch>
        </p:blipFill>
        <p:spPr>
          <a:xfrm>
            <a:off x="4893235" y="2070647"/>
            <a:ext cx="3369235" cy="1566070"/>
          </a:xfrm>
          <a:prstGeom prst="rect">
            <a:avLst/>
          </a:prstGeom>
        </p:spPr>
      </p:pic>
    </p:spTree>
    <p:extLst>
      <p:ext uri="{BB962C8B-B14F-4D97-AF65-F5344CB8AC3E}">
        <p14:creationId xmlns:p14="http://schemas.microsoft.com/office/powerpoint/2010/main" val="270546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0069"/>
            <a:ext cx="8229600" cy="824382"/>
          </a:xfrm>
        </p:spPr>
        <p:txBody>
          <a:bodyPr/>
          <a:lstStyle/>
          <a:p>
            <a:r>
              <a:rPr lang="en-US" dirty="0" smtClean="0"/>
              <a:t>Sequencing and Embedded Numbers</a:t>
            </a:r>
            <a:endParaRPr lang="en-US" dirty="0"/>
          </a:p>
        </p:txBody>
      </p:sp>
      <p:sp>
        <p:nvSpPr>
          <p:cNvPr id="3" name="Content Placeholder 2"/>
          <p:cNvSpPr>
            <a:spLocks noGrp="1"/>
          </p:cNvSpPr>
          <p:nvPr>
            <p:ph idx="4294967295"/>
          </p:nvPr>
        </p:nvSpPr>
        <p:spPr>
          <a:xfrm>
            <a:off x="457200" y="1913474"/>
            <a:ext cx="4249271"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Play Mix and Fix with 5-group cards- sequencing 1, 2, 3, 4, 5.</a:t>
            </a:r>
          </a:p>
          <a:p>
            <a:pPr marL="457200" indent="-457200">
              <a:buFont typeface="Arial"/>
              <a:buChar char="•"/>
            </a:pPr>
            <a:r>
              <a:rPr lang="en-US" sz="2400" dirty="0" smtClean="0">
                <a:latin typeface="Arial" panose="020B0604020202020204" pitchFamily="34" charset="0"/>
                <a:cs typeface="Arial" panose="020B0604020202020204" pitchFamily="34" charset="0"/>
              </a:rPr>
              <a:t>Find embedded numbers in 4 and 5</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16</a:t>
            </a:r>
            <a:endParaRPr lang="en-US" sz="2800" dirty="0">
              <a:latin typeface="Arial" panose="020B0604020202020204" pitchFamily="34" charset="0"/>
              <a:cs typeface="Arial" panose="020B0604020202020204" pitchFamily="34" charset="0"/>
            </a:endParaRPr>
          </a:p>
        </p:txBody>
      </p:sp>
      <p:grpSp>
        <p:nvGrpSpPr>
          <p:cNvPr id="10" name="Group 9"/>
          <p:cNvGrpSpPr/>
          <p:nvPr/>
        </p:nvGrpSpPr>
        <p:grpSpPr>
          <a:xfrm>
            <a:off x="4923161" y="2116828"/>
            <a:ext cx="3604050" cy="692125"/>
            <a:chOff x="4758810" y="2116828"/>
            <a:chExt cx="3604050" cy="692125"/>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8810" y="2122312"/>
              <a:ext cx="674379" cy="6866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97838" y="2122312"/>
              <a:ext cx="672218" cy="680316"/>
            </a:xfrm>
            <a:prstGeom prst="rect">
              <a:avLst/>
            </a:prstGeom>
          </p:spPr>
        </p:pic>
        <p:pic>
          <p:nvPicPr>
            <p:cNvPr id="7" name="Picture 6"/>
            <p:cNvPicPr>
              <a:picLocks noChangeAspect="1"/>
            </p:cNvPicPr>
            <p:nvPr/>
          </p:nvPicPr>
          <p:blipFill>
            <a:blip r:embed="rId5"/>
            <a:stretch>
              <a:fillRect/>
            </a:stretch>
          </p:blipFill>
          <p:spPr>
            <a:xfrm>
              <a:off x="6214879" y="2116828"/>
              <a:ext cx="689956" cy="685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9658" y="2123153"/>
              <a:ext cx="673626" cy="685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89306" y="2123153"/>
              <a:ext cx="673554" cy="685800"/>
            </a:xfrm>
            <a:prstGeom prst="rect">
              <a:avLst/>
            </a:prstGeom>
          </p:spPr>
        </p:pic>
      </p:grpSp>
      <p:sp>
        <p:nvSpPr>
          <p:cNvPr id="16" name="Right Triangle 15"/>
          <p:cNvSpPr/>
          <p:nvPr/>
        </p:nvSpPr>
        <p:spPr>
          <a:xfrm>
            <a:off x="5035176" y="3556000"/>
            <a:ext cx="562364" cy="747059"/>
          </a:xfrm>
          <a:prstGeom prst="rtTriangle">
            <a:avLst/>
          </a:prstGeom>
          <a:solidFill>
            <a:srgbClr val="7B083C"/>
          </a:solidFill>
          <a:ln>
            <a:solidFill>
              <a:srgbClr val="7B08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Triangle 16"/>
          <p:cNvSpPr/>
          <p:nvPr/>
        </p:nvSpPr>
        <p:spPr>
          <a:xfrm>
            <a:off x="5650747" y="3558990"/>
            <a:ext cx="562364" cy="747059"/>
          </a:xfrm>
          <a:prstGeom prst="rtTriangle">
            <a:avLst/>
          </a:prstGeom>
          <a:solidFill>
            <a:srgbClr val="7B083C"/>
          </a:solidFill>
          <a:ln>
            <a:solidFill>
              <a:srgbClr val="7B08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Triangle 17"/>
          <p:cNvSpPr/>
          <p:nvPr/>
        </p:nvSpPr>
        <p:spPr>
          <a:xfrm>
            <a:off x="6278269" y="3558990"/>
            <a:ext cx="562364" cy="747059"/>
          </a:xfrm>
          <a:prstGeom prst="rtTriangle">
            <a:avLst/>
          </a:prstGeom>
          <a:solidFill>
            <a:srgbClr val="7B083C"/>
          </a:solidFill>
          <a:ln>
            <a:solidFill>
              <a:srgbClr val="7B08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Triangle 18"/>
          <p:cNvSpPr/>
          <p:nvPr/>
        </p:nvSpPr>
        <p:spPr>
          <a:xfrm>
            <a:off x="6893840" y="3561980"/>
            <a:ext cx="562364" cy="747059"/>
          </a:xfrm>
          <a:prstGeom prst="rtTriangle">
            <a:avLst/>
          </a:prstGeom>
          <a:solidFill>
            <a:srgbClr val="7B083C"/>
          </a:solidFill>
          <a:ln>
            <a:solidFill>
              <a:srgbClr val="7B08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6213111" y="4631765"/>
            <a:ext cx="0" cy="1105647"/>
          </a:xfrm>
          <a:prstGeom prst="line">
            <a:avLst/>
          </a:prstGeom>
          <a:ln w="5715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480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284 0.06319 L -0.08472 0.1875 " pathEditMode="relative" ptsTypes="AA">
                                      <p:cBhvr>
                                        <p:cTn id="6" dur="2000" fill="hold"/>
                                        <p:tgtEl>
                                          <p:spTgt spid="1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329 0.06273 L -0.04253 0.18727 " pathEditMode="relative" ptsTypes="AA">
                                      <p:cBhvr>
                                        <p:cTn id="10" dur="2000" fill="hold"/>
                                        <p:tgtEl>
                                          <p:spTgt spid="1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972 0.06273 L 0.01632 0.15856 " pathEditMode="relative" ptsTypes="AA">
                                      <p:cBhvr>
                                        <p:cTn id="14" dur="2000" fill="hold"/>
                                        <p:tgtEl>
                                          <p:spTgt spid="18"/>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938 0.06227 L 0.06337 0.15834 " pathEditMode="relative" ptsTypes="AA">
                                      <p:cBhvr>
                                        <p:cTn id="18"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60634"/>
            <a:ext cx="8229600" cy="1024473"/>
          </a:xfrm>
        </p:spPr>
        <p:txBody>
          <a:bodyPr>
            <a:normAutofit fontScale="90000"/>
          </a:bodyPr>
          <a:lstStyle/>
          <a:p>
            <a:r>
              <a:rPr lang="en-US" dirty="0" smtClean="0"/>
              <a:t>Working with Numbers 6-8 in Different Configurations</a:t>
            </a:r>
            <a:endParaRPr lang="en-US" dirty="0"/>
          </a:p>
        </p:txBody>
      </p:sp>
      <p:sp>
        <p:nvSpPr>
          <p:cNvPr id="8" name="Content Placeholder 7"/>
          <p:cNvSpPr>
            <a:spLocks noGrp="1"/>
          </p:cNvSpPr>
          <p:nvPr>
            <p:ph idx="4294967295"/>
          </p:nvPr>
        </p:nvSpPr>
        <p:spPr>
          <a:xfrm>
            <a:off x="457200" y="1715934"/>
            <a:ext cx="8229600" cy="3914711"/>
          </a:xfrm>
        </p:spPr>
        <p:txBody>
          <a:bodyPr>
            <a:noAutofit/>
          </a:bodyPr>
          <a:lstStyle/>
          <a:p>
            <a:pPr marL="457200" indent="-457200">
              <a:buFont typeface="Arial"/>
              <a:buChar char="•"/>
            </a:pPr>
            <a:r>
              <a:rPr lang="en-US" sz="1800" b="1" dirty="0" smtClean="0">
                <a:latin typeface="Arial" panose="020B0604020202020204" pitchFamily="34" charset="0"/>
                <a:cs typeface="Arial" panose="020B0604020202020204" pitchFamily="34" charset="0"/>
              </a:rPr>
              <a:t>Lesson 17: </a:t>
            </a:r>
            <a:r>
              <a:rPr lang="en-US" sz="1800" dirty="0" smtClean="0">
                <a:latin typeface="Arial" panose="020B0604020202020204" pitchFamily="34" charset="0"/>
                <a:cs typeface="Arial" panose="020B0604020202020204" pitchFamily="34" charset="0"/>
              </a:rPr>
              <a:t>Count 4-6 objects in vertical and horizontal linear configurations and array configurations. Match 6 objects to the numeral 6.</a:t>
            </a:r>
          </a:p>
          <a:p>
            <a:pPr marL="457200" indent="-457200">
              <a:buFont typeface="Arial"/>
              <a:buChar char="•"/>
            </a:pPr>
            <a:r>
              <a:rPr lang="en-US" sz="1800" b="1" dirty="0" smtClean="0">
                <a:latin typeface="Arial" panose="020B0604020202020204" pitchFamily="34" charset="0"/>
                <a:cs typeface="Arial" panose="020B0604020202020204" pitchFamily="34" charset="0"/>
              </a:rPr>
              <a:t>Lesson 18: </a:t>
            </a:r>
            <a:r>
              <a:rPr lang="en-US" sz="1800" dirty="0" smtClean="0">
                <a:latin typeface="Arial" panose="020B0604020202020204" pitchFamily="34" charset="0"/>
                <a:cs typeface="Arial" panose="020B0604020202020204" pitchFamily="34" charset="0"/>
              </a:rPr>
              <a:t>Count 4-6 objects in circular and scattered configurations. Count 6 items out of a larger set. Write numerals 1-6 in order.</a:t>
            </a:r>
          </a:p>
          <a:p>
            <a:pPr marL="457200" indent="-457200">
              <a:buFont typeface="Arial"/>
              <a:buChar char="•"/>
            </a:pPr>
            <a:r>
              <a:rPr lang="en-US" sz="1800" b="1" dirty="0" smtClean="0">
                <a:latin typeface="Arial" panose="020B0604020202020204" pitchFamily="34" charset="0"/>
                <a:cs typeface="Arial" panose="020B0604020202020204" pitchFamily="34" charset="0"/>
              </a:rPr>
              <a:t>Lesson 19: </a:t>
            </a:r>
            <a:r>
              <a:rPr lang="en-US" sz="1800" dirty="0" smtClean="0">
                <a:latin typeface="Arial" panose="020B0604020202020204" pitchFamily="34" charset="0"/>
                <a:cs typeface="Arial" panose="020B0604020202020204" pitchFamily="34" charset="0"/>
              </a:rPr>
              <a:t>Count 5-7 linking cubes in linear configurations. Match with the numeral 7. Count on fingers from 1 to 7 and connect to 5-group images.</a:t>
            </a:r>
          </a:p>
          <a:p>
            <a:pPr marL="457200" indent="-457200">
              <a:buFont typeface="Arial"/>
              <a:buChar char="•"/>
            </a:pPr>
            <a:r>
              <a:rPr lang="en-US" sz="1800" b="1" dirty="0" smtClean="0">
                <a:latin typeface="Arial" panose="020B0604020202020204" pitchFamily="34" charset="0"/>
                <a:cs typeface="Arial" panose="020B0604020202020204" pitchFamily="34" charset="0"/>
              </a:rPr>
              <a:t>Lesson 20: </a:t>
            </a:r>
            <a:r>
              <a:rPr lang="en-US" sz="1800" dirty="0" smtClean="0">
                <a:latin typeface="Arial" panose="020B0604020202020204" pitchFamily="34" charset="0"/>
                <a:cs typeface="Arial" panose="020B0604020202020204" pitchFamily="34" charset="0"/>
              </a:rPr>
              <a:t>Reason about sets of 7 varied objects in circular and scattered configurations. Write numeral 7.</a:t>
            </a:r>
          </a:p>
          <a:p>
            <a:pPr marL="457200" indent="-457200">
              <a:buFont typeface="Arial"/>
              <a:buChar char="•"/>
            </a:pPr>
            <a:r>
              <a:rPr lang="en-US" sz="1800" b="1" dirty="0" smtClean="0">
                <a:latin typeface="Arial" panose="020B0604020202020204" pitchFamily="34" charset="0"/>
                <a:cs typeface="Arial" panose="020B0604020202020204" pitchFamily="34" charset="0"/>
              </a:rPr>
              <a:t>Lesson 21: </a:t>
            </a:r>
            <a:r>
              <a:rPr lang="en-US" sz="1800" dirty="0" smtClean="0">
                <a:latin typeface="Arial" panose="020B0604020202020204" pitchFamily="34" charset="0"/>
                <a:cs typeface="Arial" panose="020B0604020202020204" pitchFamily="34" charset="0"/>
              </a:rPr>
              <a:t>Compare counts of 8 in linear and array configurations. Match with numeral 8. </a:t>
            </a:r>
          </a:p>
          <a:p>
            <a:pPr marL="457200" indent="-457200">
              <a:buFont typeface="Arial"/>
              <a:buChar char="•"/>
            </a:pPr>
            <a:r>
              <a:rPr lang="en-US" sz="1800" b="1" dirty="0">
                <a:latin typeface="Arial" panose="020B0604020202020204" pitchFamily="34" charset="0"/>
                <a:cs typeface="Arial" panose="020B0604020202020204" pitchFamily="34" charset="0"/>
              </a:rPr>
              <a:t>Lesson </a:t>
            </a:r>
            <a:r>
              <a:rPr lang="en-US" sz="1800" b="1" dirty="0" smtClean="0">
                <a:latin typeface="Arial" panose="020B0604020202020204" pitchFamily="34" charset="0"/>
                <a:cs typeface="Arial" panose="020B0604020202020204" pitchFamily="34" charset="0"/>
              </a:rPr>
              <a:t>22: </a:t>
            </a:r>
            <a:r>
              <a:rPr lang="en-US" sz="1800" dirty="0" smtClean="0">
                <a:latin typeface="Arial" panose="020B0604020202020204" pitchFamily="34" charset="0"/>
                <a:cs typeface="Arial" panose="020B0604020202020204" pitchFamily="34" charset="0"/>
              </a:rPr>
              <a:t>Arrange and strategize to count 8 beans in circular and scattered configurations. Write numeral 8.</a:t>
            </a:r>
            <a:endParaRPr lang="en-US" sz="1800" dirty="0">
              <a:latin typeface="Arial" panose="020B0604020202020204" pitchFamily="34" charset="0"/>
              <a:cs typeface="Arial" panose="020B0604020202020204" pitchFamily="34" charset="0"/>
            </a:endParaRPr>
          </a:p>
          <a:p>
            <a:pPr marL="457200" indent="-457200">
              <a:buFont typeface="Arial"/>
              <a:buChar char="•"/>
            </a:pPr>
            <a:endParaRPr lang="en-US" sz="18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706446"/>
            <a:ext cx="8229600" cy="605657"/>
          </a:xfrm>
        </p:spPr>
        <p:txBody>
          <a:bodyPr>
            <a:normAutofit/>
          </a:bodyPr>
          <a:lstStyle/>
          <a:p>
            <a:r>
              <a:rPr lang="en-US" sz="2400" dirty="0" smtClean="0">
                <a:latin typeface="Arial" panose="020B0604020202020204" pitchFamily="34" charset="0"/>
                <a:cs typeface="Arial" panose="020B0604020202020204" pitchFamily="34" charset="0"/>
              </a:rPr>
              <a:t>Topic </a:t>
            </a:r>
            <a:r>
              <a:rPr lang="en-US" sz="2400" dirty="0">
                <a:latin typeface="Arial" panose="020B0604020202020204" pitchFamily="34" charset="0"/>
                <a:cs typeface="Arial" panose="020B0604020202020204" pitchFamily="34" charset="0"/>
              </a:rPr>
              <a:t>E</a:t>
            </a:r>
          </a:p>
        </p:txBody>
      </p:sp>
    </p:spTree>
    <p:extLst>
      <p:ext uri="{BB962C8B-B14F-4D97-AF65-F5344CB8AC3E}">
        <p14:creationId xmlns:p14="http://schemas.microsoft.com/office/powerpoint/2010/main" val="25876201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6900"/>
            <a:ext cx="8229600" cy="824382"/>
          </a:xfrm>
        </p:spPr>
        <p:txBody>
          <a:bodyPr/>
          <a:lstStyle/>
          <a:p>
            <a:r>
              <a:rPr lang="en-US" dirty="0" smtClean="0"/>
              <a:t>Introducing 5-Groups</a:t>
            </a:r>
            <a:endParaRPr lang="en-US" dirty="0"/>
          </a:p>
        </p:txBody>
      </p:sp>
      <p:sp>
        <p:nvSpPr>
          <p:cNvPr id="3" name="Content Placeholder 2"/>
          <p:cNvSpPr>
            <a:spLocks noGrp="1"/>
          </p:cNvSpPr>
          <p:nvPr>
            <p:ph idx="4294967295"/>
          </p:nvPr>
        </p:nvSpPr>
        <p:spPr>
          <a:xfrm>
            <a:off x="457200" y="1913474"/>
            <a:ext cx="3875741"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This is the first time the 5-group is named for students</a:t>
            </a:r>
          </a:p>
          <a:p>
            <a:pPr marL="457200" indent="-457200">
              <a:buFont typeface="Arial"/>
              <a:buChar char="•"/>
            </a:pPr>
            <a:r>
              <a:rPr lang="en-US" sz="2400" dirty="0" smtClean="0">
                <a:latin typeface="Arial" panose="020B0604020202020204" pitchFamily="34" charset="0"/>
                <a:cs typeface="Arial" panose="020B0604020202020204" pitchFamily="34" charset="0"/>
              </a:rPr>
              <a:t>Use the 5-group mat to count up to 6 in linear configuration</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t>Lesson 17</a:t>
            </a:r>
            <a:endParaRPr lang="en-US" sz="2800" dirty="0"/>
          </a:p>
        </p:txBody>
      </p:sp>
      <p:graphicFrame>
        <p:nvGraphicFramePr>
          <p:cNvPr id="11" name="Table 10"/>
          <p:cNvGraphicFramePr>
            <a:graphicFrameLocks noGrp="1"/>
          </p:cNvGraphicFramePr>
          <p:nvPr>
            <p:extLst>
              <p:ext uri="{D42A27DB-BD31-4B8C-83A1-F6EECF244321}">
                <p14:modId xmlns:p14="http://schemas.microsoft.com/office/powerpoint/2010/main" val="1543108929"/>
              </p:ext>
            </p:extLst>
          </p:nvPr>
        </p:nvGraphicFramePr>
        <p:xfrm>
          <a:off x="5434091" y="2010592"/>
          <a:ext cx="2286000" cy="516473"/>
        </p:xfrm>
        <a:graphic>
          <a:graphicData uri="http://schemas.openxmlformats.org/drawingml/2006/table">
            <a:tbl>
              <a:tblPr firstRow="1" bandRow="1">
                <a:tableStyleId>{5C22544A-7EE6-4342-B048-85BDC9FD1C3A}</a:tableStyleId>
              </a:tblPr>
              <a:tblGrid>
                <a:gridCol w="457200"/>
                <a:gridCol w="457200"/>
                <a:gridCol w="457200"/>
                <a:gridCol w="457200"/>
                <a:gridCol w="457200"/>
              </a:tblGrid>
              <a:tr h="516473">
                <a:tc>
                  <a:txBody>
                    <a:bodyPr/>
                    <a:lstStyle/>
                    <a:p>
                      <a:endParaRPr lang="en-US" dirty="0"/>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dirty="0"/>
                    </a:p>
                  </a:txBody>
                  <a:tcPr>
                    <a:solidFill>
                      <a:srgbClr val="FF0000"/>
                    </a:solidFill>
                  </a:tcPr>
                </a:tc>
              </a:tr>
            </a:tbl>
          </a:graphicData>
        </a:graphic>
      </p:graphicFrame>
      <p:grpSp>
        <p:nvGrpSpPr>
          <p:cNvPr id="13" name="Group 12"/>
          <p:cNvGrpSpPr/>
          <p:nvPr/>
        </p:nvGrpSpPr>
        <p:grpSpPr>
          <a:xfrm>
            <a:off x="4853964" y="3212346"/>
            <a:ext cx="3832835" cy="2481616"/>
            <a:chOff x="4853964" y="3212346"/>
            <a:chExt cx="3832835" cy="2481616"/>
          </a:xfrm>
        </p:grpSpPr>
        <p:grpSp>
          <p:nvGrpSpPr>
            <p:cNvPr id="10" name="Group 9"/>
            <p:cNvGrpSpPr/>
            <p:nvPr/>
          </p:nvGrpSpPr>
          <p:grpSpPr>
            <a:xfrm>
              <a:off x="4853964" y="3212346"/>
              <a:ext cx="3832835" cy="2481616"/>
              <a:chOff x="4853964" y="2360709"/>
              <a:chExt cx="3832835" cy="2481616"/>
            </a:xfrm>
          </p:grpSpPr>
          <p:pic>
            <p:nvPicPr>
              <p:cNvPr id="5" name="Picture 4"/>
              <p:cNvPicPr>
                <a:picLocks noChangeAspect="1"/>
              </p:cNvPicPr>
              <p:nvPr/>
            </p:nvPicPr>
            <p:blipFill>
              <a:blip r:embed="rId3"/>
              <a:stretch>
                <a:fillRect/>
              </a:stretch>
            </p:blipFill>
            <p:spPr>
              <a:xfrm rot="5400000">
                <a:off x="5529574" y="1685099"/>
                <a:ext cx="2481616" cy="3832835"/>
              </a:xfrm>
              <a:prstGeom prst="rect">
                <a:avLst/>
              </a:prstGeom>
              <a:ln>
                <a:solidFill>
                  <a:schemeClr val="tx1"/>
                </a:solidFill>
              </a:ln>
            </p:spPr>
          </p:pic>
          <p:sp>
            <p:nvSpPr>
              <p:cNvPr id="6" name="Rectangle 5"/>
              <p:cNvSpPr/>
              <p:nvPr/>
            </p:nvSpPr>
            <p:spPr>
              <a:xfrm>
                <a:off x="5169647" y="2644588"/>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830041" y="2662519"/>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577091" y="2662519"/>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237485" y="2680450"/>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7981534" y="3511166"/>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a:off x="5169647" y="4864840"/>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08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1165"/>
            <a:ext cx="8229600" cy="824382"/>
          </a:xfrm>
        </p:spPr>
        <p:txBody>
          <a:bodyPr/>
          <a:lstStyle/>
          <a:p>
            <a:r>
              <a:rPr lang="en-US" dirty="0"/>
              <a:t>Curriculum Overview of </a:t>
            </a:r>
            <a:r>
              <a:rPr lang="en-US" i="1" dirty="0"/>
              <a:t>A Story of Units</a:t>
            </a:r>
          </a:p>
        </p:txBody>
      </p:sp>
      <p:pic>
        <p:nvPicPr>
          <p:cNvPr id="1026" name="Picture 2" descr="C:\Users\Ian\AppData\Local\Microsoft\Windows\Temporary Internet Files\Content.IE5\QINN6D2Y\A Story of Units Curriculum Map - FINAL.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796" t="8108" r="12474" b="19476"/>
          <a:stretch/>
        </p:blipFill>
        <p:spPr bwMode="auto">
          <a:xfrm>
            <a:off x="1371600" y="1828799"/>
            <a:ext cx="6400800" cy="4177370"/>
          </a:xfrm>
          <a:prstGeom prst="rect">
            <a:avLst/>
          </a:prstGeom>
          <a:noFill/>
          <a:ln w="12700">
            <a:solidFill>
              <a:schemeClr val="tx1"/>
            </a:solidFill>
          </a:ln>
          <a:extLst>
            <a:ext uri="{909E8E84-426E-40dd-AFC4-6F175D3DCCD1}">
              <a14:hiddenFill xmlns:a14="http://schemas.microsoft.com/office/drawing/2010/main" xmlns="">
                <a:solidFill>
                  <a:srgbClr val="FFFFFF"/>
                </a:solidFill>
              </a14:hiddenFill>
            </a:ext>
          </a:extLst>
        </p:spPr>
      </p:pic>
      <p:sp>
        <p:nvSpPr>
          <p:cNvPr id="4" name="Oval 3"/>
          <p:cNvSpPr/>
          <p:nvPr/>
        </p:nvSpPr>
        <p:spPr>
          <a:xfrm>
            <a:off x="2757311" y="1913474"/>
            <a:ext cx="787652" cy="1030802"/>
          </a:xfrm>
          <a:prstGeom prst="ellipse">
            <a:avLst/>
          </a:prstGeom>
          <a:noFill/>
          <a:ln w="41275">
            <a:solidFill>
              <a:srgbClr val="7B08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30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6310"/>
            <a:ext cx="8229600" cy="824382"/>
          </a:xfrm>
        </p:spPr>
        <p:txBody>
          <a:bodyPr/>
          <a:lstStyle/>
          <a:p>
            <a:r>
              <a:rPr lang="en-US" dirty="0" smtClean="0"/>
              <a:t>Counting Out a Set	</a:t>
            </a:r>
            <a:endParaRPr lang="en-US" dirty="0"/>
          </a:p>
        </p:txBody>
      </p:sp>
      <p:sp>
        <p:nvSpPr>
          <p:cNvPr id="3" name="Content Placeholder 2"/>
          <p:cNvSpPr>
            <a:spLocks noGrp="1"/>
          </p:cNvSpPr>
          <p:nvPr>
            <p:ph idx="4294967295"/>
          </p:nvPr>
        </p:nvSpPr>
        <p:spPr>
          <a:xfrm>
            <a:off x="457200" y="1913474"/>
            <a:ext cx="5519271" cy="4019126"/>
          </a:xfrm>
        </p:spPr>
        <p:txBody>
          <a:bodyPr/>
          <a:lstStyle/>
          <a:p>
            <a:pPr marL="457200" indent="-457200">
              <a:buFont typeface="Arial"/>
              <a:buChar char="•"/>
            </a:pPr>
            <a:r>
              <a:rPr lang="en-US" sz="2400" dirty="0" smtClean="0">
                <a:latin typeface="Arial" panose="020B0604020202020204" pitchFamily="34" charset="0"/>
                <a:cs typeface="Arial" panose="020B0604020202020204" pitchFamily="34" charset="0"/>
              </a:rPr>
              <a:t>Counting out a particular number of objects from a larger set is challenging.</a:t>
            </a:r>
          </a:p>
          <a:p>
            <a:pPr marL="573088" lvl="1" indent="-457200">
              <a:buFont typeface="Arial"/>
              <a:buChar char="•"/>
            </a:pPr>
            <a:r>
              <a:rPr lang="en-US" dirty="0" smtClean="0"/>
              <a:t>Remember the target number</a:t>
            </a:r>
          </a:p>
          <a:p>
            <a:pPr marL="573088" lvl="1" indent="-457200">
              <a:buFont typeface="Arial"/>
              <a:buChar char="•"/>
            </a:pPr>
            <a:r>
              <a:rPr lang="en-US" dirty="0" smtClean="0"/>
              <a:t>Accurately count with 1:1 correspondence</a:t>
            </a:r>
          </a:p>
          <a:p>
            <a:pPr marL="573088" lvl="1" indent="-457200">
              <a:buFont typeface="Arial"/>
              <a:buChar char="•"/>
            </a:pPr>
            <a:r>
              <a:rPr lang="en-US" dirty="0" smtClean="0"/>
              <a:t>Stop adding objects when the target number is reached</a:t>
            </a:r>
          </a:p>
          <a:p>
            <a:pPr marL="457200" indent="-457200">
              <a:buFont typeface="Arial"/>
              <a:buChar char="•"/>
            </a:pPr>
            <a:endParaRPr lang="en-US" dirty="0"/>
          </a:p>
        </p:txBody>
      </p:sp>
      <p:sp>
        <p:nvSpPr>
          <p:cNvPr id="4" name="Text Placeholder 3"/>
          <p:cNvSpPr>
            <a:spLocks noGrp="1"/>
          </p:cNvSpPr>
          <p:nvPr>
            <p:ph type="body" sz="quarter" idx="4294967295"/>
          </p:nvPr>
        </p:nvSpPr>
        <p:spPr>
          <a:xfrm>
            <a:off x="457200" y="5428533"/>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18</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924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2438"/>
            <a:ext cx="8229600" cy="824382"/>
          </a:xfrm>
        </p:spPr>
        <p:txBody>
          <a:bodyPr/>
          <a:lstStyle/>
          <a:p>
            <a:r>
              <a:rPr lang="en-US" dirty="0" smtClean="0"/>
              <a:t>Introducing 7</a:t>
            </a:r>
            <a:endParaRPr lang="en-US" dirty="0"/>
          </a:p>
        </p:txBody>
      </p:sp>
      <p:sp>
        <p:nvSpPr>
          <p:cNvPr id="3" name="Content Placeholder 2"/>
          <p:cNvSpPr>
            <a:spLocks noGrp="1"/>
          </p:cNvSpPr>
          <p:nvPr>
            <p:ph idx="4294967295"/>
          </p:nvPr>
        </p:nvSpPr>
        <p:spPr>
          <a:xfrm>
            <a:off x="457200" y="1913474"/>
            <a:ext cx="4757271" cy="4019126"/>
          </a:xfrm>
        </p:spPr>
        <p:txBody>
          <a:bodyPr>
            <a:normAutofit/>
          </a:bodyPr>
          <a:lstStyle/>
          <a:p>
            <a:pPr marL="457200" indent="-457200">
              <a:buFont typeface="Arial"/>
              <a:buChar char="•"/>
            </a:pPr>
            <a:r>
              <a:rPr lang="en-US" sz="2800" dirty="0" smtClean="0">
                <a:latin typeface="Arial" panose="020B0604020202020204" pitchFamily="34" charset="0"/>
                <a:cs typeface="Arial" panose="020B0604020202020204" pitchFamily="34" charset="0"/>
              </a:rPr>
              <a:t>Use 5-group mat to see 7 as 5 and 2.</a:t>
            </a:r>
          </a:p>
          <a:p>
            <a:pPr marL="457200" indent="-457200">
              <a:buFont typeface="Arial"/>
              <a:buChar char="•"/>
            </a:pPr>
            <a:r>
              <a:rPr lang="en-US" sz="2800" dirty="0" smtClean="0">
                <a:latin typeface="Arial" panose="020B0604020202020204" pitchFamily="34" charset="0"/>
                <a:cs typeface="Arial" panose="020B0604020202020204" pitchFamily="34" charset="0"/>
              </a:rPr>
              <a:t>Make a connection between the 5-group mat and fingers</a:t>
            </a:r>
            <a:endParaRPr lang="en-US" sz="28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19</a:t>
            </a:r>
            <a:endParaRPr lang="en-US" sz="2800" dirty="0">
              <a:latin typeface="Arial" panose="020B0604020202020204" pitchFamily="34" charset="0"/>
              <a:cs typeface="Arial" panose="020B0604020202020204" pitchFamily="34" charset="0"/>
            </a:endParaRPr>
          </a:p>
        </p:txBody>
      </p:sp>
      <p:grpSp>
        <p:nvGrpSpPr>
          <p:cNvPr id="16" name="Group 15"/>
          <p:cNvGrpSpPr>
            <a:grpSpLocks noChangeAspect="1"/>
          </p:cNvGrpSpPr>
          <p:nvPr/>
        </p:nvGrpSpPr>
        <p:grpSpPr>
          <a:xfrm>
            <a:off x="5594433" y="1891945"/>
            <a:ext cx="2907652" cy="1882595"/>
            <a:chOff x="4853964" y="3212346"/>
            <a:chExt cx="3832835" cy="2481616"/>
          </a:xfrm>
        </p:grpSpPr>
        <p:grpSp>
          <p:nvGrpSpPr>
            <p:cNvPr id="6" name="Group 5"/>
            <p:cNvGrpSpPr/>
            <p:nvPr/>
          </p:nvGrpSpPr>
          <p:grpSpPr>
            <a:xfrm>
              <a:off x="4853964" y="3212346"/>
              <a:ext cx="3832835" cy="2481616"/>
              <a:chOff x="4853964" y="3212346"/>
              <a:chExt cx="3832835" cy="2481616"/>
            </a:xfrm>
          </p:grpSpPr>
          <p:grpSp>
            <p:nvGrpSpPr>
              <p:cNvPr id="7" name="Group 6"/>
              <p:cNvGrpSpPr/>
              <p:nvPr/>
            </p:nvGrpSpPr>
            <p:grpSpPr>
              <a:xfrm>
                <a:off x="4853964" y="3212346"/>
                <a:ext cx="3832835" cy="2481616"/>
                <a:chOff x="4853964" y="2360709"/>
                <a:chExt cx="3832835" cy="2481616"/>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529574" y="1685099"/>
                  <a:ext cx="2481616" cy="3832835"/>
                </a:xfrm>
                <a:prstGeom prst="rect">
                  <a:avLst/>
                </a:prstGeom>
                <a:ln>
                  <a:solidFill>
                    <a:schemeClr val="tx1"/>
                  </a:solidFill>
                </a:ln>
              </p:spPr>
            </p:pic>
            <p:sp>
              <p:nvSpPr>
                <p:cNvPr id="10" name="Rectangle 9"/>
                <p:cNvSpPr/>
                <p:nvPr/>
              </p:nvSpPr>
              <p:spPr>
                <a:xfrm>
                  <a:off x="5169647" y="2644588"/>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30041" y="2662519"/>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577091" y="2662519"/>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237485" y="2680450"/>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p:cNvSpPr/>
              <p:nvPr/>
            </p:nvSpPr>
            <p:spPr>
              <a:xfrm>
                <a:off x="7981534" y="3511166"/>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a:off x="5169647" y="4873802"/>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830041" y="4873802"/>
              <a:ext cx="457200"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p:nvPr/>
        </p:nvPicPr>
        <p:blipFill rotWithShape="1">
          <a:blip r:embed="rId4" cstate="print">
            <a:extLst>
              <a:ext uri="{BEBA8EAE-BF5A-486C-A8C5-ECC9F3942E4B}">
                <a14:imgProps xmlns:a14="http://schemas.microsoft.com/office/drawing/2010/main">
                  <a14:imgLayer r:embed="rId5">
                    <a14:imgEffect>
                      <a14:backgroundRemoval t="30762" b="75586" l="0" r="99805">
                        <a14:foregroundMark x1="81250" y1="65674" x2="81250" y2="65674"/>
                        <a14:foregroundMark x1="68945" y1="47314" x2="68945" y2="47314"/>
                        <a14:foregroundMark x1="93099" y1="74170" x2="93099" y2="74170"/>
                        <a14:backgroundMark x1="5534" y1="66260" x2="5534" y2="66260"/>
                        <a14:backgroundMark x1="13997" y1="66406" x2="13997" y2="66406"/>
                        <a14:backgroundMark x1="70313" y1="47412" x2="70313" y2="47412"/>
                      </a14:backgroundRemoval>
                    </a14:imgEffect>
                    <a14:imgEffect>
                      <a14:colorTemperature colorTemp="11200"/>
                    </a14:imgEffect>
                  </a14:imgLayer>
                </a14:imgProps>
              </a:ext>
              <a:ext uri="{28A0092B-C50C-407E-A947-70E740481C1C}">
                <a14:useLocalDpi xmlns:a14="http://schemas.microsoft.com/office/drawing/2010/main"/>
              </a:ext>
            </a:extLst>
          </a:blip>
          <a:srcRect t="30760" b="24287"/>
          <a:stretch/>
        </p:blipFill>
        <p:spPr bwMode="auto">
          <a:xfrm>
            <a:off x="5594433" y="4019177"/>
            <a:ext cx="2907652" cy="1703294"/>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327071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710"/>
            <a:ext cx="8229600" cy="824382"/>
          </a:xfrm>
        </p:spPr>
        <p:txBody>
          <a:bodyPr/>
          <a:lstStyle/>
          <a:p>
            <a:r>
              <a:rPr lang="en-US" dirty="0" smtClean="0"/>
              <a:t>Showing the Counting Path</a:t>
            </a:r>
            <a:endParaRPr lang="en-US" dirty="0"/>
          </a:p>
        </p:txBody>
      </p:sp>
      <p:sp>
        <p:nvSpPr>
          <p:cNvPr id="3" name="Content Placeholder 2"/>
          <p:cNvSpPr>
            <a:spLocks noGrp="1"/>
          </p:cNvSpPr>
          <p:nvPr>
            <p:ph idx="4294967295"/>
          </p:nvPr>
        </p:nvSpPr>
        <p:spPr>
          <a:xfrm>
            <a:off x="457200" y="1913474"/>
            <a:ext cx="4189506" cy="3360761"/>
          </a:xfrm>
        </p:spPr>
        <p:txBody>
          <a:bodyPr/>
          <a:lstStyle/>
          <a:p>
            <a:pPr marL="457200" indent="-457200">
              <a:buFont typeface="Arial"/>
              <a:buChar char="•"/>
            </a:pPr>
            <a:r>
              <a:rPr lang="en-US" sz="2400" dirty="0" smtClean="0">
                <a:latin typeface="Arial" panose="020B0604020202020204" pitchFamily="34" charset="0"/>
                <a:cs typeface="Arial" panose="020B0604020202020204" pitchFamily="34" charset="0"/>
              </a:rPr>
              <a:t>Track the counting path</a:t>
            </a:r>
          </a:p>
          <a:p>
            <a:pPr marL="457200" indent="-457200">
              <a:buFont typeface="Arial"/>
              <a:buChar char="•"/>
            </a:pPr>
            <a:r>
              <a:rPr lang="en-US" sz="2400" dirty="0" smtClean="0">
                <a:latin typeface="Arial" panose="020B0604020202020204" pitchFamily="34" charset="0"/>
                <a:cs typeface="Arial" panose="020B0604020202020204" pitchFamily="34" charset="0"/>
              </a:rPr>
              <a:t>Compare to a friend’s counting path</a:t>
            </a: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Sequencing numbers</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20</a:t>
            </a:r>
            <a:endParaRPr lang="en-US" sz="2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816606" y="1921982"/>
            <a:ext cx="3594529" cy="3920018"/>
          </a:xfrm>
          <a:prstGeom prst="rect">
            <a:avLst/>
          </a:prstGeom>
        </p:spPr>
      </p:pic>
    </p:spTree>
    <p:extLst>
      <p:ext uri="{BB962C8B-B14F-4D97-AF65-F5344CB8AC3E}">
        <p14:creationId xmlns:p14="http://schemas.microsoft.com/office/powerpoint/2010/main" val="2403595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858"/>
            <a:ext cx="8229600" cy="824382"/>
          </a:xfrm>
        </p:spPr>
        <p:txBody>
          <a:bodyPr/>
          <a:lstStyle/>
          <a:p>
            <a:r>
              <a:rPr lang="en-US" dirty="0" smtClean="0"/>
              <a:t>Introducing 8</a:t>
            </a:r>
            <a:endParaRPr lang="en-US" dirty="0"/>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21</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771712" y="1579742"/>
            <a:ext cx="4233582" cy="1276538"/>
          </a:xfrm>
          <a:prstGeom prst="rect">
            <a:avLst/>
          </a:prstGeom>
        </p:spPr>
      </p:pic>
      <p:pic>
        <p:nvPicPr>
          <p:cNvPr id="7" name="Picture 6"/>
          <p:cNvPicPr>
            <a:picLocks noChangeAspect="1"/>
          </p:cNvPicPr>
          <p:nvPr/>
        </p:nvPicPr>
        <p:blipFill>
          <a:blip r:embed="rId4"/>
          <a:stretch>
            <a:fillRect/>
          </a:stretch>
        </p:blipFill>
        <p:spPr>
          <a:xfrm>
            <a:off x="1772024" y="2988782"/>
            <a:ext cx="2309430" cy="2147048"/>
          </a:xfrm>
          <a:prstGeom prst="rect">
            <a:avLst/>
          </a:prstGeom>
        </p:spPr>
      </p:pic>
      <p:pic>
        <p:nvPicPr>
          <p:cNvPr id="8" name="Picture 7"/>
          <p:cNvPicPr>
            <a:picLocks noChangeAspect="1"/>
          </p:cNvPicPr>
          <p:nvPr/>
        </p:nvPicPr>
        <p:blipFill>
          <a:blip r:embed="rId5"/>
          <a:stretch>
            <a:fillRect/>
          </a:stretch>
        </p:blipFill>
        <p:spPr>
          <a:xfrm>
            <a:off x="5524499" y="2383391"/>
            <a:ext cx="2885767" cy="2923989"/>
          </a:xfrm>
          <a:prstGeom prst="rect">
            <a:avLst/>
          </a:prstGeom>
        </p:spPr>
      </p:pic>
    </p:spTree>
    <p:extLst>
      <p:ext uri="{BB962C8B-B14F-4D97-AF65-F5344CB8AC3E}">
        <p14:creationId xmlns:p14="http://schemas.microsoft.com/office/powerpoint/2010/main" val="1967085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7011"/>
            <a:ext cx="8229600" cy="824382"/>
          </a:xfrm>
        </p:spPr>
        <p:txBody>
          <a:bodyPr/>
          <a:lstStyle/>
          <a:p>
            <a:r>
              <a:rPr lang="en-US" dirty="0" smtClean="0"/>
              <a:t>Showing the Counting Path</a:t>
            </a:r>
            <a:endParaRPr lang="en-US" dirty="0"/>
          </a:p>
        </p:txBody>
      </p:sp>
      <p:sp>
        <p:nvSpPr>
          <p:cNvPr id="5" name="Content Placeholder 4"/>
          <p:cNvSpPr>
            <a:spLocks noGrp="1"/>
          </p:cNvSpPr>
          <p:nvPr>
            <p:ph idx="4294967295"/>
          </p:nvPr>
        </p:nvSpPr>
        <p:spPr>
          <a:xfrm>
            <a:off x="457199" y="1579366"/>
            <a:ext cx="5128269" cy="4019126"/>
          </a:xfrm>
        </p:spPr>
        <p:txBody>
          <a:bodyPr>
            <a:noAutofit/>
          </a:bodyPr>
          <a:lstStyle/>
          <a:p>
            <a:pPr marL="0" indent="0"/>
            <a:r>
              <a:rPr lang="en-US" dirty="0" smtClean="0">
                <a:latin typeface="Arial" panose="020B0604020202020204" pitchFamily="34" charset="0"/>
                <a:cs typeface="Arial" panose="020B0604020202020204" pitchFamily="34" charset="0"/>
              </a:rPr>
              <a:t>Read the lesson and unpack by considering the following:</a:t>
            </a:r>
          </a:p>
          <a:p>
            <a:pPr marL="457200" indent="-457200">
              <a:buFont typeface="Arial"/>
              <a:buChar char="•"/>
            </a:pPr>
            <a:r>
              <a:rPr lang="en-US" dirty="0" smtClean="0">
                <a:latin typeface="Arial" panose="020B0604020202020204" pitchFamily="34" charset="0"/>
                <a:cs typeface="Arial" panose="020B0604020202020204" pitchFamily="34" charset="0"/>
              </a:rPr>
              <a:t>How do the questions on the Problem Set correlate with the instruction in the Concept Development?</a:t>
            </a:r>
          </a:p>
          <a:p>
            <a:pPr marL="457200" indent="-457200">
              <a:buFont typeface="Arial"/>
              <a:buChar char="•"/>
            </a:pPr>
            <a:r>
              <a:rPr lang="en-US" dirty="0" smtClean="0">
                <a:latin typeface="Arial" panose="020B0604020202020204" pitchFamily="34" charset="0"/>
                <a:cs typeface="Arial" panose="020B0604020202020204" pitchFamily="34" charset="0"/>
              </a:rPr>
              <a:t>How does the Problem Set move from simple to complex?</a:t>
            </a:r>
          </a:p>
          <a:p>
            <a:pPr marL="457200" indent="-457200">
              <a:buFont typeface="Arial"/>
              <a:buChar char="•"/>
            </a:pPr>
            <a:r>
              <a:rPr lang="en-US" dirty="0" smtClean="0">
                <a:latin typeface="Arial" panose="020B0604020202020204" pitchFamily="34" charset="0"/>
                <a:cs typeface="Arial" panose="020B0604020202020204" pitchFamily="34" charset="0"/>
              </a:rPr>
              <a:t>How do the Fluency Activities and Application Problem support the objective?</a:t>
            </a:r>
          </a:p>
          <a:p>
            <a:pPr marL="457200" indent="-457200">
              <a:buFont typeface="Arial"/>
              <a:buChar char="•"/>
            </a:pPr>
            <a:r>
              <a:rPr lang="en-US" dirty="0" smtClean="0">
                <a:latin typeface="Arial" panose="020B0604020202020204" pitchFamily="34" charset="0"/>
                <a:cs typeface="Arial" panose="020B0604020202020204" pitchFamily="34" charset="0"/>
              </a:rPr>
              <a:t>You have to cut 10 minutes from this lesson. How do you do it?</a:t>
            </a:r>
          </a:p>
          <a:p>
            <a:pPr marL="457200" indent="-457200">
              <a:buFont typeface="Arial"/>
              <a:buChar char="•"/>
            </a:pPr>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199" y="5744368"/>
            <a:ext cx="8229600" cy="825500"/>
          </a:xfrm>
        </p:spPr>
        <p:txBody>
          <a:bodyPr>
            <a:normAutofit/>
          </a:bodyPr>
          <a:lstStyle/>
          <a:p>
            <a:r>
              <a:rPr lang="en-US" sz="2400" dirty="0" smtClean="0">
                <a:latin typeface="Arial" panose="020B0604020202020204" pitchFamily="34" charset="0"/>
                <a:cs typeface="Arial" panose="020B0604020202020204" pitchFamily="34" charset="0"/>
              </a:rPr>
              <a:t>Lesson 22</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20620" y="2562704"/>
            <a:ext cx="2966180" cy="3210597"/>
          </a:xfrm>
          <a:prstGeom prst="rect">
            <a:avLst/>
          </a:prstGeom>
        </p:spPr>
      </p:pic>
    </p:spTree>
    <p:extLst>
      <p:ext uri="{BB962C8B-B14F-4D97-AF65-F5344CB8AC3E}">
        <p14:creationId xmlns:p14="http://schemas.microsoft.com/office/powerpoint/2010/main" val="3667451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52819"/>
            <a:ext cx="8229600" cy="1024473"/>
          </a:xfrm>
        </p:spPr>
        <p:txBody>
          <a:bodyPr>
            <a:normAutofit fontScale="90000"/>
          </a:bodyPr>
          <a:lstStyle/>
          <a:p>
            <a:r>
              <a:rPr lang="en-US" dirty="0"/>
              <a:t>Working with Numbers </a:t>
            </a:r>
            <a:r>
              <a:rPr lang="en-US" dirty="0" smtClean="0"/>
              <a:t>9-10 </a:t>
            </a:r>
            <a:r>
              <a:rPr lang="en-US" dirty="0"/>
              <a:t>in Different Configurations</a:t>
            </a:r>
          </a:p>
        </p:txBody>
      </p:sp>
      <p:sp>
        <p:nvSpPr>
          <p:cNvPr id="8" name="Content Placeholder 7"/>
          <p:cNvSpPr>
            <a:spLocks noGrp="1"/>
          </p:cNvSpPr>
          <p:nvPr>
            <p:ph idx="4294967295"/>
          </p:nvPr>
        </p:nvSpPr>
        <p:spPr>
          <a:xfrm>
            <a:off x="457200" y="1677292"/>
            <a:ext cx="8229600" cy="3914711"/>
          </a:xfrm>
        </p:spPr>
        <p:txBody>
          <a:bodyPr>
            <a:noAutofit/>
          </a:bodyPr>
          <a:lstStyle/>
          <a:p>
            <a:pPr marL="457200" indent="-457200">
              <a:buFont typeface="Arial"/>
              <a:buChar char="•"/>
            </a:pPr>
            <a:r>
              <a:rPr lang="en-US" b="1" dirty="0" smtClean="0">
                <a:latin typeface="Arial" panose="020B0604020202020204" pitchFamily="34" charset="0"/>
                <a:cs typeface="Arial" panose="020B0604020202020204" pitchFamily="34" charset="0"/>
              </a:rPr>
              <a:t>Lesson 23: </a:t>
            </a:r>
            <a:r>
              <a:rPr lang="en-US" dirty="0" smtClean="0">
                <a:latin typeface="Arial" panose="020B0604020202020204" pitchFamily="34" charset="0"/>
                <a:cs typeface="Arial" panose="020B0604020202020204" pitchFamily="34" charset="0"/>
              </a:rPr>
              <a:t>Organize and count 9 varied geometric objects in linear and array configurations. Place objects on 5-group mat. Match with numeral 9.</a:t>
            </a:r>
          </a:p>
          <a:p>
            <a:pPr marL="457200" indent="-457200">
              <a:buFont typeface="Arial"/>
              <a:buChar char="•"/>
            </a:pPr>
            <a:r>
              <a:rPr lang="en-US" b="1" dirty="0" smtClean="0">
                <a:latin typeface="Arial" panose="020B0604020202020204" pitchFamily="34" charset="0"/>
                <a:cs typeface="Arial" panose="020B0604020202020204" pitchFamily="34" charset="0"/>
              </a:rPr>
              <a:t>Lesson 24: </a:t>
            </a:r>
            <a:r>
              <a:rPr lang="en-US" dirty="0" smtClean="0">
                <a:latin typeface="Arial" panose="020B0604020202020204" pitchFamily="34" charset="0"/>
                <a:cs typeface="Arial" panose="020B0604020202020204" pitchFamily="34" charset="0"/>
              </a:rPr>
              <a:t>Strategize to count 9 objects in circular and scattered configurations printed on paper. Write numeral 9. Represent a path through the scatter count with pencil. Number each object.</a:t>
            </a:r>
          </a:p>
          <a:p>
            <a:pPr marL="457200" indent="-457200">
              <a:buFont typeface="Arial"/>
              <a:buChar char="•"/>
            </a:pPr>
            <a:r>
              <a:rPr lang="en-US" b="1" dirty="0" smtClean="0">
                <a:latin typeface="Arial" panose="020B0604020202020204" pitchFamily="34" charset="0"/>
                <a:cs typeface="Arial" panose="020B0604020202020204" pitchFamily="34" charset="0"/>
              </a:rPr>
              <a:t>Lesson 25-26: </a:t>
            </a:r>
            <a:r>
              <a:rPr lang="en-US" dirty="0" smtClean="0">
                <a:latin typeface="Arial" panose="020B0604020202020204" pitchFamily="34" charset="0"/>
                <a:cs typeface="Arial" panose="020B0604020202020204" pitchFamily="34" charset="0"/>
              </a:rPr>
              <a:t>Count 10 objects in linear and array configurations. Match with numeral 10. Place on the 5-group dot mat. Write numeral 10.</a:t>
            </a:r>
          </a:p>
          <a:p>
            <a:pPr marL="457200" indent="-457200">
              <a:buFont typeface="Arial"/>
              <a:buChar char="•"/>
            </a:pPr>
            <a:r>
              <a:rPr lang="en-US" b="1" dirty="0" smtClean="0">
                <a:latin typeface="Arial" panose="020B0604020202020204" pitchFamily="34" charset="0"/>
                <a:cs typeface="Arial" panose="020B0604020202020204" pitchFamily="34" charset="0"/>
              </a:rPr>
              <a:t>Lesson 27: </a:t>
            </a:r>
            <a:r>
              <a:rPr lang="en-US" dirty="0" smtClean="0">
                <a:latin typeface="Arial" panose="020B0604020202020204" pitchFamily="34" charset="0"/>
                <a:cs typeface="Arial" panose="020B0604020202020204" pitchFamily="34" charset="0"/>
              </a:rPr>
              <a:t>Count 10 objects and move between all configurations.</a:t>
            </a:r>
          </a:p>
          <a:p>
            <a:pPr marL="457200" indent="-457200">
              <a:buFont typeface="Arial"/>
              <a:buChar char="•"/>
            </a:pPr>
            <a:r>
              <a:rPr lang="en-US" b="1" dirty="0" smtClean="0">
                <a:latin typeface="Arial" panose="020B0604020202020204" pitchFamily="34" charset="0"/>
                <a:cs typeface="Arial" panose="020B0604020202020204" pitchFamily="34" charset="0"/>
              </a:rPr>
              <a:t>Lesson 28: </a:t>
            </a:r>
            <a:r>
              <a:rPr lang="en-US" dirty="0" smtClean="0">
                <a:latin typeface="Arial" panose="020B0604020202020204" pitchFamily="34" charset="0"/>
                <a:cs typeface="Arial" panose="020B0604020202020204" pitchFamily="34" charset="0"/>
              </a:rPr>
              <a:t>Act out </a:t>
            </a:r>
            <a:r>
              <a:rPr lang="en-US" i="1" dirty="0" smtClean="0">
                <a:latin typeface="Arial" panose="020B0604020202020204" pitchFamily="34" charset="0"/>
                <a:cs typeface="Arial" panose="020B0604020202020204" pitchFamily="34" charset="0"/>
              </a:rPr>
              <a:t>result unknown </a:t>
            </a:r>
            <a:r>
              <a:rPr lang="en-US" dirty="0" smtClean="0">
                <a:latin typeface="Arial" panose="020B0604020202020204" pitchFamily="34" charset="0"/>
                <a:cs typeface="Arial" panose="020B0604020202020204" pitchFamily="34" charset="0"/>
              </a:rPr>
              <a:t>story problems without equations.</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650993"/>
            <a:ext cx="8229600" cy="825500"/>
          </a:xfrm>
        </p:spPr>
        <p:txBody>
          <a:bodyPr/>
          <a:lstStyle/>
          <a:p>
            <a:r>
              <a:rPr lang="en-US" sz="2400" dirty="0" smtClean="0">
                <a:latin typeface="Arial" panose="020B0604020202020204" pitchFamily="34" charset="0"/>
                <a:cs typeface="Arial" panose="020B0604020202020204" pitchFamily="34" charset="0"/>
              </a:rPr>
              <a:t>Topic </a:t>
            </a:r>
            <a:r>
              <a:rPr lang="en-US" sz="2400" dirty="0">
                <a:latin typeface="Arial" panose="020B0604020202020204" pitchFamily="34" charset="0"/>
                <a:cs typeface="Arial" panose="020B0604020202020204" pitchFamily="34" charset="0"/>
              </a:rPr>
              <a:t>F</a:t>
            </a:r>
          </a:p>
        </p:txBody>
      </p:sp>
    </p:spTree>
    <p:extLst>
      <p:ext uri="{BB962C8B-B14F-4D97-AF65-F5344CB8AC3E}">
        <p14:creationId xmlns:p14="http://schemas.microsoft.com/office/powerpoint/2010/main" val="6429251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9880"/>
            <a:ext cx="8229600" cy="824382"/>
          </a:xfrm>
        </p:spPr>
        <p:txBody>
          <a:bodyPr/>
          <a:lstStyle/>
          <a:p>
            <a:r>
              <a:rPr lang="en-US" dirty="0" smtClean="0"/>
              <a:t>Acting Out Story Problems</a:t>
            </a:r>
            <a:endParaRPr lang="en-US" dirty="0"/>
          </a:p>
        </p:txBody>
      </p:sp>
      <p:sp>
        <p:nvSpPr>
          <p:cNvPr id="3" name="Content Placeholder 2"/>
          <p:cNvSpPr>
            <a:spLocks noGrp="1"/>
          </p:cNvSpPr>
          <p:nvPr>
            <p:ph idx="4294967295"/>
          </p:nvPr>
        </p:nvSpPr>
        <p:spPr>
          <a:xfrm>
            <a:off x="457200" y="1578342"/>
            <a:ext cx="4637741"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Introducing the number path</a:t>
            </a:r>
          </a:p>
          <a:p>
            <a:pPr marL="457200" indent="-457200">
              <a:buFont typeface="Arial"/>
              <a:buChar char="•"/>
            </a:pPr>
            <a:r>
              <a:rPr lang="en-US" sz="2400" dirty="0" smtClean="0">
                <a:latin typeface="Arial" panose="020B0604020202020204" pitchFamily="34" charset="0"/>
                <a:cs typeface="Arial" panose="020B0604020202020204" pitchFamily="34" charset="0"/>
              </a:rPr>
              <a:t>Acting out stories by standing on a large scale number path</a:t>
            </a:r>
            <a:endParaRPr lang="en-US" sz="2400"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28</a:t>
            </a:r>
            <a:endParaRPr lang="en-US" sz="2800" dirty="0">
              <a:latin typeface="Arial" panose="020B0604020202020204" pitchFamily="34" charset="0"/>
              <a:cs typeface="Arial" panose="020B0604020202020204" pitchFamily="34" charset="0"/>
            </a:endParaRPr>
          </a:p>
        </p:txBody>
      </p:sp>
      <p:graphicFrame>
        <p:nvGraphicFramePr>
          <p:cNvPr id="5" name="Object 2"/>
          <p:cNvGraphicFramePr>
            <a:graphicFrameLocks noGrp="1" noChangeAspect="1"/>
          </p:cNvGraphicFramePr>
          <p:nvPr>
            <p:extLst>
              <p:ext uri="{D42A27DB-BD31-4B8C-83A1-F6EECF244321}">
                <p14:modId xmlns:p14="http://schemas.microsoft.com/office/powerpoint/2010/main" val="1810113351"/>
              </p:ext>
            </p:extLst>
          </p:nvPr>
        </p:nvGraphicFramePr>
        <p:xfrm>
          <a:off x="4676589" y="2991175"/>
          <a:ext cx="4467411" cy="596730"/>
        </p:xfrm>
        <a:graphic>
          <a:graphicData uri="http://schemas.openxmlformats.org/presentationml/2006/ole">
            <mc:AlternateContent xmlns:mc="http://schemas.openxmlformats.org/markup-compatibility/2006">
              <mc:Choice xmlns:v="urn:schemas-microsoft-com:vml" Requires="v">
                <p:oleObj spid="_x0000_s2092" name="Document" r:id="rId4" imgW="7035541" imgH="939765" progId="Word.Document.12">
                  <p:embed/>
                </p:oleObj>
              </mc:Choice>
              <mc:Fallback>
                <p:oleObj name="Document" r:id="rId4" imgW="7035541" imgH="939765" progId="Word.Document.12">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6589" y="2991175"/>
                        <a:ext cx="4467411" cy="596730"/>
                      </a:xfrm>
                      <a:prstGeom prst="rect">
                        <a:avLst/>
                      </a:prstGeom>
                      <a:solidFill>
                        <a:srgbClr val="DDD9C3"/>
                      </a:solidFill>
                    </p:spPr>
                  </p:pic>
                </p:oleObj>
              </mc:Fallback>
            </mc:AlternateContent>
          </a:graphicData>
        </a:graphic>
      </p:graphicFrame>
    </p:spTree>
    <p:extLst>
      <p:ext uri="{BB962C8B-B14F-4D97-AF65-F5344CB8AC3E}">
        <p14:creationId xmlns:p14="http://schemas.microsoft.com/office/powerpoint/2010/main" val="2357388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96374"/>
            <a:ext cx="8229600" cy="824382"/>
          </a:xfrm>
        </p:spPr>
        <p:txBody>
          <a:bodyPr/>
          <a:lstStyle/>
          <a:p>
            <a:r>
              <a:rPr lang="en-US" dirty="0" smtClean="0"/>
              <a:t>One More Than with Numbers 0-10</a:t>
            </a:r>
            <a:endParaRPr lang="en-US" dirty="0"/>
          </a:p>
        </p:txBody>
      </p:sp>
      <p:sp>
        <p:nvSpPr>
          <p:cNvPr id="8" name="Content Placeholder 7"/>
          <p:cNvSpPr>
            <a:spLocks noGrp="1"/>
          </p:cNvSpPr>
          <p:nvPr>
            <p:ph idx="4294967295"/>
          </p:nvPr>
        </p:nvSpPr>
        <p:spPr>
          <a:xfrm>
            <a:off x="457200" y="1596602"/>
            <a:ext cx="8229600" cy="4019126"/>
          </a:xfrm>
        </p:spPr>
        <p:txBody>
          <a:bodyPr>
            <a:normAutofit/>
          </a:bodyPr>
          <a:lstStyle/>
          <a:p>
            <a:pPr marL="457200" indent="-457200">
              <a:buFont typeface="Arial"/>
              <a:buChar char="•"/>
            </a:pPr>
            <a:r>
              <a:rPr lang="en-US" sz="2200" b="1" dirty="0" smtClean="0">
                <a:latin typeface="Arial" panose="020B0604020202020204" pitchFamily="34" charset="0"/>
                <a:cs typeface="Arial" panose="020B0604020202020204" pitchFamily="34" charset="0"/>
              </a:rPr>
              <a:t>Lesson 29: </a:t>
            </a:r>
            <a:r>
              <a:rPr lang="en-US" sz="2200" dirty="0" smtClean="0">
                <a:latin typeface="Arial" panose="020B0604020202020204" pitchFamily="34" charset="0"/>
                <a:cs typeface="Arial" panose="020B0604020202020204" pitchFamily="34" charset="0"/>
              </a:rPr>
              <a:t>Order and match numeral and dot cards from 1 to 10. State one more than a given number.</a:t>
            </a:r>
          </a:p>
          <a:p>
            <a:pPr marL="457200" indent="-457200">
              <a:buFont typeface="Arial"/>
              <a:buChar char="•"/>
            </a:pPr>
            <a:r>
              <a:rPr lang="en-US" sz="2200" b="1" dirty="0" smtClean="0">
                <a:latin typeface="Arial" panose="020B0604020202020204" pitchFamily="34" charset="0"/>
                <a:cs typeface="Arial" panose="020B0604020202020204" pitchFamily="34" charset="0"/>
              </a:rPr>
              <a:t>Lesson 30: </a:t>
            </a:r>
            <a:r>
              <a:rPr lang="en-US" sz="2200" dirty="0" smtClean="0">
                <a:latin typeface="Arial" panose="020B0604020202020204" pitchFamily="34" charset="0"/>
                <a:cs typeface="Arial" panose="020B0604020202020204" pitchFamily="34" charset="0"/>
              </a:rPr>
              <a:t>Exploration: Make math stairs from 1 to 10 in cooperative groups.</a:t>
            </a:r>
          </a:p>
          <a:p>
            <a:pPr marL="457200" indent="-457200">
              <a:buFont typeface="Arial"/>
              <a:buChar char="•"/>
            </a:pPr>
            <a:r>
              <a:rPr lang="en-US" sz="2200" b="1" dirty="0" smtClean="0">
                <a:latin typeface="Arial" panose="020B0604020202020204" pitchFamily="34" charset="0"/>
                <a:cs typeface="Arial" panose="020B0604020202020204" pitchFamily="34" charset="0"/>
              </a:rPr>
              <a:t>Lesson 31: </a:t>
            </a:r>
            <a:r>
              <a:rPr lang="en-US" sz="2200" dirty="0" smtClean="0">
                <a:latin typeface="Arial" panose="020B0604020202020204" pitchFamily="34" charset="0"/>
                <a:cs typeface="Arial" panose="020B0604020202020204" pitchFamily="34" charset="0"/>
              </a:rPr>
              <a:t>Arrange, analyze, and draw 1 more up to 10 in configurations other than towers.</a:t>
            </a:r>
          </a:p>
          <a:p>
            <a:pPr marL="457200" indent="-457200">
              <a:buFont typeface="Arial"/>
              <a:buChar char="•"/>
            </a:pPr>
            <a:r>
              <a:rPr lang="en-US" sz="2200" b="1" dirty="0">
                <a:latin typeface="Arial" panose="020B0604020202020204" pitchFamily="34" charset="0"/>
                <a:cs typeface="Arial" panose="020B0604020202020204" pitchFamily="34" charset="0"/>
              </a:rPr>
              <a:t>Lesson </a:t>
            </a:r>
            <a:r>
              <a:rPr lang="en-US" sz="2200" b="1" dirty="0" smtClean="0">
                <a:latin typeface="Arial" panose="020B0604020202020204" pitchFamily="34" charset="0"/>
                <a:cs typeface="Arial" panose="020B0604020202020204" pitchFamily="34" charset="0"/>
              </a:rPr>
              <a:t>32: </a:t>
            </a:r>
            <a:r>
              <a:rPr lang="en-US" sz="2200" dirty="0">
                <a:latin typeface="Arial" panose="020B0604020202020204" pitchFamily="34" charset="0"/>
                <a:cs typeface="Arial" panose="020B0604020202020204" pitchFamily="34" charset="0"/>
              </a:rPr>
              <a:t>Arrange, analyze, and draw </a:t>
            </a:r>
            <a:r>
              <a:rPr lang="en-US" sz="2200" dirty="0" smtClean="0">
                <a:latin typeface="Arial" panose="020B0604020202020204" pitchFamily="34" charset="0"/>
                <a:cs typeface="Arial" panose="020B0604020202020204" pitchFamily="34" charset="0"/>
              </a:rPr>
              <a:t>sequences of quantities of 1 more, beginning with numbers other than 1.</a:t>
            </a:r>
            <a:endParaRPr lang="en-US" sz="2200" dirty="0">
              <a:latin typeface="Arial" panose="020B0604020202020204" pitchFamily="34" charset="0"/>
              <a:cs typeface="Arial" panose="020B0604020202020204" pitchFamily="34" charset="0"/>
            </a:endParaRPr>
          </a:p>
          <a:p>
            <a:pPr marL="457200" indent="-457200">
              <a:buFont typeface="Arial"/>
              <a:buChar char="•"/>
            </a:pPr>
            <a:endParaRPr lang="en-US" sz="2200" dirty="0" smtClean="0">
              <a:latin typeface="Arial" panose="020B0604020202020204" pitchFamily="34" charset="0"/>
              <a:cs typeface="Arial" panose="020B0604020202020204" pitchFamily="34" charset="0"/>
            </a:endParaRPr>
          </a:p>
          <a:p>
            <a:pPr marL="0" indent="0"/>
            <a:endParaRPr lang="en-US" sz="22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Topic G</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734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74066"/>
            <a:ext cx="8229600" cy="824382"/>
          </a:xfrm>
        </p:spPr>
        <p:txBody>
          <a:bodyPr/>
          <a:lstStyle/>
          <a:p>
            <a:r>
              <a:rPr lang="en-US" dirty="0" smtClean="0"/>
              <a:t>Exploring One More</a:t>
            </a:r>
            <a:endParaRPr lang="en-US" dirty="0"/>
          </a:p>
        </p:txBody>
      </p:sp>
      <p:sp>
        <p:nvSpPr>
          <p:cNvPr id="2" name="Content Placeholder 1"/>
          <p:cNvSpPr>
            <a:spLocks noGrp="1"/>
          </p:cNvSpPr>
          <p:nvPr>
            <p:ph idx="4294967295"/>
          </p:nvPr>
        </p:nvSpPr>
        <p:spPr>
          <a:xfrm>
            <a:off x="457200" y="1913474"/>
            <a:ext cx="7684911"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Foundational to ordering and comparing numbers. </a:t>
            </a:r>
          </a:p>
          <a:p>
            <a:pPr marL="457200" indent="-457200">
              <a:buFont typeface="Arial"/>
              <a:buChar char="•"/>
            </a:pPr>
            <a:r>
              <a:rPr lang="en-US" sz="2400" dirty="0" smtClean="0">
                <a:latin typeface="Arial" panose="020B0604020202020204" pitchFamily="34" charset="0"/>
                <a:cs typeface="Arial" panose="020B0604020202020204" pitchFamily="34" charset="0"/>
              </a:rPr>
              <a:t>Students can find missing numbers in a consecutive list of numbers.</a:t>
            </a:r>
          </a:p>
          <a:p>
            <a:pPr marL="457200" indent="-457200">
              <a:buFont typeface="Arial"/>
              <a:buChar char="•"/>
            </a:pPr>
            <a:r>
              <a:rPr lang="en-US" sz="2400" dirty="0" smtClean="0">
                <a:latin typeface="Arial" panose="020B0604020202020204" pitchFamily="34" charset="0"/>
                <a:cs typeface="Arial" panose="020B0604020202020204" pitchFamily="34" charset="0"/>
              </a:rPr>
              <a:t>Sets a foundation for using counting on strategies.</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Topic G</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1376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842907"/>
            <a:ext cx="8229600" cy="824382"/>
          </a:xfrm>
        </p:spPr>
        <p:txBody>
          <a:bodyPr/>
          <a:lstStyle/>
          <a:p>
            <a:r>
              <a:rPr lang="en-US" dirty="0" smtClean="0"/>
              <a:t>“I have 1.  1 more is 2.”</a:t>
            </a:r>
            <a:endParaRPr lang="en-US" dirty="0"/>
          </a:p>
        </p:txBody>
      </p:sp>
      <p:pic>
        <p:nvPicPr>
          <p:cNvPr id="4" name="Content Placeholder 3" descr="photo 1.JPG"/>
          <p:cNvPicPr>
            <a:picLocks noGrp="1" noChangeAspect="1"/>
          </p:cNvPicPr>
          <p:nvPr>
            <p:ph idx="4294967295"/>
          </p:nvPr>
        </p:nvPicPr>
        <p:blipFill>
          <a:blip r:embed="rId3" cstate="print">
            <a:extLst>
              <a:ext uri="{28A0092B-C50C-407E-A947-70E740481C1C}">
                <a14:useLocalDpi xmlns:a14="http://schemas.microsoft.com/office/drawing/2010/main"/>
              </a:ext>
            </a:extLst>
          </a:blip>
          <a:srcRect/>
          <a:stretch>
            <a:fillRect/>
          </a:stretch>
        </p:blipFill>
        <p:spPr>
          <a:xfrm>
            <a:off x="1865489" y="2057519"/>
            <a:ext cx="5413022" cy="2725889"/>
          </a:xfrm>
        </p:spPr>
      </p:pic>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29</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640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smtClean="0"/>
              <a:t>Review of Module Structure</a:t>
            </a:r>
            <a:endParaRPr lang="en-US" dirty="0"/>
          </a:p>
        </p:txBody>
      </p:sp>
      <p:sp>
        <p:nvSpPr>
          <p:cNvPr id="5" name="Slide Number Placeholder 4"/>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6</a:t>
            </a:fld>
            <a:endParaRPr lang="en-US" dirty="0"/>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1310114671"/>
              </p:ext>
            </p:extLst>
          </p:nvPr>
        </p:nvGraphicFramePr>
        <p:xfrm>
          <a:off x="457200" y="1912938"/>
          <a:ext cx="8229600" cy="4019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78849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49130"/>
            <a:ext cx="8229600" cy="824382"/>
          </a:xfrm>
        </p:spPr>
        <p:txBody>
          <a:bodyPr/>
          <a:lstStyle/>
          <a:p>
            <a:r>
              <a:rPr lang="en-US" dirty="0" smtClean="0"/>
              <a:t>Make Math Stairs</a:t>
            </a:r>
            <a:endParaRPr lang="en-US" dirty="0"/>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30</a:t>
            </a:r>
            <a:endParaRPr lang="en-US" sz="2800" dirty="0">
              <a:latin typeface="Arial" panose="020B0604020202020204" pitchFamily="34" charset="0"/>
              <a:cs typeface="Arial" panose="020B0604020202020204" pitchFamily="34" charset="0"/>
            </a:endParaRPr>
          </a:p>
        </p:txBody>
      </p:sp>
      <p:pic>
        <p:nvPicPr>
          <p:cNvPr id="8" name="Content Placeholder 4" descr="IMG_0180.JPG"/>
          <p:cNvPicPr>
            <a:picLocks noGrp="1" noChangeAspect="1"/>
          </p:cNvPicPr>
          <p:nvPr>
            <p:ph sz="half" idx="4294967295"/>
          </p:nvPr>
        </p:nvPicPr>
        <p:blipFill rotWithShape="1">
          <a:blip r:embed="rId3" cstate="print">
            <a:extLst>
              <a:ext uri="{BEBA8EAE-BF5A-486C-A8C5-ECC9F3942E4B}">
                <a14:imgProps xmlns:a14="http://schemas.microsoft.com/office/drawing/2010/main">
                  <a14:imgLayer r:embed="rId4">
                    <a14:imgEffect>
                      <a14:backgroundRemoval t="13194" b="82778" l="4596" r="96936">
                        <a14:foregroundMark x1="11421" y1="74861" x2="11421" y2="74861"/>
                        <a14:foregroundMark x1="19916" y1="75556" x2="19916" y2="75556"/>
                        <a14:foregroundMark x1="29109" y1="72083" x2="29109" y2="72083"/>
                        <a14:foregroundMark x1="38858" y1="62917" x2="38858" y2="62917"/>
                        <a14:foregroundMark x1="48747" y1="66528" x2="48747" y2="66528"/>
                        <a14:foregroundMark x1="55710" y1="43472" x2="55710" y2="43472"/>
                        <a14:foregroundMark x1="64345" y1="71944" x2="64345" y2="71944"/>
                        <a14:foregroundMark x1="90669" y1="65556" x2="90669" y2="65556"/>
                        <a14:foregroundMark x1="82451" y1="30000" x2="82451" y2="30000"/>
                        <a14:foregroundMark x1="54457" y1="58194" x2="54457" y2="58194"/>
                        <a14:foregroundMark x1="74373" y1="77361" x2="74373" y2="77361"/>
                        <a14:foregroundMark x1="69638" y1="70278" x2="69638" y2="70278"/>
                        <a14:backgroundMark x1="15181" y1="75417" x2="15181" y2="75417"/>
                        <a14:backgroundMark x1="15042" y1="73056" x2="15042" y2="73056"/>
                        <a14:backgroundMark x1="23955" y1="76944" x2="23955" y2="76944"/>
                        <a14:backgroundMark x1="24234" y1="71806" x2="24234" y2="71806"/>
                        <a14:backgroundMark x1="24095" y1="67639" x2="24095" y2="67639"/>
                        <a14:backgroundMark x1="24234" y1="65972" x2="24234" y2="65972"/>
                        <a14:backgroundMark x1="33008" y1="78194" x2="33008" y2="78194"/>
                        <a14:backgroundMark x1="32869" y1="72361" x2="32869" y2="72361"/>
                        <a14:backgroundMark x1="32591" y1="67361" x2="32591" y2="67361"/>
                        <a14:backgroundMark x1="32869" y1="63194" x2="32869" y2="63194"/>
                        <a14:backgroundMark x1="41365" y1="68472" x2="41365" y2="68472"/>
                        <a14:backgroundMark x1="41922" y1="74722" x2="41922" y2="74722"/>
                        <a14:backgroundMark x1="42340" y1="56667" x2="42340" y2="56667"/>
                        <a14:backgroundMark x1="50975" y1="45972" x2="50975" y2="45972"/>
                        <a14:backgroundMark x1="59889" y1="53472" x2="59889" y2="53472"/>
                        <a14:backgroundMark x1="59889" y1="63611" x2="59889" y2="63611"/>
                        <a14:backgroundMark x1="60306" y1="46389" x2="60306" y2="46389"/>
                        <a14:backgroundMark x1="58914" y1="36250" x2="58914" y2="36250"/>
                        <a14:backgroundMark x1="68524" y1="56944" x2="68524" y2="56944"/>
                        <a14:backgroundMark x1="33287" y1="60417" x2="33287" y2="60417"/>
                        <a14:backgroundMark x1="33426" y1="70000" x2="33426" y2="70000"/>
                        <a14:backgroundMark x1="67549" y1="28194" x2="67549" y2="28194"/>
                        <a14:backgroundMark x1="42201" y1="63611" x2="42201" y2="63611"/>
                        <a14:backgroundMark x1="51253" y1="64861" x2="51253" y2="64861"/>
                        <a14:backgroundMark x1="60306" y1="67917" x2="60306" y2="67917"/>
                        <a14:backgroundMark x1="69081" y1="71806" x2="69081" y2="71806"/>
                        <a14:backgroundMark x1="68802" y1="77083" x2="68802" y2="77083"/>
                        <a14:backgroundMark x1="68802" y1="66389" x2="68802" y2="66389"/>
                        <a14:backgroundMark x1="68524" y1="50278" x2="68524" y2="50278"/>
                        <a14:backgroundMark x1="67688" y1="34028" x2="67688" y2="34028"/>
                        <a14:backgroundMark x1="68524" y1="40556" x2="68524" y2="40556"/>
                        <a14:backgroundMark x1="60306" y1="43611" x2="60306" y2="43611"/>
                        <a14:backgroundMark x1="68663" y1="43472" x2="68663" y2="43472"/>
                        <a14:backgroundMark x1="68245" y1="37500" x2="68245" y2="37500"/>
                        <a14:backgroundMark x1="77577" y1="38333" x2="77577" y2="38333"/>
                        <a14:backgroundMark x1="77019" y1="33194" x2="77019" y2="33194"/>
                        <a14:backgroundMark x1="77019" y1="30417" x2="77019" y2="30417"/>
                        <a14:backgroundMark x1="77159" y1="51667" x2="77159" y2="51667"/>
                        <a14:backgroundMark x1="68663" y1="61806" x2="68663" y2="61806"/>
                        <a14:backgroundMark x1="60306" y1="59583" x2="60306" y2="59583"/>
                        <a14:backgroundMark x1="60167" y1="71250" x2="60167" y2="71250"/>
                        <a14:backgroundMark x1="50975" y1="70833" x2="50975" y2="70833"/>
                        <a14:backgroundMark x1="86351" y1="64306" x2="86351" y2="64306"/>
                        <a14:backgroundMark x1="86072" y1="37778" x2="86072" y2="37778"/>
                        <a14:backgroundMark x1="86351" y1="68056" x2="86351" y2="68056"/>
                        <a14:backgroundMark x1="77298" y1="67778" x2="77298" y2="67778"/>
                        <a14:backgroundMark x1="94708" y1="19306" x2="94708" y2="19306"/>
                        <a14:backgroundMark x1="69220" y1="35556" x2="69220" y2="35556"/>
                        <a14:backgroundMark x1="77159" y1="62917" x2="77159" y2="62917"/>
                        <a14:backgroundMark x1="77298" y1="58750" x2="77298" y2="58750"/>
                        <a14:backgroundMark x1="77577" y1="70694" x2="77577" y2="70694"/>
                        <a14:backgroundMark x1="68802" y1="69444" x2="68802" y2="69444"/>
                        <a14:backgroundMark x1="51253" y1="75278" x2="51253" y2="75278"/>
                        <a14:backgroundMark x1="50557" y1="54583" x2="50557" y2="54583"/>
                        <a14:backgroundMark x1="42061" y1="70972" x2="42061" y2="70972"/>
                        <a14:backgroundMark x1="42340" y1="59583" x2="42340" y2="59583"/>
                        <a14:backgroundMark x1="33426" y1="65278" x2="33426" y2="65278"/>
                        <a14:backgroundMark x1="76880" y1="42917" x2="76880" y2="42917"/>
                        <a14:backgroundMark x1="77298" y1="74444" x2="77298" y2="74444"/>
                        <a14:backgroundMark x1="24095" y1="74167" x2="24095" y2="74167"/>
                        <a14:backgroundMark x1="23955" y1="69722" x2="23955" y2="69722"/>
                        <a14:backgroundMark x1="77298" y1="66528" x2="77298" y2="66528"/>
                        <a14:backgroundMark x1="77298" y1="64861" x2="77298" y2="64861"/>
                        <a14:backgroundMark x1="33008" y1="75972" x2="33008" y2="75972"/>
                        <a14:backgroundMark x1="51393" y1="60278" x2="51393" y2="60278"/>
                        <a14:backgroundMark x1="64067" y1="30278" x2="64067" y2="30278"/>
                        <a14:backgroundMark x1="42479" y1="66250" x2="42479" y2="66250"/>
                      </a14:backgroundRemoval>
                    </a14:imgEffect>
                  </a14:imgLayer>
                </a14:imgProps>
              </a:ext>
              <a:ext uri="{28A0092B-C50C-407E-A947-70E740481C1C}">
                <a14:useLocalDpi xmlns:a14="http://schemas.microsoft.com/office/drawing/2010/main"/>
              </a:ext>
            </a:extLst>
          </a:blip>
          <a:srcRect b="-10773"/>
          <a:stretch/>
        </p:blipFill>
        <p:spPr>
          <a:xfrm>
            <a:off x="2636388" y="1849056"/>
            <a:ext cx="3634740" cy="4038600"/>
          </a:xfrm>
          <a:prstGeom prst="rect">
            <a:avLst/>
          </a:prstGeom>
        </p:spPr>
      </p:pic>
      <p:pic>
        <p:nvPicPr>
          <p:cNvPr id="2" name="Picture 1" descr="bear 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85891" y="4227578"/>
            <a:ext cx="595330" cy="661216"/>
          </a:xfrm>
          <a:prstGeom prst="rect">
            <a:avLst/>
          </a:prstGeom>
        </p:spPr>
      </p:pic>
      <p:pic>
        <p:nvPicPr>
          <p:cNvPr id="6" name="Picture 5" descr="C:\Users\store64\AppData\Local\Microsoft\Windows\Temporary Internet Files\Content.IE5\ZA32B5B8\MC900053402[1].wmf"/>
          <p:cNvPicPr/>
          <p:nvPr/>
        </p:nvPicPr>
        <p:blipFill>
          <a:blip r:embed="rId6" cstate="print">
            <a:extLst>
              <a:ext uri="{28A0092B-C50C-407E-A947-70E740481C1C}">
                <a14:useLocalDpi xmlns:a14="http://schemas.microsoft.com/office/drawing/2010/main"/>
              </a:ext>
            </a:extLst>
          </a:blip>
          <a:srcRect/>
          <a:stretch>
            <a:fillRect/>
          </a:stretch>
        </p:blipFill>
        <p:spPr bwMode="auto">
          <a:xfrm>
            <a:off x="5897888" y="1524000"/>
            <a:ext cx="903667" cy="805116"/>
          </a:xfrm>
          <a:prstGeom prst="rect">
            <a:avLst/>
          </a:prstGeom>
          <a:noFill/>
          <a:ln>
            <a:noFill/>
          </a:ln>
        </p:spPr>
      </p:pic>
    </p:spTree>
    <p:extLst>
      <p:ext uri="{BB962C8B-B14F-4D97-AF65-F5344CB8AC3E}">
        <p14:creationId xmlns:p14="http://schemas.microsoft.com/office/powerpoint/2010/main" val="26330949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66860"/>
            <a:ext cx="8229600" cy="824382"/>
          </a:xfrm>
        </p:spPr>
        <p:txBody>
          <a:bodyPr/>
          <a:lstStyle/>
          <a:p>
            <a:r>
              <a:rPr lang="en-US" dirty="0" smtClean="0"/>
              <a:t>One more in a circular configuration</a:t>
            </a:r>
            <a:endParaRPr lang="en-US" dirty="0"/>
          </a:p>
        </p:txBody>
      </p:sp>
      <p:sp>
        <p:nvSpPr>
          <p:cNvPr id="2" name="Content Placeholder 1"/>
          <p:cNvSpPr>
            <a:spLocks noGrp="1"/>
          </p:cNvSpPr>
          <p:nvPr>
            <p:ph idx="4294967295"/>
          </p:nvPr>
        </p:nvSpPr>
        <p:spPr>
          <a:xfrm>
            <a:off x="457200" y="1913474"/>
            <a:ext cx="7981244" cy="4019126"/>
          </a:xfrm>
        </p:spPr>
        <p:txBody>
          <a:bodyPr/>
          <a:lstStyle/>
          <a:p>
            <a:endParaRPr lang="en-US" dirty="0"/>
          </a:p>
          <a:p>
            <a:endParaRPr lang="en-US" dirty="0" smtClean="0"/>
          </a:p>
          <a:p>
            <a:endParaRPr lang="en-US" dirty="0"/>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31</a:t>
            </a:r>
            <a:endParaRPr lang="en-US" sz="2800" dirty="0">
              <a:latin typeface="Arial" panose="020B0604020202020204" pitchFamily="34" charset="0"/>
              <a:cs typeface="Arial" panose="020B0604020202020204" pitchFamily="34" charset="0"/>
            </a:endParaRPr>
          </a:p>
        </p:txBody>
      </p:sp>
      <p:pic>
        <p:nvPicPr>
          <p:cNvPr id="17" name="Picture 16"/>
          <p:cNvPicPr/>
          <p:nvPr/>
        </p:nvPicPr>
        <p:blipFill>
          <a:blip r:embed="rId3" cstate="print">
            <a:extLst>
              <a:ext uri="{28A0092B-C50C-407E-A947-70E740481C1C}">
                <a14:useLocalDpi xmlns:a14="http://schemas.microsoft.com/office/drawing/2010/main"/>
              </a:ext>
            </a:extLst>
          </a:blip>
          <a:srcRect/>
          <a:stretch>
            <a:fillRect/>
          </a:stretch>
        </p:blipFill>
        <p:spPr bwMode="auto">
          <a:xfrm>
            <a:off x="2608051" y="1724024"/>
            <a:ext cx="3741950" cy="4208575"/>
          </a:xfrm>
          <a:prstGeom prst="rect">
            <a:avLst/>
          </a:prstGeom>
          <a:noFill/>
          <a:ln w="12700">
            <a:solidFill>
              <a:srgbClr val="000000"/>
            </a:solidFill>
          </a:ln>
        </p:spPr>
      </p:pic>
    </p:spTree>
    <p:extLst>
      <p:ext uri="{BB962C8B-B14F-4D97-AF65-F5344CB8AC3E}">
        <p14:creationId xmlns:p14="http://schemas.microsoft.com/office/powerpoint/2010/main" val="17812942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86778"/>
            <a:ext cx="8229600" cy="824382"/>
          </a:xfrm>
        </p:spPr>
        <p:txBody>
          <a:bodyPr>
            <a:normAutofit fontScale="90000"/>
          </a:bodyPr>
          <a:lstStyle/>
          <a:p>
            <a:r>
              <a:rPr lang="en-US" sz="3200" dirty="0" smtClean="0"/>
              <a:t>One more starting with numbers other than 1</a:t>
            </a:r>
            <a:endParaRPr lang="en-US" sz="3200" dirty="0"/>
          </a:p>
        </p:txBody>
      </p:sp>
      <p:sp>
        <p:nvSpPr>
          <p:cNvPr id="2" name="Content Placeholder 1"/>
          <p:cNvSpPr>
            <a:spLocks noGrp="1"/>
          </p:cNvSpPr>
          <p:nvPr>
            <p:ph idx="4294967295"/>
          </p:nvPr>
        </p:nvSpPr>
        <p:spPr>
          <a:xfrm>
            <a:off x="457200" y="1913474"/>
            <a:ext cx="7981244" cy="4019126"/>
          </a:xfrm>
        </p:spPr>
        <p:txBody>
          <a:bodyPr/>
          <a:lstStyle/>
          <a:p>
            <a:endParaRPr lang="en-US" dirty="0"/>
          </a:p>
          <a:p>
            <a:endParaRPr lang="en-US" dirty="0" smtClean="0"/>
          </a:p>
          <a:p>
            <a:endParaRPr lang="en-US" dirty="0"/>
          </a:p>
        </p:txBody>
      </p:sp>
      <p:sp>
        <p:nvSpPr>
          <p:cNvPr id="5" name="Text Placeholder 4"/>
          <p:cNvSpPr>
            <a:spLocks noGrp="1"/>
          </p:cNvSpPr>
          <p:nvPr>
            <p:ph type="body" sz="quarter" idx="4294967295"/>
          </p:nvPr>
        </p:nvSpPr>
        <p:spPr>
          <a:xfrm>
            <a:off x="457200" y="5672667"/>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32</a:t>
            </a:r>
            <a:endParaRPr lang="en-US" sz="2800" dirty="0">
              <a:latin typeface="Arial" panose="020B0604020202020204" pitchFamily="34" charset="0"/>
              <a:cs typeface="Arial" panose="020B0604020202020204" pitchFamily="34" charset="0"/>
            </a:endParaRPr>
          </a:p>
        </p:txBody>
      </p:sp>
      <p:pic>
        <p:nvPicPr>
          <p:cNvPr id="8" name="Picture 7"/>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819666" y="1650682"/>
            <a:ext cx="3234267" cy="3894985"/>
          </a:xfrm>
          <a:prstGeom prst="rect">
            <a:avLst/>
          </a:prstGeom>
          <a:noFill/>
          <a:ln w="12700">
            <a:solidFill>
              <a:srgbClr val="000000"/>
            </a:solidFill>
            <a:miter lim="800000"/>
            <a:headEnd/>
            <a:tailEnd/>
          </a:ln>
        </p:spPr>
      </p:pic>
      <p:pic>
        <p:nvPicPr>
          <p:cNvPr id="9" name="Picture 8"/>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894955" y="1650682"/>
            <a:ext cx="3190712" cy="4021985"/>
          </a:xfrm>
          <a:prstGeom prst="rect">
            <a:avLst/>
          </a:prstGeom>
          <a:noFill/>
          <a:ln w="12700">
            <a:solidFill>
              <a:srgbClr val="000000"/>
            </a:solidFill>
            <a:miter lim="800000"/>
            <a:headEnd/>
            <a:tailEnd/>
          </a:ln>
        </p:spPr>
      </p:pic>
    </p:spTree>
    <p:extLst>
      <p:ext uri="{BB962C8B-B14F-4D97-AF65-F5344CB8AC3E}">
        <p14:creationId xmlns:p14="http://schemas.microsoft.com/office/powerpoint/2010/main" val="2003420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84635"/>
            <a:ext cx="8229600" cy="824382"/>
          </a:xfrm>
        </p:spPr>
        <p:txBody>
          <a:bodyPr/>
          <a:lstStyle/>
          <a:p>
            <a:r>
              <a:rPr lang="en-US" dirty="0" smtClean="0"/>
              <a:t>One Less Than with Numbers 0-10</a:t>
            </a:r>
            <a:endParaRPr lang="en-US" dirty="0"/>
          </a:p>
        </p:txBody>
      </p:sp>
      <p:sp>
        <p:nvSpPr>
          <p:cNvPr id="8" name="Content Placeholder 7"/>
          <p:cNvSpPr>
            <a:spLocks noGrp="1"/>
          </p:cNvSpPr>
          <p:nvPr>
            <p:ph idx="4294967295"/>
          </p:nvPr>
        </p:nvSpPr>
        <p:spPr>
          <a:xfrm>
            <a:off x="457200" y="1561433"/>
            <a:ext cx="8229600" cy="4019126"/>
          </a:xfrm>
        </p:spPr>
        <p:txBody>
          <a:bodyPr>
            <a:normAutofit/>
          </a:bodyPr>
          <a:lstStyle/>
          <a:p>
            <a:pPr marL="457200" indent="-457200">
              <a:buFont typeface="Arial"/>
              <a:buChar char="•"/>
            </a:pPr>
            <a:r>
              <a:rPr lang="en-US" sz="2400" b="1" dirty="0" smtClean="0">
                <a:latin typeface="Arial" panose="020B0604020202020204" pitchFamily="34" charset="0"/>
                <a:cs typeface="Arial" panose="020B0604020202020204" pitchFamily="34" charset="0"/>
              </a:rPr>
              <a:t>Lesson 33: </a:t>
            </a:r>
            <a:r>
              <a:rPr lang="en-US" sz="2400" dirty="0" smtClean="0">
                <a:latin typeface="Arial" panose="020B0604020202020204" pitchFamily="34" charset="0"/>
                <a:cs typeface="Arial" panose="020B0604020202020204" pitchFamily="34" charset="0"/>
              </a:rPr>
              <a:t>Order quantities from 10 to 1 and match numerals.</a:t>
            </a:r>
          </a:p>
          <a:p>
            <a:pPr marL="457200" indent="-457200">
              <a:buFont typeface="Arial"/>
              <a:buChar char="•"/>
            </a:pPr>
            <a:r>
              <a:rPr lang="en-US" sz="2400" b="1" dirty="0" smtClean="0">
                <a:latin typeface="Arial" panose="020B0604020202020204" pitchFamily="34" charset="0"/>
                <a:cs typeface="Arial" panose="020B0604020202020204" pitchFamily="34" charset="0"/>
              </a:rPr>
              <a:t>Lesson 34: </a:t>
            </a:r>
            <a:r>
              <a:rPr lang="en-US" sz="2400" dirty="0" smtClean="0">
                <a:latin typeface="Arial" panose="020B0604020202020204" pitchFamily="34" charset="0"/>
                <a:cs typeface="Arial" panose="020B0604020202020204" pitchFamily="34" charset="0"/>
              </a:rPr>
              <a:t>Count down from 10 to 1 and state 1 less than a given number.</a:t>
            </a:r>
          </a:p>
          <a:p>
            <a:pPr marL="457200" indent="-457200">
              <a:buFont typeface="Arial"/>
              <a:buChar char="•"/>
            </a:pPr>
            <a:r>
              <a:rPr lang="en-US" sz="2400" b="1" dirty="0" smtClean="0">
                <a:latin typeface="Arial" panose="020B0604020202020204" pitchFamily="34" charset="0"/>
                <a:cs typeface="Arial" panose="020B0604020202020204" pitchFamily="34" charset="0"/>
              </a:rPr>
              <a:t>Lesson 35: </a:t>
            </a:r>
            <a:r>
              <a:rPr lang="en-US" sz="2400" dirty="0" smtClean="0">
                <a:latin typeface="Arial" panose="020B0604020202020204" pitchFamily="34" charset="0"/>
                <a:cs typeface="Arial" panose="020B0604020202020204" pitchFamily="34" charset="0"/>
              </a:rPr>
              <a:t>Arrange number towers in order from 10 to 1 and describe the pattern.</a:t>
            </a:r>
          </a:p>
          <a:p>
            <a:pPr marL="457200" indent="-457200">
              <a:buFont typeface="Arial"/>
              <a:buChar char="•"/>
            </a:pPr>
            <a:r>
              <a:rPr lang="en-US" sz="2400" b="1" dirty="0">
                <a:latin typeface="Arial" panose="020B0604020202020204" pitchFamily="34" charset="0"/>
                <a:cs typeface="Arial" panose="020B0604020202020204" pitchFamily="34" charset="0"/>
              </a:rPr>
              <a:t>Lesson </a:t>
            </a:r>
            <a:r>
              <a:rPr lang="en-US" sz="2400" b="1" dirty="0" smtClean="0">
                <a:latin typeface="Arial" panose="020B0604020202020204" pitchFamily="34" charset="0"/>
                <a:cs typeface="Arial" panose="020B0604020202020204" pitchFamily="34" charset="0"/>
              </a:rPr>
              <a:t>36: </a:t>
            </a:r>
            <a:r>
              <a:rPr lang="en-US" sz="2400" dirty="0" smtClean="0">
                <a:latin typeface="Arial" panose="020B0604020202020204" pitchFamily="34" charset="0"/>
                <a:cs typeface="Arial" panose="020B0604020202020204" pitchFamily="34" charset="0"/>
              </a:rPr>
              <a:t>Arrange, analyze, and draw sequences of quantities that are 1 less in configurations other than towers.</a:t>
            </a:r>
            <a:endParaRPr lang="en-US" sz="2400" dirty="0">
              <a:latin typeface="Arial" panose="020B0604020202020204" pitchFamily="34" charset="0"/>
              <a:cs typeface="Arial" panose="020B0604020202020204" pitchFamily="34" charset="0"/>
            </a:endParaRPr>
          </a:p>
          <a:p>
            <a:pPr marL="457200" indent="-457200">
              <a:buFont typeface="Arial"/>
              <a:buChar char="•"/>
            </a:pPr>
            <a:endParaRPr lang="en-US" sz="2400" dirty="0" smtClean="0">
              <a:latin typeface="Arial" panose="020B0604020202020204" pitchFamily="34" charset="0"/>
              <a:cs typeface="Arial" panose="020B0604020202020204" pitchFamily="34" charset="0"/>
            </a:endParaRPr>
          </a:p>
          <a:p>
            <a:pPr marL="0" indent="0"/>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580559"/>
            <a:ext cx="8229600" cy="825500"/>
          </a:xfrm>
        </p:spPr>
        <p:txBody>
          <a:bodyPr>
            <a:normAutofit/>
          </a:bodyPr>
          <a:lstStyle/>
          <a:p>
            <a:r>
              <a:rPr lang="en-US" sz="2800" dirty="0" smtClean="0">
                <a:latin typeface="Arial" panose="020B0604020202020204" pitchFamily="34" charset="0"/>
                <a:cs typeface="Arial" panose="020B0604020202020204" pitchFamily="34" charset="0"/>
              </a:rPr>
              <a:t>Topic H</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2273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73236"/>
            <a:ext cx="8229600" cy="824382"/>
          </a:xfrm>
        </p:spPr>
        <p:txBody>
          <a:bodyPr/>
          <a:lstStyle/>
          <a:p>
            <a:r>
              <a:rPr lang="en-US" dirty="0" smtClean="0"/>
              <a:t>Counting from 10 to 1</a:t>
            </a:r>
            <a:endParaRPr lang="en-US" dirty="0"/>
          </a:p>
        </p:txBody>
      </p:sp>
      <p:sp>
        <p:nvSpPr>
          <p:cNvPr id="5" name="Text Placeholder 4"/>
          <p:cNvSpPr>
            <a:spLocks noGrp="1"/>
          </p:cNvSpPr>
          <p:nvPr>
            <p:ph type="body" sz="quarter" idx="4294967295"/>
          </p:nvPr>
        </p:nvSpPr>
        <p:spPr>
          <a:xfrm>
            <a:off x="457200" y="5566199"/>
            <a:ext cx="8229600" cy="538887"/>
          </a:xfrm>
        </p:spPr>
        <p:txBody>
          <a:bodyPr>
            <a:normAutofit/>
          </a:bodyPr>
          <a:lstStyle/>
          <a:p>
            <a:r>
              <a:rPr lang="en-US" sz="2800" dirty="0" smtClean="0">
                <a:latin typeface="Arial" panose="020B0604020202020204" pitchFamily="34" charset="0"/>
                <a:cs typeface="Arial" panose="020B0604020202020204" pitchFamily="34" charset="0"/>
              </a:rPr>
              <a:t>Lesson 33</a:t>
            </a:r>
            <a:endParaRPr lang="en-US" sz="2800" dirty="0">
              <a:latin typeface="Arial" panose="020B0604020202020204" pitchFamily="34" charset="0"/>
              <a:cs typeface="Arial" panose="020B0604020202020204" pitchFamily="34" charset="0"/>
            </a:endParaRPr>
          </a:p>
        </p:txBody>
      </p:sp>
      <p:pic>
        <p:nvPicPr>
          <p:cNvPr id="8" name="Picture 7"/>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787399" y="1778634"/>
            <a:ext cx="3234267" cy="3661247"/>
          </a:xfrm>
          <a:prstGeom prst="rect">
            <a:avLst/>
          </a:prstGeom>
          <a:noFill/>
          <a:ln w="12700">
            <a:solidFill>
              <a:schemeClr val="tx1"/>
            </a:solidFill>
          </a:ln>
        </p:spPr>
      </p:pic>
      <p:pic>
        <p:nvPicPr>
          <p:cNvPr id="10" name="Picture 9"/>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526843" y="1793380"/>
            <a:ext cx="3262489" cy="3646502"/>
          </a:xfrm>
          <a:prstGeom prst="rect">
            <a:avLst/>
          </a:prstGeom>
          <a:noFill/>
          <a:ln w="12700">
            <a:solidFill>
              <a:schemeClr val="tx1"/>
            </a:solidFill>
          </a:ln>
        </p:spPr>
      </p:pic>
    </p:spTree>
    <p:extLst>
      <p:ext uri="{BB962C8B-B14F-4D97-AF65-F5344CB8AC3E}">
        <p14:creationId xmlns:p14="http://schemas.microsoft.com/office/powerpoint/2010/main" val="28599920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1354" y="485125"/>
            <a:ext cx="8229600" cy="824382"/>
          </a:xfrm>
        </p:spPr>
        <p:txBody>
          <a:bodyPr/>
          <a:lstStyle/>
          <a:p>
            <a:r>
              <a:rPr lang="en-US" dirty="0" smtClean="0"/>
              <a:t>“10.  1 less is 9.”</a:t>
            </a:r>
            <a:endParaRPr lang="en-US" dirty="0"/>
          </a:p>
        </p:txBody>
      </p:sp>
      <p:sp>
        <p:nvSpPr>
          <p:cNvPr id="5" name="Text Placeholder 4"/>
          <p:cNvSpPr>
            <a:spLocks noGrp="1"/>
          </p:cNvSpPr>
          <p:nvPr>
            <p:ph type="body" sz="quarter" idx="4294967295"/>
          </p:nvPr>
        </p:nvSpPr>
        <p:spPr>
          <a:xfrm>
            <a:off x="457200" y="5481287"/>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34</a:t>
            </a:r>
            <a:endParaRPr lang="en-US" sz="2800" dirty="0">
              <a:latin typeface="Arial" panose="020B0604020202020204" pitchFamily="34" charset="0"/>
              <a:cs typeface="Arial" panose="020B0604020202020204" pitchFamily="34" charset="0"/>
            </a:endParaRPr>
          </a:p>
        </p:txBody>
      </p:sp>
      <p:pic>
        <p:nvPicPr>
          <p:cNvPr id="8" name="Picture 7"/>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4027311" y="1134530"/>
            <a:ext cx="3953933" cy="4303889"/>
          </a:xfrm>
          <a:prstGeom prst="rect">
            <a:avLst/>
          </a:prstGeom>
          <a:noFill/>
          <a:ln w="12700">
            <a:solidFill>
              <a:schemeClr val="tx1"/>
            </a:solidFill>
          </a:ln>
        </p:spPr>
      </p:pic>
    </p:spTree>
    <p:extLst>
      <p:ext uri="{BB962C8B-B14F-4D97-AF65-F5344CB8AC3E}">
        <p14:creationId xmlns:p14="http://schemas.microsoft.com/office/powerpoint/2010/main" val="39372465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63394"/>
            <a:ext cx="8229600" cy="824382"/>
          </a:xfrm>
        </p:spPr>
        <p:txBody>
          <a:bodyPr/>
          <a:lstStyle/>
          <a:p>
            <a:r>
              <a:rPr lang="en-US" dirty="0" smtClean="0"/>
              <a:t>Descending Math Stairs</a:t>
            </a:r>
            <a:endParaRPr lang="en-US" dirty="0"/>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35</a:t>
            </a:r>
            <a:endParaRPr lang="en-US" sz="2800" dirty="0">
              <a:latin typeface="Arial" panose="020B0604020202020204" pitchFamily="34" charset="0"/>
              <a:cs typeface="Arial" panose="020B0604020202020204" pitchFamily="34" charset="0"/>
            </a:endParaRPr>
          </a:p>
        </p:txBody>
      </p:sp>
      <p:pic>
        <p:nvPicPr>
          <p:cNvPr id="8" name="Content Placeholder 4" descr="IMG_0180.JPG"/>
          <p:cNvPicPr>
            <a:picLocks noGrp="1" noChangeAspect="1"/>
          </p:cNvPicPr>
          <p:nvPr>
            <p:ph sz="half" idx="4294967295"/>
          </p:nvPr>
        </p:nvPicPr>
        <p:blipFill rotWithShape="1">
          <a:blip r:embed="rId3" cstate="print">
            <a:extLst>
              <a:ext uri="{BEBA8EAE-BF5A-486C-A8C5-ECC9F3942E4B}">
                <a14:imgProps xmlns:a14="http://schemas.microsoft.com/office/drawing/2010/main">
                  <a14:imgLayer r:embed="rId4">
                    <a14:imgEffect>
                      <a14:backgroundRemoval t="13194" b="82778" l="4596" r="96936">
                        <a14:foregroundMark x1="11421" y1="74861" x2="11421" y2="74861"/>
                        <a14:foregroundMark x1="19916" y1="75556" x2="19916" y2="75556"/>
                        <a14:foregroundMark x1="29109" y1="72083" x2="29109" y2="72083"/>
                        <a14:foregroundMark x1="38858" y1="62917" x2="38858" y2="62917"/>
                        <a14:foregroundMark x1="48747" y1="66528" x2="48747" y2="66528"/>
                        <a14:foregroundMark x1="55710" y1="43472" x2="55710" y2="43472"/>
                        <a14:foregroundMark x1="64345" y1="71944" x2="64345" y2="71944"/>
                        <a14:foregroundMark x1="90669" y1="65556" x2="90669" y2="65556"/>
                        <a14:foregroundMark x1="82451" y1="30000" x2="82451" y2="30000"/>
                        <a14:foregroundMark x1="54457" y1="58194" x2="54457" y2="58194"/>
                        <a14:foregroundMark x1="74373" y1="77361" x2="74373" y2="77361"/>
                        <a14:foregroundMark x1="69638" y1="70278" x2="69638" y2="70278"/>
                        <a14:backgroundMark x1="15181" y1="75417" x2="15181" y2="75417"/>
                        <a14:backgroundMark x1="15042" y1="73056" x2="15042" y2="73056"/>
                        <a14:backgroundMark x1="23955" y1="76944" x2="23955" y2="76944"/>
                        <a14:backgroundMark x1="24234" y1="71806" x2="24234" y2="71806"/>
                        <a14:backgroundMark x1="24095" y1="67639" x2="24095" y2="67639"/>
                        <a14:backgroundMark x1="24234" y1="65972" x2="24234" y2="65972"/>
                        <a14:backgroundMark x1="33008" y1="78194" x2="33008" y2="78194"/>
                        <a14:backgroundMark x1="32869" y1="72361" x2="32869" y2="72361"/>
                        <a14:backgroundMark x1="32591" y1="67361" x2="32591" y2="67361"/>
                        <a14:backgroundMark x1="32869" y1="63194" x2="32869" y2="63194"/>
                        <a14:backgroundMark x1="41365" y1="68472" x2="41365" y2="68472"/>
                        <a14:backgroundMark x1="41922" y1="74722" x2="41922" y2="74722"/>
                        <a14:backgroundMark x1="42340" y1="56667" x2="42340" y2="56667"/>
                        <a14:backgroundMark x1="50975" y1="45972" x2="50975" y2="45972"/>
                        <a14:backgroundMark x1="59889" y1="53472" x2="59889" y2="53472"/>
                        <a14:backgroundMark x1="59889" y1="63611" x2="59889" y2="63611"/>
                        <a14:backgroundMark x1="60306" y1="46389" x2="60306" y2="46389"/>
                        <a14:backgroundMark x1="58914" y1="36250" x2="58914" y2="36250"/>
                        <a14:backgroundMark x1="68524" y1="56944" x2="68524" y2="56944"/>
                        <a14:backgroundMark x1="33287" y1="60417" x2="33287" y2="60417"/>
                        <a14:backgroundMark x1="33426" y1="70000" x2="33426" y2="70000"/>
                        <a14:backgroundMark x1="67549" y1="28194" x2="67549" y2="28194"/>
                        <a14:backgroundMark x1="42201" y1="63611" x2="42201" y2="63611"/>
                        <a14:backgroundMark x1="51253" y1="64861" x2="51253" y2="64861"/>
                        <a14:backgroundMark x1="60306" y1="67917" x2="60306" y2="67917"/>
                        <a14:backgroundMark x1="69081" y1="71806" x2="69081" y2="71806"/>
                        <a14:backgroundMark x1="68802" y1="77083" x2="68802" y2="77083"/>
                        <a14:backgroundMark x1="68802" y1="66389" x2="68802" y2="66389"/>
                        <a14:backgroundMark x1="68524" y1="50278" x2="68524" y2="50278"/>
                        <a14:backgroundMark x1="67688" y1="34028" x2="67688" y2="34028"/>
                        <a14:backgroundMark x1="68524" y1="40556" x2="68524" y2="40556"/>
                        <a14:backgroundMark x1="60306" y1="43611" x2="60306" y2="43611"/>
                        <a14:backgroundMark x1="68663" y1="43472" x2="68663" y2="43472"/>
                        <a14:backgroundMark x1="68245" y1="37500" x2="68245" y2="37500"/>
                        <a14:backgroundMark x1="77577" y1="38333" x2="77577" y2="38333"/>
                        <a14:backgroundMark x1="77019" y1="33194" x2="77019" y2="33194"/>
                        <a14:backgroundMark x1="77019" y1="30417" x2="77019" y2="30417"/>
                        <a14:backgroundMark x1="77159" y1="51667" x2="77159" y2="51667"/>
                        <a14:backgroundMark x1="68663" y1="61806" x2="68663" y2="61806"/>
                        <a14:backgroundMark x1="60306" y1="59583" x2="60306" y2="59583"/>
                        <a14:backgroundMark x1="60167" y1="71250" x2="60167" y2="71250"/>
                        <a14:backgroundMark x1="50975" y1="70833" x2="50975" y2="70833"/>
                        <a14:backgroundMark x1="86351" y1="64306" x2="86351" y2="64306"/>
                        <a14:backgroundMark x1="86072" y1="37778" x2="86072" y2="37778"/>
                        <a14:backgroundMark x1="86351" y1="68056" x2="86351" y2="68056"/>
                        <a14:backgroundMark x1="77298" y1="67778" x2="77298" y2="67778"/>
                        <a14:backgroundMark x1="94708" y1="19306" x2="94708" y2="19306"/>
                        <a14:backgroundMark x1="69220" y1="35556" x2="69220" y2="35556"/>
                        <a14:backgroundMark x1="77159" y1="62917" x2="77159" y2="62917"/>
                        <a14:backgroundMark x1="77298" y1="58750" x2="77298" y2="58750"/>
                        <a14:backgroundMark x1="77577" y1="70694" x2="77577" y2="70694"/>
                        <a14:backgroundMark x1="68802" y1="69444" x2="68802" y2="69444"/>
                        <a14:backgroundMark x1="51253" y1="75278" x2="51253" y2="75278"/>
                        <a14:backgroundMark x1="50557" y1="54583" x2="50557" y2="54583"/>
                        <a14:backgroundMark x1="42061" y1="70972" x2="42061" y2="70972"/>
                        <a14:backgroundMark x1="42340" y1="59583" x2="42340" y2="59583"/>
                        <a14:backgroundMark x1="33426" y1="65278" x2="33426" y2="65278"/>
                        <a14:backgroundMark x1="76880" y1="42917" x2="76880" y2="42917"/>
                        <a14:backgroundMark x1="77298" y1="74444" x2="77298" y2="74444"/>
                        <a14:backgroundMark x1="24095" y1="74167" x2="24095" y2="74167"/>
                        <a14:backgroundMark x1="23955" y1="69722" x2="23955" y2="69722"/>
                        <a14:backgroundMark x1="77298" y1="66528" x2="77298" y2="66528"/>
                        <a14:backgroundMark x1="77298" y1="64861" x2="77298" y2="64861"/>
                        <a14:backgroundMark x1="33008" y1="75972" x2="33008" y2="75972"/>
                        <a14:backgroundMark x1="51393" y1="60278" x2="51393" y2="60278"/>
                        <a14:backgroundMark x1="64067" y1="30278" x2="64067" y2="30278"/>
                        <a14:backgroundMark x1="42479" y1="66250" x2="42479" y2="66250"/>
                      </a14:backgroundRemoval>
                    </a14:imgEffect>
                  </a14:imgLayer>
                </a14:imgProps>
              </a:ext>
              <a:ext uri="{28A0092B-C50C-407E-A947-70E740481C1C}">
                <a14:useLocalDpi xmlns:a14="http://schemas.microsoft.com/office/drawing/2010/main"/>
              </a:ext>
            </a:extLst>
          </a:blip>
          <a:srcRect b="-10773"/>
          <a:stretch/>
        </p:blipFill>
        <p:spPr>
          <a:xfrm flipH="1">
            <a:off x="2206975" y="1942196"/>
            <a:ext cx="3874913" cy="4038600"/>
          </a:xfrm>
          <a:prstGeom prst="rect">
            <a:avLst/>
          </a:prstGeom>
        </p:spPr>
      </p:pic>
      <p:pic>
        <p:nvPicPr>
          <p:cNvPr id="2" name="Picture 1" descr="bear 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58892" y="1772362"/>
            <a:ext cx="595330" cy="661216"/>
          </a:xfrm>
          <a:prstGeom prst="rect">
            <a:avLst/>
          </a:prstGeom>
        </p:spPr>
      </p:pic>
      <p:pic>
        <p:nvPicPr>
          <p:cNvPr id="9" name="Picture 8" descr="C:\Users\store64\AppData\Local\Microsoft\Windows\Temporary Internet Files\Content.IE5\ZA32B5B8\MC900264344[1].wmf"/>
          <p:cNvPicPr/>
          <p:nvPr/>
        </p:nvPicPr>
        <p:blipFill>
          <a:blip r:embed="rId6">
            <a:extLst>
              <a:ext uri="{28A0092B-C50C-407E-A947-70E740481C1C}">
                <a14:useLocalDpi xmlns:a14="http://schemas.microsoft.com/office/drawing/2010/main"/>
              </a:ext>
            </a:extLst>
          </a:blip>
          <a:srcRect/>
          <a:stretch>
            <a:fillRect/>
          </a:stretch>
        </p:blipFill>
        <p:spPr bwMode="auto">
          <a:xfrm>
            <a:off x="6065612" y="4436955"/>
            <a:ext cx="566609" cy="609600"/>
          </a:xfrm>
          <a:prstGeom prst="rect">
            <a:avLst/>
          </a:prstGeom>
          <a:noFill/>
          <a:ln>
            <a:noFill/>
          </a:ln>
        </p:spPr>
      </p:pic>
    </p:spTree>
    <p:extLst>
      <p:ext uri="{BB962C8B-B14F-4D97-AF65-F5344CB8AC3E}">
        <p14:creationId xmlns:p14="http://schemas.microsoft.com/office/powerpoint/2010/main" val="18632630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43968"/>
            <a:ext cx="8229600" cy="824382"/>
          </a:xfrm>
        </p:spPr>
        <p:txBody>
          <a:bodyPr>
            <a:normAutofit fontScale="90000"/>
          </a:bodyPr>
          <a:lstStyle/>
          <a:p>
            <a:r>
              <a:rPr lang="en-US" sz="2800" dirty="0"/>
              <a:t>One </a:t>
            </a:r>
            <a:r>
              <a:rPr lang="en-US" sz="2800" dirty="0" smtClean="0"/>
              <a:t>less </a:t>
            </a:r>
            <a:r>
              <a:rPr lang="en-US" sz="2800" dirty="0"/>
              <a:t>in a </a:t>
            </a:r>
            <a:r>
              <a:rPr lang="en-US" sz="2800" dirty="0" smtClean="0"/>
              <a:t>circular, scattered, and array configuration</a:t>
            </a:r>
            <a:endParaRPr lang="en-US" sz="2800" dirty="0"/>
          </a:p>
        </p:txBody>
      </p:sp>
      <p:sp>
        <p:nvSpPr>
          <p:cNvPr id="5" name="Text Placeholder 4"/>
          <p:cNvSpPr>
            <a:spLocks noGrp="1"/>
          </p:cNvSpPr>
          <p:nvPr>
            <p:ph type="body" sz="quarter" idx="4294967295"/>
          </p:nvPr>
        </p:nvSpPr>
        <p:spPr>
          <a:xfrm>
            <a:off x="457200" y="5714333"/>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36</a:t>
            </a:r>
            <a:endParaRPr lang="en-US" sz="2800" dirty="0">
              <a:latin typeface="Arial" panose="020B0604020202020204" pitchFamily="34" charset="0"/>
              <a:cs typeface="Arial" panose="020B0604020202020204" pitchFamily="34" charset="0"/>
            </a:endParaRPr>
          </a:p>
        </p:txBody>
      </p:sp>
      <p:pic>
        <p:nvPicPr>
          <p:cNvPr id="6" name="Picture 5"/>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773288" y="1655127"/>
            <a:ext cx="3262489" cy="3784755"/>
          </a:xfrm>
          <a:prstGeom prst="rect">
            <a:avLst/>
          </a:prstGeom>
          <a:noFill/>
          <a:ln w="12700" cmpd="sng">
            <a:solidFill>
              <a:schemeClr val="tx1"/>
            </a:solidFill>
          </a:ln>
        </p:spPr>
      </p:pic>
      <p:pic>
        <p:nvPicPr>
          <p:cNvPr id="9" name="Picture 8"/>
          <p:cNvPicPr/>
          <p:nvPr/>
        </p:nvPicPr>
        <p:blipFill>
          <a:blip r:embed="rId4" cstate="print">
            <a:grayscl/>
            <a:extLst>
              <a:ext uri="{28A0092B-C50C-407E-A947-70E740481C1C}">
                <a14:useLocalDpi xmlns:a14="http://schemas.microsoft.com/office/drawing/2010/main"/>
              </a:ext>
            </a:extLst>
          </a:blip>
          <a:srcRect/>
          <a:stretch>
            <a:fillRect/>
          </a:stretch>
        </p:blipFill>
        <p:spPr bwMode="auto">
          <a:xfrm>
            <a:off x="4796177" y="1655127"/>
            <a:ext cx="3345934" cy="3784755"/>
          </a:xfrm>
          <a:prstGeom prst="rect">
            <a:avLst/>
          </a:prstGeom>
          <a:noFill/>
          <a:ln w="12700">
            <a:solidFill>
              <a:schemeClr val="tx1"/>
            </a:solidFill>
          </a:ln>
        </p:spPr>
      </p:pic>
    </p:spTree>
    <p:extLst>
      <p:ext uri="{BB962C8B-B14F-4D97-AF65-F5344CB8AC3E}">
        <p14:creationId xmlns:p14="http://schemas.microsoft.com/office/powerpoint/2010/main" val="39521105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825856"/>
            <a:ext cx="8229600" cy="824382"/>
          </a:xfrm>
        </p:spPr>
        <p:txBody>
          <a:bodyPr/>
          <a:lstStyle/>
          <a:p>
            <a:r>
              <a:rPr lang="en-US" dirty="0" smtClean="0"/>
              <a:t>Number Fair! – Culminating lesson</a:t>
            </a:r>
            <a:endParaRPr lang="en-US" dirty="0"/>
          </a:p>
        </p:txBody>
      </p:sp>
      <p:sp>
        <p:nvSpPr>
          <p:cNvPr id="5" name="Text Placeholder 4"/>
          <p:cNvSpPr>
            <a:spLocks noGrp="1"/>
          </p:cNvSpPr>
          <p:nvPr>
            <p:ph type="body" sz="quarter" idx="4294967295"/>
          </p:nvPr>
        </p:nvSpPr>
        <p:spPr>
          <a:xfrm>
            <a:off x="457200" y="5519290"/>
            <a:ext cx="8229600" cy="825500"/>
          </a:xfrm>
        </p:spPr>
        <p:txBody>
          <a:bodyPr>
            <a:normAutofit/>
          </a:bodyPr>
          <a:lstStyle/>
          <a:p>
            <a:r>
              <a:rPr lang="en-US" sz="2800" dirty="0" smtClean="0">
                <a:latin typeface="Arial" panose="020B0604020202020204" pitchFamily="34" charset="0"/>
                <a:cs typeface="Arial" panose="020B0604020202020204" pitchFamily="34" charset="0"/>
              </a:rPr>
              <a:t>Lesson 37</a:t>
            </a:r>
            <a:endParaRPr lang="en-US" sz="2800" dirty="0">
              <a:latin typeface="Arial" panose="020B0604020202020204" pitchFamily="34" charset="0"/>
              <a:cs typeface="Arial" panose="020B0604020202020204" pitchFamily="34" charset="0"/>
            </a:endParaRPr>
          </a:p>
        </p:txBody>
      </p:sp>
      <p:pic>
        <p:nvPicPr>
          <p:cNvPr id="4" name="Picture 3" descr="Screen Shot 2014-05-27 at 11.23.2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63334" y="1982611"/>
            <a:ext cx="2955540" cy="3654777"/>
          </a:xfrm>
          <a:prstGeom prst="rect">
            <a:avLst/>
          </a:prstGeom>
        </p:spPr>
      </p:pic>
      <p:sp>
        <p:nvSpPr>
          <p:cNvPr id="6" name="TextBox 5"/>
          <p:cNvSpPr txBox="1"/>
          <p:nvPr/>
        </p:nvSpPr>
        <p:spPr>
          <a:xfrm>
            <a:off x="4430889" y="2735169"/>
            <a:ext cx="733778" cy="1077218"/>
          </a:xfrm>
          <a:prstGeom prst="rect">
            <a:avLst/>
          </a:prstGeom>
          <a:noFill/>
        </p:spPr>
        <p:txBody>
          <a:bodyPr wrap="square" rtlCol="0">
            <a:spAutoFit/>
          </a:bodyPr>
          <a:lstStyle/>
          <a:p>
            <a:r>
              <a:rPr lang="en-US" sz="9600" b="1" dirty="0" smtClean="0"/>
              <a:t>?</a:t>
            </a:r>
            <a:endParaRPr lang="en-US" sz="9600" b="1" dirty="0"/>
          </a:p>
        </p:txBody>
      </p:sp>
      <p:sp>
        <p:nvSpPr>
          <p:cNvPr id="10" name="Rectangle 9"/>
          <p:cNvSpPr/>
          <p:nvPr/>
        </p:nvSpPr>
        <p:spPr>
          <a:xfrm>
            <a:off x="4148667" y="4938889"/>
            <a:ext cx="169333" cy="16933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30889" y="5175955"/>
            <a:ext cx="169333" cy="16933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687711" y="5048955"/>
            <a:ext cx="169333" cy="16933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164667" y="4921956"/>
            <a:ext cx="169333" cy="16933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9813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76900"/>
            <a:ext cx="8229600" cy="824382"/>
          </a:xfrm>
        </p:spPr>
        <p:txBody>
          <a:bodyPr/>
          <a:lstStyle/>
          <a:p>
            <a:r>
              <a:rPr lang="en-US" dirty="0" smtClean="0"/>
              <a:t>Assessment Info</a:t>
            </a:r>
            <a:endParaRPr lang="en-US" dirty="0"/>
          </a:p>
        </p:txBody>
      </p:sp>
      <p:sp>
        <p:nvSpPr>
          <p:cNvPr id="8" name="Content Placeholder 7"/>
          <p:cNvSpPr>
            <a:spLocks noGrp="1"/>
          </p:cNvSpPr>
          <p:nvPr>
            <p:ph idx="4294967295"/>
          </p:nvPr>
        </p:nvSpPr>
        <p:spPr>
          <a:xfrm>
            <a:off x="457200" y="1913474"/>
            <a:ext cx="8229600" cy="4019126"/>
          </a:xfrm>
        </p:spPr>
        <p:txBody>
          <a:bodyPr>
            <a:normAutofit/>
          </a:bodyPr>
          <a:lstStyle/>
          <a:p>
            <a:pPr marL="457200" indent="-457200">
              <a:buFont typeface="Arial"/>
              <a:buChar char="•"/>
            </a:pPr>
            <a:r>
              <a:rPr lang="en-US" sz="2400" dirty="0" smtClean="0">
                <a:latin typeface="Arial" panose="020B0604020202020204" pitchFamily="34" charset="0"/>
                <a:cs typeface="Arial" panose="020B0604020202020204" pitchFamily="34" charset="0"/>
              </a:rPr>
              <a:t>1:1 assessment</a:t>
            </a:r>
          </a:p>
          <a:p>
            <a:pPr marL="457200" indent="-457200">
              <a:buFont typeface="Arial"/>
              <a:buChar char="•"/>
            </a:pPr>
            <a:r>
              <a:rPr lang="en-US" sz="2400" dirty="0" smtClean="0">
                <a:latin typeface="Arial" panose="020B0604020202020204" pitchFamily="34" charset="0"/>
                <a:cs typeface="Arial" panose="020B0604020202020204" pitchFamily="34" charset="0"/>
              </a:rPr>
              <a:t>Interview style</a:t>
            </a:r>
          </a:p>
          <a:p>
            <a:pPr marL="457200" indent="-457200">
              <a:buFont typeface="Arial"/>
              <a:buChar char="•"/>
            </a:pPr>
            <a:r>
              <a:rPr lang="en-US" sz="2400" dirty="0" smtClean="0">
                <a:latin typeface="Arial" panose="020B0604020202020204" pitchFamily="34" charset="0"/>
                <a:cs typeface="Arial" panose="020B0604020202020204" pitchFamily="34" charset="0"/>
              </a:rPr>
              <a:t>Broken into topics</a:t>
            </a:r>
          </a:p>
          <a:p>
            <a:pPr marL="457200" indent="-457200">
              <a:buFont typeface="Arial"/>
              <a:buChar char="•"/>
            </a:pPr>
            <a:r>
              <a:rPr lang="en-US" sz="2400" dirty="0" smtClean="0">
                <a:latin typeface="Arial" panose="020B0604020202020204" pitchFamily="34" charset="0"/>
                <a:cs typeface="Arial" panose="020B0604020202020204" pitchFamily="34" charset="0"/>
              </a:rPr>
              <a:t>Assesses only the focus standards</a:t>
            </a:r>
          </a:p>
          <a:p>
            <a:pPr marL="457200" indent="-457200">
              <a:buFont typeface="Arial"/>
              <a:buChar char="•"/>
            </a:pPr>
            <a:r>
              <a:rPr lang="en-US" sz="2400" dirty="0" smtClean="0">
                <a:latin typeface="Arial" panose="020B0604020202020204" pitchFamily="34" charset="0"/>
                <a:cs typeface="Arial" panose="020B0604020202020204" pitchFamily="34" charset="0"/>
              </a:rPr>
              <a:t>Rubric for scoring</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90359"/>
            <a:ext cx="8229600" cy="825500"/>
          </a:xfrm>
        </p:spPr>
        <p:txBody>
          <a:bodyPr>
            <a:normAutofit/>
          </a:bodyPr>
          <a:lstStyle/>
          <a:p>
            <a:r>
              <a:rPr lang="en-US" sz="2800" dirty="0" smtClean="0">
                <a:latin typeface="Arial" panose="020B0604020202020204" pitchFamily="34" charset="0"/>
                <a:cs typeface="Arial" panose="020B0604020202020204" pitchFamily="34" charset="0"/>
              </a:rPr>
              <a:t>End-of-Module Assessment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110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smtClean="0"/>
              <a:t>Module Overview</a:t>
            </a:r>
            <a:endParaRPr lang="en-US" dirty="0"/>
          </a:p>
        </p:txBody>
      </p:sp>
      <p:sp>
        <p:nvSpPr>
          <p:cNvPr id="3" name="Slide Number Placeholder 2"/>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7</a:t>
            </a:fld>
            <a:endParaRPr lang="en-US" dirty="0"/>
          </a:p>
        </p:txBody>
      </p:sp>
      <p:sp>
        <p:nvSpPr>
          <p:cNvPr id="4" name="Content Placeholder 3"/>
          <p:cNvSpPr>
            <a:spLocks noGrp="1"/>
          </p:cNvSpPr>
          <p:nvPr>
            <p:ph idx="4294967295"/>
          </p:nvPr>
        </p:nvSpPr>
        <p:spPr>
          <a:xfrm>
            <a:off x="457200" y="1913474"/>
            <a:ext cx="4338918" cy="4019126"/>
          </a:xfrm>
        </p:spPr>
        <p:txBody>
          <a:bodyPr>
            <a:normAutofit/>
          </a:bodyPr>
          <a:lstStyle/>
          <a:p>
            <a:pPr marL="457200" indent="-457200">
              <a:buFont typeface="Arial" pitchFamily="34" charset="0"/>
              <a:buChar char="•"/>
            </a:pPr>
            <a:r>
              <a:rPr lang="en-US" sz="2400" dirty="0">
                <a:latin typeface="Arial" panose="020B0604020202020204" pitchFamily="34" charset="0"/>
                <a:cs typeface="Arial" panose="020B0604020202020204" pitchFamily="34" charset="0"/>
              </a:rPr>
              <a:t>Read the descriptive narrative. </a:t>
            </a:r>
          </a:p>
          <a:p>
            <a:pPr marL="457200" indent="-457200">
              <a:buFont typeface="Arial" pitchFamily="34" charset="0"/>
              <a:buChar char="•"/>
            </a:pPr>
            <a:r>
              <a:rPr lang="en-US" sz="2400" dirty="0">
                <a:latin typeface="Arial" panose="020B0604020202020204" pitchFamily="34" charset="0"/>
                <a:cs typeface="Arial" panose="020B0604020202020204" pitchFamily="34" charset="0"/>
              </a:rPr>
              <a:t>Make note of important information that will help educators </a:t>
            </a:r>
            <a:r>
              <a:rPr lang="en-US" sz="2400" dirty="0" smtClean="0">
                <a:latin typeface="Arial" panose="020B0604020202020204" pitchFamily="34" charset="0"/>
                <a:cs typeface="Arial" panose="020B0604020202020204" pitchFamily="34" charset="0"/>
              </a:rPr>
              <a:t>understand the content and prepare to implement this module.</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5016538" y="1787520"/>
            <a:ext cx="3090334" cy="4000820"/>
          </a:xfrm>
          <a:prstGeom prst="rect">
            <a:avLst/>
          </a:prstGeom>
          <a:ln w="28575" cmpd="sng">
            <a:solidFill>
              <a:srgbClr val="0A668B"/>
            </a:solidFill>
          </a:ln>
        </p:spPr>
      </p:pic>
    </p:spTree>
    <p:extLst>
      <p:ext uri="{BB962C8B-B14F-4D97-AF65-F5344CB8AC3E}">
        <p14:creationId xmlns:p14="http://schemas.microsoft.com/office/powerpoint/2010/main" val="41729814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76900"/>
            <a:ext cx="8229600" cy="824382"/>
          </a:xfrm>
        </p:spPr>
        <p:txBody>
          <a:bodyPr/>
          <a:lstStyle/>
          <a:p>
            <a:r>
              <a:rPr lang="en-US" dirty="0" smtClean="0"/>
              <a:t>Assessment Info</a:t>
            </a:r>
            <a:endParaRPr lang="en-US" dirty="0"/>
          </a:p>
        </p:txBody>
      </p:sp>
      <p:sp>
        <p:nvSpPr>
          <p:cNvPr id="8" name="Content Placeholder 7"/>
          <p:cNvSpPr>
            <a:spLocks noGrp="1"/>
          </p:cNvSpPr>
          <p:nvPr>
            <p:ph idx="4294967295"/>
          </p:nvPr>
        </p:nvSpPr>
        <p:spPr>
          <a:xfrm>
            <a:off x="457200" y="1913474"/>
            <a:ext cx="5519271" cy="4019126"/>
          </a:xfrm>
        </p:spPr>
        <p:txBody>
          <a:bodyPr/>
          <a:lstStyle/>
          <a:p>
            <a:pPr marL="457200" indent="-457200">
              <a:buFont typeface="Arial"/>
              <a:buChar char="•"/>
            </a:pPr>
            <a:r>
              <a:rPr lang="en-US" sz="2400" dirty="0" smtClean="0">
                <a:latin typeface="Arial" panose="020B0604020202020204" pitchFamily="34" charset="0"/>
                <a:cs typeface="Arial" panose="020B0604020202020204" pitchFamily="34" charset="0"/>
              </a:rPr>
              <a:t>Take 5 minutes to administer the Topics G &amp; H assessment tasks with a partner (take turns being the teacher)</a:t>
            </a:r>
          </a:p>
          <a:p>
            <a:pPr marL="457200" indent="-457200">
              <a:buFont typeface="Arial"/>
              <a:buChar char="•"/>
            </a:pPr>
            <a:r>
              <a:rPr lang="en-US" sz="2400" dirty="0" smtClean="0">
                <a:latin typeface="Arial" panose="020B0604020202020204" pitchFamily="34" charset="0"/>
                <a:cs typeface="Arial" panose="020B0604020202020204" pitchFamily="34" charset="0"/>
              </a:rPr>
              <a:t>How do these tasks measure the skills and understanding that are addressed in this module?</a:t>
            </a:r>
            <a:endParaRPr lang="en-US" sz="2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4294967295"/>
          </p:nvPr>
        </p:nvSpPr>
        <p:spPr>
          <a:xfrm>
            <a:off x="457200" y="5439882"/>
            <a:ext cx="8229600" cy="825500"/>
          </a:xfrm>
        </p:spPr>
        <p:txBody>
          <a:bodyPr>
            <a:normAutofit/>
          </a:bodyPr>
          <a:lstStyle/>
          <a:p>
            <a:r>
              <a:rPr lang="en-US" sz="2800" dirty="0" smtClean="0">
                <a:latin typeface="Arial" panose="020B0604020202020204" pitchFamily="34" charset="0"/>
                <a:cs typeface="Arial" panose="020B0604020202020204" pitchFamily="34" charset="0"/>
              </a:rPr>
              <a:t>End-of-Module Assessment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77835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6900"/>
            <a:ext cx="8229600" cy="824382"/>
          </a:xfrm>
        </p:spPr>
        <p:txBody>
          <a:bodyPr/>
          <a:lstStyle/>
          <a:p>
            <a:r>
              <a:rPr lang="en-US" dirty="0" smtClean="0"/>
              <a:t>Agenda</a:t>
            </a:r>
            <a:endParaRPr lang="en-US" dirty="0"/>
          </a:p>
        </p:txBody>
      </p:sp>
      <p:sp>
        <p:nvSpPr>
          <p:cNvPr id="4" name="Content Placeholder 3"/>
          <p:cNvSpPr>
            <a:spLocks noGrp="1"/>
          </p:cNvSpPr>
          <p:nvPr>
            <p:ph idx="4294967295"/>
          </p:nvPr>
        </p:nvSpPr>
        <p:spPr>
          <a:xfrm>
            <a:off x="457200" y="1913474"/>
            <a:ext cx="8229600" cy="4019126"/>
          </a:xfrm>
          <a:effectLst/>
        </p:spPr>
        <p:txBody>
          <a:bodyPr>
            <a:normAutofit/>
          </a:bodyPr>
          <a:lstStyle/>
          <a:p>
            <a:r>
              <a:rPr lang="en-US" sz="2800" b="1" dirty="0" smtClean="0">
                <a:effectLst/>
                <a:latin typeface="Arial" panose="020B0604020202020204" pitchFamily="34" charset="0"/>
                <a:cs typeface="Arial" panose="020B0604020202020204" pitchFamily="34" charset="0"/>
              </a:rPr>
              <a:t>Lesson Structure</a:t>
            </a:r>
          </a:p>
          <a:p>
            <a:r>
              <a:rPr lang="en-US" sz="2800" b="1" dirty="0" smtClean="0">
                <a:effectLst/>
                <a:latin typeface="Arial" panose="020B0604020202020204" pitchFamily="34" charset="0"/>
                <a:cs typeface="Arial" panose="020B0604020202020204" pitchFamily="34" charset="0"/>
              </a:rPr>
              <a:t>Instructional Sequence</a:t>
            </a:r>
          </a:p>
          <a:p>
            <a:r>
              <a:rPr lang="en-US" sz="2800" b="1" dirty="0" smtClean="0">
                <a:effectLst>
                  <a:glow rad="228600">
                    <a:srgbClr val="B38395">
                      <a:alpha val="40000"/>
                    </a:srgbClr>
                  </a:glow>
                </a:effectLst>
                <a:latin typeface="Arial" panose="020B0604020202020204" pitchFamily="34" charset="0"/>
                <a:cs typeface="Arial" panose="020B0604020202020204" pitchFamily="34" charset="0"/>
              </a:rPr>
              <a:t>Module Review</a:t>
            </a:r>
          </a:p>
          <a:p>
            <a:r>
              <a:rPr lang="en-US" sz="2800" b="1" dirty="0" smtClean="0">
                <a:latin typeface="Arial" panose="020B0604020202020204" pitchFamily="34" charset="0"/>
                <a:cs typeface="Arial" panose="020B0604020202020204" pitchFamily="34" charset="0"/>
              </a:rPr>
              <a:t>Preparation for Implementation</a:t>
            </a:r>
            <a:endParaRPr lang="en-US" sz="28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78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0" y="543968"/>
            <a:ext cx="8229600" cy="824382"/>
          </a:xfrm>
        </p:spPr>
        <p:txBody>
          <a:bodyPr/>
          <a:lstStyle/>
          <a:p>
            <a:r>
              <a:rPr lang="en-US" dirty="0" smtClean="0"/>
              <a:t>Progression Study</a:t>
            </a:r>
            <a:endParaRPr lang="en-US" dirty="0"/>
          </a:p>
        </p:txBody>
      </p:sp>
      <p:sp>
        <p:nvSpPr>
          <p:cNvPr id="3" name="Slide Number Placeholder 2"/>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72</a:t>
            </a:fld>
            <a:endParaRPr lang="en-US" dirty="0"/>
          </a:p>
        </p:txBody>
      </p:sp>
      <p:sp>
        <p:nvSpPr>
          <p:cNvPr id="4" name="Content Placeholder 3"/>
          <p:cNvSpPr>
            <a:spLocks noGrp="1"/>
          </p:cNvSpPr>
          <p:nvPr>
            <p:ph idx="4294967295"/>
          </p:nvPr>
        </p:nvSpPr>
        <p:spPr>
          <a:xfrm>
            <a:off x="457200" y="1734181"/>
            <a:ext cx="5998633" cy="4201997"/>
          </a:xfrm>
        </p:spPr>
        <p:txBody>
          <a:bodyPr/>
          <a:lstStyle/>
          <a:p>
            <a:pPr marL="457200" indent="-457200">
              <a:spcAft>
                <a:spcPts val="1200"/>
              </a:spcAft>
              <a:buFont typeface="Arial" pitchFamily="34" charset="0"/>
              <a:buChar char="•"/>
            </a:pPr>
            <a:r>
              <a:rPr lang="en-US" sz="2400" dirty="0" smtClean="0">
                <a:latin typeface="Arial" panose="020B0604020202020204" pitchFamily="34" charset="0"/>
                <a:cs typeface="Arial" panose="020B0604020202020204" pitchFamily="34" charset="0"/>
              </a:rPr>
              <a:t>What are the Progressions?</a:t>
            </a:r>
          </a:p>
          <a:p>
            <a:pPr marL="457200" indent="-457200">
              <a:spcAft>
                <a:spcPts val="1200"/>
              </a:spcAft>
              <a:buFont typeface="Arial" pitchFamily="34" charset="0"/>
              <a:buChar char="•"/>
            </a:pPr>
            <a:r>
              <a:rPr lang="en-US" sz="2400" dirty="0" smtClean="0">
                <a:latin typeface="Arial" panose="020B0604020202020204" pitchFamily="34" charset="0"/>
                <a:cs typeface="Arial" panose="020B0604020202020204" pitchFamily="34" charset="0"/>
              </a:rPr>
              <a:t>Explore: </a:t>
            </a:r>
            <a:r>
              <a:rPr lang="en-US" sz="2400" i="1" dirty="0" smtClean="0">
                <a:latin typeface="Arial" panose="020B0604020202020204" pitchFamily="34" charset="0"/>
                <a:cs typeface="Arial" panose="020B0604020202020204" pitchFamily="34" charset="0"/>
              </a:rPr>
              <a:t>K-5, Operations and Algebraic Thinking Progression</a:t>
            </a:r>
            <a:endParaRPr lang="en-US" sz="2400" dirty="0" smtClean="0">
              <a:latin typeface="Arial" panose="020B0604020202020204" pitchFamily="34" charset="0"/>
              <a:cs typeface="Arial" panose="020B0604020202020204" pitchFamily="34" charset="0"/>
            </a:endParaRPr>
          </a:p>
          <a:p>
            <a:pPr marL="1144588" lvl="3" indent="-457200">
              <a:spcAft>
                <a:spcPts val="1200"/>
              </a:spcAft>
              <a:buFont typeface="Arial" pitchFamily="34" charset="0"/>
              <a:buChar char="•"/>
            </a:pPr>
            <a:r>
              <a:rPr lang="en-US" sz="2000" dirty="0" smtClean="0">
                <a:solidFill>
                  <a:schemeClr val="accent1">
                    <a:lumMod val="50000"/>
                  </a:schemeClr>
                </a:solidFill>
                <a:latin typeface="Arial" panose="020B0604020202020204" pitchFamily="34" charset="0"/>
                <a:cs typeface="Arial" panose="020B0604020202020204" pitchFamily="34" charset="0"/>
              </a:rPr>
              <a:t>Group 1: Read pages 4-5</a:t>
            </a:r>
          </a:p>
          <a:p>
            <a:pPr marL="1144588" lvl="3" indent="-457200">
              <a:spcAft>
                <a:spcPts val="1200"/>
              </a:spcAft>
              <a:buFont typeface="Arial" pitchFamily="34" charset="0"/>
              <a:buChar char="•"/>
            </a:pPr>
            <a:r>
              <a:rPr lang="en-US" sz="2000" dirty="0" smtClean="0">
                <a:solidFill>
                  <a:schemeClr val="accent1">
                    <a:lumMod val="50000"/>
                  </a:schemeClr>
                </a:solidFill>
                <a:latin typeface="Arial" panose="020B0604020202020204" pitchFamily="34" charset="0"/>
                <a:cs typeface="Arial" panose="020B0604020202020204" pitchFamily="34" charset="0"/>
              </a:rPr>
              <a:t>Group </a:t>
            </a:r>
            <a:r>
              <a:rPr lang="en-US" sz="2000" dirty="0">
                <a:solidFill>
                  <a:schemeClr val="accent1">
                    <a:lumMod val="50000"/>
                  </a:schemeClr>
                </a:solidFill>
                <a:latin typeface="Arial" panose="020B0604020202020204" pitchFamily="34" charset="0"/>
                <a:cs typeface="Arial" panose="020B0604020202020204" pitchFamily="34" charset="0"/>
              </a:rPr>
              <a:t>2</a:t>
            </a:r>
            <a:r>
              <a:rPr lang="en-US" sz="2000" dirty="0" smtClean="0">
                <a:solidFill>
                  <a:schemeClr val="accent1">
                    <a:lumMod val="50000"/>
                  </a:schemeClr>
                </a:solidFill>
                <a:latin typeface="Arial" panose="020B0604020202020204" pitchFamily="34" charset="0"/>
                <a:cs typeface="Arial" panose="020B0604020202020204" pitchFamily="34" charset="0"/>
              </a:rPr>
              <a:t>: Read pages 6-7</a:t>
            </a:r>
          </a:p>
          <a:p>
            <a:pPr marL="1144588" lvl="3" indent="-457200">
              <a:spcAft>
                <a:spcPts val="1200"/>
              </a:spcAft>
              <a:buFont typeface="Arial" pitchFamily="34" charset="0"/>
              <a:buChar char="•"/>
            </a:pPr>
            <a:r>
              <a:rPr lang="en-US" sz="2000" dirty="0" smtClean="0">
                <a:solidFill>
                  <a:schemeClr val="accent1">
                    <a:lumMod val="50000"/>
                  </a:schemeClr>
                </a:solidFill>
                <a:latin typeface="Arial" panose="020B0604020202020204" pitchFamily="34" charset="0"/>
                <a:cs typeface="Arial" panose="020B0604020202020204" pitchFamily="34" charset="0"/>
              </a:rPr>
              <a:t>Group 3: Read pages 8-11</a:t>
            </a:r>
          </a:p>
          <a:p>
            <a:pPr marL="573088" lvl="1" indent="-457200">
              <a:spcAft>
                <a:spcPts val="1200"/>
              </a:spcAft>
              <a:buFont typeface="Arial" pitchFamily="34" charset="0"/>
              <a:buChar char="•"/>
            </a:pPr>
            <a:r>
              <a:rPr lang="en-US" dirty="0" smtClean="0">
                <a:solidFill>
                  <a:srgbClr val="0A2D6B"/>
                </a:solidFill>
                <a:latin typeface="Arial" panose="020B0604020202020204" pitchFamily="34" charset="0"/>
                <a:cs typeface="Arial" panose="020B0604020202020204" pitchFamily="34" charset="0"/>
              </a:rPr>
              <a:t>Highlight the information relevant to the content of this module.</a:t>
            </a:r>
          </a:p>
        </p:txBody>
      </p:sp>
    </p:spTree>
    <p:extLst>
      <p:ext uri="{BB962C8B-B14F-4D97-AF65-F5344CB8AC3E}">
        <p14:creationId xmlns:p14="http://schemas.microsoft.com/office/powerpoint/2010/main" val="25635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0" y="676900"/>
            <a:ext cx="8229600" cy="824382"/>
          </a:xfrm>
        </p:spPr>
        <p:txBody>
          <a:bodyPr/>
          <a:lstStyle/>
          <a:p>
            <a:r>
              <a:rPr lang="en-US" dirty="0" smtClean="0"/>
              <a:t>Progression Study</a:t>
            </a:r>
            <a:endParaRPr lang="en-US" dirty="0"/>
          </a:p>
        </p:txBody>
      </p:sp>
      <p:sp>
        <p:nvSpPr>
          <p:cNvPr id="3" name="Slide Number Placeholder 2"/>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73</a:t>
            </a:fld>
            <a:endParaRPr lang="en-US" dirty="0"/>
          </a:p>
        </p:txBody>
      </p:sp>
      <p:sp>
        <p:nvSpPr>
          <p:cNvPr id="4" name="Content Placeholder 3"/>
          <p:cNvSpPr>
            <a:spLocks noGrp="1"/>
          </p:cNvSpPr>
          <p:nvPr>
            <p:ph idx="4294967295"/>
          </p:nvPr>
        </p:nvSpPr>
        <p:spPr>
          <a:xfrm>
            <a:off x="457200" y="1913474"/>
            <a:ext cx="8229600" cy="4019126"/>
          </a:xfrm>
        </p:spPr>
        <p:txBody>
          <a:bodyPr/>
          <a:lstStyle/>
          <a:p>
            <a:pPr marL="0" indent="0">
              <a:spcAft>
                <a:spcPts val="1200"/>
              </a:spcAft>
            </a:pPr>
            <a:r>
              <a:rPr lang="en-US" dirty="0" smtClean="0">
                <a:latin typeface="Arial" panose="020B0604020202020204" pitchFamily="34" charset="0"/>
                <a:cs typeface="Arial" panose="020B0604020202020204" pitchFamily="34" charset="0"/>
              </a:rPr>
              <a:t>Study Lessons 7 &amp; 8 and Lessons </a:t>
            </a:r>
            <a:r>
              <a:rPr lang="en-US" dirty="0">
                <a:latin typeface="Arial" panose="020B0604020202020204" pitchFamily="34" charset="0"/>
                <a:cs typeface="Arial" panose="020B0604020202020204" pitchFamily="34" charset="0"/>
              </a:rPr>
              <a:t>9</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&amp; </a:t>
            </a:r>
            <a:r>
              <a:rPr lang="en-US" dirty="0" smtClean="0">
                <a:latin typeface="Arial" panose="020B0604020202020204" pitchFamily="34" charset="0"/>
                <a:cs typeface="Arial" panose="020B0604020202020204" pitchFamily="34" charset="0"/>
              </a:rPr>
              <a:t>23.</a:t>
            </a:r>
          </a:p>
          <a:p>
            <a:pPr marL="0" indent="0">
              <a:spcAft>
                <a:spcPts val="1200"/>
              </a:spcAft>
            </a:pPr>
            <a:r>
              <a:rPr lang="en-US" dirty="0" smtClean="0">
                <a:latin typeface="Arial" panose="020B0604020202020204" pitchFamily="34" charset="0"/>
                <a:cs typeface="Arial" panose="020B0604020202020204" pitchFamily="34" charset="0"/>
              </a:rPr>
              <a:t>Then, turn and talk:</a:t>
            </a:r>
          </a:p>
          <a:p>
            <a:pPr marL="854075" lvl="2" indent="-457200">
              <a:spcAft>
                <a:spcPts val="1200"/>
              </a:spcAft>
              <a:buFont typeface="Arial" pitchFamily="34" charset="0"/>
              <a:buChar char="•"/>
            </a:pPr>
            <a:r>
              <a:rPr lang="en-US" sz="2400" dirty="0">
                <a:solidFill>
                  <a:srgbClr val="0A2D6B"/>
                </a:solidFill>
                <a:latin typeface="Arial" panose="020B0604020202020204" pitchFamily="34" charset="0"/>
                <a:cs typeface="Arial" panose="020B0604020202020204" pitchFamily="34" charset="0"/>
              </a:rPr>
              <a:t>How </a:t>
            </a:r>
            <a:r>
              <a:rPr lang="en-US" sz="2400" dirty="0" smtClean="0">
                <a:solidFill>
                  <a:srgbClr val="0A2D6B"/>
                </a:solidFill>
                <a:latin typeface="Arial" panose="020B0604020202020204" pitchFamily="34" charset="0"/>
                <a:cs typeface="Arial" panose="020B0604020202020204" pitchFamily="34" charset="0"/>
              </a:rPr>
              <a:t>do these lessons engage students in </a:t>
            </a:r>
            <a:r>
              <a:rPr lang="en-US" sz="2400" dirty="0">
                <a:solidFill>
                  <a:srgbClr val="0A2D6B"/>
                </a:solidFill>
                <a:latin typeface="Arial" panose="020B0604020202020204" pitchFamily="34" charset="0"/>
                <a:cs typeface="Arial" panose="020B0604020202020204" pitchFamily="34" charset="0"/>
              </a:rPr>
              <a:t>the </a:t>
            </a:r>
            <a:r>
              <a:rPr lang="en-US" sz="2400" dirty="0" smtClean="0">
                <a:solidFill>
                  <a:srgbClr val="0A2D6B"/>
                </a:solidFill>
                <a:latin typeface="Arial" panose="020B0604020202020204" pitchFamily="34" charset="0"/>
                <a:cs typeface="Arial" panose="020B0604020202020204" pitchFamily="34" charset="0"/>
              </a:rPr>
              <a:t>work </a:t>
            </a:r>
            <a:r>
              <a:rPr lang="en-US" sz="2400" dirty="0">
                <a:solidFill>
                  <a:srgbClr val="0A2D6B"/>
                </a:solidFill>
                <a:latin typeface="Arial" panose="020B0604020202020204" pitchFamily="34" charset="0"/>
                <a:cs typeface="Arial" panose="020B0604020202020204" pitchFamily="34" charset="0"/>
              </a:rPr>
              <a:t>described in the Progression?</a:t>
            </a:r>
          </a:p>
          <a:p>
            <a:pPr marL="854075" lvl="2" indent="-457200">
              <a:spcAft>
                <a:spcPts val="1200"/>
              </a:spcAft>
              <a:buFont typeface="Arial" pitchFamily="34" charset="0"/>
              <a:buChar char="•"/>
            </a:pPr>
            <a:endParaRPr lang="en-US" dirty="0" smtClean="0">
              <a:solidFill>
                <a:srgbClr val="0A2D6B"/>
              </a:solidFill>
              <a:latin typeface="Arial" panose="020B0604020202020204" pitchFamily="34" charset="0"/>
              <a:cs typeface="Arial" panose="020B0604020202020204" pitchFamily="34" charset="0"/>
            </a:endParaRPr>
          </a:p>
          <a:p>
            <a:pPr marL="0" indent="0">
              <a:spcAft>
                <a:spcPts val="1200"/>
              </a:spcAft>
            </a:pP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0782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0" y="676900"/>
            <a:ext cx="8229600" cy="824382"/>
          </a:xfrm>
        </p:spPr>
        <p:txBody>
          <a:bodyPr/>
          <a:lstStyle/>
          <a:p>
            <a:r>
              <a:rPr lang="en-US" dirty="0" smtClean="0"/>
              <a:t>Coherence Within the Module</a:t>
            </a:r>
            <a:endParaRPr lang="en-US" dirty="0"/>
          </a:p>
        </p:txBody>
      </p:sp>
      <p:sp>
        <p:nvSpPr>
          <p:cNvPr id="3" name="Slide Number Placeholder 2"/>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74</a:t>
            </a:fld>
            <a:endParaRPr lang="en-US" dirty="0"/>
          </a:p>
        </p:txBody>
      </p:sp>
      <p:sp>
        <p:nvSpPr>
          <p:cNvPr id="4" name="Content Placeholder 3"/>
          <p:cNvSpPr>
            <a:spLocks noGrp="1"/>
          </p:cNvSpPr>
          <p:nvPr>
            <p:ph idx="4294967295"/>
          </p:nvPr>
        </p:nvSpPr>
        <p:spPr>
          <a:xfrm>
            <a:off x="457200" y="1760395"/>
            <a:ext cx="8229600" cy="4019126"/>
          </a:xfrm>
        </p:spPr>
        <p:txBody>
          <a:bodyPr/>
          <a:lstStyle/>
          <a:p>
            <a:pPr marL="7938" lvl="0" indent="-7938">
              <a:spcAft>
                <a:spcPts val="1200"/>
              </a:spcAft>
            </a:pPr>
            <a:r>
              <a:rPr lang="en-US" sz="2400" dirty="0">
                <a:latin typeface="Arial" panose="020B0604020202020204" pitchFamily="34" charset="0"/>
                <a:cs typeface="Arial" panose="020B0604020202020204" pitchFamily="34" charset="0"/>
              </a:rPr>
              <a:t>Analyze the progression of each lesson component across the </a:t>
            </a:r>
            <a:r>
              <a:rPr lang="en-US" sz="2400" dirty="0" smtClean="0">
                <a:latin typeface="Arial" panose="020B0604020202020204" pitchFamily="34" charset="0"/>
                <a:cs typeface="Arial" panose="020B0604020202020204" pitchFamily="34" charset="0"/>
              </a:rPr>
              <a:t>Module.</a:t>
            </a:r>
            <a:endParaRPr lang="en-US" sz="3200" dirty="0">
              <a:latin typeface="Arial" panose="020B0604020202020204" pitchFamily="34" charset="0"/>
              <a:cs typeface="Arial" panose="020B0604020202020204" pitchFamily="34" charset="0"/>
            </a:endParaRPr>
          </a:p>
          <a:p>
            <a:pPr lvl="1">
              <a:spcAft>
                <a:spcPts val="1200"/>
              </a:spcAft>
            </a:pPr>
            <a:r>
              <a:rPr lang="en-US" sz="2000" dirty="0">
                <a:solidFill>
                  <a:srgbClr val="0A2D6B"/>
                </a:solidFill>
                <a:latin typeface="Arial" panose="020B0604020202020204" pitchFamily="34" charset="0"/>
                <a:cs typeface="Arial" panose="020B0604020202020204" pitchFamily="34" charset="0"/>
              </a:rPr>
              <a:t>What does the sequence of Fluency </a:t>
            </a:r>
            <a:r>
              <a:rPr lang="en-US" sz="2000" dirty="0" smtClean="0">
                <a:solidFill>
                  <a:srgbClr val="0A2D6B"/>
                </a:solidFill>
                <a:latin typeface="Arial" panose="020B0604020202020204" pitchFamily="34" charset="0"/>
                <a:cs typeface="Arial" panose="020B0604020202020204" pitchFamily="34" charset="0"/>
              </a:rPr>
              <a:t>Practices</a:t>
            </a:r>
            <a:br>
              <a:rPr lang="en-US" sz="2000" dirty="0" smtClean="0">
                <a:solidFill>
                  <a:srgbClr val="0A2D6B"/>
                </a:solidFill>
                <a:latin typeface="Arial" panose="020B0604020202020204" pitchFamily="34" charset="0"/>
                <a:cs typeface="Arial" panose="020B0604020202020204" pitchFamily="34" charset="0"/>
              </a:rPr>
            </a:br>
            <a:r>
              <a:rPr lang="en-US" sz="2000" dirty="0" smtClean="0">
                <a:solidFill>
                  <a:srgbClr val="0A2D6B"/>
                </a:solidFill>
                <a:latin typeface="Arial" panose="020B0604020202020204" pitchFamily="34" charset="0"/>
                <a:cs typeface="Arial" panose="020B0604020202020204" pitchFamily="34" charset="0"/>
              </a:rPr>
              <a:t> </a:t>
            </a:r>
            <a:r>
              <a:rPr lang="en-US" sz="2000" dirty="0">
                <a:solidFill>
                  <a:srgbClr val="0A2D6B"/>
                </a:solidFill>
                <a:latin typeface="Arial" panose="020B0604020202020204" pitchFamily="34" charset="0"/>
                <a:cs typeface="Arial" panose="020B0604020202020204" pitchFamily="34" charset="0"/>
              </a:rPr>
              <a:t>accomplish as a whole?  </a:t>
            </a:r>
            <a:endParaRPr lang="en-US" sz="2800" dirty="0">
              <a:solidFill>
                <a:srgbClr val="0A2D6B"/>
              </a:solidFill>
              <a:latin typeface="Arial" panose="020B0604020202020204" pitchFamily="34" charset="0"/>
              <a:cs typeface="Arial" panose="020B0604020202020204" pitchFamily="34" charset="0"/>
            </a:endParaRPr>
          </a:p>
          <a:p>
            <a:pPr lvl="1">
              <a:spcAft>
                <a:spcPts val="1200"/>
              </a:spcAft>
            </a:pPr>
            <a:r>
              <a:rPr lang="en-US" sz="2000" dirty="0">
                <a:solidFill>
                  <a:srgbClr val="0A2D6B"/>
                </a:solidFill>
                <a:latin typeface="Arial" panose="020B0604020202020204" pitchFamily="34" charset="0"/>
                <a:cs typeface="Arial" panose="020B0604020202020204" pitchFamily="34" charset="0"/>
              </a:rPr>
              <a:t>How does the sequence of Application </a:t>
            </a:r>
            <a:r>
              <a:rPr lang="en-US" sz="2000" dirty="0" smtClean="0">
                <a:solidFill>
                  <a:srgbClr val="0A2D6B"/>
                </a:solidFill>
                <a:latin typeface="Arial" panose="020B0604020202020204" pitchFamily="34" charset="0"/>
                <a:cs typeface="Arial" panose="020B0604020202020204" pitchFamily="34" charset="0"/>
              </a:rPr>
              <a:t/>
            </a:r>
            <a:br>
              <a:rPr lang="en-US" sz="2000" dirty="0" smtClean="0">
                <a:solidFill>
                  <a:srgbClr val="0A2D6B"/>
                </a:solidFill>
                <a:latin typeface="Arial" panose="020B0604020202020204" pitchFamily="34" charset="0"/>
                <a:cs typeface="Arial" panose="020B0604020202020204" pitchFamily="34" charset="0"/>
              </a:rPr>
            </a:br>
            <a:r>
              <a:rPr lang="en-US" sz="2000" dirty="0" smtClean="0">
                <a:solidFill>
                  <a:srgbClr val="0A2D6B"/>
                </a:solidFill>
                <a:latin typeface="Arial" panose="020B0604020202020204" pitchFamily="34" charset="0"/>
                <a:cs typeface="Arial" panose="020B0604020202020204" pitchFamily="34" charset="0"/>
              </a:rPr>
              <a:t>Problems </a:t>
            </a:r>
            <a:r>
              <a:rPr lang="en-US" sz="2000" dirty="0">
                <a:solidFill>
                  <a:srgbClr val="0A2D6B"/>
                </a:solidFill>
                <a:latin typeface="Arial" panose="020B0604020202020204" pitchFamily="34" charset="0"/>
                <a:cs typeface="Arial" panose="020B0604020202020204" pitchFamily="34" charset="0"/>
              </a:rPr>
              <a:t>connect to </a:t>
            </a:r>
            <a:r>
              <a:rPr lang="en-US" sz="2000" dirty="0" smtClean="0">
                <a:solidFill>
                  <a:srgbClr val="0A2D6B"/>
                </a:solidFill>
                <a:latin typeface="Arial" panose="020B0604020202020204" pitchFamily="34" charset="0"/>
                <a:cs typeface="Arial" panose="020B0604020202020204" pitchFamily="34" charset="0"/>
              </a:rPr>
              <a:t>topic/module?</a:t>
            </a:r>
            <a:endParaRPr lang="en-US" sz="2800" dirty="0">
              <a:solidFill>
                <a:srgbClr val="0A2D6B"/>
              </a:solidFill>
              <a:latin typeface="Arial" panose="020B0604020202020204" pitchFamily="34" charset="0"/>
              <a:cs typeface="Arial" panose="020B0604020202020204" pitchFamily="34" charset="0"/>
            </a:endParaRPr>
          </a:p>
          <a:p>
            <a:pPr lvl="1">
              <a:spcAft>
                <a:spcPts val="1200"/>
              </a:spcAft>
            </a:pPr>
            <a:r>
              <a:rPr lang="en-US" sz="2000" dirty="0">
                <a:solidFill>
                  <a:srgbClr val="0A2D6B"/>
                </a:solidFill>
                <a:latin typeface="Arial" panose="020B0604020202020204" pitchFamily="34" charset="0"/>
                <a:cs typeface="Arial" panose="020B0604020202020204" pitchFamily="34" charset="0"/>
              </a:rPr>
              <a:t>How does the sequence of Concept </a:t>
            </a:r>
            <a:r>
              <a:rPr lang="en-US" sz="2000" dirty="0" smtClean="0">
                <a:solidFill>
                  <a:srgbClr val="0A2D6B"/>
                </a:solidFill>
                <a:latin typeface="Arial" panose="020B0604020202020204" pitchFamily="34" charset="0"/>
                <a:cs typeface="Arial" panose="020B0604020202020204" pitchFamily="34" charset="0"/>
              </a:rPr>
              <a:t/>
            </a:r>
            <a:br>
              <a:rPr lang="en-US" sz="2000" dirty="0" smtClean="0">
                <a:solidFill>
                  <a:srgbClr val="0A2D6B"/>
                </a:solidFill>
                <a:latin typeface="Arial" panose="020B0604020202020204" pitchFamily="34" charset="0"/>
                <a:cs typeface="Arial" panose="020B0604020202020204" pitchFamily="34" charset="0"/>
              </a:rPr>
            </a:br>
            <a:r>
              <a:rPr lang="en-US" sz="2000" dirty="0" smtClean="0">
                <a:solidFill>
                  <a:srgbClr val="0A2D6B"/>
                </a:solidFill>
                <a:latin typeface="Arial" panose="020B0604020202020204" pitchFamily="34" charset="0"/>
                <a:cs typeface="Arial" panose="020B0604020202020204" pitchFamily="34" charset="0"/>
              </a:rPr>
              <a:t>Development </a:t>
            </a:r>
            <a:r>
              <a:rPr lang="en-US" sz="2000" dirty="0">
                <a:solidFill>
                  <a:srgbClr val="0A2D6B"/>
                </a:solidFill>
                <a:latin typeface="Arial" panose="020B0604020202020204" pitchFamily="34" charset="0"/>
                <a:cs typeface="Arial" panose="020B0604020202020204" pitchFamily="34" charset="0"/>
              </a:rPr>
              <a:t>and Student Debrief build </a:t>
            </a:r>
            <a:r>
              <a:rPr lang="en-US" sz="2000" dirty="0" smtClean="0">
                <a:solidFill>
                  <a:srgbClr val="0A2D6B"/>
                </a:solidFill>
                <a:latin typeface="Arial" panose="020B0604020202020204" pitchFamily="34" charset="0"/>
                <a:cs typeface="Arial" panose="020B0604020202020204" pitchFamily="34" charset="0"/>
              </a:rPr>
              <a:t/>
            </a:r>
            <a:br>
              <a:rPr lang="en-US" sz="2000" dirty="0" smtClean="0">
                <a:solidFill>
                  <a:srgbClr val="0A2D6B"/>
                </a:solidFill>
                <a:latin typeface="Arial" panose="020B0604020202020204" pitchFamily="34" charset="0"/>
                <a:cs typeface="Arial" panose="020B0604020202020204" pitchFamily="34" charset="0"/>
              </a:rPr>
            </a:br>
            <a:r>
              <a:rPr lang="en-US" sz="2000" dirty="0" smtClean="0">
                <a:solidFill>
                  <a:srgbClr val="0A2D6B"/>
                </a:solidFill>
                <a:latin typeface="Arial" panose="020B0604020202020204" pitchFamily="34" charset="0"/>
                <a:cs typeface="Arial" panose="020B0604020202020204" pitchFamily="34" charset="0"/>
              </a:rPr>
              <a:t>toward </a:t>
            </a:r>
            <a:r>
              <a:rPr lang="en-US" sz="2000" dirty="0">
                <a:solidFill>
                  <a:srgbClr val="0A2D6B"/>
                </a:solidFill>
                <a:latin typeface="Arial" panose="020B0604020202020204" pitchFamily="34" charset="0"/>
                <a:cs typeface="Arial" panose="020B0604020202020204" pitchFamily="34" charset="0"/>
              </a:rPr>
              <a:t>mastery of the </a:t>
            </a:r>
            <a:r>
              <a:rPr lang="en-US" sz="2000" dirty="0" smtClean="0">
                <a:solidFill>
                  <a:srgbClr val="0A2D6B"/>
                </a:solidFill>
                <a:latin typeface="Arial" panose="020B0604020202020204" pitchFamily="34" charset="0"/>
                <a:cs typeface="Arial" panose="020B0604020202020204" pitchFamily="34" charset="0"/>
              </a:rPr>
              <a:t>topic/module?</a:t>
            </a:r>
            <a:endParaRPr lang="en-US" sz="2800" dirty="0">
              <a:solidFill>
                <a:srgbClr val="0A2D6B"/>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59633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5066"/>
            <a:ext cx="8229600" cy="824382"/>
          </a:xfrm>
        </p:spPr>
        <p:txBody>
          <a:bodyPr/>
          <a:lstStyle/>
          <a:p>
            <a:r>
              <a:rPr lang="en-US" dirty="0" smtClean="0"/>
              <a:t>Coherence Within the Module</a:t>
            </a:r>
            <a:endParaRPr lang="en-US" dirty="0"/>
          </a:p>
        </p:txBody>
      </p:sp>
      <p:sp>
        <p:nvSpPr>
          <p:cNvPr id="3" name="Slide Number Placeholder 2"/>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75</a:t>
            </a:fld>
            <a:endParaRPr lang="en-US" dirty="0"/>
          </a:p>
        </p:txBody>
      </p:sp>
      <p:sp>
        <p:nvSpPr>
          <p:cNvPr id="4" name="Content Placeholder 3"/>
          <p:cNvSpPr>
            <a:spLocks noGrp="1"/>
          </p:cNvSpPr>
          <p:nvPr>
            <p:ph idx="4294967295"/>
          </p:nvPr>
        </p:nvSpPr>
        <p:spPr>
          <a:xfrm>
            <a:off x="457200" y="1913474"/>
            <a:ext cx="8229600" cy="4019126"/>
          </a:xfrm>
        </p:spPr>
        <p:txBody>
          <a:bodyPr/>
          <a:lstStyle/>
          <a:p>
            <a:pPr marL="7938" lvl="0" indent="-7938">
              <a:spcAft>
                <a:spcPts val="1200"/>
              </a:spcAft>
            </a:pPr>
            <a:r>
              <a:rPr lang="en-US" sz="2400" dirty="0">
                <a:latin typeface="Arial" panose="020B0604020202020204" pitchFamily="34" charset="0"/>
                <a:cs typeface="Arial" panose="020B0604020202020204" pitchFamily="34" charset="0"/>
              </a:rPr>
              <a:t>Analyze the progression of each lesson component across </a:t>
            </a:r>
            <a:r>
              <a:rPr lang="en-US" sz="2400" dirty="0" smtClean="0">
                <a:latin typeface="Arial" panose="020B0604020202020204" pitchFamily="34" charset="0"/>
                <a:cs typeface="Arial" panose="020B0604020202020204" pitchFamily="34" charset="0"/>
              </a:rPr>
              <a:t>the Module.</a:t>
            </a:r>
            <a:endParaRPr lang="en-US" sz="3200" dirty="0">
              <a:latin typeface="Arial" panose="020B0604020202020204" pitchFamily="34" charset="0"/>
              <a:cs typeface="Arial" panose="020B0604020202020204" pitchFamily="34" charset="0"/>
            </a:endParaRPr>
          </a:p>
          <a:p>
            <a:pPr lvl="1">
              <a:spcAft>
                <a:spcPts val="1200"/>
              </a:spcAft>
            </a:pPr>
            <a:r>
              <a:rPr lang="en-US" sz="2000" dirty="0">
                <a:solidFill>
                  <a:srgbClr val="0A2D6B"/>
                </a:solidFill>
                <a:latin typeface="Arial" panose="020B0604020202020204" pitchFamily="34" charset="0"/>
                <a:cs typeface="Arial" panose="020B0604020202020204" pitchFamily="34" charset="0"/>
              </a:rPr>
              <a:t>What does the sequence of Fluency </a:t>
            </a:r>
            <a:r>
              <a:rPr lang="en-US" sz="2000" dirty="0" smtClean="0">
                <a:solidFill>
                  <a:srgbClr val="0A2D6B"/>
                </a:solidFill>
                <a:latin typeface="Arial" panose="020B0604020202020204" pitchFamily="34" charset="0"/>
                <a:cs typeface="Arial" panose="020B0604020202020204" pitchFamily="34" charset="0"/>
              </a:rPr>
              <a:t>Practices</a:t>
            </a:r>
            <a:br>
              <a:rPr lang="en-US" sz="2000" dirty="0" smtClean="0">
                <a:solidFill>
                  <a:srgbClr val="0A2D6B"/>
                </a:solidFill>
                <a:latin typeface="Arial" panose="020B0604020202020204" pitchFamily="34" charset="0"/>
                <a:cs typeface="Arial" panose="020B0604020202020204" pitchFamily="34" charset="0"/>
              </a:rPr>
            </a:br>
            <a:r>
              <a:rPr lang="en-US" sz="2000" dirty="0" smtClean="0">
                <a:solidFill>
                  <a:srgbClr val="0A2D6B"/>
                </a:solidFill>
                <a:latin typeface="Arial" panose="020B0604020202020204" pitchFamily="34" charset="0"/>
                <a:cs typeface="Arial" panose="020B0604020202020204" pitchFamily="34" charset="0"/>
              </a:rPr>
              <a:t> </a:t>
            </a:r>
            <a:r>
              <a:rPr lang="en-US" sz="2000" dirty="0">
                <a:solidFill>
                  <a:srgbClr val="0A2D6B"/>
                </a:solidFill>
                <a:latin typeface="Arial" panose="020B0604020202020204" pitchFamily="34" charset="0"/>
                <a:cs typeface="Arial" panose="020B0604020202020204" pitchFamily="34" charset="0"/>
              </a:rPr>
              <a:t>accomplish as a whole?  </a:t>
            </a:r>
            <a:endParaRPr lang="en-US" sz="2800" dirty="0">
              <a:solidFill>
                <a:srgbClr val="0A2D6B"/>
              </a:solidFill>
              <a:latin typeface="Arial" panose="020B0604020202020204" pitchFamily="34" charset="0"/>
              <a:cs typeface="Arial" panose="020B0604020202020204" pitchFamily="34" charset="0"/>
            </a:endParaRPr>
          </a:p>
          <a:p>
            <a:pPr lvl="1">
              <a:spcAft>
                <a:spcPts val="1200"/>
              </a:spcAft>
            </a:pPr>
            <a:r>
              <a:rPr lang="en-US" sz="2000" dirty="0">
                <a:solidFill>
                  <a:srgbClr val="0A2D6B"/>
                </a:solidFill>
                <a:latin typeface="Arial" panose="020B0604020202020204" pitchFamily="34" charset="0"/>
                <a:cs typeface="Arial" panose="020B0604020202020204" pitchFamily="34" charset="0"/>
              </a:rPr>
              <a:t>How does the sequence of Application </a:t>
            </a:r>
            <a:r>
              <a:rPr lang="en-US" sz="2000" dirty="0" smtClean="0">
                <a:solidFill>
                  <a:srgbClr val="0A2D6B"/>
                </a:solidFill>
                <a:latin typeface="Arial" panose="020B0604020202020204" pitchFamily="34" charset="0"/>
                <a:cs typeface="Arial" panose="020B0604020202020204" pitchFamily="34" charset="0"/>
              </a:rPr>
              <a:t/>
            </a:r>
            <a:br>
              <a:rPr lang="en-US" sz="2000" dirty="0" smtClean="0">
                <a:solidFill>
                  <a:srgbClr val="0A2D6B"/>
                </a:solidFill>
                <a:latin typeface="Arial" panose="020B0604020202020204" pitchFamily="34" charset="0"/>
                <a:cs typeface="Arial" panose="020B0604020202020204" pitchFamily="34" charset="0"/>
              </a:rPr>
            </a:br>
            <a:r>
              <a:rPr lang="en-US" sz="2000" dirty="0" smtClean="0">
                <a:solidFill>
                  <a:srgbClr val="0A2D6B"/>
                </a:solidFill>
                <a:latin typeface="Arial" panose="020B0604020202020204" pitchFamily="34" charset="0"/>
                <a:cs typeface="Arial" panose="020B0604020202020204" pitchFamily="34" charset="0"/>
              </a:rPr>
              <a:t>Problems </a:t>
            </a:r>
            <a:r>
              <a:rPr lang="en-US" sz="2000" dirty="0">
                <a:solidFill>
                  <a:srgbClr val="0A2D6B"/>
                </a:solidFill>
                <a:latin typeface="Arial" panose="020B0604020202020204" pitchFamily="34" charset="0"/>
                <a:cs typeface="Arial" panose="020B0604020202020204" pitchFamily="34" charset="0"/>
              </a:rPr>
              <a:t>connect to </a:t>
            </a:r>
            <a:r>
              <a:rPr lang="en-US" sz="2000" dirty="0" smtClean="0">
                <a:solidFill>
                  <a:srgbClr val="0A2D6B"/>
                </a:solidFill>
                <a:latin typeface="Arial" panose="020B0604020202020204" pitchFamily="34" charset="0"/>
                <a:cs typeface="Arial" panose="020B0604020202020204" pitchFamily="34" charset="0"/>
              </a:rPr>
              <a:t>topic/module?</a:t>
            </a:r>
            <a:endParaRPr lang="en-US" sz="2800" dirty="0">
              <a:solidFill>
                <a:srgbClr val="0A2D6B"/>
              </a:solidFill>
              <a:latin typeface="Arial" panose="020B0604020202020204" pitchFamily="34" charset="0"/>
              <a:cs typeface="Arial" panose="020B0604020202020204" pitchFamily="34" charset="0"/>
            </a:endParaRPr>
          </a:p>
          <a:p>
            <a:pPr lvl="1">
              <a:spcAft>
                <a:spcPts val="1200"/>
              </a:spcAft>
            </a:pPr>
            <a:r>
              <a:rPr lang="en-US" sz="2000" dirty="0">
                <a:solidFill>
                  <a:srgbClr val="0A2D6B"/>
                </a:solidFill>
                <a:latin typeface="Arial" panose="020B0604020202020204" pitchFamily="34" charset="0"/>
                <a:cs typeface="Arial" panose="020B0604020202020204" pitchFamily="34" charset="0"/>
              </a:rPr>
              <a:t>How does the sequence of Concept </a:t>
            </a:r>
            <a:r>
              <a:rPr lang="en-US" sz="2000" dirty="0" smtClean="0">
                <a:solidFill>
                  <a:srgbClr val="0A2D6B"/>
                </a:solidFill>
                <a:latin typeface="Arial" panose="020B0604020202020204" pitchFamily="34" charset="0"/>
                <a:cs typeface="Arial" panose="020B0604020202020204" pitchFamily="34" charset="0"/>
              </a:rPr>
              <a:t/>
            </a:r>
            <a:br>
              <a:rPr lang="en-US" sz="2000" dirty="0" smtClean="0">
                <a:solidFill>
                  <a:srgbClr val="0A2D6B"/>
                </a:solidFill>
                <a:latin typeface="Arial" panose="020B0604020202020204" pitchFamily="34" charset="0"/>
                <a:cs typeface="Arial" panose="020B0604020202020204" pitchFamily="34" charset="0"/>
              </a:rPr>
            </a:br>
            <a:r>
              <a:rPr lang="en-US" sz="2000" dirty="0" smtClean="0">
                <a:solidFill>
                  <a:srgbClr val="0A2D6B"/>
                </a:solidFill>
                <a:latin typeface="Arial" panose="020B0604020202020204" pitchFamily="34" charset="0"/>
                <a:cs typeface="Arial" panose="020B0604020202020204" pitchFamily="34" charset="0"/>
              </a:rPr>
              <a:t>Development </a:t>
            </a:r>
            <a:r>
              <a:rPr lang="en-US" sz="2000" dirty="0">
                <a:solidFill>
                  <a:srgbClr val="0A2D6B"/>
                </a:solidFill>
                <a:latin typeface="Arial" panose="020B0604020202020204" pitchFamily="34" charset="0"/>
                <a:cs typeface="Arial" panose="020B0604020202020204" pitchFamily="34" charset="0"/>
              </a:rPr>
              <a:t>and Student Debrief build </a:t>
            </a:r>
            <a:r>
              <a:rPr lang="en-US" sz="2000" dirty="0" smtClean="0">
                <a:solidFill>
                  <a:srgbClr val="0A2D6B"/>
                </a:solidFill>
                <a:latin typeface="Arial" panose="020B0604020202020204" pitchFamily="34" charset="0"/>
                <a:cs typeface="Arial" panose="020B0604020202020204" pitchFamily="34" charset="0"/>
              </a:rPr>
              <a:t/>
            </a:r>
            <a:br>
              <a:rPr lang="en-US" sz="2000" dirty="0" smtClean="0">
                <a:solidFill>
                  <a:srgbClr val="0A2D6B"/>
                </a:solidFill>
                <a:latin typeface="Arial" panose="020B0604020202020204" pitchFamily="34" charset="0"/>
                <a:cs typeface="Arial" panose="020B0604020202020204" pitchFamily="34" charset="0"/>
              </a:rPr>
            </a:br>
            <a:r>
              <a:rPr lang="en-US" sz="2000" dirty="0" smtClean="0">
                <a:solidFill>
                  <a:srgbClr val="0A2D6B"/>
                </a:solidFill>
                <a:latin typeface="Arial" panose="020B0604020202020204" pitchFamily="34" charset="0"/>
                <a:cs typeface="Arial" panose="020B0604020202020204" pitchFamily="34" charset="0"/>
              </a:rPr>
              <a:t>toward </a:t>
            </a:r>
            <a:r>
              <a:rPr lang="en-US" sz="2000" dirty="0">
                <a:solidFill>
                  <a:srgbClr val="0A2D6B"/>
                </a:solidFill>
                <a:latin typeface="Arial" panose="020B0604020202020204" pitchFamily="34" charset="0"/>
                <a:cs typeface="Arial" panose="020B0604020202020204" pitchFamily="34" charset="0"/>
              </a:rPr>
              <a:t>mastery of the </a:t>
            </a:r>
            <a:r>
              <a:rPr lang="en-US" sz="2000" dirty="0" smtClean="0">
                <a:solidFill>
                  <a:srgbClr val="0A2D6B"/>
                </a:solidFill>
                <a:latin typeface="Arial" panose="020B0604020202020204" pitchFamily="34" charset="0"/>
                <a:cs typeface="Arial" panose="020B0604020202020204" pitchFamily="34" charset="0"/>
              </a:rPr>
              <a:t>topic/module?</a:t>
            </a:r>
            <a:endParaRPr lang="en-US" sz="2800" dirty="0">
              <a:solidFill>
                <a:srgbClr val="0A2D6B"/>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6035040" y="3840480"/>
            <a:ext cx="2326943" cy="2125637"/>
          </a:xfrm>
          <a:prstGeom prst="rect">
            <a:avLst/>
          </a:prstGeom>
        </p:spPr>
      </p:pic>
    </p:spTree>
    <p:extLst>
      <p:ext uri="{BB962C8B-B14F-4D97-AF65-F5344CB8AC3E}">
        <p14:creationId xmlns:p14="http://schemas.microsoft.com/office/powerpoint/2010/main" val="26674180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5500"/>
            <a:ext cx="8229600" cy="824382"/>
          </a:xfrm>
        </p:spPr>
        <p:txBody>
          <a:bodyPr/>
          <a:lstStyle/>
          <a:p>
            <a:r>
              <a:rPr lang="en-US" dirty="0" smtClean="0"/>
              <a:t>Agenda</a:t>
            </a:r>
            <a:endParaRPr lang="en-US" dirty="0"/>
          </a:p>
        </p:txBody>
      </p:sp>
      <p:sp>
        <p:nvSpPr>
          <p:cNvPr id="4" name="Content Placeholder 3"/>
          <p:cNvSpPr>
            <a:spLocks noGrp="1"/>
          </p:cNvSpPr>
          <p:nvPr>
            <p:ph idx="4294967295"/>
          </p:nvPr>
        </p:nvSpPr>
        <p:spPr>
          <a:xfrm>
            <a:off x="457200" y="1913474"/>
            <a:ext cx="8229600" cy="4019126"/>
          </a:xfrm>
          <a:effectLst/>
        </p:spPr>
        <p:txBody>
          <a:bodyPr>
            <a:normAutofit/>
          </a:bodyPr>
          <a:lstStyle/>
          <a:p>
            <a:r>
              <a:rPr lang="en-US" sz="2800" b="1" dirty="0" smtClean="0">
                <a:effectLst/>
                <a:latin typeface="Arial" panose="020B0604020202020204" pitchFamily="34" charset="0"/>
                <a:cs typeface="Arial" panose="020B0604020202020204" pitchFamily="34" charset="0"/>
              </a:rPr>
              <a:t>Lesson Structure</a:t>
            </a:r>
          </a:p>
          <a:p>
            <a:r>
              <a:rPr lang="en-US" sz="2800" b="1" dirty="0" smtClean="0">
                <a:effectLst/>
                <a:latin typeface="Arial" panose="020B0604020202020204" pitchFamily="34" charset="0"/>
                <a:cs typeface="Arial" panose="020B0604020202020204" pitchFamily="34" charset="0"/>
              </a:rPr>
              <a:t>Instructional Sequence</a:t>
            </a:r>
          </a:p>
          <a:p>
            <a:r>
              <a:rPr lang="en-US" sz="2800" b="1" dirty="0" smtClean="0">
                <a:effectLst/>
                <a:latin typeface="Arial" panose="020B0604020202020204" pitchFamily="34" charset="0"/>
                <a:cs typeface="Arial" panose="020B0604020202020204" pitchFamily="34" charset="0"/>
              </a:rPr>
              <a:t>Module Review</a:t>
            </a:r>
          </a:p>
          <a:p>
            <a:r>
              <a:rPr lang="en-US" sz="2800" b="1" dirty="0" smtClean="0">
                <a:effectLst>
                  <a:glow rad="228600">
                    <a:srgbClr val="B38395">
                      <a:alpha val="40000"/>
                    </a:srgbClr>
                  </a:glow>
                </a:effectLst>
                <a:latin typeface="Arial" panose="020B0604020202020204" pitchFamily="34" charset="0"/>
                <a:cs typeface="Arial" panose="020B0604020202020204" pitchFamily="34" charset="0"/>
              </a:rPr>
              <a:t>Preparation for Implementation</a:t>
            </a:r>
            <a:endParaRPr lang="en-US" sz="2800" b="1" dirty="0">
              <a:effectLst>
                <a:glow rad="228600">
                  <a:srgbClr val="B38395">
                    <a:alpha val="40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96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49" y="743727"/>
            <a:ext cx="8229600" cy="824382"/>
          </a:xfrm>
        </p:spPr>
        <p:txBody>
          <a:bodyPr/>
          <a:lstStyle/>
          <a:p>
            <a:r>
              <a:rPr lang="en-US" dirty="0" smtClean="0"/>
              <a:t>Practice a Planning Protocol</a:t>
            </a:r>
            <a:endParaRPr lang="en-US" dirty="0"/>
          </a:p>
        </p:txBody>
      </p:sp>
      <p:sp>
        <p:nvSpPr>
          <p:cNvPr id="3" name="Content Placeholder 2"/>
          <p:cNvSpPr>
            <a:spLocks noGrp="1"/>
          </p:cNvSpPr>
          <p:nvPr>
            <p:ph idx="4294967295"/>
          </p:nvPr>
        </p:nvSpPr>
        <p:spPr>
          <a:xfrm>
            <a:off x="457200" y="1913474"/>
            <a:ext cx="8229600" cy="4019126"/>
          </a:xfrm>
        </p:spPr>
        <p:txBody>
          <a:bodyPr/>
          <a:lstStyle/>
          <a:p>
            <a:pPr marL="0" indent="0"/>
            <a:r>
              <a:rPr lang="en-US" sz="2600" b="1" dirty="0" smtClean="0">
                <a:latin typeface="Arial" panose="020B0604020202020204" pitchFamily="34" charset="0"/>
                <a:cs typeface="Arial" panose="020B0604020202020204" pitchFamily="34" charset="0"/>
              </a:rPr>
              <a:t>Focus: Kindergarten Module 1 Topic F</a:t>
            </a:r>
          </a:p>
          <a:p>
            <a:pPr marL="457200"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With any topic from </a:t>
            </a:r>
            <a:r>
              <a:rPr lang="en-US" sz="2600" i="1" dirty="0" smtClean="0">
                <a:latin typeface="Arial" panose="020B0604020202020204" pitchFamily="34" charset="0"/>
                <a:cs typeface="Arial" panose="020B0604020202020204" pitchFamily="34" charset="0"/>
              </a:rPr>
              <a:t>A Story of Units</a:t>
            </a:r>
            <a:r>
              <a:rPr lang="en-US" sz="2600" dirty="0" smtClean="0">
                <a:latin typeface="Arial" panose="020B0604020202020204" pitchFamily="34" charset="0"/>
                <a:cs typeface="Arial" panose="020B0604020202020204" pitchFamily="34" charset="0"/>
              </a:rPr>
              <a:t>, read the module overview and the topic opener.</a:t>
            </a:r>
          </a:p>
          <a:p>
            <a:pPr marL="457200"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Study the module assessment, paying particular attention to the sample responses provided.</a:t>
            </a:r>
          </a:p>
        </p:txBody>
      </p:sp>
      <p:sp>
        <p:nvSpPr>
          <p:cNvPr id="7" name="Slide Number Placeholder 6"/>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77</a:t>
            </a:fld>
            <a:endParaRPr lang="en-US" dirty="0"/>
          </a:p>
        </p:txBody>
      </p:sp>
    </p:spTree>
    <p:extLst>
      <p:ext uri="{BB962C8B-B14F-4D97-AF65-F5344CB8AC3E}">
        <p14:creationId xmlns:p14="http://schemas.microsoft.com/office/powerpoint/2010/main" val="128057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6221"/>
            <a:ext cx="8229600" cy="824382"/>
          </a:xfrm>
        </p:spPr>
        <p:txBody>
          <a:bodyPr/>
          <a:lstStyle/>
          <a:p>
            <a:r>
              <a:rPr lang="en-US" dirty="0" smtClean="0"/>
              <a:t>Practice a Planning Protocol</a:t>
            </a:r>
            <a:endParaRPr lang="en-US" dirty="0"/>
          </a:p>
        </p:txBody>
      </p:sp>
      <p:sp>
        <p:nvSpPr>
          <p:cNvPr id="3" name="Content Placeholder 2"/>
          <p:cNvSpPr>
            <a:spLocks noGrp="1"/>
          </p:cNvSpPr>
          <p:nvPr>
            <p:ph idx="4294967295"/>
          </p:nvPr>
        </p:nvSpPr>
        <p:spPr>
          <a:xfrm>
            <a:off x="457200" y="1913474"/>
            <a:ext cx="8229600" cy="4019126"/>
          </a:xfrm>
        </p:spPr>
        <p:txBody>
          <a:bodyPr>
            <a:normAutofit fontScale="92500"/>
          </a:bodyPr>
          <a:lstStyle/>
          <a:p>
            <a:pPr marL="457200"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Read through the first lesson of Topic F (Lesson 23).</a:t>
            </a:r>
          </a:p>
          <a:p>
            <a:pPr marL="457200"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Then, take note of the lesson objective and re-examine the topic assessment tasks with the objective in mind.  What major concept is necessary to successfully complete the assessment?</a:t>
            </a:r>
          </a:p>
          <a:p>
            <a:pPr marL="457200"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Study the </a:t>
            </a:r>
            <a:r>
              <a:rPr lang="en-US" sz="2600" dirty="0">
                <a:latin typeface="Arial" panose="020B0604020202020204" pitchFamily="34" charset="0"/>
                <a:cs typeface="Arial" panose="020B0604020202020204" pitchFamily="34" charset="0"/>
              </a:rPr>
              <a:t>C</a:t>
            </a:r>
            <a:r>
              <a:rPr lang="en-US" sz="2600" dirty="0" smtClean="0">
                <a:latin typeface="Arial" panose="020B0604020202020204" pitchFamily="34" charset="0"/>
                <a:cs typeface="Arial" panose="020B0604020202020204" pitchFamily="34" charset="0"/>
              </a:rPr>
              <a:t>oncept Development and Problem Set.  How do the CD/PS develop the major concept that is required in the assessment?  What parts of the CD/PS go beyond this major concept?</a:t>
            </a:r>
          </a:p>
        </p:txBody>
      </p:sp>
      <p:sp>
        <p:nvSpPr>
          <p:cNvPr id="7" name="Slide Number Placeholder 6"/>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78</a:t>
            </a:fld>
            <a:endParaRPr lang="en-US" dirty="0"/>
          </a:p>
        </p:txBody>
      </p:sp>
    </p:spTree>
    <p:extLst>
      <p:ext uri="{BB962C8B-B14F-4D97-AF65-F5344CB8AC3E}">
        <p14:creationId xmlns:p14="http://schemas.microsoft.com/office/powerpoint/2010/main" val="327695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0" y="906221"/>
            <a:ext cx="8229600" cy="824382"/>
          </a:xfrm>
        </p:spPr>
        <p:txBody>
          <a:bodyPr/>
          <a:lstStyle/>
          <a:p>
            <a:r>
              <a:rPr lang="en-US" dirty="0"/>
              <a:t>Practice a Planning Protocol</a:t>
            </a:r>
          </a:p>
        </p:txBody>
      </p:sp>
      <p:sp>
        <p:nvSpPr>
          <p:cNvPr id="3" name="Content Placeholder 2"/>
          <p:cNvSpPr>
            <a:spLocks noGrp="1"/>
          </p:cNvSpPr>
          <p:nvPr>
            <p:ph idx="4294967295"/>
          </p:nvPr>
        </p:nvSpPr>
        <p:spPr>
          <a:xfrm>
            <a:off x="453800" y="1875056"/>
            <a:ext cx="8229600" cy="4019126"/>
          </a:xfrm>
        </p:spPr>
        <p:txBody>
          <a:bodyPr>
            <a:normAutofit lnSpcReduction="10000"/>
          </a:bodyPr>
          <a:lstStyle/>
          <a:p>
            <a:pPr marL="457200"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How will this knowledge empower teachers to support  specific groups of learners?</a:t>
            </a:r>
          </a:p>
          <a:p>
            <a:pPr marL="457200"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Turn to the subsequent </a:t>
            </a:r>
            <a:r>
              <a:rPr lang="en-US" sz="2600" dirty="0" smtClean="0">
                <a:latin typeface="Arial" panose="020B0604020202020204" pitchFamily="34" charset="0"/>
                <a:cs typeface="Arial" panose="020B0604020202020204" pitchFamily="34" charset="0"/>
              </a:rPr>
              <a:t>lesson (Lesson 24), </a:t>
            </a:r>
            <a:r>
              <a:rPr lang="en-US" sz="2600" dirty="0">
                <a:latin typeface="Arial" panose="020B0604020202020204" pitchFamily="34" charset="0"/>
                <a:cs typeface="Arial" panose="020B0604020202020204" pitchFamily="34" charset="0"/>
              </a:rPr>
              <a:t>and examine the </a:t>
            </a:r>
            <a:r>
              <a:rPr lang="en-US" sz="2600" dirty="0" smtClean="0">
                <a:latin typeface="Arial" panose="020B0604020202020204" pitchFamily="34" charset="0"/>
                <a:cs typeface="Arial" panose="020B0604020202020204" pitchFamily="34" charset="0"/>
              </a:rPr>
              <a:t>Problem Set.  How does this Problem Set build on the last?  How are the two Problem Sets similar and how are they different?  </a:t>
            </a:r>
          </a:p>
          <a:p>
            <a:pPr marL="457200"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Will students have an opportunity in Lesson 24 to continue development of Lesson 23’s objective?  What level of mastery of Lesson 23’s objective is necessary in preparation for Lesson 24?</a:t>
            </a:r>
            <a:endParaRPr lang="en-US" sz="26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79</a:t>
            </a:fld>
            <a:endParaRPr lang="en-US" dirty="0"/>
          </a:p>
        </p:txBody>
      </p:sp>
    </p:spTree>
    <p:extLst>
      <p:ext uri="{BB962C8B-B14F-4D97-AF65-F5344CB8AC3E}">
        <p14:creationId xmlns:p14="http://schemas.microsoft.com/office/powerpoint/2010/main" val="195972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smtClean="0"/>
              <a:t>Agenda</a:t>
            </a:r>
            <a:endParaRPr lang="en-US" dirty="0"/>
          </a:p>
        </p:txBody>
      </p:sp>
      <p:sp>
        <p:nvSpPr>
          <p:cNvPr id="4" name="Content Placeholder 3"/>
          <p:cNvSpPr>
            <a:spLocks noGrp="1"/>
          </p:cNvSpPr>
          <p:nvPr>
            <p:ph idx="4294967295"/>
          </p:nvPr>
        </p:nvSpPr>
        <p:spPr>
          <a:xfrm>
            <a:off x="457200" y="1913474"/>
            <a:ext cx="8229600" cy="4019126"/>
          </a:xfrm>
        </p:spPr>
        <p:txBody>
          <a:bodyPr>
            <a:normAutofit/>
          </a:bodyPr>
          <a:lstStyle/>
          <a:p>
            <a:r>
              <a:rPr lang="en-US" sz="2800" b="1" dirty="0" smtClean="0">
                <a:effectLst>
                  <a:glow rad="228600">
                    <a:srgbClr val="B38395">
                      <a:alpha val="40000"/>
                    </a:srgbClr>
                  </a:glow>
                </a:effectLst>
                <a:latin typeface="Arial" panose="020B0604020202020204" pitchFamily="34" charset="0"/>
                <a:cs typeface="Arial" panose="020B0604020202020204" pitchFamily="34" charset="0"/>
              </a:rPr>
              <a:t>Lesson Structure</a:t>
            </a:r>
          </a:p>
          <a:p>
            <a:r>
              <a:rPr lang="en-US" sz="2800" b="1" dirty="0" smtClean="0">
                <a:effectLst/>
                <a:latin typeface="Arial" panose="020B0604020202020204" pitchFamily="34" charset="0"/>
                <a:cs typeface="Arial" panose="020B0604020202020204" pitchFamily="34" charset="0"/>
              </a:rPr>
              <a:t>Instructional Sequence</a:t>
            </a:r>
          </a:p>
          <a:p>
            <a:r>
              <a:rPr lang="en-US" sz="2800" b="1" dirty="0" smtClean="0">
                <a:latin typeface="Arial" panose="020B0604020202020204" pitchFamily="34" charset="0"/>
                <a:cs typeface="Arial" panose="020B0604020202020204" pitchFamily="34" charset="0"/>
              </a:rPr>
              <a:t>Module Review</a:t>
            </a:r>
          </a:p>
          <a:p>
            <a:r>
              <a:rPr lang="en-US" sz="2800" b="1" dirty="0" smtClean="0">
                <a:latin typeface="Arial" panose="020B0604020202020204" pitchFamily="34" charset="0"/>
                <a:cs typeface="Arial" panose="020B0604020202020204" pitchFamily="34" charset="0"/>
              </a:rPr>
              <a:t>Preparation for Implementation</a:t>
            </a:r>
            <a:endParaRPr lang="en-US" sz="28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59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00" y="869897"/>
            <a:ext cx="8229600" cy="824382"/>
          </a:xfrm>
        </p:spPr>
        <p:txBody>
          <a:bodyPr/>
          <a:lstStyle/>
          <a:p>
            <a:r>
              <a:rPr lang="en-US" dirty="0"/>
              <a:t>Practice a Planning Protocol</a:t>
            </a:r>
          </a:p>
        </p:txBody>
      </p:sp>
      <p:sp>
        <p:nvSpPr>
          <p:cNvPr id="3" name="Content Placeholder 2"/>
          <p:cNvSpPr>
            <a:spLocks noGrp="1"/>
          </p:cNvSpPr>
          <p:nvPr>
            <p:ph idx="4294967295"/>
          </p:nvPr>
        </p:nvSpPr>
        <p:spPr>
          <a:xfrm>
            <a:off x="457200" y="1913474"/>
            <a:ext cx="8229600" cy="4019126"/>
          </a:xfrm>
        </p:spPr>
        <p:txBody>
          <a:bodyPr/>
          <a:lstStyle/>
          <a:p>
            <a:pPr marL="457200"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How does the new plan for implementation impact the student debrief?</a:t>
            </a:r>
          </a:p>
          <a:p>
            <a:pPr marL="457200"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Are any adjustments needed to the fluency and/or application components of the lesson?  </a:t>
            </a:r>
          </a:p>
        </p:txBody>
      </p:sp>
      <p:sp>
        <p:nvSpPr>
          <p:cNvPr id="4" name="Slide Number Placeholder 3"/>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80</a:t>
            </a:fld>
            <a:endParaRPr lang="en-US" dirty="0"/>
          </a:p>
        </p:txBody>
      </p:sp>
    </p:spTree>
    <p:extLst>
      <p:ext uri="{BB962C8B-B14F-4D97-AF65-F5344CB8AC3E}">
        <p14:creationId xmlns:p14="http://schemas.microsoft.com/office/powerpoint/2010/main" val="146981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7065"/>
            <a:ext cx="8229600" cy="824382"/>
          </a:xfrm>
        </p:spPr>
        <p:txBody>
          <a:bodyPr/>
          <a:lstStyle/>
          <a:p>
            <a:r>
              <a:rPr lang="en-US" dirty="0" smtClean="0"/>
              <a:t>Practice a Planning Protocol</a:t>
            </a:r>
            <a:endParaRPr lang="en-US" dirty="0"/>
          </a:p>
        </p:txBody>
      </p:sp>
      <p:sp>
        <p:nvSpPr>
          <p:cNvPr id="3" name="Content Placeholder 2"/>
          <p:cNvSpPr>
            <a:spLocks noGrp="1"/>
          </p:cNvSpPr>
          <p:nvPr>
            <p:ph idx="4294967295"/>
          </p:nvPr>
        </p:nvSpPr>
        <p:spPr>
          <a:xfrm>
            <a:off x="453800" y="1649705"/>
            <a:ext cx="8229600" cy="4019126"/>
          </a:xfrm>
        </p:spPr>
        <p:txBody>
          <a:bodyPr>
            <a:normAutofit lnSpcReduction="10000"/>
          </a:bodyPr>
          <a:lstStyle/>
          <a:p>
            <a:pPr marL="0" indent="0"/>
            <a:r>
              <a:rPr lang="en-US" sz="2600" dirty="0" smtClean="0">
                <a:latin typeface="Arial" panose="020B0604020202020204" pitchFamily="34" charset="0"/>
                <a:cs typeface="Arial" panose="020B0604020202020204" pitchFamily="34" charset="0"/>
              </a:rPr>
              <a:t>Repeat this process for each lesson.</a:t>
            </a:r>
          </a:p>
          <a:p>
            <a:pPr marL="803275" lvl="2" indent="-346075">
              <a:buFont typeface="Arial" panose="020B0604020202020204" pitchFamily="34" charset="0"/>
              <a:buChar char="•"/>
            </a:pPr>
            <a:r>
              <a:rPr lang="en-US" sz="2400" dirty="0" smtClean="0">
                <a:solidFill>
                  <a:srgbClr val="404040"/>
                </a:solidFill>
                <a:latin typeface="Arial" panose="020B0604020202020204" pitchFamily="34" charset="0"/>
                <a:cs typeface="Arial" panose="020B0604020202020204" pitchFamily="34" charset="0"/>
              </a:rPr>
              <a:t>Read lesson.</a:t>
            </a:r>
          </a:p>
          <a:p>
            <a:pPr marL="803275" lvl="2" indent="-346075">
              <a:buFont typeface="Arial" panose="020B0604020202020204" pitchFamily="34" charset="0"/>
              <a:buChar char="•"/>
            </a:pPr>
            <a:r>
              <a:rPr lang="en-US" sz="2400" dirty="0" smtClean="0">
                <a:solidFill>
                  <a:srgbClr val="404040"/>
                </a:solidFill>
                <a:latin typeface="Arial" panose="020B0604020202020204" pitchFamily="34" charset="0"/>
                <a:cs typeface="Arial" panose="020B0604020202020204" pitchFamily="34" charset="0"/>
              </a:rPr>
              <a:t>Study assessment tasks for topic. Identify critical portions of concept development and problem set.</a:t>
            </a:r>
          </a:p>
          <a:p>
            <a:pPr marL="803275" lvl="2" indent="-346075">
              <a:buFont typeface="Arial" panose="020B0604020202020204" pitchFamily="34" charset="0"/>
              <a:buChar char="•"/>
            </a:pPr>
            <a:r>
              <a:rPr lang="en-US" sz="2400" dirty="0" smtClean="0">
                <a:solidFill>
                  <a:srgbClr val="404040"/>
                </a:solidFill>
                <a:latin typeface="Arial" panose="020B0604020202020204" pitchFamily="34" charset="0"/>
                <a:cs typeface="Arial" panose="020B0604020202020204" pitchFamily="34" charset="0"/>
              </a:rPr>
              <a:t>Consider needs of specific students.</a:t>
            </a:r>
          </a:p>
          <a:p>
            <a:pPr marL="803275" lvl="2" indent="-346075">
              <a:buFont typeface="Arial" panose="020B0604020202020204" pitchFamily="34" charset="0"/>
              <a:buChar char="•"/>
            </a:pPr>
            <a:r>
              <a:rPr lang="en-US" sz="2400" dirty="0" smtClean="0">
                <a:solidFill>
                  <a:srgbClr val="404040"/>
                </a:solidFill>
                <a:latin typeface="Arial" panose="020B0604020202020204" pitchFamily="34" charset="0"/>
                <a:cs typeface="Arial" panose="020B0604020202020204" pitchFamily="34" charset="0"/>
              </a:rPr>
              <a:t>Refer to subsequent Problem Set. Revise implementation plan as needed.</a:t>
            </a:r>
          </a:p>
          <a:p>
            <a:pPr marL="803275" lvl="2" indent="-346075">
              <a:buFont typeface="Arial" panose="020B0604020202020204" pitchFamily="34" charset="0"/>
              <a:buChar char="•"/>
            </a:pPr>
            <a:r>
              <a:rPr lang="en-US" sz="2400" dirty="0" smtClean="0">
                <a:solidFill>
                  <a:srgbClr val="404040"/>
                </a:solidFill>
                <a:latin typeface="Arial" panose="020B0604020202020204" pitchFamily="34" charset="0"/>
                <a:cs typeface="Arial" panose="020B0604020202020204" pitchFamily="34" charset="0"/>
              </a:rPr>
              <a:t>Make adjustments to the student debrief as needed.</a:t>
            </a:r>
          </a:p>
          <a:p>
            <a:pPr marL="803275" lvl="2" indent="-346075">
              <a:buFont typeface="Arial" panose="020B0604020202020204" pitchFamily="34" charset="0"/>
              <a:buChar char="•"/>
            </a:pPr>
            <a:r>
              <a:rPr lang="en-US" sz="2400" dirty="0" smtClean="0">
                <a:solidFill>
                  <a:srgbClr val="404040"/>
                </a:solidFill>
                <a:latin typeface="Arial" panose="020B0604020202020204" pitchFamily="34" charset="0"/>
                <a:cs typeface="Arial" panose="020B0604020202020204" pitchFamily="34" charset="0"/>
              </a:rPr>
              <a:t>Consider the other lesson components, ensuring a balance of rigor.</a:t>
            </a:r>
            <a:endParaRPr lang="en-US" sz="2400" dirty="0">
              <a:solidFill>
                <a:srgbClr val="40404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81</a:t>
            </a:fld>
            <a:endParaRPr lang="en-US" dirty="0"/>
          </a:p>
        </p:txBody>
      </p:sp>
    </p:spTree>
    <p:extLst>
      <p:ext uri="{BB962C8B-B14F-4D97-AF65-F5344CB8AC3E}">
        <p14:creationId xmlns:p14="http://schemas.microsoft.com/office/powerpoint/2010/main" val="10183012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8076"/>
            <a:ext cx="8229600" cy="824382"/>
          </a:xfrm>
        </p:spPr>
        <p:txBody>
          <a:bodyPr/>
          <a:lstStyle/>
          <a:p>
            <a:r>
              <a:rPr lang="en-US" dirty="0" smtClean="0"/>
              <a:t>Biggest Takeaway</a:t>
            </a:r>
            <a:endParaRPr lang="en-US" dirty="0"/>
          </a:p>
        </p:txBody>
      </p:sp>
      <p:sp>
        <p:nvSpPr>
          <p:cNvPr id="4" name="Content Placeholder 3"/>
          <p:cNvSpPr>
            <a:spLocks noGrp="1"/>
          </p:cNvSpPr>
          <p:nvPr>
            <p:ph idx="4294967295"/>
          </p:nvPr>
        </p:nvSpPr>
        <p:spPr>
          <a:xfrm>
            <a:off x="457200" y="1913474"/>
            <a:ext cx="8229600" cy="4019126"/>
          </a:xfrm>
        </p:spPr>
        <p:txBody>
          <a:bodyPr/>
          <a:lstStyle/>
          <a:p>
            <a:r>
              <a:rPr lang="en-US" dirty="0" smtClean="0">
                <a:latin typeface="Arial" panose="020B0604020202020204" pitchFamily="34" charset="0"/>
                <a:cs typeface="Arial" panose="020B0604020202020204" pitchFamily="34" charset="0"/>
              </a:rPr>
              <a:t>I now know…</a:t>
            </a:r>
          </a:p>
          <a:p>
            <a:r>
              <a:rPr lang="en-US" dirty="0" smtClean="0">
                <a:latin typeface="Arial" panose="020B0604020202020204" pitchFamily="34" charset="0"/>
                <a:cs typeface="Arial" panose="020B0604020202020204" pitchFamily="34" charset="0"/>
              </a:rPr>
              <a:t>I need to figure out…</a:t>
            </a:r>
          </a:p>
        </p:txBody>
      </p:sp>
    </p:spTree>
    <p:extLst>
      <p:ext uri="{BB962C8B-B14F-4D97-AF65-F5344CB8AC3E}">
        <p14:creationId xmlns:p14="http://schemas.microsoft.com/office/powerpoint/2010/main" val="37583108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6900"/>
            <a:ext cx="8229600" cy="824382"/>
          </a:xfrm>
        </p:spPr>
        <p:txBody>
          <a:bodyPr/>
          <a:lstStyle/>
          <a:p>
            <a:r>
              <a:rPr lang="en-US" dirty="0" smtClean="0"/>
              <a:t>Key Points</a:t>
            </a:r>
            <a:endParaRPr lang="en-US" dirty="0"/>
          </a:p>
        </p:txBody>
      </p:sp>
      <p:sp>
        <p:nvSpPr>
          <p:cNvPr id="5" name="Content Placeholder 4"/>
          <p:cNvSpPr>
            <a:spLocks noGrp="1"/>
          </p:cNvSpPr>
          <p:nvPr>
            <p:ph idx="4294967295"/>
          </p:nvPr>
        </p:nvSpPr>
        <p:spPr>
          <a:xfrm>
            <a:off x="457200" y="1684874"/>
            <a:ext cx="8229600" cy="4019126"/>
          </a:xfrm>
        </p:spPr>
        <p:txBody>
          <a:bodyPr/>
          <a:lstStyle/>
          <a:p>
            <a:pPr marL="457200" indent="-457200">
              <a:buFont typeface="Arial" pitchFamily="34" charset="0"/>
              <a:buChar char="•"/>
            </a:pPr>
            <a:r>
              <a:rPr lang="en-US" sz="2400" dirty="0">
                <a:latin typeface="Arial" panose="020B0604020202020204" pitchFamily="34" charset="0"/>
                <a:cs typeface="Arial" panose="020B0604020202020204" pitchFamily="34" charset="0"/>
              </a:rPr>
              <a:t>When making instructional decisions in order to meet the needs of specific students, there are </a:t>
            </a:r>
            <a:r>
              <a:rPr lang="en-US" sz="2400" dirty="0" smtClean="0">
                <a:latin typeface="Arial" panose="020B0604020202020204" pitchFamily="34" charset="0"/>
                <a:cs typeface="Arial" panose="020B0604020202020204" pitchFamily="34" charset="0"/>
              </a:rPr>
              <a:t>only two </a:t>
            </a:r>
            <a:r>
              <a:rPr lang="en-US" sz="2400" dirty="0">
                <a:latin typeface="Arial" panose="020B0604020202020204" pitchFamily="34" charset="0"/>
                <a:cs typeface="Arial" panose="020B0604020202020204" pitchFamily="34" charset="0"/>
              </a:rPr>
              <a:t>rules:</a:t>
            </a:r>
          </a:p>
          <a:p>
            <a:pPr marL="1030288" lvl="1" indent="-457200">
              <a:buFont typeface="Arial" pitchFamily="34" charset="0"/>
              <a:buChar char="•"/>
            </a:pPr>
            <a:r>
              <a:rPr lang="en-US" sz="2000" dirty="0">
                <a:latin typeface="Arial" panose="020B0604020202020204" pitchFamily="34" charset="0"/>
                <a:cs typeface="Arial" panose="020B0604020202020204" pitchFamily="34" charset="0"/>
              </a:rPr>
              <a:t>Honor the objective!</a:t>
            </a:r>
          </a:p>
          <a:p>
            <a:pPr marL="1030288" lvl="1" indent="-457200">
              <a:buFont typeface="Arial" pitchFamily="34" charset="0"/>
              <a:buChar char="•"/>
            </a:pPr>
            <a:r>
              <a:rPr lang="en-US" sz="2000" dirty="0">
                <a:latin typeface="Arial" panose="020B0604020202020204" pitchFamily="34" charset="0"/>
                <a:cs typeface="Arial" panose="020B0604020202020204" pitchFamily="34" charset="0"/>
              </a:rPr>
              <a:t>Honor the balance of rigor!</a:t>
            </a:r>
          </a:p>
          <a:p>
            <a:pPr marL="457200" indent="-457200">
              <a:buFont typeface="Arial" pitchFamily="34" charset="0"/>
              <a:buChar char="•"/>
            </a:pPr>
            <a:r>
              <a:rPr lang="en-US" sz="2400" i="1" dirty="0" smtClean="0">
                <a:latin typeface="Arial" panose="020B0604020202020204" pitchFamily="34" charset="0"/>
                <a:cs typeface="Arial" panose="020B0604020202020204" pitchFamily="34" charset="0"/>
              </a:rPr>
              <a:t>Counting and cardinality work sets the stage for work with operations and algebraic thinking in K-5. </a:t>
            </a:r>
          </a:p>
          <a:p>
            <a:pPr marL="457200" indent="-457200">
              <a:buFont typeface="Arial" pitchFamily="34" charset="0"/>
              <a:buChar char="•"/>
            </a:pPr>
            <a:r>
              <a:rPr lang="en-US" sz="2400" i="1" dirty="0" smtClean="0">
                <a:latin typeface="Arial" panose="020B0604020202020204" pitchFamily="34" charset="0"/>
                <a:cs typeface="Arial" panose="020B0604020202020204" pitchFamily="34" charset="0"/>
              </a:rPr>
              <a:t>Sorting and matching activities prepare students to closely examine an object’s attributes and classify the object based on those attributes. </a:t>
            </a:r>
          </a:p>
          <a:p>
            <a:pPr marL="457200" indent="-457200">
              <a:buFont typeface="Arial"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8688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smtClean="0"/>
              <a:t>Next Step</a:t>
            </a:r>
            <a:endParaRPr lang="en-US" dirty="0"/>
          </a:p>
        </p:txBody>
      </p:sp>
      <p:sp>
        <p:nvSpPr>
          <p:cNvPr id="5" name="Slide Number Placeholder 4"/>
          <p:cNvSpPr>
            <a:spLocks noGrp="1"/>
          </p:cNvSpPr>
          <p:nvPr>
            <p:ph type="sldNum" sz="quarter" idx="12"/>
          </p:nvPr>
        </p:nvSpPr>
        <p:spPr>
          <a:xfrm>
            <a:off x="8434949" y="6115471"/>
            <a:ext cx="496903" cy="366713"/>
          </a:xfrm>
          <a:prstGeom prst="rect">
            <a:avLst/>
          </a:prstGeom>
        </p:spPr>
        <p:txBody>
          <a:bodyPr/>
          <a:lstStyle/>
          <a:p>
            <a:pPr>
              <a:defRPr/>
            </a:pPr>
            <a:fld id="{6F00AB01-4170-4D6E-91C0-E0BCC4030175}" type="slidenum">
              <a:rPr lang="en-US" smtClean="0"/>
              <a:pPr>
                <a:defRPr/>
              </a:pPr>
              <a:t>84</a:t>
            </a:fld>
            <a:endParaRPr lang="en-US" dirty="0"/>
          </a:p>
        </p:txBody>
      </p:sp>
      <p:sp>
        <p:nvSpPr>
          <p:cNvPr id="4" name="Content Placeholder 3"/>
          <p:cNvSpPr>
            <a:spLocks noGrp="1"/>
          </p:cNvSpPr>
          <p:nvPr>
            <p:ph idx="4294967295"/>
          </p:nvPr>
        </p:nvSpPr>
        <p:spPr>
          <a:xfrm>
            <a:off x="457200" y="1913474"/>
            <a:ext cx="8229600" cy="4019126"/>
          </a:xfrm>
        </p:spPr>
        <p:txBody>
          <a:bodyPr/>
          <a:lstStyle/>
          <a:p>
            <a:pPr marL="0" indent="0"/>
            <a:r>
              <a:rPr lang="en-US" sz="2700" dirty="0" smtClean="0">
                <a:latin typeface="Arial" panose="020B0604020202020204" pitchFamily="34" charset="0"/>
                <a:cs typeface="Arial" panose="020B0604020202020204" pitchFamily="34" charset="0"/>
              </a:rPr>
              <a:t>The first thing I’ll do to prepare is…</a:t>
            </a:r>
            <a:endParaRPr lang="en-US" sz="2700" dirty="0">
              <a:latin typeface="Arial" panose="020B0604020202020204" pitchFamily="34" charset="0"/>
              <a:cs typeface="Arial" panose="020B0604020202020204" pitchFamily="34" charset="0"/>
            </a:endParaRPr>
          </a:p>
          <a:p>
            <a:pPr marL="457200" indent="-457200">
              <a:buFont typeface="Arial"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030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091"/>
            <a:ext cx="8229600" cy="824382"/>
          </a:xfrm>
        </p:spPr>
        <p:txBody>
          <a:bodyPr/>
          <a:lstStyle/>
          <a:p>
            <a:r>
              <a:rPr lang="en-US" dirty="0" smtClean="0"/>
              <a:t>Agenda</a:t>
            </a:r>
            <a:endParaRPr lang="en-US" dirty="0"/>
          </a:p>
        </p:txBody>
      </p:sp>
      <p:sp>
        <p:nvSpPr>
          <p:cNvPr id="4" name="Content Placeholder 3"/>
          <p:cNvSpPr>
            <a:spLocks noGrp="1"/>
          </p:cNvSpPr>
          <p:nvPr>
            <p:ph idx="4294967295"/>
          </p:nvPr>
        </p:nvSpPr>
        <p:spPr>
          <a:xfrm>
            <a:off x="457200" y="1913474"/>
            <a:ext cx="8229600" cy="4019126"/>
          </a:xfrm>
        </p:spPr>
        <p:txBody>
          <a:bodyPr>
            <a:normAutofit/>
          </a:bodyPr>
          <a:lstStyle/>
          <a:p>
            <a:r>
              <a:rPr lang="en-US" sz="2800" b="1" dirty="0" smtClean="0">
                <a:effectLst>
                  <a:glow rad="228600">
                    <a:srgbClr val="B38395">
                      <a:alpha val="40000"/>
                    </a:srgbClr>
                  </a:glow>
                </a:effectLst>
                <a:latin typeface="Arial" panose="020B0604020202020204" pitchFamily="34" charset="0"/>
                <a:cs typeface="Arial" panose="020B0604020202020204" pitchFamily="34" charset="0"/>
              </a:rPr>
              <a:t>Lesson Structure</a:t>
            </a:r>
          </a:p>
          <a:p>
            <a:r>
              <a:rPr lang="en-US" sz="2800" b="1" dirty="0" smtClean="0">
                <a:effectLst/>
                <a:latin typeface="Arial" panose="020B0604020202020204" pitchFamily="34" charset="0"/>
                <a:cs typeface="Arial" panose="020B0604020202020204" pitchFamily="34" charset="0"/>
              </a:rPr>
              <a:t>Instructional Sequence</a:t>
            </a:r>
          </a:p>
          <a:p>
            <a:r>
              <a:rPr lang="en-US" sz="2800" b="1" dirty="0" smtClean="0">
                <a:latin typeface="Arial" panose="020B0604020202020204" pitchFamily="34" charset="0"/>
                <a:cs typeface="Arial" panose="020B0604020202020204" pitchFamily="34" charset="0"/>
              </a:rPr>
              <a:t>Module Review</a:t>
            </a:r>
          </a:p>
          <a:p>
            <a:r>
              <a:rPr lang="en-US" sz="2800" b="1" dirty="0" smtClean="0">
                <a:latin typeface="Arial" panose="020B0604020202020204" pitchFamily="34" charset="0"/>
                <a:cs typeface="Arial" panose="020B0604020202020204" pitchFamily="34" charset="0"/>
              </a:rPr>
              <a:t>Preparation for Implementation    </a:t>
            </a:r>
            <a:endParaRPr lang="en-US" sz="28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45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ageNY_PowerPoint_Template_201106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69C1512569944CAB3863D2CD4D2F2A" ma:contentTypeVersion="0" ma:contentTypeDescription="Create a new document." ma:contentTypeScope="" ma:versionID="2a6a98efa53101dac8a5f6737ee2f6b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CBA2D9-5438-4974-ACB4-E9D0A254C4B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90D53C8-7896-4C52-A303-08698A9B4C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44162C89-4C69-4ABE-B325-FF0E73555B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24774</TotalTime>
  <Words>16947</Words>
  <Application>Microsoft Office PowerPoint</Application>
  <PresentationFormat>On-screen Show (4:3)</PresentationFormat>
  <Paragraphs>1678</Paragraphs>
  <Slides>84</Slides>
  <Notes>84</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5" baseType="lpstr">
      <vt:lpstr>ＭＳ Ｐゴシック</vt:lpstr>
      <vt:lpstr>Agenda-Bold</vt:lpstr>
      <vt:lpstr>Agenda-Light</vt:lpstr>
      <vt:lpstr>Arial</vt:lpstr>
      <vt:lpstr>Calibri</vt:lpstr>
      <vt:lpstr>Rockwell</vt:lpstr>
      <vt:lpstr>Symbol</vt:lpstr>
      <vt:lpstr>Times New Roman</vt:lpstr>
      <vt:lpstr>Wingdings</vt:lpstr>
      <vt:lpstr>engageNY_PowerPoint_Template_20110624</vt:lpstr>
      <vt:lpstr>Document</vt:lpstr>
      <vt:lpstr>PowerPoint Presentation</vt:lpstr>
      <vt:lpstr>PowerPoint Presentation</vt:lpstr>
      <vt:lpstr>Session Objectives</vt:lpstr>
      <vt:lpstr>Participant Poll</vt:lpstr>
      <vt:lpstr>Curriculum Overview of A Story of Units</vt:lpstr>
      <vt:lpstr>Review of Module Structure</vt:lpstr>
      <vt:lpstr>Module Overview</vt:lpstr>
      <vt:lpstr>Agenda</vt:lpstr>
      <vt:lpstr>Agenda</vt:lpstr>
      <vt:lpstr>Introduction to the Lesson Structure</vt:lpstr>
      <vt:lpstr>Introduction to the Lesson Structure</vt:lpstr>
      <vt:lpstr>Introduction to the Lesson Structure</vt:lpstr>
      <vt:lpstr>PowerPoint Presentation</vt:lpstr>
      <vt:lpstr>Introduction to the Lesson Structure</vt:lpstr>
      <vt:lpstr>Application Problems</vt:lpstr>
      <vt:lpstr>Concept Development</vt:lpstr>
      <vt:lpstr>Introduction to the Lesson Structure</vt:lpstr>
      <vt:lpstr>Introduction to the Lesson Structure</vt:lpstr>
      <vt:lpstr>Introduction to the Lesson Structure</vt:lpstr>
      <vt:lpstr>Student Debrief</vt:lpstr>
      <vt:lpstr>Agenda</vt:lpstr>
      <vt:lpstr>Attributes of Two Related Objects</vt:lpstr>
      <vt:lpstr>Exploring Similarity</vt:lpstr>
      <vt:lpstr>The Same, but…</vt:lpstr>
      <vt:lpstr>Match by Pattern, Color, or Use</vt:lpstr>
      <vt:lpstr>Classify to Make Categories and Count</vt:lpstr>
      <vt:lpstr>Sorting</vt:lpstr>
      <vt:lpstr>Sort and Tell How Many in Each Group</vt:lpstr>
      <vt:lpstr>Sort by Count</vt:lpstr>
      <vt:lpstr>Sort by Count</vt:lpstr>
      <vt:lpstr>Numerals to 5 in Different Configurations, Math Drawings, and Expressions</vt:lpstr>
      <vt:lpstr>Counting Configurations</vt:lpstr>
      <vt:lpstr>Fluency Break</vt:lpstr>
      <vt:lpstr>Match Numerals to Quantities</vt:lpstr>
      <vt:lpstr>Match Numerals to Quantities</vt:lpstr>
      <vt:lpstr>Counting Objects and Drawings</vt:lpstr>
      <vt:lpstr>Hidden Partners</vt:lpstr>
      <vt:lpstr>Application Problem</vt:lpstr>
      <vt:lpstr>Counting Path </vt:lpstr>
      <vt:lpstr>Number Stories</vt:lpstr>
      <vt:lpstr>The Concept of Zero and Working with Numbers 0-5</vt:lpstr>
      <vt:lpstr>Zero the Hero</vt:lpstr>
      <vt:lpstr>Writing 1, 2, and 3</vt:lpstr>
      <vt:lpstr>Decomposition with Number Sentences</vt:lpstr>
      <vt:lpstr>Decomposition with Number Sentences</vt:lpstr>
      <vt:lpstr>Writing 4 and 5</vt:lpstr>
      <vt:lpstr>Sequencing and Embedded Numbers</vt:lpstr>
      <vt:lpstr>Working with Numbers 6-8 in Different Configurations</vt:lpstr>
      <vt:lpstr>Introducing 5-Groups</vt:lpstr>
      <vt:lpstr>Counting Out a Set </vt:lpstr>
      <vt:lpstr>Introducing 7</vt:lpstr>
      <vt:lpstr>Showing the Counting Path</vt:lpstr>
      <vt:lpstr>Introducing 8</vt:lpstr>
      <vt:lpstr>Showing the Counting Path</vt:lpstr>
      <vt:lpstr>Working with Numbers 9-10 in Different Configurations</vt:lpstr>
      <vt:lpstr>Acting Out Story Problems</vt:lpstr>
      <vt:lpstr>One More Than with Numbers 0-10</vt:lpstr>
      <vt:lpstr>Exploring One More</vt:lpstr>
      <vt:lpstr>“I have 1.  1 more is 2.”</vt:lpstr>
      <vt:lpstr>Make Math Stairs</vt:lpstr>
      <vt:lpstr>One more in a circular configuration</vt:lpstr>
      <vt:lpstr>One more starting with numbers other than 1</vt:lpstr>
      <vt:lpstr>One Less Than with Numbers 0-10</vt:lpstr>
      <vt:lpstr>Counting from 10 to 1</vt:lpstr>
      <vt:lpstr>“10.  1 less is 9.”</vt:lpstr>
      <vt:lpstr>Descending Math Stairs</vt:lpstr>
      <vt:lpstr>One less in a circular, scattered, and array configuration</vt:lpstr>
      <vt:lpstr>Number Fair! – Culminating lesson</vt:lpstr>
      <vt:lpstr>Assessment Info</vt:lpstr>
      <vt:lpstr>Assessment Info</vt:lpstr>
      <vt:lpstr>Agenda</vt:lpstr>
      <vt:lpstr>Progression Study</vt:lpstr>
      <vt:lpstr>Progression Study</vt:lpstr>
      <vt:lpstr>Coherence Within the Module</vt:lpstr>
      <vt:lpstr>Coherence Within the Module</vt:lpstr>
      <vt:lpstr>Agenda</vt:lpstr>
      <vt:lpstr>Practice a Planning Protocol</vt:lpstr>
      <vt:lpstr>Practice a Planning Protocol</vt:lpstr>
      <vt:lpstr>Practice a Planning Protocol</vt:lpstr>
      <vt:lpstr>Practice a Planning Protocol</vt:lpstr>
      <vt:lpstr>Practice a Planning Protocol</vt:lpstr>
      <vt:lpstr>Biggest Takeaway</vt:lpstr>
      <vt:lpstr>Key Points</vt:lpstr>
      <vt:lpstr>Next Step</vt:lpstr>
    </vt:vector>
  </TitlesOfParts>
  <Company>Something Digital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Kaye</dc:creator>
  <cp:lastModifiedBy>Bren Bryant</cp:lastModifiedBy>
  <cp:revision>914</cp:revision>
  <cp:lastPrinted>2014-07-08T03:20:11Z</cp:lastPrinted>
  <dcterms:created xsi:type="dcterms:W3CDTF">2011-06-29T20:45:58Z</dcterms:created>
  <dcterms:modified xsi:type="dcterms:W3CDTF">2014-07-22T14:15:54Z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0x0101007069C1512569944CAB3863D2CD4D2F2A</vt:lpwstr>
  </property>
</Properties>
</file>