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79" r:id="rId7"/>
    <p:sldId id="261" r:id="rId8"/>
    <p:sldId id="262" r:id="rId9"/>
    <p:sldId id="263" r:id="rId10"/>
    <p:sldId id="281" r:id="rId11"/>
    <p:sldId id="264" r:id="rId12"/>
    <p:sldId id="265" r:id="rId13"/>
    <p:sldId id="282" r:id="rId14"/>
    <p:sldId id="266" r:id="rId15"/>
    <p:sldId id="267" r:id="rId16"/>
    <p:sldId id="283" r:id="rId17"/>
    <p:sldId id="268" r:id="rId18"/>
    <p:sldId id="284" r:id="rId19"/>
    <p:sldId id="288" r:id="rId20"/>
    <p:sldId id="285" r:id="rId21"/>
    <p:sldId id="269" r:id="rId22"/>
    <p:sldId id="270" r:id="rId23"/>
    <p:sldId id="293" r:id="rId24"/>
    <p:sldId id="295" r:id="rId25"/>
    <p:sldId id="298" r:id="rId26"/>
    <p:sldId id="294" r:id="rId27"/>
    <p:sldId id="271" r:id="rId28"/>
    <p:sldId id="272" r:id="rId29"/>
    <p:sldId id="273" r:id="rId30"/>
    <p:sldId id="278" r:id="rId31"/>
    <p:sldId id="277" r:id="rId32"/>
    <p:sldId id="274" r:id="rId33"/>
    <p:sldId id="289" r:id="rId34"/>
    <p:sldId id="297" r:id="rId35"/>
    <p:sldId id="291" r:id="rId36"/>
    <p:sldId id="275" r:id="rId37"/>
    <p:sldId id="276" r:id="rId38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th Scioneaux" initials="BS" lastIdx="1" clrIdx="0">
    <p:extLst>
      <p:ext uri="{19B8F6BF-5375-455C-9EA6-DF929625EA0E}">
        <p15:presenceInfo xmlns:p15="http://schemas.microsoft.com/office/powerpoint/2012/main" userId="Beth Scioneaux" providerId="None"/>
      </p:ext>
    </p:extLst>
  </p:cmAuthor>
  <p:cmAuthor id="2" name="Beth Scioneaux" initials="BS [2]" lastIdx="2" clrIdx="1">
    <p:extLst>
      <p:ext uri="{19B8F6BF-5375-455C-9EA6-DF929625EA0E}">
        <p15:presenceInfo xmlns:p15="http://schemas.microsoft.com/office/powerpoint/2012/main" userId="S-1-5-21-1004336348-920026266-1801674531-24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941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883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48245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9766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47076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96491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45906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95321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941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883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48245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9766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47076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96491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45906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95321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941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883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48245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9766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47076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96491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45906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95321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0" name="Google Shape;130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/>
              <a:t>1</a:t>
            </a:fld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649118e6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649118e6f_0_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78" name="Google Shape;178;ge649118e6f_0_1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6851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649118e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649118e6f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5" name="Google Shape;185;ge649118e6f_0_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11</a:t>
            </a:fld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e649118e6f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e649118e6f_0_7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92" name="Google Shape;192;ge649118e6f_0_7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12</a:t>
            </a:fld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649118e6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649118e6f_0_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78" name="Google Shape;178;ge649118e6f_0_1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4094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649118e6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e649118e6f_0_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00" name="Google Shape;200;ge649118e6f_0_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14</a:t>
            </a:fld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649118e6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e649118e6f_0_6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07" name="Google Shape;207;ge649118e6f_0_6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15</a:t>
            </a:fld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649118e6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649118e6f_0_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78" name="Google Shape;178;ge649118e6f_0_1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7131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e649118e6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e649118e6f_0_5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15" name="Google Shape;215;ge649118e6f_0_5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17</a:t>
            </a:fld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e649118e6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e649118e6f_0_5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15" name="Google Shape;215;ge649118e6f_0_5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9114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e649118e6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e649118e6f_0_5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15" name="Google Shape;215;ge649118e6f_0_5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0958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8f304128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8f3041288_0_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6" name="Google Shape;136;g28f3041288_0_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e649118e6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e649118e6f_0_5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15" name="Google Shape;215;ge649118e6f_0_5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5362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e649118e6f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e649118e6f_0_6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22" name="Google Shape;222;ge649118e6f_0_6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21</a:t>
            </a:fld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e649118e6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e649118e6f_0_4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29" name="Google Shape;229;ge649118e6f_0_4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22</a:t>
            </a:fld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e649118e6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e649118e6f_0_4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29" name="Google Shape;229;ge649118e6f_0_4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0501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e649118e6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e649118e6f_0_4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29" name="Google Shape;229;ge649118e6f_0_4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9069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e649118e6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e649118e6f_0_4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29" name="Google Shape;229;ge649118e6f_0_4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009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e649118e6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e649118e6f_0_4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29" name="Google Shape;229;ge649118e6f_0_4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16530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649118e6f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e649118e6f_0_10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36" name="Google Shape;236;ge649118e6f_0_10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27</a:t>
            </a:fld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649118e6f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649118e6f_0_9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43" name="Google Shape;243;ge649118e6f_0_9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28</a:t>
            </a:fld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e649118e6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e649118e6f_0_8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0" name="Google Shape;250;ge649118e6f_0_8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29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49118e6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49118e6f_0_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43" name="Google Shape;143;ge649118e6f_0_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</a:t>
            </a:fld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e649118e6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e649118e6f_0_8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0" name="Google Shape;250;ge649118e6f_0_8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3001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e649118e6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e649118e6f_0_8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0" name="Google Shape;250;ge649118e6f_0_8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20138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e649118e6f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e649118e6f_0_9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7" name="Google Shape;257;ge649118e6f_0_9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32</a:t>
            </a:fld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e649118e6f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e649118e6f_0_9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7" name="Google Shape;257;ge649118e6f_0_9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8520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e649118e6f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e649118e6f_0_9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7" name="Google Shape;257;ge649118e6f_0_9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77930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e649118e6f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e649118e6f_0_9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57" name="Google Shape;257;ge649118e6f_0_9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8427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e649118e6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e649118e6f_0_8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64" name="Google Shape;264;ge649118e6f_0_8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36</a:t>
            </a:fld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649118e6f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e649118e6f_0_1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71" name="Google Shape;271;ge649118e6f_0_11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37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e649118e6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e649118e6f_0_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50" name="Google Shape;150;ge649118e6f_0_4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4</a:t>
            </a:fld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649118e6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649118e6f_0_3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57" name="Google Shape;157;ge649118e6f_0_3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5</a:t>
            </a:fld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649118e6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649118e6f_0_3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57" name="Google Shape;157;ge649118e6f_0_3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8546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e649118e6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e649118e6f_0_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64" name="Google Shape;164;ge649118e6f_0_2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7</a:t>
            </a:fld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649118e6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e649118e6f_0_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71" name="Google Shape;171;ge649118e6f_0_3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8</a:t>
            </a:fld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649118e6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649118e6f_0_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78" name="Google Shape;178;ge649118e6f_0_1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9</a:t>
            </a:fld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ldoecommunications@la.gov" TargetMode="Externa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05650" y="14828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Nutrition Support)">
  <p:cSld name="Cover Title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1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Basic Frame)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2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2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uisiana's Goals and Priorities">
  <p:cSld name="Title and Content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3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13"/>
          <p:cNvSpPr txBox="1"/>
          <p:nvPr/>
        </p:nvSpPr>
        <p:spPr>
          <a:xfrm>
            <a:off x="430075" y="493975"/>
            <a:ext cx="828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Louisiana’s Goals and Priorities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13"/>
          <p:cNvPicPr preferRelativeResize="0"/>
          <p:nvPr/>
        </p:nvPicPr>
        <p:blipFill rotWithShape="1">
          <a:blip r:embed="rId3">
            <a:alphaModFix/>
          </a:blip>
          <a:srcRect b="1883"/>
          <a:stretch/>
        </p:blipFill>
        <p:spPr>
          <a:xfrm>
            <a:off x="567025" y="1224000"/>
            <a:ext cx="8009949" cy="342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uisiana's Six Critical Goals">
  <p:cSld name="Title and Content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4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4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25" y="828400"/>
            <a:ext cx="7993150" cy="348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uisiana's Educational Priorities">
  <p:cSld name="Title and Content_3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5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oogle Shape;43;p15"/>
          <p:cNvPicPr preferRelativeResize="0"/>
          <p:nvPr/>
        </p:nvPicPr>
        <p:blipFill rotWithShape="1">
          <a:blip r:embed="rId3">
            <a:alphaModFix/>
          </a:blip>
          <a:srcRect l="377" r="377"/>
          <a:stretch/>
        </p:blipFill>
        <p:spPr>
          <a:xfrm>
            <a:off x="575425" y="828400"/>
            <a:ext cx="7993150" cy="348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oom Meeting Preparation">
  <p:cSld name="Title and Content_3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16"/>
          <p:cNvSpPr txBox="1"/>
          <p:nvPr/>
        </p:nvSpPr>
        <p:spPr>
          <a:xfrm>
            <a:off x="430075" y="1264075"/>
            <a:ext cx="8283900" cy="3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0187" lvl="0" indent="-21748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463"/>
              </a:buClr>
              <a:buSzPts val="1600"/>
              <a:buFont typeface="Calibri"/>
              <a:buChar char="●"/>
            </a:pPr>
            <a:r>
              <a:rPr lang="en-US" sz="1600" dirty="0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rPr>
              <a:t>Please make sure your phone or computer is muted to minimize background noise. </a:t>
            </a:r>
            <a:endParaRPr sz="1600" dirty="0">
              <a:solidFill>
                <a:srgbClr val="38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1962" lvl="1" indent="-15557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385463"/>
              </a:buClr>
              <a:buSzPts val="1600"/>
              <a:buChar char="○"/>
            </a:pPr>
            <a:r>
              <a:rPr lang="en-US" sz="1600" dirty="0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rPr>
              <a:t>To do this, hover over the bottom left-hand side of your screen and click “Mute.” </a:t>
            </a:r>
            <a:endParaRPr sz="1600" dirty="0">
              <a:solidFill>
                <a:srgbClr val="38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0187" lvl="0" indent="-21748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85463"/>
              </a:buClr>
              <a:buSzPts val="1600"/>
              <a:buFont typeface="Calibri"/>
              <a:buChar char="●"/>
            </a:pPr>
            <a:r>
              <a:rPr lang="en-US" sz="1600" dirty="0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rPr>
              <a:t>Please make sure you have turned off your camera to save bandwidth and prevent any connectivity issues.</a:t>
            </a:r>
            <a:endParaRPr sz="1600" dirty="0">
              <a:solidFill>
                <a:srgbClr val="38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1962" lvl="1" indent="-15557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385463"/>
              </a:buClr>
              <a:buSzPts val="1600"/>
              <a:buChar char="○"/>
            </a:pPr>
            <a:r>
              <a:rPr lang="en-US" sz="1600" dirty="0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rPr>
              <a:t>To do this, hover over the bottom left-hand side of your screen and click “Stop Video.”</a:t>
            </a:r>
            <a:endParaRPr sz="1600" dirty="0">
              <a:solidFill>
                <a:srgbClr val="3854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0187" lvl="0" indent="-21748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85463"/>
              </a:buClr>
              <a:buSzPts val="1600"/>
              <a:buFont typeface="Calibri"/>
              <a:buChar char="●"/>
            </a:pPr>
            <a:r>
              <a:rPr lang="en-US" sz="1600" dirty="0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rPr>
              <a:t>Please submit questions during the presentation in the “Chat” function located on the bottom of your screen. </a:t>
            </a:r>
            <a:endParaRPr sz="1600" dirty="0">
              <a:solidFill>
                <a:srgbClr val="3854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Google Shape;4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975" y="3155750"/>
            <a:ext cx="4221150" cy="15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6"/>
          <p:cNvSpPr txBox="1"/>
          <p:nvPr/>
        </p:nvSpPr>
        <p:spPr>
          <a:xfrm>
            <a:off x="430075" y="426175"/>
            <a:ext cx="8283900" cy="8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rPr>
              <a:t>Zoom Meeting Preparation</a:t>
            </a:r>
            <a:endParaRPr sz="2800" b="1" dirty="0">
              <a:solidFill>
                <a:srgbClr val="3854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6"/>
          <p:cNvSpPr txBox="1"/>
          <p:nvPr/>
        </p:nvSpPr>
        <p:spPr>
          <a:xfrm>
            <a:off x="5035150" y="3358800"/>
            <a:ext cx="3583800" cy="11082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If you require an interpreter or have other accessibility needs for future LDOE meetings, please contact </a:t>
            </a:r>
            <a:r>
              <a:rPr lang="en-US" sz="1500" b="1" u="sng" dirty="0">
                <a:solidFill>
                  <a:srgbClr val="20B6A6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LDOEcommunications@la.gov</a:t>
            </a:r>
            <a:r>
              <a:rPr lang="en-US" sz="1500" b="1" dirty="0">
                <a:latin typeface="Calibri"/>
                <a:ea typeface="Calibri"/>
                <a:cs typeface="Calibri"/>
                <a:sym typeface="Calibri"/>
              </a:rPr>
              <a:t>. </a:t>
            </a:r>
            <a:endParaRPr sz="15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Basic Frame with Call Out)">
  <p:cSld name="Title and Content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7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body" idx="1"/>
          </p:nvPr>
        </p:nvSpPr>
        <p:spPr>
          <a:xfrm>
            <a:off x="430075" y="1754275"/>
            <a:ext cx="8283900" cy="29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body" idx="2"/>
          </p:nvPr>
        </p:nvSpPr>
        <p:spPr>
          <a:xfrm>
            <a:off x="565250" y="1336375"/>
            <a:ext cx="8020800" cy="417900"/>
          </a:xfrm>
          <a:prstGeom prst="rect">
            <a:avLst/>
          </a:prstGeom>
          <a:solidFill>
            <a:srgbClr val="20B6A6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Basic Frame No Sides)">
  <p:cSld name="Title and Conten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8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8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91440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Right Picture)">
  <p:cSld name="Content and Pic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0" y="910200"/>
            <a:ext cx="5222100" cy="3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52221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19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Left Picture)">
  <p:cSld name="Content and Pictur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3921900" y="910200"/>
            <a:ext cx="5222100" cy="3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title"/>
          </p:nvPr>
        </p:nvSpPr>
        <p:spPr>
          <a:xfrm>
            <a:off x="3921900" y="0"/>
            <a:ext cx="52221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20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Career &amp; College Readiness)">
  <p:cSld name="Cover 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Alligator)">
  <p:cSld name="Content &amp; Sta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1"/>
          <p:cNvSpPr txBox="1">
            <a:spLocks noGrp="1"/>
          </p:cNvSpPr>
          <p:nvPr>
            <p:ph type="sldNum" idx="12"/>
          </p:nvPr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0" y="426175"/>
            <a:ext cx="91440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>
            <a:off x="1255500" y="1336375"/>
            <a:ext cx="6633000" cy="25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21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Alligator Right)">
  <p:cSld name="Content &amp; Stats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74" name="Google Shape;74;p22"/>
          <p:cNvSpPr txBox="1">
            <a:spLocks noGrp="1"/>
          </p:cNvSpPr>
          <p:nvPr>
            <p:ph type="title"/>
          </p:nvPr>
        </p:nvSpPr>
        <p:spPr>
          <a:xfrm>
            <a:off x="223" y="426175"/>
            <a:ext cx="91440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body" idx="1"/>
          </p:nvPr>
        </p:nvSpPr>
        <p:spPr>
          <a:xfrm>
            <a:off x="1638476" y="1336375"/>
            <a:ext cx="7501800" cy="25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2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Pelican Right)">
  <p:cSld name="Content &amp; Stat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3"/>
          <p:cNvSpPr txBox="1">
            <a:spLocks noGrp="1"/>
          </p:cNvSpPr>
          <p:nvPr>
            <p:ph type="title"/>
          </p:nvPr>
        </p:nvSpPr>
        <p:spPr>
          <a:xfrm>
            <a:off x="0" y="426175"/>
            <a:ext cx="61296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61296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3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Pelican Right) 1">
  <p:cSld name="Content &amp; Stats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4"/>
          <p:cNvSpPr txBox="1">
            <a:spLocks noGrp="1"/>
          </p:cNvSpPr>
          <p:nvPr>
            <p:ph type="title"/>
          </p:nvPr>
        </p:nvSpPr>
        <p:spPr>
          <a:xfrm>
            <a:off x="3014400" y="426175"/>
            <a:ext cx="61296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body" idx="1"/>
          </p:nvPr>
        </p:nvSpPr>
        <p:spPr>
          <a:xfrm>
            <a:off x="3014400" y="1336375"/>
            <a:ext cx="61296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4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Crawfish Right)">
  <p:cSld name="Content &amp; Stats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5"/>
          <p:cNvSpPr txBox="1">
            <a:spLocks noGrp="1"/>
          </p:cNvSpPr>
          <p:nvPr>
            <p:ph type="title"/>
          </p:nvPr>
        </p:nvSpPr>
        <p:spPr>
          <a:xfrm>
            <a:off x="0" y="426175"/>
            <a:ext cx="72042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25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72042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5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Crawfish Left)">
  <p:cSld name="Content &amp; Stats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6"/>
          <p:cNvSpPr txBox="1">
            <a:spLocks noGrp="1"/>
          </p:cNvSpPr>
          <p:nvPr>
            <p:ph type="title"/>
          </p:nvPr>
        </p:nvSpPr>
        <p:spPr>
          <a:xfrm>
            <a:off x="2004750" y="426175"/>
            <a:ext cx="71394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body" idx="1"/>
          </p:nvPr>
        </p:nvSpPr>
        <p:spPr>
          <a:xfrm>
            <a:off x="2004750" y="1336375"/>
            <a:ext cx="71394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6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Bass Right)">
  <p:cSld name="Content &amp; Stats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7"/>
          <p:cNvSpPr txBox="1">
            <a:spLocks noGrp="1"/>
          </p:cNvSpPr>
          <p:nvPr>
            <p:ph type="title"/>
          </p:nvPr>
        </p:nvSpPr>
        <p:spPr>
          <a:xfrm>
            <a:off x="0" y="426175"/>
            <a:ext cx="6720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27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67209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7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Bass Right) 1">
  <p:cSld name="Content &amp; Stats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8"/>
          <p:cNvSpPr txBox="1">
            <a:spLocks noGrp="1"/>
          </p:cNvSpPr>
          <p:nvPr>
            <p:ph type="title"/>
          </p:nvPr>
        </p:nvSpPr>
        <p:spPr>
          <a:xfrm>
            <a:off x="2423100" y="426175"/>
            <a:ext cx="6720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body" idx="1"/>
          </p:nvPr>
        </p:nvSpPr>
        <p:spPr>
          <a:xfrm>
            <a:off x="2423100" y="1336375"/>
            <a:ext cx="67209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8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Hands)">
  <p:cSld name="Section 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9"/>
          <p:cNvSpPr txBox="1">
            <a:spLocks noGrp="1"/>
          </p:cNvSpPr>
          <p:nvPr>
            <p:ph type="title"/>
          </p:nvPr>
        </p:nvSpPr>
        <p:spPr>
          <a:xfrm>
            <a:off x="0" y="733400"/>
            <a:ext cx="9144000" cy="31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Picture Right)">
  <p:cSld name="Section Title Onl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0"/>
          <p:cNvSpPr txBox="1">
            <a:spLocks noGrp="1"/>
          </p:cNvSpPr>
          <p:nvPr>
            <p:ph type="title"/>
          </p:nvPr>
        </p:nvSpPr>
        <p:spPr>
          <a:xfrm>
            <a:off x="0" y="778825"/>
            <a:ext cx="5105700" cy="3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Equity, Inclusion, &amp; Opportunities)">
  <p:cSld name="Cover 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Picture Right) 1">
  <p:cSld name="Section Title Only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1"/>
          <p:cNvSpPr txBox="1">
            <a:spLocks noGrp="1"/>
          </p:cNvSpPr>
          <p:nvPr>
            <p:ph type="title"/>
          </p:nvPr>
        </p:nvSpPr>
        <p:spPr>
          <a:xfrm>
            <a:off x="3987875" y="778825"/>
            <a:ext cx="5156100" cy="3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Magnolia Left)">
  <p:cSld name="Section Title 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2"/>
          <p:cNvSpPr txBox="1">
            <a:spLocks noGrp="1"/>
          </p:cNvSpPr>
          <p:nvPr>
            <p:ph type="title"/>
          </p:nvPr>
        </p:nvSpPr>
        <p:spPr>
          <a:xfrm>
            <a:off x="3064725" y="733400"/>
            <a:ext cx="6079500" cy="3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Magnolia Left)">
  <p:cSld name="Section Title 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3"/>
          <p:cNvSpPr txBox="1">
            <a:spLocks noGrp="1"/>
          </p:cNvSpPr>
          <p:nvPr>
            <p:ph type="title"/>
          </p:nvPr>
        </p:nvSpPr>
        <p:spPr>
          <a:xfrm>
            <a:off x="0" y="733400"/>
            <a:ext cx="6079500" cy="3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Fleur de Lis Right)">
  <p:cSld name="Section Title Onl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4"/>
          <p:cNvSpPr txBox="1">
            <a:spLocks noGrp="1"/>
          </p:cNvSpPr>
          <p:nvPr>
            <p:ph type="title"/>
          </p:nvPr>
        </p:nvSpPr>
        <p:spPr>
          <a:xfrm>
            <a:off x="0" y="786050"/>
            <a:ext cx="6151200" cy="3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Fleur de Lis Left)">
  <p:cSld name="Section Title Only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5"/>
          <p:cNvSpPr txBox="1">
            <a:spLocks noGrp="1"/>
          </p:cNvSpPr>
          <p:nvPr>
            <p:ph type="title"/>
          </p:nvPr>
        </p:nvSpPr>
        <p:spPr>
          <a:xfrm>
            <a:off x="3021550" y="771625"/>
            <a:ext cx="6122400" cy="3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Deer Right)">
  <p:cSld name="Section Title Only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title"/>
          </p:nvPr>
        </p:nvSpPr>
        <p:spPr>
          <a:xfrm>
            <a:off x="0" y="771625"/>
            <a:ext cx="5523900" cy="3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Deer Left)">
  <p:cSld name="Section Title Only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7"/>
          <p:cNvSpPr txBox="1">
            <a:spLocks noGrp="1"/>
          </p:cNvSpPr>
          <p:nvPr>
            <p:ph type="title"/>
          </p:nvPr>
        </p:nvSpPr>
        <p:spPr>
          <a:xfrm>
            <a:off x="3620100" y="771625"/>
            <a:ext cx="5523900" cy="3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Cypress Right)">
  <p:cSld name="Section Title Only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8"/>
          <p:cNvSpPr txBox="1">
            <a:spLocks noGrp="1"/>
          </p:cNvSpPr>
          <p:nvPr>
            <p:ph type="title"/>
          </p:nvPr>
        </p:nvSpPr>
        <p:spPr>
          <a:xfrm>
            <a:off x="0" y="1016800"/>
            <a:ext cx="60864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Cypress Left)">
  <p:cSld name="Section Title Only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9"/>
          <p:cNvSpPr txBox="1">
            <a:spLocks noGrp="1"/>
          </p:cNvSpPr>
          <p:nvPr>
            <p:ph type="title"/>
          </p:nvPr>
        </p:nvSpPr>
        <p:spPr>
          <a:xfrm>
            <a:off x="3057600" y="1016800"/>
            <a:ext cx="60864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Beads Right)">
  <p:cSld name="Section Title Only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0"/>
          <p:cNvSpPr txBox="1">
            <a:spLocks noGrp="1"/>
          </p:cNvSpPr>
          <p:nvPr>
            <p:ph type="title"/>
          </p:nvPr>
        </p:nvSpPr>
        <p:spPr>
          <a:xfrm>
            <a:off x="0" y="800450"/>
            <a:ext cx="6519000" cy="3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Legislative Affairs, Policy, &amp; Workforce Support)">
  <p:cSld name="Cover 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Beads Left)">
  <p:cSld name="Section Title Only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1"/>
          <p:cNvSpPr txBox="1">
            <a:spLocks noGrp="1"/>
          </p:cNvSpPr>
          <p:nvPr>
            <p:ph type="title"/>
          </p:nvPr>
        </p:nvSpPr>
        <p:spPr>
          <a:xfrm>
            <a:off x="2625000" y="800450"/>
            <a:ext cx="6519000" cy="3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Operations)">
  <p:cSld name="Cover 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School System Financial Services)">
  <p:cSld name="Cover Title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School System Relations)">
  <p:cSld name="Cover Title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Teaching &amp; Learning)">
  <p:cSld name="Cover Title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Early Childhood)">
  <p:cSld name="Cover Title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0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uisianabelieves.com/resources/library/minimum-foundation-program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4" Type="http://schemas.openxmlformats.org/officeDocument/2006/relationships/hyperlink" Target="mailto:LDOEMFPHelpdesk@la.gov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2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600" b="0" dirty="0">
                <a:solidFill>
                  <a:schemeClr val="dk1"/>
                </a:solidFill>
              </a:rPr>
              <a:t>Overview of the </a:t>
            </a:r>
            <a:br>
              <a:rPr lang="en-US" sz="2600" b="0" dirty="0">
                <a:solidFill>
                  <a:schemeClr val="dk1"/>
                </a:solidFill>
              </a:rPr>
            </a:br>
            <a:r>
              <a:rPr lang="en-US" sz="2600" b="0" dirty="0" smtClean="0">
                <a:solidFill>
                  <a:schemeClr val="dk1"/>
                </a:solidFill>
              </a:rPr>
              <a:t>Minimum </a:t>
            </a:r>
            <a:r>
              <a:rPr lang="en-US" sz="2600" b="0" dirty="0">
                <a:solidFill>
                  <a:schemeClr val="dk1"/>
                </a:solidFill>
              </a:rPr>
              <a:t>Foundation Program (</a:t>
            </a:r>
            <a:r>
              <a:rPr lang="en-US" sz="2600" b="0" dirty="0" smtClean="0">
                <a:solidFill>
                  <a:schemeClr val="dk1"/>
                </a:solidFill>
              </a:rPr>
              <a:t>MFP)Formula</a:t>
            </a:r>
            <a:br>
              <a:rPr lang="en-US" sz="2600" b="0" dirty="0" smtClean="0">
                <a:solidFill>
                  <a:schemeClr val="dk1"/>
                </a:solidFill>
              </a:rPr>
            </a:br>
            <a:endParaRPr b="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9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1</a:t>
            </a:r>
            <a:endParaRPr dirty="0"/>
          </a:p>
        </p:txBody>
      </p:sp>
      <p:sp>
        <p:nvSpPr>
          <p:cNvPr id="181" name="Google Shape;181;p49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91440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Students </a:t>
            </a:r>
            <a:r>
              <a:rPr lang="en-US" dirty="0"/>
              <a:t>with Disabilities Weight (150%) - acknowledges the extra cost that is incurred to provide services to students with disabilities. </a:t>
            </a:r>
            <a:endParaRPr dirty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endParaRPr lang="en-US" dirty="0" smtClean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Students are eligible to be counted if </a:t>
            </a:r>
            <a:r>
              <a:rPr lang="en-US" dirty="0"/>
              <a:t>they are receiving one of the 16 identified special education </a:t>
            </a:r>
            <a:r>
              <a:rPr lang="en-US" dirty="0" smtClean="0"/>
              <a:t>services and have a current </a:t>
            </a:r>
            <a:r>
              <a:rPr lang="en-US" dirty="0" smtClean="0"/>
              <a:t>IEP as of February 1.</a:t>
            </a:r>
            <a:endParaRPr lang="en-US" dirty="0" smtClean="0"/>
          </a:p>
          <a:p>
            <a:pPr marL="102870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 smtClean="0"/>
          </a:p>
          <a:p>
            <a:pPr lvl="1">
              <a:spcBef>
                <a:spcPts val="0"/>
              </a:spcBef>
              <a:buFont typeface="Calibri"/>
              <a:buChar char="•"/>
            </a:pPr>
            <a:r>
              <a:rPr lang="en-US" dirty="0"/>
              <a:t>Gift and Talented Weight (60%) -  recognizes the additional cost associated with providing services to gifted and/or talented students.  </a:t>
            </a:r>
          </a:p>
          <a:p>
            <a:pPr lvl="2">
              <a:spcBef>
                <a:spcPts val="0"/>
              </a:spcBef>
              <a:buFont typeface="Calibri"/>
              <a:buChar char="•"/>
            </a:pPr>
            <a:endParaRPr lang="en-US" dirty="0" smtClean="0"/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Students are eligible to be counted if they qualify </a:t>
            </a:r>
            <a:r>
              <a:rPr lang="en-US" dirty="0"/>
              <a:t>as gifted and/or </a:t>
            </a:r>
            <a:r>
              <a:rPr lang="en-US" dirty="0" smtClean="0"/>
              <a:t>talented and have a current education plan as of February 1.</a:t>
            </a:r>
            <a:endParaRPr lang="en-US" dirty="0"/>
          </a:p>
          <a:p>
            <a:pPr marL="102870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96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0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1</a:t>
            </a:r>
            <a:endParaRPr dirty="0"/>
          </a:p>
        </p:txBody>
      </p:sp>
      <p:sp>
        <p:nvSpPr>
          <p:cNvPr id="188" name="Google Shape;188;p50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Economy </a:t>
            </a:r>
            <a:r>
              <a:rPr lang="en-US" dirty="0"/>
              <a:t>of Scale Weight(up to 20%) - City and parish School systems with less than 7,500 students </a:t>
            </a:r>
            <a:r>
              <a:rPr lang="en-US" dirty="0" smtClean="0"/>
              <a:t>are </a:t>
            </a:r>
            <a:r>
              <a:rPr lang="en-US" dirty="0"/>
              <a:t>recognized to have extra costs due to their small size.  </a:t>
            </a:r>
            <a:endParaRPr lang="en-US" dirty="0" smtClean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These systems are assigned extra weighted students in order to recognize this extra cost. </a:t>
            </a:r>
            <a:endParaRPr lang="en-US" dirty="0" smtClean="0"/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 smtClean="0"/>
              <a:t> </a:t>
            </a:r>
            <a:endParaRPr dirty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The </a:t>
            </a:r>
            <a:r>
              <a:rPr lang="en-US" dirty="0" smtClean="0"/>
              <a:t>number of students is </a:t>
            </a:r>
            <a:r>
              <a:rPr lang="en-US" dirty="0"/>
              <a:t>determined by how close or distant they are from 7,500 </a:t>
            </a:r>
            <a:r>
              <a:rPr lang="en-US" dirty="0" smtClean="0"/>
              <a:t>students.</a:t>
            </a:r>
          </a:p>
          <a:p>
            <a:pPr marL="102870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 smtClean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Systems farthest away from 7,500 students would be allocated approximately 20% while systems nearest to 7,500 would be allocated a much smaller percentage. 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1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1</a:t>
            </a:r>
            <a:endParaRPr dirty="0"/>
          </a:p>
        </p:txBody>
      </p:sp>
      <p:sp>
        <p:nvSpPr>
          <p:cNvPr id="195" name="Google Shape;195;p51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91440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/>
              <a:t>The weighted student or unit counts are added to the base student count to equal the total weighted student count.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pic>
        <p:nvPicPr>
          <p:cNvPr id="196" name="Google Shape;19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0313" y="1997925"/>
            <a:ext cx="5203376" cy="254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9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1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23" y="1963270"/>
            <a:ext cx="7893424" cy="1936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0195" y="1417861"/>
            <a:ext cx="1331259" cy="31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Table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2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2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1</a:t>
            </a:r>
            <a:endParaRPr dirty="0"/>
          </a:p>
        </p:txBody>
      </p:sp>
      <p:sp>
        <p:nvSpPr>
          <p:cNvPr id="203" name="Google Shape;203;p52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The </a:t>
            </a:r>
            <a:r>
              <a:rPr lang="en-US" dirty="0" smtClean="0"/>
              <a:t>Base </a:t>
            </a:r>
            <a:r>
              <a:rPr lang="en-US" dirty="0"/>
              <a:t>P</a:t>
            </a:r>
            <a:r>
              <a:rPr lang="en-US" dirty="0" smtClean="0"/>
              <a:t>er </a:t>
            </a:r>
            <a:r>
              <a:rPr lang="en-US" dirty="0"/>
              <a:t>P</a:t>
            </a:r>
            <a:r>
              <a:rPr lang="en-US" dirty="0" smtClean="0"/>
              <a:t>upil </a:t>
            </a:r>
            <a:r>
              <a:rPr lang="en-US" dirty="0"/>
              <a:t>amount is the next component in the Level 1 formula calculation. 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This amount is specifically named in the formula resolution adopted by the Legislature</a:t>
            </a:r>
            <a:r>
              <a:rPr lang="en-US" dirty="0" smtClean="0"/>
              <a:t>.</a:t>
            </a:r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Level 1 is the only level of the formula in which this amount is utilized</a:t>
            </a:r>
            <a:r>
              <a:rPr lang="en-US" dirty="0" smtClean="0"/>
              <a:t>.</a:t>
            </a:r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The per-pupil amount is an input not an output; it is </a:t>
            </a:r>
            <a:r>
              <a:rPr lang="en-US" dirty="0" smtClean="0"/>
              <a:t>NOT </a:t>
            </a:r>
            <a:r>
              <a:rPr lang="en-US" dirty="0"/>
              <a:t>the final per-pupil allocation that each school system receives when the Level 1 calculation is complete</a:t>
            </a:r>
            <a:r>
              <a:rPr lang="en-US" dirty="0" smtClean="0"/>
              <a:t>.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endParaRPr dirty="0"/>
          </a:p>
          <a:p>
            <a:pPr lvl="1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The current base </a:t>
            </a:r>
            <a:r>
              <a:rPr lang="en-US" dirty="0"/>
              <a:t>per-pupil amount </a:t>
            </a:r>
            <a:r>
              <a:rPr lang="en-US" dirty="0" smtClean="0"/>
              <a:t>is $4,015.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3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1</a:t>
            </a:r>
            <a:endParaRPr dirty="0"/>
          </a:p>
        </p:txBody>
      </p:sp>
      <p:sp>
        <p:nvSpPr>
          <p:cNvPr id="210" name="Google Shape;210;p53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91440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Total weighted student count is multiplied by the base per pupil amount to equal the cost of education calculated by the formula.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11" name="Google Shape;211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274" y="2229275"/>
            <a:ext cx="5032100" cy="127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9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1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906" y="2217923"/>
            <a:ext cx="2738718" cy="1743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0024" y="1619146"/>
            <a:ext cx="1331259" cy="31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Table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5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4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1</a:t>
            </a:r>
            <a:endParaRPr dirty="0"/>
          </a:p>
        </p:txBody>
      </p:sp>
      <p:sp>
        <p:nvSpPr>
          <p:cNvPr id="218" name="Google Shape;218;p54"/>
          <p:cNvSpPr txBox="1">
            <a:spLocks noGrp="1"/>
          </p:cNvSpPr>
          <p:nvPr>
            <p:ph type="body" idx="1"/>
          </p:nvPr>
        </p:nvSpPr>
        <p:spPr>
          <a:xfrm>
            <a:off x="0" y="1196788"/>
            <a:ext cx="9144000" cy="35031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The second Level 1 calculation determines the portion </a:t>
            </a:r>
            <a:r>
              <a:rPr lang="en-US" dirty="0"/>
              <a:t>of the cost </a:t>
            </a:r>
            <a:r>
              <a:rPr lang="en-US" dirty="0" smtClean="0"/>
              <a:t>that is funded </a:t>
            </a:r>
            <a:r>
              <a:rPr lang="en-US" dirty="0"/>
              <a:t>by the State </a:t>
            </a:r>
            <a:r>
              <a:rPr lang="en-US" dirty="0" smtClean="0"/>
              <a:t>through the MFP and the portion that is supported by </a:t>
            </a:r>
            <a:r>
              <a:rPr lang="en-US" dirty="0"/>
              <a:t>the local school </a:t>
            </a:r>
            <a:r>
              <a:rPr lang="en-US" dirty="0" smtClean="0"/>
              <a:t>systems.</a:t>
            </a:r>
          </a:p>
          <a:p>
            <a:pPr lvl="1">
              <a:spcBef>
                <a:spcPts val="0"/>
              </a:spcBef>
              <a:buFont typeface="Calibri"/>
              <a:buChar char="•"/>
            </a:pPr>
            <a:r>
              <a:rPr lang="en-US" dirty="0"/>
              <a:t>The formula ensures that the </a:t>
            </a:r>
            <a:r>
              <a:rPr lang="en-US" dirty="0" smtClean="0"/>
              <a:t>total State share is maintained at 65</a:t>
            </a:r>
            <a:r>
              <a:rPr lang="en-US" dirty="0"/>
              <a:t>% </a:t>
            </a:r>
            <a:r>
              <a:rPr lang="en-US" dirty="0" smtClean="0"/>
              <a:t>while the total local share is maintained at 35%.</a:t>
            </a:r>
            <a:endParaRPr lang="en-US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lvl="0">
              <a:spcBef>
                <a:spcPts val="0"/>
              </a:spcBef>
              <a:buFont typeface="Calibri"/>
              <a:buChar char="•"/>
            </a:pPr>
            <a:r>
              <a:rPr lang="en-US" dirty="0"/>
              <a:t>The local </a:t>
            </a:r>
            <a:r>
              <a:rPr lang="en-US" dirty="0" smtClean="0"/>
              <a:t>share of the cost is </a:t>
            </a:r>
            <a:r>
              <a:rPr lang="en-US" dirty="0"/>
              <a:t>determined </a:t>
            </a:r>
            <a:r>
              <a:rPr lang="en-US" dirty="0" smtClean="0"/>
              <a:t>first and is calculated based </a:t>
            </a:r>
            <a:r>
              <a:rPr lang="en-US" dirty="0"/>
              <a:t>on the potential of </a:t>
            </a:r>
            <a:r>
              <a:rPr lang="en-US" dirty="0" smtClean="0"/>
              <a:t>school </a:t>
            </a:r>
            <a:r>
              <a:rPr lang="en-US" dirty="0"/>
              <a:t>systems to </a:t>
            </a:r>
            <a:r>
              <a:rPr lang="en-US" dirty="0" smtClean="0"/>
              <a:t>generate </a:t>
            </a:r>
            <a:r>
              <a:rPr lang="en-US" dirty="0"/>
              <a:t>local tax revenues </a:t>
            </a:r>
            <a:r>
              <a:rPr lang="en-US" dirty="0" smtClean="0"/>
              <a:t>in support of education.   </a:t>
            </a:r>
          </a:p>
          <a:p>
            <a:pPr marL="114300" lvl="0" indent="0"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Font typeface="Calibri"/>
              <a:buChar char="•"/>
            </a:pPr>
            <a:r>
              <a:rPr lang="en-US" dirty="0"/>
              <a:t>The calculation uses the potential to raise revenue rather than actual revenue collected to recognize the variation in the abilities of the school systems to generate funds.	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4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1</a:t>
            </a:r>
            <a:endParaRPr dirty="0"/>
          </a:p>
        </p:txBody>
      </p:sp>
      <p:sp>
        <p:nvSpPr>
          <p:cNvPr id="218" name="Google Shape;218;p54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91440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To measure the potential to raise local revenue, </a:t>
            </a:r>
            <a:r>
              <a:rPr lang="en-US" dirty="0" smtClean="0"/>
              <a:t>first, the </a:t>
            </a:r>
            <a:r>
              <a:rPr lang="en-US" dirty="0"/>
              <a:t>net assessed taxable property </a:t>
            </a:r>
            <a:r>
              <a:rPr lang="en-US" dirty="0" smtClean="0"/>
              <a:t>value for </a:t>
            </a:r>
            <a:r>
              <a:rPr lang="en-US" dirty="0"/>
              <a:t>each city and parish school system </a:t>
            </a:r>
            <a:r>
              <a:rPr lang="en-US" dirty="0" smtClean="0"/>
              <a:t>is utilized.  The net assessed taxable property amounts are gathered from the Louisiana Tax Commission.  To lessen the volatility of the allocation, a growth in the net assessed property value is capped at 10% per year.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 smtClean="0"/>
              <a:t>				Table 7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3112304"/>
            <a:ext cx="722947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0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4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1</a:t>
            </a:r>
            <a:endParaRPr dirty="0"/>
          </a:p>
        </p:txBody>
      </p:sp>
      <p:sp>
        <p:nvSpPr>
          <p:cNvPr id="218" name="Google Shape;218;p54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91440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Additionally, the full potential to raise local revenue also includes the sales </a:t>
            </a:r>
            <a:r>
              <a:rPr lang="en-US" dirty="0"/>
              <a:t>tax </a:t>
            </a:r>
            <a:r>
              <a:rPr lang="en-US" dirty="0" smtClean="0"/>
              <a:t>base. Sales tax revenue is divided by the </a:t>
            </a:r>
            <a:r>
              <a:rPr lang="en-US" dirty="0"/>
              <a:t>sales tax </a:t>
            </a:r>
            <a:r>
              <a:rPr lang="en-US" dirty="0" smtClean="0"/>
              <a:t>rate to equal the sales tax base. To lessen the volatility of the allocation, a growth in the sales tax base is capped at 15% per year.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dirty="0" smtClean="0"/>
              <a:t>				Table 7</a:t>
            </a: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92" y="3078256"/>
            <a:ext cx="8047271" cy="125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9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3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MFP Purpose</a:t>
            </a:r>
            <a:endParaRPr b="0" dirty="0"/>
          </a:p>
        </p:txBody>
      </p:sp>
      <p:sp>
        <p:nvSpPr>
          <p:cNvPr id="139" name="Google Shape;139;p43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Article VIII, Section 13 of the Louisiana Constitution provides that the Board of Elementary and Secondary Education (BESE) shall annually develop and adopt a formula which shall be used to:</a:t>
            </a:r>
            <a:endParaRPr dirty="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Determine the cost of a minimum foundation program of education </a:t>
            </a:r>
            <a:endParaRPr dirty="0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the State.</a:t>
            </a:r>
            <a:endParaRPr dirty="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Equitably distribute State funds through the formula.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4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1</a:t>
            </a:r>
            <a:endParaRPr dirty="0"/>
          </a:p>
        </p:txBody>
      </p:sp>
      <p:sp>
        <p:nvSpPr>
          <p:cNvPr id="218" name="Google Shape;218;p54"/>
          <p:cNvSpPr txBox="1">
            <a:spLocks noGrp="1"/>
          </p:cNvSpPr>
          <p:nvPr>
            <p:ph type="body" idx="1"/>
          </p:nvPr>
        </p:nvSpPr>
        <p:spPr>
          <a:xfrm>
            <a:off x="0" y="1122829"/>
            <a:ext cx="9144000" cy="35771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The </a:t>
            </a:r>
            <a:r>
              <a:rPr lang="en-US" dirty="0"/>
              <a:t>net assessed taxable property </a:t>
            </a:r>
            <a:r>
              <a:rPr lang="en-US" dirty="0" smtClean="0"/>
              <a:t>for </a:t>
            </a:r>
            <a:r>
              <a:rPr lang="en-US" dirty="0"/>
              <a:t>each city and parish school system </a:t>
            </a:r>
            <a:r>
              <a:rPr lang="en-US" dirty="0" smtClean="0"/>
              <a:t>is multiplied </a:t>
            </a:r>
            <a:r>
              <a:rPr lang="en-US" dirty="0"/>
              <a:t>by </a:t>
            </a:r>
            <a:r>
              <a:rPr lang="en-US" dirty="0" smtClean="0"/>
              <a:t>a calculated ad </a:t>
            </a:r>
            <a:r>
              <a:rPr lang="en-US" dirty="0"/>
              <a:t>valorem millage and the sales tax base is multiplied by the </a:t>
            </a:r>
            <a:r>
              <a:rPr lang="en-US" dirty="0" smtClean="0"/>
              <a:t>calculated sales </a:t>
            </a:r>
            <a:r>
              <a:rPr lang="en-US" dirty="0"/>
              <a:t>tax rate </a:t>
            </a:r>
            <a:r>
              <a:rPr lang="en-US" dirty="0" smtClean="0"/>
              <a:t>required to ensure the </a:t>
            </a:r>
            <a:r>
              <a:rPr lang="en-US" dirty="0"/>
              <a:t>65%/35% </a:t>
            </a:r>
            <a:r>
              <a:rPr lang="en-US" dirty="0" smtClean="0"/>
              <a:t>split in cost is maintained.  </a:t>
            </a:r>
          </a:p>
          <a:p>
            <a:pPr marL="114300" lvl="0" indent="0">
              <a:spcBef>
                <a:spcPts val="0"/>
              </a:spcBef>
              <a:buNone/>
            </a:pPr>
            <a:endParaRPr lang="en-US" dirty="0" smtClean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Finally, Other </a:t>
            </a:r>
            <a:r>
              <a:rPr lang="en-US" dirty="0" smtClean="0"/>
              <a:t>Revenues (Revenues in Lieu of Taxes + 50% of 16</a:t>
            </a:r>
            <a:r>
              <a:rPr lang="en-US" baseline="30000" dirty="0" smtClean="0"/>
              <a:t>th</a:t>
            </a:r>
            <a:r>
              <a:rPr lang="en-US" dirty="0" smtClean="0"/>
              <a:t> Section Land and other real estate earnings) are added to the </a:t>
            </a:r>
            <a:r>
              <a:rPr lang="en-US" dirty="0" smtClean="0"/>
              <a:t>projected yield of property </a:t>
            </a:r>
            <a:r>
              <a:rPr lang="en-US" dirty="0" smtClean="0"/>
              <a:t>and sales tax revenue to equal the total local share deduction. </a:t>
            </a:r>
            <a:endParaRPr lang="en-US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 smtClean="0"/>
              <a:t>				Table 6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70" y="3287805"/>
            <a:ext cx="8372260" cy="13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1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5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1</a:t>
            </a:r>
            <a:endParaRPr dirty="0"/>
          </a:p>
        </p:txBody>
      </p:sp>
      <p:sp>
        <p:nvSpPr>
          <p:cNvPr id="225" name="Google Shape;225;p55"/>
          <p:cNvSpPr txBox="1">
            <a:spLocks noGrp="1"/>
          </p:cNvSpPr>
          <p:nvPr>
            <p:ph type="body" idx="1"/>
          </p:nvPr>
        </p:nvSpPr>
        <p:spPr>
          <a:xfrm>
            <a:off x="0" y="1203513"/>
            <a:ext cx="9144000" cy="3402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Next, the local </a:t>
            </a:r>
            <a:r>
              <a:rPr lang="en-US" dirty="0"/>
              <a:t>share </a:t>
            </a:r>
            <a:r>
              <a:rPr lang="en-US" dirty="0" smtClean="0"/>
              <a:t>deduction/allocation </a:t>
            </a:r>
            <a:r>
              <a:rPr lang="en-US" dirty="0" smtClean="0"/>
              <a:t>is subtracted from </a:t>
            </a:r>
            <a:r>
              <a:rPr lang="en-US" dirty="0"/>
              <a:t>the </a:t>
            </a:r>
            <a:r>
              <a:rPr lang="en-US" dirty="0" smtClean="0"/>
              <a:t>total cost </a:t>
            </a:r>
            <a:r>
              <a:rPr lang="en-US" dirty="0"/>
              <a:t>of </a:t>
            </a:r>
            <a:r>
              <a:rPr lang="en-US" dirty="0" smtClean="0"/>
              <a:t>education </a:t>
            </a:r>
            <a:r>
              <a:rPr lang="en-US" dirty="0" smtClean="0"/>
              <a:t>to equal the State </a:t>
            </a:r>
            <a:r>
              <a:rPr lang="en-US" dirty="0" smtClean="0"/>
              <a:t>share. </a:t>
            </a:r>
            <a:endParaRPr lang="en-US" dirty="0" smtClean="0"/>
          </a:p>
          <a:p>
            <a:pPr marL="457200" lvl="0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endParaRPr lang="en-US" dirty="0"/>
          </a:p>
          <a:p>
            <a:pPr marL="1143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endParaRPr lang="en-US" dirty="0" smtClean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The </a:t>
            </a:r>
            <a:r>
              <a:rPr lang="en-US" dirty="0" smtClean="0"/>
              <a:t>State share portion is </a:t>
            </a:r>
            <a:r>
              <a:rPr lang="en-US" dirty="0" smtClean="0"/>
              <a:t>always 65</a:t>
            </a:r>
            <a:r>
              <a:rPr lang="en-US" dirty="0" smtClean="0"/>
              <a:t>%, </a:t>
            </a:r>
            <a:r>
              <a:rPr lang="en-US" dirty="0" smtClean="0"/>
              <a:t>but each </a:t>
            </a:r>
            <a:r>
              <a:rPr lang="en-US" dirty="0"/>
              <a:t>individual </a:t>
            </a:r>
            <a:r>
              <a:rPr lang="en-US" dirty="0" smtClean="0"/>
              <a:t>school </a:t>
            </a:r>
            <a:r>
              <a:rPr lang="en-US" dirty="0"/>
              <a:t>system will have a unique State share </a:t>
            </a:r>
            <a:r>
              <a:rPr lang="en-US" dirty="0" smtClean="0"/>
              <a:t>based </a:t>
            </a:r>
            <a:r>
              <a:rPr lang="en-US" dirty="0"/>
              <a:t>on its unique </a:t>
            </a:r>
            <a:r>
              <a:rPr lang="en-US" dirty="0" smtClean="0"/>
              <a:t>student counts, net assessed property, sales tax base and other revenues</a:t>
            </a:r>
            <a:r>
              <a:rPr lang="en-US" dirty="0" smtClean="0"/>
              <a:t>.</a:t>
            </a:r>
            <a:endParaRPr dirty="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The proportion of the cost funded by the State may range, </a:t>
            </a:r>
            <a:r>
              <a:rPr lang="en-US" dirty="0" smtClean="0"/>
              <a:t>from </a:t>
            </a:r>
            <a:r>
              <a:rPr lang="en-US" dirty="0"/>
              <a:t>a high </a:t>
            </a:r>
            <a:r>
              <a:rPr lang="en-US" dirty="0" smtClean="0"/>
              <a:t>of </a:t>
            </a:r>
            <a:r>
              <a:rPr lang="en-US" dirty="0"/>
              <a:t>89% to a </a:t>
            </a:r>
            <a:endParaRPr lang="en-US" dirty="0" smtClean="0"/>
          </a:p>
          <a:p>
            <a:pPr marL="57150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	</a:t>
            </a:r>
            <a:r>
              <a:rPr lang="en-US" dirty="0" smtClean="0"/>
              <a:t>low </a:t>
            </a:r>
            <a:r>
              <a:rPr lang="en-US" dirty="0"/>
              <a:t>of 25</a:t>
            </a:r>
            <a:r>
              <a:rPr lang="en-US" dirty="0" smtClean="0"/>
              <a:t>%.  The proportion may change upward or downward on an annual basis.  </a:t>
            </a:r>
            <a:endParaRPr dirty="0"/>
          </a:p>
        </p:txBody>
      </p:sp>
      <p:sp>
        <p:nvSpPr>
          <p:cNvPr id="2" name="Rounded Rectangle 1"/>
          <p:cNvSpPr/>
          <p:nvPr/>
        </p:nvSpPr>
        <p:spPr>
          <a:xfrm>
            <a:off x="793376" y="2103775"/>
            <a:ext cx="1069041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Total Cost of Education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76767" y="2512531"/>
            <a:ext cx="914400" cy="3227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Minus 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805518" y="2113712"/>
            <a:ext cx="1196788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Share Allocation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52781" y="2486326"/>
            <a:ext cx="914400" cy="3227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696635" y="2103775"/>
            <a:ext cx="1075765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State Share Allocation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6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2</a:t>
            </a:r>
            <a:r>
              <a:rPr lang="en-US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232" name="Google Shape;232;p56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91440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Level </a:t>
            </a:r>
            <a:r>
              <a:rPr lang="en-US" dirty="0"/>
              <a:t>2 was implemented to provide an incentive </a:t>
            </a:r>
            <a:r>
              <a:rPr lang="en-US" dirty="0" smtClean="0"/>
              <a:t>to </a:t>
            </a:r>
            <a:r>
              <a:rPr lang="en-US" dirty="0"/>
              <a:t>school systems </a:t>
            </a:r>
            <a:r>
              <a:rPr lang="en-US" dirty="0" smtClean="0"/>
              <a:t>to tax themselves beyond </a:t>
            </a:r>
            <a:r>
              <a:rPr lang="en-US" dirty="0"/>
              <a:t>the </a:t>
            </a:r>
            <a:r>
              <a:rPr lang="en-US" dirty="0" smtClean="0"/>
              <a:t>minimum required to meet the local share.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endParaRPr lang="en-US" dirty="0" smtClean="0"/>
          </a:p>
          <a:p>
            <a:pPr lvl="1">
              <a:spcBef>
                <a:spcPts val="0"/>
              </a:spcBef>
              <a:buFont typeface="Calibri"/>
              <a:buChar char="•"/>
            </a:pPr>
            <a:r>
              <a:rPr lang="en-US" dirty="0"/>
              <a:t>When this formula was first developed in the early 1990s some school systems were not generating local revenues sufficient to meet the required local contribution. </a:t>
            </a:r>
            <a:endParaRPr lang="en-US" dirty="0" smtClean="0"/>
          </a:p>
          <a:p>
            <a:pPr lvl="1">
              <a:spcBef>
                <a:spcPts val="0"/>
              </a:spcBef>
              <a:buFont typeface="Calibri"/>
              <a:buChar char="•"/>
            </a:pPr>
            <a:r>
              <a:rPr lang="en-US" dirty="0"/>
              <a:t>As of today, all local school systems have passed taxes at a level that is beyond the minimum.  </a:t>
            </a:r>
          </a:p>
          <a:p>
            <a:pPr lvl="1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The </a:t>
            </a:r>
            <a:r>
              <a:rPr lang="en-US" dirty="0"/>
              <a:t>minimum required local revenue share is equal to the local share allocation in Level 1.</a:t>
            </a:r>
          </a:p>
          <a:p>
            <a:pPr lvl="1">
              <a:spcBef>
                <a:spcPts val="0"/>
              </a:spcBef>
              <a:buFont typeface="Calibri"/>
              <a:buChar char="•"/>
            </a:pPr>
            <a:endParaRPr lang="en-US" dirty="0" smtClean="0"/>
          </a:p>
          <a:p>
            <a:pPr marL="571500" lvl="1" indent="0">
              <a:spcBef>
                <a:spcPts val="0"/>
              </a:spcBef>
              <a:buNone/>
            </a:pPr>
            <a:endParaRPr lang="en-US" dirty="0"/>
          </a:p>
          <a:p>
            <a:pPr marL="114300" indent="0">
              <a:spcBef>
                <a:spcPts val="0"/>
              </a:spcBef>
              <a:buNone/>
            </a:pPr>
            <a:endParaRPr lang="en-US" dirty="0" smtClean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5" name="Rounded Rectangle 4"/>
          <p:cNvSpPr/>
          <p:nvPr/>
        </p:nvSpPr>
        <p:spPr>
          <a:xfrm>
            <a:off x="2396937" y="3570195"/>
            <a:ext cx="1169895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Share Allocation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38294" y="3826146"/>
            <a:ext cx="914400" cy="4024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024156" y="3570195"/>
            <a:ext cx="1331259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Minimum Local Revenue Share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6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2</a:t>
            </a:r>
            <a:r>
              <a:rPr lang="en-US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232" name="Google Shape;232;p56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9144000" cy="3363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The Level 2 allocation measures the extra effort through the total local tax revenues (property, sales, and other revenues) actually collected.</a:t>
            </a:r>
          </a:p>
          <a:p>
            <a:pPr marL="114300" lvl="0" indent="0">
              <a:spcBef>
                <a:spcPts val="0"/>
              </a:spcBef>
              <a:buNone/>
            </a:pPr>
            <a:endParaRPr lang="en-US" dirty="0" smtClean="0"/>
          </a:p>
          <a:p>
            <a:pPr lvl="0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Local </a:t>
            </a:r>
            <a:r>
              <a:rPr lang="en-US" dirty="0"/>
              <a:t>revenues above the </a:t>
            </a:r>
            <a:r>
              <a:rPr lang="en-US" dirty="0" smtClean="0"/>
              <a:t>minimum required is the difference between the </a:t>
            </a:r>
            <a:r>
              <a:rPr lang="en-US" dirty="0" smtClean="0"/>
              <a:t>total </a:t>
            </a:r>
            <a:r>
              <a:rPr lang="en-US" dirty="0" smtClean="0"/>
              <a:t>local tax revenues collected </a:t>
            </a:r>
            <a:r>
              <a:rPr lang="en-US" dirty="0" smtClean="0"/>
              <a:t>compared </a:t>
            </a:r>
            <a:r>
              <a:rPr lang="en-US" dirty="0" smtClean="0"/>
              <a:t>to the Level 1 local share </a:t>
            </a:r>
            <a:r>
              <a:rPr lang="en-US" dirty="0" smtClean="0"/>
              <a:t>allocation.</a:t>
            </a:r>
            <a:endParaRPr lang="en-US" dirty="0" smtClean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 smtClean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 smtClean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 smtClean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 smtClean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 smtClean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676553" y="2937493"/>
            <a:ext cx="1109383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Total Local Tax Revenues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571873" y="2971342"/>
            <a:ext cx="1082487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Share</a:t>
            </a:r>
          </a:p>
          <a:p>
            <a:pPr algn="ctr"/>
            <a:r>
              <a:rPr lang="en-US" dirty="0" smtClean="0"/>
              <a:t>Allocation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6407519" y="2931459"/>
            <a:ext cx="1042147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Revenue Over Minimum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09867" y="3233103"/>
            <a:ext cx="914400" cy="3227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38094" y="3267177"/>
            <a:ext cx="914400" cy="3227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Minus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5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6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2</a:t>
            </a:r>
            <a:r>
              <a:rPr lang="en-US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232" name="Google Shape;232;p56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91440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>
              <a:spcBef>
                <a:spcPts val="0"/>
              </a:spcBef>
              <a:buFont typeface="Calibri"/>
              <a:buChar char="•"/>
            </a:pPr>
            <a:r>
              <a:rPr lang="en-US" dirty="0"/>
              <a:t>The maximum reward is equal to 34% of the Total Level 1 costs.</a:t>
            </a:r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 smtClean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endParaRPr lang="en-US" dirty="0"/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 smtClean="0"/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/>
          </a:p>
          <a:p>
            <a:pPr lvl="1">
              <a:spcBef>
                <a:spcPts val="0"/>
              </a:spcBef>
              <a:buFont typeface="Calibri"/>
              <a:buChar char="•"/>
            </a:pPr>
            <a:endParaRPr lang="en-US" dirty="0" smtClean="0"/>
          </a:p>
          <a:p>
            <a:pPr lvl="1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The amount eligible to be considered for a Level 2 allocation is </a:t>
            </a:r>
            <a:r>
              <a:rPr lang="en-US" dirty="0" smtClean="0"/>
              <a:t>the </a:t>
            </a:r>
            <a:r>
              <a:rPr lang="en-US" dirty="0" smtClean="0"/>
              <a:t>Local </a:t>
            </a:r>
            <a:r>
              <a:rPr lang="en-US" dirty="0" smtClean="0"/>
              <a:t>revenue </a:t>
            </a:r>
            <a:r>
              <a:rPr lang="en-US" dirty="0" smtClean="0"/>
              <a:t>over the minimum compared </a:t>
            </a:r>
            <a:r>
              <a:rPr lang="en-US" dirty="0" smtClean="0"/>
              <a:t>to the maximum </a:t>
            </a:r>
            <a:r>
              <a:rPr lang="en-US" dirty="0" smtClean="0"/>
              <a:t>on Level 2. </a:t>
            </a:r>
            <a:endParaRPr lang="en-US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endParaRPr lang="en-US" dirty="0" smtClean="0"/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 smtClean="0"/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 smtClean="0"/>
              <a:t> 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24525" y="1789375"/>
            <a:ext cx="9144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Total Level 1 Cost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555066" y="1775928"/>
            <a:ext cx="914400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34% Cap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965451" y="1789375"/>
            <a:ext cx="1136277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Maximum on Level 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65002" y="2071762"/>
            <a:ext cx="914400" cy="3227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45130" y="2071762"/>
            <a:ext cx="914400" cy="3227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491192" y="3593805"/>
            <a:ext cx="1042147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Revenue Over Minimum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999285" y="3593805"/>
            <a:ext cx="1136277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Maximum on Level 2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025963" y="3516407"/>
            <a:ext cx="1075765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Amount Eligible for Level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365002" y="3832412"/>
            <a:ext cx="914400" cy="3227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minus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80442" y="3832411"/>
            <a:ext cx="914400" cy="3227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6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2</a:t>
            </a:r>
            <a:r>
              <a:rPr lang="en-US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232" name="Google Shape;232;p56"/>
          <p:cNvSpPr txBox="1">
            <a:spLocks noGrp="1"/>
          </p:cNvSpPr>
          <p:nvPr>
            <p:ph type="body" idx="1"/>
          </p:nvPr>
        </p:nvSpPr>
        <p:spPr>
          <a:xfrm>
            <a:off x="0" y="1243853"/>
            <a:ext cx="9144000" cy="34561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The </a:t>
            </a:r>
            <a:r>
              <a:rPr lang="en-US" dirty="0" smtClean="0"/>
              <a:t>amount eligible for a Level 2 </a:t>
            </a:r>
            <a:r>
              <a:rPr lang="en-US" dirty="0" smtClean="0"/>
              <a:t>is </a:t>
            </a:r>
            <a:r>
              <a:rPr lang="en-US" dirty="0" smtClean="0"/>
              <a:t>multiplied by a </a:t>
            </a:r>
            <a:r>
              <a:rPr lang="en-US" dirty="0" smtClean="0"/>
              <a:t>set factor </a:t>
            </a:r>
            <a:r>
              <a:rPr lang="en-US" dirty="0" smtClean="0"/>
              <a:t>of 1.72 and the Level 1 </a:t>
            </a:r>
            <a:r>
              <a:rPr lang="en-US" dirty="0" smtClean="0"/>
              <a:t>local share </a:t>
            </a:r>
            <a:r>
              <a:rPr lang="en-US" dirty="0" smtClean="0"/>
              <a:t>allocation percent to equal the Level 2 local allocation.  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endParaRPr lang="en-US" dirty="0" smtClean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endParaRPr lang="en-US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endParaRPr lang="en-US" dirty="0" smtClean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endParaRPr lang="en-US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endParaRPr lang="en-US" dirty="0" smtClean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The local </a:t>
            </a:r>
            <a:r>
              <a:rPr lang="en-US" dirty="0" smtClean="0"/>
              <a:t>allocation is then subtracted from the amount eligible for a Level 2 allocation to equal the Level 2 State share allocation.  </a:t>
            </a:r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 smtClean="0"/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 smtClean="0"/>
              <a:t> 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813228" y="3718110"/>
            <a:ext cx="1156448" cy="80682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State Share Allocation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737741" y="2102017"/>
            <a:ext cx="914400" cy="61184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1.72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909860" y="2000704"/>
            <a:ext cx="1020712" cy="7991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Level 1 Local Share % 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00051" y="1950738"/>
            <a:ext cx="1105182" cy="8068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Amount Eligible for Level 2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80479" y="2246574"/>
            <a:ext cx="682016" cy="3227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27387" y="2238933"/>
            <a:ext cx="707227" cy="3227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09604" y="2238933"/>
            <a:ext cx="715631" cy="3227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204267" y="1990156"/>
            <a:ext cx="1118625" cy="80682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Share Allocation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439090" y="3718110"/>
            <a:ext cx="1118625" cy="80682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Share Allocation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1166954" y="3718110"/>
            <a:ext cx="1105182" cy="8068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Amount Eligible for Level 2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48716" y="3960157"/>
            <a:ext cx="682016" cy="3227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15792" y="3960156"/>
            <a:ext cx="715631" cy="3227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6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2</a:t>
            </a:r>
            <a:r>
              <a:rPr lang="en-US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232" name="Google Shape;232;p56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91440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 smtClean="0"/>
              <a:t>				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	</a:t>
            </a:r>
            <a:r>
              <a:rPr lang="en-US" dirty="0" smtClean="0"/>
              <a:t>			Table 3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50" y="2502582"/>
            <a:ext cx="8283900" cy="195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7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7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3</a:t>
            </a:r>
            <a:endParaRPr dirty="0"/>
          </a:p>
        </p:txBody>
      </p:sp>
      <p:sp>
        <p:nvSpPr>
          <p:cNvPr id="239" name="Google Shape;239;p57"/>
          <p:cNvSpPr txBox="1">
            <a:spLocks noGrp="1"/>
          </p:cNvSpPr>
          <p:nvPr>
            <p:ph type="body" idx="1"/>
          </p:nvPr>
        </p:nvSpPr>
        <p:spPr>
          <a:xfrm>
            <a:off x="430075" y="1095270"/>
            <a:ext cx="8283900" cy="36047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Level 3 provides three </a:t>
            </a:r>
            <a:r>
              <a:rPr lang="en-US" dirty="0" smtClean="0"/>
              <a:t>allocations : </a:t>
            </a:r>
            <a:endParaRPr lang="en-US" dirty="0" smtClean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 smtClean="0"/>
              <a:t> </a:t>
            </a:r>
            <a:endParaRPr dirty="0"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1 - Continuation of Prior Year Pay Raises - Continues funding for teacher </a:t>
            </a:r>
            <a:r>
              <a:rPr lang="en-US" dirty="0" smtClean="0"/>
              <a:t>and </a:t>
            </a:r>
            <a:r>
              <a:rPr lang="en-US" dirty="0"/>
              <a:t>support worker pay raises originally provided by the Legislature the 2000s. </a:t>
            </a:r>
            <a:endParaRPr lang="en-US" dirty="0" smtClean="0"/>
          </a:p>
          <a:p>
            <a:pPr marL="5715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2- Historical Formula Allocation – A one-time hold harmless provision instituted in the early 1990s when the current student driven formula was implemented to ease transition.  </a:t>
            </a:r>
            <a:endParaRPr lang="en-US" dirty="0" smtClean="0"/>
          </a:p>
          <a:p>
            <a:pPr marL="5715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3 - Support for Increasing Mandated Costs of Health Insurance, Retirement, and Fuel - $100 per student to defray the costs of these expenses implemented in mid-2000s.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8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4</a:t>
            </a:r>
            <a:endParaRPr dirty="0"/>
          </a:p>
        </p:txBody>
      </p:sp>
      <p:sp>
        <p:nvSpPr>
          <p:cNvPr id="246" name="Google Shape;246;p58"/>
          <p:cNvSpPr txBox="1">
            <a:spLocks noGrp="1"/>
          </p:cNvSpPr>
          <p:nvPr>
            <p:ph type="body" idx="1"/>
          </p:nvPr>
        </p:nvSpPr>
        <p:spPr>
          <a:xfrm>
            <a:off x="430075" y="1107775"/>
            <a:ext cx="8283900" cy="35948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Level 4 provides funding for six specific programs </a:t>
            </a:r>
            <a:r>
              <a:rPr lang="en-US" dirty="0" smtClean="0"/>
              <a:t>: 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0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1 </a:t>
            </a:r>
            <a:r>
              <a:rPr lang="en-US" b="1" dirty="0"/>
              <a:t>– International Teacher Allocation </a:t>
            </a:r>
            <a:r>
              <a:rPr lang="en-US" dirty="0"/>
              <a:t>- Funding </a:t>
            </a:r>
            <a:r>
              <a:rPr lang="en-US" dirty="0" smtClean="0"/>
              <a:t>to </a:t>
            </a:r>
            <a:r>
              <a:rPr lang="en-US" dirty="0"/>
              <a:t>support the cost of employing international teachers for language instruction </a:t>
            </a:r>
            <a:r>
              <a:rPr lang="en-US" dirty="0" smtClean="0"/>
              <a:t>including:</a:t>
            </a:r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$</a:t>
            </a:r>
            <a:r>
              <a:rPr lang="en-US" dirty="0"/>
              <a:t>21,000 per teacher towards salary expenses </a:t>
            </a:r>
            <a:endParaRPr lang="en-US" dirty="0" smtClean="0"/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installation stipend for first-year teachers  </a:t>
            </a:r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retention </a:t>
            </a:r>
            <a:r>
              <a:rPr lang="en-US" dirty="0"/>
              <a:t>stipend for second and third- year teachers. </a:t>
            </a:r>
            <a:endParaRPr dirty="0"/>
          </a:p>
          <a:p>
            <a:pPr marL="58420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0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2 - </a:t>
            </a:r>
            <a:r>
              <a:rPr lang="en-US" b="1" dirty="0"/>
              <a:t>Career Development Fund (CDF) Allocation </a:t>
            </a:r>
            <a:r>
              <a:rPr lang="en-US" dirty="0" smtClean="0"/>
              <a:t>– Funding to support the cost of specific </a:t>
            </a:r>
            <a:r>
              <a:rPr lang="en-US" dirty="0"/>
              <a:t>courses providing career training and certifications. </a:t>
            </a:r>
            <a:endParaRPr dirty="0"/>
          </a:p>
          <a:p>
            <a:pPr marL="58420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000" dirty="0"/>
              <a:t>	</a:t>
            </a:r>
            <a:endParaRPr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9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4</a:t>
            </a:r>
            <a:endParaRPr dirty="0"/>
          </a:p>
        </p:txBody>
      </p:sp>
      <p:sp>
        <p:nvSpPr>
          <p:cNvPr id="253" name="Google Shape;253;p59"/>
          <p:cNvSpPr txBox="1">
            <a:spLocks noGrp="1"/>
          </p:cNvSpPr>
          <p:nvPr>
            <p:ph type="body" idx="1"/>
          </p:nvPr>
        </p:nvSpPr>
        <p:spPr>
          <a:xfrm>
            <a:off x="0" y="1637881"/>
            <a:ext cx="9144000" cy="20297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>
              <a:spcBef>
                <a:spcPts val="0"/>
              </a:spcBef>
              <a:buFont typeface="Calibri"/>
              <a:buChar char="•"/>
            </a:pPr>
            <a:r>
              <a:rPr lang="en-US" dirty="0"/>
              <a:t>3 - </a:t>
            </a:r>
            <a:r>
              <a:rPr lang="en-US" b="1" dirty="0"/>
              <a:t>Supplemental Course (SCA) Allocation  </a:t>
            </a:r>
            <a:r>
              <a:rPr lang="en-US" dirty="0"/>
              <a:t>- Funding to support the cost of secondary course choices above and beyond the traditional classroom including dual enrollment.</a:t>
            </a:r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 smtClean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4 </a:t>
            </a:r>
            <a:r>
              <a:rPr lang="en-US" dirty="0"/>
              <a:t>- </a:t>
            </a:r>
            <a:r>
              <a:rPr lang="en-US" b="1" dirty="0"/>
              <a:t>High Cost Services (HCS) Allocation </a:t>
            </a:r>
            <a:r>
              <a:rPr lang="en-US" dirty="0" smtClean="0"/>
              <a:t>–School </a:t>
            </a:r>
            <a:r>
              <a:rPr lang="en-US" dirty="0"/>
              <a:t>systems </a:t>
            </a:r>
            <a:r>
              <a:rPr lang="en-US" dirty="0" smtClean="0"/>
              <a:t>apply </a:t>
            </a:r>
            <a:r>
              <a:rPr lang="en-US" dirty="0"/>
              <a:t>for funding to assist with </a:t>
            </a:r>
            <a:r>
              <a:rPr lang="en-US" dirty="0" smtClean="0"/>
              <a:t>the cost of </a:t>
            </a:r>
            <a:r>
              <a:rPr lang="en-US" dirty="0" smtClean="0"/>
              <a:t>services for a </a:t>
            </a:r>
            <a:r>
              <a:rPr lang="en-US" dirty="0"/>
              <a:t>student with disabilities when the cost of the services are greater than three times the average per student cost.</a:t>
            </a:r>
            <a:endParaRPr dirty="0"/>
          </a:p>
          <a:p>
            <a:pPr marL="58420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4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Formula Budgeting Cycle</a:t>
            </a:r>
            <a:endParaRPr dirty="0"/>
          </a:p>
        </p:txBody>
      </p:sp>
      <p:sp>
        <p:nvSpPr>
          <p:cNvPr id="146" name="Google Shape;146;p44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August to December -  LDOE conducts research as needed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January to February - Task Force makes recommendations to BESE on possible revisions to the formula for the upcoming fiscal year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March - BESE makes final decision on formula components and submits proposed formula and  estimated cost to the Legislature.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April to June - Legislature considers the formula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July - Adopted formula implemented in new fiscal year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9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4</a:t>
            </a:r>
            <a:endParaRPr dirty="0"/>
          </a:p>
        </p:txBody>
      </p:sp>
      <p:sp>
        <p:nvSpPr>
          <p:cNvPr id="253" name="Google Shape;253;p59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91440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8420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5 - </a:t>
            </a:r>
            <a:r>
              <a:rPr lang="en-US" b="1" dirty="0"/>
              <a:t>Certificated and Support Worker Pay Raises </a:t>
            </a:r>
            <a:r>
              <a:rPr lang="en-US" dirty="0"/>
              <a:t>- Funding for the continuation </a:t>
            </a:r>
            <a:r>
              <a:rPr lang="en-US" dirty="0" smtClean="0"/>
              <a:t>of:</a:t>
            </a:r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 smtClean="0"/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$</a:t>
            </a:r>
            <a:r>
              <a:rPr lang="en-US" dirty="0"/>
              <a:t>1,000 certificated personnel pay raise along with a $500 Support Worker pay raise plus associated retirement costs that was provided first in 2019-20</a:t>
            </a:r>
            <a:r>
              <a:rPr lang="en-US" dirty="0" smtClean="0"/>
              <a:t>.</a:t>
            </a:r>
          </a:p>
          <a:p>
            <a:pPr marL="1028700" lvl="2" indent="0">
              <a:spcBef>
                <a:spcPts val="0"/>
              </a:spcBef>
              <a:buNone/>
            </a:pPr>
            <a:endParaRPr dirty="0"/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$</a:t>
            </a:r>
            <a:r>
              <a:rPr lang="en-US" dirty="0"/>
              <a:t>800 certificated personnel pay raise along with a $400 Support Worker pay raise plus associated retirement costs was provided in 2021-22</a:t>
            </a:r>
            <a:r>
              <a:rPr lang="en-US" dirty="0" smtClean="0"/>
              <a:t>.</a:t>
            </a:r>
          </a:p>
          <a:p>
            <a:pPr marL="1028700" lvl="2" indent="0">
              <a:spcBef>
                <a:spcPts val="0"/>
              </a:spcBef>
              <a:buNone/>
            </a:pPr>
            <a:endParaRPr lang="en-US" dirty="0" smtClean="0"/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/>
              <a:t>$1,500 certificated personnel pay raise along with a $750 Support Worker pay raise plus associated retirement costs that was provided first in 2022-23.</a:t>
            </a:r>
          </a:p>
          <a:p>
            <a:pPr marL="1028700" lvl="2" indent="0">
              <a:spcBef>
                <a:spcPts val="0"/>
              </a:spcBef>
              <a:buNone/>
            </a:pP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242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9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4</a:t>
            </a:r>
            <a:endParaRPr dirty="0"/>
          </a:p>
        </p:txBody>
      </p:sp>
      <p:sp>
        <p:nvSpPr>
          <p:cNvPr id="253" name="Google Shape;253;p59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91440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8420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dirty="0"/>
          </a:p>
          <a:p>
            <a:pPr marL="58420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8 – </a:t>
            </a:r>
            <a:r>
              <a:rPr lang="en-US" b="1" dirty="0" smtClean="0"/>
              <a:t>Teacher Mentor Stipend Allocation </a:t>
            </a:r>
            <a:r>
              <a:rPr lang="en-US" dirty="0" smtClean="0"/>
              <a:t>– Supports Teacher Mentors to undergraduate year-long residents and post-baccalaureate certification residents with a $2,000 stipend.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52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0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4</a:t>
            </a:r>
            <a:endParaRPr dirty="0"/>
          </a:p>
        </p:txBody>
      </p:sp>
      <p:sp>
        <p:nvSpPr>
          <p:cNvPr id="260" name="Google Shape;260;p60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Level 4 also contains allocations </a:t>
            </a:r>
            <a:r>
              <a:rPr lang="en-US" dirty="0" smtClean="0"/>
              <a:t>for: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Lab Schools</a:t>
            </a:r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LSU </a:t>
            </a:r>
            <a:r>
              <a:rPr lang="en-US" dirty="0"/>
              <a:t>and Southern Lab </a:t>
            </a:r>
            <a:r>
              <a:rPr lang="en-US" dirty="0" smtClean="0"/>
              <a:t>Schools</a:t>
            </a:r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/>
              <a:t>ULL Lab School (opening in future year</a:t>
            </a:r>
            <a:r>
              <a:rPr lang="en-US" dirty="0" smtClean="0"/>
              <a:t>)</a:t>
            </a:r>
          </a:p>
          <a:p>
            <a:pPr marL="1028700" lvl="2" indent="0">
              <a:spcBef>
                <a:spcPts val="0"/>
              </a:spcBef>
              <a:buNone/>
            </a:pPr>
            <a:endParaRPr lang="en-US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State </a:t>
            </a:r>
            <a:r>
              <a:rPr lang="en-US" dirty="0" smtClean="0"/>
              <a:t>schools</a:t>
            </a:r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Office </a:t>
            </a:r>
            <a:r>
              <a:rPr lang="en-US" dirty="0"/>
              <a:t>of Juvenile Justice (OJJ) Schools</a:t>
            </a:r>
            <a:endParaRPr dirty="0"/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/>
              <a:t>New Orleans Center for Creative Arts (NOCCA)</a:t>
            </a:r>
            <a:endParaRPr dirty="0"/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/>
              <a:t>Louisiana School for the Math, Science, and the Arts (LSMSA)</a:t>
            </a:r>
            <a:endParaRPr dirty="0"/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/>
              <a:t>Thrive </a:t>
            </a:r>
            <a:r>
              <a:rPr lang="en-US" dirty="0" smtClean="0"/>
              <a:t>Academy</a:t>
            </a:r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Special School District (SSD)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0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4</a:t>
            </a:r>
            <a:endParaRPr dirty="0"/>
          </a:p>
        </p:txBody>
      </p:sp>
      <p:sp>
        <p:nvSpPr>
          <p:cNvPr id="260" name="Google Shape;260;p60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State-authorized </a:t>
            </a:r>
            <a:r>
              <a:rPr lang="en-US" dirty="0"/>
              <a:t>public schools </a:t>
            </a:r>
            <a:endParaRPr lang="en-US" dirty="0" smtClean="0"/>
          </a:p>
          <a:p>
            <a:pPr lvl="1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Type </a:t>
            </a:r>
            <a:r>
              <a:rPr lang="en-US" dirty="0"/>
              <a:t>2 Legacy Charter </a:t>
            </a:r>
            <a:r>
              <a:rPr lang="en-US" dirty="0" smtClean="0"/>
              <a:t>Schools</a:t>
            </a:r>
          </a:p>
          <a:p>
            <a:pPr lvl="2">
              <a:spcBef>
                <a:spcPts val="0"/>
              </a:spcBef>
            </a:pPr>
            <a:r>
              <a:rPr lang="en-US" dirty="0"/>
              <a:t>Type 2 Legacy Charter schools were authorized by the State Board of Elementary and Secondary Education before July 1, 2008. </a:t>
            </a:r>
          </a:p>
          <a:p>
            <a:pPr marL="114300" indent="0">
              <a:spcBef>
                <a:spcPts val="0"/>
              </a:spcBef>
              <a:buNone/>
            </a:pPr>
            <a:endParaRPr lang="en-US" dirty="0"/>
          </a:p>
          <a:p>
            <a:pPr lvl="2">
              <a:spcBef>
                <a:spcPts val="0"/>
              </a:spcBef>
            </a:pPr>
            <a:r>
              <a:rPr lang="en-US" dirty="0"/>
              <a:t>There are currently seven Legacy Type 2 charter schools in operation.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 lvl="2">
              <a:spcBef>
                <a:spcPts val="0"/>
              </a:spcBef>
            </a:pPr>
            <a:r>
              <a:rPr lang="en-US" dirty="0"/>
              <a:t>Students are funded based the Charter Per Pupil by residency for both a State and local allocation.</a:t>
            </a:r>
          </a:p>
          <a:p>
            <a:pPr lvl="0">
              <a:spcBef>
                <a:spcPts val="0"/>
              </a:spcBef>
            </a:pPr>
            <a:endParaRPr lang="en-US" dirty="0"/>
          </a:p>
          <a:p>
            <a:pPr lvl="2">
              <a:spcBef>
                <a:spcPts val="0"/>
              </a:spcBef>
            </a:pPr>
            <a:r>
              <a:rPr lang="en-US" dirty="0"/>
              <a:t>Allocation includes a State and a local portion funded entirely by the State. </a:t>
            </a:r>
          </a:p>
          <a:p>
            <a:pPr lvl="1">
              <a:spcBef>
                <a:spcPts val="0"/>
              </a:spcBef>
              <a:buFont typeface="Calibri"/>
              <a:buChar char="•"/>
            </a:pPr>
            <a:endParaRPr lang="en-US"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14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0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 smtClean="0"/>
              <a:t>MFP Level 4</a:t>
            </a:r>
            <a:endParaRPr b="0" dirty="0"/>
          </a:p>
        </p:txBody>
      </p:sp>
      <p:sp>
        <p:nvSpPr>
          <p:cNvPr id="260" name="Google Shape;260;p60"/>
          <p:cNvSpPr txBox="1">
            <a:spLocks noGrp="1"/>
          </p:cNvSpPr>
          <p:nvPr>
            <p:ph type="body" idx="1"/>
          </p:nvPr>
        </p:nvSpPr>
        <p:spPr>
          <a:xfrm>
            <a:off x="430075" y="1122829"/>
            <a:ext cx="8283900" cy="35771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>
              <a:spcBef>
                <a:spcPts val="0"/>
              </a:spcBef>
            </a:pPr>
            <a:r>
              <a:rPr lang="en-US" dirty="0" smtClean="0"/>
              <a:t>“New” Type </a:t>
            </a:r>
            <a:r>
              <a:rPr lang="en-US" dirty="0"/>
              <a:t>2 Charter schools </a:t>
            </a:r>
            <a:endParaRPr lang="en-US" dirty="0" smtClean="0"/>
          </a:p>
          <a:p>
            <a:pPr lvl="2">
              <a:spcBef>
                <a:spcPts val="0"/>
              </a:spcBef>
            </a:pPr>
            <a:r>
              <a:rPr lang="en-US" dirty="0" smtClean="0"/>
              <a:t>The Type 2 charter schools </a:t>
            </a:r>
            <a:r>
              <a:rPr lang="en-US" dirty="0" smtClean="0"/>
              <a:t>were </a:t>
            </a:r>
            <a:r>
              <a:rPr lang="en-US" dirty="0"/>
              <a:t>authorized </a:t>
            </a:r>
            <a:r>
              <a:rPr lang="en-US" dirty="0" smtClean="0"/>
              <a:t>beginning July </a:t>
            </a:r>
            <a:r>
              <a:rPr lang="en-US" dirty="0"/>
              <a:t>1, </a:t>
            </a:r>
            <a:r>
              <a:rPr lang="en-US" dirty="0" smtClean="0"/>
              <a:t>2008;  </a:t>
            </a:r>
            <a:r>
              <a:rPr lang="en-US" dirty="0"/>
              <a:t>currently </a:t>
            </a:r>
            <a:r>
              <a:rPr lang="en-US" dirty="0" smtClean="0"/>
              <a:t>there are thirty-seven </a:t>
            </a:r>
            <a:r>
              <a:rPr lang="en-US" dirty="0" smtClean="0"/>
              <a:t>schools </a:t>
            </a:r>
            <a:r>
              <a:rPr lang="en-US" dirty="0"/>
              <a:t>in operation.</a:t>
            </a:r>
          </a:p>
          <a:p>
            <a:pPr marL="114300" indent="0">
              <a:spcBef>
                <a:spcPts val="0"/>
              </a:spcBef>
              <a:buNone/>
            </a:pPr>
            <a:endParaRPr lang="en-US" dirty="0"/>
          </a:p>
          <a:p>
            <a:pPr lvl="2">
              <a:spcBef>
                <a:spcPts val="0"/>
              </a:spcBef>
            </a:pPr>
            <a:r>
              <a:rPr lang="en-US" dirty="0" smtClean="0"/>
              <a:t>The allocation is based </a:t>
            </a:r>
            <a:r>
              <a:rPr lang="en-US" dirty="0" smtClean="0"/>
              <a:t>on the </a:t>
            </a:r>
            <a:r>
              <a:rPr lang="en-US" dirty="0"/>
              <a:t>Charter Per Pupil by residency for </a:t>
            </a:r>
            <a:r>
              <a:rPr lang="en-US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State and local </a:t>
            </a:r>
            <a:r>
              <a:rPr lang="en-US" dirty="0" smtClean="0"/>
              <a:t>allocation.</a:t>
            </a:r>
          </a:p>
          <a:p>
            <a:pPr marL="1028700" lvl="2" indent="0">
              <a:spcBef>
                <a:spcPts val="0"/>
              </a:spcBef>
              <a:buNone/>
            </a:pPr>
            <a:endParaRPr lang="en-US" dirty="0" smtClean="0"/>
          </a:p>
          <a:p>
            <a:pPr lvl="2">
              <a:spcBef>
                <a:spcPts val="0"/>
              </a:spcBef>
            </a:pPr>
            <a:r>
              <a:rPr lang="en-US" dirty="0" smtClean="0"/>
              <a:t>The local allocation is supported via </a:t>
            </a:r>
            <a:r>
              <a:rPr lang="en-US" dirty="0"/>
              <a:t>the local revenue representation transfer. </a:t>
            </a:r>
          </a:p>
          <a:p>
            <a:pPr lvl="0">
              <a:spcBef>
                <a:spcPts val="0"/>
              </a:spcBef>
            </a:pPr>
            <a:endParaRPr lang="en-US" dirty="0"/>
          </a:p>
          <a:p>
            <a:pPr lvl="2">
              <a:spcBef>
                <a:spcPts val="0"/>
              </a:spcBef>
            </a:pPr>
            <a:r>
              <a:rPr lang="en-US" dirty="0" smtClean="0"/>
              <a:t>The </a:t>
            </a:r>
            <a:r>
              <a:rPr lang="en-US" dirty="0"/>
              <a:t>administrative fee due to the </a:t>
            </a:r>
            <a:r>
              <a:rPr lang="en-US" dirty="0" smtClean="0"/>
              <a:t>LDOE </a:t>
            </a:r>
            <a:r>
              <a:rPr lang="en-US" dirty="0"/>
              <a:t>(.25%) is </a:t>
            </a:r>
            <a:r>
              <a:rPr lang="en-US" dirty="0" smtClean="0"/>
              <a:t>calculated and removed </a:t>
            </a:r>
            <a:r>
              <a:rPr lang="en-US" dirty="0" smtClean="0"/>
              <a:t>from the </a:t>
            </a:r>
            <a:r>
              <a:rPr lang="en-US" dirty="0" smtClean="0"/>
              <a:t>total State and local allocation </a:t>
            </a:r>
            <a:r>
              <a:rPr lang="en-US" dirty="0" smtClean="0"/>
              <a:t>prior to release to the </a:t>
            </a:r>
            <a:r>
              <a:rPr lang="en-US" dirty="0" smtClean="0"/>
              <a:t>schools.  This transaction occurs twice </a:t>
            </a:r>
            <a:r>
              <a:rPr lang="en-US" dirty="0" smtClean="0"/>
              <a:t>per year. </a:t>
            </a:r>
            <a:endParaRPr lang="en-US" dirty="0"/>
          </a:p>
          <a:p>
            <a:pPr lvl="0">
              <a:spcBef>
                <a:spcPts val="0"/>
              </a:spcBef>
            </a:pPr>
            <a:endParaRPr lang="en-US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65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0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 smtClean="0"/>
              <a:t>MFP Level 4</a:t>
            </a:r>
            <a:endParaRPr dirty="0"/>
          </a:p>
        </p:txBody>
      </p:sp>
      <p:sp>
        <p:nvSpPr>
          <p:cNvPr id="260" name="Google Shape;260;p60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Recovery School District (RSD)/Type 5 Charter Schools</a:t>
            </a:r>
          </a:p>
          <a:p>
            <a:pPr lvl="1">
              <a:spcBef>
                <a:spcPts val="0"/>
              </a:spcBef>
              <a:buFont typeface="Calibri"/>
              <a:buChar char="•"/>
            </a:pPr>
            <a:endParaRPr lang="en-US" dirty="0" smtClean="0"/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RSD </a:t>
            </a:r>
            <a:r>
              <a:rPr lang="en-US" dirty="0" smtClean="0"/>
              <a:t>operated and Type 5 Charter schools receive a State allocation based on the MFP per pupil for the school system in which the school is physically located.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 smtClean="0"/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The local allocation is based on the Charter per pupil, funded with the local revenue representation.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endParaRPr lang="en-US" dirty="0"/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The </a:t>
            </a:r>
            <a:r>
              <a:rPr lang="en-US" dirty="0" smtClean="0"/>
              <a:t>administrative fee due to the RSD (1.75%) and LDOE (.25%) is </a:t>
            </a:r>
            <a:r>
              <a:rPr lang="en-US" dirty="0" smtClean="0"/>
              <a:t>calculated and removed </a:t>
            </a:r>
            <a:r>
              <a:rPr lang="en-US" dirty="0"/>
              <a:t>from the </a:t>
            </a:r>
            <a:r>
              <a:rPr lang="en-US" dirty="0" smtClean="0"/>
              <a:t>total State and local allocation </a:t>
            </a:r>
            <a:r>
              <a:rPr lang="en-US" dirty="0"/>
              <a:t>prior to release to the </a:t>
            </a:r>
            <a:r>
              <a:rPr lang="en-US" dirty="0" smtClean="0"/>
              <a:t>schools.  This transaction occurs twice </a:t>
            </a:r>
            <a:r>
              <a:rPr lang="en-US" dirty="0" smtClean="0"/>
              <a:t>per year.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601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1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Adjustments</a:t>
            </a:r>
            <a:endParaRPr dirty="0"/>
          </a:p>
        </p:txBody>
      </p:sp>
      <p:sp>
        <p:nvSpPr>
          <p:cNvPr id="267" name="Google Shape;267;p61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MFP funding is </a:t>
            </a:r>
            <a:r>
              <a:rPr lang="en-US" dirty="0" smtClean="0"/>
              <a:t>adjusted in March to </a:t>
            </a:r>
            <a:r>
              <a:rPr lang="en-US" dirty="0"/>
              <a:t>incorporate student increases or decreases reported by the school systems during the most recent October and February student counts</a:t>
            </a:r>
            <a:r>
              <a:rPr lang="en-US" dirty="0" smtClean="0"/>
              <a:t>.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The size of the funding adjustment depends on the difference in the student count, upward or downward, multiplied by the unique State share per pupil amount. </a:t>
            </a:r>
            <a:endParaRPr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dirty="0"/>
              <a:t>Changes in the October student count require an adjustment for the full per pupil amount but changes in the February count only require one-half of the per pupil amount.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 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2"/>
          <p:cNvSpPr txBox="1">
            <a:spLocks noGrp="1"/>
          </p:cNvSpPr>
          <p:nvPr>
            <p:ph type="title"/>
          </p:nvPr>
        </p:nvSpPr>
        <p:spPr>
          <a:xfrm>
            <a:off x="2785800" y="426175"/>
            <a:ext cx="61296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Questions</a:t>
            </a:r>
            <a:endParaRPr dirty="0"/>
          </a:p>
        </p:txBody>
      </p:sp>
      <p:sp>
        <p:nvSpPr>
          <p:cNvPr id="274" name="Google Shape;274;p62"/>
          <p:cNvSpPr txBox="1">
            <a:spLocks noGrp="1"/>
          </p:cNvSpPr>
          <p:nvPr>
            <p:ph type="body" idx="1"/>
          </p:nvPr>
        </p:nvSpPr>
        <p:spPr>
          <a:xfrm>
            <a:off x="2785800" y="1336375"/>
            <a:ext cx="6129600" cy="33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For more information on the Minimum Foundation Program (MFP), reference the following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link to the MFP Library: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85800" lvl="0" indent="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u="sng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</a:t>
            </a:r>
            <a:r>
              <a:rPr lang="en-US" u="sng" dirty="0" smtClean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www.louisianabelieves.com/resources/library/minimum-foundation-program</a:t>
            </a:r>
            <a:endParaRPr lang="en-US" u="sng" dirty="0" smtClean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0" indent="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u="sng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Questions may be sent to</a:t>
            </a:r>
            <a:r>
              <a:rPr lang="en-US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u="sng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LDOEMFPHelpdesk@la.gov</a:t>
            </a:r>
            <a:r>
              <a:rPr lang="en-US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000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5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Adoption Process</a:t>
            </a:r>
            <a:endParaRPr dirty="0"/>
          </a:p>
        </p:txBody>
      </p:sp>
      <p:sp>
        <p:nvSpPr>
          <p:cNvPr id="153" name="Google Shape;153;p45"/>
          <p:cNvSpPr txBox="1">
            <a:spLocks noGrp="1"/>
          </p:cNvSpPr>
          <p:nvPr>
            <p:ph type="body" idx="1"/>
          </p:nvPr>
        </p:nvSpPr>
        <p:spPr>
          <a:xfrm>
            <a:off x="430075" y="1183975"/>
            <a:ext cx="82839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The formula for the upcoming fiscal year must be submitted by BESE to the Legislature for consideration no later than March 15th.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Possible outcomes include:</a:t>
            </a:r>
            <a:endParaRPr dirty="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Formula is adopted then implemented July 1 in new fiscal year.</a:t>
            </a:r>
            <a:endParaRPr dirty="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Formula is returned to BESE with suggestions for revisions, then BESE has the option to revise and resubmit or take no action.</a:t>
            </a:r>
            <a:endParaRPr dirty="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Formula is not passed then current formula remains in effect for upcoming fiscal year.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6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Formula Structure</a:t>
            </a:r>
            <a:endParaRPr dirty="0"/>
          </a:p>
        </p:txBody>
      </p:sp>
      <p:sp>
        <p:nvSpPr>
          <p:cNvPr id="160" name="Google Shape;160;p46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endParaRPr lang="en-US" dirty="0" smtClean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The </a:t>
            </a:r>
            <a:r>
              <a:rPr lang="en-US" dirty="0"/>
              <a:t>current </a:t>
            </a:r>
            <a:r>
              <a:rPr lang="en-US" dirty="0" smtClean="0"/>
              <a:t>formula, House Concurrent Resolution 23, </a:t>
            </a:r>
            <a:r>
              <a:rPr lang="en-US" dirty="0"/>
              <a:t>has four </a:t>
            </a:r>
            <a:r>
              <a:rPr lang="en-US" dirty="0" smtClean="0"/>
              <a:t>Levels, </a:t>
            </a:r>
            <a:r>
              <a:rPr lang="en-US" dirty="0"/>
              <a:t>each with </a:t>
            </a:r>
            <a:r>
              <a:rPr lang="en-US" dirty="0" smtClean="0"/>
              <a:t>a separate and distinct allocations.  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Each level has separate calculations to provide funding for different educational needs</a:t>
            </a:r>
            <a:r>
              <a:rPr lang="en-US" dirty="0" smtClean="0"/>
              <a:t>.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6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n-US" b="0" dirty="0" smtClean="0"/>
              <a:t>MFP </a:t>
            </a:r>
            <a:r>
              <a:rPr lang="en-US" b="0" dirty="0"/>
              <a:t>Level 1</a:t>
            </a:r>
            <a:endParaRPr dirty="0"/>
          </a:p>
        </p:txBody>
      </p:sp>
      <p:sp>
        <p:nvSpPr>
          <p:cNvPr id="160" name="Google Shape;160;p46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Level 1 calculates the State share allocation and this allocation totals over two-thirds </a:t>
            </a:r>
            <a:r>
              <a:rPr lang="en-US" dirty="0"/>
              <a:t>of the </a:t>
            </a:r>
            <a:r>
              <a:rPr lang="en-US" dirty="0" smtClean="0"/>
              <a:t>total MFP funding.    </a:t>
            </a:r>
          </a:p>
          <a:p>
            <a:pPr marL="114300" indent="0">
              <a:spcBef>
                <a:spcPts val="0"/>
              </a:spcBef>
              <a:buNone/>
            </a:pPr>
            <a:endParaRPr lang="en-US" dirty="0" smtClean="0"/>
          </a:p>
          <a:p>
            <a:pPr>
              <a:spcBef>
                <a:spcPts val="0"/>
              </a:spcBef>
              <a:buFont typeface="Calibri"/>
              <a:buChar char="•"/>
            </a:pPr>
            <a:r>
              <a:rPr lang="en-US" dirty="0"/>
              <a:t>Level 1 has three calculations </a:t>
            </a:r>
            <a:r>
              <a:rPr lang="en-US" dirty="0" smtClean="0"/>
              <a:t>in order to </a:t>
            </a:r>
            <a:r>
              <a:rPr lang="en-US" dirty="0"/>
              <a:t>determine the State share allocation. </a:t>
            </a:r>
          </a:p>
          <a:p>
            <a:pPr marL="114300" indent="0">
              <a:spcBef>
                <a:spcPts val="0"/>
              </a:spcBef>
              <a:buNone/>
            </a:pPr>
            <a:endParaRPr lang="en-US" dirty="0" smtClean="0"/>
          </a:p>
          <a:p>
            <a:pPr lvl="1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First, the formula calculates </a:t>
            </a:r>
            <a:r>
              <a:rPr lang="en-US" dirty="0"/>
              <a:t>the cost of education in each </a:t>
            </a:r>
            <a:r>
              <a:rPr lang="en-US" dirty="0" smtClean="0"/>
              <a:t>school system.  </a:t>
            </a:r>
          </a:p>
          <a:p>
            <a:pPr marL="571500" lvl="1" indent="0">
              <a:spcBef>
                <a:spcPts val="0"/>
              </a:spcBef>
              <a:buNone/>
            </a:pPr>
            <a:endParaRPr lang="en-US" dirty="0" smtClean="0"/>
          </a:p>
          <a:p>
            <a:pPr lvl="1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The cost calculation begins with the number of students enrolled and actively attending school. </a:t>
            </a:r>
          </a:p>
          <a:p>
            <a:pPr marL="571500" lvl="1" indent="0">
              <a:spcBef>
                <a:spcPts val="0"/>
              </a:spcBef>
              <a:buNone/>
            </a:pPr>
            <a:endParaRPr lang="en-US" dirty="0" smtClean="0"/>
          </a:p>
          <a:p>
            <a:pPr lvl="2">
              <a:spcBef>
                <a:spcPts val="0"/>
              </a:spcBef>
              <a:buFont typeface="Calibri"/>
              <a:buChar char="•"/>
            </a:pPr>
            <a:r>
              <a:rPr lang="en-US" dirty="0" smtClean="0"/>
              <a:t>The MFP Membership </a:t>
            </a:r>
            <a:r>
              <a:rPr lang="en-US" dirty="0" smtClean="0"/>
              <a:t>Definition as adopted by BESE defines </a:t>
            </a:r>
            <a:r>
              <a:rPr lang="en-US" dirty="0" smtClean="0"/>
              <a:t>the students that may be counted for funding purposes.  </a:t>
            </a:r>
          </a:p>
          <a:p>
            <a:pPr marL="114300" indent="0">
              <a:spcBef>
                <a:spcPts val="0"/>
              </a:spcBef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598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7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1</a:t>
            </a:r>
            <a:endParaRPr dirty="0"/>
          </a:p>
        </p:txBody>
      </p:sp>
      <p:sp>
        <p:nvSpPr>
          <p:cNvPr id="167" name="Google Shape;167;p47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The </a:t>
            </a:r>
            <a:r>
              <a:rPr lang="en-US" dirty="0" smtClean="0"/>
              <a:t>student count includes:  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 smtClean="0"/>
              <a:t> </a:t>
            </a:r>
            <a:endParaRPr dirty="0"/>
          </a:p>
          <a:p>
            <a:pPr>
              <a:spcBef>
                <a:spcPts val="0"/>
              </a:spcBef>
              <a:buFont typeface="Calibri"/>
              <a:buChar char="•"/>
            </a:pPr>
            <a:r>
              <a:rPr lang="en-US" dirty="0"/>
              <a:t>Base student count - The total number of  students enrolled and actively attending school on February 1. </a:t>
            </a:r>
          </a:p>
          <a:p>
            <a:pPr>
              <a:spcBef>
                <a:spcPts val="0"/>
              </a:spcBef>
              <a:buFont typeface="Calibri"/>
              <a:buChar char="•"/>
            </a:pPr>
            <a:endParaRPr dirty="0"/>
          </a:p>
          <a:p>
            <a:pPr lvl="1">
              <a:spcBef>
                <a:spcPts val="0"/>
              </a:spcBef>
              <a:buFont typeface="Calibri"/>
              <a:buChar char="•"/>
            </a:pPr>
            <a:r>
              <a:rPr lang="en-US" dirty="0"/>
              <a:t>Each student counts as one (1.0) in this data set</a:t>
            </a:r>
            <a:r>
              <a:rPr lang="en-US" dirty="0" smtClean="0"/>
              <a:t>.</a:t>
            </a:r>
          </a:p>
          <a:p>
            <a:pPr lvl="1">
              <a:spcBef>
                <a:spcPts val="0"/>
              </a:spcBef>
              <a:buFont typeface="Calibri"/>
              <a:buChar char="•"/>
            </a:pPr>
            <a:endParaRPr lang="en-US" dirty="0"/>
          </a:p>
          <a:p>
            <a:pPr marL="457200" lvl="1">
              <a:spcBef>
                <a:spcPts val="0"/>
              </a:spcBef>
              <a:buFont typeface="Calibri"/>
              <a:buChar char="•"/>
            </a:pPr>
            <a:r>
              <a:rPr lang="en-US" dirty="0"/>
              <a:t>Weight student count –  The number of students qualifying to be counted in each of the weights.  </a:t>
            </a:r>
          </a:p>
          <a:p>
            <a:pPr marL="571500" lvl="1" indent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8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MFP Level 1</a:t>
            </a:r>
            <a:endParaRPr dirty="0"/>
          </a:p>
        </p:txBody>
      </p:sp>
      <p:sp>
        <p:nvSpPr>
          <p:cNvPr id="174" name="Google Shape;174;p48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 smtClean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Weights, </a:t>
            </a:r>
            <a:r>
              <a:rPr lang="en-US" dirty="0" smtClean="0"/>
              <a:t>defined as a </a:t>
            </a:r>
            <a:r>
              <a:rPr lang="en-US" dirty="0" smtClean="0"/>
              <a:t>percentage, is a mathematical solution to recognize additional </a:t>
            </a:r>
            <a:r>
              <a:rPr lang="en-US" dirty="0"/>
              <a:t>costs associated with educating certain special populations of </a:t>
            </a:r>
            <a:r>
              <a:rPr lang="en-US" dirty="0" smtClean="0"/>
              <a:t>students.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For </a:t>
            </a:r>
            <a:r>
              <a:rPr lang="en-US" dirty="0"/>
              <a:t>example, a weight of 60% adds .60 of a </a:t>
            </a:r>
            <a:r>
              <a:rPr lang="en-US" dirty="0" smtClean="0"/>
              <a:t>student.</a:t>
            </a:r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This .60 is added to the base count of 1.0 so that </a:t>
            </a:r>
            <a:r>
              <a:rPr lang="en-US" dirty="0" smtClean="0"/>
              <a:t>the </a:t>
            </a:r>
            <a:r>
              <a:rPr lang="en-US" dirty="0"/>
              <a:t>student is counted as 1.60 </a:t>
            </a:r>
            <a:r>
              <a:rPr lang="en-US" dirty="0" smtClean="0"/>
              <a:t> which totals the Weighted student count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9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dirty="0"/>
              <a:t>MFP Level 1</a:t>
            </a:r>
            <a:endParaRPr dirty="0"/>
          </a:p>
        </p:txBody>
      </p:sp>
      <p:sp>
        <p:nvSpPr>
          <p:cNvPr id="181" name="Google Shape;181;p49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91440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The formula includes five different weights</a:t>
            </a:r>
            <a:r>
              <a:rPr lang="en-US" dirty="0" smtClean="0"/>
              <a:t>: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 smtClean="0"/>
              <a:t> 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Economically Disadvantaged (ED</a:t>
            </a:r>
            <a:r>
              <a:rPr lang="en-US" dirty="0" smtClean="0"/>
              <a:t>) Weight </a:t>
            </a:r>
            <a:r>
              <a:rPr lang="en-US" dirty="0"/>
              <a:t>(22%) –  recognizes the additional cost associated with educating students that are economically disadvantaged.  </a:t>
            </a:r>
            <a:endParaRPr dirty="0"/>
          </a:p>
          <a:p>
            <a:pPr marL="102870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 smtClean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Students are eligible to be counted if </a:t>
            </a:r>
            <a:r>
              <a:rPr lang="en-US" dirty="0"/>
              <a:t>they qualify for programs such as Medicaid and reduced price lunch </a:t>
            </a:r>
            <a:r>
              <a:rPr lang="en-US" dirty="0" smtClean="0"/>
              <a:t>eligibility as of February 1.</a:t>
            </a:r>
            <a:endParaRPr lang="en-US" dirty="0" smtClean="0"/>
          </a:p>
          <a:p>
            <a:pPr marL="102870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/>
              <a:t>Career and Technical Education Weight (6%) – designed to recognize the additional costs incurred for supplies for CTE courses.  </a:t>
            </a:r>
            <a:endParaRPr dirty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endParaRPr lang="en-US" dirty="0" smtClean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 smtClean="0"/>
              <a:t>CTE unit </a:t>
            </a:r>
            <a:r>
              <a:rPr lang="en-US" dirty="0" smtClean="0"/>
              <a:t>is equal to each course </a:t>
            </a:r>
            <a:r>
              <a:rPr lang="en-US" dirty="0" smtClean="0"/>
              <a:t>in which </a:t>
            </a:r>
            <a:r>
              <a:rPr lang="en-US" dirty="0" smtClean="0"/>
              <a:t>a student is enrolled as of October 1 for the entire school year.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 Believes">
  <a:themeElements>
    <a:clrScheme name="LA Believes 1">
      <a:dk1>
        <a:srgbClr val="385463"/>
      </a:dk1>
      <a:lt1>
        <a:srgbClr val="FFFFFF"/>
      </a:lt1>
      <a:dk2>
        <a:srgbClr val="434343"/>
      </a:dk2>
      <a:lt2>
        <a:srgbClr val="CCCCCC"/>
      </a:lt2>
      <a:accent1>
        <a:srgbClr val="9AB185"/>
      </a:accent1>
      <a:accent2>
        <a:srgbClr val="7E87BE"/>
      </a:accent2>
      <a:accent3>
        <a:srgbClr val="BE842B"/>
      </a:accent3>
      <a:accent4>
        <a:srgbClr val="20B6A6"/>
      </a:accent4>
      <a:accent5>
        <a:srgbClr val="648146"/>
      </a:accent5>
      <a:accent6>
        <a:srgbClr val="BDBFDA"/>
      </a:accent6>
      <a:hlink>
        <a:srgbClr val="00AAB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2578</Words>
  <Application>Microsoft Office PowerPoint</Application>
  <PresentationFormat>On-screen Show (16:9)</PresentationFormat>
  <Paragraphs>324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LA Believes</vt:lpstr>
      <vt:lpstr>Overview of the  Minimum Foundation Program (MFP)Formula </vt:lpstr>
      <vt:lpstr>MFP Purpose</vt:lpstr>
      <vt:lpstr>MFP Formula Budgeting Cycle</vt:lpstr>
      <vt:lpstr>MFP Adoption Process</vt:lpstr>
      <vt:lpstr>MFP Formula Structure</vt:lpstr>
      <vt:lpstr>MFP Level 1</vt:lpstr>
      <vt:lpstr>MFP Level 1</vt:lpstr>
      <vt:lpstr>MFP Level 1</vt:lpstr>
      <vt:lpstr>MFP Level 1</vt:lpstr>
      <vt:lpstr>MFP Level 1</vt:lpstr>
      <vt:lpstr>MFP Level 1</vt:lpstr>
      <vt:lpstr>MFP Level 1</vt:lpstr>
      <vt:lpstr>MFP Level 1</vt:lpstr>
      <vt:lpstr>MFP Level 1</vt:lpstr>
      <vt:lpstr>MFP Level 1</vt:lpstr>
      <vt:lpstr>MFP Level 1</vt:lpstr>
      <vt:lpstr>MFP Level 1</vt:lpstr>
      <vt:lpstr>MFP Level 1</vt:lpstr>
      <vt:lpstr>MFP Level 1</vt:lpstr>
      <vt:lpstr>MFP Level 1</vt:lpstr>
      <vt:lpstr>MFP Level 1</vt:lpstr>
      <vt:lpstr>MFP Level 2 </vt:lpstr>
      <vt:lpstr>MFP Level 2 </vt:lpstr>
      <vt:lpstr>MFP Level 2 </vt:lpstr>
      <vt:lpstr>MFP Level 2 </vt:lpstr>
      <vt:lpstr>MFP Level 2 </vt:lpstr>
      <vt:lpstr>MFP Level 3</vt:lpstr>
      <vt:lpstr>MFP Level 4</vt:lpstr>
      <vt:lpstr>MFP Level 4</vt:lpstr>
      <vt:lpstr>MFP Level 4</vt:lpstr>
      <vt:lpstr>MFP Level 4</vt:lpstr>
      <vt:lpstr>MFP Level 4</vt:lpstr>
      <vt:lpstr>MFP Level 4</vt:lpstr>
      <vt:lpstr>MFP Level 4</vt:lpstr>
      <vt:lpstr>MFP Level 4</vt:lpstr>
      <vt:lpstr>MFP Adjustments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 2021-22 Minimum Foundation Program (MFP)Formula</dc:title>
  <dc:creator>Denise Bourgeois</dc:creator>
  <cp:lastModifiedBy>Beth Scioneaux</cp:lastModifiedBy>
  <cp:revision>84</cp:revision>
  <cp:lastPrinted>2023-10-26T21:03:43Z</cp:lastPrinted>
  <dcterms:modified xsi:type="dcterms:W3CDTF">2023-10-30T23:09:19Z</dcterms:modified>
</cp:coreProperties>
</file>