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charts/chart2.xml" ContentType="application/vnd.openxmlformats-officedocument.drawingml.chart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  <p:sldMasterId id="2147483665" r:id="rId2"/>
    <p:sldMasterId id="2147483668" r:id="rId3"/>
  </p:sldMasterIdLst>
  <p:notesMasterIdLst>
    <p:notesMasterId r:id="rId34"/>
  </p:notesMasterIdLst>
  <p:handoutMasterIdLst>
    <p:handoutMasterId r:id="rId35"/>
  </p:handoutMasterIdLst>
  <p:sldIdLst>
    <p:sldId id="257" r:id="rId4"/>
    <p:sldId id="307" r:id="rId5"/>
    <p:sldId id="330" r:id="rId6"/>
    <p:sldId id="350" r:id="rId7"/>
    <p:sldId id="325" r:id="rId8"/>
    <p:sldId id="356" r:id="rId9"/>
    <p:sldId id="348" r:id="rId10"/>
    <p:sldId id="366" r:id="rId11"/>
    <p:sldId id="327" r:id="rId12"/>
    <p:sldId id="363" r:id="rId13"/>
    <p:sldId id="274" r:id="rId14"/>
    <p:sldId id="365" r:id="rId15"/>
    <p:sldId id="272" r:id="rId16"/>
    <p:sldId id="364" r:id="rId17"/>
    <p:sldId id="349" r:id="rId18"/>
    <p:sldId id="266" r:id="rId19"/>
    <p:sldId id="282" r:id="rId20"/>
    <p:sldId id="309" r:id="rId21"/>
    <p:sldId id="323" r:id="rId22"/>
    <p:sldId id="339" r:id="rId23"/>
    <p:sldId id="362" r:id="rId24"/>
    <p:sldId id="338" r:id="rId25"/>
    <p:sldId id="329" r:id="rId26"/>
    <p:sldId id="354" r:id="rId27"/>
    <p:sldId id="324" r:id="rId28"/>
    <p:sldId id="367" r:id="rId29"/>
    <p:sldId id="353" r:id="rId30"/>
    <p:sldId id="369" r:id="rId31"/>
    <p:sldId id="360" r:id="rId32"/>
    <p:sldId id="332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th Scioneaux" initials="BS" lastIdx="11" clrIdx="0"/>
  <p:cmAuthor id="1" name="Melanie Ruiz" initials="MR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15" autoAdjust="0"/>
  </p:normalViewPr>
  <p:slideViewPr>
    <p:cSldViewPr>
      <p:cViewPr varScale="1">
        <p:scale>
          <a:sx n="73" d="100"/>
          <a:sy n="73" d="100"/>
        </p:scale>
        <p:origin x="14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68"/>
    </p:cViewPr>
  </p:sorterViewPr>
  <p:notesViewPr>
    <p:cSldViewPr>
      <p:cViewPr varScale="1">
        <p:scale>
          <a:sx n="51" d="100"/>
          <a:sy n="51" d="100"/>
        </p:scale>
        <p:origin x="-2285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mprdfs01.doe.la.gov\doe\mf\EFS\MFPAdm\MFP%20Presentations\2018-2019\Graphs%20for%20MFP%20Presentation_August%20201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mprdfs01.doe.la.gov\doe\mf\EFS\MFPAdm\MFP%20Presentations\2018-2019\Graphs%20for%20MFP%20Presentation_August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mprdfs01.doe.la.gov\doe\mf\EFS\MFPAdm\MFP%20Presentations\2018-2019\Graphs%20for%20MFP%20Presentation_August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4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24339767263601"/>
          <c:y val="0.11755519530646905"/>
          <c:w val="0.85595719229786538"/>
          <c:h val="0.79620271730739545"/>
        </c:manualLayout>
      </c:layout>
      <c:lineChart>
        <c:grouping val="stacked"/>
        <c:varyColors val="0"/>
        <c:ser>
          <c:idx val="0"/>
          <c:order val="0"/>
          <c:tx>
            <c:strRef>
              <c:f>'Feb 1 Student Count'!$B$2</c:f>
              <c:strCache>
                <c:ptCount val="1"/>
                <c:pt idx="0">
                  <c:v>February 1 Student Count</c:v>
                </c:pt>
              </c:strCache>
            </c:strRef>
          </c:tx>
          <c:dLbls>
            <c:dLbl>
              <c:idx val="1"/>
              <c:layout>
                <c:manualLayout>
                  <c:x val="-2.741887905604725E-2"/>
                  <c:y val="3.81005866913694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02-4444-8FEB-439FA92EF8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'Feb 1 Student Count'!$A$3:$A$7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'Feb 1 Student Count'!$B$3:$B$7</c:f>
              <c:numCache>
                <c:formatCode>#,##0_);[Red]\(#,##0\)</c:formatCode>
                <c:ptCount val="5"/>
                <c:pt idx="0">
                  <c:v>678570</c:v>
                </c:pt>
                <c:pt idx="1">
                  <c:v>683123</c:v>
                </c:pt>
                <c:pt idx="2">
                  <c:v>684798</c:v>
                </c:pt>
                <c:pt idx="3">
                  <c:v>684539</c:v>
                </c:pt>
                <c:pt idx="4">
                  <c:v>683967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A2-41A9-B9F1-FA28BE885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318400"/>
        <c:axId val="137319936"/>
      </c:lineChart>
      <c:catAx>
        <c:axId val="13731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37319936"/>
        <c:crosses val="autoZero"/>
        <c:auto val="1"/>
        <c:lblAlgn val="ctr"/>
        <c:lblOffset val="100"/>
        <c:noMultiLvlLbl val="0"/>
      </c:catAx>
      <c:valAx>
        <c:axId val="137319936"/>
        <c:scaling>
          <c:orientation val="minMax"/>
        </c:scaling>
        <c:delete val="0"/>
        <c:axPos val="l"/>
        <c:majorGridlines>
          <c:spPr>
            <a:ln>
              <a:gradFill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37318400"/>
        <c:crosses val="autoZero"/>
        <c:crossBetween val="between"/>
      </c:valAx>
    </c:plotArea>
    <c:plotVisOnly val="1"/>
    <c:dispBlanksAs val="zero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US" sz="2400" b="1" i="0" baseline="0" dirty="0" smtClean="0">
                <a:effectLst/>
              </a:rPr>
              <a:t>Sales Tax, Property Tax </a:t>
            </a:r>
            <a:r>
              <a:rPr lang="en-US" sz="2400" b="1" i="0" baseline="0" dirty="0">
                <a:effectLst/>
              </a:rPr>
              <a:t>and Other </a:t>
            </a:r>
            <a:r>
              <a:rPr lang="en-US" sz="2400" b="1" i="0" baseline="0" dirty="0" smtClean="0">
                <a:effectLst/>
              </a:rPr>
              <a:t>Local Revenues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29320342411327027"/>
          <c:y val="1.639242453593445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7341416538374796"/>
          <c:y val="0.12685962865752892"/>
          <c:w val="0.80375478438794157"/>
          <c:h val="0.74618183143773698"/>
        </c:manualLayout>
      </c:layout>
      <c:lineChart>
        <c:grouping val="standard"/>
        <c:varyColors val="0"/>
        <c:ser>
          <c:idx val="1"/>
          <c:order val="0"/>
          <c:tx>
            <c:strRef>
              <c:f>LocalSalesPropOtherRevenues!$B$2</c:f>
              <c:strCache>
                <c:ptCount val="1"/>
                <c:pt idx="0">
                  <c:v>Local Revenue</c:v>
                </c:pt>
              </c:strCache>
            </c:strRef>
          </c:tx>
          <c:dLbls>
            <c:dLbl>
              <c:idx val="0"/>
              <c:layout>
                <c:manualLayout>
                  <c:x val="-4.2079510703363944E-2"/>
                  <c:y val="5.08191351276098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9E6-4D9C-A5D8-5968864CA84D}"/>
                </c:ext>
              </c:extLst>
            </c:dLbl>
            <c:dLbl>
              <c:idx val="1"/>
              <c:layout>
                <c:manualLayout>
                  <c:x val="-1.9143730886850154E-2"/>
                  <c:y val="4.5618927119289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9E6-4D9C-A5D8-5968864CA84D}"/>
                </c:ext>
              </c:extLst>
            </c:dLbl>
            <c:dLbl>
              <c:idx val="2"/>
              <c:layout>
                <c:manualLayout>
                  <c:x val="-4.0767695836127736E-2"/>
                  <c:y val="4.47880180457869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9E6-4D9C-A5D8-5968864CA84D}"/>
                </c:ext>
              </c:extLst>
            </c:dLbl>
            <c:dLbl>
              <c:idx val="3"/>
              <c:layout>
                <c:manualLayout>
                  <c:x val="-3.2905198776758411E-2"/>
                  <c:y val="3.5218511102648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9E6-4D9C-A5D8-5968864CA84D}"/>
                </c:ext>
              </c:extLst>
            </c:dLbl>
            <c:dLbl>
              <c:idx val="4"/>
              <c:layout>
                <c:manualLayout>
                  <c:x val="-2.7738559493943382E-2"/>
                  <c:y val="5.9616013300828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9E6-4D9C-A5D8-5968864CA8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LocalSalesPropOtherRevenues!$A$3:$A$7</c:f>
              <c:strCache>
                <c:ptCount val="5"/>
                <c:pt idx="0">
                  <c:v>FY2012-13 
FY14-15 Formula</c:v>
                </c:pt>
                <c:pt idx="1">
                  <c:v>FY2013-14
FY15-16 Formula</c:v>
                </c:pt>
                <c:pt idx="2">
                  <c:v>FY2014-15
FY16-17 Formula</c:v>
                </c:pt>
                <c:pt idx="3">
                  <c:v>FY2015-16
FY17-18 Formula</c:v>
                </c:pt>
                <c:pt idx="4">
                  <c:v>FY2016-17
FY18-19 Formula</c:v>
                </c:pt>
              </c:strCache>
            </c:strRef>
          </c:cat>
          <c:val>
            <c:numRef>
              <c:f>LocalSalesPropOtherRevenues!$B$3:$B$7</c:f>
              <c:numCache>
                <c:formatCode>_("$"* #,##0_);_("$"* \(#,##0\);_("$"* "-"??_);_(@_)</c:formatCode>
                <c:ptCount val="5"/>
                <c:pt idx="0">
                  <c:v>3227058932</c:v>
                </c:pt>
                <c:pt idx="1">
                  <c:v>3296292320</c:v>
                </c:pt>
                <c:pt idx="2">
                  <c:v>3459117876</c:v>
                </c:pt>
                <c:pt idx="3">
                  <c:v>3504089652</c:v>
                </c:pt>
                <c:pt idx="4">
                  <c:v>3600843272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E6-4D9C-A5D8-5968864CA84D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7260416"/>
        <c:axId val="137271552"/>
      </c:lineChart>
      <c:catAx>
        <c:axId val="137260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37271552"/>
        <c:crosses val="autoZero"/>
        <c:auto val="1"/>
        <c:lblAlgn val="ctr"/>
        <c:lblOffset val="100"/>
        <c:noMultiLvlLbl val="0"/>
      </c:catAx>
      <c:valAx>
        <c:axId val="137271552"/>
        <c:scaling>
          <c:orientation val="minMax"/>
        </c:scaling>
        <c:delete val="0"/>
        <c:axPos val="l"/>
        <c:majorGridlines>
          <c:spPr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372604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Total Actual Appropriation</a:t>
            </a:r>
            <a:endParaRPr lang="en-US" sz="2400" dirty="0"/>
          </a:p>
        </c:rich>
      </c:tx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428995053502928"/>
          <c:y val="9.5205098201734062E-2"/>
          <c:w val="0.81814506359781947"/>
          <c:h val="0.762075928008998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'Total Appropriation'!$E$2</c:f>
              <c:strCache>
                <c:ptCount val="1"/>
                <c:pt idx="0">
                  <c:v>Statutory Dedication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 Appropriation'!$A$3:$A$7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'Total Appropriation'!$E$3:$E$7</c:f>
              <c:numCache>
                <c:formatCode>"$"#,##0</c:formatCode>
                <c:ptCount val="5"/>
                <c:pt idx="0">
                  <c:v>262854064</c:v>
                </c:pt>
                <c:pt idx="1">
                  <c:v>296467826</c:v>
                </c:pt>
                <c:pt idx="2">
                  <c:v>284747334</c:v>
                </c:pt>
                <c:pt idx="3">
                  <c:v>281752496</c:v>
                </c:pt>
                <c:pt idx="4">
                  <c:v>270371265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C32-8DF6-2D64945141B9}"/>
            </c:ext>
          </c:extLst>
        </c:ser>
        <c:ser>
          <c:idx val="2"/>
          <c:order val="1"/>
          <c:tx>
            <c:strRef>
              <c:f>'Total Appropriation'!$F$2</c:f>
              <c:strCache>
                <c:ptCount val="1"/>
                <c:pt idx="0">
                  <c:v>State General Fund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602462317339692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70-4C32-8DF6-2D64945141B9}"/>
                </c:ext>
              </c:extLst>
            </c:dLbl>
            <c:dLbl>
              <c:idx val="1"/>
              <c:layout>
                <c:manualLayout>
                  <c:x val="-3.7364967996634647E-17"/>
                  <c:y val="-1.8409849269359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70-4C32-8DF6-2D64945141B9}"/>
                </c:ext>
              </c:extLst>
            </c:dLbl>
            <c:dLbl>
              <c:idx val="2"/>
              <c:layout>
                <c:manualLayout>
                  <c:x val="6.1143381228981964E-3"/>
                  <c:y val="-3.45184673800483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70-4C32-8DF6-2D64945141B9}"/>
                </c:ext>
              </c:extLst>
            </c:dLbl>
            <c:dLbl>
              <c:idx val="3"/>
              <c:layout>
                <c:manualLayout>
                  <c:x val="0"/>
                  <c:y val="1.15061557933494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70-4C32-8DF6-2D64945141B9}"/>
                </c:ext>
              </c:extLst>
            </c:dLbl>
            <c:dLbl>
              <c:idx val="4"/>
              <c:layout>
                <c:manualLayout>
                  <c:x val="-6.1143381228983456E-3"/>
                  <c:y val="-3.45184673800483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70-4C32-8DF6-2D64945141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 Appropriation'!$A$3:$A$7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'Total Appropriation'!$F$3:$F$7</c:f>
              <c:numCache>
                <c:formatCode>"$"#,##0</c:formatCode>
                <c:ptCount val="5"/>
                <c:pt idx="0">
                  <c:v>3302972099</c:v>
                </c:pt>
                <c:pt idx="1">
                  <c:v>3333357104</c:v>
                </c:pt>
                <c:pt idx="2">
                  <c:v>3400239001.4000001</c:v>
                </c:pt>
                <c:pt idx="3">
                  <c:v>3396745776</c:v>
                </c:pt>
                <c:pt idx="4">
                  <c:v>3436831987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70-4C32-8DF6-2D6494514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137703808"/>
        <c:axId val="137705344"/>
      </c:barChart>
      <c:lineChart>
        <c:grouping val="standard"/>
        <c:varyColors val="0"/>
        <c:ser>
          <c:idx val="3"/>
          <c:order val="2"/>
          <c:tx>
            <c:strRef>
              <c:f>'Total Appropriation'!$C$2</c:f>
              <c:strCache>
                <c:ptCount val="1"/>
                <c:pt idx="0">
                  <c:v>Grand Total Appropriation</c:v>
                </c:pt>
              </c:strCache>
            </c:strRef>
          </c:tx>
          <c:spPr>
            <a:ln w="28575" cap="rnd" cmpd="sng" algn="ctr">
              <a:noFill/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2044307286413418E-2"/>
                  <c:y val="-5.3164238142997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70-4C32-8DF6-2D64945141B9}"/>
                </c:ext>
              </c:extLst>
            </c:dLbl>
            <c:dLbl>
              <c:idx val="1"/>
              <c:layout>
                <c:manualLayout>
                  <c:x val="-8.0061733035160579E-2"/>
                  <c:y val="-4.4124147794219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70-4C32-8DF6-2D64945141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 Appropriation'!$A$3:$A$7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'Total Appropriation'!$C$3:$C$7</c:f>
              <c:numCache>
                <c:formatCode>"$"#,##0</c:formatCode>
                <c:ptCount val="5"/>
                <c:pt idx="0">
                  <c:v>3565826163</c:v>
                </c:pt>
                <c:pt idx="1">
                  <c:v>3629824930.3499999</c:v>
                </c:pt>
                <c:pt idx="2">
                  <c:v>3684986335</c:v>
                </c:pt>
                <c:pt idx="3">
                  <c:v>3678498272</c:v>
                </c:pt>
                <c:pt idx="4">
                  <c:v>3707203252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F70-4C32-8DF6-2D6494514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703808"/>
        <c:axId val="137705344"/>
      </c:lineChart>
      <c:catAx>
        <c:axId val="137703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05344"/>
        <c:crosses val="autoZero"/>
        <c:auto val="1"/>
        <c:lblAlgn val="ctr"/>
        <c:lblOffset val="100"/>
        <c:noMultiLvlLbl val="0"/>
      </c:catAx>
      <c:valAx>
        <c:axId val="13770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&quot;$&quot;#,##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0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27948512277086862"/>
          <c:y val="0.90073753280839874"/>
          <c:w val="0.43012620501876525"/>
          <c:h val="9.45005624296962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b="1" i="0" baseline="0" dirty="0">
                <a:effectLst/>
              </a:rPr>
              <a:t>Historical Summary of </a:t>
            </a:r>
            <a:r>
              <a:rPr lang="en-US" sz="2400" b="1" i="0" baseline="0" dirty="0" smtClean="0">
                <a:effectLst/>
              </a:rPr>
              <a:t>Total Revenue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24804938026279838"/>
          <c:y val="2.075919335705812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7341416538374796"/>
          <c:y val="0.12685962865752892"/>
          <c:w val="0.80375478438794157"/>
          <c:h val="0.74618183143773698"/>
        </c:manualLayout>
      </c:layout>
      <c:lineChart>
        <c:grouping val="standard"/>
        <c:varyColors val="0"/>
        <c:ser>
          <c:idx val="0"/>
          <c:order val="0"/>
          <c:tx>
            <c:strRef>
              <c:f>'Historical Summary Rev'!$B$2</c:f>
              <c:strCache>
                <c:ptCount val="1"/>
                <c:pt idx="0">
                  <c:v>State Revenue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38E-4604-BB16-8F88FB04EBD0}"/>
                </c:ext>
              </c:extLst>
            </c:dLbl>
            <c:dLbl>
              <c:idx val="3"/>
              <c:layout>
                <c:manualLayout>
                  <c:x val="-6.8865141857267845E-2"/>
                  <c:y val="-5.2268641926779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880-4DF5-9D6E-CFC4615935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'Historical Summary Rev'!$A$3:$A$7</c:f>
              <c:strCache>
                <c:ptCount val="5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</c:strCache>
            </c:strRef>
          </c:cat>
          <c:val>
            <c:numRef>
              <c:f>'Historical Summary Rev'!$B$3:$B$7</c:f>
              <c:numCache>
                <c:formatCode>_("$"* #,##0_);_("$"* \(#,##0\);_("$"* "-"??_);_(@_)</c:formatCode>
                <c:ptCount val="5"/>
                <c:pt idx="0">
                  <c:v>3561061485</c:v>
                </c:pt>
                <c:pt idx="1">
                  <c:v>3696162798</c:v>
                </c:pt>
                <c:pt idx="2">
                  <c:v>3754610243</c:v>
                </c:pt>
                <c:pt idx="3">
                  <c:v>3774533478</c:v>
                </c:pt>
                <c:pt idx="4">
                  <c:v>3795849408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8E-4604-BB16-8F88FB04EBD0}"/>
            </c:ext>
          </c:extLst>
        </c:ser>
        <c:ser>
          <c:idx val="1"/>
          <c:order val="1"/>
          <c:tx>
            <c:strRef>
              <c:f>'Historical Summary Rev'!$C$2</c:f>
              <c:strCache>
                <c:ptCount val="1"/>
                <c:pt idx="0">
                  <c:v>Local Revenue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'Historical Summary Rev'!$A$3:$A$7</c:f>
              <c:strCache>
                <c:ptCount val="5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</c:strCache>
            </c:strRef>
          </c:cat>
          <c:val>
            <c:numRef>
              <c:f>'Historical Summary Rev'!$C$3:$C$7</c:f>
              <c:numCache>
                <c:formatCode>_("$"* #,##0_);_("$"* \(#,##0\);_("$"* "-"??_);_(@_)</c:formatCode>
                <c:ptCount val="5"/>
                <c:pt idx="0">
                  <c:v>3501361548</c:v>
                </c:pt>
                <c:pt idx="1">
                  <c:v>3614506408</c:v>
                </c:pt>
                <c:pt idx="2">
                  <c:v>3724974038</c:v>
                </c:pt>
                <c:pt idx="3">
                  <c:v>3912972635.849999</c:v>
                </c:pt>
                <c:pt idx="4">
                  <c:v>3878498318.2999997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8E-4604-BB16-8F88FB04EBD0}"/>
            </c:ext>
          </c:extLst>
        </c:ser>
        <c:ser>
          <c:idx val="2"/>
          <c:order val="2"/>
          <c:tx>
            <c:strRef>
              <c:f>'Historical Summary Rev'!$D$2</c:f>
              <c:strCache>
                <c:ptCount val="1"/>
                <c:pt idx="0">
                  <c:v>Federal Revenue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'Historical Summary Rev'!$A$3:$A$7</c:f>
              <c:strCache>
                <c:ptCount val="5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</c:strCache>
            </c:strRef>
          </c:cat>
          <c:val>
            <c:numRef>
              <c:f>'Historical Summary Rev'!$D$3:$D$7</c:f>
              <c:numCache>
                <c:formatCode>_("$"* #,##0_);_("$"* \(#,##0\);_("$"* "-"??_);_(@_)</c:formatCode>
                <c:ptCount val="5"/>
                <c:pt idx="0">
                  <c:v>1108973205</c:v>
                </c:pt>
                <c:pt idx="1">
                  <c:v>1108509236</c:v>
                </c:pt>
                <c:pt idx="2">
                  <c:v>1098505344</c:v>
                </c:pt>
                <c:pt idx="3">
                  <c:v>1110602410</c:v>
                </c:pt>
                <c:pt idx="4">
                  <c:v>1026208642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8E-4604-BB16-8F88FB04E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612608"/>
        <c:axId val="137248768"/>
      </c:lineChart>
      <c:catAx>
        <c:axId val="128612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37248768"/>
        <c:crosses val="autoZero"/>
        <c:auto val="1"/>
        <c:lblAlgn val="ctr"/>
        <c:lblOffset val="100"/>
        <c:noMultiLvlLbl val="0"/>
      </c:catAx>
      <c:valAx>
        <c:axId val="137248768"/>
        <c:scaling>
          <c:orientation val="minMax"/>
          <c:min val="500000000"/>
        </c:scaling>
        <c:delete val="0"/>
        <c:axPos val="l"/>
        <c:majorGridlines>
          <c:spPr>
            <a:ln>
              <a:gradFill>
                <a:gsLst>
                  <a:gs pos="0">
                    <a:schemeClr val="bg1">
                      <a:lumMod val="8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28612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976812674256315"/>
          <c:y val="0.93492927967337414"/>
          <c:w val="0.64894922046416126"/>
          <c:h val="5.3626670776473227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0.29907</cdr:x>
      <cdr:y>0.20896</cdr:y>
    </cdr:from>
    <cdr:to>
      <cdr:x>0.44955</cdr:x>
      <cdr:y>0.27142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8400" y="1066800"/>
          <a:ext cx="1226924" cy="318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/>
            <a:t>1.79% </a:t>
          </a:r>
          <a:r>
            <a:rPr lang="en-US" sz="1200" b="1" i="0" u="none" strike="noStrike" kern="1200" baseline="0" dirty="0">
              <a:solidFill>
                <a:sysClr val="windowText" lastClr="000000"/>
              </a:solidFill>
            </a:rPr>
            <a:t>Increase</a:t>
          </a:r>
        </a:p>
      </cdr:txBody>
    </cdr:sp>
  </cdr:relSizeAnchor>
  <cdr:relSizeAnchor xmlns:cdr="http://schemas.openxmlformats.org/drawingml/2006/chartDrawing">
    <cdr:from>
      <cdr:x>0.46729</cdr:x>
      <cdr:y>0.19403</cdr:y>
    </cdr:from>
    <cdr:to>
      <cdr:x>0.61777</cdr:x>
      <cdr:y>0.24672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10000" y="990600"/>
          <a:ext cx="1226923" cy="269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/>
            <a:t>1.52% Increase</a:t>
          </a:r>
        </a:p>
      </cdr:txBody>
    </cdr:sp>
  </cdr:relSizeAnchor>
  <cdr:relSizeAnchor xmlns:cdr="http://schemas.openxmlformats.org/drawingml/2006/chartDrawing">
    <cdr:from>
      <cdr:x>0.80374</cdr:x>
      <cdr:y>0.20896</cdr:y>
    </cdr:from>
    <cdr:to>
      <cdr:x>0.95422</cdr:x>
      <cdr:y>0.26165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553200" y="1066800"/>
          <a:ext cx="1226923" cy="269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/>
            <a:t>0.78% Increase</a:t>
          </a:r>
        </a:p>
      </cdr:txBody>
    </cdr:sp>
  </cdr:relSizeAnchor>
  <cdr:relSizeAnchor xmlns:cdr="http://schemas.openxmlformats.org/drawingml/2006/chartDrawing">
    <cdr:from>
      <cdr:x>0.62617</cdr:x>
      <cdr:y>0.20896</cdr:y>
    </cdr:from>
    <cdr:to>
      <cdr:x>0.77665</cdr:x>
      <cdr:y>0.26165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105400" y="1066800"/>
          <a:ext cx="1226924" cy="269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/>
            <a:t>0.18%</a:t>
          </a:r>
          <a:r>
            <a:rPr lang="en-US" sz="1200" b="1" baseline="0" dirty="0"/>
            <a:t> Decrease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/>
          <a:lstStyle>
            <a:lvl1pPr algn="r">
              <a:defRPr sz="1200"/>
            </a:lvl1pPr>
          </a:lstStyle>
          <a:p>
            <a:fld id="{BADA602C-7DB9-41E7-BC4D-4C48262A5258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9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 anchor="b"/>
          <a:lstStyle>
            <a:lvl1pPr algn="r">
              <a:defRPr sz="1200"/>
            </a:lvl1pPr>
          </a:lstStyle>
          <a:p>
            <a:fld id="{259C70DF-35B5-4E8E-8B68-2C528213EF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58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/>
          <a:lstStyle>
            <a:lvl1pPr algn="r">
              <a:defRPr sz="1200"/>
            </a:lvl1pPr>
          </a:lstStyle>
          <a:p>
            <a:fld id="{272CB77C-4701-4FB0-B15A-D6B133BA9D4B}" type="datetimeFigureOut">
              <a:rPr lang="en-US" smtClean="0"/>
              <a:t>9/13/2018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1" tIns="45287" rIns="90571" bIns="452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0571" tIns="45287" rIns="90571" bIns="452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4820"/>
          </a:xfrm>
          <a:prstGeom prst="rect">
            <a:avLst/>
          </a:prstGeom>
        </p:spPr>
        <p:txBody>
          <a:bodyPr vert="horz" lIns="90571" tIns="45287" rIns="90571" bIns="45287" rtlCol="0" anchor="b"/>
          <a:lstStyle>
            <a:lvl1pPr algn="r">
              <a:defRPr sz="1200"/>
            </a:lvl1pPr>
          </a:lstStyle>
          <a:p>
            <a:fld id="{71B4B62A-EC41-4C97-B171-2D977BDDC9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187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27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4B62A-EC41-4C97-B171-2D977BDDC9F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74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4B62A-EC41-4C97-B171-2D977BDDC9F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45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4B62A-EC41-4C97-B171-2D977BDDC9F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46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58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645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4B62A-EC41-4C97-B171-2D977BDDC9F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7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82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82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B4B62A-EC41-4C97-B171-2D977BDDC9F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0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chemeClr val="bg1"/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3B83CEAC-D063-4C5C-8A30-B07278905A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8392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09181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ingle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" y="1060704"/>
            <a:ext cx="89154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chemeClr val="bg1"/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3B83CEAC-D063-4C5C-8A30-B07278905A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5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3B83CEAC-D063-4C5C-8A30-B07278905A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chemeClr val="bg1"/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23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80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24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lkboard-Box-Head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270000"/>
          </a:xfrm>
          <a:prstGeom prst="rect">
            <a:avLst/>
          </a:prstGeom>
        </p:spPr>
      </p:pic>
      <p:pic>
        <p:nvPicPr>
          <p:cNvPr id="8" name="Picture 7" descr="Chalkboard-Box-Footer-Blu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6477000"/>
            <a:ext cx="9144000" cy="41909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8392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3B83CEAC-D063-4C5C-8A30-B07278905A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5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461963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684213" indent="-2222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32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756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ianabelieves.com/resources/library/minimum-foundation-progra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hyperlink" Target="mailto:LDOEMFPHelpdesk@la.go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" y="-7620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4256" y="3581400"/>
            <a:ext cx="8077200" cy="129266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600" b="1" spc="300" dirty="0" smtClean="0">
                <a:latin typeface="+mj-lt"/>
                <a:ea typeface="Steinem Unicode" pitchFamily="18" charset="2"/>
                <a:cs typeface="Steinem Unicode" pitchFamily="18" charset="2"/>
              </a:rPr>
              <a:t>An Overview of the </a:t>
            </a:r>
          </a:p>
          <a:p>
            <a:pPr algn="ctr"/>
            <a:r>
              <a:rPr lang="en-US" sz="2600" b="1" spc="300" dirty="0" smtClean="0">
                <a:latin typeface="+mj-lt"/>
                <a:ea typeface="Steinem Unicode" pitchFamily="18" charset="2"/>
                <a:cs typeface="Steinem Unicode" pitchFamily="18" charset="2"/>
              </a:rPr>
              <a:t>Minimum Foundation Program (MFP) Formula</a:t>
            </a:r>
          </a:p>
          <a:p>
            <a:pPr algn="ctr"/>
            <a:r>
              <a:rPr lang="en-US" sz="2600" b="1" spc="300" dirty="0" smtClean="0">
                <a:latin typeface="+mj-lt"/>
                <a:ea typeface="Steinem Unicode" pitchFamily="18" charset="2"/>
                <a:cs typeface="Steinem Unicode" pitchFamily="18" charset="2"/>
              </a:rPr>
              <a:t>2018-19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987552"/>
            <a:ext cx="8610600" cy="5565648"/>
          </a:xfrm>
        </p:spPr>
        <p:txBody>
          <a:bodyPr>
            <a:noAutofit/>
          </a:bodyPr>
          <a:lstStyle/>
          <a:p>
            <a:r>
              <a:rPr lang="en-US" sz="2300" dirty="0" smtClean="0"/>
              <a:t>The State and Local Base Cost Per Pupil Amount is the amount utilized as a starting point for the calculation of the cost of education in the school districts and schools across the state.</a:t>
            </a:r>
          </a:p>
          <a:p>
            <a:pPr lvl="2"/>
            <a:r>
              <a:rPr lang="en-US" sz="2300" dirty="0"/>
              <a:t>This amount is used exclusively in the </a:t>
            </a:r>
            <a:r>
              <a:rPr lang="en-US" sz="2300" dirty="0" smtClean="0"/>
              <a:t>Level 1 cost </a:t>
            </a:r>
            <a:r>
              <a:rPr lang="en-US" sz="2300" dirty="0"/>
              <a:t>calculation and is </a:t>
            </a:r>
            <a:r>
              <a:rPr lang="en-US" sz="2300" i="1" dirty="0"/>
              <a:t>not </a:t>
            </a:r>
            <a:r>
              <a:rPr lang="en-US" sz="2300" dirty="0"/>
              <a:t>the final per pupil allocation that each district receives.</a:t>
            </a:r>
          </a:p>
          <a:p>
            <a:r>
              <a:rPr lang="en-US" sz="2300" dirty="0" smtClean="0"/>
              <a:t> From 2014-15 to 2018-19, the Base Cost Per Pupil Amount remained at $3,961.</a:t>
            </a:r>
          </a:p>
          <a:p>
            <a:pPr marL="687388" lvl="4" indent="-230188">
              <a:buFont typeface="Arial" pitchFamily="34" charset="0"/>
              <a:buChar char="•"/>
            </a:pPr>
            <a:r>
              <a:rPr lang="en-US" sz="2300" dirty="0"/>
              <a:t>At the same time, the Legislature appropriated additional funding for K -12 education outside of the formula. </a:t>
            </a:r>
          </a:p>
          <a:p>
            <a:pPr marL="230188" lvl="2" indent="-230188"/>
            <a:r>
              <a:rPr lang="en-US" sz="2300" dirty="0" smtClean="0"/>
              <a:t>From 2009-10 </a:t>
            </a:r>
            <a:r>
              <a:rPr lang="en-US" sz="2300" dirty="0"/>
              <a:t>to </a:t>
            </a:r>
            <a:r>
              <a:rPr lang="en-US" sz="2300" dirty="0" smtClean="0"/>
              <a:t>2013-14, the Base Cost Per </a:t>
            </a:r>
            <a:r>
              <a:rPr lang="en-US" sz="2300" dirty="0"/>
              <a:t>Pupil remained the </a:t>
            </a:r>
            <a:r>
              <a:rPr lang="en-US" sz="2300" dirty="0" smtClean="0"/>
              <a:t>same.</a:t>
            </a:r>
            <a:endParaRPr lang="en-US" sz="2300" dirty="0"/>
          </a:p>
          <a:p>
            <a:pPr marL="230188" lvl="2" indent="-230188"/>
            <a:r>
              <a:rPr lang="en-US" sz="2300" dirty="0"/>
              <a:t>From 2000-01 to 2008-09, the MFP formula </a:t>
            </a:r>
            <a:r>
              <a:rPr lang="en-US" sz="2300" dirty="0" smtClean="0"/>
              <a:t>included a </a:t>
            </a:r>
            <a:r>
              <a:rPr lang="en-US" sz="2300" dirty="0"/>
              <a:t>2.75% increase to the Base Cost Per Pupil Amount</a:t>
            </a:r>
            <a:r>
              <a:rPr lang="en-US" sz="2300" dirty="0" smtClean="0"/>
              <a:t>.</a:t>
            </a: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Base Cost Per Pupil Amount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92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427720" cy="50292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The next step in the calculation is to determine the proportion of the Total MFP Educational Cost that will be  </a:t>
            </a:r>
            <a:r>
              <a:rPr lang="en-US" sz="2500" dirty="0"/>
              <a:t>shared between the State and the city and parish school </a:t>
            </a:r>
            <a:r>
              <a:rPr lang="en-US" sz="2500" dirty="0" smtClean="0"/>
              <a:t>systems. </a:t>
            </a:r>
          </a:p>
          <a:p>
            <a:r>
              <a:rPr lang="en-US" sz="2500" dirty="0" smtClean="0"/>
              <a:t>The proportion is based </a:t>
            </a:r>
            <a:r>
              <a:rPr lang="en-US" sz="2500" dirty="0"/>
              <a:t>on the ability of the school systems to support education in their communities through local sales and property tax revenues. </a:t>
            </a:r>
            <a:endParaRPr lang="en-US" sz="2500" dirty="0" smtClean="0"/>
          </a:p>
          <a:p>
            <a:pPr lvl="2"/>
            <a:r>
              <a:rPr lang="en-US" sz="2500" dirty="0" smtClean="0"/>
              <a:t>This calculation is often referred to as the “wealth measurement.”</a:t>
            </a:r>
          </a:p>
          <a:p>
            <a:pPr lvl="2"/>
            <a:r>
              <a:rPr lang="en-US" sz="2500" dirty="0" smtClean="0"/>
              <a:t>This calculation utilizes data on local ad valorem, sales, and other revenue amounts.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Sharing of Level 1 Total MFP Educational Cost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06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Sharing of Level 1 Total MFP Educational Cost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185003"/>
              </p:ext>
            </p:extLst>
          </p:nvPr>
        </p:nvGraphicFramePr>
        <p:xfrm>
          <a:off x="457200" y="1287780"/>
          <a:ext cx="8305800" cy="5265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1465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295400"/>
            <a:ext cx="8808720" cy="5029200"/>
          </a:xfrm>
        </p:spPr>
        <p:txBody>
          <a:bodyPr>
            <a:normAutofit/>
          </a:bodyPr>
          <a:lstStyle/>
          <a:p>
            <a:r>
              <a:rPr lang="en-US" sz="2500" dirty="0"/>
              <a:t>I</a:t>
            </a:r>
            <a:r>
              <a:rPr lang="en-US" sz="2500" dirty="0" smtClean="0"/>
              <a:t>n </a:t>
            </a:r>
            <a:r>
              <a:rPr lang="en-US" sz="2500" dirty="0"/>
              <a:t>order to determine the Local Cost </a:t>
            </a:r>
            <a:r>
              <a:rPr lang="en-US" sz="2500" dirty="0" smtClean="0"/>
              <a:t>Allocation, the </a:t>
            </a:r>
            <a:r>
              <a:rPr lang="en-US" sz="2500" dirty="0"/>
              <a:t>formula </a:t>
            </a:r>
            <a:r>
              <a:rPr lang="en-US" sz="2500" dirty="0" smtClean="0"/>
              <a:t>measures </a:t>
            </a:r>
            <a:r>
              <a:rPr lang="en-US" sz="2500" dirty="0"/>
              <a:t>the potential of each city and parish school </a:t>
            </a:r>
            <a:r>
              <a:rPr lang="en-US" sz="2500" dirty="0" smtClean="0"/>
              <a:t>system </a:t>
            </a:r>
            <a:r>
              <a:rPr lang="en-US" sz="2500" dirty="0"/>
              <a:t>to generate local revenue rather than the actual amount </a:t>
            </a:r>
            <a:r>
              <a:rPr lang="en-US" sz="2500" dirty="0" smtClean="0"/>
              <a:t>collected.</a:t>
            </a:r>
          </a:p>
          <a:p>
            <a:pPr lvl="2"/>
            <a:r>
              <a:rPr lang="en-US" sz="2500" dirty="0" smtClean="0"/>
              <a:t>This methodology accounts </a:t>
            </a:r>
            <a:r>
              <a:rPr lang="en-US" sz="2500" dirty="0"/>
              <a:t>for </a:t>
            </a:r>
            <a:r>
              <a:rPr lang="en-US" sz="2500" dirty="0" smtClean="0"/>
              <a:t>differences </a:t>
            </a:r>
            <a:r>
              <a:rPr lang="en-US" sz="2500" dirty="0"/>
              <a:t>in </a:t>
            </a:r>
            <a:r>
              <a:rPr lang="en-US" sz="2500" dirty="0" smtClean="0"/>
              <a:t>the ability of city and parish school systems to raise local revenue. </a:t>
            </a:r>
          </a:p>
          <a:p>
            <a:pPr marL="230188" lvl="2" indent="-230188"/>
            <a:r>
              <a:rPr lang="en-US" sz="2500" dirty="0"/>
              <a:t>Ad valorem </a:t>
            </a:r>
            <a:r>
              <a:rPr lang="en-US" sz="2500" dirty="0" smtClean="0"/>
              <a:t>millages </a:t>
            </a:r>
            <a:r>
              <a:rPr lang="en-US" sz="2500" dirty="0"/>
              <a:t>and sales tax rates are </a:t>
            </a:r>
            <a:r>
              <a:rPr lang="en-US" sz="2500" dirty="0" smtClean="0"/>
              <a:t>utilized in the calculation at </a:t>
            </a:r>
            <a:r>
              <a:rPr lang="en-US" sz="2500" dirty="0"/>
              <a:t>a level appropriate to yield the 65%/35% split.</a:t>
            </a:r>
          </a:p>
          <a:p>
            <a:r>
              <a:rPr lang="en-US" sz="2500" dirty="0" smtClean="0"/>
              <a:t>To </a:t>
            </a:r>
            <a:r>
              <a:rPr lang="en-US" sz="2500" dirty="0"/>
              <a:t>determine each individual district’s potential to generate </a:t>
            </a:r>
            <a:r>
              <a:rPr lang="en-US" sz="2500" dirty="0" smtClean="0"/>
              <a:t>revenue, the calculation multiplies statewide computed tax millages </a:t>
            </a:r>
            <a:r>
              <a:rPr lang="en-US" sz="2500" dirty="0"/>
              <a:t>and </a:t>
            </a:r>
            <a:r>
              <a:rPr lang="en-US" sz="2500" dirty="0" smtClean="0"/>
              <a:t>rates </a:t>
            </a:r>
            <a:r>
              <a:rPr lang="en-US" sz="2500" dirty="0"/>
              <a:t>against actual </a:t>
            </a:r>
            <a:r>
              <a:rPr lang="en-US" sz="2500" dirty="0" smtClean="0"/>
              <a:t>ad valorem tax assessments and sales tax bases. </a:t>
            </a:r>
          </a:p>
          <a:p>
            <a:r>
              <a:rPr lang="en-US" sz="2500" dirty="0" smtClean="0"/>
              <a:t>The result of this calculation is the Local Cost Allocation.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Sharing of Level 1 Total MFP Educational Cost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54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427720" cy="4800600"/>
          </a:xfrm>
        </p:spPr>
        <p:txBody>
          <a:bodyPr>
            <a:normAutofit fontScale="92500"/>
          </a:bodyPr>
          <a:lstStyle/>
          <a:p>
            <a:pPr marL="230188" lvl="2" indent="-230188"/>
            <a:r>
              <a:rPr lang="en-US" sz="2700" dirty="0"/>
              <a:t>Each individual district will have a unique allocation based on its </a:t>
            </a:r>
            <a:r>
              <a:rPr lang="en-US" sz="2700" dirty="0" smtClean="0"/>
              <a:t>unique situation.</a:t>
            </a:r>
            <a:endParaRPr lang="en-US" sz="2700" dirty="0"/>
          </a:p>
          <a:p>
            <a:pPr lvl="2"/>
            <a:r>
              <a:rPr lang="en-US" sz="2700" dirty="0" smtClean="0"/>
              <a:t>The percent of the cost funded by the State may range from a high of 89% to a low of 25%.  </a:t>
            </a:r>
          </a:p>
          <a:p>
            <a:pPr lvl="2"/>
            <a:r>
              <a:rPr lang="en-US" sz="2800" dirty="0" smtClean="0"/>
              <a:t>Each year, as </a:t>
            </a:r>
            <a:r>
              <a:rPr lang="en-US" sz="2800" dirty="0"/>
              <a:t>school systems are more or less able to support education costs through increases or decreases in local revenues, the formula adjusts the State and </a:t>
            </a:r>
            <a:r>
              <a:rPr lang="en-US" sz="2800" dirty="0" smtClean="0"/>
              <a:t>Local allocations upward </a:t>
            </a:r>
            <a:r>
              <a:rPr lang="en-US" sz="2800" dirty="0"/>
              <a:t>or downward as applicable</a:t>
            </a:r>
            <a:r>
              <a:rPr lang="en-US" sz="2800" dirty="0" smtClean="0"/>
              <a:t>.</a:t>
            </a:r>
            <a:endParaRPr lang="en-US" sz="2700" dirty="0">
              <a:solidFill>
                <a:srgbClr val="C00000"/>
              </a:solidFill>
            </a:endParaRPr>
          </a:p>
          <a:p>
            <a:r>
              <a:rPr lang="en-US" sz="2700" dirty="0" smtClean="0"/>
              <a:t>Overall, the </a:t>
            </a:r>
            <a:r>
              <a:rPr lang="en-US" sz="2700" dirty="0"/>
              <a:t>formula </a:t>
            </a:r>
            <a:r>
              <a:rPr lang="en-US" sz="2700" dirty="0" smtClean="0"/>
              <a:t>ensures an </a:t>
            </a:r>
            <a:r>
              <a:rPr lang="en-US" sz="2700" dirty="0"/>
              <a:t>average State contribution of 65% and an average Local contribution of 35</a:t>
            </a:r>
            <a:r>
              <a:rPr lang="en-US" sz="2700" dirty="0" smtClean="0"/>
              <a:t>% creating statewide equity in the formula.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Sharing of Level 1 Total MFP Educational Cost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015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and Local Contributions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Once the Local Cost </a:t>
            </a:r>
            <a:r>
              <a:rPr lang="en-US" sz="2500" dirty="0"/>
              <a:t>Allocation is determined, the next step is to calculate the State Cost Allocation.  </a:t>
            </a:r>
          </a:p>
          <a:p>
            <a:pPr marL="515938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143000" y="3200400"/>
            <a:ext cx="1524000" cy="167005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latin typeface="Arial Narrow"/>
              </a:rPr>
              <a:t>Total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MFP</a:t>
            </a:r>
          </a:p>
          <a:p>
            <a:pPr algn="ctr"/>
            <a:r>
              <a:rPr lang="en-US" sz="1400" b="1" dirty="0" smtClean="0">
                <a:latin typeface="Arial Narrow"/>
              </a:rPr>
              <a:t>Educational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Cost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77322" y="3429000"/>
            <a:ext cx="1905000" cy="114300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effectLst/>
                <a:latin typeface="Arial Narrow"/>
              </a:rPr>
              <a:t>Local Cost</a:t>
            </a:r>
          </a:p>
          <a:p>
            <a:pPr algn="ctr"/>
            <a:r>
              <a:rPr lang="en-US" sz="1400" b="1" dirty="0" smtClean="0">
                <a:latin typeface="Arial Narrow"/>
              </a:rPr>
              <a:t>Allocation</a:t>
            </a:r>
            <a:endParaRPr lang="en-US" sz="1400" b="1" dirty="0" smtClean="0">
              <a:effectLst/>
              <a:latin typeface="Arial Narrow"/>
            </a:endParaRP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0"/>
            <a:ext cx="488950" cy="40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781800" y="3200400"/>
            <a:ext cx="1295400" cy="167005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effectLst/>
                <a:latin typeface="Arial Narrow"/>
              </a:rPr>
              <a:t>State</a:t>
            </a:r>
          </a:p>
          <a:p>
            <a:pPr algn="ctr"/>
            <a:r>
              <a:rPr lang="en-US" sz="1400" b="1" dirty="0" smtClean="0">
                <a:latin typeface="Arial Narrow"/>
              </a:rPr>
              <a:t>Cost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Allocation</a:t>
            </a:r>
          </a:p>
        </p:txBody>
      </p:sp>
      <p:sp>
        <p:nvSpPr>
          <p:cNvPr id="17" name="Minus 16"/>
          <p:cNvSpPr/>
          <p:nvPr/>
        </p:nvSpPr>
        <p:spPr>
          <a:xfrm>
            <a:off x="2819400" y="3703320"/>
            <a:ext cx="609600" cy="640080"/>
          </a:xfrm>
          <a:prstGeom prst="mathMin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1447800"/>
            <a:ext cx="8808720" cy="495300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10000" dirty="0" smtClean="0"/>
              <a:t>In the early years of this formula, some city and parish school systems did not have local revenues sufficient to meet the minimum local allocation required.</a:t>
            </a:r>
          </a:p>
          <a:p>
            <a:r>
              <a:rPr lang="en-US" sz="10000" dirty="0" smtClean="0"/>
              <a:t>Local school systems identified two obstacles to increasing local revenues at the time: </a:t>
            </a:r>
          </a:p>
          <a:p>
            <a:pPr marL="795338" lvl="1"/>
            <a:r>
              <a:rPr lang="en-US" sz="10000" dirty="0" smtClean="0"/>
              <a:t>Taxpayers are not regularly willing to tax themselves more heavily.</a:t>
            </a:r>
          </a:p>
          <a:p>
            <a:pPr marL="795338" lvl="1"/>
            <a:r>
              <a:rPr lang="en-US" sz="10000" dirty="0" smtClean="0"/>
              <a:t>Under the new formula, if a city or parish school system became more able to support education costs (became “wealthier”), then Level 1 allocations were decreased.</a:t>
            </a:r>
          </a:p>
          <a:p>
            <a:r>
              <a:rPr lang="en-US" sz="10000" dirty="0"/>
              <a:t>As a result, a provision was added to the formula that provided an incentive or reward to school </a:t>
            </a:r>
            <a:r>
              <a:rPr lang="en-US" sz="10000" dirty="0" smtClean="0"/>
              <a:t>systems </a:t>
            </a:r>
            <a:r>
              <a:rPr lang="en-US" sz="10000" dirty="0"/>
              <a:t>taxing themselves above the </a:t>
            </a:r>
            <a:r>
              <a:rPr lang="en-US" sz="9600" dirty="0"/>
              <a:t>minimum level of financial support required. </a:t>
            </a:r>
            <a:endParaRPr lang="en-US" sz="9600" dirty="0" smtClean="0"/>
          </a:p>
          <a:p>
            <a:pPr marL="0" indent="0">
              <a:buNone/>
            </a:pPr>
            <a:endParaRPr lang="en-US" sz="10000" dirty="0"/>
          </a:p>
          <a:p>
            <a:pPr marL="230188" lvl="1" indent="0">
              <a:buNone/>
            </a:pPr>
            <a:endParaRPr lang="en-US" sz="10000" dirty="0" smtClean="0"/>
          </a:p>
          <a:p>
            <a:pPr marL="230188" lvl="1" indent="0">
              <a:buNone/>
            </a:pPr>
            <a:r>
              <a:rPr lang="en-US" sz="11200" dirty="0" smtClean="0"/>
              <a:t/>
            </a:r>
            <a:br>
              <a:rPr lang="en-US" sz="11200" dirty="0" smtClean="0"/>
            </a:br>
            <a:endParaRPr lang="en-US" sz="1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Level 2 Funding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458200" cy="5181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sz="3400" dirty="0" smtClean="0"/>
          </a:p>
          <a:p>
            <a:r>
              <a:rPr lang="en-US" sz="5900" dirty="0" smtClean="0"/>
              <a:t>To be eligible for the Level 2 Reward, a city or parish school system must actually generate local revenue above the local allocation required in Level 1.  </a:t>
            </a:r>
          </a:p>
          <a:p>
            <a:pPr marL="795338" lvl="1"/>
            <a:r>
              <a:rPr lang="en-US" sz="5900" dirty="0" smtClean="0"/>
              <a:t>Any amount above this minimum, is then eligible to be considered for the reward calculation.  </a:t>
            </a:r>
          </a:p>
          <a:p>
            <a:r>
              <a:rPr lang="en-US" sz="5900" dirty="0" smtClean="0"/>
              <a:t>The reward amount is approximately one-third of </a:t>
            </a:r>
            <a:r>
              <a:rPr lang="en-US" sz="5900" dirty="0"/>
              <a:t>the </a:t>
            </a:r>
            <a:r>
              <a:rPr lang="en-US" sz="5900" dirty="0" smtClean="0"/>
              <a:t>amount of local </a:t>
            </a:r>
            <a:r>
              <a:rPr lang="en-US" sz="5900" dirty="0"/>
              <a:t>revenues </a:t>
            </a:r>
            <a:r>
              <a:rPr lang="en-US" sz="5900" dirty="0" smtClean="0"/>
              <a:t>above the contribution required in Level 1. </a:t>
            </a:r>
          </a:p>
          <a:p>
            <a:pPr marL="230188" lvl="1" indent="-230188"/>
            <a:r>
              <a:rPr lang="en-US" sz="5900" dirty="0" smtClean="0"/>
              <a:t>For some years now, all </a:t>
            </a:r>
            <a:r>
              <a:rPr lang="en-US" sz="5900" dirty="0"/>
              <a:t>of the city and parish school </a:t>
            </a:r>
            <a:r>
              <a:rPr lang="en-US" sz="5900" dirty="0" smtClean="0"/>
              <a:t>systems have met the </a:t>
            </a:r>
            <a:r>
              <a:rPr lang="en-US" sz="5900" dirty="0"/>
              <a:t>minimum local revenue required.</a:t>
            </a:r>
          </a:p>
          <a:p>
            <a:r>
              <a:rPr lang="en-US" sz="5900" dirty="0" smtClean="0"/>
              <a:t>The majority of the city and parish school systems currently receive the reward with the exception of a few school systems no longer eligible due to the recent extraordinary growth in their local revenues.  </a:t>
            </a:r>
          </a:p>
          <a:p>
            <a:r>
              <a:rPr lang="en-US" sz="6000" dirty="0"/>
              <a:t>Level 2 allocates approximately $</a:t>
            </a:r>
            <a:r>
              <a:rPr lang="en-US" sz="6000" dirty="0" smtClean="0"/>
              <a:t>489 million, or 13% of the total allocation.</a:t>
            </a:r>
            <a:endParaRPr lang="en-US" sz="6000" dirty="0"/>
          </a:p>
          <a:p>
            <a:pPr marL="0" indent="0">
              <a:buNone/>
            </a:pPr>
            <a:endParaRPr lang="en-US" sz="3400" dirty="0" smtClean="0"/>
          </a:p>
          <a:p>
            <a:pPr marL="230188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Level 2 </a:t>
            </a:r>
            <a:r>
              <a:rPr lang="en-US" dirty="0" smtClean="0"/>
              <a:t>Funding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39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399" y="1295400"/>
            <a:ext cx="8686801" cy="4876800"/>
          </a:xfrm>
        </p:spPr>
        <p:txBody>
          <a:bodyPr>
            <a:normAutofit fontScale="25000" lnSpcReduction="20000"/>
          </a:bodyPr>
          <a:lstStyle/>
          <a:p>
            <a:pPr marL="230188" lvl="1" indent="0">
              <a:buNone/>
            </a:pPr>
            <a:endParaRPr lang="en-US" sz="3300" dirty="0" smtClean="0"/>
          </a:p>
          <a:p>
            <a:pPr lvl="1"/>
            <a:r>
              <a:rPr lang="en-US" sz="10000" dirty="0" smtClean="0"/>
              <a:t>Level 3 contains allocations added to the formula over the years due to requests from the Legislature to fund specific items.   </a:t>
            </a:r>
          </a:p>
          <a:p>
            <a:pPr lvl="1"/>
            <a:r>
              <a:rPr lang="en-US" sz="10000" dirty="0" smtClean="0"/>
              <a:t>These allocations are determined on a per student basis.  </a:t>
            </a:r>
          </a:p>
          <a:p>
            <a:pPr lvl="1"/>
            <a:r>
              <a:rPr lang="en-US" sz="10000" dirty="0" smtClean="0"/>
              <a:t>This funding is in addition to the funding provided in Level 1 and Level 2.</a:t>
            </a:r>
          </a:p>
          <a:p>
            <a:pPr lvl="1"/>
            <a:r>
              <a:rPr lang="en-US" sz="10000" dirty="0" smtClean="0"/>
              <a:t>Level 3 allocations total over $628 million, or 17% of the total allocation.</a:t>
            </a:r>
          </a:p>
          <a:p>
            <a:pPr lvl="1"/>
            <a:r>
              <a:rPr lang="en-US" sz="10000" dirty="0" smtClean="0"/>
              <a:t>The categories of funding include: </a:t>
            </a:r>
          </a:p>
          <a:p>
            <a:pPr marL="919163" lvl="2"/>
            <a:r>
              <a:rPr lang="en-US" sz="9200" dirty="0" smtClean="0"/>
              <a:t>Continuation of Pay Raises</a:t>
            </a:r>
          </a:p>
          <a:p>
            <a:pPr marL="1606550" lvl="3" indent="0">
              <a:buNone/>
            </a:pPr>
            <a:r>
              <a:rPr lang="en-US" sz="8800" dirty="0"/>
              <a:t>T</a:t>
            </a:r>
            <a:r>
              <a:rPr lang="en-US" sz="8800" dirty="0" smtClean="0"/>
              <a:t>eacher pay raises originally provided by the Legislature  in 2001-02, 2006-07, 2007-08, and 2008-09.</a:t>
            </a:r>
          </a:p>
          <a:p>
            <a:pPr marL="1606550" lvl="3" indent="0">
              <a:buNone/>
            </a:pPr>
            <a:r>
              <a:rPr lang="en-US" sz="8800" dirty="0"/>
              <a:t>S</a:t>
            </a:r>
            <a:r>
              <a:rPr lang="en-US" sz="8800" dirty="0" smtClean="0"/>
              <a:t>upport worker pay raises originally provided by the Legislature in 2002-03, 2006-07, 2007-08.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Level 3 </a:t>
            </a:r>
            <a:r>
              <a:rPr lang="en-US" dirty="0" smtClean="0"/>
              <a:t>Funding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56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399" y="1143000"/>
            <a:ext cx="8642465" cy="5334000"/>
          </a:xfrm>
        </p:spPr>
        <p:txBody>
          <a:bodyPr>
            <a:normAutofit/>
          </a:bodyPr>
          <a:lstStyle/>
          <a:p>
            <a:pPr lvl="2"/>
            <a:r>
              <a:rPr lang="en-US" sz="2500" dirty="0" smtClean="0"/>
              <a:t>Hold Harmless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500" dirty="0"/>
              <a:t>A total of $76 million is allocated through this mechanism.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500" dirty="0" smtClean="0"/>
              <a:t>$38 </a:t>
            </a:r>
            <a:r>
              <a:rPr lang="en-US" sz="2500" dirty="0"/>
              <a:t>million </a:t>
            </a:r>
            <a:r>
              <a:rPr lang="en-US" sz="2500" dirty="0" smtClean="0"/>
              <a:t>is a frozen amount that is provided to 11 school </a:t>
            </a:r>
            <a:r>
              <a:rPr lang="en-US" sz="2500" dirty="0"/>
              <a:t>systems </a:t>
            </a:r>
            <a:r>
              <a:rPr lang="en-US" sz="2500" dirty="0" smtClean="0"/>
              <a:t>to continue funding for pay raises and insurance allocated since the early 1990s.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500" dirty="0"/>
              <a:t>$38 million is provided to the non-Hold Harmless districts on a per pupil </a:t>
            </a:r>
            <a:r>
              <a:rPr lang="en-US" sz="2500" dirty="0" smtClean="0"/>
              <a:t>basis.</a:t>
            </a:r>
            <a:endParaRPr lang="en-US" sz="2500" dirty="0"/>
          </a:p>
          <a:p>
            <a:pPr lvl="2"/>
            <a:r>
              <a:rPr lang="en-US" sz="2500" dirty="0" smtClean="0"/>
              <a:t>Support </a:t>
            </a:r>
            <a:r>
              <a:rPr lang="en-US" sz="2500" dirty="0"/>
              <a:t>for Increasing Mandated Costs of Health Insurance, Retirement, and Fuel allocation provides $100 per student to help defray the costs of these expenses.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Level 3 </a:t>
            </a:r>
            <a:r>
              <a:rPr lang="en-US" dirty="0" smtClean="0"/>
              <a:t>Funding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85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76400"/>
            <a:ext cx="8351520" cy="4876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Louisiana Constitution Article VIII, Section 13 provides that the State Board of Elementary and Secondary Education (SBESE) shall annually develop and adopt a formula which shall be used to: </a:t>
            </a:r>
          </a:p>
          <a:p>
            <a:pPr lvl="2"/>
            <a:r>
              <a:rPr lang="en-US" sz="2500" dirty="0" smtClean="0"/>
              <a:t>Determine the cost of a minimum foundation program of education in the State.</a:t>
            </a:r>
          </a:p>
          <a:p>
            <a:pPr lvl="2"/>
            <a:r>
              <a:rPr lang="en-US" sz="2500" dirty="0" smtClean="0"/>
              <a:t>Equitably distribute State funds to local school systems and schools.</a:t>
            </a:r>
          </a:p>
          <a:p>
            <a:pPr marL="230188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MFP Purpose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1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723" y="1066800"/>
            <a:ext cx="8915400" cy="5486400"/>
          </a:xfrm>
        </p:spPr>
        <p:txBody>
          <a:bodyPr>
            <a:noAutofit/>
          </a:bodyPr>
          <a:lstStyle/>
          <a:p>
            <a:r>
              <a:rPr lang="en-US" sz="2300" dirty="0" smtClean="0"/>
              <a:t>Level 4 provides funding for specific programs and schools, each with its own unique allocation methodology.  </a:t>
            </a:r>
          </a:p>
          <a:p>
            <a:pPr lvl="2"/>
            <a:r>
              <a:rPr lang="en-US" sz="2300" dirty="0" smtClean="0"/>
              <a:t>Level 4 allocates over $107 million, or 3% of the total allocation.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300" dirty="0" smtClean="0"/>
              <a:t>$45</a:t>
            </a:r>
            <a:r>
              <a:rPr lang="en-US" sz="2300" dirty="0" smtClean="0">
                <a:solidFill>
                  <a:srgbClr val="FF0000"/>
                </a:solidFill>
              </a:rPr>
              <a:t> </a:t>
            </a:r>
            <a:r>
              <a:rPr lang="en-US" sz="2300" dirty="0" smtClean="0"/>
              <a:t>million for programs and $62 million for other public schools.</a:t>
            </a:r>
          </a:p>
          <a:p>
            <a:r>
              <a:rPr lang="en-US" sz="2300" dirty="0" smtClean="0"/>
              <a:t>Allocations include:</a:t>
            </a:r>
          </a:p>
          <a:p>
            <a:pPr marL="1139825" lvl="3" indent="-342900">
              <a:buFont typeface="Wingdings" panose="05000000000000000000" pitchFamily="2" charset="2"/>
              <a:buChar char="§"/>
            </a:pPr>
            <a:r>
              <a:rPr lang="en-US" sz="2300" dirty="0" smtClean="0"/>
              <a:t>Foreign Language Associates</a:t>
            </a:r>
          </a:p>
          <a:p>
            <a:pPr marL="1597025" lvl="4" indent="-342900">
              <a:buFont typeface="Wingdings" panose="05000000000000000000" pitchFamily="2" charset="2"/>
              <a:buChar char="§"/>
            </a:pPr>
            <a:r>
              <a:rPr lang="en-US" sz="2300" dirty="0" smtClean="0"/>
              <a:t>The Salary Allocation provides $21,000 per teacher to a school system  or school employing this individual with a statewide maximum of 300 teachers.</a:t>
            </a:r>
          </a:p>
          <a:p>
            <a:pPr marL="1597025" lvl="4" indent="-342900">
              <a:buFont typeface="Wingdings" panose="05000000000000000000" pitchFamily="2" charset="2"/>
              <a:buChar char="§"/>
            </a:pPr>
            <a:r>
              <a:rPr lang="en-US" sz="2300" dirty="0" smtClean="0"/>
              <a:t>The Stipend Allocation provides a $6,000 installation stipend for first year foreign language associate teachers, and a $4,000 retention stipend for second and third year teachers.  </a:t>
            </a: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4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723" y="1219200"/>
            <a:ext cx="8915400" cy="5166360"/>
          </a:xfrm>
        </p:spPr>
        <p:txBody>
          <a:bodyPr>
            <a:normAutofit fontScale="92500" lnSpcReduction="20000"/>
          </a:bodyPr>
          <a:lstStyle/>
          <a:p>
            <a:pPr marL="1139825" lvl="3" indent="-342900">
              <a:buFont typeface="Wingdings" panose="05000000000000000000" pitchFamily="2" charset="2"/>
              <a:buChar char="§"/>
            </a:pPr>
            <a:r>
              <a:rPr lang="en-US" sz="2700" dirty="0" smtClean="0"/>
              <a:t>Career </a:t>
            </a:r>
            <a:r>
              <a:rPr lang="en-US" sz="2700" dirty="0"/>
              <a:t>Development Fund </a:t>
            </a:r>
            <a:r>
              <a:rPr lang="en-US" sz="2700" dirty="0" smtClean="0"/>
              <a:t>(CDF) Allocation </a:t>
            </a:r>
          </a:p>
          <a:p>
            <a:pPr marL="1833563" lvl="4" indent="-342900">
              <a:buFont typeface="Wingdings" panose="05000000000000000000" pitchFamily="2" charset="2"/>
              <a:buChar char="§"/>
            </a:pPr>
            <a:r>
              <a:rPr lang="en-US" sz="2700" dirty="0"/>
              <a:t>Provides an additional 6% in MFP funding (about $240) for specific courses providing career training for students.   </a:t>
            </a:r>
          </a:p>
          <a:p>
            <a:pPr marL="1139825" lvl="3" indent="-342900">
              <a:buFont typeface="Wingdings" panose="05000000000000000000" pitchFamily="2" charset="2"/>
              <a:buChar char="§"/>
            </a:pPr>
            <a:r>
              <a:rPr lang="en-US" sz="2700" dirty="0" smtClean="0"/>
              <a:t>Supplemental </a:t>
            </a:r>
            <a:r>
              <a:rPr lang="en-US" sz="2700" dirty="0"/>
              <a:t>Course </a:t>
            </a:r>
            <a:r>
              <a:rPr lang="en-US" sz="2700" dirty="0" smtClean="0"/>
              <a:t>(SCA) Allocation  </a:t>
            </a:r>
          </a:p>
          <a:p>
            <a:pPr marL="1597025" lvl="4" indent="-342900">
              <a:buFont typeface="Wingdings" panose="05000000000000000000" pitchFamily="2" charset="2"/>
              <a:buChar char="§"/>
            </a:pPr>
            <a:r>
              <a:rPr lang="en-US" sz="2700" dirty="0" smtClean="0"/>
              <a:t>Provides $59 </a:t>
            </a:r>
            <a:r>
              <a:rPr lang="en-US" sz="2700" dirty="0"/>
              <a:t>per pupil </a:t>
            </a:r>
            <a:r>
              <a:rPr lang="en-US" sz="2700" dirty="0" smtClean="0"/>
              <a:t>for </a:t>
            </a:r>
            <a:r>
              <a:rPr lang="en-US" sz="2700" dirty="0"/>
              <a:t>each student enrolled in grades 7 through 12 </a:t>
            </a:r>
            <a:r>
              <a:rPr lang="en-US" sz="2700" dirty="0" smtClean="0"/>
              <a:t>to support the cost of secondary </a:t>
            </a:r>
            <a:r>
              <a:rPr lang="en-US" sz="2700" dirty="0"/>
              <a:t>course choices above and beyond the traditional </a:t>
            </a:r>
            <a:r>
              <a:rPr lang="en-US" sz="2700" dirty="0" smtClean="0"/>
              <a:t>classroom.</a:t>
            </a:r>
          </a:p>
          <a:p>
            <a:pPr marL="1139825" lvl="3" indent="-342900">
              <a:buFont typeface="Wingdings" panose="05000000000000000000" pitchFamily="2" charset="2"/>
              <a:buChar char="§"/>
            </a:pPr>
            <a:r>
              <a:rPr lang="en-US" sz="2700" dirty="0"/>
              <a:t>High Cost Services </a:t>
            </a:r>
            <a:r>
              <a:rPr lang="en-US" sz="2700" dirty="0" smtClean="0"/>
              <a:t>(HCS) Allocation </a:t>
            </a:r>
            <a:endParaRPr lang="en-US" sz="2700" dirty="0"/>
          </a:p>
          <a:p>
            <a:pPr marL="1833563" lvl="4" indent="-342900">
              <a:buFont typeface="Wingdings" panose="05000000000000000000" pitchFamily="2" charset="2"/>
              <a:buChar char="§"/>
            </a:pPr>
            <a:r>
              <a:rPr lang="en-US" sz="2700" dirty="0"/>
              <a:t>P</a:t>
            </a:r>
            <a:r>
              <a:rPr lang="en-US" sz="2700" dirty="0" smtClean="0"/>
              <a:t>rovides </a:t>
            </a:r>
            <a:r>
              <a:rPr lang="en-US" sz="2700" dirty="0"/>
              <a:t>funding for students, ages 3 – 21, with a current IEP, who is currently receiving services whose cost is deemed to be greater than three times the average per pupil expenditure</a:t>
            </a:r>
          </a:p>
          <a:p>
            <a:pPr marL="1833563" lvl="4" indent="-342900">
              <a:buFont typeface="Wingdings" panose="05000000000000000000" pitchFamily="2" charset="2"/>
              <a:buChar char="§"/>
            </a:pPr>
            <a:endParaRPr lang="en-US" sz="2500" dirty="0"/>
          </a:p>
          <a:p>
            <a:pPr marL="1490663" lvl="4" indent="0">
              <a:buNone/>
            </a:pPr>
            <a:endParaRPr lang="en-US" sz="25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4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3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81000" y="1219200"/>
            <a:ext cx="8580120" cy="5257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Allocations within the formula are provided to other public schools: </a:t>
            </a:r>
          </a:p>
          <a:p>
            <a:pPr marL="914400" lvl="2" indent="-225425"/>
            <a:r>
              <a:rPr lang="en-US" sz="2500" dirty="0"/>
              <a:t>LSU </a:t>
            </a:r>
            <a:r>
              <a:rPr lang="en-US" sz="2500" dirty="0" smtClean="0"/>
              <a:t>and Southern Lab Schools</a:t>
            </a:r>
          </a:p>
          <a:p>
            <a:pPr marL="914400" lvl="2" indent="-225425"/>
            <a:r>
              <a:rPr lang="en-US" sz="2500" dirty="0" smtClean="0"/>
              <a:t>Legacy Type 2 Charter Schools</a:t>
            </a:r>
          </a:p>
          <a:p>
            <a:pPr marL="914400" lvl="2" indent="-225425"/>
            <a:r>
              <a:rPr lang="en-US" sz="2500" dirty="0" smtClean="0"/>
              <a:t>Office of Juvenile Justice (OJJ) Schools</a:t>
            </a:r>
          </a:p>
          <a:p>
            <a:pPr marL="914400" lvl="2" indent="-225425"/>
            <a:r>
              <a:rPr lang="en-US" sz="2500" dirty="0" smtClean="0"/>
              <a:t>New </a:t>
            </a:r>
            <a:r>
              <a:rPr lang="en-US" sz="2500" dirty="0"/>
              <a:t>Orleans Center for Creative Arts (NOCCA)</a:t>
            </a:r>
          </a:p>
          <a:p>
            <a:pPr marL="914400" lvl="2" indent="-225425"/>
            <a:r>
              <a:rPr lang="en-US" sz="2500" dirty="0"/>
              <a:t>Louisiana School for the Math, Science, and the Arts (LSMSA</a:t>
            </a:r>
            <a:r>
              <a:rPr lang="en-US" sz="2500" dirty="0" smtClean="0"/>
              <a:t>)</a:t>
            </a:r>
          </a:p>
          <a:p>
            <a:pPr marL="914400" lvl="2" indent="-225425"/>
            <a:r>
              <a:rPr lang="en-US" sz="2500" dirty="0" smtClean="0"/>
              <a:t>Thrive Academy of Baton Rouge (THRIVE)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4 Funding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399" y="1219200"/>
            <a:ext cx="8642465" cy="52578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The formula provides funding for Mid-year Adjustments for student gains and losses during the year.</a:t>
            </a:r>
            <a:endParaRPr lang="en-US" sz="2500" dirty="0"/>
          </a:p>
          <a:p>
            <a:pPr lvl="2"/>
            <a:endParaRPr lang="en-US" sz="600" dirty="0"/>
          </a:p>
          <a:p>
            <a:pPr lvl="1"/>
            <a:r>
              <a:rPr lang="en-US" sz="2500" dirty="0"/>
              <a:t>T</a:t>
            </a:r>
            <a:r>
              <a:rPr lang="en-US" sz="2500" dirty="0" smtClean="0"/>
              <a:t>wo </a:t>
            </a:r>
            <a:r>
              <a:rPr lang="en-US" sz="2500" dirty="0"/>
              <a:t>mid-year </a:t>
            </a:r>
            <a:r>
              <a:rPr lang="en-US" sz="2500" dirty="0" smtClean="0"/>
              <a:t>adjustments are provided:</a:t>
            </a:r>
            <a:endParaRPr lang="en-US" sz="2500" dirty="0"/>
          </a:p>
          <a:p>
            <a:pPr marL="1373188" lvl="2" indent="-242888"/>
            <a:r>
              <a:rPr lang="en-US" dirty="0" smtClean="0"/>
              <a:t>October 1 Count </a:t>
            </a:r>
          </a:p>
          <a:p>
            <a:pPr marL="2289175" lvl="3" indent="-242888"/>
            <a:r>
              <a:rPr lang="en-US" sz="2400" dirty="0"/>
              <a:t>February 1 count compared to October 1 count</a:t>
            </a:r>
          </a:p>
          <a:p>
            <a:pPr marL="2289175" lvl="3" indent="-242888"/>
            <a:r>
              <a:rPr lang="en-US" sz="2400" dirty="0"/>
              <a:t>Increase/decrease in students </a:t>
            </a:r>
            <a:r>
              <a:rPr lang="en-US" sz="2400" dirty="0" smtClean="0"/>
              <a:t>is multiplied times the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State Cost Allocation per </a:t>
            </a:r>
            <a:r>
              <a:rPr lang="en-US" sz="2400" dirty="0"/>
              <a:t>pupil </a:t>
            </a:r>
            <a:r>
              <a:rPr lang="en-US" sz="2400" dirty="0" smtClean="0"/>
              <a:t>amount</a:t>
            </a:r>
            <a:endParaRPr lang="en-US" sz="2400" dirty="0"/>
          </a:p>
          <a:p>
            <a:pPr marL="1373188" lvl="2" indent="-242888"/>
            <a:r>
              <a:rPr lang="en-US" dirty="0" smtClean="0"/>
              <a:t>February 1 Count</a:t>
            </a:r>
          </a:p>
          <a:p>
            <a:pPr marL="2289175" lvl="3" indent="-242888"/>
            <a:r>
              <a:rPr lang="en-US" sz="2400" dirty="0" smtClean="0"/>
              <a:t>October 1 count compared </a:t>
            </a:r>
            <a:r>
              <a:rPr lang="en-US" sz="2400" dirty="0"/>
              <a:t>to February </a:t>
            </a:r>
            <a:r>
              <a:rPr lang="en-US" sz="2400" dirty="0" smtClean="0"/>
              <a:t>1 count</a:t>
            </a:r>
            <a:endParaRPr lang="en-US" sz="2400" dirty="0"/>
          </a:p>
          <a:p>
            <a:pPr marL="2289175" lvl="3" indent="-242888"/>
            <a:r>
              <a:rPr lang="en-US" sz="2400" dirty="0" smtClean="0"/>
              <a:t>Increase/decrease </a:t>
            </a:r>
            <a:r>
              <a:rPr lang="en-US" sz="2400" dirty="0"/>
              <a:t>in students </a:t>
            </a:r>
            <a:r>
              <a:rPr lang="en-US" sz="2400" dirty="0" smtClean="0"/>
              <a:t>is multiplied times </a:t>
            </a:r>
            <a:r>
              <a:rPr lang="en-US" sz="2400" dirty="0"/>
              <a:t>one-half of </a:t>
            </a:r>
            <a:r>
              <a:rPr lang="en-US" sz="2400" dirty="0" smtClean="0"/>
              <a:t>the State Cost Allocation per </a:t>
            </a:r>
            <a:r>
              <a:rPr lang="en-US" sz="2400" dirty="0"/>
              <a:t>pupil </a:t>
            </a:r>
            <a:r>
              <a:rPr lang="en-US" sz="2400" dirty="0" smtClean="0"/>
              <a:t>amount</a:t>
            </a:r>
            <a:endParaRPr lang="en-US" sz="2400" dirty="0"/>
          </a:p>
          <a:p>
            <a:pPr marL="230188" lvl="1" indent="0">
              <a:buNone/>
            </a:pPr>
            <a:endParaRPr lang="en-US" sz="33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Mid-Year Student Count Adjustments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0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The MFP Resolution requires that State MFP funds shall only be expended for educational purposes </a:t>
            </a:r>
          </a:p>
          <a:p>
            <a:pPr lvl="1"/>
            <a:r>
              <a:rPr lang="en-US" sz="2400" dirty="0" smtClean="0"/>
              <a:t>These expenditures are related to the operational and instructional activities of city, parish, or other public school systems or schools including:  </a:t>
            </a:r>
          </a:p>
          <a:p>
            <a:pPr lvl="2"/>
            <a:r>
              <a:rPr lang="en-US" dirty="0" smtClean="0"/>
              <a:t>Instruction, pupil support, instructional staff programs, school administration, general administration, business services, operations/maintenance of plant services, student transportation, food services, enterprise operations, community services, facility acquisition and construction services, and debt services</a:t>
            </a:r>
          </a:p>
          <a:p>
            <a:pPr lvl="2"/>
            <a:r>
              <a:rPr lang="en-US" dirty="0" smtClean="0"/>
              <a:t>Commonly a large portion of expenditures paid for with MFP funds include teacher salaries and benefits including retirement since these expenses make up approximately 85% of all educational related costs.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Funds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3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310640"/>
            <a:ext cx="8427720" cy="5166360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2500" dirty="0" smtClean="0"/>
              <a:t>MFP </a:t>
            </a:r>
            <a:r>
              <a:rPr lang="en-US" sz="2500" dirty="0"/>
              <a:t>is a block grant from the State to local school </a:t>
            </a:r>
            <a:r>
              <a:rPr lang="en-US" sz="2500" dirty="0" smtClean="0"/>
              <a:t>systems and schools. </a:t>
            </a:r>
            <a:endParaRPr lang="en-US" sz="2500" dirty="0"/>
          </a:p>
          <a:p>
            <a:r>
              <a:rPr lang="en-US" sz="2500" dirty="0" smtClean="0"/>
              <a:t>The block grant philosophy provides </a:t>
            </a:r>
            <a:r>
              <a:rPr lang="en-US" sz="2500" dirty="0"/>
              <a:t>flexibility to school </a:t>
            </a:r>
            <a:r>
              <a:rPr lang="en-US" sz="2500" dirty="0" smtClean="0"/>
              <a:t>systems and schools in budgeting funds to spend as they see fit as </a:t>
            </a:r>
            <a:r>
              <a:rPr lang="en-US" sz="2500" dirty="0"/>
              <a:t>long as program </a:t>
            </a:r>
            <a:r>
              <a:rPr lang="en-US" sz="2500" dirty="0" smtClean="0"/>
              <a:t>requirements </a:t>
            </a:r>
            <a:r>
              <a:rPr lang="en-US" sz="2500" dirty="0"/>
              <a:t>set forth by </a:t>
            </a:r>
            <a:r>
              <a:rPr lang="en-US" sz="2500" dirty="0" smtClean="0"/>
              <a:t>SBESE </a:t>
            </a:r>
            <a:r>
              <a:rPr lang="en-US" sz="2500" dirty="0"/>
              <a:t>are </a:t>
            </a:r>
            <a:r>
              <a:rPr lang="en-US" sz="2500" dirty="0" smtClean="0"/>
              <a:t>met. </a:t>
            </a:r>
          </a:p>
          <a:p>
            <a:r>
              <a:rPr lang="en-US" sz="2500" dirty="0" smtClean="0"/>
              <a:t>The MFP funds should be blended with other funds in order to support the cost of education.</a:t>
            </a:r>
          </a:p>
          <a:p>
            <a:r>
              <a:rPr lang="en-US" sz="2500" dirty="0" smtClean="0"/>
              <a:t>In order to provide </a:t>
            </a:r>
            <a:r>
              <a:rPr lang="en-US" sz="2500" dirty="0"/>
              <a:t>for appropriate accountability of </a:t>
            </a:r>
            <a:r>
              <a:rPr lang="en-US" sz="2500" dirty="0" smtClean="0"/>
              <a:t>funds spent on K – 12 education in Louisiana, the </a:t>
            </a:r>
            <a:r>
              <a:rPr lang="en-US" sz="2500" dirty="0"/>
              <a:t>MFP Resolution </a:t>
            </a:r>
            <a:r>
              <a:rPr lang="en-US" sz="2500" dirty="0" smtClean="0"/>
              <a:t>requires an annual measurement and report on the manner in which general fund dollars, state and local funds combined, are spent.    </a:t>
            </a:r>
            <a:endParaRPr lang="en-US" sz="2500" dirty="0"/>
          </a:p>
          <a:p>
            <a:pPr marL="0" indent="0">
              <a:buNone/>
            </a:pPr>
            <a:endParaRPr lang="en-US" sz="2500" dirty="0"/>
          </a:p>
          <a:p>
            <a:pPr marL="230188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Expenditure Requirement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963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" y="1447800"/>
            <a:ext cx="8915400" cy="50292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The 70% Expenditure Requirement requires public school systems and schools that receive MFP funds to spend 70</a:t>
            </a:r>
            <a:r>
              <a:rPr lang="en-US" sz="2500" dirty="0"/>
              <a:t>% of general fund </a:t>
            </a:r>
            <a:r>
              <a:rPr lang="en-US" sz="2500" dirty="0" smtClean="0"/>
              <a:t>(state and local) dollars in </a:t>
            </a:r>
            <a:r>
              <a:rPr lang="en-US" sz="2500" dirty="0"/>
              <a:t>the areas of instruction and school administration at the school building level</a:t>
            </a:r>
            <a:r>
              <a:rPr lang="en-US" sz="2500" dirty="0" smtClean="0"/>
              <a:t>.</a:t>
            </a:r>
          </a:p>
          <a:p>
            <a:r>
              <a:rPr lang="en-US" sz="2500" dirty="0" smtClean="0"/>
              <a:t>In the most recent measurement, 130 of a total 177 school districts and schools met the requirement.  </a:t>
            </a:r>
          </a:p>
          <a:p>
            <a:r>
              <a:rPr lang="en-US" sz="2500" dirty="0" smtClean="0"/>
              <a:t>The 47 entities that did not meet this requirement are required to submit a plan to the LDOE which details their efforts over the next year to make budget and spending adjustments. </a:t>
            </a:r>
          </a:p>
          <a:p>
            <a:pPr lvl="1"/>
            <a:r>
              <a:rPr lang="en-US" sz="2500" dirty="0" smtClean="0"/>
              <a:t>In many cases, the reason entities do not meet this requirement is due to special circumstances such as high transportation costs associated with rural schools.</a:t>
            </a:r>
            <a:endParaRPr lang="en-US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/>
              <a:t>Expenditure Requirement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9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MFP Appropriation History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8898964"/>
              </p:ext>
            </p:extLst>
          </p:nvPr>
        </p:nvGraphicFramePr>
        <p:xfrm>
          <a:off x="457200" y="1219200"/>
          <a:ext cx="8153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804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" y="1447800"/>
            <a:ext cx="8915400" cy="4779264"/>
          </a:xfrm>
        </p:spPr>
        <p:txBody>
          <a:bodyPr/>
          <a:lstStyle/>
          <a:p>
            <a:pPr marL="0" lvl="1" indent="0">
              <a:buNone/>
            </a:pPr>
            <a:endParaRPr lang="en-US" sz="2500" dirty="0" smtClean="0"/>
          </a:p>
          <a:p>
            <a:pPr marL="342900" lvl="1" indent="-342900"/>
            <a:r>
              <a:rPr lang="en-US" sz="2500" dirty="0" smtClean="0"/>
              <a:t>August to December – Research and presentations</a:t>
            </a:r>
          </a:p>
          <a:p>
            <a:pPr marL="230188" lvl="1" indent="-230188"/>
            <a:r>
              <a:rPr lang="en-US" sz="2500" dirty="0" smtClean="0"/>
              <a:t>January to February – SBESE considers possible revisions to the MFP formula for the upcoming fiscal year</a:t>
            </a:r>
          </a:p>
          <a:p>
            <a:pPr marL="230188" lvl="1" indent="-230188"/>
            <a:r>
              <a:rPr lang="en-US" sz="2500" dirty="0" smtClean="0"/>
              <a:t>March – SBESE makes final decision on structure of the MFP formula and submits the proposed formula along with an estimated cost to the Legislature for consideration</a:t>
            </a:r>
          </a:p>
          <a:p>
            <a:pPr marL="230188" lvl="1" indent="-230188"/>
            <a:r>
              <a:rPr lang="en-US" sz="2500" dirty="0" smtClean="0"/>
              <a:t>April to June – Legislature considers the formula</a:t>
            </a:r>
          </a:p>
          <a:p>
            <a:pPr marL="230188" lvl="1" indent="-230188"/>
            <a:endParaRPr lang="en-US" sz="25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MFP Formula Budgeting 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9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K – 12 Education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997993"/>
              </p:ext>
            </p:extLst>
          </p:nvPr>
        </p:nvGraphicFramePr>
        <p:xfrm>
          <a:off x="457200" y="1287780"/>
          <a:ext cx="8001000" cy="4884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5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76400"/>
            <a:ext cx="8351520" cy="4876800"/>
          </a:xfrm>
        </p:spPr>
        <p:txBody>
          <a:bodyPr>
            <a:normAutofit/>
          </a:bodyPr>
          <a:lstStyle/>
          <a:p>
            <a:pPr marL="230188" lvl="2" indent="-230188"/>
            <a:r>
              <a:rPr lang="en-US" sz="2500" dirty="0"/>
              <a:t>The formula for the upcoming fiscal year must be submitted </a:t>
            </a:r>
            <a:r>
              <a:rPr lang="en-US" sz="2500" dirty="0" smtClean="0"/>
              <a:t>by SBESE to </a:t>
            </a:r>
            <a:r>
              <a:rPr lang="en-US" sz="2500" dirty="0"/>
              <a:t>the Legislature no later than March 15th. </a:t>
            </a:r>
          </a:p>
          <a:p>
            <a:r>
              <a:rPr lang="en-US" sz="2500" dirty="0" smtClean="0"/>
              <a:t>The Legislature considers the formula submitted by SBESE during the Legislative Session.  </a:t>
            </a:r>
          </a:p>
          <a:p>
            <a:pPr lvl="2"/>
            <a:r>
              <a:rPr lang="en-US" sz="2500" dirty="0" smtClean="0"/>
              <a:t>If it meets with their approval, the formula is adopted. </a:t>
            </a:r>
          </a:p>
          <a:p>
            <a:pPr lvl="2"/>
            <a:r>
              <a:rPr lang="en-US" sz="2500" dirty="0" smtClean="0"/>
              <a:t>If the Legislature disagrees with the formula, the formula is rejected and is returned to SBESE.</a:t>
            </a:r>
          </a:p>
          <a:p>
            <a:r>
              <a:rPr lang="en-US" sz="2500" dirty="0" smtClean="0"/>
              <a:t>SBESE then has the option to revise and resubmit</a:t>
            </a:r>
            <a:r>
              <a:rPr lang="en-US" sz="2500" dirty="0"/>
              <a:t> </a:t>
            </a:r>
            <a:r>
              <a:rPr lang="en-US" sz="2500" dirty="0" smtClean="0"/>
              <a:t>or take no action.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Adoption and Implementation Process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11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399" y="1219200"/>
            <a:ext cx="8153401" cy="5257800"/>
          </a:xfrm>
        </p:spPr>
        <p:txBody>
          <a:bodyPr>
            <a:normAutofit/>
          </a:bodyPr>
          <a:lstStyle/>
          <a:p>
            <a:pPr marL="230188" lvl="1" indent="0">
              <a:buNone/>
            </a:pPr>
            <a:r>
              <a:rPr lang="en-US" dirty="0" smtClean="0"/>
              <a:t>For more information on the Minimum Foundation Program (MFP), reference the following link:</a:t>
            </a:r>
          </a:p>
          <a:p>
            <a:pPr marL="230188" lvl="1" indent="0">
              <a:buNone/>
            </a:pPr>
            <a:endParaRPr lang="en-US" dirty="0" smtClean="0"/>
          </a:p>
          <a:p>
            <a:pPr marL="919163" lvl="1" indent="0">
              <a:buNone/>
              <a:tabLst>
                <a:tab pos="7315200" algn="l"/>
              </a:tabLst>
            </a:pP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www.louisianabelieves.com/resources/library/minimum-foundation-program</a:t>
            </a:r>
            <a:endParaRPr lang="en-US" sz="2400" dirty="0"/>
          </a:p>
          <a:p>
            <a:pPr marL="230188" lvl="1" indent="0">
              <a:buNone/>
            </a:pPr>
            <a:endParaRPr lang="en-US" dirty="0" smtClean="0"/>
          </a:p>
          <a:p>
            <a:pPr marL="230188" lvl="1" indent="0">
              <a:buNone/>
            </a:pPr>
            <a:r>
              <a:rPr lang="en-US" dirty="0" smtClean="0"/>
              <a:t>Questions may be sent to </a:t>
            </a:r>
            <a:r>
              <a:rPr lang="en-US" dirty="0" smtClean="0">
                <a:hlinkClick r:id="rId4"/>
              </a:rPr>
              <a:t>LDOEMFPHelpdesk@la.gov</a:t>
            </a:r>
            <a:r>
              <a:rPr lang="en-US" dirty="0" smtClean="0"/>
              <a:t> </a:t>
            </a:r>
            <a:endParaRPr lang="en-US" dirty="0"/>
          </a:p>
          <a:p>
            <a:pPr marL="230188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7160"/>
            <a:ext cx="8915400" cy="850392"/>
          </a:xfrm>
          <a:prstGeom prst="rect">
            <a:avLst/>
          </a:prstGeom>
        </p:spPr>
        <p:txBody>
          <a:bodyPr/>
          <a:lstStyle/>
          <a:p>
            <a:r>
              <a:rPr lang="en-US" sz="3000" dirty="0" smtClean="0">
                <a:solidFill>
                  <a:schemeClr val="bg1"/>
                </a:solidFill>
                <a:latin typeface="Chalkduster" pitchFamily="66" charset="0"/>
              </a:rPr>
              <a:t>References</a:t>
            </a:r>
            <a:endParaRPr lang="en-US" sz="3000" dirty="0">
              <a:solidFill>
                <a:schemeClr val="bg1"/>
              </a:solidFill>
              <a:latin typeface="Chalkduster" pitchFamily="66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61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56320" cy="4322064"/>
          </a:xfrm>
        </p:spPr>
        <p:txBody>
          <a:bodyPr>
            <a:normAutofit/>
          </a:bodyPr>
          <a:lstStyle/>
          <a:p>
            <a:pPr marL="230188" lvl="1" indent="-230188"/>
            <a:r>
              <a:rPr lang="en-US" sz="2500" dirty="0" smtClean="0"/>
              <a:t>Louisiana law </a:t>
            </a:r>
            <a:r>
              <a:rPr lang="en-US" sz="2500" dirty="0"/>
              <a:t>provides that </a:t>
            </a:r>
            <a:r>
              <a:rPr lang="en-US" sz="2500" dirty="0" smtClean="0"/>
              <a:t>if a new formula is not adopted, then the existing formula remains in effect. </a:t>
            </a:r>
          </a:p>
          <a:p>
            <a:pPr marL="230188" lvl="1" indent="-230188"/>
            <a:endParaRPr lang="en-US" sz="2500" dirty="0" smtClean="0"/>
          </a:p>
          <a:p>
            <a:pPr marL="230188" lvl="1" indent="-230188"/>
            <a:r>
              <a:rPr lang="en-US" sz="2500" dirty="0" smtClean="0"/>
              <a:t>The </a:t>
            </a:r>
            <a:r>
              <a:rPr lang="en-US" sz="2500" dirty="0"/>
              <a:t>formula in effect for FY </a:t>
            </a:r>
            <a:r>
              <a:rPr lang="en-US" sz="2500" dirty="0" smtClean="0"/>
              <a:t>2018-19 </a:t>
            </a:r>
            <a:r>
              <a:rPr lang="en-US" sz="2500" dirty="0"/>
              <a:t>is SCR </a:t>
            </a:r>
            <a:r>
              <a:rPr lang="en-US" sz="2500" dirty="0" smtClean="0"/>
              <a:t>48 adopted in the 2018 Regular Session of the Legislature. </a:t>
            </a:r>
          </a:p>
          <a:p>
            <a:pPr marL="0" indent="0">
              <a:buNone/>
            </a:pPr>
            <a:endParaRPr lang="en-US" sz="25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and Implementation Process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Formula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534400" cy="5105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230188" lvl="2" indent="-230188"/>
            <a:r>
              <a:rPr lang="en-US" dirty="0"/>
              <a:t>The total MFP allocation in </a:t>
            </a:r>
            <a:r>
              <a:rPr lang="en-US" dirty="0" smtClean="0"/>
              <a:t>2018-19 </a:t>
            </a:r>
            <a:r>
              <a:rPr lang="en-US" dirty="0"/>
              <a:t>totals over $</a:t>
            </a:r>
            <a:r>
              <a:rPr lang="en-US" dirty="0" smtClean="0"/>
              <a:t>3.7 </a:t>
            </a:r>
            <a:r>
              <a:rPr lang="en-US" dirty="0"/>
              <a:t>Billion and supports over </a:t>
            </a:r>
            <a:r>
              <a:rPr lang="en-US" dirty="0" smtClean="0"/>
              <a:t>177 </a:t>
            </a:r>
            <a:r>
              <a:rPr lang="en-US" dirty="0"/>
              <a:t>school districts and schools</a:t>
            </a:r>
            <a:r>
              <a:rPr lang="en-US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The formula is designed with separate calculations to provide funding for different educational needs and costs. </a:t>
            </a:r>
          </a:p>
          <a:p>
            <a:r>
              <a:rPr lang="en-US" sz="2400" dirty="0"/>
              <a:t>The current formula has four sections or “levels</a:t>
            </a:r>
            <a:r>
              <a:rPr lang="en-US" sz="2400" dirty="0" smtClean="0"/>
              <a:t>.”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9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 Funding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81000" y="1295400"/>
            <a:ext cx="8610600" cy="5105400"/>
          </a:xfrm>
        </p:spPr>
        <p:txBody>
          <a:bodyPr>
            <a:normAutofit/>
          </a:bodyPr>
          <a:lstStyle/>
          <a:p>
            <a:endParaRPr lang="en-US" sz="2500" b="1" dirty="0" smtClean="0"/>
          </a:p>
          <a:p>
            <a:r>
              <a:rPr lang="en-US" sz="2500" dirty="0" smtClean="0"/>
              <a:t>Level </a:t>
            </a:r>
            <a:r>
              <a:rPr lang="en-US" sz="2500" dirty="0"/>
              <a:t>1 </a:t>
            </a:r>
            <a:r>
              <a:rPr lang="en-US" sz="2500" dirty="0" smtClean="0"/>
              <a:t>calculations utilize student counts and special student characteristics as the basis for determining the cost of education in every community across the state. </a:t>
            </a:r>
          </a:p>
          <a:p>
            <a:r>
              <a:rPr lang="en-US" sz="2500" dirty="0" smtClean="0"/>
              <a:t>The upcoming fiscal year is funded based on the student count taken on the previous February 1.  </a:t>
            </a:r>
          </a:p>
          <a:p>
            <a:r>
              <a:rPr lang="en-US" sz="2500" dirty="0" smtClean="0"/>
              <a:t> Students must qualify to be counted, both for the base and the weighted counts, as applicable, according to the Student Membership Definition set forth in SBESE policy.</a:t>
            </a:r>
          </a:p>
          <a:p>
            <a:r>
              <a:rPr lang="en-US" sz="2500" dirty="0" smtClean="0"/>
              <a:t>Level 1 allocates approximately $2.4 billion, or 67% of the total MFP allocation.</a:t>
            </a:r>
          </a:p>
          <a:p>
            <a:pPr marL="0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5106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" y="1219200"/>
            <a:ext cx="8915400" cy="5334000"/>
          </a:xfrm>
          <a:ln>
            <a:solidFill>
              <a:schemeClr val="accent1">
                <a:alpha val="66000"/>
              </a:schemeClr>
            </a:solidFill>
          </a:ln>
        </p:spPr>
        <p:txBody>
          <a:bodyPr>
            <a:normAutofit/>
          </a:bodyPr>
          <a:lstStyle/>
          <a:p>
            <a:pPr marL="461963" indent="0">
              <a:buNone/>
            </a:pPr>
            <a:r>
              <a:rPr lang="en-US" sz="2500" dirty="0" smtClean="0"/>
              <a:t>The first step in the calculation is to determine the Weighted Student Membership Count: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895600" y="2558527"/>
            <a:ext cx="3276600" cy="685799"/>
          </a:xfrm>
          <a:prstGeom prst="roundRect">
            <a:avLst/>
          </a:prstGeom>
          <a:noFill/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indent="-22860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latin typeface="Arial Narrow"/>
                <a:ea typeface="Times New Roman"/>
              </a:rPr>
              <a:t>Economically Disadvantaged Weight </a:t>
            </a:r>
            <a:r>
              <a:rPr lang="en-US" sz="1400" b="1" dirty="0">
                <a:effectLst/>
                <a:latin typeface="Arial Narrow"/>
                <a:ea typeface="Times New Roman"/>
              </a:rPr>
              <a:t>– 22%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62000" y="3587750"/>
            <a:ext cx="1355725" cy="167005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effectLst/>
                <a:latin typeface="Arial Narrow"/>
              </a:rPr>
              <a:t>February </a:t>
            </a:r>
            <a:r>
              <a:rPr lang="en-US" sz="1400" b="1" dirty="0" smtClean="0">
                <a:effectLst/>
                <a:latin typeface="Arial Narrow"/>
              </a:rPr>
              <a:t>1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 </a:t>
            </a:r>
            <a:r>
              <a:rPr lang="en-US" sz="1400" b="1" dirty="0">
                <a:effectLst/>
                <a:latin typeface="Arial Narrow"/>
              </a:rPr>
              <a:t>Student Membership </a:t>
            </a:r>
            <a:endParaRPr lang="en-US" sz="1400" b="1" dirty="0" smtClean="0">
              <a:effectLst/>
              <a:latin typeface="Arial Narrow"/>
            </a:endParaRP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Count</a:t>
            </a:r>
            <a:endParaRPr lang="en-US" sz="1400" dirty="0">
              <a:effectLst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71591" y="3566234"/>
            <a:ext cx="1355725" cy="167005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effectLst/>
                <a:latin typeface="Arial Narrow"/>
              </a:rPr>
              <a:t>Total</a:t>
            </a:r>
          </a:p>
          <a:p>
            <a:pPr algn="ctr"/>
            <a:r>
              <a:rPr lang="en-US" sz="1400" b="1" dirty="0" smtClean="0">
                <a:latin typeface="Arial Narrow"/>
              </a:rPr>
              <a:t>Weighted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Student</a:t>
            </a:r>
          </a:p>
          <a:p>
            <a:pPr algn="ctr"/>
            <a:r>
              <a:rPr lang="en-US" sz="1400" b="1" dirty="0" smtClean="0">
                <a:latin typeface="Arial Narrow"/>
              </a:rPr>
              <a:t>Membership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Count</a:t>
            </a:r>
            <a:endParaRPr lang="en-US" sz="1400" dirty="0">
              <a:effectLst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895600" y="3309769"/>
            <a:ext cx="3276600" cy="685799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indent="-22860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latin typeface="Arial Narrow"/>
                <a:ea typeface="Times New Roman"/>
              </a:rPr>
              <a:t>Career &amp; Technical Education Weight – 6%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895600" y="4061011"/>
            <a:ext cx="3276600" cy="685799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indent="-22860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latin typeface="Arial Narrow"/>
                <a:ea typeface="Times New Roman"/>
              </a:rPr>
              <a:t>Special Education Weight – 150%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895600" y="4800601"/>
            <a:ext cx="3276600" cy="685799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indent="-22860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latin typeface="Arial Narrow"/>
                <a:ea typeface="Times New Roman"/>
              </a:rPr>
              <a:t>Gifted and Talented Weight – 60%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895600" y="5551843"/>
            <a:ext cx="3276600" cy="685799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marR="0" indent="-22860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latin typeface="Arial Narrow"/>
                <a:ea typeface="Times New Roman"/>
              </a:rPr>
              <a:t>Economy of Scale Weight – up to 20%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242" y="4123446"/>
            <a:ext cx="454990" cy="5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68774"/>
            <a:ext cx="488950" cy="40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2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83CEAC-D063-4C5C-8A30-B07278905A4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811173"/>
              </p:ext>
            </p:extLst>
          </p:nvPr>
        </p:nvGraphicFramePr>
        <p:xfrm>
          <a:off x="228600" y="1295400"/>
          <a:ext cx="8610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38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 Funding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61963" indent="0">
              <a:buNone/>
            </a:pPr>
            <a:r>
              <a:rPr lang="en-US" sz="2500" dirty="0" smtClean="0"/>
              <a:t>The second step in the calculation is to determine the Total MFP Educational Cost: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143000" y="3200400"/>
            <a:ext cx="1524000" cy="167005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latin typeface="Arial Narrow"/>
              </a:rPr>
              <a:t>Total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Weighted 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Student 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Membership 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Count</a:t>
            </a:r>
          </a:p>
        </p:txBody>
      </p:sp>
      <p:sp>
        <p:nvSpPr>
          <p:cNvPr id="9" name="Multiply 8"/>
          <p:cNvSpPr/>
          <p:nvPr/>
        </p:nvSpPr>
        <p:spPr>
          <a:xfrm>
            <a:off x="2819400" y="3672839"/>
            <a:ext cx="609600" cy="746761"/>
          </a:xfrm>
          <a:prstGeom prst="mathMultiply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3429000"/>
            <a:ext cx="1905000" cy="114300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latin typeface="Arial Narrow"/>
              </a:rPr>
              <a:t>State and Local </a:t>
            </a:r>
          </a:p>
          <a:p>
            <a:pPr algn="ctr"/>
            <a:r>
              <a:rPr lang="en-US" sz="1400" b="1" dirty="0" smtClean="0">
                <a:latin typeface="Arial Narrow"/>
              </a:rPr>
              <a:t>Base Cost</a:t>
            </a:r>
          </a:p>
          <a:p>
            <a:pPr algn="ctr"/>
            <a:r>
              <a:rPr lang="en-US" sz="1400" b="1" dirty="0" smtClean="0">
                <a:effectLst/>
                <a:latin typeface="Arial Narrow"/>
              </a:rPr>
              <a:t>Per Pupil Amount</a:t>
            </a: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0"/>
            <a:ext cx="488950" cy="40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781800" y="3200400"/>
            <a:ext cx="1295400" cy="1670050"/>
          </a:xfrm>
          <a:prstGeom prst="roundRect">
            <a:avLst/>
          </a:prstGeom>
          <a:ln w="63500"/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effectLst/>
                <a:latin typeface="Arial Narrow"/>
              </a:rPr>
              <a:t>Total</a:t>
            </a:r>
          </a:p>
          <a:p>
            <a:pPr algn="ctr"/>
            <a:r>
              <a:rPr lang="en-US" sz="1400" b="1" dirty="0" smtClean="0">
                <a:latin typeface="Arial Narrow"/>
              </a:rPr>
              <a:t>MFP Educational Cost</a:t>
            </a:r>
            <a:endParaRPr lang="en-US" sz="1400" b="1" dirty="0" smtClean="0">
              <a:effectLst/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32155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uisiana Belie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noFill/>
        </a:ln>
        <a:effectLst/>
      </a:spPr>
      <a:bodyPr vert="horz" wrap="square" lIns="45714" tIns="49315" rIns="45714" bIns="49315" rtlCol="0" anchor="ctr" anchorCtr="0">
        <a:noAutofit/>
      </a:bodyPr>
      <a:lstStyle>
        <a:defPPr algn="ctr">
          <a:lnSpc>
            <a:spcPct val="90000"/>
          </a:lnSpc>
          <a:spcBef>
            <a:spcPct val="0"/>
          </a:spcBef>
          <a:defRPr b="1" dirty="0" smtClean="0">
            <a:solidFill>
              <a:schemeClr val="bg1"/>
            </a:solidFill>
            <a:latin typeface="Calibri" pitchFamily="34" charset="0"/>
            <a:cs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21661</TotalTime>
  <Words>2359</Words>
  <Application>Microsoft Office PowerPoint</Application>
  <PresentationFormat>On-screen Show (4:3)</PresentationFormat>
  <Paragraphs>278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Arial Narrow</vt:lpstr>
      <vt:lpstr>Calibri</vt:lpstr>
      <vt:lpstr>Chalkduster</vt:lpstr>
      <vt:lpstr>Steinem</vt:lpstr>
      <vt:lpstr>Steinem Unicode</vt:lpstr>
      <vt:lpstr>Times New Roman</vt:lpstr>
      <vt:lpstr>Wingdings</vt:lpstr>
      <vt:lpstr>Louisiana Believes</vt:lpstr>
      <vt:lpstr>Section</vt:lpstr>
      <vt:lpstr>1_Section</vt:lpstr>
      <vt:lpstr>PowerPoint Presentation</vt:lpstr>
      <vt:lpstr>MFP Purpose</vt:lpstr>
      <vt:lpstr>Adoption and Implementation Process</vt:lpstr>
      <vt:lpstr>Adoption and Implementation Process </vt:lpstr>
      <vt:lpstr>Structure of Formula</vt:lpstr>
      <vt:lpstr>Level 1 Funding </vt:lpstr>
      <vt:lpstr>Level 1Funding</vt:lpstr>
      <vt:lpstr>Student Counts</vt:lpstr>
      <vt:lpstr>Level 1 Funding</vt:lpstr>
      <vt:lpstr>Base Cost Per Pupil Amount</vt:lpstr>
      <vt:lpstr>Sharing of Level 1 Total MFP Educational Cost</vt:lpstr>
      <vt:lpstr>Sharing of Level 1 Total MFP Educational Cost</vt:lpstr>
      <vt:lpstr>Sharing of Level 1 Total MFP Educational Cost</vt:lpstr>
      <vt:lpstr>Sharing of Level 1 Total MFP Educational Cost</vt:lpstr>
      <vt:lpstr>State and Local Contributions</vt:lpstr>
      <vt:lpstr>Level 2 Funding</vt:lpstr>
      <vt:lpstr>Level 2 Funding</vt:lpstr>
      <vt:lpstr>Level 3 Funding</vt:lpstr>
      <vt:lpstr>Level 3 Funding</vt:lpstr>
      <vt:lpstr>Level 4 Funding</vt:lpstr>
      <vt:lpstr>Level 4 Funding</vt:lpstr>
      <vt:lpstr>Level 4 Funding </vt:lpstr>
      <vt:lpstr>Mid-Year Student Count Adjustments</vt:lpstr>
      <vt:lpstr>Use of Funds</vt:lpstr>
      <vt:lpstr>Expenditure Requirement</vt:lpstr>
      <vt:lpstr>Expenditure Requirement</vt:lpstr>
      <vt:lpstr>MFP Appropriation History</vt:lpstr>
      <vt:lpstr>MFP Formula Budgeting Cycle</vt:lpstr>
      <vt:lpstr>Total K – 12 Education Funding</vt:lpstr>
      <vt:lpstr>References</vt:lpstr>
    </vt:vector>
  </TitlesOfParts>
  <Company>LDOE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Scioneaux</dc:creator>
  <cp:lastModifiedBy>Beth Scioneaux</cp:lastModifiedBy>
  <cp:revision>514</cp:revision>
  <cp:lastPrinted>2018-09-07T22:50:31Z</cp:lastPrinted>
  <dcterms:created xsi:type="dcterms:W3CDTF">2013-09-23T14:09:12Z</dcterms:created>
  <dcterms:modified xsi:type="dcterms:W3CDTF">2018-09-13T22:42:31Z</dcterms:modified>
</cp:coreProperties>
</file>