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ppt/comments/comment2.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4" r:id="rId1"/>
  </p:sldMasterIdLst>
  <p:notesMasterIdLst>
    <p:notesMasterId r:id="rId35"/>
  </p:notesMasterIdLst>
  <p:sldIdLst>
    <p:sldId id="256" r:id="rId2"/>
    <p:sldId id="257" r:id="rId3"/>
    <p:sldId id="259" r:id="rId4"/>
    <p:sldId id="260" r:id="rId5"/>
    <p:sldId id="258" r:id="rId6"/>
    <p:sldId id="261" r:id="rId7"/>
    <p:sldId id="262" r:id="rId8"/>
    <p:sldId id="263" r:id="rId9"/>
    <p:sldId id="264" r:id="rId10"/>
    <p:sldId id="265" r:id="rId11"/>
    <p:sldId id="292" r:id="rId12"/>
    <p:sldId id="267" r:id="rId13"/>
    <p:sldId id="268" r:id="rId14"/>
    <p:sldId id="269" r:id="rId15"/>
    <p:sldId id="298" r:id="rId16"/>
    <p:sldId id="270" r:id="rId17"/>
    <p:sldId id="272" r:id="rId18"/>
    <p:sldId id="273" r:id="rId19"/>
    <p:sldId id="275" r:id="rId20"/>
    <p:sldId id="274" r:id="rId21"/>
    <p:sldId id="277" r:id="rId22"/>
    <p:sldId id="278" r:id="rId23"/>
    <p:sldId id="282" r:id="rId24"/>
    <p:sldId id="283" r:id="rId25"/>
    <p:sldId id="285" r:id="rId26"/>
    <p:sldId id="284" r:id="rId27"/>
    <p:sldId id="288" r:id="rId28"/>
    <p:sldId id="287" r:id="rId29"/>
    <p:sldId id="290" r:id="rId30"/>
    <p:sldId id="299" r:id="rId31"/>
    <p:sldId id="300" r:id="rId32"/>
    <p:sldId id="301" r:id="rId33"/>
    <p:sldId id="302"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berly Johnson" initials="KJ" lastIdx="4" clrIdx="0">
    <p:extLst>
      <p:ext uri="{19B8F6BF-5375-455C-9EA6-DF929625EA0E}">
        <p15:presenceInfo xmlns:p15="http://schemas.microsoft.com/office/powerpoint/2012/main" userId="S-1-5-21-1004336348-920026266-1801674531-99238" providerId="AD"/>
      </p:ext>
    </p:extLst>
  </p:cmAuthor>
  <p:cmAuthor id="2" name="Reynaldo Valldejuli" initials="RV" lastIdx="2" clrIdx="1">
    <p:extLst>
      <p:ext uri="{19B8F6BF-5375-455C-9EA6-DF929625EA0E}">
        <p15:presenceInfo xmlns:p15="http://schemas.microsoft.com/office/powerpoint/2012/main" userId="S-1-5-21-1004336348-920026266-1801674531-81770" providerId="AD"/>
      </p:ext>
    </p:extLst>
  </p:cmAuthor>
  <p:cmAuthor id="3" name="Elizabeth Bradstreet" initials="EB" lastIdx="2" clrIdx="2">
    <p:extLst>
      <p:ext uri="{19B8F6BF-5375-455C-9EA6-DF929625EA0E}">
        <p15:presenceInfo xmlns:p15="http://schemas.microsoft.com/office/powerpoint/2012/main" userId="S-1-5-21-1004336348-920026266-1801674531-1260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138"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4-05-24T09:16:23.255" idx="1">
    <p:pos x="5393" y="1336"/>
    <p:text>Should probably take out the reference to 2019-2020/Covid since that will no longer be relevant.</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4-05-24T09:18:23.443" idx="2">
    <p:pos x="10" y="10"/>
    <p:text>More questions related to Covid. Remove?</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114" name="Google Shape;11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c02647b6e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c02647b6e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gc02647b6ea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2778936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afa5cab3c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afa5cab3c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afa5cab3cd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1703427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8f304128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8f304128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g28f3041288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extLst>
      <p:ext uri="{BB962C8B-B14F-4D97-AF65-F5344CB8AC3E}">
        <p14:creationId xmlns:p14="http://schemas.microsoft.com/office/powerpoint/2010/main" val="1693658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c02647b6e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c02647b6e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gc02647b6ea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3744505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8fcdbf7b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8fcdbf7b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g28fcdbf7b7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1130685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8fcdbf7b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8fcdbf7b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g28fcdbf7b7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2550703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c02647b6e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c02647b6e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gc02647b6ea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2734166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8f304128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8f304128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g28f3041288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2020793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c02647b6e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c02647b6e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gc02647b6ea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1207307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c02647b6e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c02647b6e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gc02647b6ea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extLst>
      <p:ext uri="{BB962C8B-B14F-4D97-AF65-F5344CB8AC3E}">
        <p14:creationId xmlns:p14="http://schemas.microsoft.com/office/powerpoint/2010/main" val="383207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8f304128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8f304128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g28f3041288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8fcdbf7b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8fcdbf7b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g28fcdbf7b7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3353618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8f304128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8f304128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g28f3041288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extLst>
      <p:ext uri="{BB962C8B-B14F-4D97-AF65-F5344CB8AC3E}">
        <p14:creationId xmlns:p14="http://schemas.microsoft.com/office/powerpoint/2010/main" val="723179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c02647b6e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c02647b6e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gc02647b6ea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4080258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8f304128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8f304128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g28f3041288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extLst>
      <p:ext uri="{BB962C8B-B14F-4D97-AF65-F5344CB8AC3E}">
        <p14:creationId xmlns:p14="http://schemas.microsoft.com/office/powerpoint/2010/main" val="3702810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c02647b6e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c02647b6e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gc02647b6ea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extLst>
      <p:ext uri="{BB962C8B-B14F-4D97-AF65-F5344CB8AC3E}">
        <p14:creationId xmlns:p14="http://schemas.microsoft.com/office/powerpoint/2010/main" val="3844277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c02647b6e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c02647b6e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gc02647b6ea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extLst>
      <p:ext uri="{BB962C8B-B14F-4D97-AF65-F5344CB8AC3E}">
        <p14:creationId xmlns:p14="http://schemas.microsoft.com/office/powerpoint/2010/main" val="3382392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8fcdbf7b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8fcdbf7b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g28fcdbf7b7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546429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c02647b6e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c02647b6e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gc02647b6ea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454209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8f304128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8f304128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g28f3041288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extLst>
      <p:ext uri="{BB962C8B-B14F-4D97-AF65-F5344CB8AC3E}">
        <p14:creationId xmlns:p14="http://schemas.microsoft.com/office/powerpoint/2010/main" val="2994500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c02647b6e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c02647b6e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7" name="Google Shape;127;gc02647b6ea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extLst>
      <p:ext uri="{BB962C8B-B14F-4D97-AF65-F5344CB8AC3E}">
        <p14:creationId xmlns:p14="http://schemas.microsoft.com/office/powerpoint/2010/main" val="3564812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c02647b6e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c02647b6e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gc02647b6ea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c02647b6e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c02647b6e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7" name="Google Shape;127;gc02647b6ea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extLst>
      <p:ext uri="{BB962C8B-B14F-4D97-AF65-F5344CB8AC3E}">
        <p14:creationId xmlns:p14="http://schemas.microsoft.com/office/powerpoint/2010/main" val="39665659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c02647b6e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c02647b6e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gc02647b6ea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568845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8fcdbf7b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8fcdbf7b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g28fcdbf7b7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c02647b6e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c02647b6e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gc02647b6ea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afa5cab3c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afa5cab3c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9" name="Google Shape;149;gafa5cab3cd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8f304128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8f304128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g28f3041288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extLst>
      <p:ext uri="{BB962C8B-B14F-4D97-AF65-F5344CB8AC3E}">
        <p14:creationId xmlns:p14="http://schemas.microsoft.com/office/powerpoint/2010/main" val="378622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c02647b6e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c02647b6e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gc02647b6ea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4141522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8fcdbf7b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8fcdbf7b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g28fcdbf7b7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22868257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over 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4005650" y="14828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ver (Nutrition Support)">
  <p:cSld name="Cover Title_1_1_1_1_1_1_1_1_1">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11"/>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Basic Frame)">
  <p:cSld name="Title and Content">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12"/>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32" name="Google Shape;32;p12"/>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3" name="Google Shape;33;p12"/>
          <p:cNvSpPr txBox="1">
            <a:spLocks noGrp="1"/>
          </p:cNvSpPr>
          <p:nvPr>
            <p:ph type="body" idx="1"/>
          </p:nvPr>
        </p:nvSpPr>
        <p:spPr>
          <a:xfrm>
            <a:off x="430075" y="1336375"/>
            <a:ext cx="8283900" cy="3363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Basic Frame with Call Out)">
  <p:cSld name="Title and Content_2">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13"/>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36" name="Google Shape;36;p13"/>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7" name="Google Shape;37;p13"/>
          <p:cNvSpPr txBox="1">
            <a:spLocks noGrp="1"/>
          </p:cNvSpPr>
          <p:nvPr>
            <p:ph type="body" idx="1"/>
          </p:nvPr>
        </p:nvSpPr>
        <p:spPr>
          <a:xfrm>
            <a:off x="430075" y="1754275"/>
            <a:ext cx="8283900" cy="29457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13"/>
          <p:cNvSpPr txBox="1">
            <a:spLocks noGrp="1"/>
          </p:cNvSpPr>
          <p:nvPr>
            <p:ph type="body" idx="2"/>
          </p:nvPr>
        </p:nvSpPr>
        <p:spPr>
          <a:xfrm>
            <a:off x="565250" y="1336375"/>
            <a:ext cx="8020800" cy="417900"/>
          </a:xfrm>
          <a:prstGeom prst="rect">
            <a:avLst/>
          </a:prstGeom>
          <a:solidFill>
            <a:srgbClr val="20B6A6">
              <a:alpha val="48600"/>
            </a:srgbClr>
          </a:solidFill>
          <a:ln>
            <a:noFill/>
          </a:ln>
        </p:spPr>
        <p:txBody>
          <a:bodyPr spcFirstLastPara="1" wrap="square" lIns="91425" tIns="91425" rIns="91425" bIns="91425" anchor="t" anchorCtr="0">
            <a:noAutofit/>
          </a:bodyPr>
          <a:lstStyle>
            <a:lvl1pPr marL="457200" lvl="0"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1pPr>
            <a:lvl2pPr marL="914400" lvl="1"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2pPr>
            <a:lvl3pPr marL="1371600" lvl="2"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3pPr>
            <a:lvl4pPr marL="1828800" lvl="3"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4pPr>
            <a:lvl5pPr marL="2286000" lvl="4"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5pPr>
            <a:lvl6pPr marL="2743200" lvl="5"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6pPr>
            <a:lvl7pPr marL="3200400" lvl="6"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7pPr>
            <a:lvl8pPr marL="3657600" lvl="7"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8pPr>
            <a:lvl9pPr marL="4114800" lvl="8"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Basic Frame No Sides)">
  <p:cSld name="Title and Content_1">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4"/>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dk1"/>
                </a:solidFill>
                <a:latin typeface="Calibri"/>
                <a:ea typeface="Calibri"/>
                <a:cs typeface="Calibri"/>
                <a:sym typeface="Calibri"/>
              </a:rPr>
              <a:t>‹#›</a:t>
            </a:fld>
            <a:endParaRPr sz="1200" b="1" i="0" u="none" strike="noStrike" cap="none">
              <a:solidFill>
                <a:schemeClr val="dk1"/>
              </a:solidFill>
              <a:latin typeface="Calibri"/>
              <a:ea typeface="Calibri"/>
              <a:cs typeface="Calibri"/>
              <a:sym typeface="Calibri"/>
            </a:endParaRPr>
          </a:p>
        </p:txBody>
      </p:sp>
      <p:sp>
        <p:nvSpPr>
          <p:cNvPr id="41" name="Google Shape;41;p14"/>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2" name="Google Shape;42;p14"/>
          <p:cNvSpPr txBox="1">
            <a:spLocks noGrp="1"/>
          </p:cNvSpPr>
          <p:nvPr>
            <p:ph type="body" idx="1"/>
          </p:nvPr>
        </p:nvSpPr>
        <p:spPr>
          <a:xfrm>
            <a:off x="0" y="1336375"/>
            <a:ext cx="9144000" cy="3363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Alligator)">
  <p:cSld name="Content &amp; Stats">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17"/>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17"/>
          <p:cNvSpPr txBox="1">
            <a:spLocks noGrp="1"/>
          </p:cNvSpPr>
          <p:nvPr>
            <p:ph type="title"/>
          </p:nvPr>
        </p:nvSpPr>
        <p:spPr>
          <a:xfrm>
            <a:off x="0" y="426175"/>
            <a:ext cx="91440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54" name="Google Shape;54;p17"/>
          <p:cNvSpPr txBox="1">
            <a:spLocks noGrp="1"/>
          </p:cNvSpPr>
          <p:nvPr>
            <p:ph type="body" idx="1"/>
          </p:nvPr>
        </p:nvSpPr>
        <p:spPr>
          <a:xfrm>
            <a:off x="1255500" y="1336375"/>
            <a:ext cx="6633000" cy="2592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17"/>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Alligator Right)">
  <p:cSld name="Content &amp; Stats_2">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8"/>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8" name="Google Shape;58;p18"/>
          <p:cNvSpPr txBox="1">
            <a:spLocks noGrp="1"/>
          </p:cNvSpPr>
          <p:nvPr>
            <p:ph type="title"/>
          </p:nvPr>
        </p:nvSpPr>
        <p:spPr>
          <a:xfrm>
            <a:off x="223" y="426175"/>
            <a:ext cx="91440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59" name="Google Shape;59;p18"/>
          <p:cNvSpPr txBox="1">
            <a:spLocks noGrp="1"/>
          </p:cNvSpPr>
          <p:nvPr>
            <p:ph type="body" idx="1"/>
          </p:nvPr>
        </p:nvSpPr>
        <p:spPr>
          <a:xfrm>
            <a:off x="1638476" y="1336375"/>
            <a:ext cx="7501800" cy="2592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18"/>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Pelican Right)">
  <p:cSld name="Content &amp; Stats_1">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9"/>
          <p:cNvSpPr txBox="1">
            <a:spLocks noGrp="1"/>
          </p:cNvSpPr>
          <p:nvPr>
            <p:ph type="title"/>
          </p:nvPr>
        </p:nvSpPr>
        <p:spPr>
          <a:xfrm>
            <a:off x="0" y="426175"/>
            <a:ext cx="61296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3" name="Google Shape;63;p19"/>
          <p:cNvSpPr txBox="1">
            <a:spLocks noGrp="1"/>
          </p:cNvSpPr>
          <p:nvPr>
            <p:ph type="body" idx="1"/>
          </p:nvPr>
        </p:nvSpPr>
        <p:spPr>
          <a:xfrm>
            <a:off x="0" y="1336375"/>
            <a:ext cx="61296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p19"/>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dk1"/>
                </a:solidFill>
                <a:latin typeface="Calibri"/>
                <a:ea typeface="Calibri"/>
                <a:cs typeface="Calibri"/>
                <a:sym typeface="Calibri"/>
              </a:rPr>
              <a:t>‹#›</a:t>
            </a:fld>
            <a:endParaRPr sz="1200" b="1"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Pelican Right) 1">
  <p:cSld name="Content &amp; Stats_1_1">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3014400" y="426175"/>
            <a:ext cx="61296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7" name="Google Shape;67;p20"/>
          <p:cNvSpPr txBox="1">
            <a:spLocks noGrp="1"/>
          </p:cNvSpPr>
          <p:nvPr>
            <p:ph type="body" idx="1"/>
          </p:nvPr>
        </p:nvSpPr>
        <p:spPr>
          <a:xfrm>
            <a:off x="3014400" y="1336375"/>
            <a:ext cx="61296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20"/>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dk1"/>
                </a:solidFill>
                <a:latin typeface="Calibri"/>
                <a:ea typeface="Calibri"/>
                <a:cs typeface="Calibri"/>
                <a:sym typeface="Calibri"/>
              </a:rPr>
              <a:t>‹#›</a:t>
            </a:fld>
            <a:endParaRPr sz="1200" b="1"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Crawfish Right)">
  <p:cSld name="Content &amp; Stats_1_1_1">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21"/>
          <p:cNvSpPr txBox="1">
            <a:spLocks noGrp="1"/>
          </p:cNvSpPr>
          <p:nvPr>
            <p:ph type="title"/>
          </p:nvPr>
        </p:nvSpPr>
        <p:spPr>
          <a:xfrm>
            <a:off x="0" y="426175"/>
            <a:ext cx="72042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1" name="Google Shape;71;p21"/>
          <p:cNvSpPr txBox="1">
            <a:spLocks noGrp="1"/>
          </p:cNvSpPr>
          <p:nvPr>
            <p:ph type="body" idx="1"/>
          </p:nvPr>
        </p:nvSpPr>
        <p:spPr>
          <a:xfrm>
            <a:off x="0" y="1336375"/>
            <a:ext cx="72042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21"/>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Crawfish Left)">
  <p:cSld name="Content &amp; Stats_1_1_1_1">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22"/>
          <p:cNvSpPr txBox="1">
            <a:spLocks noGrp="1"/>
          </p:cNvSpPr>
          <p:nvPr>
            <p:ph type="title"/>
          </p:nvPr>
        </p:nvSpPr>
        <p:spPr>
          <a:xfrm>
            <a:off x="2004750" y="426175"/>
            <a:ext cx="71394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5" name="Google Shape;75;p22"/>
          <p:cNvSpPr txBox="1">
            <a:spLocks noGrp="1"/>
          </p:cNvSpPr>
          <p:nvPr>
            <p:ph type="body" idx="1"/>
          </p:nvPr>
        </p:nvSpPr>
        <p:spPr>
          <a:xfrm>
            <a:off x="2004750" y="1336375"/>
            <a:ext cx="71394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22"/>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Career &amp; College Readiness)">
  <p:cSld name="Cover Title_1">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Bass Right)">
  <p:cSld name="Content &amp; Stats_1_1_1_1_1">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23"/>
          <p:cNvSpPr txBox="1">
            <a:spLocks noGrp="1"/>
          </p:cNvSpPr>
          <p:nvPr>
            <p:ph type="title"/>
          </p:nvPr>
        </p:nvSpPr>
        <p:spPr>
          <a:xfrm>
            <a:off x="0" y="426175"/>
            <a:ext cx="6720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9" name="Google Shape;79;p23"/>
          <p:cNvSpPr txBox="1">
            <a:spLocks noGrp="1"/>
          </p:cNvSpPr>
          <p:nvPr>
            <p:ph type="body" idx="1"/>
          </p:nvPr>
        </p:nvSpPr>
        <p:spPr>
          <a:xfrm>
            <a:off x="0" y="1336375"/>
            <a:ext cx="67209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23"/>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Bass Right) 1">
  <p:cSld name="Content &amp; Stats_1_1_1_1_1_1">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24"/>
          <p:cNvSpPr txBox="1">
            <a:spLocks noGrp="1"/>
          </p:cNvSpPr>
          <p:nvPr>
            <p:ph type="title"/>
          </p:nvPr>
        </p:nvSpPr>
        <p:spPr>
          <a:xfrm>
            <a:off x="2423100" y="426175"/>
            <a:ext cx="6720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3" name="Google Shape;83;p24"/>
          <p:cNvSpPr txBox="1">
            <a:spLocks noGrp="1"/>
          </p:cNvSpPr>
          <p:nvPr>
            <p:ph type="body" idx="1"/>
          </p:nvPr>
        </p:nvSpPr>
        <p:spPr>
          <a:xfrm>
            <a:off x="2423100" y="1336375"/>
            <a:ext cx="67209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24"/>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Magnolia Left)">
  <p:cSld name="Section Title Only_1">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28"/>
          <p:cNvSpPr txBox="1">
            <a:spLocks noGrp="1"/>
          </p:cNvSpPr>
          <p:nvPr>
            <p:ph type="title"/>
          </p:nvPr>
        </p:nvSpPr>
        <p:spPr>
          <a:xfrm>
            <a:off x="3064725" y="733400"/>
            <a:ext cx="6079500" cy="36426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Fleur de Lis Right)">
  <p:cSld name="Section Title Only_1_1_1">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30"/>
          <p:cNvSpPr txBox="1">
            <a:spLocks noGrp="1"/>
          </p:cNvSpPr>
          <p:nvPr>
            <p:ph type="title"/>
          </p:nvPr>
        </p:nvSpPr>
        <p:spPr>
          <a:xfrm>
            <a:off x="0" y="786050"/>
            <a:ext cx="6151200" cy="35898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Fleur de Lis Left)">
  <p:cSld name="Section Title Only_1_1_1_1">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31"/>
          <p:cNvSpPr txBox="1">
            <a:spLocks noGrp="1"/>
          </p:cNvSpPr>
          <p:nvPr>
            <p:ph type="title"/>
          </p:nvPr>
        </p:nvSpPr>
        <p:spPr>
          <a:xfrm>
            <a:off x="3021550" y="771625"/>
            <a:ext cx="6122400" cy="36045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Deer Left)">
  <p:cSld name="Section Title Only_1_1_1_1_1_1">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33"/>
          <p:cNvSpPr txBox="1">
            <a:spLocks noGrp="1"/>
          </p:cNvSpPr>
          <p:nvPr>
            <p:ph type="title"/>
          </p:nvPr>
        </p:nvSpPr>
        <p:spPr>
          <a:xfrm>
            <a:off x="3620100" y="771625"/>
            <a:ext cx="5523900" cy="36045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Cypress Left)">
  <p:cSld name="Section Title Only_1_1_1_1_1_1_1_1">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35"/>
          <p:cNvSpPr txBox="1">
            <a:spLocks noGrp="1"/>
          </p:cNvSpPr>
          <p:nvPr>
            <p:ph type="title"/>
          </p:nvPr>
        </p:nvSpPr>
        <p:spPr>
          <a:xfrm>
            <a:off x="3057600" y="1016800"/>
            <a:ext cx="6086400" cy="33171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Beads Left)">
  <p:cSld name="Section Title Only_1_1_1_1_1_1_1_1_1_1">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37"/>
          <p:cNvSpPr txBox="1">
            <a:spLocks noGrp="1"/>
          </p:cNvSpPr>
          <p:nvPr>
            <p:ph type="title"/>
          </p:nvPr>
        </p:nvSpPr>
        <p:spPr>
          <a:xfrm>
            <a:off x="2625000" y="800450"/>
            <a:ext cx="6519000" cy="35769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Equity, Inclusion, &amp; Opportunities)">
  <p:cSld name="Cover Title_1_1">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Legislative Affairs, Policy, &amp; Workforce Support)">
  <p:cSld name="Cover Title_1_1_1">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ver (Operations)">
  <p:cSld name="Cover Title_1_1_1_1">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6"/>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ver (School System Financial Services)">
  <p:cSld name="Cover Title_1_1_1_1_1">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7"/>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School System Relations)">
  <p:cSld name="Cover Title_1_1_1_1_1_1">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8"/>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Teaching &amp; Learning)">
  <p:cSld name="Cover Title_1_1_1_1_1_1_1">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9"/>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ver (Early Childhood)">
  <p:cSld name="Cover Title_1_1_1_1_1_1_1_1">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10"/>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4" r:id="rId22"/>
    <p:sldLayoutId id="2147483676" r:id="rId23"/>
    <p:sldLayoutId id="2147483677" r:id="rId24"/>
    <p:sldLayoutId id="2147483679" r:id="rId25"/>
    <p:sldLayoutId id="2147483681" r:id="rId26"/>
    <p:sldLayoutId id="2147483683"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www.louisianabelieves.com/resources/library/nonpublic-schools"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hyperlink" Target="https://www.louisianabelieves.com/resources/library/nonpublic-schools"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www.louisianabelieves.com/docs/default-source/nonpublic-schools-finance/form---nonpublic-school-required-service-time-log-(monthly-or-quarterly).xlsx?sfvrsn=2bb09d1f_12" TargetMode="External"/><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hyperlink" Target="mailto:NonPublicFinanceHelpDesk@la.gov" TargetMode="External"/><Relationship Id="rId5" Type="http://schemas.openxmlformats.org/officeDocument/2006/relationships/hyperlink" Target="https://www.louisianabelieves.com/docs/default-source/nonpublic-schools-finance/form---nonpublic-school-summary-time-record-form-20xx.xlsx?sfvrsn=2ab09d1f_12" TargetMode="External"/><Relationship Id="rId4" Type="http://schemas.openxmlformats.org/officeDocument/2006/relationships/hyperlink" Target="https://www.louisianabelieves.com/docs/default-source/nonpublic-schools-finance/form---nonpublic-school-reimbursement-form-20xx-20xx.xlsx?sfvrsn=24b09d1f_14"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hyperlink" Target="https://www.louisianabelieves.com/resources/library/nonpublic-schools" TargetMode="Externa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mailto:nonpublicschools@la.gov"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s://www.louisianabelieves.com/schools/nonpublic-schools/brumfield-v-dodd" TargetMode="External"/><Relationship Id="rId4" Type="http://schemas.openxmlformats.org/officeDocument/2006/relationships/hyperlink" Target="https://www.louisianabelieves.com/schools/nonpublic-school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8"/>
          <p:cNvSpPr txBox="1">
            <a:spLocks noGrp="1"/>
          </p:cNvSpPr>
          <p:nvPr>
            <p:ph type="title"/>
          </p:nvPr>
        </p:nvSpPr>
        <p:spPr>
          <a:xfrm>
            <a:off x="4005650" y="1482800"/>
            <a:ext cx="4726200" cy="2224200"/>
          </a:xfrm>
          <a:prstGeom prst="rect">
            <a:avLst/>
          </a:prstGeom>
        </p:spPr>
        <p:txBody>
          <a:bodyPr spcFirstLastPara="1" wrap="square" lIns="91425" tIns="91425" rIns="91425" bIns="91425" anchor="ctr" anchorCtr="0">
            <a:noAutofit/>
          </a:bodyPr>
          <a:lstStyle/>
          <a:p>
            <a:pPr lvl="0"/>
            <a:r>
              <a:rPr lang="en-US" dirty="0" smtClean="0"/>
              <a:t/>
            </a:r>
            <a:br>
              <a:rPr lang="en-US" dirty="0" smtClean="0"/>
            </a:br>
            <a:r>
              <a:rPr lang="en-US" dirty="0"/>
              <a:t/>
            </a:r>
            <a:br>
              <a:rPr lang="en-US" dirty="0"/>
            </a:br>
            <a:r>
              <a:rPr lang="en-US" dirty="0" smtClean="0"/>
              <a:t>Required </a:t>
            </a:r>
            <a:r>
              <a:rPr lang="en-US" dirty="0"/>
              <a:t>Services Reimbursement Program</a:t>
            </a:r>
            <a:br>
              <a:rPr lang="en-US" dirty="0"/>
            </a:br>
            <a:r>
              <a:rPr lang="en-US" dirty="0"/>
              <a:t/>
            </a:r>
            <a:br>
              <a:rPr lang="en-US" dirty="0"/>
            </a:b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40"/>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n-US" dirty="0"/>
              <a:t>Calculation of Hourly Salary Rates (continued)</a:t>
            </a:r>
            <a:endParaRPr dirty="0"/>
          </a:p>
        </p:txBody>
      </p:sp>
      <p:sp>
        <p:nvSpPr>
          <p:cNvPr id="130" name="Google Shape;130;p40"/>
          <p:cNvSpPr txBox="1">
            <a:spLocks noGrp="1"/>
          </p:cNvSpPr>
          <p:nvPr>
            <p:ph type="body" idx="1"/>
          </p:nvPr>
        </p:nvSpPr>
        <p:spPr>
          <a:prstGeom prst="rect">
            <a:avLst/>
          </a:prstGeom>
        </p:spPr>
        <p:txBody>
          <a:bodyPr spcFirstLastPara="1" wrap="square" lIns="91425" tIns="91425" rIns="91425" bIns="91425" anchor="t" anchorCtr="0">
            <a:noAutofit/>
          </a:bodyPr>
          <a:lstStyle/>
          <a:p>
            <a:pPr marL="0" indent="0">
              <a:buNone/>
            </a:pPr>
            <a:r>
              <a:rPr lang="en-US" dirty="0"/>
              <a:t>Hours Employed per Year is defined </a:t>
            </a:r>
            <a:r>
              <a:rPr lang="en-US" dirty="0" smtClean="0"/>
              <a:t>as:</a:t>
            </a:r>
            <a:endParaRPr lang="en-US" dirty="0"/>
          </a:p>
          <a:p>
            <a:r>
              <a:rPr lang="en-US" b="1" dirty="0" smtClean="0"/>
              <a:t>Administrators</a:t>
            </a:r>
            <a:r>
              <a:rPr lang="en-US" dirty="0"/>
              <a:t>: 50-week per year schedule, 40 hours per week, or 2,000 hours.</a:t>
            </a:r>
          </a:p>
          <a:p>
            <a:r>
              <a:rPr lang="en-US" b="1" dirty="0" smtClean="0"/>
              <a:t>Teachers</a:t>
            </a:r>
            <a:r>
              <a:rPr lang="en-US" b="1" dirty="0"/>
              <a:t>, Guidance Counselors, Librarians</a:t>
            </a:r>
            <a:r>
              <a:rPr lang="en-US" dirty="0"/>
              <a:t>: 180 days, five and one-half hours daily, or 990 hours.</a:t>
            </a:r>
          </a:p>
          <a:p>
            <a:r>
              <a:rPr lang="en-US" b="1" dirty="0" smtClean="0"/>
              <a:t>Nonprofessional </a:t>
            </a:r>
            <a:r>
              <a:rPr lang="en-US" b="1" dirty="0"/>
              <a:t>Support/Part-time Employees (Secretarial, Maintenance, etc.): </a:t>
            </a:r>
            <a:r>
              <a:rPr lang="en-US" dirty="0"/>
              <a:t>actual number of hours worked in a regular school year.</a:t>
            </a:r>
          </a:p>
          <a:p>
            <a:pPr marL="457200" lvl="0" indent="0" algn="l" rtl="0">
              <a:spcBef>
                <a:spcPts val="750"/>
              </a:spcBef>
              <a:spcAft>
                <a:spcPts val="0"/>
              </a:spcAft>
              <a:buNone/>
            </a:pPr>
            <a:endParaRPr dirty="0"/>
          </a:p>
        </p:txBody>
      </p:sp>
    </p:spTree>
    <p:extLst>
      <p:ext uri="{BB962C8B-B14F-4D97-AF65-F5344CB8AC3E}">
        <p14:creationId xmlns:p14="http://schemas.microsoft.com/office/powerpoint/2010/main" val="2463668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2" name="Title 1"/>
          <p:cNvSpPr>
            <a:spLocks noGrp="1"/>
          </p:cNvSpPr>
          <p:nvPr>
            <p:ph type="title"/>
          </p:nvPr>
        </p:nvSpPr>
        <p:spPr>
          <a:xfrm>
            <a:off x="0" y="243295"/>
            <a:ext cx="7204200" cy="910200"/>
          </a:xfrm>
        </p:spPr>
        <p:txBody>
          <a:bodyPr/>
          <a:lstStyle/>
          <a:p>
            <a:r>
              <a:rPr lang="en-US" sz="2200" dirty="0"/>
              <a:t>Maintenance of Monthly &amp; Quarterly Time Records</a:t>
            </a:r>
          </a:p>
        </p:txBody>
      </p:sp>
      <p:sp>
        <p:nvSpPr>
          <p:cNvPr id="3" name="Text Placeholder 2"/>
          <p:cNvSpPr>
            <a:spLocks noGrp="1"/>
          </p:cNvSpPr>
          <p:nvPr>
            <p:ph type="body" idx="1"/>
          </p:nvPr>
        </p:nvSpPr>
        <p:spPr>
          <a:xfrm>
            <a:off x="0" y="885271"/>
            <a:ext cx="7204200" cy="3336600"/>
          </a:xfrm>
        </p:spPr>
        <p:txBody>
          <a:bodyPr/>
          <a:lstStyle/>
          <a:p>
            <a:r>
              <a:rPr lang="en-US" sz="1600" dirty="0"/>
              <a:t>Each employee must maintain a daily record of actual time spent performing qualifying services. Time may not be recorded in any other increment such as quarterly or annually.</a:t>
            </a:r>
          </a:p>
          <a:p>
            <a:endParaRPr lang="en-US" sz="1000" dirty="0"/>
          </a:p>
          <a:p>
            <a:r>
              <a:rPr lang="en-US" sz="1600" dirty="0"/>
              <a:t>The time record must clearly state the employee’s name, position, school year, month/day/year, categories of services, and hours dedicated to each service.</a:t>
            </a:r>
          </a:p>
          <a:p>
            <a:endParaRPr lang="en-US" sz="1000" dirty="0"/>
          </a:p>
          <a:p>
            <a:r>
              <a:rPr lang="en-US" sz="1600" dirty="0"/>
              <a:t>Daily time should be recorded on each day that services were provided. For example, it is unacceptable to record time on the first day of the month and then draw a line across the page to indicate that this identical amount of time was spent each day.</a:t>
            </a:r>
          </a:p>
          <a:p>
            <a:endParaRPr lang="en-US" sz="900" dirty="0"/>
          </a:p>
          <a:p>
            <a:r>
              <a:rPr lang="en-US" sz="1600" dirty="0"/>
              <a:t>Daily time is recorded in minutes.</a:t>
            </a:r>
          </a:p>
          <a:p>
            <a:pPr marL="114300" indent="0">
              <a:buNone/>
            </a:pPr>
            <a:endParaRPr lang="en-US" dirty="0"/>
          </a:p>
        </p:txBody>
      </p:sp>
    </p:spTree>
    <p:extLst>
      <p:ext uri="{BB962C8B-B14F-4D97-AF65-F5344CB8AC3E}">
        <p14:creationId xmlns:p14="http://schemas.microsoft.com/office/powerpoint/2010/main" val="6473239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9"/>
          <p:cNvSpPr txBox="1">
            <a:spLocks noGrp="1"/>
          </p:cNvSpPr>
          <p:nvPr>
            <p:ph type="title"/>
          </p:nvPr>
        </p:nvSpPr>
        <p:spPr>
          <a:xfrm>
            <a:off x="430075" y="426175"/>
            <a:ext cx="8283900" cy="448468"/>
          </a:xfrm>
          <a:prstGeom prst="rect">
            <a:avLst/>
          </a:prstGeom>
        </p:spPr>
        <p:txBody>
          <a:bodyPr spcFirstLastPara="1" wrap="square" lIns="91425" tIns="91425" rIns="91425" bIns="91425" anchor="ctr" anchorCtr="0">
            <a:noAutofit/>
          </a:bodyPr>
          <a:lstStyle/>
          <a:p>
            <a:pPr lvl="0"/>
            <a:r>
              <a:rPr lang="en-US" sz="2200" dirty="0"/>
              <a:t>Maintenance of Monthly &amp; Quarterly Time </a:t>
            </a:r>
            <a:r>
              <a:rPr lang="en-US" sz="2200" dirty="0" smtClean="0"/>
              <a:t>Records (continued)</a:t>
            </a:r>
            <a:endParaRPr sz="2200" dirty="0"/>
          </a:p>
        </p:txBody>
      </p:sp>
      <p:sp>
        <p:nvSpPr>
          <p:cNvPr id="123" name="Google Shape;123;p39"/>
          <p:cNvSpPr txBox="1">
            <a:spLocks noGrp="1"/>
          </p:cNvSpPr>
          <p:nvPr>
            <p:ph type="body" idx="1"/>
          </p:nvPr>
        </p:nvSpPr>
        <p:spPr>
          <a:xfrm>
            <a:off x="430075" y="921026"/>
            <a:ext cx="8283900" cy="3778949"/>
          </a:xfrm>
          <a:prstGeom prst="rect">
            <a:avLst/>
          </a:prstGeom>
        </p:spPr>
        <p:txBody>
          <a:bodyPr spcFirstLastPara="1" wrap="square" lIns="91425" tIns="91425" rIns="91425" bIns="91425" anchor="t" anchorCtr="0">
            <a:noAutofit/>
          </a:bodyPr>
          <a:lstStyle/>
          <a:p>
            <a:r>
              <a:rPr lang="en-US" dirty="0"/>
              <a:t>Time records should cover the entire school year from </a:t>
            </a:r>
            <a:r>
              <a:rPr lang="en-US" b="1" i="1" dirty="0"/>
              <a:t>August until the end of school. For 12-month employees (administrators), time records should also be maintained during the summer</a:t>
            </a:r>
            <a:r>
              <a:rPr lang="en-US" dirty="0"/>
              <a:t>. </a:t>
            </a:r>
          </a:p>
          <a:p>
            <a:endParaRPr lang="en-US" dirty="0"/>
          </a:p>
          <a:p>
            <a:r>
              <a:rPr lang="en-US" dirty="0"/>
              <a:t>Activities that take place during the months of June, July, and August should be included on the reimbursement request for the following school year.</a:t>
            </a:r>
          </a:p>
          <a:p>
            <a:endParaRPr lang="en-US" dirty="0"/>
          </a:p>
          <a:p>
            <a:r>
              <a:rPr lang="en-US" dirty="0"/>
              <a:t>Time dedicated to completing the reimbursement request form may not be included as time requested for reimbursement.</a:t>
            </a:r>
          </a:p>
          <a:p>
            <a:pPr marL="457200" lvl="0" indent="0" algn="l" rtl="0">
              <a:spcBef>
                <a:spcPts val="750"/>
              </a:spcBef>
              <a:spcAft>
                <a:spcPts val="0"/>
              </a:spcAft>
              <a:buNone/>
            </a:pPr>
            <a:endParaRPr dirty="0"/>
          </a:p>
        </p:txBody>
      </p:sp>
    </p:spTree>
    <p:extLst>
      <p:ext uri="{BB962C8B-B14F-4D97-AF65-F5344CB8AC3E}">
        <p14:creationId xmlns:p14="http://schemas.microsoft.com/office/powerpoint/2010/main" val="41032086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1"/>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n-US" sz="2200" dirty="0"/>
              <a:t>Maintenance of Monthly &amp; Quarterly Time Records (continued)</a:t>
            </a:r>
            <a:endParaRPr sz="2200" dirty="0"/>
          </a:p>
        </p:txBody>
      </p:sp>
      <p:sp>
        <p:nvSpPr>
          <p:cNvPr id="138" name="Google Shape;138;p41"/>
          <p:cNvSpPr txBox="1">
            <a:spLocks noGrp="1"/>
          </p:cNvSpPr>
          <p:nvPr>
            <p:ph type="body" idx="1"/>
          </p:nvPr>
        </p:nvSpPr>
        <p:spPr>
          <a:prstGeom prst="rect">
            <a:avLst/>
          </a:prstGeom>
        </p:spPr>
        <p:txBody>
          <a:bodyPr spcFirstLastPara="1" wrap="square" lIns="91425" tIns="91425" rIns="91425" bIns="91425" anchor="t" anchorCtr="0">
            <a:noAutofit/>
          </a:bodyPr>
          <a:lstStyle/>
          <a:p>
            <a:r>
              <a:rPr lang="en-US" sz="1600" dirty="0"/>
              <a:t>Time records must be maintained by the school and are subject to audit by the Louisiana Department of Education</a:t>
            </a:r>
            <a:r>
              <a:rPr lang="en-US" sz="1600" dirty="0" smtClean="0"/>
              <a:t>.</a:t>
            </a:r>
          </a:p>
          <a:p>
            <a:pPr marL="114300" indent="0">
              <a:buNone/>
            </a:pPr>
            <a:endParaRPr lang="en-US" sz="1600" dirty="0"/>
          </a:p>
          <a:p>
            <a:r>
              <a:rPr lang="en-US" sz="1600" dirty="0" smtClean="0"/>
              <a:t>Time </a:t>
            </a:r>
            <a:r>
              <a:rPr lang="en-US" sz="1600" dirty="0"/>
              <a:t>record forms are provided to record daily time in two options: monthly or quarterly formats. Either format may be utilized to record time dedicated to eligible services</a:t>
            </a:r>
            <a:r>
              <a:rPr lang="en-US" sz="1600" dirty="0" smtClean="0"/>
              <a:t>.</a:t>
            </a:r>
          </a:p>
          <a:p>
            <a:pPr marL="114300" indent="0">
              <a:buNone/>
            </a:pPr>
            <a:endParaRPr lang="en-US" sz="1600" dirty="0"/>
          </a:p>
          <a:p>
            <a:r>
              <a:rPr lang="en-US" sz="1600" dirty="0" smtClean="0"/>
              <a:t>All </a:t>
            </a:r>
            <a:r>
              <a:rPr lang="en-US" sz="1600" dirty="0"/>
              <a:t>of the Required Services Reimbursement Program Forms are provided on the website </a:t>
            </a:r>
            <a:r>
              <a:rPr lang="en-US" sz="1600" dirty="0">
                <a:hlinkClick r:id="rId3"/>
              </a:rPr>
              <a:t>https://www.louisianabelieves.com/resources/library/nonpublic-schools</a:t>
            </a:r>
            <a:r>
              <a:rPr lang="en-US" sz="1600" dirty="0"/>
              <a:t> entitled “Required Service Time Log Monthly or Quarterly” for use in maintaining daily records.</a:t>
            </a:r>
          </a:p>
          <a:p>
            <a:pPr marL="457200" lvl="0" indent="0" algn="l" rtl="0">
              <a:spcBef>
                <a:spcPts val="750"/>
              </a:spcBef>
              <a:spcAft>
                <a:spcPts val="0"/>
              </a:spcAft>
              <a:buNone/>
            </a:pPr>
            <a:endParaRPr dirty="0"/>
          </a:p>
        </p:txBody>
      </p:sp>
    </p:spTree>
    <p:extLst>
      <p:ext uri="{BB962C8B-B14F-4D97-AF65-F5344CB8AC3E}">
        <p14:creationId xmlns:p14="http://schemas.microsoft.com/office/powerpoint/2010/main" val="1215261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2"/>
          <p:cNvSpPr txBox="1">
            <a:spLocks noGrp="1"/>
          </p:cNvSpPr>
          <p:nvPr>
            <p:ph type="title"/>
          </p:nvPr>
        </p:nvSpPr>
        <p:spPr>
          <a:xfrm>
            <a:off x="430075" y="426175"/>
            <a:ext cx="8283900" cy="620747"/>
          </a:xfrm>
          <a:prstGeom prst="rect">
            <a:avLst/>
          </a:prstGeom>
        </p:spPr>
        <p:txBody>
          <a:bodyPr spcFirstLastPara="1" wrap="square" lIns="91425" tIns="91425" rIns="91425" bIns="91425" anchor="ctr" anchorCtr="0">
            <a:noAutofit/>
          </a:bodyPr>
          <a:lstStyle/>
          <a:p>
            <a:pPr lvl="0"/>
            <a:r>
              <a:rPr lang="en-US" sz="2400" dirty="0"/>
              <a:t>Required Services Time Log</a:t>
            </a:r>
            <a:br>
              <a:rPr lang="en-US" sz="2400" dirty="0"/>
            </a:br>
            <a:r>
              <a:rPr lang="en-US" sz="2400" dirty="0"/>
              <a:t>(Monthly)</a:t>
            </a:r>
            <a:endParaRPr sz="2400" dirty="0"/>
          </a:p>
        </p:txBody>
      </p:sp>
      <p:pic>
        <p:nvPicPr>
          <p:cNvPr id="4" name="Picture 3"/>
          <p:cNvPicPr>
            <a:picLocks noChangeAspect="1"/>
          </p:cNvPicPr>
          <p:nvPr/>
        </p:nvPicPr>
        <p:blipFill rotWithShape="1">
          <a:blip r:embed="rId3"/>
          <a:srcRect l="226" r="530" b="6356"/>
          <a:stretch/>
        </p:blipFill>
        <p:spPr>
          <a:xfrm>
            <a:off x="215373" y="426175"/>
            <a:ext cx="8713304" cy="4241423"/>
          </a:xfrm>
          <a:prstGeom prst="rect">
            <a:avLst/>
          </a:prstGeom>
        </p:spPr>
      </p:pic>
    </p:spTree>
    <p:extLst>
      <p:ext uri="{BB962C8B-B14F-4D97-AF65-F5344CB8AC3E}">
        <p14:creationId xmlns:p14="http://schemas.microsoft.com/office/powerpoint/2010/main" val="24076915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3" name="Picture 2"/>
          <p:cNvPicPr>
            <a:picLocks noChangeAspect="1"/>
          </p:cNvPicPr>
          <p:nvPr/>
        </p:nvPicPr>
        <p:blipFill rotWithShape="1">
          <a:blip r:embed="rId3"/>
          <a:srcRect l="290" t="1803" r="508" b="21288"/>
          <a:stretch/>
        </p:blipFill>
        <p:spPr>
          <a:xfrm>
            <a:off x="72886" y="616225"/>
            <a:ext cx="9071113" cy="3955775"/>
          </a:xfrm>
          <a:prstGeom prst="rect">
            <a:avLst/>
          </a:prstGeom>
        </p:spPr>
      </p:pic>
    </p:spTree>
    <p:extLst>
      <p:ext uri="{BB962C8B-B14F-4D97-AF65-F5344CB8AC3E}">
        <p14:creationId xmlns:p14="http://schemas.microsoft.com/office/powerpoint/2010/main" val="26920384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5" name="Title 4"/>
          <p:cNvSpPr>
            <a:spLocks noGrp="1"/>
          </p:cNvSpPr>
          <p:nvPr>
            <p:ph type="title"/>
          </p:nvPr>
        </p:nvSpPr>
        <p:spPr>
          <a:xfrm>
            <a:off x="430075" y="426175"/>
            <a:ext cx="8283900" cy="388834"/>
          </a:xfrm>
        </p:spPr>
        <p:txBody>
          <a:bodyPr/>
          <a:lstStyle/>
          <a:p>
            <a:r>
              <a:rPr lang="en-US" dirty="0"/>
              <a:t>Categories of Services</a:t>
            </a:r>
          </a:p>
        </p:txBody>
      </p:sp>
      <p:sp>
        <p:nvSpPr>
          <p:cNvPr id="6" name="Text Placeholder 5"/>
          <p:cNvSpPr>
            <a:spLocks noGrp="1"/>
          </p:cNvSpPr>
          <p:nvPr>
            <p:ph type="body" idx="1"/>
          </p:nvPr>
        </p:nvSpPr>
        <p:spPr>
          <a:xfrm>
            <a:off x="430075" y="901148"/>
            <a:ext cx="8283900" cy="3798827"/>
          </a:xfrm>
        </p:spPr>
        <p:txBody>
          <a:bodyPr/>
          <a:lstStyle/>
          <a:p>
            <a:pPr marL="0" indent="0">
              <a:buNone/>
            </a:pPr>
            <a:r>
              <a:rPr lang="en-US" sz="1400" dirty="0"/>
              <a:t>The following is a description of each category of services that qualify for reimbursement</a:t>
            </a:r>
            <a:r>
              <a:rPr lang="en-US" sz="1400" dirty="0" smtClean="0"/>
              <a:t>:</a:t>
            </a:r>
            <a:endParaRPr lang="en-US" sz="1400" dirty="0"/>
          </a:p>
          <a:p>
            <a:pPr marL="0" indent="0">
              <a:buNone/>
            </a:pPr>
            <a:r>
              <a:rPr lang="en-US" sz="1400" b="1" dirty="0"/>
              <a:t>1. </a:t>
            </a:r>
            <a:r>
              <a:rPr lang="en-US" sz="1400" b="1" u="sng" dirty="0"/>
              <a:t>PUPIL ATTENDANCE</a:t>
            </a:r>
            <a:r>
              <a:rPr lang="en-US" sz="1400" u="sng" dirty="0"/>
              <a:t>:</a:t>
            </a:r>
          </a:p>
          <a:p>
            <a:pPr marL="0" indent="0">
              <a:buNone/>
            </a:pPr>
            <a:r>
              <a:rPr lang="en-US" sz="1400" dirty="0"/>
              <a:t>Activities associated with the collection of attendance data required to be reported in the Nonpublic Schools Annual Statistical Report. Such activities include:</a:t>
            </a:r>
          </a:p>
          <a:p>
            <a:pPr marL="0" indent="0">
              <a:buNone/>
            </a:pPr>
            <a:endParaRPr lang="en-US" sz="1400" dirty="0"/>
          </a:p>
          <a:p>
            <a:pPr marL="0" indent="0">
              <a:buNone/>
            </a:pPr>
            <a:r>
              <a:rPr lang="en-US" sz="1400" b="1" dirty="0"/>
              <a:t>2. </a:t>
            </a:r>
            <a:r>
              <a:rPr lang="en-US" sz="1400" b="1" u="sng" dirty="0"/>
              <a:t>RECORD MAINTENANCE:</a:t>
            </a:r>
          </a:p>
          <a:p>
            <a:pPr marL="0" indent="0">
              <a:buNone/>
            </a:pPr>
            <a:r>
              <a:rPr lang="en-US" sz="1400" dirty="0"/>
              <a:t>Activities associated with the maintenance of student cumulative records as required by Bulletin 741 and Senate Bill 252 passed in the 1999 Regular Session of the Legislature for Nonpublic Schools.</a:t>
            </a:r>
          </a:p>
          <a:p>
            <a:pPr marL="0" indent="0">
              <a:buNone/>
            </a:pPr>
            <a:endParaRPr lang="en-US" sz="1400" dirty="0"/>
          </a:p>
          <a:p>
            <a:pPr marL="0" indent="0">
              <a:buNone/>
            </a:pPr>
            <a:r>
              <a:rPr lang="en-US" sz="1400" b="1" dirty="0"/>
              <a:t>3. </a:t>
            </a:r>
            <a:r>
              <a:rPr lang="en-US" sz="1400" b="1" u="sng" dirty="0"/>
              <a:t>NONPUBLIC SCHOOL ANNUAL DATA COLLECTION:</a:t>
            </a:r>
          </a:p>
          <a:p>
            <a:pPr marL="0" indent="0">
              <a:buNone/>
            </a:pPr>
            <a:r>
              <a:rPr lang="en-US" sz="1400" dirty="0"/>
              <a:t>Activities associated with the preparation of the Nonpublic School Annual Data Collection. This report includes data such as: grades taught at the school, number of student instructional days, number of faculty and students, number of high school graduates (from prior year) and other student demographic information.</a:t>
            </a:r>
          </a:p>
          <a:p>
            <a:pPr marL="114300" indent="0">
              <a:buNone/>
            </a:pPr>
            <a:endParaRPr lang="en-US" dirty="0"/>
          </a:p>
        </p:txBody>
      </p:sp>
    </p:spTree>
    <p:extLst>
      <p:ext uri="{BB962C8B-B14F-4D97-AF65-F5344CB8AC3E}">
        <p14:creationId xmlns:p14="http://schemas.microsoft.com/office/powerpoint/2010/main" val="14246032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9"/>
          <p:cNvSpPr txBox="1">
            <a:spLocks noGrp="1"/>
          </p:cNvSpPr>
          <p:nvPr>
            <p:ph type="title"/>
          </p:nvPr>
        </p:nvSpPr>
        <p:spPr>
          <a:xfrm>
            <a:off x="430075" y="426175"/>
            <a:ext cx="8283900" cy="395460"/>
          </a:xfrm>
          <a:prstGeom prst="rect">
            <a:avLst/>
          </a:prstGeom>
        </p:spPr>
        <p:txBody>
          <a:bodyPr spcFirstLastPara="1" wrap="square" lIns="91425" tIns="91425" rIns="91425" bIns="91425" anchor="ctr" anchorCtr="0">
            <a:noAutofit/>
          </a:bodyPr>
          <a:lstStyle/>
          <a:p>
            <a:pPr lvl="0"/>
            <a:r>
              <a:rPr lang="en-US" dirty="0"/>
              <a:t>Categories of </a:t>
            </a:r>
            <a:r>
              <a:rPr lang="en-US" dirty="0" smtClean="0"/>
              <a:t>Services (continued)</a:t>
            </a:r>
            <a:endParaRPr dirty="0"/>
          </a:p>
        </p:txBody>
      </p:sp>
      <p:sp>
        <p:nvSpPr>
          <p:cNvPr id="123" name="Google Shape;123;p39"/>
          <p:cNvSpPr txBox="1">
            <a:spLocks noGrp="1"/>
          </p:cNvSpPr>
          <p:nvPr>
            <p:ph type="body" idx="1"/>
          </p:nvPr>
        </p:nvSpPr>
        <p:spPr>
          <a:xfrm>
            <a:off x="430075" y="901148"/>
            <a:ext cx="8283900" cy="3798827"/>
          </a:xfrm>
          <a:prstGeom prst="rect">
            <a:avLst/>
          </a:prstGeom>
        </p:spPr>
        <p:txBody>
          <a:bodyPr spcFirstLastPara="1" wrap="square" lIns="91425" tIns="91425" rIns="91425" bIns="91425" anchor="t" anchorCtr="0">
            <a:noAutofit/>
          </a:bodyPr>
          <a:lstStyle/>
          <a:p>
            <a:pPr marL="0" indent="0">
              <a:buNone/>
            </a:pPr>
            <a:r>
              <a:rPr lang="en-US" sz="1400" b="1" dirty="0"/>
              <a:t>4. </a:t>
            </a:r>
            <a:r>
              <a:rPr lang="en-US" sz="1400" b="1" u="sng" dirty="0"/>
              <a:t>TRANSPORTATION:</a:t>
            </a:r>
          </a:p>
          <a:p>
            <a:pPr marL="0" indent="0">
              <a:buNone/>
            </a:pPr>
            <a:r>
              <a:rPr lang="en-US" sz="1400" dirty="0"/>
              <a:t>Activities associated with planning or scheduling transportation services for students, and monitoring the loading and unloading of students from buses or cars</a:t>
            </a:r>
            <a:r>
              <a:rPr lang="en-US" sz="1400" dirty="0" smtClean="0"/>
              <a:t>.</a:t>
            </a:r>
            <a:endParaRPr lang="en-US" sz="1400" dirty="0"/>
          </a:p>
          <a:p>
            <a:pPr marL="0" indent="0">
              <a:buNone/>
            </a:pPr>
            <a:r>
              <a:rPr lang="en-US" sz="1400" b="1" dirty="0"/>
              <a:t>5. </a:t>
            </a:r>
            <a:r>
              <a:rPr lang="en-US" sz="1400" b="1" u="sng" dirty="0"/>
              <a:t>SAFETY:</a:t>
            </a:r>
          </a:p>
          <a:p>
            <a:pPr marL="0" indent="0">
              <a:buNone/>
            </a:pPr>
            <a:r>
              <a:rPr lang="en-US" sz="1400" dirty="0"/>
              <a:t>Activities associated with ensuring the school is in compliance with all applicable local, state, or federal government health and safety regulations. These activities may include safety drills (fire, tornado, hurricane, and chemical spills), testing (pesticide, lead, asbestos), and health and safety standards</a:t>
            </a:r>
            <a:r>
              <a:rPr lang="en-US" sz="1400" dirty="0" smtClean="0"/>
              <a:t>.</a:t>
            </a:r>
            <a:endParaRPr lang="en-US" sz="1400" dirty="0"/>
          </a:p>
          <a:p>
            <a:pPr marL="0" indent="0">
              <a:buNone/>
            </a:pPr>
            <a:r>
              <a:rPr lang="en-US" sz="1400" b="1" dirty="0"/>
              <a:t>6. </a:t>
            </a:r>
            <a:r>
              <a:rPr lang="en-US" sz="1400" b="1" u="sng" dirty="0"/>
              <a:t>TEACHER CERTIFICATION</a:t>
            </a:r>
            <a:r>
              <a:rPr lang="en-US" sz="1400" b="1" dirty="0"/>
              <a:t>:</a:t>
            </a:r>
          </a:p>
          <a:p>
            <a:pPr marL="0" indent="0">
              <a:buNone/>
            </a:pPr>
            <a:r>
              <a:rPr lang="en-US" sz="1400" dirty="0"/>
              <a:t>Activities associated with the paperwork required for teachers to obtain certification for the first time, or maintain and update certification information</a:t>
            </a:r>
            <a:r>
              <a:rPr lang="en-US" sz="1400" dirty="0" smtClean="0"/>
              <a:t>.</a:t>
            </a:r>
            <a:endParaRPr lang="en-US" sz="1400" dirty="0"/>
          </a:p>
          <a:p>
            <a:pPr marL="0" indent="0">
              <a:buNone/>
            </a:pPr>
            <a:r>
              <a:rPr lang="en-US" sz="1400" b="1" dirty="0"/>
              <a:t>7. </a:t>
            </a:r>
            <a:r>
              <a:rPr lang="en-US" sz="1400" b="1" u="sng" dirty="0"/>
              <a:t>CONTINUING EDUCATION</a:t>
            </a:r>
            <a:r>
              <a:rPr lang="en-US" sz="1400" b="1" dirty="0"/>
              <a:t>:</a:t>
            </a:r>
          </a:p>
          <a:p>
            <a:pPr marL="0" indent="0">
              <a:buNone/>
            </a:pPr>
            <a:r>
              <a:rPr lang="en-US" sz="1400" dirty="0"/>
              <a:t>Activities associated with the minimum two (2) days of professional development to ensure compliance with Nonpublic School Bulletin 741 regulations. A day as defined in Bulletin 741 consists of “330 minutes of instructional time”. The most hours that can be claimed is 11 (2 days at 5.5 hours a day).</a:t>
            </a:r>
          </a:p>
          <a:p>
            <a:pPr marL="457200" lvl="0" indent="0" algn="l" rtl="0">
              <a:spcBef>
                <a:spcPts val="750"/>
              </a:spcBef>
              <a:spcAft>
                <a:spcPts val="0"/>
              </a:spcAft>
              <a:buNone/>
            </a:pPr>
            <a:endParaRPr dirty="0"/>
          </a:p>
        </p:txBody>
      </p:sp>
    </p:spTree>
    <p:extLst>
      <p:ext uri="{BB962C8B-B14F-4D97-AF65-F5344CB8AC3E}">
        <p14:creationId xmlns:p14="http://schemas.microsoft.com/office/powerpoint/2010/main" val="12693334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1"/>
          <p:cNvSpPr txBox="1">
            <a:spLocks noGrp="1"/>
          </p:cNvSpPr>
          <p:nvPr>
            <p:ph type="title"/>
          </p:nvPr>
        </p:nvSpPr>
        <p:spPr>
          <a:xfrm>
            <a:off x="430075" y="182335"/>
            <a:ext cx="8283900" cy="910200"/>
          </a:xfrm>
          <a:prstGeom prst="rect">
            <a:avLst/>
          </a:prstGeom>
        </p:spPr>
        <p:txBody>
          <a:bodyPr spcFirstLastPara="1" wrap="square" lIns="91425" tIns="91425" rIns="91425" bIns="91425" anchor="ctr" anchorCtr="0">
            <a:noAutofit/>
          </a:bodyPr>
          <a:lstStyle/>
          <a:p>
            <a:pPr lvl="0"/>
            <a:r>
              <a:rPr lang="en-US" sz="2400" dirty="0"/>
              <a:t>Summary Time Record Form Preparation Instructions</a:t>
            </a:r>
            <a:endParaRPr sz="2400" dirty="0"/>
          </a:p>
        </p:txBody>
      </p:sp>
      <p:sp>
        <p:nvSpPr>
          <p:cNvPr id="138" name="Google Shape;138;p41"/>
          <p:cNvSpPr txBox="1">
            <a:spLocks noGrp="1"/>
          </p:cNvSpPr>
          <p:nvPr>
            <p:ph type="body" idx="1"/>
          </p:nvPr>
        </p:nvSpPr>
        <p:spPr>
          <a:xfrm>
            <a:off x="430075" y="726775"/>
            <a:ext cx="8283900" cy="3363600"/>
          </a:xfrm>
          <a:prstGeom prst="rect">
            <a:avLst/>
          </a:prstGeom>
        </p:spPr>
        <p:txBody>
          <a:bodyPr spcFirstLastPara="1" wrap="square" lIns="91425" tIns="91425" rIns="91425" bIns="91425" anchor="t" anchorCtr="0">
            <a:noAutofit/>
          </a:bodyPr>
          <a:lstStyle/>
          <a:p>
            <a:r>
              <a:rPr lang="en-US" sz="1400" dirty="0"/>
              <a:t>The </a:t>
            </a:r>
            <a:r>
              <a:rPr lang="en-US" sz="1400" b="1" i="1" dirty="0"/>
              <a:t>SUMMARY TIME RECORD FORM </a:t>
            </a:r>
            <a:r>
              <a:rPr lang="en-US" sz="1400" dirty="0"/>
              <a:t>does not replace the monthly/quarterly time logs maintained throughout the year. </a:t>
            </a:r>
          </a:p>
          <a:p>
            <a:r>
              <a:rPr lang="en-US" sz="1400" dirty="0"/>
              <a:t>This form must be prepared in addition to the time log and essentially summarizes the information contained in the monthly/quarterly time logs. </a:t>
            </a:r>
          </a:p>
          <a:p>
            <a:r>
              <a:rPr lang="en-US" sz="1400" dirty="0"/>
              <a:t>The difference between the monthly/quarterly time logs and the </a:t>
            </a:r>
            <a:r>
              <a:rPr lang="en-US" sz="1400" b="1" i="1" dirty="0"/>
              <a:t>SUMMARY TIME RECORD FORM </a:t>
            </a:r>
            <a:r>
              <a:rPr lang="en-US" sz="1400" dirty="0"/>
              <a:t>is that the latter must be submitted with the reimbursement request form. </a:t>
            </a:r>
          </a:p>
          <a:p>
            <a:r>
              <a:rPr lang="en-US" sz="1400" dirty="0"/>
              <a:t>The monthly/quarterly time logs must be submitted for review only if specifically requested by Department staff</a:t>
            </a:r>
            <a:r>
              <a:rPr lang="en-US" sz="1400" dirty="0" smtClean="0"/>
              <a:t>.</a:t>
            </a:r>
            <a:endParaRPr lang="en-US" sz="1400" dirty="0"/>
          </a:p>
          <a:p>
            <a:r>
              <a:rPr lang="en-US" sz="1400" dirty="0"/>
              <a:t>The employee name, position, gross annual or hourly salary, school year, and hours dedicated to providing services under each of the eligible categories must be included in the </a:t>
            </a:r>
            <a:r>
              <a:rPr lang="en-US" sz="1400" b="1" i="1" dirty="0"/>
              <a:t>SUMMARY TIME RECORD FORM</a:t>
            </a:r>
            <a:r>
              <a:rPr lang="en-US" sz="1400" dirty="0" smtClean="0"/>
              <a:t>.</a:t>
            </a:r>
            <a:endParaRPr lang="en-US" sz="1400" dirty="0"/>
          </a:p>
          <a:p>
            <a:r>
              <a:rPr lang="en-US" sz="1400" dirty="0"/>
              <a:t>Hours should be entered from the total column of the REQUIRED SERVICES TIME LOG so that the two forms match</a:t>
            </a:r>
            <a:r>
              <a:rPr lang="en-US" sz="1400" dirty="0" smtClean="0"/>
              <a:t>.</a:t>
            </a:r>
            <a:endParaRPr lang="en-US" sz="1400" dirty="0"/>
          </a:p>
          <a:p>
            <a:r>
              <a:rPr lang="en-US" sz="1400" dirty="0"/>
              <a:t>The form must be signed by each individual employee affirming the following</a:t>
            </a:r>
            <a:r>
              <a:rPr lang="en-US" sz="1400" dirty="0" smtClean="0"/>
              <a:t>:</a:t>
            </a:r>
            <a:endParaRPr lang="en-US" sz="1400" dirty="0"/>
          </a:p>
          <a:p>
            <a:pPr marL="0" indent="0">
              <a:buNone/>
            </a:pPr>
            <a:r>
              <a:rPr lang="en-US" sz="1400" b="1" i="1" dirty="0" smtClean="0"/>
              <a:t>I </a:t>
            </a:r>
            <a:r>
              <a:rPr lang="en-US" sz="1400" b="1" i="1" dirty="0"/>
              <a:t>hereby certify that I actually performed the services for which reimbursement is sought and that </a:t>
            </a:r>
            <a:r>
              <a:rPr lang="en-US" sz="1400" b="1" i="1" dirty="0" smtClean="0"/>
              <a:t>the </a:t>
            </a:r>
            <a:r>
              <a:rPr lang="en-US" sz="1400" b="1" i="1" dirty="0"/>
              <a:t>information submitted by me is true and accurate.</a:t>
            </a:r>
          </a:p>
          <a:p>
            <a:pPr marL="457200" lvl="0" indent="0" algn="l" rtl="0">
              <a:spcBef>
                <a:spcPts val="750"/>
              </a:spcBef>
              <a:spcAft>
                <a:spcPts val="0"/>
              </a:spcAft>
              <a:buNone/>
            </a:pPr>
            <a:endParaRPr b="1" dirty="0"/>
          </a:p>
        </p:txBody>
      </p:sp>
    </p:spTree>
    <p:extLst>
      <p:ext uri="{BB962C8B-B14F-4D97-AF65-F5344CB8AC3E}">
        <p14:creationId xmlns:p14="http://schemas.microsoft.com/office/powerpoint/2010/main" val="3344834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40"/>
          <p:cNvSpPr txBox="1">
            <a:spLocks noGrp="1"/>
          </p:cNvSpPr>
          <p:nvPr>
            <p:ph type="title"/>
          </p:nvPr>
        </p:nvSpPr>
        <p:spPr>
          <a:xfrm>
            <a:off x="430075" y="426175"/>
            <a:ext cx="8283900" cy="375582"/>
          </a:xfrm>
          <a:prstGeom prst="rect">
            <a:avLst/>
          </a:prstGeom>
        </p:spPr>
        <p:txBody>
          <a:bodyPr spcFirstLastPara="1" wrap="square" lIns="91425" tIns="91425" rIns="91425" bIns="91425" anchor="ctr" anchorCtr="0">
            <a:noAutofit/>
          </a:bodyPr>
          <a:lstStyle/>
          <a:p>
            <a:pPr lvl="0"/>
            <a:r>
              <a:rPr lang="en-US" dirty="0"/>
              <a:t>Summary Time Record Form</a:t>
            </a:r>
            <a:endParaRPr dirty="0"/>
          </a:p>
        </p:txBody>
      </p:sp>
      <p:pic>
        <p:nvPicPr>
          <p:cNvPr id="2" name="Picture 1"/>
          <p:cNvPicPr>
            <a:picLocks noChangeAspect="1"/>
          </p:cNvPicPr>
          <p:nvPr/>
        </p:nvPicPr>
        <p:blipFill rotWithShape="1">
          <a:blip r:embed="rId3"/>
          <a:srcRect l="507" r="651"/>
          <a:stretch/>
        </p:blipFill>
        <p:spPr>
          <a:xfrm>
            <a:off x="897847" y="854765"/>
            <a:ext cx="7348356" cy="3702648"/>
          </a:xfrm>
          <a:prstGeom prst="rect">
            <a:avLst/>
          </a:prstGeom>
        </p:spPr>
      </p:pic>
    </p:spTree>
    <p:extLst>
      <p:ext uri="{BB962C8B-B14F-4D97-AF65-F5344CB8AC3E}">
        <p14:creationId xmlns:p14="http://schemas.microsoft.com/office/powerpoint/2010/main" val="24865252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9"/>
          <p:cNvSpPr txBox="1">
            <a:spLocks noGrp="1"/>
          </p:cNvSpPr>
          <p:nvPr>
            <p:ph type="title"/>
          </p:nvPr>
        </p:nvSpPr>
        <p:spPr>
          <a:xfrm>
            <a:off x="430075" y="426175"/>
            <a:ext cx="8283900" cy="488225"/>
          </a:xfrm>
          <a:prstGeom prst="rect">
            <a:avLst/>
          </a:prstGeom>
        </p:spPr>
        <p:txBody>
          <a:bodyPr spcFirstLastPara="1" wrap="square" lIns="91425" tIns="91425" rIns="91425" bIns="91425" anchor="ctr" anchorCtr="0">
            <a:noAutofit/>
          </a:bodyPr>
          <a:lstStyle/>
          <a:p>
            <a:pPr lvl="0"/>
            <a:r>
              <a:rPr lang="en-US" dirty="0"/>
              <a:t>Table of Contents</a:t>
            </a:r>
            <a:endParaRPr dirty="0"/>
          </a:p>
        </p:txBody>
      </p:sp>
      <p:sp>
        <p:nvSpPr>
          <p:cNvPr id="123" name="Google Shape;123;p39"/>
          <p:cNvSpPr txBox="1">
            <a:spLocks noGrp="1"/>
          </p:cNvSpPr>
          <p:nvPr>
            <p:ph type="body" idx="1"/>
          </p:nvPr>
        </p:nvSpPr>
        <p:spPr>
          <a:xfrm>
            <a:off x="430075" y="821635"/>
            <a:ext cx="8283900" cy="3878340"/>
          </a:xfrm>
          <a:prstGeom prst="rect">
            <a:avLst/>
          </a:prstGeom>
        </p:spPr>
        <p:txBody>
          <a:bodyPr spcFirstLastPara="1" wrap="square" lIns="91425" tIns="91425" rIns="91425" bIns="91425" anchor="t" anchorCtr="0">
            <a:noAutofit/>
          </a:bodyPr>
          <a:lstStyle/>
          <a:p>
            <a:pPr marL="742950" indent="-285750"/>
            <a:r>
              <a:rPr lang="en-US" sz="1500" dirty="0"/>
              <a:t>Program Overview</a:t>
            </a:r>
          </a:p>
          <a:p>
            <a:pPr marL="742950" indent="-285750"/>
            <a:r>
              <a:rPr lang="en-US" sz="1500" dirty="0"/>
              <a:t>School Eligibility Requirements</a:t>
            </a:r>
          </a:p>
          <a:p>
            <a:pPr marL="742950" indent="-285750"/>
            <a:r>
              <a:rPr lang="en-US" sz="1500" dirty="0"/>
              <a:t>Determining Actual Cost</a:t>
            </a:r>
          </a:p>
          <a:p>
            <a:pPr marL="742950" indent="-285750"/>
            <a:r>
              <a:rPr lang="en-US" sz="1500" dirty="0"/>
              <a:t>Identification of Eligible Employees</a:t>
            </a:r>
          </a:p>
          <a:p>
            <a:pPr marL="742950" indent="-285750"/>
            <a:r>
              <a:rPr lang="en-US" sz="1500" dirty="0"/>
              <a:t>Calculation of Hourly Salary Rates</a:t>
            </a:r>
          </a:p>
          <a:p>
            <a:pPr marL="742950" indent="-285750"/>
            <a:r>
              <a:rPr lang="en-US" sz="1500" dirty="0"/>
              <a:t>Maintenance of Monthly &amp; Quarterly Time Records</a:t>
            </a:r>
          </a:p>
          <a:p>
            <a:pPr marL="742950" indent="-285750"/>
            <a:r>
              <a:rPr lang="en-US" sz="1500" dirty="0"/>
              <a:t>Required Services Time Log</a:t>
            </a:r>
          </a:p>
          <a:p>
            <a:pPr marL="742950" indent="-285750"/>
            <a:r>
              <a:rPr lang="en-US" sz="1500" dirty="0"/>
              <a:t>Categories of Services</a:t>
            </a:r>
          </a:p>
          <a:p>
            <a:pPr marL="742950" indent="-285750"/>
            <a:r>
              <a:rPr lang="en-US" sz="1500" dirty="0"/>
              <a:t>Summary Time Record Form Preparation Instructions</a:t>
            </a:r>
          </a:p>
          <a:p>
            <a:pPr marL="742950" indent="-285750"/>
            <a:r>
              <a:rPr lang="en-US" sz="1500" dirty="0"/>
              <a:t>Submitting the Reimbursement Form</a:t>
            </a:r>
          </a:p>
          <a:p>
            <a:pPr marL="742950" indent="-285750"/>
            <a:r>
              <a:rPr lang="en-US" sz="1500" dirty="0"/>
              <a:t>Required Supporting </a:t>
            </a:r>
            <a:r>
              <a:rPr lang="en-US" sz="1500" dirty="0" smtClean="0"/>
              <a:t>Documentation</a:t>
            </a:r>
          </a:p>
          <a:p>
            <a:pPr marL="742950" indent="-285750"/>
            <a:r>
              <a:rPr lang="en-US" sz="1500" dirty="0"/>
              <a:t>Commonly Asked Questions</a:t>
            </a:r>
          </a:p>
          <a:p>
            <a:pPr marL="457200" lvl="0" indent="0" algn="l" rtl="0">
              <a:spcBef>
                <a:spcPts val="750"/>
              </a:spcBef>
              <a:spcAft>
                <a:spcPts val="0"/>
              </a:spcAft>
              <a:buNone/>
            </a:pPr>
            <a:endParaRP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3" name="Title 2"/>
          <p:cNvSpPr>
            <a:spLocks noGrp="1"/>
          </p:cNvSpPr>
          <p:nvPr>
            <p:ph type="title"/>
          </p:nvPr>
        </p:nvSpPr>
        <p:spPr>
          <a:xfrm>
            <a:off x="430075" y="157951"/>
            <a:ext cx="8283900" cy="910200"/>
          </a:xfrm>
        </p:spPr>
        <p:txBody>
          <a:bodyPr/>
          <a:lstStyle/>
          <a:p>
            <a:r>
              <a:rPr lang="en-US" dirty="0" smtClean="0"/>
              <a:t>Reimbursement </a:t>
            </a:r>
            <a:r>
              <a:rPr lang="en-US" dirty="0"/>
              <a:t>Form</a:t>
            </a:r>
          </a:p>
        </p:txBody>
      </p:sp>
      <p:sp>
        <p:nvSpPr>
          <p:cNvPr id="4" name="Text Placeholder 3"/>
          <p:cNvSpPr>
            <a:spLocks noGrp="1"/>
          </p:cNvSpPr>
          <p:nvPr>
            <p:ph type="body" idx="1"/>
          </p:nvPr>
        </p:nvSpPr>
        <p:spPr>
          <a:xfrm>
            <a:off x="430075" y="753808"/>
            <a:ext cx="8283900" cy="3918377"/>
          </a:xfrm>
        </p:spPr>
        <p:txBody>
          <a:bodyPr/>
          <a:lstStyle/>
          <a:p>
            <a:pPr marL="0" indent="0" algn="ctr">
              <a:buNone/>
            </a:pPr>
            <a:r>
              <a:rPr lang="en-US" sz="1400" b="1" dirty="0"/>
              <a:t>REIMBURSEMENT FORM PREPARATION INSTRUCTIONS</a:t>
            </a:r>
            <a:r>
              <a:rPr lang="en-US" sz="1400" b="1" dirty="0" smtClean="0"/>
              <a:t>:</a:t>
            </a:r>
            <a:endParaRPr lang="en-US" sz="1400" b="1" dirty="0"/>
          </a:p>
          <a:p>
            <a:pPr marL="0" indent="0">
              <a:buNone/>
            </a:pPr>
            <a:r>
              <a:rPr lang="en-US" sz="1400" b="1" dirty="0"/>
              <a:t>1.</a:t>
            </a:r>
            <a:r>
              <a:rPr lang="en-US" sz="1400" dirty="0"/>
              <a:t> All schools must use the REQUIRED SERVICES REIMBURSEMENT FORM Excel spreadsheet provided on the Louisiana Department of Education website. To locate the form go to </a:t>
            </a:r>
            <a:r>
              <a:rPr lang="en-US" sz="1400" dirty="0">
                <a:hlinkClick r:id="rId3"/>
              </a:rPr>
              <a:t>https://www.louisianabelieves.com/resources/library/nonpublic-schools</a:t>
            </a:r>
            <a:r>
              <a:rPr lang="en-US" sz="1400" dirty="0"/>
              <a:t> and select the Reimbursement Form 20XX-20XX</a:t>
            </a:r>
            <a:r>
              <a:rPr lang="en-US" sz="1400" dirty="0" smtClean="0"/>
              <a:t>.</a:t>
            </a:r>
            <a:endParaRPr lang="en-US" sz="1400" dirty="0"/>
          </a:p>
          <a:p>
            <a:pPr marL="0" indent="0">
              <a:buNone/>
            </a:pPr>
            <a:r>
              <a:rPr lang="en-US" sz="1400" b="1" dirty="0"/>
              <a:t>2. </a:t>
            </a:r>
            <a:r>
              <a:rPr lang="en-US" sz="1400" dirty="0"/>
              <a:t>Open the Excel file, then save and rename the file: </a:t>
            </a:r>
          </a:p>
          <a:p>
            <a:pPr marL="0" indent="0">
              <a:buNone/>
            </a:pPr>
            <a:r>
              <a:rPr lang="en-US" sz="1400" dirty="0"/>
              <a:t>	- Go to File</a:t>
            </a:r>
          </a:p>
          <a:p>
            <a:pPr marL="0" indent="0">
              <a:buNone/>
            </a:pPr>
            <a:r>
              <a:rPr lang="en-US" sz="1400" dirty="0"/>
              <a:t>	- Save As</a:t>
            </a:r>
          </a:p>
          <a:p>
            <a:pPr marL="0" indent="0">
              <a:buNone/>
            </a:pPr>
            <a:r>
              <a:rPr lang="en-US" sz="1400" dirty="0"/>
              <a:t>	- Select the appropriate drive</a:t>
            </a:r>
          </a:p>
          <a:p>
            <a:pPr marL="0" indent="0">
              <a:buNone/>
            </a:pPr>
            <a:r>
              <a:rPr lang="en-US" sz="1050" dirty="0"/>
              <a:t>	- </a:t>
            </a:r>
            <a:r>
              <a:rPr lang="en-US" sz="1400" dirty="0"/>
              <a:t>Enter the new name of the file and click save. Include the school year in the name of </a:t>
            </a:r>
            <a:r>
              <a:rPr lang="en-US" sz="1400" dirty="0" smtClean="0"/>
              <a:t>the file.</a:t>
            </a:r>
            <a:endParaRPr lang="en-US" sz="1400" dirty="0"/>
          </a:p>
          <a:p>
            <a:pPr marL="0" indent="0">
              <a:buNone/>
            </a:pPr>
            <a:r>
              <a:rPr lang="en-US" sz="1400" dirty="0" smtClean="0"/>
              <a:t>a.  This </a:t>
            </a:r>
            <a:r>
              <a:rPr lang="en-US" sz="1400" dirty="0"/>
              <a:t>entire document is called a </a:t>
            </a:r>
            <a:r>
              <a:rPr lang="en-US" sz="1400" i="1" dirty="0"/>
              <a:t>workbook</a:t>
            </a:r>
            <a:r>
              <a:rPr lang="en-US" sz="1400" dirty="0"/>
              <a:t>; it contains two </a:t>
            </a:r>
            <a:r>
              <a:rPr lang="en-US" sz="1400" i="1" dirty="0"/>
              <a:t>worksheets</a:t>
            </a:r>
            <a:r>
              <a:rPr lang="en-US" sz="1400" dirty="0"/>
              <a:t>, “</a:t>
            </a:r>
            <a:r>
              <a:rPr lang="en-US" sz="1400" b="1" dirty="0"/>
              <a:t>Form</a:t>
            </a:r>
            <a:r>
              <a:rPr lang="en-US" sz="1400" dirty="0"/>
              <a:t>” and “</a:t>
            </a:r>
            <a:r>
              <a:rPr lang="en-US" sz="1400" b="1" dirty="0"/>
              <a:t>Summary</a:t>
            </a:r>
            <a:r>
              <a:rPr lang="en-US" sz="1400" dirty="0"/>
              <a:t>”. These worksheets are </a:t>
            </a:r>
            <a:r>
              <a:rPr lang="en-US" sz="1400" dirty="0" smtClean="0"/>
              <a:t>accessed </a:t>
            </a:r>
            <a:r>
              <a:rPr lang="en-US" sz="1400" dirty="0"/>
              <a:t>by selecting the appropriate tab at the bottom left corner of the screen</a:t>
            </a:r>
            <a:r>
              <a:rPr lang="en-US" sz="1400" dirty="0" smtClean="0"/>
              <a:t>.</a:t>
            </a:r>
            <a:endParaRPr lang="en-US" sz="1400" dirty="0"/>
          </a:p>
          <a:p>
            <a:pPr marL="0" indent="0">
              <a:buNone/>
            </a:pPr>
            <a:r>
              <a:rPr lang="en-US" sz="1400" dirty="0"/>
              <a:t>b. Completing the “</a:t>
            </a:r>
            <a:r>
              <a:rPr lang="en-US" sz="1400" b="1" dirty="0"/>
              <a:t>Form</a:t>
            </a:r>
            <a:r>
              <a:rPr lang="en-US" sz="1400" dirty="0"/>
              <a:t>” </a:t>
            </a:r>
            <a:r>
              <a:rPr lang="en-US" sz="1400" dirty="0" smtClean="0"/>
              <a:t>Worksheet</a:t>
            </a:r>
            <a:endParaRPr lang="en-US" sz="1400" dirty="0"/>
          </a:p>
          <a:p>
            <a:pPr marL="0" indent="0">
              <a:buNone/>
            </a:pPr>
            <a:r>
              <a:rPr lang="en-US" sz="1400" dirty="0"/>
              <a:t>c. Click on the “</a:t>
            </a:r>
            <a:r>
              <a:rPr lang="en-US" sz="1400" b="1" dirty="0"/>
              <a:t>Form</a:t>
            </a:r>
            <a:r>
              <a:rPr lang="en-US" sz="1400" dirty="0"/>
              <a:t>” tab at the lower left corner of screen to make it your active worksheet.</a:t>
            </a:r>
          </a:p>
          <a:p>
            <a:pPr marL="114300" indent="0">
              <a:buNone/>
            </a:pPr>
            <a:endParaRPr lang="en-US" dirty="0"/>
          </a:p>
        </p:txBody>
      </p:sp>
    </p:spTree>
    <p:extLst>
      <p:ext uri="{BB962C8B-B14F-4D97-AF65-F5344CB8AC3E}">
        <p14:creationId xmlns:p14="http://schemas.microsoft.com/office/powerpoint/2010/main" val="24526060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9"/>
          <p:cNvSpPr txBox="1">
            <a:spLocks noGrp="1"/>
          </p:cNvSpPr>
          <p:nvPr>
            <p:ph type="title"/>
          </p:nvPr>
        </p:nvSpPr>
        <p:spPr>
          <a:xfrm>
            <a:off x="430075" y="426175"/>
            <a:ext cx="8283900" cy="435216"/>
          </a:xfrm>
          <a:prstGeom prst="rect">
            <a:avLst/>
          </a:prstGeom>
        </p:spPr>
        <p:txBody>
          <a:bodyPr spcFirstLastPara="1" wrap="square" lIns="91425" tIns="91425" rIns="91425" bIns="91425" anchor="ctr" anchorCtr="0">
            <a:noAutofit/>
          </a:bodyPr>
          <a:lstStyle/>
          <a:p>
            <a:pPr lvl="0"/>
            <a:r>
              <a:rPr lang="en-US" sz="2600" dirty="0" smtClean="0"/>
              <a:t>Reimbursement Form (continued)</a:t>
            </a:r>
            <a:endParaRPr sz="2600" dirty="0"/>
          </a:p>
        </p:txBody>
      </p:sp>
      <p:pic>
        <p:nvPicPr>
          <p:cNvPr id="2" name="Picture 1"/>
          <p:cNvPicPr>
            <a:picLocks noChangeAspect="1"/>
          </p:cNvPicPr>
          <p:nvPr/>
        </p:nvPicPr>
        <p:blipFill rotWithShape="1">
          <a:blip r:embed="rId3"/>
          <a:srcRect l="275" t="942"/>
          <a:stretch/>
        </p:blipFill>
        <p:spPr>
          <a:xfrm>
            <a:off x="708990" y="894522"/>
            <a:ext cx="7747405" cy="3485320"/>
          </a:xfrm>
          <a:prstGeom prst="rect">
            <a:avLst/>
          </a:prstGeom>
        </p:spPr>
      </p:pic>
      <p:sp>
        <p:nvSpPr>
          <p:cNvPr id="123" name="Google Shape;123;p39"/>
          <p:cNvSpPr txBox="1">
            <a:spLocks noGrp="1"/>
          </p:cNvSpPr>
          <p:nvPr>
            <p:ph type="body" idx="1"/>
          </p:nvPr>
        </p:nvSpPr>
        <p:spPr>
          <a:xfrm>
            <a:off x="430075" y="4234069"/>
            <a:ext cx="8283900" cy="465905"/>
          </a:xfrm>
          <a:prstGeom prst="rect">
            <a:avLst/>
          </a:prstGeom>
        </p:spPr>
        <p:txBody>
          <a:bodyPr spcFirstLastPara="1" wrap="square" lIns="91425" tIns="91425" rIns="91425" bIns="91425" anchor="t" anchorCtr="0">
            <a:noAutofit/>
          </a:bodyPr>
          <a:lstStyle/>
          <a:p>
            <a:pPr lvl="0" indent="0">
              <a:buNone/>
            </a:pPr>
            <a:r>
              <a:rPr lang="en-US" sz="1600" b="1" dirty="0" smtClean="0"/>
              <a:t>d</a:t>
            </a:r>
            <a:r>
              <a:rPr lang="en-US" sz="1600" dirty="0"/>
              <a:t>. Select cell A3, and change the years to the appropriate school year, ex. 20XX-20XX. </a:t>
            </a:r>
          </a:p>
          <a:p>
            <a:pPr marL="457200" lvl="0" indent="0" algn="l" rtl="0">
              <a:spcBef>
                <a:spcPts val="750"/>
              </a:spcBef>
              <a:spcAft>
                <a:spcPts val="0"/>
              </a:spcAft>
              <a:buNone/>
            </a:pPr>
            <a:endParaRPr dirty="0"/>
          </a:p>
        </p:txBody>
      </p:sp>
    </p:spTree>
    <p:extLst>
      <p:ext uri="{BB962C8B-B14F-4D97-AF65-F5344CB8AC3E}">
        <p14:creationId xmlns:p14="http://schemas.microsoft.com/office/powerpoint/2010/main" val="14125670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1"/>
          <p:cNvSpPr txBox="1">
            <a:spLocks noGrp="1"/>
          </p:cNvSpPr>
          <p:nvPr>
            <p:ph type="title"/>
          </p:nvPr>
        </p:nvSpPr>
        <p:spPr>
          <a:xfrm>
            <a:off x="430075" y="218911"/>
            <a:ext cx="8283900" cy="910200"/>
          </a:xfrm>
          <a:prstGeom prst="rect">
            <a:avLst/>
          </a:prstGeom>
        </p:spPr>
        <p:txBody>
          <a:bodyPr spcFirstLastPara="1" wrap="square" lIns="91425" tIns="91425" rIns="91425" bIns="91425" anchor="ctr" anchorCtr="0">
            <a:noAutofit/>
          </a:bodyPr>
          <a:lstStyle/>
          <a:p>
            <a:pPr lvl="0"/>
            <a:r>
              <a:rPr lang="en-US" dirty="0" smtClean="0"/>
              <a:t>Reimbursement Form (continued)</a:t>
            </a:r>
            <a:endParaRPr dirty="0"/>
          </a:p>
        </p:txBody>
      </p:sp>
      <p:sp>
        <p:nvSpPr>
          <p:cNvPr id="138" name="Google Shape;138;p41"/>
          <p:cNvSpPr txBox="1">
            <a:spLocks noGrp="1"/>
          </p:cNvSpPr>
          <p:nvPr>
            <p:ph type="body" idx="1"/>
          </p:nvPr>
        </p:nvSpPr>
        <p:spPr>
          <a:xfrm>
            <a:off x="430075" y="958423"/>
            <a:ext cx="8283900" cy="3363600"/>
          </a:xfrm>
          <a:prstGeom prst="rect">
            <a:avLst/>
          </a:prstGeom>
        </p:spPr>
        <p:txBody>
          <a:bodyPr spcFirstLastPara="1" wrap="square" lIns="91425" tIns="91425" rIns="91425" bIns="91425" anchor="t" anchorCtr="0">
            <a:noAutofit/>
          </a:bodyPr>
          <a:lstStyle/>
          <a:p>
            <a:pPr marL="0" indent="0">
              <a:buNone/>
            </a:pPr>
            <a:r>
              <a:rPr lang="en-US" dirty="0"/>
              <a:t>e. </a:t>
            </a:r>
            <a:r>
              <a:rPr lang="en-US" sz="1600" dirty="0"/>
              <a:t>Enter the name (column B) of each full-time administrator, teacher, librarian, and counselor that actually performed the eligible duties throughout the school year. Employees should be categorized according to the duties and responsibilities each performs for the majority of the time employed. </a:t>
            </a:r>
          </a:p>
          <a:p>
            <a:pPr marL="285750" indent="-285750">
              <a:buFont typeface="Wingdings" panose="05000000000000000000" pitchFamily="2" charset="2"/>
              <a:buChar char="Ø"/>
            </a:pPr>
            <a:r>
              <a:rPr lang="en-US" sz="1600" dirty="0" smtClean="0"/>
              <a:t>For example, an Assistant Principal who also teaches two classes would be classified as an Administrator, since the assistant principal duties comprise 50 percent or greater of the assigned responsibilities. </a:t>
            </a:r>
            <a:endParaRPr lang="en-US" sz="1600" dirty="0"/>
          </a:p>
          <a:p>
            <a:pPr marL="0" indent="0">
              <a:buNone/>
            </a:pPr>
            <a:r>
              <a:rPr lang="en-US" sz="1600" dirty="0" smtClean="0"/>
              <a:t>f</a:t>
            </a:r>
            <a:r>
              <a:rPr lang="en-US" sz="1600" dirty="0"/>
              <a:t>. Then enter the annual salary for full-time employees (column C) only ONCE. The hourly rate for this group of personnel will automatically be calculated in the form</a:t>
            </a:r>
            <a:r>
              <a:rPr lang="en-US" sz="1600" dirty="0" smtClean="0"/>
              <a:t>.</a:t>
            </a:r>
          </a:p>
          <a:p>
            <a:pPr marL="0" indent="0">
              <a:buNone/>
            </a:pPr>
            <a:r>
              <a:rPr lang="en-US" sz="1600" dirty="0" smtClean="0"/>
              <a:t>g</a:t>
            </a:r>
            <a:r>
              <a:rPr lang="en-US" sz="1600" dirty="0"/>
              <a:t>. Enter the name of the part-time and nonprofessional support personnel.</a:t>
            </a:r>
          </a:p>
          <a:p>
            <a:pPr marL="457200" lvl="0" indent="0" algn="l" rtl="0">
              <a:spcBef>
                <a:spcPts val="750"/>
              </a:spcBef>
              <a:spcAft>
                <a:spcPts val="0"/>
              </a:spcAft>
              <a:buNone/>
            </a:pPr>
            <a:endParaRPr sz="1600" dirty="0"/>
          </a:p>
        </p:txBody>
      </p:sp>
    </p:spTree>
    <p:extLst>
      <p:ext uri="{BB962C8B-B14F-4D97-AF65-F5344CB8AC3E}">
        <p14:creationId xmlns:p14="http://schemas.microsoft.com/office/powerpoint/2010/main" val="19600052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9"/>
          <p:cNvSpPr txBox="1">
            <a:spLocks noGrp="1"/>
          </p:cNvSpPr>
          <p:nvPr>
            <p:ph type="title"/>
          </p:nvPr>
        </p:nvSpPr>
        <p:spPr>
          <a:xfrm>
            <a:off x="430075" y="426175"/>
            <a:ext cx="8283900" cy="395460"/>
          </a:xfrm>
          <a:prstGeom prst="rect">
            <a:avLst/>
          </a:prstGeom>
        </p:spPr>
        <p:txBody>
          <a:bodyPr spcFirstLastPara="1" wrap="square" lIns="91425" tIns="91425" rIns="91425" bIns="91425" anchor="ctr" anchorCtr="0">
            <a:noAutofit/>
          </a:bodyPr>
          <a:lstStyle/>
          <a:p>
            <a:pPr lvl="0"/>
            <a:r>
              <a:rPr lang="en-US" dirty="0" smtClean="0"/>
              <a:t>Reimbursement </a:t>
            </a:r>
            <a:r>
              <a:rPr lang="en-US" dirty="0"/>
              <a:t>Form (continued)</a:t>
            </a:r>
            <a:endParaRPr dirty="0"/>
          </a:p>
        </p:txBody>
      </p:sp>
      <p:sp>
        <p:nvSpPr>
          <p:cNvPr id="123" name="Google Shape;123;p39"/>
          <p:cNvSpPr txBox="1">
            <a:spLocks noGrp="1"/>
          </p:cNvSpPr>
          <p:nvPr>
            <p:ph type="body" idx="1"/>
          </p:nvPr>
        </p:nvSpPr>
        <p:spPr>
          <a:xfrm>
            <a:off x="430075" y="887896"/>
            <a:ext cx="8283900" cy="3812079"/>
          </a:xfrm>
          <a:prstGeom prst="rect">
            <a:avLst/>
          </a:prstGeom>
        </p:spPr>
        <p:txBody>
          <a:bodyPr spcFirstLastPara="1" wrap="square" lIns="91425" tIns="91425" rIns="91425" bIns="91425" anchor="t" anchorCtr="0">
            <a:noAutofit/>
          </a:bodyPr>
          <a:lstStyle/>
          <a:p>
            <a:pPr marL="0" indent="0">
              <a:buNone/>
            </a:pPr>
            <a:r>
              <a:rPr lang="en-US" sz="1600" dirty="0"/>
              <a:t>h. Enter the hourly rate paid to each part-time and nonprofessional support personnel by dividing the gross salary by the actual number of hours employed in a regular week.</a:t>
            </a:r>
          </a:p>
          <a:p>
            <a:pPr marL="742950" lvl="1" indent="-285750"/>
            <a:r>
              <a:rPr lang="en-US" sz="1600" dirty="0" smtClean="0"/>
              <a:t>The </a:t>
            </a:r>
            <a:r>
              <a:rPr lang="en-US" sz="1600" dirty="0"/>
              <a:t>hourly rate for part-time employees who are paid a salary should be </a:t>
            </a:r>
            <a:r>
              <a:rPr lang="en-US" sz="1600" dirty="0" smtClean="0"/>
              <a:t>computed </a:t>
            </a:r>
            <a:r>
              <a:rPr lang="en-US" sz="1600" dirty="0"/>
              <a:t>based on the </a:t>
            </a:r>
            <a:r>
              <a:rPr lang="en-US" sz="1600" dirty="0" smtClean="0"/>
              <a:t> gross </a:t>
            </a:r>
            <a:r>
              <a:rPr lang="en-US" sz="1600" dirty="0"/>
              <a:t>annual salary divided by the actual number of </a:t>
            </a:r>
            <a:r>
              <a:rPr lang="en-US" sz="1600" dirty="0" smtClean="0"/>
              <a:t>hours </a:t>
            </a:r>
            <a:r>
              <a:rPr lang="en-US" sz="1600" dirty="0"/>
              <a:t>employed annually.</a:t>
            </a:r>
          </a:p>
          <a:p>
            <a:pPr marL="742950" lvl="1" indent="-285750"/>
            <a:r>
              <a:rPr lang="en-US" sz="1600" dirty="0" smtClean="0"/>
              <a:t>Enter </a:t>
            </a:r>
            <a:r>
              <a:rPr lang="en-US" sz="1600" dirty="0"/>
              <a:t>the hours of service for each appropriate category across the row. </a:t>
            </a:r>
            <a:r>
              <a:rPr lang="en-US" sz="1600" dirty="0" smtClean="0"/>
              <a:t>Once </a:t>
            </a:r>
            <a:r>
              <a:rPr lang="en-US" sz="1600" dirty="0"/>
              <a:t>the actual hours of service for each category have been entered, the </a:t>
            </a:r>
            <a:r>
              <a:rPr lang="en-US" sz="1600" dirty="0" smtClean="0"/>
              <a:t>dollar </a:t>
            </a:r>
            <a:r>
              <a:rPr lang="en-US" sz="1600" dirty="0"/>
              <a:t>amount for that category will also automatically compute. </a:t>
            </a:r>
          </a:p>
          <a:p>
            <a:pPr marL="0" indent="0">
              <a:buNone/>
            </a:pPr>
            <a:r>
              <a:rPr lang="en-US" sz="1600" dirty="0" err="1" smtClean="0"/>
              <a:t>i</a:t>
            </a:r>
            <a:r>
              <a:rPr lang="en-US" sz="1600" dirty="0"/>
              <a:t>. Enter the number of hours of service for each employee in each applicable category.</a:t>
            </a:r>
          </a:p>
          <a:p>
            <a:pPr marL="0" indent="0">
              <a:buNone/>
            </a:pPr>
            <a:r>
              <a:rPr lang="en-US" sz="1600" dirty="0" smtClean="0"/>
              <a:t>j</a:t>
            </a:r>
            <a:r>
              <a:rPr lang="en-US" sz="1600" dirty="0"/>
              <a:t>. The Reimbursement Form will automatically calculate the amount for each category by employee.</a:t>
            </a:r>
          </a:p>
          <a:p>
            <a:pPr marL="0" indent="0">
              <a:buNone/>
            </a:pPr>
            <a:r>
              <a:rPr lang="en-US" sz="1600" dirty="0" smtClean="0"/>
              <a:t>k</a:t>
            </a:r>
            <a:r>
              <a:rPr lang="en-US" sz="1600" dirty="0"/>
              <a:t>. The Reimbursement Form will automatically calculate the totals for each category to determine the total amount requested for reimbursement by category.</a:t>
            </a:r>
          </a:p>
          <a:p>
            <a:pPr marL="457200" lvl="0" indent="0" algn="l" rtl="0">
              <a:spcBef>
                <a:spcPts val="750"/>
              </a:spcBef>
              <a:spcAft>
                <a:spcPts val="0"/>
              </a:spcAft>
              <a:buNone/>
            </a:pPr>
            <a:endParaRPr dirty="0"/>
          </a:p>
        </p:txBody>
      </p:sp>
    </p:spTree>
    <p:extLst>
      <p:ext uri="{BB962C8B-B14F-4D97-AF65-F5344CB8AC3E}">
        <p14:creationId xmlns:p14="http://schemas.microsoft.com/office/powerpoint/2010/main" val="21628392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1"/>
          <p:cNvSpPr txBox="1">
            <a:spLocks noGrp="1"/>
          </p:cNvSpPr>
          <p:nvPr>
            <p:ph type="title"/>
          </p:nvPr>
        </p:nvSpPr>
        <p:spPr>
          <a:xfrm>
            <a:off x="430075" y="145759"/>
            <a:ext cx="8283900" cy="910200"/>
          </a:xfrm>
          <a:prstGeom prst="rect">
            <a:avLst/>
          </a:prstGeom>
        </p:spPr>
        <p:txBody>
          <a:bodyPr spcFirstLastPara="1" wrap="square" lIns="91425" tIns="91425" rIns="91425" bIns="91425" anchor="ctr" anchorCtr="0">
            <a:noAutofit/>
          </a:bodyPr>
          <a:lstStyle/>
          <a:p>
            <a:pPr lvl="0"/>
            <a:r>
              <a:rPr lang="en-US" dirty="0" smtClean="0"/>
              <a:t>Reimbursement </a:t>
            </a:r>
            <a:r>
              <a:rPr lang="en-US" dirty="0"/>
              <a:t>Form (continued)</a:t>
            </a:r>
            <a:endParaRPr dirty="0"/>
          </a:p>
        </p:txBody>
      </p:sp>
      <p:sp>
        <p:nvSpPr>
          <p:cNvPr id="138" name="Google Shape;138;p41"/>
          <p:cNvSpPr txBox="1">
            <a:spLocks noGrp="1"/>
          </p:cNvSpPr>
          <p:nvPr>
            <p:ph type="body" idx="1"/>
          </p:nvPr>
        </p:nvSpPr>
        <p:spPr>
          <a:xfrm>
            <a:off x="430075" y="885271"/>
            <a:ext cx="8283900" cy="3363600"/>
          </a:xfrm>
          <a:prstGeom prst="rect">
            <a:avLst/>
          </a:prstGeom>
        </p:spPr>
        <p:txBody>
          <a:bodyPr spcFirstLastPara="1" wrap="square" lIns="91425" tIns="91425" rIns="91425" bIns="91425" anchor="t" anchorCtr="0">
            <a:noAutofit/>
          </a:bodyPr>
          <a:lstStyle/>
          <a:p>
            <a:pPr marL="0" indent="0">
              <a:buNone/>
            </a:pPr>
            <a:r>
              <a:rPr lang="en-US" sz="1600" b="1" dirty="0"/>
              <a:t>3. </a:t>
            </a:r>
            <a:r>
              <a:rPr lang="en-US" sz="1600" dirty="0"/>
              <a:t>Completing the “</a:t>
            </a:r>
            <a:r>
              <a:rPr lang="en-US" sz="1600" b="1" dirty="0"/>
              <a:t>Summary</a:t>
            </a:r>
            <a:r>
              <a:rPr lang="en-US" sz="1600" dirty="0"/>
              <a:t>” Worksheet</a:t>
            </a:r>
          </a:p>
          <a:p>
            <a:pPr marL="342900">
              <a:buFont typeface="+mj-lt"/>
              <a:buAutoNum type="alphaLcPeriod"/>
            </a:pPr>
            <a:r>
              <a:rPr lang="en-US" sz="1400" dirty="0" smtClean="0"/>
              <a:t>Click </a:t>
            </a:r>
            <a:r>
              <a:rPr lang="en-US" sz="1400" dirty="0"/>
              <a:t>on the “</a:t>
            </a:r>
            <a:r>
              <a:rPr lang="en-US" sz="1400" b="1" dirty="0"/>
              <a:t>Summary</a:t>
            </a:r>
            <a:r>
              <a:rPr lang="en-US" sz="1400" dirty="0"/>
              <a:t>” tab at the lower left corner of screen to make it </a:t>
            </a:r>
            <a:r>
              <a:rPr lang="en-US" sz="1400" dirty="0" smtClean="0"/>
              <a:t>your </a:t>
            </a:r>
            <a:r>
              <a:rPr lang="en-US" sz="1400" dirty="0"/>
              <a:t>active </a:t>
            </a:r>
            <a:r>
              <a:rPr lang="en-US" sz="1400" dirty="0" smtClean="0"/>
              <a:t>worksheet.</a:t>
            </a:r>
            <a:endParaRPr lang="en-US" sz="1400" dirty="0"/>
          </a:p>
          <a:p>
            <a:pPr marL="342900">
              <a:buFont typeface="+mj-lt"/>
              <a:buAutoNum type="alphaLcPeriod"/>
            </a:pPr>
            <a:r>
              <a:rPr lang="en-US" sz="1400" dirty="0" smtClean="0"/>
              <a:t>Select </a:t>
            </a:r>
            <a:r>
              <a:rPr lang="en-US" sz="1400" dirty="0"/>
              <a:t>cell G2, and change the years to the appropriate school year, ex. </a:t>
            </a:r>
            <a:r>
              <a:rPr lang="en-US" sz="1400" dirty="0" smtClean="0"/>
              <a:t>20XX-20XX.</a:t>
            </a:r>
            <a:endParaRPr lang="en-US" sz="1400" dirty="0"/>
          </a:p>
          <a:p>
            <a:pPr marL="342900">
              <a:buFont typeface="+mj-lt"/>
              <a:buAutoNum type="alphaLcPeriod"/>
            </a:pPr>
            <a:r>
              <a:rPr lang="en-US" sz="1400" dirty="0" smtClean="0"/>
              <a:t>Complete </a:t>
            </a:r>
            <a:r>
              <a:rPr lang="en-US" sz="1400" dirty="0"/>
              <a:t>each item of the </a:t>
            </a:r>
            <a:r>
              <a:rPr lang="en-US" sz="1400" b="1" dirty="0"/>
              <a:t>Summary Page </a:t>
            </a:r>
            <a:r>
              <a:rPr lang="en-US" sz="1400" dirty="0"/>
              <a:t>(Federal ID#, Name of School, </a:t>
            </a:r>
            <a:r>
              <a:rPr lang="en-US" sz="1400" dirty="0" smtClean="0"/>
              <a:t>address</a:t>
            </a:r>
            <a:r>
              <a:rPr lang="en-US" sz="1400" dirty="0"/>
              <a:t>, contact </a:t>
            </a:r>
            <a:r>
              <a:rPr lang="en-US" sz="1400" dirty="0" smtClean="0"/>
              <a:t>person</a:t>
            </a:r>
            <a:r>
              <a:rPr lang="en-US" sz="1400" dirty="0"/>
              <a:t>, site code, parish, </a:t>
            </a:r>
            <a:r>
              <a:rPr lang="en-US" sz="1400" dirty="0" smtClean="0"/>
              <a:t>diocese</a:t>
            </a:r>
            <a:r>
              <a:rPr lang="en-US" sz="1400" dirty="0"/>
              <a:t>, </a:t>
            </a:r>
            <a:r>
              <a:rPr lang="en-US" sz="1400" dirty="0" smtClean="0"/>
              <a:t>school </a:t>
            </a:r>
            <a:r>
              <a:rPr lang="en-US" sz="1400" dirty="0"/>
              <a:t>administrator, </a:t>
            </a:r>
            <a:r>
              <a:rPr lang="en-US" sz="1400" dirty="0" smtClean="0"/>
              <a:t>phone </a:t>
            </a:r>
            <a:r>
              <a:rPr lang="en-US" sz="1400" dirty="0"/>
              <a:t>#, fax #, and contact email) by </a:t>
            </a:r>
            <a:r>
              <a:rPr lang="en-US" sz="1400" dirty="0" smtClean="0"/>
              <a:t>placing </a:t>
            </a:r>
            <a:r>
              <a:rPr lang="en-US" sz="1400" dirty="0"/>
              <a:t>the cursor on the appropriate </a:t>
            </a:r>
            <a:r>
              <a:rPr lang="en-US" sz="1400" dirty="0" smtClean="0"/>
              <a:t>blank </a:t>
            </a:r>
            <a:r>
              <a:rPr lang="en-US" sz="1400" dirty="0"/>
              <a:t>line </a:t>
            </a:r>
            <a:r>
              <a:rPr lang="en-US" sz="1400" dirty="0" smtClean="0"/>
              <a:t>and </a:t>
            </a:r>
            <a:r>
              <a:rPr lang="en-US" sz="1400" dirty="0"/>
              <a:t>entering the data</a:t>
            </a:r>
            <a:r>
              <a:rPr lang="en-US" sz="1400" dirty="0" smtClean="0"/>
              <a:t>.</a:t>
            </a:r>
            <a:endParaRPr lang="en-US" sz="1400" dirty="0"/>
          </a:p>
          <a:p>
            <a:pPr marL="342900">
              <a:buFont typeface="+mj-lt"/>
              <a:buAutoNum type="alphaLcPeriod"/>
            </a:pPr>
            <a:r>
              <a:rPr lang="en-US" sz="1400" dirty="0"/>
              <a:t>T</a:t>
            </a:r>
            <a:r>
              <a:rPr lang="en-US" sz="1400" dirty="0" smtClean="0"/>
              <a:t>he </a:t>
            </a:r>
            <a:r>
              <a:rPr lang="en-US" sz="1400" dirty="0"/>
              <a:t>“</a:t>
            </a:r>
            <a:r>
              <a:rPr lang="en-US" sz="1400" b="1" dirty="0"/>
              <a:t>Summary of Totals</a:t>
            </a:r>
            <a:r>
              <a:rPr lang="en-US" sz="1400" dirty="0"/>
              <a:t>” section will be automatically calculated when the </a:t>
            </a:r>
            <a:r>
              <a:rPr lang="en-US" sz="1400" dirty="0" smtClean="0"/>
              <a:t>corresponding </a:t>
            </a:r>
            <a:r>
              <a:rPr lang="en-US" sz="1400" dirty="0"/>
              <a:t>totals are calculated in </a:t>
            </a:r>
            <a:r>
              <a:rPr lang="en-US" sz="1400" dirty="0" smtClean="0"/>
              <a:t>each category </a:t>
            </a:r>
            <a:r>
              <a:rPr lang="en-US" sz="1400" dirty="0"/>
              <a:t>on the separate </a:t>
            </a:r>
            <a:r>
              <a:rPr lang="en-US" sz="1400" dirty="0" smtClean="0"/>
              <a:t>worksheet </a:t>
            </a:r>
            <a:r>
              <a:rPr lang="en-US" sz="1400" dirty="0"/>
              <a:t>located in the </a:t>
            </a:r>
            <a:r>
              <a:rPr lang="en-US" sz="1400" b="1" dirty="0" smtClean="0"/>
              <a:t>Form</a:t>
            </a:r>
            <a:r>
              <a:rPr lang="en-US" sz="1400" dirty="0" smtClean="0"/>
              <a:t> </a:t>
            </a:r>
            <a:r>
              <a:rPr lang="en-US" sz="1400" dirty="0"/>
              <a:t>section. Data cannot be manually entered in </a:t>
            </a:r>
            <a:r>
              <a:rPr lang="en-US" sz="1400" dirty="0" smtClean="0"/>
              <a:t>this </a:t>
            </a:r>
            <a:r>
              <a:rPr lang="en-US" sz="1400" dirty="0"/>
              <a:t>section </a:t>
            </a:r>
            <a:r>
              <a:rPr lang="en-US" sz="1400" dirty="0" smtClean="0"/>
              <a:t>of </a:t>
            </a:r>
            <a:r>
              <a:rPr lang="en-US" sz="1400" dirty="0"/>
              <a:t>the summary </a:t>
            </a:r>
            <a:r>
              <a:rPr lang="en-US" sz="1400" dirty="0" smtClean="0"/>
              <a:t>page.</a:t>
            </a:r>
          </a:p>
          <a:p>
            <a:pPr marL="342900">
              <a:buAutoNum type="alphaLcPeriod" startAt="5"/>
            </a:pPr>
            <a:r>
              <a:rPr lang="en-US" sz="1400" dirty="0" smtClean="0"/>
              <a:t>The </a:t>
            </a:r>
            <a:r>
              <a:rPr lang="en-US" sz="1400" dirty="0"/>
              <a:t>summary page of the request form should be completed with the school information and signed </a:t>
            </a:r>
            <a:r>
              <a:rPr lang="en-US" sz="1400" dirty="0" smtClean="0"/>
              <a:t>by the </a:t>
            </a:r>
            <a:r>
              <a:rPr lang="en-US" sz="1400" dirty="0"/>
              <a:t>school </a:t>
            </a:r>
            <a:r>
              <a:rPr lang="en-US" sz="1400" dirty="0" smtClean="0"/>
              <a:t>administrator </a:t>
            </a:r>
            <a:r>
              <a:rPr lang="en-US" sz="1400" dirty="0"/>
              <a:t>with the following certification:</a:t>
            </a:r>
          </a:p>
          <a:p>
            <a:pPr marL="0" indent="0">
              <a:buNone/>
            </a:pPr>
            <a:r>
              <a:rPr lang="en-US" sz="1400" i="1" dirty="0" smtClean="0"/>
              <a:t>I </a:t>
            </a:r>
            <a:r>
              <a:rPr lang="en-US" sz="1400" i="1" dirty="0"/>
              <a:t>hereby certify that the activities for which reimbursement is requested are mandated by State Law or regulation or requirement of state department, state agency, or local school board; are not an integral part of the teaching process; were actually performed by employees of this school and I understand that false statements will be subject to civil and criminal penalties</a:t>
            </a:r>
          </a:p>
          <a:p>
            <a:pPr marL="0" indent="0">
              <a:buNone/>
            </a:pPr>
            <a:endParaRPr lang="en-US" dirty="0"/>
          </a:p>
          <a:p>
            <a:pPr marL="457200" lvl="0" indent="0" algn="l" rtl="0">
              <a:spcBef>
                <a:spcPts val="750"/>
              </a:spcBef>
              <a:spcAft>
                <a:spcPts val="0"/>
              </a:spcAft>
              <a:buNone/>
            </a:pPr>
            <a:endParaRPr sz="2000" dirty="0"/>
          </a:p>
        </p:txBody>
      </p:sp>
    </p:spTree>
    <p:extLst>
      <p:ext uri="{BB962C8B-B14F-4D97-AF65-F5344CB8AC3E}">
        <p14:creationId xmlns:p14="http://schemas.microsoft.com/office/powerpoint/2010/main" val="9731607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40"/>
          <p:cNvSpPr txBox="1">
            <a:spLocks noGrp="1"/>
          </p:cNvSpPr>
          <p:nvPr>
            <p:ph type="title"/>
          </p:nvPr>
        </p:nvSpPr>
        <p:spPr>
          <a:xfrm>
            <a:off x="430075" y="426175"/>
            <a:ext cx="8283900" cy="282816"/>
          </a:xfrm>
          <a:prstGeom prst="rect">
            <a:avLst/>
          </a:prstGeom>
        </p:spPr>
        <p:txBody>
          <a:bodyPr spcFirstLastPara="1" wrap="square" lIns="91425" tIns="91425" rIns="91425" bIns="91425" anchor="ctr" anchorCtr="0">
            <a:noAutofit/>
          </a:bodyPr>
          <a:lstStyle/>
          <a:p>
            <a:pPr lvl="0"/>
            <a:r>
              <a:rPr lang="en-US" sz="2400" dirty="0" smtClean="0"/>
              <a:t>Reimbursement </a:t>
            </a:r>
            <a:r>
              <a:rPr lang="en-US" sz="2400" dirty="0"/>
              <a:t>Form (continued)</a:t>
            </a:r>
            <a:endParaRPr sz="2400" dirty="0"/>
          </a:p>
        </p:txBody>
      </p:sp>
      <p:sp>
        <p:nvSpPr>
          <p:cNvPr id="130" name="Google Shape;130;p40"/>
          <p:cNvSpPr txBox="1">
            <a:spLocks noGrp="1"/>
          </p:cNvSpPr>
          <p:nvPr>
            <p:ph type="body" idx="1"/>
          </p:nvPr>
        </p:nvSpPr>
        <p:spPr>
          <a:xfrm>
            <a:off x="430075" y="581891"/>
            <a:ext cx="8283900" cy="4087091"/>
          </a:xfrm>
          <a:prstGeom prst="rect">
            <a:avLst/>
          </a:prstGeom>
        </p:spPr>
        <p:txBody>
          <a:bodyPr spcFirstLastPara="1" wrap="square" lIns="91425" tIns="91425" rIns="91425" bIns="91425" anchor="t" anchorCtr="0">
            <a:noAutofit/>
          </a:bodyPr>
          <a:lstStyle/>
          <a:p>
            <a:pPr indent="0">
              <a:buNone/>
            </a:pPr>
            <a:r>
              <a:rPr lang="en-US" sz="1400" dirty="0" smtClean="0"/>
              <a:t>f. “</a:t>
            </a:r>
            <a:r>
              <a:rPr lang="en-US" sz="1400" b="1" dirty="0" smtClean="0"/>
              <a:t>Summary</a:t>
            </a:r>
            <a:r>
              <a:rPr lang="en-US" sz="1400" dirty="0"/>
              <a:t>” tab example</a:t>
            </a:r>
            <a:r>
              <a:rPr lang="en-US" sz="1400" dirty="0" smtClean="0"/>
              <a:t>:</a:t>
            </a:r>
          </a:p>
          <a:p>
            <a:pPr indent="0">
              <a:buNone/>
            </a:pPr>
            <a:endParaRPr lang="en-US" sz="1400" dirty="0"/>
          </a:p>
          <a:p>
            <a:pPr indent="0">
              <a:buNone/>
            </a:pPr>
            <a:endParaRPr lang="en-US" sz="1400" dirty="0" smtClean="0"/>
          </a:p>
          <a:p>
            <a:pPr indent="0">
              <a:buNone/>
            </a:pPr>
            <a:endParaRPr lang="en-US" sz="1400" dirty="0"/>
          </a:p>
          <a:p>
            <a:pPr indent="0">
              <a:buNone/>
            </a:pPr>
            <a:endParaRPr lang="en-US" sz="1400" dirty="0" smtClean="0"/>
          </a:p>
          <a:p>
            <a:pPr indent="0">
              <a:buNone/>
            </a:pPr>
            <a:endParaRPr lang="en-US" sz="1400" dirty="0"/>
          </a:p>
          <a:p>
            <a:pPr indent="0">
              <a:buNone/>
            </a:pPr>
            <a:endParaRPr lang="en-US" sz="1400" dirty="0" smtClean="0"/>
          </a:p>
          <a:p>
            <a:pPr indent="0">
              <a:buNone/>
            </a:pPr>
            <a:endParaRPr lang="en-US" sz="1400" dirty="0"/>
          </a:p>
          <a:p>
            <a:pPr indent="0">
              <a:buNone/>
            </a:pPr>
            <a:endParaRPr lang="en-US" sz="1400" dirty="0" smtClean="0"/>
          </a:p>
          <a:p>
            <a:pPr indent="0">
              <a:buNone/>
            </a:pPr>
            <a:endParaRPr lang="en-US" sz="1400" dirty="0"/>
          </a:p>
          <a:p>
            <a:pPr indent="0">
              <a:buNone/>
            </a:pPr>
            <a:endParaRPr lang="en-US" sz="1400" dirty="0" smtClean="0"/>
          </a:p>
          <a:p>
            <a:pPr indent="0">
              <a:buNone/>
            </a:pPr>
            <a:endParaRPr lang="en-US" sz="1400" dirty="0"/>
          </a:p>
          <a:p>
            <a:pPr indent="0">
              <a:buNone/>
            </a:pPr>
            <a:r>
              <a:rPr lang="en-US" sz="1300" b="1" dirty="0" smtClean="0"/>
              <a:t>According </a:t>
            </a:r>
            <a:r>
              <a:rPr lang="en-US" sz="1300" b="1" dirty="0"/>
              <a:t>to L.R.S. 44:1 and 44:31, the Required Services Reimbursement Claim form and all supporting documentation are public records and subject to audit. </a:t>
            </a:r>
          </a:p>
          <a:p>
            <a:pPr indent="0">
              <a:buNone/>
            </a:pPr>
            <a:endParaRPr lang="en-US" sz="1300" dirty="0" smtClean="0"/>
          </a:p>
          <a:p>
            <a:pPr indent="0">
              <a:buNone/>
            </a:pPr>
            <a:endParaRPr lang="en-US" sz="1400" dirty="0" smtClean="0"/>
          </a:p>
          <a:p>
            <a:pPr indent="0">
              <a:buNone/>
            </a:pPr>
            <a:endParaRPr lang="en-US" dirty="0"/>
          </a:p>
          <a:p>
            <a:pPr marL="457200" lvl="0" indent="0" algn="l" rtl="0">
              <a:spcBef>
                <a:spcPts val="750"/>
              </a:spcBef>
              <a:spcAft>
                <a:spcPts val="0"/>
              </a:spcAft>
              <a:buNone/>
            </a:pPr>
            <a:endParaRPr dirty="0"/>
          </a:p>
        </p:txBody>
      </p:sp>
      <p:pic>
        <p:nvPicPr>
          <p:cNvPr id="2" name="Picture 1"/>
          <p:cNvPicPr>
            <a:picLocks noChangeAspect="1"/>
          </p:cNvPicPr>
          <p:nvPr/>
        </p:nvPicPr>
        <p:blipFill>
          <a:blip r:embed="rId3"/>
          <a:stretch>
            <a:fillRect/>
          </a:stretch>
        </p:blipFill>
        <p:spPr>
          <a:xfrm>
            <a:off x="713397" y="961085"/>
            <a:ext cx="7717256" cy="3321777"/>
          </a:xfrm>
          <a:prstGeom prst="rect">
            <a:avLst/>
          </a:prstGeom>
        </p:spPr>
      </p:pic>
    </p:spTree>
    <p:extLst>
      <p:ext uri="{BB962C8B-B14F-4D97-AF65-F5344CB8AC3E}">
        <p14:creationId xmlns:p14="http://schemas.microsoft.com/office/powerpoint/2010/main" val="5259547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2" name="Title 1"/>
          <p:cNvSpPr>
            <a:spLocks noGrp="1"/>
          </p:cNvSpPr>
          <p:nvPr>
            <p:ph type="title"/>
          </p:nvPr>
        </p:nvSpPr>
        <p:spPr>
          <a:xfrm>
            <a:off x="430075" y="426175"/>
            <a:ext cx="8283900" cy="435216"/>
          </a:xfrm>
        </p:spPr>
        <p:txBody>
          <a:bodyPr/>
          <a:lstStyle/>
          <a:p>
            <a:r>
              <a:rPr lang="en-US" sz="2400" dirty="0"/>
              <a:t>Submitting the </a:t>
            </a:r>
            <a:r>
              <a:rPr lang="en-US" sz="2400" dirty="0" smtClean="0"/>
              <a:t>Required Services Reimbursement Packet</a:t>
            </a:r>
            <a:endParaRPr lang="en-US" sz="2400" dirty="0"/>
          </a:p>
        </p:txBody>
      </p:sp>
      <p:sp>
        <p:nvSpPr>
          <p:cNvPr id="3" name="Text Placeholder 2"/>
          <p:cNvSpPr>
            <a:spLocks noGrp="1"/>
          </p:cNvSpPr>
          <p:nvPr>
            <p:ph type="body" idx="1"/>
          </p:nvPr>
        </p:nvSpPr>
        <p:spPr>
          <a:xfrm>
            <a:off x="430075" y="755374"/>
            <a:ext cx="8283900" cy="3877586"/>
          </a:xfrm>
        </p:spPr>
        <p:txBody>
          <a:bodyPr/>
          <a:lstStyle/>
          <a:p>
            <a:pPr marL="0" indent="0">
              <a:buNone/>
            </a:pPr>
            <a:r>
              <a:rPr lang="en-US" sz="1500" dirty="0"/>
              <a:t>A school must submit </a:t>
            </a:r>
            <a:r>
              <a:rPr lang="en-US" sz="1500" dirty="0" smtClean="0"/>
              <a:t>the entire Required Services </a:t>
            </a:r>
            <a:r>
              <a:rPr lang="en-US" sz="1500" dirty="0"/>
              <a:t>reimbursement </a:t>
            </a:r>
            <a:r>
              <a:rPr lang="en-US" sz="1500" dirty="0" smtClean="0"/>
              <a:t>packet (</a:t>
            </a:r>
            <a:r>
              <a:rPr lang="en-US" sz="1500" dirty="0" smtClean="0">
                <a:hlinkClick r:id="rId3"/>
              </a:rPr>
              <a:t>Required </a:t>
            </a:r>
            <a:r>
              <a:rPr lang="en-US" sz="1500" dirty="0">
                <a:hlinkClick r:id="rId3"/>
              </a:rPr>
              <a:t>Service Time Log (Monthly or Quarterly</a:t>
            </a:r>
            <a:r>
              <a:rPr lang="en-US" sz="1500" dirty="0" smtClean="0">
                <a:hlinkClick r:id="rId3"/>
              </a:rPr>
              <a:t>)</a:t>
            </a:r>
            <a:r>
              <a:rPr lang="en-US" sz="1500" dirty="0" smtClean="0"/>
              <a:t>; </a:t>
            </a:r>
            <a:r>
              <a:rPr lang="en-US" sz="1500" dirty="0" smtClean="0">
                <a:hlinkClick r:id="rId4"/>
              </a:rPr>
              <a:t>Required </a:t>
            </a:r>
            <a:r>
              <a:rPr lang="en-US" sz="1500" dirty="0">
                <a:hlinkClick r:id="rId4"/>
              </a:rPr>
              <a:t>Service-Reimbursement Form </a:t>
            </a:r>
            <a:r>
              <a:rPr lang="en-US" sz="1500" dirty="0" smtClean="0">
                <a:hlinkClick r:id="rId4"/>
              </a:rPr>
              <a:t>20XX-20XX</a:t>
            </a:r>
            <a:r>
              <a:rPr lang="en-US" sz="1500" dirty="0" smtClean="0"/>
              <a:t>;</a:t>
            </a:r>
            <a:r>
              <a:rPr lang="en-US" sz="1500" dirty="0">
                <a:hlinkClick r:id="rId5"/>
              </a:rPr>
              <a:t> </a:t>
            </a:r>
            <a:r>
              <a:rPr lang="en-US" sz="1500" dirty="0" smtClean="0">
                <a:hlinkClick r:id="rId5"/>
              </a:rPr>
              <a:t>Required </a:t>
            </a:r>
            <a:r>
              <a:rPr lang="en-US" sz="1500" dirty="0">
                <a:hlinkClick r:id="rId5"/>
              </a:rPr>
              <a:t>Service-Summary Time Record Form </a:t>
            </a:r>
            <a:r>
              <a:rPr lang="en-US" sz="1500" dirty="0" smtClean="0">
                <a:hlinkClick r:id="rId5"/>
              </a:rPr>
              <a:t>20XX</a:t>
            </a:r>
            <a:r>
              <a:rPr lang="en-US" sz="1500" dirty="0" smtClean="0"/>
              <a:t>) to </a:t>
            </a:r>
            <a:r>
              <a:rPr lang="en-US" sz="1500" dirty="0"/>
              <a:t>the Louisiana Department of Education no later than September 30 each year. If September 30 falls on a Saturday then the deadline is Friday, September 29, if September 30 falls on a Sunday then the deadline is Monday, October 1</a:t>
            </a:r>
            <a:r>
              <a:rPr lang="en-US" sz="1500" dirty="0" smtClean="0"/>
              <a:t>.</a:t>
            </a:r>
            <a:endParaRPr lang="en-US" sz="1500" dirty="0"/>
          </a:p>
          <a:p>
            <a:pPr marL="0" indent="0">
              <a:lnSpc>
                <a:spcPct val="100000"/>
              </a:lnSpc>
              <a:spcBef>
                <a:spcPts val="0"/>
              </a:spcBef>
              <a:buNone/>
            </a:pPr>
            <a:endParaRPr lang="en-US" sz="1500" dirty="0" smtClean="0"/>
          </a:p>
          <a:p>
            <a:pPr marL="0" indent="0">
              <a:lnSpc>
                <a:spcPct val="100000"/>
              </a:lnSpc>
              <a:spcBef>
                <a:spcPts val="0"/>
              </a:spcBef>
              <a:buNone/>
            </a:pPr>
            <a:r>
              <a:rPr lang="en-US" sz="1500" b="1" dirty="0" smtClean="0"/>
              <a:t>Schools must submit </a:t>
            </a:r>
            <a:r>
              <a:rPr lang="en-US" sz="1500" b="1" dirty="0"/>
              <a:t>the completed electronic </a:t>
            </a:r>
            <a:r>
              <a:rPr lang="en-US" sz="1500" b="1" dirty="0" smtClean="0"/>
              <a:t>files via </a:t>
            </a:r>
            <a:r>
              <a:rPr lang="en-US" sz="1500" b="1" dirty="0"/>
              <a:t>e-mail to </a:t>
            </a:r>
            <a:r>
              <a:rPr lang="en-US" sz="1500" b="1" dirty="0">
                <a:hlinkClick r:id="rId6"/>
              </a:rPr>
              <a:t>NonPublicFinanceHelpDesk@la.gov</a:t>
            </a:r>
            <a:r>
              <a:rPr lang="en-US" sz="1500" b="1" dirty="0"/>
              <a:t>. </a:t>
            </a:r>
            <a:endParaRPr lang="en-US" sz="1500" b="1" dirty="0" smtClean="0"/>
          </a:p>
          <a:p>
            <a:pPr marL="0" indent="0">
              <a:lnSpc>
                <a:spcPct val="100000"/>
              </a:lnSpc>
              <a:spcBef>
                <a:spcPts val="0"/>
              </a:spcBef>
              <a:buNone/>
            </a:pPr>
            <a:endParaRPr lang="en-US" sz="1500" b="1" dirty="0"/>
          </a:p>
          <a:p>
            <a:pPr marL="0" indent="0">
              <a:lnSpc>
                <a:spcPct val="100000"/>
              </a:lnSpc>
              <a:spcBef>
                <a:spcPts val="0"/>
              </a:spcBef>
              <a:buNone/>
            </a:pPr>
            <a:r>
              <a:rPr lang="en-US" sz="1500" dirty="0" smtClean="0"/>
              <a:t>Please ensure you receive a confirmation email from our office stating we </a:t>
            </a:r>
          </a:p>
          <a:p>
            <a:pPr marL="0" indent="0">
              <a:lnSpc>
                <a:spcPct val="100000"/>
              </a:lnSpc>
              <a:spcBef>
                <a:spcPts val="0"/>
              </a:spcBef>
              <a:buNone/>
            </a:pPr>
            <a:r>
              <a:rPr lang="en-US" sz="1500" dirty="0" smtClean="0"/>
              <a:t>have received your submission. If you do not receive confirmation within 48 </a:t>
            </a:r>
          </a:p>
          <a:p>
            <a:pPr marL="0" indent="0">
              <a:lnSpc>
                <a:spcPct val="100000"/>
              </a:lnSpc>
              <a:spcBef>
                <a:spcPts val="0"/>
              </a:spcBef>
              <a:buNone/>
            </a:pPr>
            <a:r>
              <a:rPr lang="en-US" sz="1500" dirty="0" smtClean="0"/>
              <a:t>hours please contact our office at 225-342-3617. </a:t>
            </a:r>
          </a:p>
          <a:p>
            <a:pPr marL="0" indent="0">
              <a:lnSpc>
                <a:spcPct val="100000"/>
              </a:lnSpc>
              <a:spcBef>
                <a:spcPts val="0"/>
              </a:spcBef>
              <a:buNone/>
            </a:pPr>
            <a:endParaRPr lang="en-US" sz="1500" dirty="0"/>
          </a:p>
          <a:p>
            <a:pPr marL="0" indent="0">
              <a:lnSpc>
                <a:spcPct val="100000"/>
              </a:lnSpc>
              <a:spcBef>
                <a:spcPts val="0"/>
              </a:spcBef>
              <a:buNone/>
            </a:pPr>
            <a:r>
              <a:rPr lang="en-US" sz="1500" dirty="0" smtClean="0"/>
              <a:t>The </a:t>
            </a:r>
            <a:r>
              <a:rPr lang="en-US" sz="1500" dirty="0"/>
              <a:t>electronic file must be labeled with the school's name, Site Code, school year, </a:t>
            </a:r>
            <a:endParaRPr lang="en-US" sz="1500" dirty="0" smtClean="0"/>
          </a:p>
          <a:p>
            <a:pPr marL="0" indent="0">
              <a:lnSpc>
                <a:spcPct val="100000"/>
              </a:lnSpc>
              <a:spcBef>
                <a:spcPts val="0"/>
              </a:spcBef>
              <a:buNone/>
            </a:pPr>
            <a:r>
              <a:rPr lang="en-US" sz="1500" dirty="0" smtClean="0"/>
              <a:t>and </a:t>
            </a:r>
            <a:r>
              <a:rPr lang="en-US" sz="1500" dirty="0"/>
              <a:t>file type. </a:t>
            </a:r>
            <a:endParaRPr lang="en-US" sz="1500" dirty="0" smtClean="0"/>
          </a:p>
          <a:p>
            <a:pPr marL="0" indent="0">
              <a:lnSpc>
                <a:spcPct val="100000"/>
              </a:lnSpc>
              <a:spcBef>
                <a:spcPts val="0"/>
              </a:spcBef>
              <a:buNone/>
            </a:pPr>
            <a:endParaRPr lang="en-US" sz="1500" dirty="0" smtClean="0"/>
          </a:p>
          <a:p>
            <a:pPr marL="0" indent="0">
              <a:lnSpc>
                <a:spcPct val="100000"/>
              </a:lnSpc>
              <a:spcBef>
                <a:spcPts val="0"/>
              </a:spcBef>
              <a:buNone/>
            </a:pPr>
            <a:r>
              <a:rPr lang="en-US" sz="1500" dirty="0" smtClean="0"/>
              <a:t>Example</a:t>
            </a:r>
            <a:r>
              <a:rPr lang="en-US" sz="1500" dirty="0"/>
              <a:t>: </a:t>
            </a:r>
            <a:r>
              <a:rPr lang="en-US" sz="1500" dirty="0" smtClean="0"/>
              <a:t>ABCD Academy of Learning, 12345L</a:t>
            </a:r>
            <a:r>
              <a:rPr lang="en-US" sz="1500" dirty="0"/>
              <a:t>, </a:t>
            </a:r>
            <a:r>
              <a:rPr lang="en-US" sz="1500" dirty="0" smtClean="0"/>
              <a:t>2021, </a:t>
            </a:r>
            <a:r>
              <a:rPr lang="en-US" sz="1500" dirty="0"/>
              <a:t>S</a:t>
            </a:r>
            <a:r>
              <a:rPr lang="en-US" sz="1500" dirty="0" smtClean="0"/>
              <a:t>igned </a:t>
            </a:r>
            <a:r>
              <a:rPr lang="en-US" sz="1500" dirty="0"/>
              <a:t>PDF</a:t>
            </a:r>
          </a:p>
          <a:p>
            <a:pPr marL="114300" indent="0">
              <a:buNone/>
            </a:pPr>
            <a:endParaRPr lang="en-US" dirty="0"/>
          </a:p>
        </p:txBody>
      </p:sp>
      <p:pic>
        <p:nvPicPr>
          <p:cNvPr id="4" name="Picture 3"/>
          <p:cNvPicPr>
            <a:picLocks noChangeAspect="1"/>
          </p:cNvPicPr>
          <p:nvPr/>
        </p:nvPicPr>
        <p:blipFill rotWithShape="1">
          <a:blip r:embed="rId7"/>
          <a:srcRect l="42159" t="33588" r="55606" b="54277"/>
          <a:stretch/>
        </p:blipFill>
        <p:spPr>
          <a:xfrm>
            <a:off x="7107936" y="2549469"/>
            <a:ext cx="1364371" cy="2083491"/>
          </a:xfrm>
          <a:prstGeom prst="rect">
            <a:avLst/>
          </a:prstGeom>
        </p:spPr>
      </p:pic>
    </p:spTree>
    <p:extLst>
      <p:ext uri="{BB962C8B-B14F-4D97-AF65-F5344CB8AC3E}">
        <p14:creationId xmlns:p14="http://schemas.microsoft.com/office/powerpoint/2010/main" val="17703348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1"/>
          <p:cNvSpPr txBox="1">
            <a:spLocks noGrp="1"/>
          </p:cNvSpPr>
          <p:nvPr>
            <p:ph type="title"/>
          </p:nvPr>
        </p:nvSpPr>
        <p:spPr>
          <a:xfrm>
            <a:off x="430075" y="157951"/>
            <a:ext cx="8283900" cy="910200"/>
          </a:xfrm>
          <a:prstGeom prst="rect">
            <a:avLst/>
          </a:prstGeom>
        </p:spPr>
        <p:txBody>
          <a:bodyPr spcFirstLastPara="1" wrap="square" lIns="91425" tIns="91425" rIns="91425" bIns="91425" anchor="ctr" anchorCtr="0">
            <a:noAutofit/>
          </a:bodyPr>
          <a:lstStyle/>
          <a:p>
            <a:pPr lvl="0"/>
            <a:r>
              <a:rPr lang="en-US" sz="2400" dirty="0" smtClean="0"/>
              <a:t>Records Retention Policy</a:t>
            </a:r>
            <a:endParaRPr sz="2400" dirty="0"/>
          </a:p>
        </p:txBody>
      </p:sp>
      <p:sp>
        <p:nvSpPr>
          <p:cNvPr id="3" name="Text Placeholder 2"/>
          <p:cNvSpPr>
            <a:spLocks noGrp="1"/>
          </p:cNvSpPr>
          <p:nvPr>
            <p:ph type="body" idx="1"/>
          </p:nvPr>
        </p:nvSpPr>
        <p:spPr>
          <a:xfrm>
            <a:off x="430075" y="613051"/>
            <a:ext cx="8283900" cy="3363600"/>
          </a:xfrm>
        </p:spPr>
        <p:txBody>
          <a:bodyPr/>
          <a:lstStyle/>
          <a:p>
            <a:pPr marL="0" indent="0">
              <a:buNone/>
            </a:pPr>
            <a:r>
              <a:rPr lang="en-US" sz="1400" dirty="0"/>
              <a:t>The following list of records must be </a:t>
            </a:r>
            <a:r>
              <a:rPr lang="en-US" sz="1400" dirty="0" smtClean="0"/>
              <a:t>prepared, maintained, and </a:t>
            </a:r>
            <a:r>
              <a:rPr lang="en-US" sz="1400" dirty="0"/>
              <a:t>must be available for review by the Department of Education staff upon request</a:t>
            </a:r>
            <a:r>
              <a:rPr lang="en-US" sz="1400" dirty="0" smtClean="0"/>
              <a:t>:</a:t>
            </a:r>
            <a:endParaRPr lang="en-US" sz="1400" dirty="0"/>
          </a:p>
          <a:p>
            <a:pPr marL="0" indent="0">
              <a:buNone/>
            </a:pPr>
            <a:r>
              <a:rPr lang="en-US" sz="1400" b="1" dirty="0"/>
              <a:t>1. TIME RECORD </a:t>
            </a:r>
            <a:r>
              <a:rPr lang="en-US" sz="1400" dirty="0"/>
              <a:t>– Daily time record for each employee included on the reimbursement form showing the amount of time spent providing services</a:t>
            </a:r>
          </a:p>
          <a:p>
            <a:pPr marL="0" indent="0">
              <a:buNone/>
            </a:pPr>
            <a:r>
              <a:rPr lang="en-US" sz="1400" b="1" dirty="0"/>
              <a:t>2. SALARY RECORD </a:t>
            </a:r>
            <a:r>
              <a:rPr lang="en-US" sz="1400" dirty="0"/>
              <a:t>– Contract and payroll records for each employee for whose time reimbursement is requested</a:t>
            </a:r>
          </a:p>
          <a:p>
            <a:pPr marL="0" indent="0">
              <a:buNone/>
            </a:pPr>
            <a:r>
              <a:rPr lang="en-US" sz="1400" b="1" dirty="0"/>
              <a:t>3. CATEGORIES OF </a:t>
            </a:r>
            <a:r>
              <a:rPr lang="en-US" sz="1400" b="1" dirty="0" smtClean="0"/>
              <a:t>SERVICES:</a:t>
            </a:r>
            <a:endParaRPr lang="en-US" sz="1400" dirty="0"/>
          </a:p>
          <a:p>
            <a:pPr marL="0" indent="0">
              <a:buNone/>
            </a:pPr>
            <a:r>
              <a:rPr lang="en-US" sz="1400" dirty="0" smtClean="0"/>
              <a:t>a</a:t>
            </a:r>
            <a:r>
              <a:rPr lang="en-US" sz="1400" dirty="0"/>
              <a:t>. Pupil Attendance – Roll books and attendance reports and list of homeroom or </a:t>
            </a:r>
            <a:r>
              <a:rPr lang="en-US" sz="1400" dirty="0" smtClean="0"/>
              <a:t>first </a:t>
            </a:r>
            <a:r>
              <a:rPr lang="en-US" sz="1400" dirty="0"/>
              <a:t>period </a:t>
            </a:r>
            <a:r>
              <a:rPr lang="en-US" sz="1400" dirty="0" smtClean="0"/>
              <a:t>teachers</a:t>
            </a:r>
            <a:r>
              <a:rPr lang="en-US" sz="1400" dirty="0"/>
              <a:t>.</a:t>
            </a:r>
          </a:p>
          <a:p>
            <a:pPr marL="0" indent="0">
              <a:buNone/>
            </a:pPr>
            <a:r>
              <a:rPr lang="en-US" sz="1400" dirty="0" smtClean="0"/>
              <a:t>b</a:t>
            </a:r>
            <a:r>
              <a:rPr lang="en-US" sz="1400" dirty="0"/>
              <a:t>. Record Maintenance – Student Cumulative Records.</a:t>
            </a:r>
          </a:p>
          <a:p>
            <a:pPr marL="0" indent="0">
              <a:buNone/>
            </a:pPr>
            <a:r>
              <a:rPr lang="en-US" sz="1400" dirty="0" smtClean="0"/>
              <a:t>c</a:t>
            </a:r>
            <a:r>
              <a:rPr lang="en-US" sz="1400" dirty="0"/>
              <a:t>. Nonpublic School Annual Data Collection – Copy of report.</a:t>
            </a:r>
          </a:p>
          <a:p>
            <a:pPr marL="0" indent="0">
              <a:buNone/>
            </a:pPr>
            <a:r>
              <a:rPr lang="en-US" sz="1400" dirty="0" smtClean="0"/>
              <a:t>d</a:t>
            </a:r>
            <a:r>
              <a:rPr lang="en-US" sz="1400" dirty="0"/>
              <a:t>. Transportation – “Duty Schedule”, map of school with notations on plans for </a:t>
            </a:r>
            <a:r>
              <a:rPr lang="en-US" sz="1400" dirty="0" smtClean="0"/>
              <a:t>loading </a:t>
            </a:r>
            <a:r>
              <a:rPr lang="en-US" sz="1400" dirty="0"/>
              <a:t>and </a:t>
            </a:r>
            <a:r>
              <a:rPr lang="en-US" sz="1400" dirty="0" smtClean="0"/>
              <a:t>unloading</a:t>
            </a:r>
            <a:r>
              <a:rPr lang="en-US" sz="1400" dirty="0"/>
              <a:t>.</a:t>
            </a:r>
          </a:p>
          <a:p>
            <a:pPr marL="0" indent="0">
              <a:buNone/>
            </a:pPr>
            <a:r>
              <a:rPr lang="en-US" sz="1400" dirty="0" smtClean="0"/>
              <a:t>e</a:t>
            </a:r>
            <a:r>
              <a:rPr lang="en-US" sz="1400" dirty="0"/>
              <a:t>. Safety – Testing reports, documentation of safety drills.</a:t>
            </a:r>
          </a:p>
          <a:p>
            <a:pPr marL="0" indent="0">
              <a:buNone/>
            </a:pPr>
            <a:r>
              <a:rPr lang="en-US" sz="1400" dirty="0" smtClean="0"/>
              <a:t>f</a:t>
            </a:r>
            <a:r>
              <a:rPr lang="en-US" sz="1400" dirty="0"/>
              <a:t>. Teacher Certification – Current teacher certificates.</a:t>
            </a:r>
          </a:p>
          <a:p>
            <a:pPr marL="0" indent="0">
              <a:buNone/>
            </a:pPr>
            <a:r>
              <a:rPr lang="en-US" sz="1400" dirty="0" smtClean="0"/>
              <a:t>g</a:t>
            </a:r>
            <a:r>
              <a:rPr lang="en-US" sz="1400" dirty="0"/>
              <a:t>. Continuing Education – Agendas and sign-in sheets for school professional </a:t>
            </a:r>
            <a:r>
              <a:rPr lang="en-US" sz="1400" dirty="0" smtClean="0"/>
              <a:t>development </a:t>
            </a:r>
            <a:r>
              <a:rPr lang="en-US" sz="1400" dirty="0"/>
              <a:t>days </a:t>
            </a:r>
            <a:r>
              <a:rPr lang="en-US" sz="1400" dirty="0" smtClean="0"/>
              <a:t>	reimbursement </a:t>
            </a:r>
            <a:r>
              <a:rPr lang="en-US" sz="1400" dirty="0"/>
              <a:t>is being requested.</a:t>
            </a:r>
          </a:p>
          <a:p>
            <a:pPr marL="114300" indent="0">
              <a:buNone/>
            </a:pPr>
            <a:endParaRPr lang="en-US" dirty="0"/>
          </a:p>
        </p:txBody>
      </p:sp>
    </p:spTree>
    <p:extLst>
      <p:ext uri="{BB962C8B-B14F-4D97-AF65-F5344CB8AC3E}">
        <p14:creationId xmlns:p14="http://schemas.microsoft.com/office/powerpoint/2010/main" val="10925827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9"/>
          <p:cNvSpPr txBox="1">
            <a:spLocks noGrp="1"/>
          </p:cNvSpPr>
          <p:nvPr>
            <p:ph type="title"/>
          </p:nvPr>
        </p:nvSpPr>
        <p:spPr>
          <a:xfrm>
            <a:off x="430075" y="426175"/>
            <a:ext cx="8283900" cy="349077"/>
          </a:xfrm>
          <a:prstGeom prst="rect">
            <a:avLst/>
          </a:prstGeom>
        </p:spPr>
        <p:txBody>
          <a:bodyPr spcFirstLastPara="1" wrap="square" lIns="91425" tIns="91425" rIns="91425" bIns="91425" anchor="ctr" anchorCtr="0">
            <a:noAutofit/>
          </a:bodyPr>
          <a:lstStyle/>
          <a:p>
            <a:pPr lvl="0"/>
            <a:r>
              <a:rPr lang="en-US" dirty="0"/>
              <a:t>Commonly Asked Questions</a:t>
            </a:r>
            <a:endParaRPr dirty="0"/>
          </a:p>
        </p:txBody>
      </p:sp>
      <p:sp>
        <p:nvSpPr>
          <p:cNvPr id="123" name="Google Shape;123;p39"/>
          <p:cNvSpPr txBox="1">
            <a:spLocks noGrp="1"/>
          </p:cNvSpPr>
          <p:nvPr>
            <p:ph type="body" idx="1"/>
          </p:nvPr>
        </p:nvSpPr>
        <p:spPr>
          <a:xfrm>
            <a:off x="430075" y="848139"/>
            <a:ext cx="8283900" cy="3851836"/>
          </a:xfrm>
          <a:prstGeom prst="rect">
            <a:avLst/>
          </a:prstGeom>
        </p:spPr>
        <p:txBody>
          <a:bodyPr spcFirstLastPara="1" wrap="square" lIns="91425" tIns="91425" rIns="91425" bIns="91425" anchor="t" anchorCtr="0">
            <a:noAutofit/>
          </a:bodyPr>
          <a:lstStyle/>
          <a:p>
            <a:pPr marL="0" indent="0">
              <a:buNone/>
            </a:pPr>
            <a:r>
              <a:rPr lang="en-US" sz="1200" dirty="0"/>
              <a:t>Can we continue to claim minutes for tasks completed at home in online zoom meetings? Do all required services stop March 13th?</a:t>
            </a:r>
          </a:p>
          <a:p>
            <a:pPr marL="0" indent="0">
              <a:buNone/>
            </a:pPr>
            <a:r>
              <a:rPr lang="en-US" sz="1200" b="1" i="1" dirty="0" smtClean="0"/>
              <a:t>You </a:t>
            </a:r>
            <a:r>
              <a:rPr lang="en-US" sz="1200" b="1" i="1" dirty="0"/>
              <a:t>may count services that were performed over your distance learning process, for example attendance </a:t>
            </a:r>
            <a:r>
              <a:rPr lang="en-US" sz="1200" b="1" i="1" dirty="0" smtClean="0"/>
              <a:t>and </a:t>
            </a:r>
            <a:r>
              <a:rPr lang="en-US" sz="1200" b="1" i="1" dirty="0"/>
              <a:t>records keeping would be allowable because the process could be conducted. Meanwhile, fire drills </a:t>
            </a:r>
            <a:r>
              <a:rPr lang="en-US" sz="1200" b="1" i="1" dirty="0" smtClean="0"/>
              <a:t>and </a:t>
            </a:r>
            <a:r>
              <a:rPr lang="en-US" sz="1200" b="1" i="1" dirty="0"/>
              <a:t>other qualifying safety items would not be allowable.</a:t>
            </a:r>
          </a:p>
          <a:p>
            <a:pPr marL="0" indent="0">
              <a:buNone/>
            </a:pPr>
            <a:endParaRPr lang="en-US" sz="400" dirty="0" smtClean="0"/>
          </a:p>
          <a:p>
            <a:pPr marL="0" indent="0">
              <a:buNone/>
            </a:pPr>
            <a:r>
              <a:rPr lang="en-US" sz="1200" dirty="0" smtClean="0"/>
              <a:t>We're </a:t>
            </a:r>
            <a:r>
              <a:rPr lang="en-US" sz="1200" dirty="0"/>
              <a:t>working on our Required Services for the 2019-2020 school year.  A question has come up about the time spent with vendors while getting quotes for cleaning/disinfecting due to covid19.  Are we allowed to charge minutes consumed during this time?  The vendor had to view every inch of the facility to get an accurate picture of what would need to be done, since there are guidelines to be followed to protect our students and employees.  </a:t>
            </a:r>
          </a:p>
          <a:p>
            <a:pPr marL="0" indent="0">
              <a:buNone/>
            </a:pPr>
            <a:r>
              <a:rPr lang="en-US" sz="1200" b="1" i="1" dirty="0" smtClean="0"/>
              <a:t>Unfortunately</a:t>
            </a:r>
            <a:r>
              <a:rPr lang="en-US" sz="1200" b="1" i="1" dirty="0"/>
              <a:t>, that would not be allowable. The only allowable changes for this year is attendance and </a:t>
            </a:r>
            <a:r>
              <a:rPr lang="en-US" sz="1200" b="1" i="1" dirty="0" smtClean="0"/>
              <a:t>records </a:t>
            </a:r>
            <a:r>
              <a:rPr lang="en-US" sz="1200" b="1" i="1" dirty="0"/>
              <a:t>keeping since we are conducting distance learning. For safety and drills that would normally be </a:t>
            </a:r>
            <a:r>
              <a:rPr lang="en-US" sz="1200" b="1" i="1" dirty="0" smtClean="0"/>
              <a:t>conducted </a:t>
            </a:r>
            <a:r>
              <a:rPr lang="en-US" sz="1200" b="1" i="1" dirty="0"/>
              <a:t>that will have to be blank for the time period schools have been closed.</a:t>
            </a:r>
          </a:p>
          <a:p>
            <a:pPr marL="0" indent="0">
              <a:buNone/>
            </a:pPr>
            <a:endParaRPr lang="en-US" sz="100" dirty="0" smtClean="0"/>
          </a:p>
          <a:p>
            <a:pPr marL="0" indent="0">
              <a:buNone/>
            </a:pPr>
            <a:r>
              <a:rPr lang="en-US" sz="1200" dirty="0" smtClean="0"/>
              <a:t>When </a:t>
            </a:r>
            <a:r>
              <a:rPr lang="en-US" sz="1200" dirty="0"/>
              <a:t>is the deadline for submissions? Also, I know the format changed slightly last year as to how you guys wanted to receive the information. Still a zip drive and no hard copies?</a:t>
            </a:r>
          </a:p>
          <a:p>
            <a:pPr marL="0" indent="0">
              <a:buNone/>
            </a:pPr>
            <a:r>
              <a:rPr lang="en-US" sz="1200" b="1" i="1" dirty="0"/>
              <a:t>The deadline is September 30th, and the schools are more than welcome to send it over email, thumb drive, or any other electronic media.</a:t>
            </a:r>
          </a:p>
          <a:p>
            <a:pPr marL="0" indent="0">
              <a:buNone/>
            </a:pPr>
            <a:endParaRPr lang="en-US" sz="900" b="1" i="1" dirty="0"/>
          </a:p>
          <a:p>
            <a:pPr marL="457200" lvl="0" indent="0" algn="l" rtl="0">
              <a:spcBef>
                <a:spcPts val="750"/>
              </a:spcBef>
              <a:spcAft>
                <a:spcPts val="0"/>
              </a:spcAft>
              <a:buNone/>
            </a:pPr>
            <a:endParaRPr sz="2000" dirty="0"/>
          </a:p>
        </p:txBody>
      </p:sp>
    </p:spTree>
    <p:extLst>
      <p:ext uri="{BB962C8B-B14F-4D97-AF65-F5344CB8AC3E}">
        <p14:creationId xmlns:p14="http://schemas.microsoft.com/office/powerpoint/2010/main" val="27375793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2" name="Title 1"/>
          <p:cNvSpPr>
            <a:spLocks noGrp="1"/>
          </p:cNvSpPr>
          <p:nvPr>
            <p:ph type="title"/>
          </p:nvPr>
        </p:nvSpPr>
        <p:spPr>
          <a:xfrm>
            <a:off x="430075" y="141254"/>
            <a:ext cx="8283900" cy="910200"/>
          </a:xfrm>
        </p:spPr>
        <p:txBody>
          <a:bodyPr/>
          <a:lstStyle/>
          <a:p>
            <a:r>
              <a:rPr lang="en-US" sz="2400" dirty="0"/>
              <a:t>Commonly Asked </a:t>
            </a:r>
            <a:r>
              <a:rPr lang="en-US" sz="2400" dirty="0" smtClean="0"/>
              <a:t>Questions (continued)</a:t>
            </a:r>
            <a:endParaRPr lang="en-US" sz="2400" dirty="0"/>
          </a:p>
        </p:txBody>
      </p:sp>
      <p:sp>
        <p:nvSpPr>
          <p:cNvPr id="3" name="Text Placeholder 2"/>
          <p:cNvSpPr>
            <a:spLocks noGrp="1"/>
          </p:cNvSpPr>
          <p:nvPr>
            <p:ph type="body" idx="1"/>
          </p:nvPr>
        </p:nvSpPr>
        <p:spPr>
          <a:xfrm>
            <a:off x="502962" y="819541"/>
            <a:ext cx="8283900" cy="3363600"/>
          </a:xfrm>
        </p:spPr>
        <p:txBody>
          <a:bodyPr/>
          <a:lstStyle/>
          <a:p>
            <a:pPr marL="0" indent="0">
              <a:buNone/>
            </a:pPr>
            <a:r>
              <a:rPr lang="en-US" sz="1200" dirty="0" smtClean="0"/>
              <a:t>How </a:t>
            </a:r>
            <a:r>
              <a:rPr lang="en-US" sz="1200" dirty="0"/>
              <a:t>is the state handling the required services documentation since we were required to shut down for nearly the entire 4th quarter of the school year?</a:t>
            </a:r>
          </a:p>
          <a:p>
            <a:pPr marL="0" indent="0">
              <a:lnSpc>
                <a:spcPct val="100000"/>
              </a:lnSpc>
              <a:spcBef>
                <a:spcPts val="0"/>
              </a:spcBef>
              <a:buNone/>
            </a:pPr>
            <a:r>
              <a:rPr lang="en-US" sz="1200" b="1" i="1" dirty="0" smtClean="0"/>
              <a:t>Required </a:t>
            </a:r>
            <a:r>
              <a:rPr lang="en-US" sz="1200" b="1" i="1" dirty="0"/>
              <a:t>Services is still being handled the same as if we were in buildings teaching. If you conducted </a:t>
            </a:r>
            <a:r>
              <a:rPr lang="en-US" sz="1200" b="1" i="1" dirty="0" smtClean="0"/>
              <a:t>attendance through </a:t>
            </a:r>
            <a:r>
              <a:rPr lang="en-US" sz="1200" b="1" i="1" dirty="0"/>
              <a:t>distance learning, that counts. If you conducted records maintenance from outside </a:t>
            </a:r>
            <a:r>
              <a:rPr lang="en-US" sz="1200" b="1" i="1" dirty="0" smtClean="0"/>
              <a:t>the </a:t>
            </a:r>
            <a:r>
              <a:rPr lang="en-US" sz="1200" b="1" i="1" dirty="0"/>
              <a:t>office that time </a:t>
            </a:r>
            <a:r>
              <a:rPr lang="en-US" sz="1200" b="1" i="1" dirty="0" smtClean="0"/>
              <a:t>counts</a:t>
            </a:r>
            <a:r>
              <a:rPr lang="en-US" sz="1200" b="1" i="1" dirty="0"/>
              <a:t>. </a:t>
            </a:r>
            <a:r>
              <a:rPr lang="en-US" sz="1200" b="1" i="1" dirty="0" smtClean="0"/>
              <a:t>Safety </a:t>
            </a:r>
            <a:r>
              <a:rPr lang="en-US" sz="1200" b="1" i="1" dirty="0"/>
              <a:t>Drills and items that cannot be conducted as part of distance learning will need to remain blank for </a:t>
            </a:r>
            <a:r>
              <a:rPr lang="en-US" sz="1200" b="1" i="1" dirty="0" smtClean="0"/>
              <a:t>those </a:t>
            </a:r>
            <a:r>
              <a:rPr lang="en-US" sz="1200" b="1" i="1" dirty="0"/>
              <a:t>periods</a:t>
            </a:r>
            <a:r>
              <a:rPr lang="en-US" sz="1200" b="1" i="1" dirty="0" smtClean="0"/>
              <a:t>.</a:t>
            </a:r>
            <a:endParaRPr lang="en-US" sz="1200" b="1" i="1" dirty="0"/>
          </a:p>
          <a:p>
            <a:pPr marL="0" indent="0">
              <a:buNone/>
            </a:pPr>
            <a:endParaRPr lang="en-US" sz="300" dirty="0" smtClean="0"/>
          </a:p>
          <a:p>
            <a:pPr marL="0" indent="0">
              <a:buNone/>
            </a:pPr>
            <a:r>
              <a:rPr lang="en-US" sz="1200" dirty="0" smtClean="0"/>
              <a:t>Has </a:t>
            </a:r>
            <a:r>
              <a:rPr lang="en-US" sz="1200" dirty="0"/>
              <a:t>there been any changes from the state yet?  Also, is there any change to them because of the situation with Covid-19?  I assume we can still record information if we are still in school (online).  I am guessing we can still conduct attendance at the beginning of the school day, record maintenance at the end of the quarter and where record maintenance applies to other staff members besides teachers?</a:t>
            </a:r>
          </a:p>
          <a:p>
            <a:pPr marL="0" indent="0">
              <a:buNone/>
            </a:pPr>
            <a:r>
              <a:rPr lang="en-US" sz="1200" b="1" i="1" dirty="0" smtClean="0"/>
              <a:t>Yes</a:t>
            </a:r>
            <a:r>
              <a:rPr lang="en-US" sz="1200" b="1" i="1" dirty="0"/>
              <a:t>, if you are conducting normal operations, even online, you may count the time performing those </a:t>
            </a:r>
            <a:r>
              <a:rPr lang="en-US" sz="1200" b="1" i="1" dirty="0" smtClean="0"/>
              <a:t>pertinent required </a:t>
            </a:r>
            <a:r>
              <a:rPr lang="en-US" sz="1200" b="1" i="1" dirty="0"/>
              <a:t>services. They will be counted exactly the same as if you were in normal operation.</a:t>
            </a:r>
          </a:p>
          <a:p>
            <a:pPr marL="0" indent="0">
              <a:buNone/>
            </a:pPr>
            <a:endParaRPr lang="en-US" sz="200" b="1" i="1" dirty="0"/>
          </a:p>
          <a:p>
            <a:pPr marL="0" indent="0">
              <a:buNone/>
            </a:pPr>
            <a:r>
              <a:rPr lang="en-US" sz="1200" dirty="0"/>
              <a:t>I have a question regarding Required Services in light of COVID-19. As school is closed for 30 days, we will not be doing the required drills during this time, am I making note of this on the remainder of March and April on the monthly log? </a:t>
            </a:r>
          </a:p>
          <a:p>
            <a:pPr marL="0" indent="0">
              <a:buNone/>
            </a:pPr>
            <a:r>
              <a:rPr lang="en-US" sz="1200" b="1" i="1" dirty="0" smtClean="0"/>
              <a:t>Since </a:t>
            </a:r>
            <a:r>
              <a:rPr lang="en-US" sz="1200" b="1" i="1" dirty="0"/>
              <a:t>required drills are not performed, you will not be able to claim these hours or these months. If you </a:t>
            </a:r>
            <a:r>
              <a:rPr lang="en-US" sz="1200" b="1" i="1" dirty="0" smtClean="0"/>
              <a:t>are performing </a:t>
            </a:r>
            <a:r>
              <a:rPr lang="en-US" sz="1200" b="1" i="1" dirty="0"/>
              <a:t>“distance learning” or other online learning you can document time that other required </a:t>
            </a:r>
            <a:r>
              <a:rPr lang="en-US" sz="1200" b="1" i="1" dirty="0" smtClean="0"/>
              <a:t>services </a:t>
            </a:r>
            <a:r>
              <a:rPr lang="en-US" sz="1200" b="1" i="1" dirty="0"/>
              <a:t>are </a:t>
            </a:r>
            <a:r>
              <a:rPr lang="en-US" sz="1200" b="1" i="1" dirty="0" smtClean="0"/>
              <a:t>conducted</a:t>
            </a:r>
            <a:r>
              <a:rPr lang="en-US" sz="1200" b="1" i="1" dirty="0"/>
              <a:t>. The forms during these times in which services were not conducted will have to </a:t>
            </a:r>
            <a:r>
              <a:rPr lang="en-US" sz="1200" b="1" i="1" dirty="0" smtClean="0"/>
              <a:t>remain </a:t>
            </a:r>
            <a:r>
              <a:rPr lang="en-US" sz="1200" b="1" i="1" dirty="0"/>
              <a:t>blank.</a:t>
            </a:r>
          </a:p>
          <a:p>
            <a:pPr marL="114300" indent="0">
              <a:buNone/>
            </a:pPr>
            <a:endParaRPr lang="en-US" dirty="0"/>
          </a:p>
        </p:txBody>
      </p:sp>
    </p:spTree>
    <p:extLst>
      <p:ext uri="{BB962C8B-B14F-4D97-AF65-F5344CB8AC3E}">
        <p14:creationId xmlns:p14="http://schemas.microsoft.com/office/powerpoint/2010/main" val="2224811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1"/>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n-US" dirty="0"/>
              <a:t>Program Overview</a:t>
            </a:r>
            <a:endParaRPr dirty="0"/>
          </a:p>
        </p:txBody>
      </p:sp>
      <p:sp>
        <p:nvSpPr>
          <p:cNvPr id="138" name="Google Shape;138;p41"/>
          <p:cNvSpPr txBox="1">
            <a:spLocks noGrp="1"/>
          </p:cNvSpPr>
          <p:nvPr>
            <p:ph type="body" idx="1"/>
          </p:nvPr>
        </p:nvSpPr>
        <p:spPr>
          <a:xfrm>
            <a:off x="430075" y="1132483"/>
            <a:ext cx="8283900" cy="2945700"/>
          </a:xfrm>
          <a:prstGeom prst="rect">
            <a:avLst/>
          </a:prstGeom>
        </p:spPr>
        <p:txBody>
          <a:bodyPr spcFirstLastPara="1" wrap="square" lIns="91425" tIns="91425" rIns="91425" bIns="91425" anchor="t" anchorCtr="0">
            <a:noAutofit/>
          </a:bodyPr>
          <a:lstStyle/>
          <a:p>
            <a:pPr marL="742950" indent="-285750"/>
            <a:r>
              <a:rPr lang="en-US" dirty="0"/>
              <a:t>The Required Services Program is intended to reimburse approved nonpublic schools for the actual cost of performing selected activities. </a:t>
            </a:r>
          </a:p>
          <a:p>
            <a:pPr marL="742950" indent="-285750"/>
            <a:endParaRPr lang="en-US" dirty="0"/>
          </a:p>
          <a:p>
            <a:pPr marL="742950" indent="-285750"/>
            <a:r>
              <a:rPr lang="en-US" dirty="0"/>
              <a:t>Annual reimbursement of each approved nonpublic school shall be for providing school services, maintaining records and completing and filing reports required by law. </a:t>
            </a:r>
          </a:p>
          <a:p>
            <a:pPr marL="742950" indent="-285750"/>
            <a:endParaRPr lang="en-US" dirty="0"/>
          </a:p>
          <a:p>
            <a:pPr marL="742950" indent="-285750"/>
            <a:r>
              <a:rPr lang="en-US" dirty="0"/>
              <a:t>The amounts to be reimbursed are always subject to audit and the amount appropriated by the legislature each year.</a:t>
            </a:r>
          </a:p>
          <a:p>
            <a:pPr marL="457200" lvl="0" indent="0" algn="l" rtl="0">
              <a:spcBef>
                <a:spcPts val="750"/>
              </a:spcBef>
              <a:spcAft>
                <a:spcPts val="0"/>
              </a:spcAft>
              <a:buNone/>
            </a:pPr>
            <a:endParaRP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Commonly Asked </a:t>
            </a:r>
            <a:r>
              <a:rPr lang="en-US" dirty="0" smtClean="0"/>
              <a:t>Questions (continued)</a:t>
            </a:r>
            <a:endParaRPr lang="en-US" dirty="0"/>
          </a:p>
        </p:txBody>
      </p:sp>
      <p:sp>
        <p:nvSpPr>
          <p:cNvPr id="4" name="Text Placeholder 3"/>
          <p:cNvSpPr>
            <a:spLocks noGrp="1"/>
          </p:cNvSpPr>
          <p:nvPr>
            <p:ph type="body" idx="1"/>
          </p:nvPr>
        </p:nvSpPr>
        <p:spPr>
          <a:xfrm>
            <a:off x="125896" y="1077958"/>
            <a:ext cx="7204200" cy="3336600"/>
          </a:xfrm>
        </p:spPr>
        <p:txBody>
          <a:bodyPr/>
          <a:lstStyle/>
          <a:p>
            <a:pPr marL="0" indent="0">
              <a:lnSpc>
                <a:spcPct val="100000"/>
              </a:lnSpc>
              <a:spcBef>
                <a:spcPts val="0"/>
              </a:spcBef>
              <a:buNone/>
            </a:pPr>
            <a:r>
              <a:rPr lang="en-US" sz="1200" dirty="0"/>
              <a:t>Despite our school </a:t>
            </a:r>
            <a:r>
              <a:rPr lang="en-US" sz="1200" dirty="0" smtClean="0"/>
              <a:t>closure, </a:t>
            </a:r>
            <a:r>
              <a:rPr lang="en-US" sz="1200" dirty="0"/>
              <a:t>we continue to work remotely. Is it possible to still claim some of the minutes we work at home? Following are some examples of the tasks we are performing that we normally claim:</a:t>
            </a:r>
          </a:p>
          <a:p>
            <a:pPr marL="457200" lvl="1" indent="0">
              <a:lnSpc>
                <a:spcPct val="100000"/>
              </a:lnSpc>
              <a:spcBef>
                <a:spcPts val="0"/>
              </a:spcBef>
              <a:buNone/>
            </a:pPr>
            <a:r>
              <a:rPr lang="en-US" sz="1200" dirty="0"/>
              <a:t>-Faculty, Administration and Divisional meetings (Now through Zoom)</a:t>
            </a:r>
          </a:p>
          <a:p>
            <a:pPr marL="457200" lvl="1" indent="0">
              <a:lnSpc>
                <a:spcPct val="100000"/>
              </a:lnSpc>
              <a:spcBef>
                <a:spcPts val="0"/>
              </a:spcBef>
              <a:buNone/>
            </a:pPr>
            <a:r>
              <a:rPr lang="en-US" sz="1200" dirty="0"/>
              <a:t>-Daily record maintenance</a:t>
            </a:r>
          </a:p>
          <a:p>
            <a:pPr marL="457200" lvl="1" indent="0">
              <a:lnSpc>
                <a:spcPct val="100000"/>
              </a:lnSpc>
              <a:spcBef>
                <a:spcPts val="0"/>
              </a:spcBef>
              <a:buNone/>
            </a:pPr>
            <a:r>
              <a:rPr lang="en-US" sz="1200" dirty="0"/>
              <a:t>-Online class attendance</a:t>
            </a:r>
          </a:p>
          <a:p>
            <a:pPr marL="457200" lvl="1" indent="0">
              <a:lnSpc>
                <a:spcPct val="100000"/>
              </a:lnSpc>
              <a:spcBef>
                <a:spcPts val="0"/>
              </a:spcBef>
              <a:buNone/>
            </a:pPr>
            <a:r>
              <a:rPr lang="en-US" sz="1200" dirty="0"/>
              <a:t>-Report Card Grading</a:t>
            </a:r>
          </a:p>
          <a:p>
            <a:pPr marL="0" indent="0">
              <a:lnSpc>
                <a:spcPct val="100000"/>
              </a:lnSpc>
              <a:spcBef>
                <a:spcPts val="0"/>
              </a:spcBef>
              <a:buNone/>
            </a:pPr>
            <a:r>
              <a:rPr lang="en-US" sz="1200" dirty="0" smtClean="0"/>
              <a:t>Finally</a:t>
            </a:r>
            <a:r>
              <a:rPr lang="en-US" sz="1200" dirty="0"/>
              <a:t>, in lieu of safety drills held at school, can our nurse send out health and safety emails to fulfill our two (2) monthly safety requirements?</a:t>
            </a:r>
          </a:p>
          <a:p>
            <a:pPr marL="0" indent="0">
              <a:buNone/>
            </a:pPr>
            <a:r>
              <a:rPr lang="en-US" sz="1200" b="1" i="1" dirty="0" smtClean="0"/>
              <a:t>Regarding </a:t>
            </a:r>
            <a:r>
              <a:rPr lang="en-US" sz="1200" b="1" i="1" dirty="0"/>
              <a:t>counting hours for required services the following instances can be counted for hours:</a:t>
            </a:r>
          </a:p>
          <a:p>
            <a:pPr marL="0" indent="0">
              <a:lnSpc>
                <a:spcPct val="100000"/>
              </a:lnSpc>
              <a:buNone/>
            </a:pPr>
            <a:r>
              <a:rPr lang="en-US" sz="1200" b="1" i="1" dirty="0"/>
              <a:t>	-Faculty, Administration and Divisional meetings (Now through Zoom)</a:t>
            </a:r>
          </a:p>
          <a:p>
            <a:pPr marL="0" indent="0">
              <a:lnSpc>
                <a:spcPct val="100000"/>
              </a:lnSpc>
              <a:buNone/>
            </a:pPr>
            <a:r>
              <a:rPr lang="en-US" sz="1200" b="1" i="1" dirty="0"/>
              <a:t>	-Daily record maintenance</a:t>
            </a:r>
          </a:p>
          <a:p>
            <a:pPr marL="0" indent="0">
              <a:lnSpc>
                <a:spcPct val="100000"/>
              </a:lnSpc>
              <a:buNone/>
            </a:pPr>
            <a:r>
              <a:rPr lang="en-US" sz="1200" b="1" i="1" dirty="0"/>
              <a:t>	-Online class attendance</a:t>
            </a:r>
          </a:p>
          <a:p>
            <a:pPr marL="0" indent="0">
              <a:lnSpc>
                <a:spcPct val="100000"/>
              </a:lnSpc>
              <a:buNone/>
            </a:pPr>
            <a:r>
              <a:rPr lang="en-US" sz="1200" b="1" i="1" dirty="0"/>
              <a:t>	-Report Card Grading</a:t>
            </a:r>
          </a:p>
          <a:p>
            <a:pPr marL="0" indent="0">
              <a:buNone/>
            </a:pPr>
            <a:r>
              <a:rPr lang="en-US" sz="1200" b="1" i="1" dirty="0" smtClean="0"/>
              <a:t>You </a:t>
            </a:r>
            <a:r>
              <a:rPr lang="en-US" sz="1200" b="1" i="1" u="sng" dirty="0"/>
              <a:t>CANNOT</a:t>
            </a:r>
            <a:r>
              <a:rPr lang="en-US" sz="1200" b="1" i="1" dirty="0"/>
              <a:t> count hours for safety drills held at school, by sending out health and safety emails. Those </a:t>
            </a:r>
            <a:r>
              <a:rPr lang="en-US" sz="1200" b="1" i="1" dirty="0" smtClean="0"/>
              <a:t>hours </a:t>
            </a:r>
            <a:r>
              <a:rPr lang="en-US" sz="1200" b="1" i="1" dirty="0"/>
              <a:t>will have to be blank for the time period </a:t>
            </a:r>
            <a:r>
              <a:rPr lang="en-US" sz="1200" b="1" i="1" dirty="0" smtClean="0"/>
              <a:t>that </a:t>
            </a:r>
            <a:r>
              <a:rPr lang="en-US" sz="1200" b="1" i="1" dirty="0"/>
              <a:t>the schools </a:t>
            </a:r>
            <a:r>
              <a:rPr lang="en-US" sz="1200" b="1" i="1" dirty="0" smtClean="0"/>
              <a:t>are/were </a:t>
            </a:r>
            <a:r>
              <a:rPr lang="en-US" sz="1200" b="1" i="1" dirty="0"/>
              <a:t>closed.</a:t>
            </a:r>
          </a:p>
          <a:p>
            <a:pPr marL="114300" indent="0">
              <a:buNone/>
            </a:pPr>
            <a:endParaRPr lang="en-US" dirty="0"/>
          </a:p>
        </p:txBody>
      </p:sp>
    </p:spTree>
    <p:extLst>
      <p:ext uri="{BB962C8B-B14F-4D97-AF65-F5344CB8AC3E}">
        <p14:creationId xmlns:p14="http://schemas.microsoft.com/office/powerpoint/2010/main" val="30986956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2" name="Title 1"/>
          <p:cNvSpPr>
            <a:spLocks noGrp="1"/>
          </p:cNvSpPr>
          <p:nvPr>
            <p:ph type="title"/>
          </p:nvPr>
        </p:nvSpPr>
        <p:spPr>
          <a:xfrm>
            <a:off x="0" y="426175"/>
            <a:ext cx="7204200" cy="514729"/>
          </a:xfrm>
        </p:spPr>
        <p:txBody>
          <a:bodyPr/>
          <a:lstStyle/>
          <a:p>
            <a:r>
              <a:rPr lang="en-US" sz="2400" dirty="0"/>
              <a:t>Commonly Asked </a:t>
            </a:r>
            <a:r>
              <a:rPr lang="en-US" sz="2400" dirty="0" smtClean="0"/>
              <a:t>Questions (continued)</a:t>
            </a:r>
            <a:endParaRPr lang="en-US" sz="2400" dirty="0"/>
          </a:p>
        </p:txBody>
      </p:sp>
      <p:sp>
        <p:nvSpPr>
          <p:cNvPr id="3" name="Text Placeholder 2"/>
          <p:cNvSpPr>
            <a:spLocks noGrp="1"/>
          </p:cNvSpPr>
          <p:nvPr>
            <p:ph type="body" idx="1"/>
          </p:nvPr>
        </p:nvSpPr>
        <p:spPr>
          <a:xfrm>
            <a:off x="0" y="940904"/>
            <a:ext cx="7204200" cy="3732071"/>
          </a:xfrm>
        </p:spPr>
        <p:txBody>
          <a:bodyPr/>
          <a:lstStyle/>
          <a:p>
            <a:pPr marL="0" lvl="0" indent="0">
              <a:lnSpc>
                <a:spcPct val="115000"/>
              </a:lnSpc>
              <a:spcBef>
                <a:spcPts val="0"/>
              </a:spcBef>
              <a:buNone/>
            </a:pPr>
            <a:r>
              <a:rPr lang="en-US" sz="1200" dirty="0">
                <a:solidFill>
                  <a:srgbClr val="000000"/>
                </a:solidFill>
                <a:ea typeface="Calibri" panose="020F0502020204030204" pitchFamily="34" charset="0"/>
                <a:cs typeface="Times New Roman" panose="02020603050405020304" pitchFamily="18" charset="0"/>
              </a:rPr>
              <a:t>Who can sign an employee’s hour summary form if they are no longer working at the school</a:t>
            </a:r>
            <a:r>
              <a:rPr lang="en-US" sz="1200" dirty="0" smtClean="0">
                <a:solidFill>
                  <a:srgbClr val="000000"/>
                </a:solidFill>
                <a:ea typeface="Calibri" panose="020F0502020204030204" pitchFamily="34" charset="0"/>
                <a:cs typeface="Times New Roman" panose="02020603050405020304" pitchFamily="18" charset="0"/>
              </a:rPr>
              <a:t>? (deceased </a:t>
            </a:r>
            <a:r>
              <a:rPr lang="en-US" sz="1200" dirty="0">
                <a:solidFill>
                  <a:srgbClr val="000000"/>
                </a:solidFill>
                <a:ea typeface="Calibri" panose="020F0502020204030204" pitchFamily="34" charset="0"/>
                <a:cs typeface="Times New Roman" panose="02020603050405020304" pitchFamily="18" charset="0"/>
              </a:rPr>
              <a:t>or no longer working for the school)</a:t>
            </a:r>
            <a:endParaRPr lang="en-US" sz="1200" dirty="0">
              <a:ea typeface="Calibri" panose="020F0502020204030204" pitchFamily="34" charset="0"/>
              <a:cs typeface="Times New Roman" panose="02020603050405020304" pitchFamily="18" charset="0"/>
            </a:endParaRPr>
          </a:p>
          <a:p>
            <a:pPr marL="0" lvl="0" indent="0">
              <a:lnSpc>
                <a:spcPct val="115000"/>
              </a:lnSpc>
              <a:spcBef>
                <a:spcPts val="0"/>
              </a:spcBef>
              <a:buNone/>
            </a:pPr>
            <a:r>
              <a:rPr lang="en-US" sz="1200" b="1" i="1" dirty="0" smtClean="0">
                <a:ea typeface="Calibri" panose="020F0502020204030204" pitchFamily="34" charset="0"/>
                <a:cs typeface="Times New Roman" panose="02020603050405020304" pitchFamily="18" charset="0"/>
              </a:rPr>
              <a:t>The </a:t>
            </a:r>
            <a:r>
              <a:rPr lang="en-US" sz="1200" b="1" i="1" dirty="0">
                <a:ea typeface="Calibri" panose="020F0502020204030204" pitchFamily="34" charset="0"/>
                <a:cs typeface="Times New Roman" panose="02020603050405020304" pitchFamily="18" charset="0"/>
              </a:rPr>
              <a:t>principal can sign in their place and he or she has to write a brief explanation below the </a:t>
            </a:r>
            <a:r>
              <a:rPr lang="en-US" sz="1200" b="1" i="1" dirty="0" smtClean="0">
                <a:ea typeface="Calibri" panose="020F0502020204030204" pitchFamily="34" charset="0"/>
                <a:cs typeface="Times New Roman" panose="02020603050405020304" pitchFamily="18" charset="0"/>
              </a:rPr>
              <a:t>signature explaining why </a:t>
            </a:r>
            <a:r>
              <a:rPr lang="en-US" sz="1200" b="1" i="1" dirty="0">
                <a:ea typeface="Calibri" panose="020F0502020204030204" pitchFamily="34" charset="0"/>
                <a:cs typeface="Times New Roman" panose="02020603050405020304" pitchFamily="18" charset="0"/>
              </a:rPr>
              <a:t>they are signing for the employee.</a:t>
            </a:r>
          </a:p>
          <a:p>
            <a:pPr marL="0" lvl="0" indent="0">
              <a:lnSpc>
                <a:spcPct val="115000"/>
              </a:lnSpc>
              <a:spcBef>
                <a:spcPts val="0"/>
              </a:spcBef>
              <a:buNone/>
            </a:pPr>
            <a:endParaRPr lang="en-US" sz="1200" b="1" i="1" dirty="0">
              <a:ea typeface="Calibri" panose="020F0502020204030204" pitchFamily="34" charset="0"/>
              <a:cs typeface="Times New Roman" panose="02020603050405020304" pitchFamily="18" charset="0"/>
            </a:endParaRPr>
          </a:p>
          <a:p>
            <a:pPr marL="0" lvl="0" indent="0">
              <a:lnSpc>
                <a:spcPct val="115000"/>
              </a:lnSpc>
              <a:spcBef>
                <a:spcPts val="0"/>
              </a:spcBef>
              <a:buNone/>
            </a:pPr>
            <a:r>
              <a:rPr lang="en-US" sz="1200" dirty="0">
                <a:ea typeface="Calibri" panose="020F0502020204030204" pitchFamily="34" charset="0"/>
                <a:cs typeface="Times New Roman" panose="02020603050405020304" pitchFamily="18" charset="0"/>
              </a:rPr>
              <a:t>How long must a school system retain their Required Services documentation? </a:t>
            </a:r>
            <a:endParaRPr lang="en-US" sz="1200" dirty="0" smtClean="0">
              <a:ea typeface="Calibri" panose="020F0502020204030204" pitchFamily="34" charset="0"/>
              <a:cs typeface="Times New Roman" panose="02020603050405020304" pitchFamily="18" charset="0"/>
            </a:endParaRPr>
          </a:p>
          <a:p>
            <a:pPr marL="0" lvl="0" indent="0">
              <a:lnSpc>
                <a:spcPct val="115000"/>
              </a:lnSpc>
              <a:spcBef>
                <a:spcPts val="0"/>
              </a:spcBef>
              <a:buNone/>
            </a:pPr>
            <a:r>
              <a:rPr lang="en-US" sz="1200" b="1" i="1" dirty="0" smtClean="0">
                <a:ea typeface="Calibri" panose="020F0502020204030204" pitchFamily="34" charset="0"/>
                <a:cs typeface="Times New Roman" panose="02020603050405020304" pitchFamily="18" charset="0"/>
              </a:rPr>
              <a:t>School </a:t>
            </a:r>
            <a:r>
              <a:rPr lang="en-US" sz="1200" b="1" i="1" dirty="0">
                <a:ea typeface="Calibri" panose="020F0502020204030204" pitchFamily="34" charset="0"/>
                <a:cs typeface="Times New Roman" panose="02020603050405020304" pitchFamily="18" charset="0"/>
              </a:rPr>
              <a:t>systems are required to retain their Required Services records for no less than 3 years. </a:t>
            </a:r>
            <a:endParaRPr lang="en-US" sz="1200" dirty="0">
              <a:ea typeface="Calibri" panose="020F0502020204030204" pitchFamily="34" charset="0"/>
              <a:cs typeface="Times New Roman" panose="02020603050405020304" pitchFamily="18" charset="0"/>
            </a:endParaRPr>
          </a:p>
          <a:p>
            <a:pPr marL="0" lvl="0" indent="0">
              <a:lnSpc>
                <a:spcPct val="115000"/>
              </a:lnSpc>
              <a:spcBef>
                <a:spcPts val="0"/>
              </a:spcBef>
              <a:spcAft>
                <a:spcPts val="1000"/>
              </a:spcAft>
              <a:buNone/>
            </a:pPr>
            <a:endParaRPr lang="en-US" sz="600" dirty="0" smtClean="0">
              <a:ea typeface="Calibri" panose="020F0502020204030204" pitchFamily="34" charset="0"/>
              <a:cs typeface="Times New Roman" panose="02020603050405020304" pitchFamily="18" charset="0"/>
            </a:endParaRPr>
          </a:p>
          <a:p>
            <a:pPr marL="0" lvl="0" indent="0">
              <a:lnSpc>
                <a:spcPct val="115000"/>
              </a:lnSpc>
              <a:spcBef>
                <a:spcPts val="0"/>
              </a:spcBef>
              <a:spcAft>
                <a:spcPts val="1000"/>
              </a:spcAft>
              <a:buNone/>
            </a:pPr>
            <a:r>
              <a:rPr lang="en-US" sz="1200" dirty="0" smtClean="0">
                <a:ea typeface="Calibri" panose="020F0502020204030204" pitchFamily="34" charset="0"/>
                <a:cs typeface="Times New Roman" panose="02020603050405020304" pitchFamily="18" charset="0"/>
              </a:rPr>
              <a:t>Can </a:t>
            </a:r>
            <a:r>
              <a:rPr lang="en-US" sz="1200" dirty="0">
                <a:ea typeface="Calibri" panose="020F0502020204030204" pitchFamily="34" charset="0"/>
                <a:cs typeface="Times New Roman" panose="02020603050405020304" pitchFamily="18" charset="0"/>
              </a:rPr>
              <a:t>a LEA claim hours worked to register students for the Scholarship Program and also to enter all of the information into LEADS?  </a:t>
            </a:r>
            <a:br>
              <a:rPr lang="en-US" sz="1200" dirty="0">
                <a:ea typeface="Calibri" panose="020F0502020204030204" pitchFamily="34" charset="0"/>
                <a:cs typeface="Times New Roman" panose="02020603050405020304" pitchFamily="18" charset="0"/>
              </a:rPr>
            </a:br>
            <a:r>
              <a:rPr lang="en-US" sz="1200" b="1" i="1" dirty="0" smtClean="0">
                <a:ea typeface="Calibri" panose="020F0502020204030204" pitchFamily="34" charset="0"/>
                <a:cs typeface="Times New Roman" panose="02020603050405020304" pitchFamily="18" charset="0"/>
              </a:rPr>
              <a:t>No </a:t>
            </a:r>
            <a:r>
              <a:rPr lang="en-US" sz="1200" b="1" i="1" dirty="0">
                <a:ea typeface="Calibri" panose="020F0502020204030204" pitchFamily="34" charset="0"/>
                <a:cs typeface="Times New Roman" panose="02020603050405020304" pitchFamily="18" charset="0"/>
              </a:rPr>
              <a:t>because it is not required service activity. It is an enrollment activity and related to the </a:t>
            </a:r>
            <a:r>
              <a:rPr lang="en-US" sz="1200" b="1" i="1" dirty="0" smtClean="0">
                <a:ea typeface="Calibri" panose="020F0502020204030204" pitchFamily="34" charset="0"/>
                <a:cs typeface="Times New Roman" panose="02020603050405020304" pitchFamily="18" charset="0"/>
              </a:rPr>
              <a:t>drawing </a:t>
            </a:r>
            <a:r>
              <a:rPr lang="en-US" sz="1200" b="1" i="1" dirty="0">
                <a:ea typeface="Calibri" panose="020F0502020204030204" pitchFamily="34" charset="0"/>
                <a:cs typeface="Times New Roman" panose="02020603050405020304" pitchFamily="18" charset="0"/>
              </a:rPr>
              <a:t>of </a:t>
            </a:r>
            <a:r>
              <a:rPr lang="en-US" sz="1200" b="1" i="1" dirty="0" smtClean="0">
                <a:ea typeface="Calibri" panose="020F0502020204030204" pitchFamily="34" charset="0"/>
                <a:cs typeface="Times New Roman" panose="02020603050405020304" pitchFamily="18" charset="0"/>
              </a:rPr>
              <a:t>tuition </a:t>
            </a:r>
            <a:r>
              <a:rPr lang="en-US" sz="1200" b="1" i="1" dirty="0">
                <a:ea typeface="Calibri" panose="020F0502020204030204" pitchFamily="34" charset="0"/>
                <a:cs typeface="Times New Roman" panose="02020603050405020304" pitchFamily="18" charset="0"/>
              </a:rPr>
              <a:t>– a </a:t>
            </a:r>
            <a:r>
              <a:rPr lang="en-US" sz="1200" b="1" i="1" dirty="0" smtClean="0">
                <a:ea typeface="Calibri" panose="020F0502020204030204" pitchFamily="34" charset="0"/>
                <a:cs typeface="Times New Roman" panose="02020603050405020304" pitchFamily="18" charset="0"/>
              </a:rPr>
              <a:t>requirement </a:t>
            </a:r>
            <a:r>
              <a:rPr lang="en-US" sz="1200" b="1" i="1" dirty="0">
                <a:ea typeface="Calibri" panose="020F0502020204030204" pitchFamily="34" charset="0"/>
                <a:cs typeface="Times New Roman" panose="02020603050405020304" pitchFamily="18" charset="0"/>
              </a:rPr>
              <a:t>to participate in the program and receive funding. </a:t>
            </a:r>
            <a:r>
              <a:rPr lang="en-US" sz="1200" b="1" i="1" dirty="0" smtClean="0">
                <a:ea typeface="Calibri" panose="020F0502020204030204" pitchFamily="34" charset="0"/>
                <a:cs typeface="Times New Roman" panose="02020603050405020304" pitchFamily="18" charset="0"/>
              </a:rPr>
              <a:t>They have </a:t>
            </a:r>
            <a:r>
              <a:rPr lang="en-US" sz="1200" b="1" i="1" dirty="0">
                <a:ea typeface="Calibri" panose="020F0502020204030204" pitchFamily="34" charset="0"/>
                <a:cs typeface="Times New Roman" panose="02020603050405020304" pitchFamily="18" charset="0"/>
              </a:rPr>
              <a:t>to register paying </a:t>
            </a:r>
            <a:r>
              <a:rPr lang="en-US" sz="1200" b="1" i="1" dirty="0" smtClean="0">
                <a:ea typeface="Calibri" panose="020F0502020204030204" pitchFamily="34" charset="0"/>
                <a:cs typeface="Times New Roman" panose="02020603050405020304" pitchFamily="18" charset="0"/>
              </a:rPr>
              <a:t>students </a:t>
            </a:r>
            <a:r>
              <a:rPr lang="en-US" sz="1200" b="1" i="1" dirty="0">
                <a:ea typeface="Calibri" panose="020F0502020204030204" pitchFamily="34" charset="0"/>
                <a:cs typeface="Times New Roman" panose="02020603050405020304" pitchFamily="18" charset="0"/>
              </a:rPr>
              <a:t>and we do not </a:t>
            </a:r>
            <a:r>
              <a:rPr lang="en-US" sz="1200" b="1" i="1" dirty="0" smtClean="0">
                <a:ea typeface="Calibri" panose="020F0502020204030204" pitchFamily="34" charset="0"/>
                <a:cs typeface="Times New Roman" panose="02020603050405020304" pitchFamily="18" charset="0"/>
              </a:rPr>
              <a:t>pay </a:t>
            </a:r>
            <a:r>
              <a:rPr lang="en-US" sz="1200" b="1" i="1" dirty="0">
                <a:ea typeface="Calibri" panose="020F0502020204030204" pitchFamily="34" charset="0"/>
                <a:cs typeface="Times New Roman" panose="02020603050405020304" pitchFamily="18" charset="0"/>
              </a:rPr>
              <a:t>them for that</a:t>
            </a:r>
            <a:r>
              <a:rPr lang="en-US" sz="1200" b="1" i="1" dirty="0" smtClean="0">
                <a:ea typeface="Calibri" panose="020F0502020204030204" pitchFamily="34" charset="0"/>
                <a:cs typeface="Times New Roman" panose="02020603050405020304" pitchFamily="18" charset="0"/>
              </a:rPr>
              <a:t>.</a:t>
            </a:r>
            <a:endParaRPr lang="en-US" sz="1200" dirty="0">
              <a:ea typeface="Calibri" panose="020F0502020204030204" pitchFamily="34" charset="0"/>
              <a:cs typeface="Times New Roman" panose="02020603050405020304" pitchFamily="18" charset="0"/>
            </a:endParaRPr>
          </a:p>
          <a:p>
            <a:pPr marL="0" lvl="0" indent="0">
              <a:lnSpc>
                <a:spcPct val="115000"/>
              </a:lnSpc>
              <a:spcBef>
                <a:spcPts val="0"/>
              </a:spcBef>
              <a:spcAft>
                <a:spcPts val="1000"/>
              </a:spcAft>
              <a:buNone/>
            </a:pPr>
            <a:r>
              <a:rPr lang="en-US" sz="1200" dirty="0">
                <a:ea typeface="Calibri" panose="020F0502020204030204" pitchFamily="34" charset="0"/>
                <a:cs typeface="Times New Roman" panose="02020603050405020304" pitchFamily="18" charset="0"/>
              </a:rPr>
              <a:t>Can a school lock down for drug/gun searches be claimed under </a:t>
            </a:r>
            <a:r>
              <a:rPr lang="en-US" sz="1200" dirty="0" smtClean="0">
                <a:ea typeface="Calibri" panose="020F0502020204030204" pitchFamily="34" charset="0"/>
                <a:cs typeface="Times New Roman" panose="02020603050405020304" pitchFamily="18" charset="0"/>
              </a:rPr>
              <a:t>Safety?</a:t>
            </a:r>
            <a:br>
              <a:rPr lang="en-US" sz="1200" dirty="0" smtClean="0">
                <a:ea typeface="Calibri" panose="020F0502020204030204" pitchFamily="34" charset="0"/>
                <a:cs typeface="Times New Roman" panose="02020603050405020304" pitchFamily="18" charset="0"/>
              </a:rPr>
            </a:br>
            <a:r>
              <a:rPr lang="en-US" sz="1200" b="1" i="1" dirty="0" smtClean="0">
                <a:ea typeface="Calibri" panose="020F0502020204030204" pitchFamily="34" charset="0"/>
                <a:cs typeface="Times New Roman" panose="02020603050405020304" pitchFamily="18" charset="0"/>
              </a:rPr>
              <a:t>No</a:t>
            </a:r>
            <a:r>
              <a:rPr lang="en-US" sz="1200" b="1" i="1" dirty="0">
                <a:ea typeface="Calibri" panose="020F0502020204030204" pitchFamily="34" charset="0"/>
                <a:cs typeface="Times New Roman" panose="02020603050405020304" pitchFamily="18" charset="0"/>
              </a:rPr>
              <a:t>, because the State doesn’t require the schools to perform them.  </a:t>
            </a:r>
          </a:p>
          <a:p>
            <a:pPr marL="114300" indent="0">
              <a:buNone/>
            </a:pPr>
            <a:endParaRPr lang="en-US" dirty="0"/>
          </a:p>
        </p:txBody>
      </p:sp>
    </p:spTree>
    <p:extLst>
      <p:ext uri="{BB962C8B-B14F-4D97-AF65-F5344CB8AC3E}">
        <p14:creationId xmlns:p14="http://schemas.microsoft.com/office/powerpoint/2010/main" val="20365548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30075" y="426175"/>
            <a:ext cx="8283900" cy="402086"/>
          </a:xfrm>
        </p:spPr>
        <p:txBody>
          <a:bodyPr/>
          <a:lstStyle/>
          <a:p>
            <a:r>
              <a:rPr lang="en-US" dirty="0"/>
              <a:t>Commonly Asked Questions (continued)</a:t>
            </a:r>
          </a:p>
        </p:txBody>
      </p:sp>
      <p:sp>
        <p:nvSpPr>
          <p:cNvPr id="10" name="Text Placeholder 9"/>
          <p:cNvSpPr>
            <a:spLocks noGrp="1"/>
          </p:cNvSpPr>
          <p:nvPr>
            <p:ph type="body" idx="1"/>
          </p:nvPr>
        </p:nvSpPr>
        <p:spPr>
          <a:xfrm>
            <a:off x="430075" y="881270"/>
            <a:ext cx="8283900" cy="3818705"/>
          </a:xfrm>
        </p:spPr>
        <p:txBody>
          <a:bodyPr/>
          <a:lstStyle/>
          <a:p>
            <a:pPr marL="114300" indent="0">
              <a:lnSpc>
                <a:spcPct val="100000"/>
              </a:lnSpc>
              <a:spcBef>
                <a:spcPts val="0"/>
              </a:spcBef>
              <a:buNone/>
            </a:pPr>
            <a:r>
              <a:rPr lang="en-US" sz="1200" dirty="0"/>
              <a:t>As we wind down from SY </a:t>
            </a:r>
            <a:r>
              <a:rPr lang="en-US" sz="1200" dirty="0" smtClean="0"/>
              <a:t>2023-24, </a:t>
            </a:r>
            <a:r>
              <a:rPr lang="en-US" sz="1200" dirty="0"/>
              <a:t>please advise if there are any changes in the expectations for Required Services reporting.  Will we continue to submit hard copy forms to document the services provided by the schools?  Are there any changes to the </a:t>
            </a:r>
            <a:r>
              <a:rPr lang="en-US" sz="1200" dirty="0" smtClean="0"/>
              <a:t>forms? </a:t>
            </a:r>
          </a:p>
          <a:p>
            <a:pPr marL="114300" indent="0">
              <a:lnSpc>
                <a:spcPct val="100000"/>
              </a:lnSpc>
              <a:spcBef>
                <a:spcPts val="0"/>
              </a:spcBef>
              <a:buNone/>
            </a:pPr>
            <a:r>
              <a:rPr lang="en-US" sz="1200" dirty="0" smtClean="0"/>
              <a:t>	</a:t>
            </a:r>
            <a:r>
              <a:rPr lang="en-US" sz="1200" b="1" i="1" dirty="0" smtClean="0"/>
              <a:t>We </a:t>
            </a:r>
            <a:r>
              <a:rPr lang="en-US" sz="1200" b="1" i="1" dirty="0"/>
              <a:t>are moving to electronic only submission, this has been updated in our guidelines posted on our website. We </a:t>
            </a:r>
            <a:r>
              <a:rPr lang="en-US" sz="1200" b="1" i="1" dirty="0" smtClean="0"/>
              <a:t>	have </a:t>
            </a:r>
            <a:r>
              <a:rPr lang="en-US" sz="1200" b="1" i="1" dirty="0"/>
              <a:t>not received word on updates to the Required Services program and thusly must continue to keep the </a:t>
            </a:r>
            <a:r>
              <a:rPr lang="en-US" sz="1200" b="1" i="1" dirty="0" smtClean="0"/>
              <a:t>	reporting </a:t>
            </a:r>
            <a:r>
              <a:rPr lang="en-US" sz="1200" b="1" i="1" dirty="0"/>
              <a:t>procedures the same at this time. In the event changes are made all nonpublic entities will be notified </a:t>
            </a:r>
            <a:r>
              <a:rPr lang="en-US" sz="1200" b="1" i="1" dirty="0" smtClean="0"/>
              <a:t>	through </a:t>
            </a:r>
            <a:r>
              <a:rPr lang="en-US" sz="1200" b="1" i="1" dirty="0"/>
              <a:t>the nonpublic newsletter</a:t>
            </a:r>
            <a:r>
              <a:rPr lang="en-US" sz="1200" b="1" i="1" dirty="0" smtClean="0"/>
              <a:t>.</a:t>
            </a:r>
          </a:p>
          <a:p>
            <a:pPr marL="114300" indent="0">
              <a:lnSpc>
                <a:spcPct val="100000"/>
              </a:lnSpc>
              <a:spcBef>
                <a:spcPts val="0"/>
              </a:spcBef>
              <a:buNone/>
            </a:pPr>
            <a:endParaRPr lang="en-US" sz="1200" dirty="0"/>
          </a:p>
          <a:p>
            <a:pPr marL="114300" indent="0">
              <a:lnSpc>
                <a:spcPct val="100000"/>
              </a:lnSpc>
              <a:spcBef>
                <a:spcPts val="0"/>
              </a:spcBef>
              <a:buNone/>
            </a:pPr>
            <a:r>
              <a:rPr lang="en-US" sz="1200" dirty="0"/>
              <a:t>I am wondering if teachers were to do their professional development online, would that count as their two days of PD continuing education? </a:t>
            </a:r>
            <a:r>
              <a:rPr lang="en-US" sz="1200" dirty="0" smtClean="0"/>
              <a:t> Also</a:t>
            </a:r>
            <a:r>
              <a:rPr lang="en-US" sz="1200" dirty="0"/>
              <a:t>, what kind of documentation is needed for their continuing education? </a:t>
            </a:r>
            <a:r>
              <a:rPr lang="en-US" sz="1200" dirty="0" smtClean="0"/>
              <a:t>We </a:t>
            </a:r>
            <a:r>
              <a:rPr lang="en-US" sz="1200" dirty="0"/>
              <a:t>are planning to use an online based professional development/continuing education service to aid our teachers this year, in addition to monthly, school-provided PD</a:t>
            </a:r>
            <a:r>
              <a:rPr lang="en-US" sz="1200" dirty="0" smtClean="0"/>
              <a:t>.</a:t>
            </a:r>
          </a:p>
          <a:p>
            <a:pPr marL="114300" indent="0">
              <a:lnSpc>
                <a:spcPct val="100000"/>
              </a:lnSpc>
              <a:spcBef>
                <a:spcPts val="0"/>
              </a:spcBef>
              <a:buNone/>
            </a:pPr>
            <a:r>
              <a:rPr lang="en-US" sz="1200" dirty="0"/>
              <a:t>	</a:t>
            </a:r>
            <a:r>
              <a:rPr lang="en-US" sz="1200" b="1" i="1" dirty="0"/>
              <a:t>Professional development online does count as their two days of PD continuing education. If there is a sign in </a:t>
            </a:r>
            <a:r>
              <a:rPr lang="en-US" sz="1200" b="1" i="1" dirty="0" smtClean="0"/>
              <a:t>	roster</a:t>
            </a:r>
            <a:r>
              <a:rPr lang="en-US" sz="1200" b="1" i="1" dirty="0"/>
              <a:t>, certificate of training, or signed time log any of those types of documentation would suffice as proof of </a:t>
            </a:r>
            <a:r>
              <a:rPr lang="en-US" sz="1200" b="1" i="1" dirty="0" smtClean="0"/>
              <a:t>	training</a:t>
            </a:r>
            <a:r>
              <a:rPr lang="en-US" sz="1200" b="1" i="1" dirty="0"/>
              <a:t>. </a:t>
            </a:r>
          </a:p>
          <a:p>
            <a:pPr marL="114300" indent="0">
              <a:lnSpc>
                <a:spcPct val="100000"/>
              </a:lnSpc>
              <a:spcBef>
                <a:spcPts val="0"/>
              </a:spcBef>
              <a:buNone/>
            </a:pPr>
            <a:endParaRPr lang="en-US" sz="1200" dirty="0" smtClean="0"/>
          </a:p>
          <a:p>
            <a:pPr marL="114300" indent="0">
              <a:lnSpc>
                <a:spcPct val="100000"/>
              </a:lnSpc>
              <a:spcBef>
                <a:spcPts val="0"/>
              </a:spcBef>
              <a:buNone/>
            </a:pPr>
            <a:r>
              <a:rPr lang="en-US" sz="1200" dirty="0"/>
              <a:t>Under the salary section, do I add to the teacher's base salary the stipends for coaching a sport as well? </a:t>
            </a:r>
            <a:endParaRPr lang="en-US" sz="1200" dirty="0" smtClean="0"/>
          </a:p>
          <a:p>
            <a:pPr marL="114300" indent="0">
              <a:lnSpc>
                <a:spcPct val="100000"/>
              </a:lnSpc>
              <a:spcBef>
                <a:spcPts val="0"/>
              </a:spcBef>
              <a:buNone/>
            </a:pPr>
            <a:r>
              <a:rPr lang="en-US" sz="1200" dirty="0"/>
              <a:t>	</a:t>
            </a:r>
            <a:r>
              <a:rPr lang="en-US" sz="1200" b="1" i="1" dirty="0" smtClean="0"/>
              <a:t>You </a:t>
            </a:r>
            <a:r>
              <a:rPr lang="en-US" sz="1200" b="1" i="1" dirty="0"/>
              <a:t>can only claim 1 salary, and that should only be the salary for their main position. If they work 51% of the </a:t>
            </a:r>
            <a:r>
              <a:rPr lang="en-US" sz="1200" b="1" i="1" dirty="0" smtClean="0"/>
              <a:t>	time as </a:t>
            </a:r>
            <a:r>
              <a:rPr lang="en-US" sz="1200" b="1" i="1" dirty="0"/>
              <a:t>a teacher, that is the position and salary that should be claimed</a:t>
            </a:r>
            <a:endParaRPr lang="en-US" sz="1200" b="1" i="1" dirty="0" smtClean="0"/>
          </a:p>
          <a:p>
            <a:pPr marL="114300" indent="0">
              <a:lnSpc>
                <a:spcPct val="100000"/>
              </a:lnSpc>
              <a:spcBef>
                <a:spcPts val="0"/>
              </a:spcBef>
              <a:buNone/>
            </a:pPr>
            <a:endParaRPr lang="en-US" sz="1200" dirty="0"/>
          </a:p>
          <a:p>
            <a:pPr marL="114300" indent="0">
              <a:lnSpc>
                <a:spcPct val="100000"/>
              </a:lnSpc>
              <a:spcBef>
                <a:spcPts val="0"/>
              </a:spcBef>
              <a:buNone/>
            </a:pPr>
            <a:endParaRPr lang="en-US" sz="1200" dirty="0"/>
          </a:p>
          <a:p>
            <a:pPr marL="114300" indent="0">
              <a:buNone/>
            </a:pPr>
            <a:endParaRPr lang="en-US" dirty="0"/>
          </a:p>
        </p:txBody>
      </p:sp>
    </p:spTree>
    <p:extLst>
      <p:ext uri="{BB962C8B-B14F-4D97-AF65-F5344CB8AC3E}">
        <p14:creationId xmlns:p14="http://schemas.microsoft.com/office/powerpoint/2010/main" val="2193763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26175"/>
            <a:ext cx="7175090" cy="392360"/>
          </a:xfrm>
        </p:spPr>
        <p:txBody>
          <a:bodyPr/>
          <a:lstStyle/>
          <a:p>
            <a:r>
              <a:rPr lang="en-US" dirty="0"/>
              <a:t>Commonly Asked Questions (continued)</a:t>
            </a:r>
          </a:p>
        </p:txBody>
      </p:sp>
      <p:sp>
        <p:nvSpPr>
          <p:cNvPr id="5" name="Text Placeholder 4"/>
          <p:cNvSpPr>
            <a:spLocks noGrp="1"/>
          </p:cNvSpPr>
          <p:nvPr>
            <p:ph type="body" idx="1"/>
          </p:nvPr>
        </p:nvSpPr>
        <p:spPr>
          <a:xfrm>
            <a:off x="0" y="766916"/>
            <a:ext cx="7175090" cy="4004187"/>
          </a:xfrm>
        </p:spPr>
        <p:txBody>
          <a:bodyPr/>
          <a:lstStyle/>
          <a:p>
            <a:pPr marL="114300" indent="0">
              <a:lnSpc>
                <a:spcPct val="100000"/>
              </a:lnSpc>
              <a:spcBef>
                <a:spcPts val="0"/>
              </a:spcBef>
              <a:buNone/>
            </a:pPr>
            <a:r>
              <a:rPr lang="en-US" sz="1150" dirty="0"/>
              <a:t>We have two hourly support staff that record services for transportation.  They also work in Aftercare.  Do I need to subtract out what was worked for aftercare from their base pay as an aid? (I don't even know if that is possible</a:t>
            </a:r>
            <a:r>
              <a:rPr lang="en-US" sz="1150" dirty="0" smtClean="0"/>
              <a:t>.)</a:t>
            </a:r>
          </a:p>
          <a:p>
            <a:pPr marL="114300" indent="0">
              <a:lnSpc>
                <a:spcPct val="100000"/>
              </a:lnSpc>
              <a:spcBef>
                <a:spcPts val="0"/>
              </a:spcBef>
              <a:buNone/>
            </a:pPr>
            <a:r>
              <a:rPr lang="en-US" sz="1150" dirty="0"/>
              <a:t>	</a:t>
            </a:r>
            <a:r>
              <a:rPr lang="en-US" sz="1150" b="1" i="1" dirty="0" smtClean="0"/>
              <a:t>No </a:t>
            </a:r>
            <a:r>
              <a:rPr lang="en-US" sz="1150" b="1" i="1" dirty="0"/>
              <a:t>you do not need to subtract any additional time in your Aftercare program, not every school </a:t>
            </a:r>
            <a:r>
              <a:rPr lang="en-US" sz="1150" b="1" i="1" dirty="0" smtClean="0"/>
              <a:t>	system </a:t>
            </a:r>
            <a:r>
              <a:rPr lang="en-US" sz="1150" b="1" i="1" dirty="0"/>
              <a:t>has this so it is not equal to reduce a base salary by that amount. </a:t>
            </a:r>
            <a:endParaRPr lang="en-US" sz="1150" b="1" i="1" dirty="0" smtClean="0"/>
          </a:p>
          <a:p>
            <a:pPr marL="114300" indent="0">
              <a:lnSpc>
                <a:spcPct val="100000"/>
              </a:lnSpc>
              <a:spcBef>
                <a:spcPts val="0"/>
              </a:spcBef>
              <a:buNone/>
            </a:pPr>
            <a:endParaRPr lang="en-US" sz="1150" b="1" i="1" dirty="0"/>
          </a:p>
          <a:p>
            <a:pPr marL="114300" indent="0">
              <a:lnSpc>
                <a:spcPct val="100000"/>
              </a:lnSpc>
              <a:spcBef>
                <a:spcPts val="0"/>
              </a:spcBef>
              <a:buNone/>
            </a:pPr>
            <a:r>
              <a:rPr lang="en-US" sz="1150" dirty="0"/>
              <a:t>For our new teachers, we had 2 days of training for them in July.  </a:t>
            </a:r>
            <a:r>
              <a:rPr lang="en-US" sz="1150" dirty="0" smtClean="0"/>
              <a:t>Can </a:t>
            </a:r>
            <a:r>
              <a:rPr lang="en-US" sz="1150" dirty="0"/>
              <a:t>we count those hours</a:t>
            </a:r>
            <a:r>
              <a:rPr lang="en-US" sz="1150" dirty="0" smtClean="0"/>
              <a:t>?</a:t>
            </a:r>
          </a:p>
          <a:p>
            <a:pPr marL="114300" indent="0">
              <a:lnSpc>
                <a:spcPct val="100000"/>
              </a:lnSpc>
              <a:spcBef>
                <a:spcPts val="0"/>
              </a:spcBef>
              <a:buNone/>
            </a:pPr>
            <a:r>
              <a:rPr lang="en-US" sz="1150" dirty="0"/>
              <a:t>	</a:t>
            </a:r>
            <a:r>
              <a:rPr lang="en-US" sz="1150" b="1" i="1" dirty="0" smtClean="0"/>
              <a:t>Yes </a:t>
            </a:r>
            <a:r>
              <a:rPr lang="en-US" sz="1150" b="1" i="1" dirty="0"/>
              <a:t>professional development time does count. Understand that there is a limit on hours </a:t>
            </a:r>
            <a:r>
              <a:rPr lang="en-US" sz="1150" b="1" i="1" dirty="0" smtClean="0"/>
              <a:t>though</a:t>
            </a:r>
            <a:r>
              <a:rPr lang="en-US" sz="1150" b="1" i="1" dirty="0"/>
              <a:t>, </a:t>
            </a:r>
            <a:r>
              <a:rPr lang="en-US" sz="1150" b="1" i="1" dirty="0" smtClean="0"/>
              <a:t>as 	is </a:t>
            </a:r>
            <a:r>
              <a:rPr lang="en-US" sz="1150" b="1" i="1" dirty="0"/>
              <a:t>referenced in the instructions. </a:t>
            </a:r>
            <a:endParaRPr lang="en-US" sz="1150" b="1" i="1" dirty="0" smtClean="0"/>
          </a:p>
          <a:p>
            <a:pPr marL="114300" indent="0">
              <a:lnSpc>
                <a:spcPct val="100000"/>
              </a:lnSpc>
              <a:spcBef>
                <a:spcPts val="0"/>
              </a:spcBef>
              <a:buNone/>
            </a:pPr>
            <a:endParaRPr lang="en-US" sz="1150" b="1" i="1" dirty="0"/>
          </a:p>
          <a:p>
            <a:pPr marL="114300" indent="0">
              <a:lnSpc>
                <a:spcPct val="100000"/>
              </a:lnSpc>
              <a:spcBef>
                <a:spcPts val="0"/>
              </a:spcBef>
              <a:buNone/>
            </a:pPr>
            <a:r>
              <a:rPr lang="en-US" sz="1150" dirty="0"/>
              <a:t>Can you tell me what is the total training hours that I can claim?  I know there is a cap number on that but I can't seem to locate it in the instruction manual that I have</a:t>
            </a:r>
            <a:r>
              <a:rPr lang="en-US" sz="1150" dirty="0" smtClean="0"/>
              <a:t>.</a:t>
            </a:r>
          </a:p>
          <a:p>
            <a:pPr marL="114300" indent="0">
              <a:lnSpc>
                <a:spcPct val="100000"/>
              </a:lnSpc>
              <a:spcBef>
                <a:spcPts val="0"/>
              </a:spcBef>
              <a:buNone/>
            </a:pPr>
            <a:r>
              <a:rPr lang="en-US" sz="1150" dirty="0"/>
              <a:t>	</a:t>
            </a:r>
            <a:r>
              <a:rPr lang="en-US" sz="1150" b="1" i="1" dirty="0" smtClean="0"/>
              <a:t>The </a:t>
            </a:r>
            <a:r>
              <a:rPr lang="en-US" sz="1150" b="1" i="1" dirty="0"/>
              <a:t>limit for hours per year is </a:t>
            </a:r>
            <a:r>
              <a:rPr lang="en-US" sz="1150" b="1" i="1" dirty="0" smtClean="0"/>
              <a:t>11.</a:t>
            </a:r>
          </a:p>
          <a:p>
            <a:pPr marL="114300" indent="0">
              <a:lnSpc>
                <a:spcPct val="100000"/>
              </a:lnSpc>
              <a:spcBef>
                <a:spcPts val="0"/>
              </a:spcBef>
              <a:buNone/>
            </a:pPr>
            <a:endParaRPr lang="en-US" sz="1150" b="1" i="1" dirty="0"/>
          </a:p>
          <a:p>
            <a:pPr marL="114300" indent="0">
              <a:lnSpc>
                <a:spcPct val="100000"/>
              </a:lnSpc>
              <a:spcBef>
                <a:spcPts val="0"/>
              </a:spcBef>
              <a:buNone/>
            </a:pPr>
            <a:r>
              <a:rPr lang="en-US" sz="1150" dirty="0"/>
              <a:t>Is there a new instruction manual?  Mine is dated August 2010</a:t>
            </a:r>
            <a:r>
              <a:rPr lang="en-US" sz="1150" dirty="0" smtClean="0"/>
              <a:t>.</a:t>
            </a:r>
          </a:p>
          <a:p>
            <a:pPr marL="114300" lvl="0" indent="0">
              <a:buNone/>
            </a:pPr>
            <a:r>
              <a:rPr lang="en-US" sz="1150" dirty="0" smtClean="0"/>
              <a:t>	</a:t>
            </a:r>
            <a:r>
              <a:rPr lang="en-US" sz="1150" b="1" i="1" dirty="0" smtClean="0"/>
              <a:t>Yes </a:t>
            </a:r>
            <a:r>
              <a:rPr lang="en-US" sz="1150" b="1" i="1" dirty="0"/>
              <a:t>there is a new instruction manual. The new forms and manual are located on our website. </a:t>
            </a:r>
            <a:r>
              <a:rPr lang="en-US" sz="1150" b="1" i="1" dirty="0" smtClean="0"/>
              <a:t>	</a:t>
            </a:r>
            <a:r>
              <a:rPr lang="en-US" sz="1150" b="1" i="1" u="sng" dirty="0" smtClean="0">
                <a:hlinkClick r:id="rId2"/>
              </a:rPr>
              <a:t>https</a:t>
            </a:r>
            <a:r>
              <a:rPr lang="en-US" sz="1150" b="1" i="1" u="sng" dirty="0">
                <a:hlinkClick r:id="rId2"/>
              </a:rPr>
              <a:t>://www.louisianabelieves.com/resources/library/nonpublic-schools</a:t>
            </a:r>
            <a:r>
              <a:rPr lang="en-US" sz="1150" b="1" i="1" dirty="0"/>
              <a:t> </a:t>
            </a:r>
            <a:r>
              <a:rPr lang="en-US" sz="1150" dirty="0"/>
              <a:t> </a:t>
            </a:r>
            <a:endParaRPr lang="en-US" sz="1150" dirty="0" smtClean="0"/>
          </a:p>
          <a:p>
            <a:pPr marL="114300" lvl="0" indent="0">
              <a:buNone/>
            </a:pPr>
            <a:r>
              <a:rPr lang="en-US" sz="1150" dirty="0"/>
              <a:t>The salary is what is reported to the IRS, correct?  With that said, for our principal, part of her salary is that she gets her insurance paid for her through the school.  Should that be included in her salary or do you want her base </a:t>
            </a:r>
            <a:r>
              <a:rPr lang="en-US" sz="1150" dirty="0" smtClean="0"/>
              <a:t>salary?</a:t>
            </a:r>
          </a:p>
          <a:p>
            <a:pPr marL="114300" lvl="0" indent="0">
              <a:buNone/>
            </a:pPr>
            <a:r>
              <a:rPr lang="en-US" sz="1150" dirty="0"/>
              <a:t>	</a:t>
            </a:r>
            <a:r>
              <a:rPr lang="en-US" sz="1150" b="1" i="1" dirty="0" smtClean="0"/>
              <a:t>We </a:t>
            </a:r>
            <a:r>
              <a:rPr lang="en-US" sz="1150" b="1" i="1" dirty="0"/>
              <a:t>only need the base salary, any stipends, additional incentives or bonuses do not need to be </a:t>
            </a:r>
            <a:r>
              <a:rPr lang="en-US" sz="1150" b="1" i="1" dirty="0" smtClean="0"/>
              <a:t>	reported </a:t>
            </a:r>
            <a:r>
              <a:rPr lang="en-US" sz="1150" b="1" i="1" dirty="0"/>
              <a:t>for this allocation. </a:t>
            </a:r>
          </a:p>
        </p:txBody>
      </p:sp>
    </p:spTree>
    <p:extLst>
      <p:ext uri="{BB962C8B-B14F-4D97-AF65-F5344CB8AC3E}">
        <p14:creationId xmlns:p14="http://schemas.microsoft.com/office/powerpoint/2010/main" val="2656323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2"/>
          <p:cNvSpPr txBox="1">
            <a:spLocks noGrp="1"/>
          </p:cNvSpPr>
          <p:nvPr>
            <p:ph type="title"/>
          </p:nvPr>
        </p:nvSpPr>
        <p:spPr>
          <a:xfrm>
            <a:off x="1689183" y="267679"/>
            <a:ext cx="6129600" cy="910200"/>
          </a:xfrm>
          <a:prstGeom prst="rect">
            <a:avLst/>
          </a:prstGeom>
        </p:spPr>
        <p:txBody>
          <a:bodyPr spcFirstLastPara="1" wrap="square" lIns="91425" tIns="91425" rIns="91425" bIns="91425" anchor="ctr" anchorCtr="0">
            <a:noAutofit/>
          </a:bodyPr>
          <a:lstStyle/>
          <a:p>
            <a:pPr lvl="0"/>
            <a:r>
              <a:rPr lang="en-US" dirty="0"/>
              <a:t>Program Overview (continued)</a:t>
            </a:r>
            <a:endParaRPr dirty="0"/>
          </a:p>
        </p:txBody>
      </p:sp>
      <p:sp>
        <p:nvSpPr>
          <p:cNvPr id="145" name="Google Shape;145;p42"/>
          <p:cNvSpPr txBox="1">
            <a:spLocks noGrp="1"/>
          </p:cNvSpPr>
          <p:nvPr>
            <p:ph type="body" idx="1"/>
          </p:nvPr>
        </p:nvSpPr>
        <p:spPr>
          <a:xfrm>
            <a:off x="3014400" y="1018853"/>
            <a:ext cx="6129600" cy="3336600"/>
          </a:xfrm>
          <a:prstGeom prst="rect">
            <a:avLst/>
          </a:prstGeom>
        </p:spPr>
        <p:txBody>
          <a:bodyPr spcFirstLastPara="1" wrap="square" lIns="91425" tIns="91425" rIns="91425" bIns="91425" anchor="t" anchorCtr="0">
            <a:noAutofit/>
          </a:bodyPr>
          <a:lstStyle/>
          <a:p>
            <a:pPr marL="285750" indent="-285750"/>
            <a:r>
              <a:rPr lang="en-US" sz="1600" dirty="0"/>
              <a:t>Participation in the program requires that detailed records be maintained during the current school year documenting the actual amount of time dedicated to the performance of selected services.</a:t>
            </a:r>
          </a:p>
          <a:p>
            <a:pPr marL="285750" indent="-285750"/>
            <a:endParaRPr lang="en-US" sz="1600" dirty="0"/>
          </a:p>
          <a:p>
            <a:pPr marL="285750" indent="-285750"/>
            <a:r>
              <a:rPr lang="en-US" sz="1600" dirty="0"/>
              <a:t>In the subsequent school year, reimbursement may be requested for the total actual cost incurred for these services. The reimbursement form must be submitted to the Louisiana Department of Education no later than September 30th each year.</a:t>
            </a:r>
          </a:p>
          <a:p>
            <a:pPr marL="285750" indent="-285750"/>
            <a:endParaRPr lang="en-US" sz="1600" dirty="0"/>
          </a:p>
          <a:p>
            <a:pPr marL="285750" indent="-285750"/>
            <a:r>
              <a:rPr lang="en-US" sz="1600" dirty="0"/>
              <a:t>Reimbursement is based on the funds requested, subject to the audit process, and reduced in an amount equal to the appropriation unless funding is provided to meet the total amount requested, less audit adjustments.</a:t>
            </a:r>
          </a:p>
          <a:p>
            <a:pPr marL="0" lvl="0" indent="0" algn="l" rtl="0">
              <a:spcBef>
                <a:spcPts val="750"/>
              </a:spcBef>
              <a:spcAft>
                <a:spcPts val="0"/>
              </a:spcAft>
              <a:buNone/>
            </a:pPr>
            <a:endParaRP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40"/>
          <p:cNvSpPr txBox="1">
            <a:spLocks noGrp="1"/>
          </p:cNvSpPr>
          <p:nvPr>
            <p:ph type="title"/>
          </p:nvPr>
        </p:nvSpPr>
        <p:spPr>
          <a:xfrm>
            <a:off x="430075" y="426175"/>
            <a:ext cx="8283900" cy="468347"/>
          </a:xfrm>
          <a:prstGeom prst="rect">
            <a:avLst/>
          </a:prstGeom>
        </p:spPr>
        <p:txBody>
          <a:bodyPr spcFirstLastPara="1" wrap="square" lIns="91425" tIns="91425" rIns="91425" bIns="91425" anchor="ctr" anchorCtr="0">
            <a:noAutofit/>
          </a:bodyPr>
          <a:lstStyle/>
          <a:p>
            <a:pPr lvl="0"/>
            <a:r>
              <a:rPr lang="en-US" dirty="0"/>
              <a:t>School Eligibility Requirements</a:t>
            </a:r>
            <a:endParaRPr dirty="0"/>
          </a:p>
        </p:txBody>
      </p:sp>
      <p:sp>
        <p:nvSpPr>
          <p:cNvPr id="130" name="Google Shape;130;p40"/>
          <p:cNvSpPr txBox="1">
            <a:spLocks noGrp="1"/>
          </p:cNvSpPr>
          <p:nvPr>
            <p:ph type="body" idx="1"/>
          </p:nvPr>
        </p:nvSpPr>
        <p:spPr>
          <a:xfrm>
            <a:off x="430075" y="1053548"/>
            <a:ext cx="8283900" cy="3805453"/>
          </a:xfrm>
          <a:prstGeom prst="rect">
            <a:avLst/>
          </a:prstGeom>
        </p:spPr>
        <p:txBody>
          <a:bodyPr spcFirstLastPara="1" wrap="square" lIns="91425" tIns="91425" rIns="91425" bIns="91425" anchor="t" anchorCtr="0">
            <a:noAutofit/>
          </a:bodyPr>
          <a:lstStyle/>
          <a:p>
            <a:r>
              <a:rPr lang="en-US" sz="1600" dirty="0"/>
              <a:t>The annual approval process of the state Board of Elementary and Secondary Education is intended to confirm that schools utilize a “curriculum of quality at least equal to that prescribed for similar public schools,” as required by the Louisiana Constitution. For more information regarding the annual approval process, contact the Louisiana Department of Education, Office of Portfolio at (504)258-1266 or </a:t>
            </a:r>
            <a:r>
              <a:rPr lang="en-US" sz="1600" dirty="0">
                <a:hlinkClick r:id="rId3"/>
              </a:rPr>
              <a:t>nonpublicschools@la.gov</a:t>
            </a:r>
            <a:r>
              <a:rPr lang="en-US" sz="1600" dirty="0"/>
              <a:t>, or visit the website at </a:t>
            </a:r>
            <a:r>
              <a:rPr lang="en-US" sz="1600" dirty="0">
                <a:hlinkClick r:id="rId4"/>
              </a:rPr>
              <a:t>https://www.louisianabelieves.com/schools/nonpublic-schools</a:t>
            </a:r>
            <a:endParaRPr lang="en-US" sz="1600" dirty="0"/>
          </a:p>
          <a:p>
            <a:endParaRPr lang="en-US" sz="1600" dirty="0"/>
          </a:p>
          <a:p>
            <a:r>
              <a:rPr lang="en-US" sz="1600" dirty="0"/>
              <a:t>A school must submit verification to the Louisiana Department of Education that a nondiscriminatory admissions policy is adhered to under the Brumfield vs. Dodd guidelines. For more information on regarding the Brumfield vs. Dodd approval process, contact the Legal Office at (225)342-3572 or visit </a:t>
            </a:r>
            <a:r>
              <a:rPr lang="en-US" sz="1600" dirty="0">
                <a:hlinkClick r:id="rId5"/>
              </a:rPr>
              <a:t>https://www.louisianabelieves.com/schools/nonpublic-schools/brumfield-v-dodd</a:t>
            </a:r>
            <a:endParaRPr lang="en-US" sz="1600" dirty="0"/>
          </a:p>
          <a:p>
            <a:pPr marL="457200" lvl="0" indent="0" algn="l" rtl="0">
              <a:spcBef>
                <a:spcPts val="750"/>
              </a:spcBef>
              <a:spcAft>
                <a:spcPts val="0"/>
              </a:spcAft>
              <a:buNone/>
            </a:pPr>
            <a:endParaRP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Actual Cost</a:t>
            </a:r>
          </a:p>
        </p:txBody>
      </p:sp>
      <p:sp>
        <p:nvSpPr>
          <p:cNvPr id="3" name="Text Placeholder 2"/>
          <p:cNvSpPr>
            <a:spLocks noGrp="1"/>
          </p:cNvSpPr>
          <p:nvPr>
            <p:ph type="body" idx="1"/>
          </p:nvPr>
        </p:nvSpPr>
        <p:spPr>
          <a:xfrm>
            <a:off x="334474" y="1077958"/>
            <a:ext cx="6633000" cy="2592900"/>
          </a:xfrm>
        </p:spPr>
        <p:txBody>
          <a:bodyPr/>
          <a:lstStyle/>
          <a:p>
            <a:pPr marL="0" indent="0">
              <a:buNone/>
            </a:pPr>
            <a:r>
              <a:rPr lang="en-US" sz="1500" dirty="0"/>
              <a:t>The following is required to determine the actual cost for which reimbursement may be requested</a:t>
            </a:r>
            <a:r>
              <a:rPr lang="en-US" sz="1500" dirty="0" smtClean="0"/>
              <a:t>:</a:t>
            </a:r>
            <a:endParaRPr lang="en-US" sz="1500" dirty="0"/>
          </a:p>
          <a:p>
            <a:pPr indent="-457200">
              <a:buFont typeface="+mj-lt"/>
              <a:buAutoNum type="arabicPeriod"/>
            </a:pPr>
            <a:r>
              <a:rPr lang="en-US" sz="1500" dirty="0"/>
              <a:t>Eligible employees. Refer to instructions </a:t>
            </a:r>
            <a:r>
              <a:rPr lang="en-US" sz="1500" b="1" i="1" dirty="0"/>
              <a:t>on IDENTIFICATION OF ELIGIBLE EMPLOYEES</a:t>
            </a:r>
            <a:r>
              <a:rPr lang="en-US" sz="1500" dirty="0"/>
              <a:t> on slide 7</a:t>
            </a:r>
            <a:r>
              <a:rPr lang="en-US" sz="1500" dirty="0" smtClean="0"/>
              <a:t>.</a:t>
            </a:r>
            <a:endParaRPr lang="en-US" sz="1500" dirty="0"/>
          </a:p>
          <a:p>
            <a:pPr indent="-457200">
              <a:buFont typeface="+mj-lt"/>
              <a:buAutoNum type="arabicPeriod"/>
            </a:pPr>
            <a:r>
              <a:rPr lang="en-US" sz="1500" dirty="0"/>
              <a:t>Annual salary of eligible employees. Refer to instructions on </a:t>
            </a:r>
            <a:r>
              <a:rPr lang="en-US" sz="1500" b="1" i="1" dirty="0"/>
              <a:t>CALCULATION OF HOURLY SALARY RATES </a:t>
            </a:r>
            <a:r>
              <a:rPr lang="en-US" sz="1500" dirty="0"/>
              <a:t>on slides 8-10</a:t>
            </a:r>
            <a:r>
              <a:rPr lang="en-US" sz="1500" dirty="0" smtClean="0"/>
              <a:t>.</a:t>
            </a:r>
            <a:endParaRPr lang="en-US" sz="1500" dirty="0"/>
          </a:p>
          <a:p>
            <a:pPr indent="-457200">
              <a:buFont typeface="+mj-lt"/>
              <a:buAutoNum type="arabicPeriod"/>
            </a:pPr>
            <a:r>
              <a:rPr lang="en-US" sz="1500" dirty="0"/>
              <a:t>Actual amount of time dedicated to performing eligible services. Refer to </a:t>
            </a:r>
            <a:r>
              <a:rPr lang="en-US" sz="1500" b="1" i="1" dirty="0"/>
              <a:t>MAINTENANCE OF MONTHLY AND QUARTERLY TIME RECORDS </a:t>
            </a:r>
            <a:r>
              <a:rPr lang="en-US" sz="1500" dirty="0"/>
              <a:t>on slides 11-13 for instructions</a:t>
            </a:r>
            <a:r>
              <a:rPr lang="en-US" sz="1500" dirty="0" smtClean="0"/>
              <a:t>.</a:t>
            </a:r>
            <a:endParaRPr lang="en-US" sz="1500" dirty="0"/>
          </a:p>
          <a:p>
            <a:pPr indent="-457200">
              <a:buFont typeface="+mj-lt"/>
              <a:buAutoNum type="arabicPeriod"/>
            </a:pPr>
            <a:r>
              <a:rPr lang="en-US" sz="1500" dirty="0"/>
              <a:t>Reimbursable services. Refer to </a:t>
            </a:r>
            <a:r>
              <a:rPr lang="en-US" sz="1500" b="1" i="1" dirty="0"/>
              <a:t>CATEGORIES OF SERVICES </a:t>
            </a:r>
            <a:r>
              <a:rPr lang="en-US" sz="1500" dirty="0"/>
              <a:t>on slides 16-17.</a:t>
            </a:r>
          </a:p>
          <a:p>
            <a:pPr marL="114300" indent="0">
              <a:buNone/>
            </a:pP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9"/>
          <p:cNvSpPr txBox="1">
            <a:spLocks noGrp="1"/>
          </p:cNvSpPr>
          <p:nvPr>
            <p:ph type="title"/>
          </p:nvPr>
        </p:nvSpPr>
        <p:spPr>
          <a:xfrm>
            <a:off x="430075" y="426175"/>
            <a:ext cx="8283900" cy="402086"/>
          </a:xfrm>
          <a:prstGeom prst="rect">
            <a:avLst/>
          </a:prstGeom>
        </p:spPr>
        <p:txBody>
          <a:bodyPr spcFirstLastPara="1" wrap="square" lIns="91425" tIns="91425" rIns="91425" bIns="91425" anchor="ctr" anchorCtr="0">
            <a:noAutofit/>
          </a:bodyPr>
          <a:lstStyle/>
          <a:p>
            <a:pPr lvl="0"/>
            <a:r>
              <a:rPr lang="en-US" dirty="0"/>
              <a:t>Identification of Eligible Employees</a:t>
            </a:r>
            <a:endParaRPr dirty="0"/>
          </a:p>
        </p:txBody>
      </p:sp>
      <p:sp>
        <p:nvSpPr>
          <p:cNvPr id="123" name="Google Shape;123;p39"/>
          <p:cNvSpPr txBox="1">
            <a:spLocks noGrp="1"/>
          </p:cNvSpPr>
          <p:nvPr>
            <p:ph type="body" idx="1"/>
          </p:nvPr>
        </p:nvSpPr>
        <p:spPr>
          <a:xfrm>
            <a:off x="430075" y="828261"/>
            <a:ext cx="8283900" cy="3871714"/>
          </a:xfrm>
          <a:prstGeom prst="rect">
            <a:avLst/>
          </a:prstGeom>
        </p:spPr>
        <p:txBody>
          <a:bodyPr spcFirstLastPara="1" wrap="square" lIns="91425" tIns="91425" rIns="91425" bIns="91425" anchor="t" anchorCtr="0">
            <a:noAutofit/>
          </a:bodyPr>
          <a:lstStyle/>
          <a:p>
            <a:pPr marL="0" indent="0">
              <a:buNone/>
            </a:pPr>
            <a:r>
              <a:rPr lang="en-US" sz="1500" dirty="0"/>
              <a:t>A school shall be reimbursed for only those services performed by a school employee. An </a:t>
            </a:r>
            <a:r>
              <a:rPr lang="en-US" sz="1500" b="1" i="1" dirty="0"/>
              <a:t>employee</a:t>
            </a:r>
            <a:r>
              <a:rPr lang="en-US" sz="1500" dirty="0"/>
              <a:t> is defined as someone whose salary or wages are paid for by the school. Individuals who perform services at the school but who are paid by contract services </a:t>
            </a:r>
            <a:r>
              <a:rPr lang="en-US" sz="1500" b="1" i="1" dirty="0"/>
              <a:t>do not </a:t>
            </a:r>
            <a:r>
              <a:rPr lang="en-US" sz="1500" dirty="0"/>
              <a:t>qualify to be included on the reimbursement request</a:t>
            </a:r>
            <a:r>
              <a:rPr lang="en-US" sz="1500" dirty="0" smtClean="0"/>
              <a:t>.</a:t>
            </a:r>
            <a:endParaRPr lang="en-US" sz="1500" dirty="0"/>
          </a:p>
          <a:p>
            <a:pPr marL="0" indent="0">
              <a:buNone/>
            </a:pPr>
            <a:r>
              <a:rPr lang="en-US" sz="1500" dirty="0"/>
              <a:t>• Teachers who teach only religion classes are </a:t>
            </a:r>
            <a:r>
              <a:rPr lang="en-US" sz="1500" b="1" i="1" dirty="0"/>
              <a:t>not</a:t>
            </a:r>
            <a:r>
              <a:rPr lang="en-US" sz="1500" dirty="0"/>
              <a:t> eligible to be included in the reimbursement request.</a:t>
            </a:r>
          </a:p>
          <a:p>
            <a:pPr marL="0" indent="0">
              <a:buNone/>
            </a:pPr>
            <a:endParaRPr lang="en-US" sz="1000" dirty="0"/>
          </a:p>
          <a:p>
            <a:pPr marL="0" indent="0">
              <a:buNone/>
            </a:pPr>
            <a:r>
              <a:rPr lang="en-US" sz="1500" dirty="0"/>
              <a:t>• Teachers employed to teach only pre-kindergarten classes are </a:t>
            </a:r>
            <a:r>
              <a:rPr lang="en-US" sz="1500" b="1" i="1" dirty="0"/>
              <a:t>not </a:t>
            </a:r>
            <a:r>
              <a:rPr lang="en-US" sz="1500" dirty="0"/>
              <a:t>eligible to be included in the reimbursement request.</a:t>
            </a:r>
          </a:p>
          <a:p>
            <a:pPr marL="0" indent="0">
              <a:buNone/>
            </a:pPr>
            <a:endParaRPr lang="en-US" sz="1000" dirty="0"/>
          </a:p>
          <a:p>
            <a:pPr marL="0" indent="0">
              <a:buNone/>
            </a:pPr>
            <a:r>
              <a:rPr lang="en-US" sz="1500" dirty="0"/>
              <a:t>• </a:t>
            </a:r>
            <a:r>
              <a:rPr lang="en-US" sz="1500" b="1" i="1" dirty="0"/>
              <a:t>However, </a:t>
            </a:r>
            <a:r>
              <a:rPr lang="en-US" sz="1500" dirty="0"/>
              <a:t>if a religion teacher or pre-kindergarten teacher performs qualifying services for students in grades K through 12, then the time associated with these activities may be reimbursable. Examples are the official daily attendance (religion teachers only) recorded in homeroom or first period, transportation duty, and fire drills, etc. in the safety category.</a:t>
            </a:r>
          </a:p>
          <a:p>
            <a:pPr marL="457200" lvl="0" indent="0" algn="l" rtl="0">
              <a:spcBef>
                <a:spcPts val="750"/>
              </a:spcBef>
              <a:spcAft>
                <a:spcPts val="0"/>
              </a:spcAft>
              <a:buNone/>
            </a:pPr>
            <a:endParaRPr dirty="0"/>
          </a:p>
        </p:txBody>
      </p:sp>
    </p:spTree>
    <p:extLst>
      <p:ext uri="{BB962C8B-B14F-4D97-AF65-F5344CB8AC3E}">
        <p14:creationId xmlns:p14="http://schemas.microsoft.com/office/powerpoint/2010/main" val="14012317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1"/>
          <p:cNvSpPr txBox="1">
            <a:spLocks noGrp="1"/>
          </p:cNvSpPr>
          <p:nvPr>
            <p:ph type="title"/>
          </p:nvPr>
        </p:nvSpPr>
        <p:spPr>
          <a:xfrm>
            <a:off x="430075" y="231103"/>
            <a:ext cx="8283900" cy="910200"/>
          </a:xfrm>
          <a:prstGeom prst="rect">
            <a:avLst/>
          </a:prstGeom>
        </p:spPr>
        <p:txBody>
          <a:bodyPr spcFirstLastPara="1" wrap="square" lIns="91425" tIns="91425" rIns="91425" bIns="91425" anchor="ctr" anchorCtr="0">
            <a:noAutofit/>
          </a:bodyPr>
          <a:lstStyle/>
          <a:p>
            <a:pPr lvl="0"/>
            <a:r>
              <a:rPr lang="en-US" dirty="0"/>
              <a:t>Calculation of Hourly Salary Rates</a:t>
            </a:r>
            <a:endParaRPr dirty="0"/>
          </a:p>
        </p:txBody>
      </p:sp>
      <p:sp>
        <p:nvSpPr>
          <p:cNvPr id="138" name="Google Shape;138;p41"/>
          <p:cNvSpPr txBox="1">
            <a:spLocks noGrp="1"/>
          </p:cNvSpPr>
          <p:nvPr>
            <p:ph type="body" idx="1"/>
          </p:nvPr>
        </p:nvSpPr>
        <p:spPr>
          <a:xfrm>
            <a:off x="430075" y="958423"/>
            <a:ext cx="8283900" cy="3363600"/>
          </a:xfrm>
          <a:prstGeom prst="rect">
            <a:avLst/>
          </a:prstGeom>
        </p:spPr>
        <p:txBody>
          <a:bodyPr spcFirstLastPara="1" wrap="square" lIns="91425" tIns="91425" rIns="91425" bIns="91425" anchor="t" anchorCtr="0">
            <a:noAutofit/>
          </a:bodyPr>
          <a:lstStyle/>
          <a:p>
            <a:pPr marL="0" indent="0">
              <a:buNone/>
            </a:pPr>
            <a:r>
              <a:rPr lang="en-US" sz="1500" dirty="0"/>
              <a:t>The hourly salary rate of employees must be calculated according to the following formula:</a:t>
            </a:r>
          </a:p>
          <a:p>
            <a:pPr marL="0" indent="0">
              <a:buNone/>
            </a:pPr>
            <a:r>
              <a:rPr lang="en-US" sz="1500" dirty="0"/>
              <a:t>	</a:t>
            </a:r>
            <a:r>
              <a:rPr lang="en-US" sz="1500" b="1" dirty="0"/>
              <a:t>HOURLY SALARY RATE = Salary divided by </a:t>
            </a:r>
            <a:r>
              <a:rPr lang="en-US" sz="1500" b="1" i="1" dirty="0"/>
              <a:t>Hours Employed per </a:t>
            </a:r>
            <a:r>
              <a:rPr lang="en-US" sz="1500" b="1" i="1" dirty="0" smtClean="0"/>
              <a:t>Year</a:t>
            </a:r>
            <a:endParaRPr lang="en-US" sz="1500" dirty="0"/>
          </a:p>
          <a:p>
            <a:r>
              <a:rPr lang="en-US" sz="1500" dirty="0"/>
              <a:t>The salary should include the annual base salary plus any pay earned for extra duties. </a:t>
            </a:r>
            <a:r>
              <a:rPr lang="en-US" sz="1500" b="1" i="1" dirty="0"/>
              <a:t>Excluded </a:t>
            </a:r>
            <a:r>
              <a:rPr lang="en-US" sz="1500" dirty="0"/>
              <a:t>from the gross salary should be any cost to the employer for social security, retirement, employee insurance dues, or other fringe benefits.</a:t>
            </a:r>
          </a:p>
          <a:p>
            <a:r>
              <a:rPr lang="en-US" sz="1500" dirty="0" smtClean="0"/>
              <a:t>For </a:t>
            </a:r>
            <a:r>
              <a:rPr lang="en-US" sz="1500" dirty="0"/>
              <a:t>example, extra compensation earned for being employed as a department chairman, assistant administrator, or elective course instructor such as band, chorus, etc. may be included in the gross salary.</a:t>
            </a:r>
          </a:p>
          <a:p>
            <a:r>
              <a:rPr lang="en-US" sz="1500" dirty="0" smtClean="0"/>
              <a:t>An </a:t>
            </a:r>
            <a:r>
              <a:rPr lang="en-US" sz="1500" dirty="0"/>
              <a:t>employee whose salary is paid for </a:t>
            </a:r>
            <a:r>
              <a:rPr lang="en-US" sz="1500" b="1" i="1" dirty="0"/>
              <a:t>entirely</a:t>
            </a:r>
            <a:r>
              <a:rPr lang="en-US" sz="1500" dirty="0"/>
              <a:t> with </a:t>
            </a:r>
            <a:r>
              <a:rPr lang="en-US" sz="1500" b="1" i="1" dirty="0"/>
              <a:t>public</a:t>
            </a:r>
            <a:r>
              <a:rPr lang="en-US" sz="1500" dirty="0"/>
              <a:t> funds from another </a:t>
            </a:r>
            <a:r>
              <a:rPr lang="en-US" sz="1500" b="1" i="1" dirty="0"/>
              <a:t>public</a:t>
            </a:r>
            <a:r>
              <a:rPr lang="en-US" sz="1500" dirty="0"/>
              <a:t> program may </a:t>
            </a:r>
            <a:r>
              <a:rPr lang="en-US" sz="1500" b="1" i="1" u="sng" dirty="0"/>
              <a:t>not</a:t>
            </a:r>
            <a:r>
              <a:rPr lang="en-US" sz="1500" dirty="0"/>
              <a:t> be included in the Required Services Program reimbursement request. If an employee works in return for tuition and does not receive salary or wages from the school the employee should not be included in the Required Services Program reimbursement request.</a:t>
            </a:r>
          </a:p>
          <a:p>
            <a:pPr marL="457200" lvl="0" indent="0" algn="l" rtl="0">
              <a:spcBef>
                <a:spcPts val="750"/>
              </a:spcBef>
              <a:spcAft>
                <a:spcPts val="0"/>
              </a:spcAft>
              <a:buNone/>
            </a:pPr>
            <a:endParaRPr dirty="0"/>
          </a:p>
        </p:txBody>
      </p:sp>
    </p:spTree>
    <p:extLst>
      <p:ext uri="{BB962C8B-B14F-4D97-AF65-F5344CB8AC3E}">
        <p14:creationId xmlns:p14="http://schemas.microsoft.com/office/powerpoint/2010/main" val="4047451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2"/>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n-US" dirty="0"/>
              <a:t>Calculation of Hourly Salary Rates (</a:t>
            </a:r>
            <a:r>
              <a:rPr lang="en-US" dirty="0" smtClean="0"/>
              <a:t>continued)</a:t>
            </a:r>
            <a:endParaRPr dirty="0"/>
          </a:p>
        </p:txBody>
      </p:sp>
      <p:sp>
        <p:nvSpPr>
          <p:cNvPr id="145" name="Google Shape;145;p42"/>
          <p:cNvSpPr txBox="1">
            <a:spLocks noGrp="1"/>
          </p:cNvSpPr>
          <p:nvPr>
            <p:ph type="body" idx="1"/>
          </p:nvPr>
        </p:nvSpPr>
        <p:spPr>
          <a:prstGeom prst="rect">
            <a:avLst/>
          </a:prstGeom>
        </p:spPr>
        <p:txBody>
          <a:bodyPr spcFirstLastPara="1" wrap="square" lIns="91425" tIns="91425" rIns="91425" bIns="91425" anchor="t" anchorCtr="0">
            <a:noAutofit/>
          </a:bodyPr>
          <a:lstStyle/>
          <a:p>
            <a:r>
              <a:rPr lang="en-US" sz="1600" dirty="0">
                <a:solidFill>
                  <a:srgbClr val="000000"/>
                </a:solidFill>
                <a:latin typeface="Calibri" panose="020F0502020204030204" pitchFamily="34" charset="0"/>
                <a:cs typeface="Calibri" panose="020F0502020204030204" pitchFamily="34" charset="0"/>
              </a:rPr>
              <a:t>Extra pay earned by an employee who is employed to provide before- and after-school care services </a:t>
            </a:r>
            <a:r>
              <a:rPr lang="en-US" sz="1600" b="1" i="1" dirty="0">
                <a:solidFill>
                  <a:srgbClr val="000000"/>
                </a:solidFill>
                <a:latin typeface="Calibri" panose="020F0502020204030204" pitchFamily="34" charset="0"/>
                <a:cs typeface="Calibri" panose="020F0502020204030204" pitchFamily="34" charset="0"/>
              </a:rPr>
              <a:t>should not </a:t>
            </a:r>
            <a:r>
              <a:rPr lang="en-US" sz="1600" dirty="0">
                <a:solidFill>
                  <a:srgbClr val="000000"/>
                </a:solidFill>
                <a:latin typeface="Calibri" panose="020F0502020204030204" pitchFamily="34" charset="0"/>
                <a:cs typeface="Calibri" panose="020F0502020204030204" pitchFamily="34" charset="0"/>
              </a:rPr>
              <a:t>be included in the gross salary amount because these services are being paid for through fees. </a:t>
            </a:r>
          </a:p>
          <a:p>
            <a:endParaRPr lang="en-US" sz="1000" dirty="0">
              <a:solidFill>
                <a:srgbClr val="000000"/>
              </a:solidFill>
              <a:latin typeface="Calibri" panose="020F0502020204030204" pitchFamily="34" charset="0"/>
              <a:cs typeface="Calibri" panose="020F0502020204030204" pitchFamily="34" charset="0"/>
            </a:endParaRPr>
          </a:p>
          <a:p>
            <a:r>
              <a:rPr lang="en-US" sz="1600" dirty="0">
                <a:solidFill>
                  <a:srgbClr val="000000"/>
                </a:solidFill>
                <a:latin typeface="Calibri" panose="020F0502020204030204" pitchFamily="34" charset="0"/>
                <a:cs typeface="Calibri" panose="020F0502020204030204" pitchFamily="34" charset="0"/>
              </a:rPr>
              <a:t>Extra pay earned by an employee for extra duties beyond normal teaching duties </a:t>
            </a:r>
            <a:r>
              <a:rPr lang="en-US" sz="1600" b="1" i="1" dirty="0">
                <a:solidFill>
                  <a:srgbClr val="000000"/>
                </a:solidFill>
                <a:latin typeface="Calibri" panose="020F0502020204030204" pitchFamily="34" charset="0"/>
                <a:cs typeface="Calibri" panose="020F0502020204030204" pitchFamily="34" charset="0"/>
              </a:rPr>
              <a:t>can be </a:t>
            </a:r>
            <a:r>
              <a:rPr lang="en-US" sz="1600" dirty="0">
                <a:solidFill>
                  <a:srgbClr val="000000"/>
                </a:solidFill>
                <a:latin typeface="Calibri" panose="020F0502020204030204" pitchFamily="34" charset="0"/>
                <a:cs typeface="Calibri" panose="020F0502020204030204" pitchFamily="34" charset="0"/>
              </a:rPr>
              <a:t>included in the gross salary amount (i.e., English Department Supervisor), although the hours associated with these duties are not reimbursable. </a:t>
            </a:r>
          </a:p>
          <a:p>
            <a:endParaRPr lang="en-US" sz="1000" dirty="0">
              <a:solidFill>
                <a:srgbClr val="000000"/>
              </a:solidFill>
              <a:latin typeface="Calibri" panose="020F0502020204030204" pitchFamily="34" charset="0"/>
              <a:cs typeface="Calibri" panose="020F0502020204030204" pitchFamily="34" charset="0"/>
            </a:endParaRPr>
          </a:p>
          <a:p>
            <a:r>
              <a:rPr lang="en-US" sz="1600" dirty="0">
                <a:solidFill>
                  <a:srgbClr val="000000"/>
                </a:solidFill>
                <a:latin typeface="Calibri" panose="020F0502020204030204" pitchFamily="34" charset="0"/>
                <a:cs typeface="Calibri" panose="020F0502020204030204" pitchFamily="34" charset="0"/>
              </a:rPr>
              <a:t>If an employee is paid an hourly wage, not a salary, then the hourly wage amount should be reported on the reimbursement form. </a:t>
            </a:r>
          </a:p>
          <a:p>
            <a:pPr marL="0" lvl="0" indent="0" algn="l" rtl="0">
              <a:spcBef>
                <a:spcPts val="750"/>
              </a:spcBef>
              <a:spcAft>
                <a:spcPts val="0"/>
              </a:spcAft>
              <a:buNone/>
            </a:pPr>
            <a:endParaRPr dirty="0"/>
          </a:p>
        </p:txBody>
      </p:sp>
    </p:spTree>
    <p:extLst>
      <p:ext uri="{BB962C8B-B14F-4D97-AF65-F5344CB8AC3E}">
        <p14:creationId xmlns:p14="http://schemas.microsoft.com/office/powerpoint/2010/main" val="3398616429"/>
      </p:ext>
    </p:extLst>
  </p:cSld>
  <p:clrMapOvr>
    <a:masterClrMapping/>
  </p:clrMapOvr>
  <p:timing>
    <p:tnLst>
      <p:par>
        <p:cTn id="1" dur="indefinite" restart="never" nodeType="tmRoot"/>
      </p:par>
    </p:tnLst>
  </p:timing>
</p:sld>
</file>

<file path=ppt/theme/theme1.xml><?xml version="1.0" encoding="utf-8"?>
<a:theme xmlns:a="http://schemas.openxmlformats.org/drawingml/2006/main" name="LA Believes">
  <a:themeElements>
    <a:clrScheme name="LA Believes 1">
      <a:dk1>
        <a:srgbClr val="385463"/>
      </a:dk1>
      <a:lt1>
        <a:srgbClr val="FFFFFF"/>
      </a:lt1>
      <a:dk2>
        <a:srgbClr val="434343"/>
      </a:dk2>
      <a:lt2>
        <a:srgbClr val="CCCCCC"/>
      </a:lt2>
      <a:accent1>
        <a:srgbClr val="9AB185"/>
      </a:accent1>
      <a:accent2>
        <a:srgbClr val="7E87BE"/>
      </a:accent2>
      <a:accent3>
        <a:srgbClr val="BE842B"/>
      </a:accent3>
      <a:accent4>
        <a:srgbClr val="20B6A6"/>
      </a:accent4>
      <a:accent5>
        <a:srgbClr val="648146"/>
      </a:accent5>
      <a:accent6>
        <a:srgbClr val="BDBFDA"/>
      </a:accent6>
      <a:hlink>
        <a:srgbClr val="00AAB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1434</TotalTime>
  <Words>4501</Words>
  <Application>Microsoft Office PowerPoint</Application>
  <PresentationFormat>On-screen Show (16:9)</PresentationFormat>
  <Paragraphs>279</Paragraphs>
  <Slides>33</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Times New Roman</vt:lpstr>
      <vt:lpstr>Wingdings</vt:lpstr>
      <vt:lpstr>LA Believes</vt:lpstr>
      <vt:lpstr>  Required Services Reimbursement Program  </vt:lpstr>
      <vt:lpstr>Table of Contents</vt:lpstr>
      <vt:lpstr>Program Overview</vt:lpstr>
      <vt:lpstr>Program Overview (continued)</vt:lpstr>
      <vt:lpstr>School Eligibility Requirements</vt:lpstr>
      <vt:lpstr>Determining Actual Cost</vt:lpstr>
      <vt:lpstr>Identification of Eligible Employees</vt:lpstr>
      <vt:lpstr>Calculation of Hourly Salary Rates</vt:lpstr>
      <vt:lpstr>Calculation of Hourly Salary Rates (continued)</vt:lpstr>
      <vt:lpstr>Calculation of Hourly Salary Rates (continued)</vt:lpstr>
      <vt:lpstr>Maintenance of Monthly &amp; Quarterly Time Records</vt:lpstr>
      <vt:lpstr>Maintenance of Monthly &amp; Quarterly Time Records (continued)</vt:lpstr>
      <vt:lpstr>Maintenance of Monthly &amp; Quarterly Time Records (continued)</vt:lpstr>
      <vt:lpstr>Required Services Time Log (Monthly)</vt:lpstr>
      <vt:lpstr>PowerPoint Presentation</vt:lpstr>
      <vt:lpstr>Categories of Services</vt:lpstr>
      <vt:lpstr>Categories of Services (continued)</vt:lpstr>
      <vt:lpstr>Summary Time Record Form Preparation Instructions</vt:lpstr>
      <vt:lpstr>Summary Time Record Form</vt:lpstr>
      <vt:lpstr>Reimbursement Form</vt:lpstr>
      <vt:lpstr>Reimbursement Form (continued)</vt:lpstr>
      <vt:lpstr>Reimbursement Form (continued)</vt:lpstr>
      <vt:lpstr>Reimbursement Form (continued)</vt:lpstr>
      <vt:lpstr>Reimbursement Form (continued)</vt:lpstr>
      <vt:lpstr>Reimbursement Form (continued)</vt:lpstr>
      <vt:lpstr>Submitting the Required Services Reimbursement Packet</vt:lpstr>
      <vt:lpstr>Records Retention Policy</vt:lpstr>
      <vt:lpstr>Commonly Asked Questions</vt:lpstr>
      <vt:lpstr>Commonly Asked Questions (continued)</vt:lpstr>
      <vt:lpstr>Commonly Asked Questions (continued)</vt:lpstr>
      <vt:lpstr>Commonly Asked Questions (continued)</vt:lpstr>
      <vt:lpstr>Commonly Asked Questions (continued)</vt:lpstr>
      <vt:lpstr>Commonly Asked Questions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Johnson</dc:creator>
  <cp:lastModifiedBy>Elizabeth Bradstreet</cp:lastModifiedBy>
  <cp:revision>38</cp:revision>
  <dcterms:modified xsi:type="dcterms:W3CDTF">2024-05-24T14:18:35Z</dcterms:modified>
</cp:coreProperties>
</file>