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367" r:id="rId2"/>
    <p:sldId id="1216" r:id="rId3"/>
    <p:sldId id="3680" r:id="rId4"/>
    <p:sldId id="3692" r:id="rId5"/>
    <p:sldId id="3685" r:id="rId6"/>
    <p:sldId id="3686" r:id="rId7"/>
    <p:sldId id="3690" r:id="rId8"/>
    <p:sldId id="3687" r:id="rId9"/>
    <p:sldId id="3688" r:id="rId10"/>
    <p:sldId id="3681" r:id="rId11"/>
    <p:sldId id="3683" r:id="rId12"/>
    <p:sldId id="3684" r:id="rId13"/>
    <p:sldId id="3689" r:id="rId14"/>
    <p:sldId id="36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56289-F55C-441A-BF8C-FDE28AD9EE73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BE5F1-9777-4AE5-986F-3BA6F007F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9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Presentation title slide contains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title, subtitle, and optional author info.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Background can be customized to fit specific subject matter upon request.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F2549-8DC0-49EF-80DA-C78403FCAF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5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(Situation, Impact) 70% of active shooters are over in less than 5 minutes. Responders can’t arrive in time.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F2549-8DC0-49EF-80DA-C78403FCAF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2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Presentation title slide contains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title, subtitle, and optional author info.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Background can be customized to fit specific subject matter upon request.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F2549-8DC0-49EF-80DA-C78403FCAF8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6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FB15A-6F8B-7A65-8715-20E046948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AA837-ADD8-1CCC-BAE0-F1222B7C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FC41-7BD1-78D1-2897-9B312F0A2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C7F1-03EC-4913-BEEE-CA6025EB4F9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37650-43A4-7D63-F4D8-3A280834A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D2BFF-33F9-6E13-55A7-9F2806A8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9219-5700-440A-BFCD-E283AEEA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4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D72F-1C53-2F7D-79D4-43F3A8A0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CE427-7B20-A0D7-6265-AE62765D2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4BF66-EEDA-F431-EB7C-8ED59C9A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C7F1-03EC-4913-BEEE-CA6025EB4F9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85EB-0C7F-C10B-624A-56EDCCA6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B3536-3D31-C98C-D9B2-072E2D2E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9219-5700-440A-BFCD-E283AEEA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4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74CE3-8D3C-507C-BB99-D37D4E8C1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83F2F-6AE7-1D87-2B1F-191F1F89D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8495C-2253-4D0E-353F-500F7645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C7F1-03EC-4913-BEEE-CA6025EB4F9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6671C-B8CD-BB6A-31B2-32C3D92A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00237-EA3E-2334-A95B-D9EFBBCD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9219-5700-440A-BFCD-E283AEEA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0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gradFill flip="none" rotWithShape="1">
          <a:gsLst>
            <a:gs pos="0">
              <a:srgbClr val="C1F0EE"/>
            </a:gs>
            <a:gs pos="61000">
              <a:schemeClr val="bg1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Color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212" y="6436270"/>
            <a:ext cx="766347" cy="2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39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0F3A23B6-605B-497D-A525-74505E28C346}"/>
              </a:ext>
            </a:extLst>
          </p:cNvPr>
          <p:cNvGrpSpPr>
            <a:grpSpLocks/>
          </p:cNvGrpSpPr>
          <p:nvPr/>
        </p:nvGrpSpPr>
        <p:grpSpPr bwMode="auto">
          <a:xfrm>
            <a:off x="9699625" y="6321425"/>
            <a:ext cx="2584450" cy="460375"/>
            <a:chOff x="9699597" y="6321883"/>
            <a:chExt cx="2583843" cy="460688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D9692F79-0CD7-4B4B-8BBB-17AE4965F6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99597" y="6326613"/>
              <a:ext cx="2476960" cy="455958"/>
              <a:chOff x="9699597" y="6326613"/>
              <a:chExt cx="2476960" cy="45595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59759E-8A45-40B4-801A-C46AE8CB7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9597" y="6598296"/>
                <a:ext cx="2477506" cy="184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CA" altLang="en-US" sz="600">
                    <a:solidFill>
                      <a:srgbClr val="595959"/>
                    </a:solidFill>
                    <a:latin typeface="Work Sans Light"/>
                    <a:ea typeface="Lato Light" panose="020F0302020204030203" pitchFamily="34" charset="0"/>
                    <a:cs typeface="Lato Light" panose="020F0302020204030203" pitchFamily="34" charset="0"/>
                  </a:rPr>
                  <a:t>CONFIDENTIAL  ©2020 Rave Mobile Safety  All Rights Reserved.</a:t>
                </a:r>
              </a:p>
            </p:txBody>
          </p:sp>
          <p:pic>
            <p:nvPicPr>
              <p:cNvPr id="9" name="Picture 7">
                <a:extLst>
                  <a:ext uri="{FF2B5EF4-FFF2-40B4-BE49-F238E27FC236}">
                    <a16:creationId xmlns:a16="http://schemas.microsoft.com/office/drawing/2014/main" id="{5BAD2A82-E818-46B3-9437-39F6881FDE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0015" y="6326613"/>
                <a:ext cx="794607" cy="250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Marcador de texto 4">
              <a:extLst>
                <a:ext uri="{FF2B5EF4-FFF2-40B4-BE49-F238E27FC236}">
                  <a16:creationId xmlns:a16="http://schemas.microsoft.com/office/drawing/2014/main" id="{1D71D240-A4D8-41B6-9379-D4B9DF9BAF97}"/>
                </a:ext>
              </a:extLst>
            </p:cNvPr>
            <p:cNvSpPr txBox="1">
              <a:spLocks/>
            </p:cNvSpPr>
            <p:nvPr/>
          </p:nvSpPr>
          <p:spPr>
            <a:xfrm>
              <a:off x="10726469" y="6321883"/>
              <a:ext cx="1556971" cy="268470"/>
            </a:xfrm>
            <a:prstGeom prst="rect">
              <a:avLst/>
            </a:prstGeom>
            <a:noFill/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/>
                <a:buNone/>
                <a:defRPr/>
              </a:pPr>
              <a:r>
                <a:rPr lang="es-ES_tradnl" sz="1150" b="1">
                  <a:solidFill>
                    <a:schemeClr val="bg1">
                      <a:lumMod val="50000"/>
                    </a:schemeClr>
                  </a:solidFill>
                  <a:latin typeface="Oswald" pitchFamily="2" charset="77"/>
                  <a:ea typeface="Lato Black" charset="0"/>
                  <a:cs typeface="Lato Black" charset="0"/>
                </a:rPr>
                <a:t>Do all you can today</a:t>
              </a:r>
              <a:r>
                <a:rPr lang="es-ES_tradnl" sz="1150" b="1">
                  <a:solidFill>
                    <a:srgbClr val="EE3A24"/>
                  </a:solidFill>
                  <a:latin typeface="Oswald" pitchFamily="2" charset="77"/>
                  <a:ea typeface="Lato Black" charset="0"/>
                  <a:cs typeface="Lato Black" charset="0"/>
                </a:rPr>
                <a:t>.</a:t>
              </a:r>
            </a:p>
          </p:txBody>
        </p:sp>
      </p:grpSp>
      <p:sp>
        <p:nvSpPr>
          <p:cNvPr id="10" name="Triangle 18">
            <a:extLst>
              <a:ext uri="{FF2B5EF4-FFF2-40B4-BE49-F238E27FC236}">
                <a16:creationId xmlns:a16="http://schemas.microsoft.com/office/drawing/2014/main" id="{C096312D-DA41-4635-8EBE-882A6C7D4E96}"/>
              </a:ext>
            </a:extLst>
          </p:cNvPr>
          <p:cNvSpPr/>
          <p:nvPr/>
        </p:nvSpPr>
        <p:spPr>
          <a:xfrm rot="16200000">
            <a:off x="10675937" y="-80962"/>
            <a:ext cx="1438275" cy="16002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riangle 19">
            <a:extLst>
              <a:ext uri="{FF2B5EF4-FFF2-40B4-BE49-F238E27FC236}">
                <a16:creationId xmlns:a16="http://schemas.microsoft.com/office/drawing/2014/main" id="{94CF6565-AAD5-47CF-A2B5-B46362D4BD2D}"/>
              </a:ext>
            </a:extLst>
          </p:cNvPr>
          <p:cNvSpPr/>
          <p:nvPr/>
        </p:nvSpPr>
        <p:spPr>
          <a:xfrm rot="5400000">
            <a:off x="64293" y="5869782"/>
            <a:ext cx="919163" cy="104775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1850" y="1143753"/>
            <a:ext cx="9502775" cy="918728"/>
          </a:xfrm>
        </p:spPr>
        <p:txBody>
          <a:bodyPr anchor="t">
            <a:normAutofit/>
          </a:bodyPr>
          <a:lstStyle>
            <a:lvl1pPr>
              <a:defRPr sz="5400" b="1" i="0" cap="all" baseline="0">
                <a:solidFill>
                  <a:srgbClr val="06257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831850" y="2555756"/>
            <a:ext cx="10515600" cy="350415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0"/>
          </p:nvPr>
        </p:nvSpPr>
        <p:spPr>
          <a:xfrm>
            <a:off x="844549" y="827403"/>
            <a:ext cx="9490075" cy="458472"/>
          </a:xfrm>
        </p:spPr>
        <p:txBody>
          <a:bodyPr>
            <a:normAutofit/>
          </a:bodyPr>
          <a:lstStyle>
            <a:lvl1pPr marL="0" indent="0">
              <a:buNone/>
              <a:defRPr sz="1600" b="1" cap="all" baseline="0">
                <a:solidFill>
                  <a:srgbClr val="EE3A24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3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B133F-C138-C8EA-5F7A-35996BD1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B619F-44B2-F5FA-9250-89588E663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55FE8-C9B2-B008-D826-D60C5ADD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C7F1-03EC-4913-BEEE-CA6025EB4F9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23712-A22F-18B8-5742-208BEBAE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CAAE7-B915-C08A-7EEB-C404C7F2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9219-5700-440A-BFCD-E283AEEA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2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34658-91A2-0B77-1279-DAA063CA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C1E79-C548-9431-B019-86065DA07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AC17E-60FD-2EF3-A2A9-0A0D4904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C7F1-03EC-4913-BEEE-CA6025EB4F9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BB745-2D0C-42CB-2192-14DF35BE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A7F1-977D-3577-D0E0-40D4B472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9219-5700-440A-BFCD-E283AEEA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1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A2CB-7F7D-B27A-8EE4-0DEBB061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CFA60-54C8-A580-A642-FBB1DB996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A2F31-10B5-283B-4244-6DB925219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5CED9-AA4E-69B5-3C8F-AA6CC126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C7F1-03EC-4913-BEEE-CA6025EB4F9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AFA6D-EF60-C3C4-4D78-599FBAF2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9BF6D-FA64-BBBA-6370-4B1FE8DD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9219-5700-440A-BFCD-E283AEEA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5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D38AF-9C79-41DE-2E0E-0FB4C1F9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9094D-CC9B-7DE7-81F1-80A71A01A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2B329-9521-5332-64F8-279B1846E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3D384-46E4-4A08-AA26-18399FFC3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3CAD9-3584-9204-ECE4-2DB189BEB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A1E9F-ABB7-19AA-15E7-DBAEE8CF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C7F1-03EC-4913-BEEE-CA6025EB4F9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89E53F-29C1-F0CC-568C-AA4D0F07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34C79-C817-9973-1898-75946F46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9219-5700-440A-BFCD-E283AEEA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5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F601-61B9-CFB6-9233-45CA0C69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02001-95D1-F68D-A893-BB324C70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C7F1-03EC-4913-BEEE-CA6025EB4F9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981BB-A26C-9C58-119D-BBD5B4CD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B32C8-9EFC-4F7F-8FAB-D2DDAA39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9219-5700-440A-BFCD-E283AEEA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5F14E-3DD5-06AF-A3DC-FB4792A75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C7F1-03EC-4913-BEEE-CA6025EB4F9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6EE97-709C-472B-0DD0-770F364A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A59E-BCCA-7412-8EB9-EEAAB4FA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9219-5700-440A-BFCD-E283AEEA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6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13E5F-362C-3B0E-29A5-626F0344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7B91-FF81-F1F0-BAE0-97811B0C2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684EB-89A5-4221-3120-855E39BD3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B0865-5BFB-FEF1-C4A3-290B04FD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C7F1-03EC-4913-BEEE-CA6025EB4F9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53AE9-A650-250F-5FB0-CCCD52F2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9DC10-0279-4CCC-D828-BD36ED09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9219-5700-440A-BFCD-E283AEEA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0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F389-1E07-A5DC-638D-06BF7FEB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9264A-DF48-2363-BD31-1D069F5FD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3CE93-78C7-8467-41CB-9F2E562C1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51DA2-83F8-8CB1-DD18-470A3390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C7F1-03EC-4913-BEEE-CA6025EB4F9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1B84B-FA37-6E29-61F5-613034CC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EC468-33C8-1FDA-8994-2BE80E5E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79219-5700-440A-BFCD-E283AEEA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2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0F0CC-DDA0-593A-DCEB-AC93A85B1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DD79F-C2A7-DFAA-8B71-9CCD5770D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5855A-9328-DD03-465E-0D23DB738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9C7F1-03EC-4913-BEEE-CA6025EB4F9E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A0E76-27BB-FC0D-D4E1-D47B5E627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18FC1-FC2C-651E-8B2A-6118AD7DF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79219-5700-440A-BFCD-E283AEEA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0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benton@ravemobilesafety.com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benton@ravemobilesafety.com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7366" y="4587230"/>
            <a:ext cx="10857269" cy="91281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867" baseline="98000" dirty="0">
              <a:solidFill>
                <a:schemeClr val="bg1"/>
              </a:solidFill>
            </a:endParaRPr>
          </a:p>
        </p:txBody>
      </p:sp>
      <p:pic>
        <p:nvPicPr>
          <p:cNvPr id="15" name="Picture 14" descr="rave_logo_white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421" y="5884020"/>
            <a:ext cx="1419657" cy="446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5187" y="2401795"/>
            <a:ext cx="9594168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cap="all" dirty="0">
                <a:solidFill>
                  <a:srgbClr val="FFFFFF"/>
                </a:solidFill>
                <a:latin typeface="Arial Black"/>
                <a:cs typeface="Arial Black"/>
              </a:rPr>
              <a:t>Rave Panic Button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8954" y="3210924"/>
            <a:ext cx="968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Empower School Safety in Louisiana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D3A46-4A3C-48D6-8A28-58F057551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-113879"/>
            <a:ext cx="12192000" cy="6857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DC0D17-AA94-498A-884B-A551727B18B9}"/>
              </a:ext>
            </a:extLst>
          </p:cNvPr>
          <p:cNvSpPr txBox="1"/>
          <p:nvPr/>
        </p:nvSpPr>
        <p:spPr>
          <a:xfrm>
            <a:off x="2081581" y="4021667"/>
            <a:ext cx="8028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Mark Benton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Director, State of Louisiana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mbenton@ravemobilesafety.com</a:t>
            </a:r>
            <a:endParaRPr lang="en-US" sz="28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225-806-4273</a:t>
            </a:r>
          </a:p>
        </p:txBody>
      </p:sp>
    </p:spTree>
    <p:extLst>
      <p:ext uri="{BB962C8B-B14F-4D97-AF65-F5344CB8AC3E}">
        <p14:creationId xmlns:p14="http://schemas.microsoft.com/office/powerpoint/2010/main" val="396962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7C8D-608D-4401-883D-CF6E1B4A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08" y="467478"/>
            <a:ext cx="9372517" cy="1544202"/>
          </a:xfrm>
        </p:spPr>
        <p:txBody>
          <a:bodyPr>
            <a:noAutofit/>
          </a:bodyPr>
          <a:lstStyle/>
          <a:p>
            <a:pPr algn="ctr"/>
            <a:r>
              <a:rPr lang="en-CA" sz="3200" dirty="0"/>
              <a:t>How can panic button further support my school’s Emergency operation plan?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65B66-C891-D34B-0797-35989470CA5A}"/>
              </a:ext>
            </a:extLst>
          </p:cNvPr>
          <p:cNvSpPr txBox="1"/>
          <p:nvPr/>
        </p:nvSpPr>
        <p:spPr>
          <a:xfrm>
            <a:off x="868680" y="2274073"/>
            <a:ext cx="10195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Whole-Community stakeholder approach to planning – incorporation of the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Panic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utton communication solution should be fully incorporated into the district &amp; schools emergency response plan.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learning the capabilities of the tool, improving the existing plan, and clarifying responsibilities &amp; capabilities; the plan is revised, improved and more probable to be effective.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6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7C8D-608D-4401-883D-CF6E1B4A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08" y="467478"/>
            <a:ext cx="9372517" cy="1544202"/>
          </a:xfrm>
        </p:spPr>
        <p:txBody>
          <a:bodyPr>
            <a:noAutofit/>
          </a:bodyPr>
          <a:lstStyle/>
          <a:p>
            <a:pPr algn="ctr"/>
            <a:r>
              <a:rPr lang="en-CA" sz="3200" dirty="0"/>
              <a:t>How can panic button further support my school’s Emergency operation plan?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65B66-C891-D34B-0797-35989470CA5A}"/>
              </a:ext>
            </a:extLst>
          </p:cNvPr>
          <p:cNvSpPr txBox="1"/>
          <p:nvPr/>
        </p:nvSpPr>
        <p:spPr>
          <a:xfrm>
            <a:off x="222636" y="1758535"/>
            <a:ext cx="1139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Staff Assist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templates allow schools to preload messages &amp; streamline communications.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Processes from the emergency operation plan can be included in messaging during planning &amp; implementation.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F27A121-31F0-E177-B8FE-3B13CBFD8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85" y="2935010"/>
            <a:ext cx="6585838" cy="37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9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7C8D-608D-4401-883D-CF6E1B4A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08" y="467478"/>
            <a:ext cx="9372517" cy="1544202"/>
          </a:xfrm>
        </p:spPr>
        <p:txBody>
          <a:bodyPr>
            <a:noAutofit/>
          </a:bodyPr>
          <a:lstStyle/>
          <a:p>
            <a:pPr algn="ctr"/>
            <a:r>
              <a:rPr lang="en-CA" sz="3200" dirty="0"/>
              <a:t>How can panic button further support my school’s Emergency operation plan?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65B66-C891-D34B-0797-35989470CA5A}"/>
              </a:ext>
            </a:extLst>
          </p:cNvPr>
          <p:cNvSpPr txBox="1"/>
          <p:nvPr/>
        </p:nvSpPr>
        <p:spPr>
          <a:xfrm>
            <a:off x="868680" y="2274073"/>
            <a:ext cx="10195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geofencing both the campus &amp; individual structures, Faculty, Staff &amp; First Responders have an accurate location of any potential incidents on school grounds.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Providing complete, accurate information in the Panic Button profile, gives First Responders a clear picture of your campus and the challenges they might face. </a:t>
            </a:r>
          </a:p>
        </p:txBody>
      </p:sp>
    </p:spTree>
    <p:extLst>
      <p:ext uri="{BB962C8B-B14F-4D97-AF65-F5344CB8AC3E}">
        <p14:creationId xmlns:p14="http://schemas.microsoft.com/office/powerpoint/2010/main" val="1956526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7C8D-608D-4401-883D-CF6E1B4A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23" y="467478"/>
            <a:ext cx="9277102" cy="1043270"/>
          </a:xfrm>
        </p:spPr>
        <p:txBody>
          <a:bodyPr>
            <a:noAutofit/>
          </a:bodyPr>
          <a:lstStyle/>
          <a:p>
            <a:pPr algn="ctr"/>
            <a:r>
              <a:rPr lang="en-CA" sz="2800" dirty="0"/>
              <a:t>What else can I do to make my campus safer?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AF5555-2591-DD51-CDA8-82AC706C2757}"/>
              </a:ext>
            </a:extLst>
          </p:cNvPr>
          <p:cNvSpPr txBox="1"/>
          <p:nvPr/>
        </p:nvSpPr>
        <p:spPr>
          <a:xfrm>
            <a:off x="922351" y="1844703"/>
            <a:ext cx="941227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Utilize Panic Button to Conduct Drills &amp; Exercises.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Develop a relationship with your local 911-Center.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Get to know your local First Responders and include them in planning, drills &amp; exercises.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Utilize Staff Assist on a regular basis to help faculty &amp; staff to become familiar with Panic Button app.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Maintain Panic Button profile by regularly reviewing &amp; updating information.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Maintain and update your Campus Emergency Operation Plan.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 dirty="0"/>
              <a:t>Plan, Practice and be Prepared!</a:t>
            </a:r>
          </a:p>
        </p:txBody>
      </p:sp>
    </p:spTree>
    <p:extLst>
      <p:ext uri="{BB962C8B-B14F-4D97-AF65-F5344CB8AC3E}">
        <p14:creationId xmlns:p14="http://schemas.microsoft.com/office/powerpoint/2010/main" val="723497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7366" y="4587230"/>
            <a:ext cx="10857269" cy="91281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867" baseline="98000" dirty="0">
              <a:solidFill>
                <a:schemeClr val="bg1"/>
              </a:solidFill>
            </a:endParaRPr>
          </a:p>
        </p:txBody>
      </p:sp>
      <p:pic>
        <p:nvPicPr>
          <p:cNvPr id="15" name="Picture 14" descr="rave_logo_white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421" y="5884020"/>
            <a:ext cx="1419657" cy="446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5187" y="2401795"/>
            <a:ext cx="9594168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cap="all" dirty="0">
                <a:solidFill>
                  <a:srgbClr val="FFFFFF"/>
                </a:solidFill>
                <a:latin typeface="Arial Black"/>
                <a:cs typeface="Arial Black"/>
              </a:rPr>
              <a:t>Rave Panic Button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8954" y="3210924"/>
            <a:ext cx="968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Empower School Safety in Louisiana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D3A46-4A3C-48D6-8A28-58F057551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6957" y="-113879"/>
            <a:ext cx="12192000" cy="68573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DC0D17-AA94-498A-884B-A551727B18B9}"/>
              </a:ext>
            </a:extLst>
          </p:cNvPr>
          <p:cNvSpPr txBox="1"/>
          <p:nvPr/>
        </p:nvSpPr>
        <p:spPr>
          <a:xfrm>
            <a:off x="2081581" y="4021667"/>
            <a:ext cx="8028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Mark Benton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Director, State of Louisiana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mbenton@ravemobilesafety.com</a:t>
            </a:r>
            <a:endParaRPr lang="en-US" sz="28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225-806-4273</a:t>
            </a:r>
          </a:p>
        </p:txBody>
      </p:sp>
    </p:spTree>
    <p:extLst>
      <p:ext uri="{BB962C8B-B14F-4D97-AF65-F5344CB8AC3E}">
        <p14:creationId xmlns:p14="http://schemas.microsoft.com/office/powerpoint/2010/main" val="338362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4859" y="331961"/>
            <a:ext cx="8907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D4067"/>
                </a:solidFill>
                <a:latin typeface="Arial Black"/>
                <a:cs typeface="Arial Black"/>
              </a:rPr>
              <a:t>RAVE PANIC BUTTON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5743" y="1786741"/>
            <a:ext cx="8752189" cy="1200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spcBef>
                <a:spcPts val="1600"/>
              </a:spcBef>
              <a:buClr>
                <a:srgbClr val="EF3900"/>
              </a:buClr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595959"/>
                </a:solidFill>
              </a:rPr>
              <a:t>Notify Staff and 9-1-1 </a:t>
            </a:r>
            <a:r>
              <a:rPr lang="en-US" dirty="0">
                <a:solidFill>
                  <a:srgbClr val="595959"/>
                </a:solidFill>
              </a:rPr>
              <a:t>with a Single Touch</a:t>
            </a:r>
          </a:p>
          <a:p>
            <a:pPr marL="457189" indent="-457189">
              <a:spcBef>
                <a:spcPts val="1600"/>
              </a:spcBef>
              <a:buClr>
                <a:srgbClr val="EF3900"/>
              </a:buClr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595959"/>
                </a:solidFill>
              </a:rPr>
              <a:t>Get Responders on Scene</a:t>
            </a:r>
            <a:r>
              <a:rPr lang="en-US" sz="3200" b="1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Faster and Better-Informed</a:t>
            </a:r>
            <a:endParaRPr lang="en-US" sz="3200" dirty="0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949" y="6446807"/>
            <a:ext cx="12843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Proprietary &amp; Confidential</a:t>
            </a:r>
          </a:p>
        </p:txBody>
      </p:sp>
      <p:pic>
        <p:nvPicPr>
          <p:cNvPr id="1026" name="Picture 2" descr="Five Emergency Call Butt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65" y="2671060"/>
            <a:ext cx="9738185" cy="428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3149" y="1089223"/>
            <a:ext cx="8910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Mobile Incident Response App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595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7C8D-608D-4401-883D-CF6E1B4A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478"/>
            <a:ext cx="9502775" cy="918728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rave panic button</a:t>
            </a:r>
          </a:p>
        </p:txBody>
      </p:sp>
      <p:pic>
        <p:nvPicPr>
          <p:cNvPr id="6" name="Picture 5" descr="A close up of a stereo&#10;&#10;Description automatically generated">
            <a:extLst>
              <a:ext uri="{FF2B5EF4-FFF2-40B4-BE49-F238E27FC236}">
                <a16:creationId xmlns:a16="http://schemas.microsoft.com/office/drawing/2014/main" id="{E2AD9B06-F6A5-4382-8BA2-F30646522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25" y="1927619"/>
            <a:ext cx="2729462" cy="47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9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7C8D-608D-4401-883D-CF6E1B4A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888" y="461515"/>
            <a:ext cx="9420224" cy="1886108"/>
          </a:xfrm>
        </p:spPr>
        <p:txBody>
          <a:bodyPr>
            <a:noAutofit/>
          </a:bodyPr>
          <a:lstStyle/>
          <a:p>
            <a:pPr algn="ctr"/>
            <a:r>
              <a:rPr lang="en-CA" sz="3200" dirty="0"/>
              <a:t>Many schools have began the implementation process for Rave Panic Button but, have stalled for several reasons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229420-1774-2198-573E-6DF9C5144768}"/>
              </a:ext>
            </a:extLst>
          </p:cNvPr>
          <p:cNvSpPr txBox="1"/>
          <p:nvPr/>
        </p:nvSpPr>
        <p:spPr>
          <a:xfrm>
            <a:off x="1089330" y="2926080"/>
            <a:ext cx="9638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62572"/>
                </a:solidFill>
                <a:latin typeface="Arial Black" panose="020B0A04020102020204" pitchFamily="34" charset="0"/>
              </a:rPr>
              <a:t>Completing the Panic Button Profile is vital to assure that your faculty, staff and first responders are informed and provided the critical information that they need.</a:t>
            </a:r>
          </a:p>
        </p:txBody>
      </p:sp>
    </p:spTree>
    <p:extLst>
      <p:ext uri="{BB962C8B-B14F-4D97-AF65-F5344CB8AC3E}">
        <p14:creationId xmlns:p14="http://schemas.microsoft.com/office/powerpoint/2010/main" val="138935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7C8D-608D-4401-883D-CF6E1B4A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23" y="467478"/>
            <a:ext cx="9277102" cy="1639618"/>
          </a:xfrm>
        </p:spPr>
        <p:txBody>
          <a:bodyPr>
            <a:noAutofit/>
          </a:bodyPr>
          <a:lstStyle/>
          <a:p>
            <a:pPr algn="ctr"/>
            <a:r>
              <a:rPr lang="en-CA" sz="2800" dirty="0"/>
              <a:t>What can I do as a school administrator to assure that responders have the best and most updated info about my campus?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65B66-C891-D34B-0797-35989470CA5A}"/>
              </a:ext>
            </a:extLst>
          </p:cNvPr>
          <p:cNvSpPr txBox="1"/>
          <p:nvPr/>
        </p:nvSpPr>
        <p:spPr>
          <a:xfrm>
            <a:off x="725556" y="2198536"/>
            <a:ext cx="10195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Complete the Panic Button Profile…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28F17A-6F53-5B8F-0711-169B4FFC5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76" y="2751641"/>
            <a:ext cx="6021788" cy="393013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699B91B-FCF7-BF1E-55C0-2637519189C8}"/>
              </a:ext>
            </a:extLst>
          </p:cNvPr>
          <p:cNvSpPr/>
          <p:nvPr/>
        </p:nvSpPr>
        <p:spPr>
          <a:xfrm>
            <a:off x="5446644" y="3454034"/>
            <a:ext cx="1796995" cy="2576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4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7C8D-608D-4401-883D-CF6E1B4A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23" y="467478"/>
            <a:ext cx="9277102" cy="1639618"/>
          </a:xfrm>
        </p:spPr>
        <p:txBody>
          <a:bodyPr>
            <a:noAutofit/>
          </a:bodyPr>
          <a:lstStyle/>
          <a:p>
            <a:pPr algn="ctr"/>
            <a:r>
              <a:rPr lang="en-CA" sz="2800" dirty="0"/>
              <a:t>What can I do as a school administrator to assure that responders have the best and most updated info about my campus?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65B66-C891-D34B-0797-35989470CA5A}"/>
              </a:ext>
            </a:extLst>
          </p:cNvPr>
          <p:cNvSpPr txBox="1"/>
          <p:nvPr/>
        </p:nvSpPr>
        <p:spPr>
          <a:xfrm>
            <a:off x="757361" y="2107096"/>
            <a:ext cx="10195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Geofence Campus Structures…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ED771191-A2F6-4B2B-E29C-81A6319DD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52" y="2624465"/>
            <a:ext cx="6676906" cy="39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6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7C8D-608D-4401-883D-CF6E1B4A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23" y="467478"/>
            <a:ext cx="9277102" cy="1639618"/>
          </a:xfrm>
        </p:spPr>
        <p:txBody>
          <a:bodyPr>
            <a:noAutofit/>
          </a:bodyPr>
          <a:lstStyle/>
          <a:p>
            <a:pPr algn="ctr"/>
            <a:r>
              <a:rPr lang="en-CA" sz="2800" dirty="0"/>
              <a:t>What can I do as a school administrator to assure that responders have the best and most updated info about my campus?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65B66-C891-D34B-0797-35989470CA5A}"/>
              </a:ext>
            </a:extLst>
          </p:cNvPr>
          <p:cNvSpPr txBox="1"/>
          <p:nvPr/>
        </p:nvSpPr>
        <p:spPr>
          <a:xfrm>
            <a:off x="765314" y="2188352"/>
            <a:ext cx="10195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Update Users…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0A952CE-05AF-FC0C-6418-620E97361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26" y="2731274"/>
            <a:ext cx="6961367" cy="39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6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7C8D-608D-4401-883D-CF6E1B4A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23" y="467478"/>
            <a:ext cx="9277102" cy="1639618"/>
          </a:xfrm>
        </p:spPr>
        <p:txBody>
          <a:bodyPr>
            <a:noAutofit/>
          </a:bodyPr>
          <a:lstStyle/>
          <a:p>
            <a:pPr algn="ctr"/>
            <a:r>
              <a:rPr lang="en-CA" sz="2800" dirty="0"/>
              <a:t>What can I do as a school administrator to assure that responders have the best and most updated info about my campus?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65B66-C891-D34B-0797-35989470CA5A}"/>
              </a:ext>
            </a:extLst>
          </p:cNvPr>
          <p:cNvSpPr txBox="1"/>
          <p:nvPr/>
        </p:nvSpPr>
        <p:spPr>
          <a:xfrm>
            <a:off x="789167" y="2289976"/>
            <a:ext cx="10195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Upload Floor Plans…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3D08F61-BF84-E95E-BE8D-254511952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65" y="2934521"/>
            <a:ext cx="5779218" cy="401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0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7C8D-608D-4401-883D-CF6E1B4A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23" y="467478"/>
            <a:ext cx="9277102" cy="1639618"/>
          </a:xfrm>
        </p:spPr>
        <p:txBody>
          <a:bodyPr>
            <a:noAutofit/>
          </a:bodyPr>
          <a:lstStyle/>
          <a:p>
            <a:pPr algn="ctr"/>
            <a:r>
              <a:rPr lang="en-CA" sz="2800" dirty="0"/>
              <a:t>What can I do as a school administrator to assure that responders have the best and most updated info about my campus?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65B66-C891-D34B-0797-35989470CA5A}"/>
              </a:ext>
            </a:extLst>
          </p:cNvPr>
          <p:cNvSpPr txBox="1"/>
          <p:nvPr/>
        </p:nvSpPr>
        <p:spPr>
          <a:xfrm>
            <a:off x="781216" y="2198536"/>
            <a:ext cx="10195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Profiles to 911-Center…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09A2E474-F330-A281-F73E-DBCDC5E6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40" y="2751641"/>
            <a:ext cx="6524720" cy="404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42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591</Words>
  <Application>Microsoft Office PowerPoint</Application>
  <PresentationFormat>Widescreen</PresentationFormat>
  <Paragraphs>58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Lato Black</vt:lpstr>
      <vt:lpstr>Lato Light</vt:lpstr>
      <vt:lpstr>Oswald</vt:lpstr>
      <vt:lpstr>Wingdings</vt:lpstr>
      <vt:lpstr>Work Sans Light</vt:lpstr>
      <vt:lpstr>Office Theme</vt:lpstr>
      <vt:lpstr>PowerPoint Presentation</vt:lpstr>
      <vt:lpstr>PowerPoint Presentation</vt:lpstr>
      <vt:lpstr>rave panic button</vt:lpstr>
      <vt:lpstr>Many schools have began the implementation process for Rave Panic Button but, have stalled for several reasons</vt:lpstr>
      <vt:lpstr>What can I do as a school administrator to assure that responders have the best and most updated info about my campus?</vt:lpstr>
      <vt:lpstr>What can I do as a school administrator to assure that responders have the best and most updated info about my campus?</vt:lpstr>
      <vt:lpstr>What can I do as a school administrator to assure that responders have the best and most updated info about my campus?</vt:lpstr>
      <vt:lpstr>What can I do as a school administrator to assure that responders have the best and most updated info about my campus?</vt:lpstr>
      <vt:lpstr>What can I do as a school administrator to assure that responders have the best and most updated info about my campus?</vt:lpstr>
      <vt:lpstr>How can panic button further support my school’s Emergency operation plan?</vt:lpstr>
      <vt:lpstr>How can panic button further support my school’s Emergency operation plan?</vt:lpstr>
      <vt:lpstr>How can panic button further support my school’s Emergency operation plan?</vt:lpstr>
      <vt:lpstr>What else can I do to make my campus safer?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Benton</dc:creator>
  <cp:lastModifiedBy>Michael C. Comeaux</cp:lastModifiedBy>
  <cp:revision>13</cp:revision>
  <dcterms:created xsi:type="dcterms:W3CDTF">2023-04-26T12:21:22Z</dcterms:created>
  <dcterms:modified xsi:type="dcterms:W3CDTF">2023-06-19T13:36:46Z</dcterms:modified>
</cp:coreProperties>
</file>