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pRpRSktKm2FJnhMIQEkGOQP/B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66EB4C-0B4D-4307-B6DB-6D307B57876E}">
  <a:tblStyle styleId="{5C66EB4C-0B4D-4307-B6DB-6D307B5787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 name="Google Shape;2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29" name="Google Shape;2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41eb0ba7d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41eb0ba7d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241eb0ba7da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45e9479f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45e9479f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245e9479f1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45e9479f1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45e9479f1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g245e9479f1d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45e9479f1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45e9479f1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245e9479f1d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45e9479f1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45e9479f1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245e9479f1d_0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510f8afa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510f8afa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22510f8afae_0_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41eb0ba7d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41eb0ba7d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241eb0ba7da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41eb0ba7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41eb0ba7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241eb0ba7d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41eb0ba7d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41eb0ba7d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241eb0ba7da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510f8afa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2510f8afa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2510f8afae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224bb1e6e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224bb1e6e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90000"/>
              </a:lnSpc>
              <a:spcBef>
                <a:spcPts val="750"/>
              </a:spcBef>
              <a:spcAft>
                <a:spcPts val="0"/>
              </a:spcAft>
              <a:buClr>
                <a:srgbClr val="212121"/>
              </a:buClr>
              <a:buSzPts val="1800"/>
              <a:buChar char="•"/>
            </a:pPr>
            <a:r>
              <a:rPr lang="en-US" sz="1800">
                <a:solidFill>
                  <a:srgbClr val="212121"/>
                </a:solidFill>
              </a:rPr>
              <a:t>Set of surveys that track behaviors</a:t>
            </a:r>
            <a:endParaRPr sz="1800">
              <a:solidFill>
                <a:srgbClr val="212121"/>
              </a:solidFill>
            </a:endParaRPr>
          </a:p>
          <a:p>
            <a:pPr marL="457200" lvl="0" indent="-342900" algn="l" rtl="0">
              <a:lnSpc>
                <a:spcPct val="90000"/>
              </a:lnSpc>
              <a:spcBef>
                <a:spcPts val="0"/>
              </a:spcBef>
              <a:spcAft>
                <a:spcPts val="0"/>
              </a:spcAft>
              <a:buClr>
                <a:srgbClr val="212121"/>
              </a:buClr>
              <a:buSzPts val="1800"/>
              <a:buChar char="•"/>
            </a:pPr>
            <a:r>
              <a:rPr lang="en-US" sz="1800">
                <a:solidFill>
                  <a:srgbClr val="212121"/>
                </a:solidFill>
              </a:rPr>
              <a:t>Administered every other year</a:t>
            </a:r>
            <a:endParaRPr sz="1800">
              <a:solidFill>
                <a:srgbClr val="212121"/>
              </a:solidFill>
            </a:endParaRPr>
          </a:p>
          <a:p>
            <a:pPr marL="457200" lvl="0" indent="-342900" algn="l" rtl="0">
              <a:lnSpc>
                <a:spcPct val="90000"/>
              </a:lnSpc>
              <a:spcBef>
                <a:spcPts val="0"/>
              </a:spcBef>
              <a:spcAft>
                <a:spcPts val="0"/>
              </a:spcAft>
              <a:buClr>
                <a:srgbClr val="212121"/>
              </a:buClr>
              <a:buSzPts val="1800"/>
              <a:buChar char="•"/>
            </a:pPr>
            <a:r>
              <a:rPr lang="en-US" sz="1800">
                <a:solidFill>
                  <a:srgbClr val="212121"/>
                </a:solidFill>
              </a:rPr>
              <a:t>Measures health-related behaviors and experiences that lead to death and disability among youth and adults</a:t>
            </a:r>
            <a:endParaRPr sz="1800">
              <a:solidFill>
                <a:srgbClr val="212121"/>
              </a:solidFill>
            </a:endParaRPr>
          </a:p>
          <a:p>
            <a:pPr marL="457200" lvl="0" indent="-342900" algn="l" rtl="0">
              <a:lnSpc>
                <a:spcPct val="90000"/>
              </a:lnSpc>
              <a:spcBef>
                <a:spcPts val="0"/>
              </a:spcBef>
              <a:spcAft>
                <a:spcPts val="0"/>
              </a:spcAft>
              <a:buClr>
                <a:srgbClr val="212121"/>
              </a:buClr>
              <a:buSzPts val="1800"/>
              <a:buChar char="•"/>
            </a:pPr>
            <a:r>
              <a:rPr lang="en-US" sz="1800">
                <a:solidFill>
                  <a:srgbClr val="212121"/>
                </a:solidFill>
              </a:rPr>
              <a:t>Results monitor trends, identify emerging issues, and plan and evaluate programs that can help improve adolescent health</a:t>
            </a:r>
            <a:endParaRPr sz="1800">
              <a:solidFill>
                <a:srgbClr val="212121"/>
              </a:solidFill>
            </a:endParaRPr>
          </a:p>
          <a:p>
            <a:pPr marL="0" lvl="0" indent="0" algn="l" rtl="0">
              <a:spcBef>
                <a:spcPts val="0"/>
              </a:spcBef>
              <a:spcAft>
                <a:spcPts val="0"/>
              </a:spcAft>
              <a:buNone/>
            </a:pPr>
            <a:endParaRPr/>
          </a:p>
        </p:txBody>
      </p:sp>
      <p:sp>
        <p:nvSpPr>
          <p:cNvPr id="34" name="Google Shape;34;g224bb1e6e3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510f8afa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2510f8afa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2510f8afae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2510f8afa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2510f8afa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22510f8afae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2510f8afa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2510f8afa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22510f8afae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41a8c4fdd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41a8c4fdd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241a8c4fddf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b="1">
                <a:latin typeface="Arial"/>
                <a:ea typeface="Arial"/>
                <a:cs typeface="Arial"/>
                <a:sym typeface="Arial"/>
              </a:rPr>
              <a:t>The Adolescent School Health Program facilitates and encourages the operation of School-Based Health Centers (SBHCs).</a:t>
            </a:r>
            <a:r>
              <a:rPr lang="en-US" sz="1400">
                <a:latin typeface="Arial"/>
                <a:ea typeface="Arial"/>
                <a:cs typeface="Arial"/>
                <a:sym typeface="Arial"/>
              </a:rPr>
              <a:t> SBHCs offer medical and behavioral health services and are located on the campus of schools in communities where students have the highest needs. SBHCs are open during school hours and provide services without a direct charge to the family. Parental Consent is required.</a:t>
            </a: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84" name="Google Shape;18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800"/>
              <a:t>The YRBSS developed in 1990 to monitor health behaviors that contribute markedly to the leading causes of death, disability, and social problems among youth and adults in the United States.</a:t>
            </a:r>
            <a:endParaRPr/>
          </a:p>
        </p:txBody>
      </p:sp>
      <p:sp>
        <p:nvSpPr>
          <p:cNvPr id="193" name="Google Shape;19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215310d7c5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2215310d7c5_1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0" name="Google Shape;200;g2215310d7c5_1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215310d7c5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215310d7c5_1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Each SBHC affiliated with OPH is required to select a risk screening tool. Five SBHCs have participated in a pilot study using the Rapid Adolescent Prevention screeners or RAAPS. RAAPS screenings are standardized, screening tools used to assess risk behaviors in students. Through use of a computer or tablet, students answer approximately 20 questions related to the six CDC risk categories. The students answers are reviewed and discussed. If the students answers result in a positive score (risk are identified) the behavioral health provider offers intervention services. In addition to providing services to individual students,  SBHC staff are encouraged to share aggregated data with school principals. The aggregated data can provide a snap shot of the risk prevalent in the student population. In collaboration with the school administration and school staff the behavioral health provider can provide training to staff, information to the student body and work to develop strategies to increase awareness of mitigation strategies among the student body. As you can see the number of risk screenings conducted at the 5 SBHCs has increased since 2019, currently these programs are on track to double the number of risk screening conducted last year. The increase in screenings is the result of increase behavioral health needs among adolescents. Last year 24% of the students screened using the RAAPS had a positive risk screening. </a:t>
            </a:r>
            <a:endParaRPr sz="1200"/>
          </a:p>
          <a:p>
            <a:pPr marL="0" lvl="0" indent="0" algn="l" rtl="0">
              <a:lnSpc>
                <a:spcPct val="100000"/>
              </a:lnSpc>
              <a:spcBef>
                <a:spcPts val="0"/>
              </a:spcBef>
              <a:spcAft>
                <a:spcPts val="0"/>
              </a:spcAft>
              <a:buSzPts val="1400"/>
              <a:buNone/>
            </a:pPr>
            <a:endParaRPr/>
          </a:p>
        </p:txBody>
      </p:sp>
      <p:sp>
        <p:nvSpPr>
          <p:cNvPr id="207" name="Google Shape;207;g2215310d7c5_1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435029ec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435029ec5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6" name="Google Shape;216;g2435029ec5f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215310d7c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2215310d7c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4" name="Google Shape;224;g2215310d7c5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1" name="Google Shape;4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47d793249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247d793249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g247d793249f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47d793249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47d793249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g247d793249f_0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47d793249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47d793249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g247d793249f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47d793249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47d793249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g247d793249f_0_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49665006a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49665006a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249665006a9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510f8afa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510f8afa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22510f8afae_0_4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with Location">
  <p:cSld name="Cover Title">
    <p:bg>
      <p:bgPr>
        <a:blipFill>
          <a:blip r:embed="rId2">
            <a:alphaModFix/>
          </a:blip>
          <a:stretch>
            <a:fillRect/>
          </a:stretch>
        </a:blipFill>
        <a:effectLst/>
      </p:bgPr>
    </p:bg>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urple)">
  <p:cSld name="Title and Content">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0" y="0"/>
            <a:ext cx="9144000" cy="8565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lt2"/>
              </a:buClr>
              <a:buSzPts val="2800"/>
              <a:buFont typeface="Calibri"/>
              <a:buNone/>
              <a:defRPr sz="2800" b="1"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7"/>
          <p:cNvSpPr txBox="1">
            <a:spLocks noGrp="1"/>
          </p:cNvSpPr>
          <p:nvPr>
            <p:ph type="body" idx="1"/>
          </p:nvPr>
        </p:nvSpPr>
        <p:spPr>
          <a:xfrm>
            <a:off x="152400" y="1072013"/>
            <a:ext cx="8839200" cy="3414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p:nvPr/>
        </p:nvSpPr>
        <p:spPr>
          <a:xfrm>
            <a:off x="7595800" y="4702425"/>
            <a:ext cx="14754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1100"/>
              <a:buFont typeface="Calibri"/>
              <a:buNone/>
            </a:pPr>
            <a:fld id="{00000000-1234-1234-1234-123412341234}" type="slidenum">
              <a:rPr lang="en-US" sz="1100" b="0" i="0" u="none" strike="noStrike" cap="none">
                <a:solidFill>
                  <a:srgbClr val="8A8A8A"/>
                </a:solidFill>
                <a:latin typeface="Calibri"/>
                <a:ea typeface="Calibri"/>
                <a:cs typeface="Calibri"/>
                <a:sym typeface="Calibri"/>
              </a:rPr>
              <a:t>‹#›</a:t>
            </a:fld>
            <a:endParaRPr sz="11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Only">
  <p:cSld name="Section Title Onl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8"/>
          <p:cNvSpPr txBox="1">
            <a:spLocks noGrp="1"/>
          </p:cNvSpPr>
          <p:nvPr>
            <p:ph type="title"/>
          </p:nvPr>
        </p:nvSpPr>
        <p:spPr>
          <a:xfrm>
            <a:off x="3196850" y="1147125"/>
            <a:ext cx="5947200" cy="28479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lt2"/>
              </a:buClr>
              <a:buSzPts val="3000"/>
              <a:buFont typeface="Calibri"/>
              <a:buNone/>
              <a:defRPr sz="3000" b="1"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with WI-FI">
  <p:cSld name="Cover Title_1">
    <p:bg>
      <p:bgPr>
        <a:blipFill>
          <a:blip r:embed="rId2">
            <a:alphaModFix/>
          </a:blip>
          <a:stretch>
            <a:fillRect/>
          </a:stretch>
        </a:blipFill>
        <a:effectLst/>
      </p:bgPr>
    </p:bg>
    <p:spTree>
      <p:nvGrpSpPr>
        <p:cNvPr id="1" name="Shape 1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eal)">
  <p:cSld name="Title and Content_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0"/>
          <p:cNvSpPr txBox="1">
            <a:spLocks noGrp="1"/>
          </p:cNvSpPr>
          <p:nvPr>
            <p:ph type="title"/>
          </p:nvPr>
        </p:nvSpPr>
        <p:spPr>
          <a:xfrm>
            <a:off x="0" y="0"/>
            <a:ext cx="9144000" cy="8565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lt2"/>
              </a:buClr>
              <a:buSzPts val="2800"/>
              <a:buFont typeface="Calibri"/>
              <a:buNone/>
              <a:defRPr sz="2800" b="1"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10"/>
          <p:cNvSpPr txBox="1">
            <a:spLocks noGrp="1"/>
          </p:cNvSpPr>
          <p:nvPr>
            <p:ph type="body" idx="1"/>
          </p:nvPr>
        </p:nvSpPr>
        <p:spPr>
          <a:xfrm>
            <a:off x="152400" y="1072013"/>
            <a:ext cx="8839200" cy="3414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10"/>
          <p:cNvSpPr txBox="1"/>
          <p:nvPr/>
        </p:nvSpPr>
        <p:spPr>
          <a:xfrm>
            <a:off x="7595800" y="4702425"/>
            <a:ext cx="14754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1100"/>
              <a:buFont typeface="Calibri"/>
              <a:buNone/>
            </a:pPr>
            <a:fld id="{00000000-1234-1234-1234-123412341234}" type="slidenum">
              <a:rPr lang="en-US" sz="1100" b="0" i="0" u="none" strike="noStrike" cap="none">
                <a:solidFill>
                  <a:srgbClr val="8A8A8A"/>
                </a:solidFill>
                <a:latin typeface="Calibri"/>
                <a:ea typeface="Calibri"/>
                <a:cs typeface="Calibri"/>
                <a:sym typeface="Calibri"/>
              </a:rPr>
              <a:t>‹#›</a:t>
            </a:fld>
            <a:endParaRPr sz="11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Yellow)">
  <p:cSld name="Title and Content_1_1">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0" y="0"/>
            <a:ext cx="9144000" cy="8565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lt2"/>
              </a:buClr>
              <a:buSzPts val="2800"/>
              <a:buFont typeface="Calibri"/>
              <a:buNone/>
              <a:defRPr sz="2800" b="1"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11"/>
          <p:cNvSpPr txBox="1">
            <a:spLocks noGrp="1"/>
          </p:cNvSpPr>
          <p:nvPr>
            <p:ph type="body" idx="1"/>
          </p:nvPr>
        </p:nvSpPr>
        <p:spPr>
          <a:xfrm>
            <a:off x="152400" y="1072013"/>
            <a:ext cx="8839200" cy="3414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11"/>
          <p:cNvSpPr txBox="1"/>
          <p:nvPr/>
        </p:nvSpPr>
        <p:spPr>
          <a:xfrm>
            <a:off x="7595800" y="4702425"/>
            <a:ext cx="14754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1100"/>
              <a:buFont typeface="Calibri"/>
              <a:buNone/>
            </a:pPr>
            <a:fld id="{00000000-1234-1234-1234-123412341234}" type="slidenum">
              <a:rPr lang="en-US" sz="1100" b="0" i="0" u="none" strike="noStrike" cap="none">
                <a:solidFill>
                  <a:srgbClr val="8A8A8A"/>
                </a:solidFill>
                <a:latin typeface="Calibri"/>
                <a:ea typeface="Calibri"/>
                <a:cs typeface="Calibri"/>
                <a:sym typeface="Calibri"/>
              </a:rPr>
              <a:t>‹#›</a:t>
            </a:fld>
            <a:endParaRPr sz="1100" b="0" i="0" u="none" strike="noStrike" cap="none">
              <a:solidFill>
                <a:srgbClr val="8A8A8A"/>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bwilks@ppsb.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panoramaed.com/"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rstutzman@lincolnschools.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hyperlink" Target="mailto:Faith.Boudreaux@LA.go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241eb0ba7da_0_21"/>
          <p:cNvSpPr txBox="1">
            <a:spLocks noGrp="1"/>
          </p:cNvSpPr>
          <p:nvPr>
            <p:ph type="title"/>
          </p:nvPr>
        </p:nvSpPr>
        <p:spPr>
          <a:xfrm>
            <a:off x="3196850" y="1147125"/>
            <a:ext cx="5947200" cy="28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Restorative Practices: Another Tool to Solve Problem Behaviors &amp; Heal Relationships in Schools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45e9479f1d_0_0"/>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Restorative Practices (International Institute for Restorative Practices, IIRP)</a:t>
            </a:r>
            <a:endParaRPr/>
          </a:p>
        </p:txBody>
      </p:sp>
      <p:sp>
        <p:nvSpPr>
          <p:cNvPr id="97" name="Google Shape;97;g245e9479f1d_0_0"/>
          <p:cNvSpPr txBox="1">
            <a:spLocks noGrp="1"/>
          </p:cNvSpPr>
          <p:nvPr>
            <p:ph type="body" idx="1"/>
          </p:nvPr>
        </p:nvSpPr>
        <p:spPr>
          <a:xfrm>
            <a:off x="152400" y="1072013"/>
            <a:ext cx="8839200" cy="34149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1200"/>
              </a:spcBef>
              <a:spcAft>
                <a:spcPts val="0"/>
              </a:spcAft>
              <a:buClr>
                <a:srgbClr val="000000"/>
              </a:buClr>
              <a:buSzPts val="1400"/>
              <a:buChar char="•"/>
            </a:pPr>
            <a:r>
              <a:rPr lang="en-US" sz="1400" b="1">
                <a:solidFill>
                  <a:srgbClr val="000000"/>
                </a:solidFill>
                <a:latin typeface="Arial"/>
                <a:ea typeface="Arial"/>
                <a:cs typeface="Arial"/>
                <a:sym typeface="Arial"/>
              </a:rPr>
              <a:t>Restorative Justice</a:t>
            </a:r>
            <a:r>
              <a:rPr lang="en-US" sz="1400">
                <a:solidFill>
                  <a:srgbClr val="000000"/>
                </a:solidFill>
                <a:latin typeface="Arial"/>
                <a:ea typeface="Arial"/>
                <a:cs typeface="Arial"/>
                <a:sym typeface="Arial"/>
              </a:rPr>
              <a:t> is theory of justice that emphasizes broken rules/laws as harm done to communities, and seeks to repair the harm and restore the relationship by bringing together those most affected by the wrongdoing to address the needs and responsibilities for making things right.</a:t>
            </a:r>
            <a:endParaRPr sz="140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Restorative practices </a:t>
            </a:r>
            <a:r>
              <a:rPr lang="en-US" sz="1400" b="1">
                <a:solidFill>
                  <a:srgbClr val="000000"/>
                </a:solidFill>
                <a:latin typeface="Arial"/>
                <a:ea typeface="Arial"/>
                <a:cs typeface="Arial"/>
                <a:sym typeface="Arial"/>
              </a:rPr>
              <a:t>build, maintain, and repair relationships</a:t>
            </a:r>
            <a:endParaRPr sz="1400" b="1">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Goal is to develop community and to manage conflict by </a:t>
            </a:r>
            <a:r>
              <a:rPr lang="en-US" sz="1400" b="1">
                <a:solidFill>
                  <a:srgbClr val="000000"/>
                </a:solidFill>
                <a:latin typeface="Arial"/>
                <a:ea typeface="Arial"/>
                <a:cs typeface="Arial"/>
                <a:sym typeface="Arial"/>
              </a:rPr>
              <a:t>repairing harm and restoring relationships</a:t>
            </a:r>
            <a:r>
              <a:rPr lang="en-US"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Restorative practices are proactive as well as reactive and serve to </a:t>
            </a:r>
            <a:r>
              <a:rPr lang="en-US" sz="1400" b="1">
                <a:solidFill>
                  <a:srgbClr val="000000"/>
                </a:solidFill>
                <a:latin typeface="Arial"/>
                <a:ea typeface="Arial"/>
                <a:cs typeface="Arial"/>
                <a:sym typeface="Arial"/>
              </a:rPr>
              <a:t>build relationships and shared school culture/climates</a:t>
            </a:r>
            <a:r>
              <a:rPr lang="en-US" sz="1400">
                <a:solidFill>
                  <a:srgbClr val="000000"/>
                </a:solidFill>
                <a:latin typeface="Arial"/>
                <a:ea typeface="Arial"/>
                <a:cs typeface="Arial"/>
                <a:sym typeface="Arial"/>
              </a:rPr>
              <a:t> in which all members of a school community feel valued and connected (students, teachers, parents, staff, etc). </a:t>
            </a:r>
            <a:endParaRPr sz="140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Only 20% of a school’s restorative practices </a:t>
            </a:r>
            <a:r>
              <a:rPr lang="en-US" sz="1400" b="1">
                <a:solidFill>
                  <a:srgbClr val="000000"/>
                </a:solidFill>
                <a:latin typeface="Arial"/>
                <a:ea typeface="Arial"/>
                <a:cs typeface="Arial"/>
                <a:sym typeface="Arial"/>
              </a:rPr>
              <a:t>respond to conflict</a:t>
            </a:r>
            <a:r>
              <a:rPr lang="en-US" sz="1400">
                <a:solidFill>
                  <a:srgbClr val="000000"/>
                </a:solidFill>
                <a:latin typeface="Arial"/>
                <a:ea typeface="Arial"/>
                <a:cs typeface="Arial"/>
                <a:sym typeface="Arial"/>
              </a:rPr>
              <a:t> and inappropriate behavior. This approach cultivates a school climate in which negative interactions and destructive responses to behavior are less likely to occur. </a:t>
            </a:r>
            <a:endParaRPr sz="140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Additional tools to other behavioral teaching approaches which can reduce ISS &amp; OSS</a:t>
            </a:r>
            <a:endParaRPr sz="14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245e9479f1d_0_7"/>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Levels of Restorative Practices</a:t>
            </a:r>
            <a:endParaRPr/>
          </a:p>
        </p:txBody>
      </p:sp>
      <p:sp>
        <p:nvSpPr>
          <p:cNvPr id="104" name="Google Shape;104;g245e9479f1d_0_7"/>
          <p:cNvSpPr txBox="1">
            <a:spLocks noGrp="1"/>
          </p:cNvSpPr>
          <p:nvPr>
            <p:ph type="body" idx="1"/>
          </p:nvPr>
        </p:nvSpPr>
        <p:spPr>
          <a:xfrm>
            <a:off x="152400" y="1072013"/>
            <a:ext cx="8839200" cy="34149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endParaRPr/>
          </a:p>
        </p:txBody>
      </p:sp>
      <p:pic>
        <p:nvPicPr>
          <p:cNvPr id="105" name="Google Shape;105;g245e9479f1d_0_7"/>
          <p:cNvPicPr preferRelativeResize="0"/>
          <p:nvPr/>
        </p:nvPicPr>
        <p:blipFill>
          <a:blip r:embed="rId3">
            <a:alphaModFix/>
          </a:blip>
          <a:stretch>
            <a:fillRect/>
          </a:stretch>
        </p:blipFill>
        <p:spPr>
          <a:xfrm>
            <a:off x="0" y="856500"/>
            <a:ext cx="9144000" cy="3689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45e9479f1d_0_14"/>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Traditional vs. Restorative Approach</a:t>
            </a:r>
            <a:endParaRPr/>
          </a:p>
        </p:txBody>
      </p:sp>
      <p:sp>
        <p:nvSpPr>
          <p:cNvPr id="112" name="Google Shape;112;g245e9479f1d_0_14"/>
          <p:cNvSpPr txBox="1">
            <a:spLocks noGrp="1"/>
          </p:cNvSpPr>
          <p:nvPr>
            <p:ph type="body" idx="1"/>
          </p:nvPr>
        </p:nvSpPr>
        <p:spPr>
          <a:xfrm>
            <a:off x="152400" y="1072013"/>
            <a:ext cx="8839200" cy="34149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endParaRPr/>
          </a:p>
        </p:txBody>
      </p:sp>
      <p:pic>
        <p:nvPicPr>
          <p:cNvPr id="113" name="Google Shape;113;g245e9479f1d_0_14"/>
          <p:cNvPicPr preferRelativeResize="0"/>
          <p:nvPr/>
        </p:nvPicPr>
        <p:blipFill>
          <a:blip r:embed="rId3">
            <a:alphaModFix/>
          </a:blip>
          <a:stretch>
            <a:fillRect/>
          </a:stretch>
        </p:blipFill>
        <p:spPr>
          <a:xfrm>
            <a:off x="0" y="856500"/>
            <a:ext cx="9144001" cy="3740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45e9479f1d_0_22"/>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Commitments &amp; Benefits of Restorative Practices</a:t>
            </a:r>
            <a:endParaRPr/>
          </a:p>
        </p:txBody>
      </p:sp>
      <p:sp>
        <p:nvSpPr>
          <p:cNvPr id="120" name="Google Shape;120;g245e9479f1d_0_22"/>
          <p:cNvSpPr txBox="1">
            <a:spLocks noGrp="1"/>
          </p:cNvSpPr>
          <p:nvPr>
            <p:ph type="body" idx="1"/>
          </p:nvPr>
        </p:nvSpPr>
        <p:spPr>
          <a:xfrm>
            <a:off x="152400" y="1072013"/>
            <a:ext cx="8839200" cy="34149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Clr>
                <a:srgbClr val="000000"/>
              </a:buClr>
              <a:buSzPts val="2000"/>
              <a:buChar char="•"/>
            </a:pPr>
            <a:r>
              <a:rPr lang="en-US" sz="1600">
                <a:solidFill>
                  <a:srgbClr val="000000"/>
                </a:solidFill>
              </a:rPr>
              <a:t>Of the Region 1 schools trained in Restorative Practices, a small group are currently in their early stages of implementation (with fidelity) but are showing promising shifts in their qualitative and quantitative data (possible funding through School Climate Transformation grant).</a:t>
            </a:r>
            <a:endParaRPr sz="1600">
              <a:solidFill>
                <a:srgbClr val="000000"/>
              </a:solidFill>
            </a:endParaRPr>
          </a:p>
          <a:p>
            <a:pPr marL="457200" lvl="0" indent="-355600" algn="l" rtl="0">
              <a:lnSpc>
                <a:spcPct val="115000"/>
              </a:lnSpc>
              <a:spcBef>
                <a:spcPts val="0"/>
              </a:spcBef>
              <a:spcAft>
                <a:spcPts val="0"/>
              </a:spcAft>
              <a:buClr>
                <a:srgbClr val="000000"/>
              </a:buClr>
              <a:buSzPts val="2000"/>
              <a:buFont typeface="Arial"/>
              <a:buChar char="•"/>
            </a:pPr>
            <a:r>
              <a:rPr lang="en-US" sz="1600">
                <a:solidFill>
                  <a:srgbClr val="000000"/>
                </a:solidFill>
              </a:rPr>
              <a:t>Schools using Restorative Practices with fidelity in Region 1 have closed disproportionate minority contact gaps, increased 4-year graduation rates, successfully addressed truancy issues, and decreased suspension, expulsion, and arrests.</a:t>
            </a:r>
            <a:endParaRPr sz="1600">
              <a:solidFill>
                <a:srgbClr val="000000"/>
              </a:solidFill>
            </a:endParaRPr>
          </a:p>
          <a:p>
            <a:pPr marL="457200" lvl="0" indent="-355600" algn="l" rtl="0">
              <a:lnSpc>
                <a:spcPct val="115000"/>
              </a:lnSpc>
              <a:spcBef>
                <a:spcPts val="0"/>
              </a:spcBef>
              <a:spcAft>
                <a:spcPts val="0"/>
              </a:spcAft>
              <a:buClr>
                <a:srgbClr val="000000"/>
              </a:buClr>
              <a:buSzPts val="2000"/>
              <a:buFont typeface="Arial"/>
              <a:buChar char="•"/>
            </a:pPr>
            <a:r>
              <a:rPr lang="en-US" sz="1600">
                <a:solidFill>
                  <a:srgbClr val="000000"/>
                </a:solidFill>
              </a:rPr>
              <a:t>Success depends upon </a:t>
            </a:r>
            <a:r>
              <a:rPr lang="en-US" sz="1600" b="1">
                <a:solidFill>
                  <a:srgbClr val="000000"/>
                </a:solidFill>
              </a:rPr>
              <a:t>top-down support</a:t>
            </a:r>
            <a:r>
              <a:rPr lang="en-US" sz="1600">
                <a:solidFill>
                  <a:srgbClr val="000000"/>
                </a:solidFill>
              </a:rPr>
              <a:t> (at the district-level i.e. superintendent and school board, as well as school level i.e. principal and administration), a district/LEA-wide commitment to the work (putting Restorative Practices coordinators on-site at every school who is implementing), and allowing for the work to be slow (most schools need a </a:t>
            </a:r>
            <a:r>
              <a:rPr lang="en-US" sz="1600" b="1">
                <a:solidFill>
                  <a:srgbClr val="000000"/>
                </a:solidFill>
              </a:rPr>
              <a:t>one-year ramp-up period and 3-4 years of intense-support</a:t>
            </a:r>
            <a:r>
              <a:rPr lang="en-US" sz="1600">
                <a:solidFill>
                  <a:srgbClr val="000000"/>
                </a:solidFill>
              </a:rPr>
              <a:t> to become a restorative school site). </a:t>
            </a:r>
            <a:endParaRPr sz="2000">
              <a:solidFill>
                <a:srgbClr val="000000"/>
              </a:solidFill>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2510f8afae_0_33"/>
          <p:cNvSpPr txBox="1">
            <a:spLocks noGrp="1"/>
          </p:cNvSpPr>
          <p:nvPr>
            <p:ph type="title"/>
          </p:nvPr>
        </p:nvSpPr>
        <p:spPr>
          <a:xfrm>
            <a:off x="3196850" y="1147125"/>
            <a:ext cx="5947200" cy="28479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600">
              <a:solidFill>
                <a:srgbClr val="385463"/>
              </a:solidFill>
            </a:endParaRPr>
          </a:p>
          <a:p>
            <a:pPr marL="0" lvl="0" indent="0" algn="ctr" rtl="0">
              <a:lnSpc>
                <a:spcPct val="115000"/>
              </a:lnSpc>
              <a:spcBef>
                <a:spcPts val="0"/>
              </a:spcBef>
              <a:spcAft>
                <a:spcPts val="0"/>
              </a:spcAft>
              <a:buNone/>
            </a:pPr>
            <a:endParaRPr sz="1600">
              <a:solidFill>
                <a:srgbClr val="385463"/>
              </a:solidFill>
            </a:endParaRPr>
          </a:p>
          <a:p>
            <a:pPr marL="0" lvl="0" indent="0" algn="ctr" rtl="0">
              <a:lnSpc>
                <a:spcPct val="115000"/>
              </a:lnSpc>
              <a:spcBef>
                <a:spcPts val="0"/>
              </a:spcBef>
              <a:spcAft>
                <a:spcPts val="0"/>
              </a:spcAft>
              <a:buNone/>
            </a:pPr>
            <a:r>
              <a:rPr lang="en-US" sz="1600">
                <a:solidFill>
                  <a:srgbClr val="385463"/>
                </a:solidFill>
              </a:rPr>
              <a:t>Brandon Wilks, LSSP, NCSP</a:t>
            </a:r>
            <a:endParaRPr sz="1600" u="sng">
              <a:solidFill>
                <a:srgbClr val="385463"/>
              </a:solidFill>
            </a:endParaRPr>
          </a:p>
          <a:p>
            <a:pPr marL="0" lvl="0" indent="0" algn="ctr" rtl="0">
              <a:lnSpc>
                <a:spcPct val="115000"/>
              </a:lnSpc>
              <a:spcBef>
                <a:spcPts val="0"/>
              </a:spcBef>
              <a:spcAft>
                <a:spcPts val="0"/>
              </a:spcAft>
              <a:buNone/>
            </a:pPr>
            <a:r>
              <a:rPr lang="en-US" sz="1600">
                <a:solidFill>
                  <a:srgbClr val="385463"/>
                </a:solidFill>
              </a:rPr>
              <a:t>Nationally Certified School Psychologist</a:t>
            </a:r>
            <a:endParaRPr sz="1600">
              <a:solidFill>
                <a:srgbClr val="385463"/>
              </a:solidFill>
            </a:endParaRPr>
          </a:p>
          <a:p>
            <a:pPr marL="0" lvl="0" indent="0" algn="ctr" rtl="0">
              <a:lnSpc>
                <a:spcPct val="115000"/>
              </a:lnSpc>
              <a:spcBef>
                <a:spcPts val="0"/>
              </a:spcBef>
              <a:spcAft>
                <a:spcPts val="0"/>
              </a:spcAft>
              <a:buNone/>
            </a:pPr>
            <a:r>
              <a:rPr lang="en-US" sz="1600">
                <a:solidFill>
                  <a:srgbClr val="385463"/>
                </a:solidFill>
              </a:rPr>
              <a:t>PPSB Special Education Advisory Council (SEAC) Chair </a:t>
            </a:r>
            <a:endParaRPr sz="1600">
              <a:solidFill>
                <a:srgbClr val="385463"/>
              </a:solidFill>
            </a:endParaRPr>
          </a:p>
          <a:p>
            <a:pPr marL="0" lvl="0" indent="0" algn="ctr" rtl="0">
              <a:lnSpc>
                <a:spcPct val="115000"/>
              </a:lnSpc>
              <a:spcBef>
                <a:spcPts val="0"/>
              </a:spcBef>
              <a:spcAft>
                <a:spcPts val="0"/>
              </a:spcAft>
              <a:buNone/>
            </a:pPr>
            <a:r>
              <a:rPr lang="en-US" sz="1600">
                <a:solidFill>
                  <a:srgbClr val="385463"/>
                </a:solidFill>
              </a:rPr>
              <a:t>Webmaster &amp; Membership Chair, Louisiana School Psychological Association (LSPA)</a:t>
            </a:r>
            <a:endParaRPr sz="1600">
              <a:solidFill>
                <a:srgbClr val="385463"/>
              </a:solidFill>
            </a:endParaRPr>
          </a:p>
          <a:p>
            <a:pPr marL="0" lvl="0" indent="0" algn="ctr" rtl="0">
              <a:lnSpc>
                <a:spcPct val="115000"/>
              </a:lnSpc>
              <a:spcBef>
                <a:spcPts val="0"/>
              </a:spcBef>
              <a:spcAft>
                <a:spcPts val="0"/>
              </a:spcAft>
              <a:buNone/>
            </a:pPr>
            <a:r>
              <a:rPr lang="en-US" sz="1600">
                <a:solidFill>
                  <a:srgbClr val="385463"/>
                </a:solidFill>
              </a:rPr>
              <a:t>Plaquemines Parish School Board </a:t>
            </a:r>
            <a:endParaRPr sz="1600">
              <a:solidFill>
                <a:srgbClr val="385463"/>
              </a:solidFill>
            </a:endParaRPr>
          </a:p>
          <a:p>
            <a:pPr marL="0" lvl="0" indent="0" algn="ctr" rtl="0">
              <a:lnSpc>
                <a:spcPct val="115000"/>
              </a:lnSpc>
              <a:spcBef>
                <a:spcPts val="0"/>
              </a:spcBef>
              <a:spcAft>
                <a:spcPts val="0"/>
              </a:spcAft>
              <a:buNone/>
            </a:pPr>
            <a:r>
              <a:rPr lang="en-US" sz="1600" u="sng">
                <a:solidFill>
                  <a:schemeClr val="hlink"/>
                </a:solidFill>
                <a:hlinkClick r:id="rId3"/>
              </a:rPr>
              <a:t>bwilks@ppsb.org</a:t>
            </a:r>
            <a:r>
              <a:rPr lang="en-US" sz="1600">
                <a:solidFill>
                  <a:srgbClr val="385463"/>
                </a:solidFill>
              </a:rPr>
              <a:t> </a:t>
            </a:r>
            <a:endParaRPr sz="1600">
              <a:solidFill>
                <a:srgbClr val="385463"/>
              </a:solidFill>
            </a:endParaRPr>
          </a:p>
          <a:p>
            <a:pPr marL="0" lvl="0" indent="0" algn="ctr" rtl="0">
              <a:lnSpc>
                <a:spcPct val="115000"/>
              </a:lnSpc>
              <a:spcBef>
                <a:spcPts val="0"/>
              </a:spcBef>
              <a:spcAft>
                <a:spcPts val="0"/>
              </a:spcAft>
              <a:buNone/>
            </a:pPr>
            <a:r>
              <a:rPr lang="en-US" sz="1600">
                <a:solidFill>
                  <a:srgbClr val="385463"/>
                </a:solidFill>
              </a:rPr>
              <a:t>(504) 595-6070 </a:t>
            </a:r>
            <a:endParaRPr sz="1600">
              <a:solidFill>
                <a:srgbClr val="385463"/>
              </a:solidFill>
            </a:endParaRPr>
          </a:p>
          <a:p>
            <a:pPr marL="0" lvl="0" indent="0" algn="ctr" rtl="0">
              <a:lnSpc>
                <a:spcPct val="115000"/>
              </a:lnSpc>
              <a:spcBef>
                <a:spcPts val="0"/>
              </a:spcBef>
              <a:spcAft>
                <a:spcPts val="0"/>
              </a:spcAft>
              <a:buNone/>
            </a:pPr>
            <a:endParaRPr sz="1300">
              <a:solidFill>
                <a:srgbClr val="385463"/>
              </a:solidFill>
            </a:endParaRPr>
          </a:p>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41eb0ba7da_0_31"/>
          <p:cNvSpPr txBox="1">
            <a:spLocks noGrp="1"/>
          </p:cNvSpPr>
          <p:nvPr>
            <p:ph type="title"/>
          </p:nvPr>
        </p:nvSpPr>
        <p:spPr>
          <a:xfrm>
            <a:off x="3196850" y="1147125"/>
            <a:ext cx="5947200" cy="28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School Based Mental Health Services In Lincoln Parish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41eb0ba7da_0_0"/>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PRE AND POST COVID RESPONSE TO MENTAL HEALTH</a:t>
            </a:r>
            <a:endParaRPr/>
          </a:p>
        </p:txBody>
      </p:sp>
      <p:sp>
        <p:nvSpPr>
          <p:cNvPr id="139" name="Google Shape;139;g241eb0ba7da_0_0"/>
          <p:cNvSpPr txBox="1">
            <a:spLocks noGrp="1"/>
          </p:cNvSpPr>
          <p:nvPr>
            <p:ph type="body" idx="1"/>
          </p:nvPr>
        </p:nvSpPr>
        <p:spPr>
          <a:xfrm>
            <a:off x="152400" y="1072013"/>
            <a:ext cx="8839200" cy="34149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PRE-COVID</a:t>
            </a:r>
            <a:endParaRPr/>
          </a:p>
          <a:p>
            <a:pPr marL="914400" lvl="0" indent="-342900" algn="just" rtl="0">
              <a:spcBef>
                <a:spcPts val="750"/>
              </a:spcBef>
              <a:spcAft>
                <a:spcPts val="0"/>
              </a:spcAft>
              <a:buSzPts val="1800"/>
              <a:buChar char="●"/>
            </a:pPr>
            <a:r>
              <a:rPr lang="en-US"/>
              <a:t>As a district the Lincoln Parish school board office has accepted and supported the need for increased mental health services for the past several years.  </a:t>
            </a:r>
            <a:endParaRPr/>
          </a:p>
          <a:p>
            <a:pPr marL="914400" lvl="0" indent="-342900" algn="just" rtl="0">
              <a:spcBef>
                <a:spcPts val="0"/>
              </a:spcBef>
              <a:spcAft>
                <a:spcPts val="0"/>
              </a:spcAft>
              <a:buSzPts val="1800"/>
              <a:buChar char="●"/>
            </a:pPr>
            <a:r>
              <a:rPr lang="en-US"/>
              <a:t>We have been tracking mental health data for over a decade and our procedures and training for risk assessments and mental health support have continued to grow.  </a:t>
            </a:r>
            <a:endParaRPr/>
          </a:p>
          <a:p>
            <a:pPr marL="914400" lvl="0" indent="-342900" algn="just" rtl="0">
              <a:spcBef>
                <a:spcPts val="0"/>
              </a:spcBef>
              <a:spcAft>
                <a:spcPts val="0"/>
              </a:spcAft>
              <a:buSzPts val="1800"/>
              <a:buChar char="●"/>
            </a:pPr>
            <a:r>
              <a:rPr lang="en-US"/>
              <a:t>Slowly, we have hired more and more qualified personnel to provide increased support in our schools.  Partly, this was in response to requirements from LDOE and a documented need in our district.  </a:t>
            </a:r>
            <a:endParaRPr/>
          </a:p>
          <a:p>
            <a:pPr marL="914400" lvl="0" indent="-342900" algn="just" rtl="0">
              <a:spcBef>
                <a:spcPts val="0"/>
              </a:spcBef>
              <a:spcAft>
                <a:spcPts val="0"/>
              </a:spcAft>
              <a:buSzPts val="1800"/>
              <a:buChar char="●"/>
            </a:pPr>
            <a:r>
              <a:rPr lang="en-US"/>
              <a:t>Pupil Appraisal was heavily leaned on to provide mental health support by our school psychologists and social workers.  Some school leaned on their guidance counselors as well, but not all schools have those in place.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41eb0ba7da_0_6"/>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PRE AND POST COVID RESPONSE TO MENTAL HEALTH</a:t>
            </a:r>
            <a:endParaRPr/>
          </a:p>
        </p:txBody>
      </p:sp>
      <p:sp>
        <p:nvSpPr>
          <p:cNvPr id="146" name="Google Shape;146;g241eb0ba7da_0_6"/>
          <p:cNvSpPr txBox="1">
            <a:spLocks noGrp="1"/>
          </p:cNvSpPr>
          <p:nvPr>
            <p:ph type="body" idx="1"/>
          </p:nvPr>
        </p:nvSpPr>
        <p:spPr>
          <a:xfrm>
            <a:off x="152400" y="889650"/>
            <a:ext cx="8839200" cy="39474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POST-COVID</a:t>
            </a:r>
            <a:endParaRPr/>
          </a:p>
          <a:p>
            <a:pPr marL="914400" lvl="0" indent="-342900" algn="just" rtl="0">
              <a:spcBef>
                <a:spcPts val="750"/>
              </a:spcBef>
              <a:spcAft>
                <a:spcPts val="0"/>
              </a:spcAft>
              <a:buSzPts val="1800"/>
              <a:buChar char="●"/>
            </a:pPr>
            <a:r>
              <a:rPr lang="en-US"/>
              <a:t>As a district the decision was made by our superintendent to hire more qualified mental health counselors so we have a part time or full time presence at every school in our district.  </a:t>
            </a:r>
            <a:endParaRPr/>
          </a:p>
          <a:p>
            <a:pPr marL="914400" lvl="0" indent="-342900" algn="just" rtl="0">
              <a:spcBef>
                <a:spcPts val="0"/>
              </a:spcBef>
              <a:spcAft>
                <a:spcPts val="0"/>
              </a:spcAft>
              <a:buSzPts val="1800"/>
              <a:buChar char="●"/>
            </a:pPr>
            <a:r>
              <a:rPr lang="en-US"/>
              <a:t>LDOE also required that districts initiate Student Well-Being Committees and Student surveys assessing the mental health and well-being of students.  </a:t>
            </a:r>
            <a:endParaRPr/>
          </a:p>
          <a:p>
            <a:pPr marL="914400" lvl="0" indent="-342900" algn="just" rtl="0">
              <a:spcBef>
                <a:spcPts val="0"/>
              </a:spcBef>
              <a:spcAft>
                <a:spcPts val="0"/>
              </a:spcAft>
              <a:buSzPts val="1800"/>
              <a:buChar char="●"/>
            </a:pPr>
            <a:r>
              <a:rPr lang="en-US"/>
              <a:t>Pre-COVID we had 5 full time mental health professionals in our schools going to various schools to work with students.  </a:t>
            </a:r>
            <a:endParaRPr/>
          </a:p>
          <a:p>
            <a:pPr marL="914400" lvl="0" indent="-342900" algn="just" rtl="0">
              <a:spcBef>
                <a:spcPts val="0"/>
              </a:spcBef>
              <a:spcAft>
                <a:spcPts val="0"/>
              </a:spcAft>
              <a:buSzPts val="1800"/>
              <a:buChar char="●"/>
            </a:pPr>
            <a:r>
              <a:rPr lang="en-US"/>
              <a:t>Post-COVID 5 additional full time mental health professionals were hired.  </a:t>
            </a:r>
            <a:endParaRPr/>
          </a:p>
          <a:p>
            <a:pPr marL="914400" lvl="0" indent="-342900" algn="just" rtl="0">
              <a:spcBef>
                <a:spcPts val="0"/>
              </a:spcBef>
              <a:spcAft>
                <a:spcPts val="0"/>
              </a:spcAft>
              <a:buSzPts val="1800"/>
              <a:buChar char="●"/>
            </a:pPr>
            <a:r>
              <a:rPr lang="en-US"/>
              <a:t>There are 12 schools in the Lincoln Parish district - approximately 5600 students.  10.5 mental health counselors are in place to support the needs of our students (LPC’s or LCSW’s).</a:t>
            </a:r>
            <a:endParaRPr/>
          </a:p>
          <a:p>
            <a:pPr marL="914400" lvl="0" indent="-342900" algn="just" rtl="0">
              <a:spcBef>
                <a:spcPts val="0"/>
              </a:spcBef>
              <a:spcAft>
                <a:spcPts val="0"/>
              </a:spcAft>
              <a:buSzPts val="1800"/>
              <a:buChar char="●"/>
            </a:pPr>
            <a:r>
              <a:rPr lang="en-US"/>
              <a:t>In addition, our district has 3 full time school psychologists, 1 school psychologist intern, and 2 social workers (LCSW’s) in Pupil Appraisal to offer additional support.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2510f8afae_0_5"/>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What else is Lincoln doing that may be different from other districts?</a:t>
            </a:r>
            <a:endParaRPr/>
          </a:p>
        </p:txBody>
      </p:sp>
      <p:sp>
        <p:nvSpPr>
          <p:cNvPr id="153" name="Google Shape;153;g22510f8afae_0_5"/>
          <p:cNvSpPr txBox="1">
            <a:spLocks noGrp="1"/>
          </p:cNvSpPr>
          <p:nvPr>
            <p:ph type="body" idx="1"/>
          </p:nvPr>
        </p:nvSpPr>
        <p:spPr>
          <a:xfrm>
            <a:off x="152400" y="889650"/>
            <a:ext cx="8839200" cy="37155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i="1"/>
              <a:t>Panorama Education </a:t>
            </a:r>
            <a:r>
              <a:rPr lang="en-US" i="1" u="sng">
                <a:solidFill>
                  <a:schemeClr val="hlink"/>
                </a:solidFill>
                <a:hlinkClick r:id="rId3"/>
              </a:rPr>
              <a:t>https://www.panoramaed.com/</a:t>
            </a:r>
            <a:r>
              <a:rPr lang="en-US" i="1"/>
              <a:t> </a:t>
            </a:r>
            <a:endParaRPr i="1"/>
          </a:p>
          <a:p>
            <a:pPr marL="457200" lvl="0" indent="-342900" algn="l" rtl="0">
              <a:spcBef>
                <a:spcPts val="750"/>
              </a:spcBef>
              <a:spcAft>
                <a:spcPts val="0"/>
              </a:spcAft>
              <a:buSzPts val="1800"/>
              <a:buChar char="●"/>
            </a:pPr>
            <a:r>
              <a:rPr lang="en-US"/>
              <a:t>Lincoln has utilized this tool for our student well-being surveys that we adminsiter 2-3 times per year to better understand where are students are coming from and what they are dealing with.  </a:t>
            </a:r>
            <a:endParaRPr/>
          </a:p>
          <a:p>
            <a:pPr marL="457200" lvl="0" indent="-342900" algn="l" rtl="0">
              <a:spcBef>
                <a:spcPts val="0"/>
              </a:spcBef>
              <a:spcAft>
                <a:spcPts val="0"/>
              </a:spcAft>
              <a:buSzPts val="1800"/>
              <a:buChar char="●"/>
            </a:pPr>
            <a:r>
              <a:rPr lang="en-US"/>
              <a:t>The teacher completed surveys for students grades K-2 focus on:</a:t>
            </a:r>
            <a:endParaRPr/>
          </a:p>
          <a:p>
            <a:pPr marL="914400" lvl="1" indent="-342900" algn="l" rtl="0">
              <a:spcBef>
                <a:spcPts val="0"/>
              </a:spcBef>
              <a:spcAft>
                <a:spcPts val="0"/>
              </a:spcAft>
              <a:buSzPts val="1800"/>
              <a:buChar char="○"/>
            </a:pPr>
            <a:r>
              <a:rPr lang="en-US"/>
              <a:t>Grit, Self-Management, Self-Awareness, Self-Efficacy, Learning Strategies, Classroom Effort, Social Perspective-Taking, Emotional Regulation &amp; Engagement</a:t>
            </a:r>
            <a:endParaRPr/>
          </a:p>
          <a:p>
            <a:pPr marL="457200" lvl="0" indent="-342900" algn="l" rtl="0">
              <a:spcBef>
                <a:spcPts val="0"/>
              </a:spcBef>
              <a:spcAft>
                <a:spcPts val="0"/>
              </a:spcAft>
              <a:buSzPts val="1800"/>
              <a:buChar char="●"/>
            </a:pPr>
            <a:r>
              <a:rPr lang="en-US"/>
              <a:t>The student completed surveys for students grades 3-12 focus on:</a:t>
            </a:r>
            <a:endParaRPr/>
          </a:p>
          <a:p>
            <a:pPr marL="914400" lvl="1" indent="-342900" algn="l" rtl="0">
              <a:spcBef>
                <a:spcPts val="0"/>
              </a:spcBef>
              <a:spcAft>
                <a:spcPts val="0"/>
              </a:spcAft>
              <a:buSzPts val="1800"/>
              <a:buChar char="○"/>
            </a:pPr>
            <a:r>
              <a:rPr lang="en-US"/>
              <a:t>School Climate/Safety</a:t>
            </a:r>
            <a:endParaRPr/>
          </a:p>
          <a:p>
            <a:pPr marL="914400" lvl="1" indent="-342900" algn="l" rtl="0">
              <a:spcBef>
                <a:spcPts val="0"/>
              </a:spcBef>
              <a:spcAft>
                <a:spcPts val="0"/>
              </a:spcAft>
              <a:buSzPts val="1800"/>
              <a:buChar char="○"/>
            </a:pPr>
            <a:r>
              <a:rPr lang="en-US"/>
              <a:t>Challenging Feelings/Emotional Regulation/Supportive Relationships</a:t>
            </a:r>
            <a:endParaRPr/>
          </a:p>
          <a:p>
            <a:pPr marL="457200" lvl="0" indent="-342900" algn="l" rtl="0">
              <a:spcBef>
                <a:spcPts val="0"/>
              </a:spcBef>
              <a:spcAft>
                <a:spcPts val="0"/>
              </a:spcAft>
              <a:buSzPts val="1800"/>
              <a:buChar char="●"/>
            </a:pPr>
            <a:r>
              <a:rPr lang="en-US"/>
              <a:t>Once survey data is collected and analyzed (average completion rate for 22-23 was 83%) threat assessments are conducted, individual and small group referrals for counseling are made, as well as data based decisions around prescribed Social Emotional Learning (SEL) for students based on their answers to the surveys.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g224bb1e6e38_0_0"/>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Youth Risk Behavior Surveillance System (YRBSS)</a:t>
            </a:r>
            <a:endParaRPr/>
          </a:p>
        </p:txBody>
      </p:sp>
      <p:graphicFrame>
        <p:nvGraphicFramePr>
          <p:cNvPr id="37" name="Google Shape;37;g224bb1e6e38_0_0"/>
          <p:cNvGraphicFramePr/>
          <p:nvPr/>
        </p:nvGraphicFramePr>
        <p:xfrm>
          <a:off x="337375" y="1047750"/>
          <a:ext cx="3000000" cy="3000000"/>
        </p:xfrm>
        <a:graphic>
          <a:graphicData uri="http://schemas.openxmlformats.org/drawingml/2006/table">
            <a:tbl>
              <a:tblPr>
                <a:noFill/>
                <a:tableStyleId>{5C66EB4C-0B4D-4307-B6DB-6D307B57876E}</a:tableStyleId>
              </a:tblPr>
              <a:tblGrid>
                <a:gridCol w="4847325">
                  <a:extLst>
                    <a:ext uri="{9D8B030D-6E8A-4147-A177-3AD203B41FA5}">
                      <a16:colId xmlns:a16="http://schemas.microsoft.com/office/drawing/2014/main" val="20000"/>
                    </a:ext>
                  </a:extLst>
                </a:gridCol>
                <a:gridCol w="1680075">
                  <a:extLst>
                    <a:ext uri="{9D8B030D-6E8A-4147-A177-3AD203B41FA5}">
                      <a16:colId xmlns:a16="http://schemas.microsoft.com/office/drawing/2014/main" val="20001"/>
                    </a:ext>
                  </a:extLst>
                </a:gridCol>
                <a:gridCol w="1902575">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a:t>Question</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Louisiana 2021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United States 2021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Carried a gun</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9.9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3.5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1200"/>
                        </a:spcBef>
                        <a:spcAft>
                          <a:spcPts val="0"/>
                        </a:spcAft>
                        <a:buNone/>
                      </a:pPr>
                      <a:r>
                        <a:rPr lang="en-US"/>
                        <a:t>Threatened or injured with a weapon on school property</a:t>
                      </a:r>
                      <a:endParaRPr/>
                    </a:p>
                  </a:txBody>
                  <a:tcPr marL="68575" marR="6857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10.0</a:t>
                      </a:r>
                      <a:endParaRPr/>
                    </a:p>
                  </a:txBody>
                  <a:tcPr marL="91425" marR="91425" marT="91425" marB="914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6.6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In physical fight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29.3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18.3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Physical fight on school property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9.0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5.8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Ever saw someone get physically attacked, beaten, stabbed, or shot in their neighborhood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30.3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19.9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a:t>Bullied on school property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18.5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15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US"/>
                        <a:t>Attempted Suicide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17.6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a:t>10.2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2510f8afae_0_12"/>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Student Well-Being and Positive Behavior Intervention Support (PBIS)/Multi-Tiered Support Systems (MTSS) </a:t>
            </a:r>
            <a:endParaRPr/>
          </a:p>
        </p:txBody>
      </p:sp>
      <p:sp>
        <p:nvSpPr>
          <p:cNvPr id="160" name="Google Shape;160;g22510f8afae_0_12"/>
          <p:cNvSpPr txBox="1">
            <a:spLocks noGrp="1"/>
          </p:cNvSpPr>
          <p:nvPr>
            <p:ph type="body" idx="1"/>
          </p:nvPr>
        </p:nvSpPr>
        <p:spPr>
          <a:xfrm>
            <a:off x="152400" y="1072025"/>
            <a:ext cx="8839200" cy="3533100"/>
          </a:xfrm>
          <a:prstGeom prst="rect">
            <a:avLst/>
          </a:prstGeom>
        </p:spPr>
        <p:txBody>
          <a:bodyPr spcFirstLastPara="1" wrap="square" lIns="91425" tIns="91425" rIns="91425" bIns="91425" anchor="t" anchorCtr="0">
            <a:noAutofit/>
          </a:bodyPr>
          <a:lstStyle/>
          <a:p>
            <a:pPr marL="457200" lvl="0" indent="-342900" algn="just" rtl="0">
              <a:spcBef>
                <a:spcPts val="750"/>
              </a:spcBef>
              <a:spcAft>
                <a:spcPts val="0"/>
              </a:spcAft>
              <a:buSzPts val="1800"/>
              <a:buChar char="●"/>
            </a:pPr>
            <a:r>
              <a:rPr lang="en-US"/>
              <a:t>In Lincoln we have paired these two LDOE requirements and made one committee at every school to ensure we have the right individuals looking at discipline data and brainstorming about what tier of support a student may need. </a:t>
            </a:r>
            <a:endParaRPr/>
          </a:p>
          <a:p>
            <a:pPr marL="457200" lvl="0" indent="-342900" algn="just" rtl="0">
              <a:spcBef>
                <a:spcPts val="0"/>
              </a:spcBef>
              <a:spcAft>
                <a:spcPts val="0"/>
              </a:spcAft>
              <a:buSzPts val="1800"/>
              <a:buChar char="●"/>
            </a:pPr>
            <a:r>
              <a:rPr lang="en-US"/>
              <a:t>We are working hard to be creative and think outside of the box when it comes to positively supporting appropriate student behaviors while giving the students the tools they need to navigate the school environment both academically and socially.  </a:t>
            </a:r>
            <a:endParaRPr/>
          </a:p>
          <a:p>
            <a:pPr marL="457200" lvl="0" indent="-342900" algn="just" rtl="0">
              <a:spcBef>
                <a:spcPts val="0"/>
              </a:spcBef>
              <a:spcAft>
                <a:spcPts val="0"/>
              </a:spcAft>
              <a:buSzPts val="1800"/>
              <a:buChar char="●"/>
            </a:pPr>
            <a:r>
              <a:rPr lang="en-US"/>
              <a:t>This committee is viewed as the School Building Level Committee (SBLC) for Behavior.</a:t>
            </a:r>
            <a:endParaRPr/>
          </a:p>
          <a:p>
            <a:pPr marL="457200" lvl="0" indent="0" algn="l" rtl="0">
              <a:spcBef>
                <a:spcPts val="750"/>
              </a:spcBef>
              <a:spcAft>
                <a:spcPts val="0"/>
              </a:spcAft>
              <a:buNone/>
            </a:pPr>
            <a:endParaRPr/>
          </a:p>
          <a:p>
            <a:pPr marL="457200" lvl="0" indent="0" algn="l" rtl="0">
              <a:spcBef>
                <a:spcPts val="750"/>
              </a:spcBef>
              <a:spcAft>
                <a:spcPts val="0"/>
              </a:spcAft>
              <a:buNone/>
            </a:pPr>
            <a:r>
              <a:rPr lang="en-US"/>
              <a:t> </a:t>
            </a:r>
            <a:endParaRPr/>
          </a:p>
        </p:txBody>
      </p:sp>
      <p:pic>
        <p:nvPicPr>
          <p:cNvPr id="161" name="Google Shape;161;g22510f8afae_0_12"/>
          <p:cNvPicPr preferRelativeResize="0"/>
          <p:nvPr/>
        </p:nvPicPr>
        <p:blipFill>
          <a:blip r:embed="rId3">
            <a:alphaModFix/>
          </a:blip>
          <a:stretch>
            <a:fillRect/>
          </a:stretch>
        </p:blipFill>
        <p:spPr>
          <a:xfrm>
            <a:off x="2974175" y="3020300"/>
            <a:ext cx="2857500" cy="1420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2510f8afae_0_21"/>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Mental Health Counselor Role </a:t>
            </a:r>
            <a:endParaRPr/>
          </a:p>
        </p:txBody>
      </p:sp>
      <p:sp>
        <p:nvSpPr>
          <p:cNvPr id="168" name="Google Shape;168;g22510f8afae_0_21"/>
          <p:cNvSpPr txBox="1">
            <a:spLocks noGrp="1"/>
          </p:cNvSpPr>
          <p:nvPr>
            <p:ph type="body" idx="1"/>
          </p:nvPr>
        </p:nvSpPr>
        <p:spPr>
          <a:xfrm>
            <a:off x="152400" y="1072013"/>
            <a:ext cx="8839200" cy="3414900"/>
          </a:xfrm>
          <a:prstGeom prst="rect">
            <a:avLst/>
          </a:prstGeom>
        </p:spPr>
        <p:txBody>
          <a:bodyPr spcFirstLastPara="1" wrap="square" lIns="91425" tIns="91425" rIns="91425" bIns="91425" anchor="t" anchorCtr="0">
            <a:noAutofit/>
          </a:bodyPr>
          <a:lstStyle/>
          <a:p>
            <a:pPr marL="457200" lvl="0" indent="-342900" algn="l" rtl="0">
              <a:spcBef>
                <a:spcPts val="750"/>
              </a:spcBef>
              <a:spcAft>
                <a:spcPts val="0"/>
              </a:spcAft>
              <a:buSzPts val="1800"/>
              <a:buChar char="●"/>
            </a:pPr>
            <a:r>
              <a:rPr lang="en-US"/>
              <a:t>The role of the Mental Health Counselor (MHC) is different than that of any other in the district.  As a result, a new job description was written specifically for that position.  </a:t>
            </a:r>
            <a:endParaRPr/>
          </a:p>
          <a:p>
            <a:pPr marL="457200" lvl="0" indent="-342900" algn="l" rtl="0">
              <a:spcBef>
                <a:spcPts val="0"/>
              </a:spcBef>
              <a:spcAft>
                <a:spcPts val="0"/>
              </a:spcAft>
              <a:buSzPts val="1800"/>
              <a:buChar char="●"/>
            </a:pPr>
            <a:r>
              <a:rPr lang="en-US"/>
              <a:t>The MHC is expected to:	(these are just a few of the expectations)</a:t>
            </a:r>
            <a:endParaRPr/>
          </a:p>
          <a:p>
            <a:pPr marL="914400" lvl="1" indent="-342900" algn="l" rtl="0">
              <a:spcBef>
                <a:spcPts val="0"/>
              </a:spcBef>
              <a:spcAft>
                <a:spcPts val="0"/>
              </a:spcAft>
              <a:buSzPts val="1800"/>
              <a:buChar char="○"/>
            </a:pPr>
            <a:r>
              <a:rPr lang="en-US"/>
              <a:t>Conduct threat assessments (but they are not the only ones on campus who conduct these assessments - a team is trained at every school)</a:t>
            </a:r>
            <a:endParaRPr/>
          </a:p>
          <a:p>
            <a:pPr marL="914400" lvl="1" indent="-342900" algn="l" rtl="0">
              <a:spcBef>
                <a:spcPts val="0"/>
              </a:spcBef>
              <a:spcAft>
                <a:spcPts val="0"/>
              </a:spcAft>
              <a:buSzPts val="1800"/>
              <a:buChar char="○"/>
            </a:pPr>
            <a:r>
              <a:rPr lang="en-US"/>
              <a:t>Provide individual and small group counseling</a:t>
            </a:r>
            <a:endParaRPr/>
          </a:p>
          <a:p>
            <a:pPr marL="914400" lvl="1" indent="-342900" algn="l" rtl="0">
              <a:spcBef>
                <a:spcPts val="0"/>
              </a:spcBef>
              <a:spcAft>
                <a:spcPts val="0"/>
              </a:spcAft>
              <a:buSzPts val="1800"/>
              <a:buChar char="○"/>
            </a:pPr>
            <a:r>
              <a:rPr lang="en-US"/>
              <a:t>Provide Social Emotional Learning (SEL) to classes and prescribed groups on their campus</a:t>
            </a:r>
            <a:endParaRPr/>
          </a:p>
          <a:p>
            <a:pPr marL="914400" lvl="1" indent="-342900" algn="l" rtl="0">
              <a:spcBef>
                <a:spcPts val="0"/>
              </a:spcBef>
              <a:spcAft>
                <a:spcPts val="0"/>
              </a:spcAft>
              <a:buSzPts val="1800"/>
              <a:buChar char="○"/>
            </a:pPr>
            <a:r>
              <a:rPr lang="en-US"/>
              <a:t>Help with crisis situations </a:t>
            </a:r>
            <a:endParaRPr/>
          </a:p>
          <a:p>
            <a:pPr marL="914400" lvl="1" indent="-342900" algn="l" rtl="0">
              <a:spcBef>
                <a:spcPts val="0"/>
              </a:spcBef>
              <a:spcAft>
                <a:spcPts val="0"/>
              </a:spcAft>
              <a:buSzPts val="1800"/>
              <a:buChar char="○"/>
            </a:pPr>
            <a:r>
              <a:rPr lang="en-US"/>
              <a:t>Expected to have a digital presence - some have a page on the school’s webpage, a Google Classroom where SEL lessons are pushed out, QR codes have been developed for students to request time with the MHC, and more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2510f8afae_0_27"/>
          <p:cNvSpPr txBox="1">
            <a:spLocks noGrp="1"/>
          </p:cNvSpPr>
          <p:nvPr>
            <p:ph type="title"/>
          </p:nvPr>
        </p:nvSpPr>
        <p:spPr>
          <a:xfrm>
            <a:off x="3196850" y="1147125"/>
            <a:ext cx="5947200" cy="28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a:t>Becky Stutzman, LCSW-BACS, C-SSWS</a:t>
            </a:r>
            <a:endParaRPr sz="2000"/>
          </a:p>
          <a:p>
            <a:pPr marL="0" lvl="0" indent="0" algn="ctr" rtl="0">
              <a:spcBef>
                <a:spcPts val="0"/>
              </a:spcBef>
              <a:spcAft>
                <a:spcPts val="0"/>
              </a:spcAft>
              <a:buNone/>
            </a:pPr>
            <a:r>
              <a:rPr lang="en-US" sz="2000"/>
              <a:t>School Social Worker</a:t>
            </a:r>
            <a:endParaRPr sz="2000"/>
          </a:p>
          <a:p>
            <a:pPr marL="0" lvl="0" indent="0" algn="ctr" rtl="0">
              <a:spcBef>
                <a:spcPts val="0"/>
              </a:spcBef>
              <a:spcAft>
                <a:spcPts val="0"/>
              </a:spcAft>
              <a:buNone/>
            </a:pPr>
            <a:r>
              <a:rPr lang="en-US" sz="2000"/>
              <a:t>Pupil Appraisal/Mental Health Coordinator</a:t>
            </a:r>
            <a:endParaRPr sz="2000"/>
          </a:p>
          <a:p>
            <a:pPr marL="0" lvl="0" indent="0" algn="ctr" rtl="0">
              <a:spcBef>
                <a:spcPts val="0"/>
              </a:spcBef>
              <a:spcAft>
                <a:spcPts val="0"/>
              </a:spcAft>
              <a:buNone/>
            </a:pPr>
            <a:r>
              <a:rPr lang="en-US" sz="2000"/>
              <a:t>Lincoln Parish Schools</a:t>
            </a:r>
            <a:endParaRPr sz="2000"/>
          </a:p>
          <a:p>
            <a:pPr marL="0" lvl="0" indent="0" algn="ctr" rtl="0">
              <a:spcBef>
                <a:spcPts val="0"/>
              </a:spcBef>
              <a:spcAft>
                <a:spcPts val="0"/>
              </a:spcAft>
              <a:buNone/>
            </a:pPr>
            <a:r>
              <a:rPr lang="en-US" sz="2000"/>
              <a:t>Ruston, LA </a:t>
            </a:r>
            <a:endParaRPr sz="2000"/>
          </a:p>
          <a:p>
            <a:pPr marL="0" lvl="0" indent="0" algn="ctr" rtl="0">
              <a:spcBef>
                <a:spcPts val="0"/>
              </a:spcBef>
              <a:spcAft>
                <a:spcPts val="0"/>
              </a:spcAft>
              <a:buNone/>
            </a:pPr>
            <a:r>
              <a:rPr lang="en-US" sz="2000" u="sng">
                <a:solidFill>
                  <a:schemeClr val="hlink"/>
                </a:solidFill>
                <a:hlinkClick r:id="rId3"/>
              </a:rPr>
              <a:t>rstutzman@lincolnschools.org</a:t>
            </a:r>
            <a:endParaRPr sz="2000"/>
          </a:p>
          <a:p>
            <a:pPr marL="0" lvl="0" indent="0" algn="ctr" rtl="0">
              <a:spcBef>
                <a:spcPts val="0"/>
              </a:spcBef>
              <a:spcAft>
                <a:spcPts val="0"/>
              </a:spcAft>
              <a:buNone/>
            </a:pPr>
            <a:r>
              <a:rPr lang="en-US" sz="2000"/>
              <a:t>318-255-8451 ext. 2141</a:t>
            </a:r>
            <a:endParaRPr sz="2000"/>
          </a:p>
          <a:p>
            <a:pPr marL="0" lvl="0" indent="0" algn="ctr" rtl="0">
              <a:spcBef>
                <a:spcPts val="0"/>
              </a:spcBef>
              <a:spcAft>
                <a:spcPts val="0"/>
              </a:spcAft>
              <a:buNone/>
            </a:pP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41a8c4fddf_0_9"/>
          <p:cNvSpPr txBox="1">
            <a:spLocks noGrp="1"/>
          </p:cNvSpPr>
          <p:nvPr>
            <p:ph type="title"/>
          </p:nvPr>
        </p:nvSpPr>
        <p:spPr>
          <a:xfrm>
            <a:off x="3196850" y="1147125"/>
            <a:ext cx="5947200" cy="28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3000"/>
              <a:buFont typeface="Arial"/>
              <a:buNone/>
            </a:pPr>
            <a:r>
              <a:rPr lang="en-US"/>
              <a:t>School-Based Health Centers</a:t>
            </a:r>
            <a:endParaRPr/>
          </a:p>
          <a:p>
            <a:pPr marL="0" lvl="0" indent="0" algn="ctr" rtl="0">
              <a:spcBef>
                <a:spcPts val="0"/>
              </a:spcBef>
              <a:spcAft>
                <a:spcPts val="0"/>
              </a:spcAft>
              <a:buClr>
                <a:srgbClr val="000000"/>
              </a:buClr>
              <a:buSzPts val="3000"/>
              <a:buFont typeface="Arial"/>
              <a:buNone/>
            </a:pPr>
            <a:r>
              <a:rPr lang="en-US"/>
              <a:t>Supporting Student Mental Health and School Safety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
          <p:cNvSpPr txBox="1">
            <a:spLocks noGrp="1"/>
          </p:cNvSpPr>
          <p:nvPr>
            <p:ph type="title"/>
          </p:nvPr>
        </p:nvSpPr>
        <p:spPr>
          <a:xfrm>
            <a:off x="0" y="0"/>
            <a:ext cx="9144000" cy="856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Adolescent School Health Program:</a:t>
            </a:r>
            <a:endParaRPr/>
          </a:p>
          <a:p>
            <a:pPr marL="0" lvl="0" indent="0" algn="ctr" rtl="0">
              <a:lnSpc>
                <a:spcPct val="90000"/>
              </a:lnSpc>
              <a:spcBef>
                <a:spcPts val="0"/>
              </a:spcBef>
              <a:spcAft>
                <a:spcPts val="0"/>
              </a:spcAft>
              <a:buSzPts val="2800"/>
              <a:buNone/>
            </a:pPr>
            <a:r>
              <a:rPr lang="en-US"/>
              <a:t>School-Based Health Centers</a:t>
            </a:r>
            <a:endParaRPr/>
          </a:p>
        </p:txBody>
      </p:sp>
      <p:pic>
        <p:nvPicPr>
          <p:cNvPr id="187" name="Google Shape;187;p3"/>
          <p:cNvPicPr preferRelativeResize="0"/>
          <p:nvPr/>
        </p:nvPicPr>
        <p:blipFill>
          <a:blip r:embed="rId3">
            <a:alphaModFix/>
          </a:blip>
          <a:stretch>
            <a:fillRect/>
          </a:stretch>
        </p:blipFill>
        <p:spPr>
          <a:xfrm>
            <a:off x="0" y="856495"/>
            <a:ext cx="9144000" cy="851384"/>
          </a:xfrm>
          <a:prstGeom prst="rect">
            <a:avLst/>
          </a:prstGeom>
          <a:noFill/>
          <a:ln>
            <a:noFill/>
          </a:ln>
        </p:spPr>
      </p:pic>
      <p:sp>
        <p:nvSpPr>
          <p:cNvPr id="188" name="Google Shape;188;p3"/>
          <p:cNvSpPr txBox="1"/>
          <p:nvPr/>
        </p:nvSpPr>
        <p:spPr>
          <a:xfrm>
            <a:off x="4896400" y="1763900"/>
            <a:ext cx="3872400" cy="2918400"/>
          </a:xfrm>
          <a:prstGeom prst="rect">
            <a:avLst/>
          </a:prstGeom>
          <a:noFill/>
          <a:ln>
            <a:noFill/>
          </a:ln>
        </p:spPr>
        <p:txBody>
          <a:bodyPr spcFirstLastPara="1" wrap="square" lIns="171450" tIns="91425" rIns="91425" bIns="91425" anchor="t" anchorCtr="0">
            <a:spAutoFit/>
          </a:bodyPr>
          <a:lstStyle/>
          <a:p>
            <a:pPr marL="0" lvl="0" indent="0" algn="l" rtl="0">
              <a:lnSpc>
                <a:spcPct val="115000"/>
              </a:lnSpc>
              <a:spcBef>
                <a:spcPts val="0"/>
              </a:spcBef>
              <a:spcAft>
                <a:spcPts val="0"/>
              </a:spcAft>
              <a:buNone/>
            </a:pPr>
            <a:r>
              <a:rPr lang="en-US" sz="1800">
                <a:solidFill>
                  <a:srgbClr val="385463"/>
                </a:solidFill>
              </a:rPr>
              <a:t>•</a:t>
            </a:r>
            <a:r>
              <a:rPr lang="en-US" sz="1800">
                <a:solidFill>
                  <a:srgbClr val="385463"/>
                </a:solidFill>
                <a:latin typeface="Calibri"/>
                <a:ea typeface="Calibri"/>
                <a:cs typeface="Calibri"/>
                <a:sym typeface="Calibri"/>
              </a:rPr>
              <a:t>Annual Exams</a:t>
            </a:r>
            <a:endParaRPr sz="1800">
              <a:solidFill>
                <a:srgbClr val="385463"/>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rgbClr val="385463"/>
                </a:solidFill>
              </a:rPr>
              <a:t>•</a:t>
            </a:r>
            <a:r>
              <a:rPr lang="en-US" sz="1800">
                <a:solidFill>
                  <a:srgbClr val="385463"/>
                </a:solidFill>
                <a:latin typeface="Calibri"/>
                <a:ea typeface="Calibri"/>
                <a:cs typeface="Calibri"/>
                <a:sym typeface="Calibri"/>
              </a:rPr>
              <a:t>Sports Physicals</a:t>
            </a:r>
            <a:endParaRPr sz="1800">
              <a:solidFill>
                <a:srgbClr val="385463"/>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rgbClr val="385463"/>
                </a:solidFill>
              </a:rPr>
              <a:t>•</a:t>
            </a:r>
            <a:r>
              <a:rPr lang="en-US" sz="1800">
                <a:solidFill>
                  <a:srgbClr val="385463"/>
                </a:solidFill>
                <a:latin typeface="Calibri"/>
                <a:ea typeface="Calibri"/>
                <a:cs typeface="Calibri"/>
                <a:sym typeface="Calibri"/>
              </a:rPr>
              <a:t>Illness and Injury</a:t>
            </a:r>
            <a:endParaRPr sz="1800">
              <a:solidFill>
                <a:srgbClr val="385463"/>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rgbClr val="385463"/>
                </a:solidFill>
              </a:rPr>
              <a:t>•</a:t>
            </a:r>
            <a:r>
              <a:rPr lang="en-US" sz="1800">
                <a:solidFill>
                  <a:srgbClr val="385463"/>
                </a:solidFill>
                <a:latin typeface="Calibri"/>
                <a:ea typeface="Calibri"/>
                <a:cs typeface="Calibri"/>
                <a:sym typeface="Calibri"/>
              </a:rPr>
              <a:t>Immunizations</a:t>
            </a:r>
            <a:endParaRPr sz="1800">
              <a:solidFill>
                <a:srgbClr val="385463"/>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rgbClr val="385463"/>
                </a:solidFill>
              </a:rPr>
              <a:t>•</a:t>
            </a:r>
            <a:r>
              <a:rPr lang="en-US" sz="1800">
                <a:solidFill>
                  <a:srgbClr val="385463"/>
                </a:solidFill>
                <a:latin typeface="Calibri"/>
                <a:ea typeface="Calibri"/>
                <a:cs typeface="Calibri"/>
                <a:sym typeface="Calibri"/>
              </a:rPr>
              <a:t>Management of Chronic Conditions</a:t>
            </a:r>
            <a:endParaRPr sz="1800">
              <a:solidFill>
                <a:srgbClr val="385463"/>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rgbClr val="385463"/>
                </a:solidFill>
              </a:rPr>
              <a:t>•</a:t>
            </a:r>
            <a:r>
              <a:rPr lang="en-US" sz="1800">
                <a:solidFill>
                  <a:srgbClr val="385463"/>
                </a:solidFill>
                <a:latin typeface="Calibri"/>
                <a:ea typeface="Calibri"/>
                <a:cs typeface="Calibri"/>
                <a:sym typeface="Calibri"/>
              </a:rPr>
              <a:t>STI Testing</a:t>
            </a:r>
            <a:endParaRPr sz="1800">
              <a:solidFill>
                <a:srgbClr val="385463"/>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rgbClr val="385463"/>
                </a:solidFill>
              </a:rPr>
              <a:t>•</a:t>
            </a:r>
            <a:r>
              <a:rPr lang="en-US" sz="1800">
                <a:solidFill>
                  <a:srgbClr val="385463"/>
                </a:solidFill>
                <a:latin typeface="Calibri"/>
                <a:ea typeface="Calibri"/>
                <a:cs typeface="Calibri"/>
                <a:sym typeface="Calibri"/>
              </a:rPr>
              <a:t>Abstinence Counseling</a:t>
            </a:r>
            <a:endParaRPr sz="1800">
              <a:solidFill>
                <a:srgbClr val="385463"/>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rgbClr val="385463"/>
                </a:solidFill>
              </a:rPr>
              <a:t>•</a:t>
            </a:r>
            <a:r>
              <a:rPr lang="en-US" sz="1800">
                <a:solidFill>
                  <a:srgbClr val="385463"/>
                </a:solidFill>
                <a:latin typeface="Calibri"/>
                <a:ea typeface="Calibri"/>
                <a:cs typeface="Calibri"/>
                <a:sym typeface="Calibri"/>
              </a:rPr>
              <a:t>Preventive Health Screenings</a:t>
            </a:r>
            <a:endParaRPr sz="1800">
              <a:solidFill>
                <a:srgbClr val="385463"/>
              </a:solidFill>
              <a:latin typeface="Calibri"/>
              <a:ea typeface="Calibri"/>
              <a:cs typeface="Calibri"/>
              <a:sym typeface="Calibri"/>
            </a:endParaRPr>
          </a:p>
          <a:p>
            <a:pPr marL="457200" lvl="0" indent="0" algn="l" rtl="0">
              <a:spcBef>
                <a:spcPts val="0"/>
              </a:spcBef>
              <a:spcAft>
                <a:spcPts val="0"/>
              </a:spcAft>
              <a:buNone/>
            </a:pPr>
            <a:endParaRPr sz="1200"/>
          </a:p>
        </p:txBody>
      </p:sp>
      <p:sp>
        <p:nvSpPr>
          <p:cNvPr id="189" name="Google Shape;189;p3"/>
          <p:cNvSpPr txBox="1"/>
          <p:nvPr/>
        </p:nvSpPr>
        <p:spPr>
          <a:xfrm>
            <a:off x="425775" y="1763900"/>
            <a:ext cx="3872400" cy="237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rgbClr val="485868"/>
                </a:solidFill>
              </a:rPr>
              <a:t>•</a:t>
            </a:r>
            <a:r>
              <a:rPr lang="en-US" sz="1800">
                <a:solidFill>
                  <a:srgbClr val="485868"/>
                </a:solidFill>
                <a:latin typeface="Calibri"/>
                <a:ea typeface="Calibri"/>
                <a:cs typeface="Calibri"/>
                <a:sym typeface="Calibri"/>
              </a:rPr>
              <a:t>Screen for Risky Behaviors</a:t>
            </a:r>
            <a:endParaRPr sz="1800">
              <a:solidFill>
                <a:srgbClr val="485868"/>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rgbClr val="485868"/>
                </a:solidFill>
              </a:rPr>
              <a:t>•</a:t>
            </a:r>
            <a:r>
              <a:rPr lang="en-US" sz="1800">
                <a:solidFill>
                  <a:srgbClr val="485868"/>
                </a:solidFill>
                <a:latin typeface="Calibri"/>
                <a:ea typeface="Calibri"/>
                <a:cs typeface="Calibri"/>
                <a:sym typeface="Calibri"/>
              </a:rPr>
              <a:t>Psychosocial Evaluations</a:t>
            </a:r>
            <a:endParaRPr sz="1800">
              <a:solidFill>
                <a:srgbClr val="485868"/>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rgbClr val="485868"/>
                </a:solidFill>
              </a:rPr>
              <a:t>•</a:t>
            </a:r>
            <a:r>
              <a:rPr lang="en-US" sz="1800">
                <a:solidFill>
                  <a:srgbClr val="485868"/>
                </a:solidFill>
                <a:latin typeface="Calibri"/>
                <a:ea typeface="Calibri"/>
                <a:cs typeface="Calibri"/>
                <a:sym typeface="Calibri"/>
              </a:rPr>
              <a:t>Develop Treatment Plans</a:t>
            </a:r>
            <a:endParaRPr sz="1800">
              <a:solidFill>
                <a:srgbClr val="485868"/>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rgbClr val="485868"/>
                </a:solidFill>
              </a:rPr>
              <a:t>•</a:t>
            </a:r>
            <a:r>
              <a:rPr lang="en-US" sz="1800">
                <a:solidFill>
                  <a:srgbClr val="485868"/>
                </a:solidFill>
                <a:latin typeface="Calibri"/>
                <a:ea typeface="Calibri"/>
                <a:cs typeface="Calibri"/>
                <a:sym typeface="Calibri"/>
              </a:rPr>
              <a:t>Individual Counseling</a:t>
            </a:r>
            <a:endParaRPr sz="1800">
              <a:solidFill>
                <a:srgbClr val="485868"/>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rgbClr val="485868"/>
                </a:solidFill>
              </a:rPr>
              <a:t>•</a:t>
            </a:r>
            <a:r>
              <a:rPr lang="en-US" sz="1800">
                <a:solidFill>
                  <a:srgbClr val="485868"/>
                </a:solidFill>
                <a:latin typeface="Calibri"/>
                <a:ea typeface="Calibri"/>
                <a:cs typeface="Calibri"/>
                <a:sym typeface="Calibri"/>
              </a:rPr>
              <a:t>Group Counseling</a:t>
            </a:r>
            <a:endParaRPr sz="1800">
              <a:solidFill>
                <a:srgbClr val="485868"/>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rgbClr val="485868"/>
                </a:solidFill>
              </a:rPr>
              <a:t>•</a:t>
            </a:r>
            <a:r>
              <a:rPr lang="en-US" sz="1800">
                <a:solidFill>
                  <a:srgbClr val="485868"/>
                </a:solidFill>
                <a:latin typeface="Calibri"/>
                <a:ea typeface="Calibri"/>
                <a:cs typeface="Calibri"/>
                <a:sym typeface="Calibri"/>
              </a:rPr>
              <a:t>Family Counseling</a:t>
            </a:r>
            <a:endParaRPr sz="1800">
              <a:solidFill>
                <a:srgbClr val="485868"/>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rgbClr val="485868"/>
                </a:solidFill>
              </a:rPr>
              <a:t>•</a:t>
            </a:r>
            <a:r>
              <a:rPr lang="en-US" sz="1800">
                <a:solidFill>
                  <a:srgbClr val="485868"/>
                </a:solidFill>
                <a:latin typeface="Calibri"/>
                <a:ea typeface="Calibri"/>
                <a:cs typeface="Calibri"/>
                <a:sym typeface="Calibri"/>
              </a:rPr>
              <a:t>Refer students with greater needs</a:t>
            </a:r>
            <a:endParaRPr sz="1800">
              <a:solidFill>
                <a:srgbClr val="48586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
          <p:cNvSpPr txBox="1">
            <a:spLocks noGrp="1"/>
          </p:cNvSpPr>
          <p:nvPr>
            <p:ph type="title"/>
          </p:nvPr>
        </p:nvSpPr>
        <p:spPr>
          <a:xfrm>
            <a:off x="0" y="0"/>
            <a:ext cx="9144000" cy="856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2400">
                <a:solidFill>
                  <a:srgbClr val="000000"/>
                </a:solidFill>
                <a:latin typeface="Arial"/>
                <a:ea typeface="Arial"/>
                <a:cs typeface="Arial"/>
                <a:sym typeface="Arial"/>
              </a:rPr>
              <a:t>The CDC’s Categories of Youth Risk Behavior </a:t>
            </a:r>
            <a:endParaRPr sz="1600"/>
          </a:p>
        </p:txBody>
      </p:sp>
      <p:sp>
        <p:nvSpPr>
          <p:cNvPr id="196" name="Google Shape;196;p2"/>
          <p:cNvSpPr txBox="1">
            <a:spLocks noGrp="1"/>
          </p:cNvSpPr>
          <p:nvPr>
            <p:ph type="body" idx="1"/>
          </p:nvPr>
        </p:nvSpPr>
        <p:spPr>
          <a:xfrm>
            <a:off x="152400" y="1001063"/>
            <a:ext cx="8839200" cy="34149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a:solidFill>
                  <a:srgbClr val="000000"/>
                </a:solidFill>
                <a:latin typeface="Arial"/>
                <a:ea typeface="Arial"/>
                <a:cs typeface="Arial"/>
                <a:sym typeface="Arial"/>
              </a:rPr>
              <a:t>•</a:t>
            </a:r>
            <a:r>
              <a:rPr lang="en-US">
                <a:solidFill>
                  <a:srgbClr val="000000"/>
                </a:solidFill>
              </a:rPr>
              <a:t>Behaviors that contribute to </a:t>
            </a:r>
            <a:r>
              <a:rPr lang="en-US" b="1">
                <a:solidFill>
                  <a:srgbClr val="000000"/>
                </a:solidFill>
              </a:rPr>
              <a:t>unintentional injuries</a:t>
            </a:r>
            <a:r>
              <a:rPr lang="en-US">
                <a:solidFill>
                  <a:srgbClr val="000000"/>
                </a:solidFill>
              </a:rPr>
              <a:t> and </a:t>
            </a:r>
            <a:r>
              <a:rPr lang="en-US" b="1">
                <a:solidFill>
                  <a:srgbClr val="000000"/>
                </a:solidFill>
              </a:rPr>
              <a:t>violence</a:t>
            </a:r>
            <a:r>
              <a:rPr lang="en-US">
                <a:solidFill>
                  <a:srgbClr val="000000"/>
                </a:solidFill>
              </a:rPr>
              <a:t>.</a:t>
            </a:r>
            <a:endParaRPr>
              <a:solidFill>
                <a:srgbClr val="000000"/>
              </a:solidFill>
            </a:endParaRPr>
          </a:p>
          <a:p>
            <a:pPr marL="114300" lvl="0" indent="-114300" algn="l" rtl="0">
              <a:spcBef>
                <a:spcPts val="1000"/>
              </a:spcBef>
              <a:spcAft>
                <a:spcPts val="0"/>
              </a:spcAft>
              <a:buNone/>
            </a:pPr>
            <a:r>
              <a:rPr lang="en-US">
                <a:solidFill>
                  <a:srgbClr val="000000"/>
                </a:solidFill>
                <a:latin typeface="Arial"/>
                <a:ea typeface="Arial"/>
                <a:cs typeface="Arial"/>
                <a:sym typeface="Arial"/>
              </a:rPr>
              <a:t>•</a:t>
            </a:r>
            <a:r>
              <a:rPr lang="en-US" b="1">
                <a:solidFill>
                  <a:srgbClr val="000000"/>
                </a:solidFill>
              </a:rPr>
              <a:t>Sexual behaviors </a:t>
            </a:r>
            <a:r>
              <a:rPr lang="en-US">
                <a:solidFill>
                  <a:srgbClr val="000000"/>
                </a:solidFill>
              </a:rPr>
              <a:t>related to unintended pregnancy and sexually transmitted infections,        including HIV infection.</a:t>
            </a:r>
            <a:endParaRPr>
              <a:solidFill>
                <a:srgbClr val="000000"/>
              </a:solidFill>
            </a:endParaRPr>
          </a:p>
          <a:p>
            <a:pPr marL="0" lvl="0" indent="0" algn="l" rtl="0">
              <a:spcBef>
                <a:spcPts val="1000"/>
              </a:spcBef>
              <a:spcAft>
                <a:spcPts val="0"/>
              </a:spcAft>
              <a:buNone/>
            </a:pPr>
            <a:r>
              <a:rPr lang="en-US">
                <a:solidFill>
                  <a:srgbClr val="000000"/>
                </a:solidFill>
                <a:latin typeface="Arial"/>
                <a:ea typeface="Arial"/>
                <a:cs typeface="Arial"/>
                <a:sym typeface="Arial"/>
              </a:rPr>
              <a:t>•</a:t>
            </a:r>
            <a:r>
              <a:rPr lang="en-US" b="1">
                <a:solidFill>
                  <a:srgbClr val="000000"/>
                </a:solidFill>
              </a:rPr>
              <a:t>Alcohol</a:t>
            </a:r>
            <a:r>
              <a:rPr lang="en-US">
                <a:solidFill>
                  <a:srgbClr val="000000"/>
                </a:solidFill>
              </a:rPr>
              <a:t> and other </a:t>
            </a:r>
            <a:r>
              <a:rPr lang="en-US" b="1">
                <a:solidFill>
                  <a:srgbClr val="000000"/>
                </a:solidFill>
              </a:rPr>
              <a:t>drug</a:t>
            </a:r>
            <a:r>
              <a:rPr lang="en-US">
                <a:solidFill>
                  <a:srgbClr val="000000"/>
                </a:solidFill>
              </a:rPr>
              <a:t> use.</a:t>
            </a:r>
            <a:endParaRPr>
              <a:solidFill>
                <a:srgbClr val="000000"/>
              </a:solidFill>
            </a:endParaRPr>
          </a:p>
          <a:p>
            <a:pPr marL="0" lvl="0" indent="0" algn="l" rtl="0">
              <a:spcBef>
                <a:spcPts val="1000"/>
              </a:spcBef>
              <a:spcAft>
                <a:spcPts val="0"/>
              </a:spcAft>
              <a:buNone/>
            </a:pPr>
            <a:r>
              <a:rPr lang="en-US">
                <a:solidFill>
                  <a:srgbClr val="000000"/>
                </a:solidFill>
                <a:latin typeface="Arial"/>
                <a:ea typeface="Arial"/>
                <a:cs typeface="Arial"/>
                <a:sym typeface="Arial"/>
              </a:rPr>
              <a:t>•</a:t>
            </a:r>
            <a:r>
              <a:rPr lang="en-US" b="1">
                <a:solidFill>
                  <a:srgbClr val="000000"/>
                </a:solidFill>
              </a:rPr>
              <a:t>Tobacco</a:t>
            </a:r>
            <a:r>
              <a:rPr lang="en-US">
                <a:solidFill>
                  <a:srgbClr val="000000"/>
                </a:solidFill>
              </a:rPr>
              <a:t> use.</a:t>
            </a:r>
            <a:endParaRPr>
              <a:solidFill>
                <a:srgbClr val="000000"/>
              </a:solidFill>
            </a:endParaRPr>
          </a:p>
          <a:p>
            <a:pPr marL="0" lvl="0" indent="0" algn="l" rtl="0">
              <a:spcBef>
                <a:spcPts val="1000"/>
              </a:spcBef>
              <a:spcAft>
                <a:spcPts val="0"/>
              </a:spcAft>
              <a:buNone/>
            </a:pPr>
            <a:r>
              <a:rPr lang="en-US">
                <a:solidFill>
                  <a:srgbClr val="000000"/>
                </a:solidFill>
                <a:latin typeface="Arial"/>
                <a:ea typeface="Arial"/>
                <a:cs typeface="Arial"/>
                <a:sym typeface="Arial"/>
              </a:rPr>
              <a:t>•</a:t>
            </a:r>
            <a:r>
              <a:rPr lang="en-US" b="1">
                <a:solidFill>
                  <a:srgbClr val="000000"/>
                </a:solidFill>
              </a:rPr>
              <a:t>Unhealthy dietary</a:t>
            </a:r>
            <a:r>
              <a:rPr lang="en-US">
                <a:solidFill>
                  <a:srgbClr val="000000"/>
                </a:solidFill>
              </a:rPr>
              <a:t> behaviors.</a:t>
            </a:r>
            <a:endParaRPr>
              <a:solidFill>
                <a:srgbClr val="000000"/>
              </a:solidFill>
            </a:endParaRPr>
          </a:p>
          <a:p>
            <a:pPr marL="0" lvl="0" indent="0" algn="l" rtl="0">
              <a:spcBef>
                <a:spcPts val="1000"/>
              </a:spcBef>
              <a:spcAft>
                <a:spcPts val="0"/>
              </a:spcAft>
              <a:buNone/>
            </a:pPr>
            <a:r>
              <a:rPr lang="en-US">
                <a:solidFill>
                  <a:srgbClr val="000000"/>
                </a:solidFill>
                <a:latin typeface="Arial"/>
                <a:ea typeface="Arial"/>
                <a:cs typeface="Arial"/>
                <a:sym typeface="Arial"/>
              </a:rPr>
              <a:t>•</a:t>
            </a:r>
            <a:r>
              <a:rPr lang="en-US" b="1">
                <a:solidFill>
                  <a:srgbClr val="000000"/>
                </a:solidFill>
              </a:rPr>
              <a:t>Inadequate physical activity</a:t>
            </a:r>
            <a:r>
              <a:rPr lang="en-US">
                <a:solidFill>
                  <a:srgbClr val="000000"/>
                </a:solidFill>
              </a:rPr>
              <a:t>.</a:t>
            </a:r>
            <a:endParaRPr>
              <a:solidFill>
                <a:srgbClr val="000000"/>
              </a:solidFill>
            </a:endParaRPr>
          </a:p>
          <a:p>
            <a:pPr marL="0" lvl="0" indent="0" algn="l" rtl="0">
              <a:spcBef>
                <a:spcPts val="1000"/>
              </a:spcBef>
              <a:spcAft>
                <a:spcPts val="0"/>
              </a:spcAft>
              <a:buNone/>
            </a:pPr>
            <a:endParaRPr>
              <a:solidFill>
                <a:srgbClr val="000000"/>
              </a:solidFill>
            </a:endParaRPr>
          </a:p>
          <a:p>
            <a:pPr marL="0" lvl="0" indent="0" algn="l" rtl="0">
              <a:lnSpc>
                <a:spcPct val="90000"/>
              </a:lnSpc>
              <a:spcBef>
                <a:spcPts val="750"/>
              </a:spcBef>
              <a:spcAft>
                <a:spcPts val="0"/>
              </a:spcAft>
              <a:buSzPts val="1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215310d7c5_1_37"/>
          <p:cNvSpPr txBox="1">
            <a:spLocks noGrp="1"/>
          </p:cNvSpPr>
          <p:nvPr>
            <p:ph type="title"/>
          </p:nvPr>
        </p:nvSpPr>
        <p:spPr>
          <a:xfrm>
            <a:off x="0" y="0"/>
            <a:ext cx="9144000" cy="856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3600">
                <a:solidFill>
                  <a:srgbClr val="000000"/>
                </a:solidFill>
                <a:latin typeface="Arial"/>
                <a:ea typeface="Arial"/>
                <a:cs typeface="Arial"/>
                <a:sym typeface="Arial"/>
              </a:rPr>
              <a:t>Screening for Risk in SBHCs </a:t>
            </a:r>
            <a:endParaRPr/>
          </a:p>
        </p:txBody>
      </p:sp>
      <p:sp>
        <p:nvSpPr>
          <p:cNvPr id="203" name="Google Shape;203;g2215310d7c5_1_37"/>
          <p:cNvSpPr txBox="1">
            <a:spLocks noGrp="1"/>
          </p:cNvSpPr>
          <p:nvPr>
            <p:ph type="body" idx="1"/>
          </p:nvPr>
        </p:nvSpPr>
        <p:spPr>
          <a:xfrm>
            <a:off x="152400" y="1072013"/>
            <a:ext cx="8839200" cy="34149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2400" b="1">
                <a:solidFill>
                  <a:srgbClr val="000000"/>
                </a:solidFill>
              </a:rPr>
              <a:t>What</a:t>
            </a:r>
            <a:r>
              <a:rPr lang="en-US" sz="2400">
                <a:solidFill>
                  <a:srgbClr val="000000"/>
                </a:solidFill>
              </a:rPr>
              <a:t>: Valid and reliable screening instrument</a:t>
            </a:r>
            <a:endParaRPr sz="2400">
              <a:solidFill>
                <a:srgbClr val="000000"/>
              </a:solidFill>
            </a:endParaRPr>
          </a:p>
          <a:p>
            <a:pPr marL="0" lvl="0" indent="0" algn="l" rtl="0">
              <a:spcBef>
                <a:spcPts val="1000"/>
              </a:spcBef>
              <a:spcAft>
                <a:spcPts val="0"/>
              </a:spcAft>
              <a:buNone/>
            </a:pPr>
            <a:r>
              <a:rPr lang="en-US" sz="2400" b="1">
                <a:solidFill>
                  <a:srgbClr val="000000"/>
                </a:solidFill>
              </a:rPr>
              <a:t>When</a:t>
            </a:r>
            <a:r>
              <a:rPr lang="en-US" sz="2400">
                <a:solidFill>
                  <a:srgbClr val="000000"/>
                </a:solidFill>
              </a:rPr>
              <a:t>: During annual well child visit, upon referral for behavioral health services</a:t>
            </a:r>
            <a:endParaRPr sz="2400">
              <a:solidFill>
                <a:srgbClr val="000000"/>
              </a:solidFill>
            </a:endParaRPr>
          </a:p>
          <a:p>
            <a:pPr marL="0" lvl="0" indent="0" algn="l" rtl="0">
              <a:spcBef>
                <a:spcPts val="1000"/>
              </a:spcBef>
              <a:spcAft>
                <a:spcPts val="0"/>
              </a:spcAft>
              <a:buNone/>
            </a:pPr>
            <a:r>
              <a:rPr lang="en-US" sz="2400" b="1">
                <a:solidFill>
                  <a:srgbClr val="000000"/>
                </a:solidFill>
              </a:rPr>
              <a:t>Why</a:t>
            </a:r>
            <a:r>
              <a:rPr lang="en-US" sz="2400">
                <a:solidFill>
                  <a:srgbClr val="000000"/>
                </a:solidFill>
              </a:rPr>
              <a:t>: Identify risk behaviors </a:t>
            </a:r>
            <a:endParaRPr sz="2400">
              <a:solidFill>
                <a:srgbClr val="000000"/>
              </a:solidFill>
            </a:endParaRPr>
          </a:p>
          <a:p>
            <a:pPr marL="0" lvl="0" indent="0" algn="l" rtl="0">
              <a:spcBef>
                <a:spcPts val="500"/>
              </a:spcBef>
              <a:spcAft>
                <a:spcPts val="0"/>
              </a:spcAft>
              <a:buNone/>
            </a:pPr>
            <a:r>
              <a:rPr lang="en-US" sz="2000" b="1">
                <a:solidFill>
                  <a:srgbClr val="000000"/>
                </a:solidFill>
              </a:rPr>
              <a:t>Possible Solutions</a:t>
            </a:r>
            <a:endParaRPr sz="2000" b="1">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Refer students to the SBHC prior to suspension/expulsion</a:t>
            </a:r>
            <a:endParaRPr sz="1400">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Refer students to the SBHC with frequent absenteeism</a:t>
            </a:r>
            <a:endParaRPr sz="1400">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Utilize SBHC behavioral health provider to share information with students about the services</a:t>
            </a:r>
            <a:endParaRPr sz="1400">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Utilize SBHC behavioral health provider during crisis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215310d7c5_1_50"/>
          <p:cNvSpPr txBox="1">
            <a:spLocks noGrp="1"/>
          </p:cNvSpPr>
          <p:nvPr>
            <p:ph type="title"/>
          </p:nvPr>
        </p:nvSpPr>
        <p:spPr>
          <a:xfrm>
            <a:off x="0" y="0"/>
            <a:ext cx="9144000" cy="856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Risk Screening Data</a:t>
            </a:r>
            <a:endParaRPr/>
          </a:p>
        </p:txBody>
      </p:sp>
      <p:pic>
        <p:nvPicPr>
          <p:cNvPr id="210" name="Google Shape;210;g2215310d7c5_1_50"/>
          <p:cNvPicPr preferRelativeResize="0"/>
          <p:nvPr/>
        </p:nvPicPr>
        <p:blipFill>
          <a:blip r:embed="rId3">
            <a:alphaModFix/>
          </a:blip>
          <a:stretch>
            <a:fillRect/>
          </a:stretch>
        </p:blipFill>
        <p:spPr>
          <a:xfrm>
            <a:off x="4689701" y="1008900"/>
            <a:ext cx="4301899" cy="3541650"/>
          </a:xfrm>
          <a:prstGeom prst="rect">
            <a:avLst/>
          </a:prstGeom>
          <a:noFill/>
          <a:ln>
            <a:noFill/>
          </a:ln>
        </p:spPr>
      </p:pic>
      <p:pic>
        <p:nvPicPr>
          <p:cNvPr id="211" name="Google Shape;211;g2215310d7c5_1_50"/>
          <p:cNvPicPr preferRelativeResize="0"/>
          <p:nvPr/>
        </p:nvPicPr>
        <p:blipFill>
          <a:blip r:embed="rId4">
            <a:alphaModFix/>
          </a:blip>
          <a:stretch>
            <a:fillRect/>
          </a:stretch>
        </p:blipFill>
        <p:spPr>
          <a:xfrm>
            <a:off x="152400" y="1008900"/>
            <a:ext cx="4537299" cy="3014050"/>
          </a:xfrm>
          <a:prstGeom prst="rect">
            <a:avLst/>
          </a:prstGeom>
          <a:noFill/>
          <a:ln>
            <a:noFill/>
          </a:ln>
        </p:spPr>
      </p:pic>
      <p:sp>
        <p:nvSpPr>
          <p:cNvPr id="212" name="Google Shape;212;g2215310d7c5_1_50"/>
          <p:cNvSpPr txBox="1"/>
          <p:nvPr/>
        </p:nvSpPr>
        <p:spPr>
          <a:xfrm>
            <a:off x="981575" y="4044125"/>
            <a:ext cx="28923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a:t>FY 23 totals as of 5/10/23</a:t>
            </a:r>
            <a:endParaRPr sz="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435029ec5f_0_0"/>
          <p:cNvSpPr txBox="1">
            <a:spLocks noGrp="1"/>
          </p:cNvSpPr>
          <p:nvPr>
            <p:ph type="title"/>
          </p:nvPr>
        </p:nvSpPr>
        <p:spPr>
          <a:xfrm>
            <a:off x="0" y="0"/>
            <a:ext cx="9144000" cy="856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Risk Screening Data</a:t>
            </a:r>
            <a:endParaRPr/>
          </a:p>
        </p:txBody>
      </p:sp>
      <p:pic>
        <p:nvPicPr>
          <p:cNvPr id="219" name="Google Shape;219;g2435029ec5f_0_0"/>
          <p:cNvPicPr preferRelativeResize="0"/>
          <p:nvPr/>
        </p:nvPicPr>
        <p:blipFill>
          <a:blip r:embed="rId3">
            <a:alphaModFix/>
          </a:blip>
          <a:stretch>
            <a:fillRect/>
          </a:stretch>
        </p:blipFill>
        <p:spPr>
          <a:xfrm>
            <a:off x="4380675" y="978475"/>
            <a:ext cx="4413375" cy="3186550"/>
          </a:xfrm>
          <a:prstGeom prst="rect">
            <a:avLst/>
          </a:prstGeom>
          <a:noFill/>
          <a:ln>
            <a:noFill/>
          </a:ln>
        </p:spPr>
      </p:pic>
      <p:pic>
        <p:nvPicPr>
          <p:cNvPr id="220" name="Google Shape;220;g2435029ec5f_0_0"/>
          <p:cNvPicPr preferRelativeResize="0"/>
          <p:nvPr/>
        </p:nvPicPr>
        <p:blipFill>
          <a:blip r:embed="rId4">
            <a:alphaModFix/>
          </a:blip>
          <a:stretch>
            <a:fillRect/>
          </a:stretch>
        </p:blipFill>
        <p:spPr>
          <a:xfrm>
            <a:off x="261350" y="978475"/>
            <a:ext cx="4119324" cy="3186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215310d7c5_1_0"/>
          <p:cNvSpPr txBox="1">
            <a:spLocks noGrp="1"/>
          </p:cNvSpPr>
          <p:nvPr>
            <p:ph type="title"/>
          </p:nvPr>
        </p:nvSpPr>
        <p:spPr>
          <a:xfrm>
            <a:off x="3196800" y="1079850"/>
            <a:ext cx="5947200" cy="284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a:p>
            <a:pPr marL="0" lvl="0" indent="0" algn="ctr" rtl="0">
              <a:lnSpc>
                <a:spcPct val="100000"/>
              </a:lnSpc>
              <a:spcBef>
                <a:spcPts val="0"/>
              </a:spcBef>
              <a:spcAft>
                <a:spcPts val="0"/>
              </a:spcAft>
              <a:buNone/>
            </a:pPr>
            <a:r>
              <a:rPr lang="en-US" sz="2300"/>
              <a:t>Adolescent School Health Program</a:t>
            </a:r>
            <a:endParaRPr sz="2300"/>
          </a:p>
          <a:p>
            <a:pPr marL="0" lvl="0" indent="0" algn="ctr" rtl="0">
              <a:lnSpc>
                <a:spcPct val="100000"/>
              </a:lnSpc>
              <a:spcBef>
                <a:spcPts val="0"/>
              </a:spcBef>
              <a:spcAft>
                <a:spcPts val="0"/>
              </a:spcAft>
              <a:buNone/>
            </a:pPr>
            <a:endParaRPr sz="2300"/>
          </a:p>
          <a:p>
            <a:pPr marL="0" lvl="0" indent="0" algn="ctr" rtl="0">
              <a:lnSpc>
                <a:spcPct val="100000"/>
              </a:lnSpc>
              <a:spcBef>
                <a:spcPts val="0"/>
              </a:spcBef>
              <a:spcAft>
                <a:spcPts val="0"/>
              </a:spcAft>
              <a:buNone/>
            </a:pPr>
            <a:r>
              <a:rPr lang="en-US" sz="1900"/>
              <a:t>Faith Boudreaux M.Ed.; Program Manager</a:t>
            </a:r>
            <a:endParaRPr sz="1900"/>
          </a:p>
          <a:p>
            <a:pPr marL="0" lvl="0" indent="0" algn="ctr" rtl="0">
              <a:lnSpc>
                <a:spcPct val="100000"/>
              </a:lnSpc>
              <a:spcBef>
                <a:spcPts val="0"/>
              </a:spcBef>
              <a:spcAft>
                <a:spcPts val="0"/>
              </a:spcAft>
              <a:buNone/>
            </a:pPr>
            <a:r>
              <a:rPr lang="en-US" sz="1900" u="sng">
                <a:solidFill>
                  <a:schemeClr val="hlink"/>
                </a:solidFill>
                <a:hlinkClick r:id="rId3"/>
              </a:rPr>
              <a:t>Faith.Boudreaux@LA.gov</a:t>
            </a:r>
            <a:r>
              <a:rPr lang="en-US" sz="1900">
                <a:solidFill>
                  <a:srgbClr val="000000"/>
                </a:solidFill>
              </a:rPr>
              <a:t>  </a:t>
            </a:r>
            <a:r>
              <a:rPr lang="en-US" sz="1900">
                <a:solidFill>
                  <a:srgbClr val="8A8A8A"/>
                </a:solidFill>
              </a:rPr>
              <a:t>Contact #: 504.568.8164</a:t>
            </a:r>
            <a:endParaRPr sz="1900">
              <a:solidFill>
                <a:srgbClr val="8A8A8A"/>
              </a:solidFill>
            </a:endParaRPr>
          </a:p>
          <a:p>
            <a:pPr marL="0" lvl="0" indent="0" algn="ctr" rtl="0">
              <a:lnSpc>
                <a:spcPct val="90000"/>
              </a:lnSpc>
              <a:spcBef>
                <a:spcPts val="0"/>
              </a:spcBef>
              <a:spcAft>
                <a:spcPts val="0"/>
              </a:spcAft>
              <a:buSzPts val="3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3196850" y="1147125"/>
            <a:ext cx="5947200" cy="28479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3000"/>
              <a:buNone/>
            </a:pPr>
            <a:r>
              <a:rPr lang="en-US"/>
              <a:t>Student Perspective: School Safety and Mental Health</a:t>
            </a:r>
            <a:endParaRPr/>
          </a:p>
        </p:txBody>
      </p:sp>
      <p:sp>
        <p:nvSpPr>
          <p:cNvPr id="44" name="Google Shape;44;p4"/>
          <p:cNvSpPr txBox="1">
            <a:spLocks noGrp="1"/>
          </p:cNvSpPr>
          <p:nvPr>
            <p:ph type="title"/>
          </p:nvPr>
        </p:nvSpPr>
        <p:spPr>
          <a:xfrm>
            <a:off x="3196800" y="1765650"/>
            <a:ext cx="5947200" cy="284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a:p>
            <a:pPr marL="0" lvl="0" indent="0" algn="ctr" rtl="0">
              <a:lnSpc>
                <a:spcPct val="100000"/>
              </a:lnSpc>
              <a:spcBef>
                <a:spcPts val="0"/>
              </a:spcBef>
              <a:spcAft>
                <a:spcPts val="0"/>
              </a:spcAft>
              <a:buNone/>
            </a:pPr>
            <a:endParaRPr sz="2300"/>
          </a:p>
          <a:p>
            <a:pPr marL="0" lvl="0" indent="0" algn="ctr" rtl="0">
              <a:lnSpc>
                <a:spcPct val="100000"/>
              </a:lnSpc>
              <a:spcBef>
                <a:spcPts val="0"/>
              </a:spcBef>
              <a:spcAft>
                <a:spcPts val="0"/>
              </a:spcAft>
              <a:buNone/>
            </a:pPr>
            <a:r>
              <a:rPr lang="en-US" sz="1900"/>
              <a:t>Vaishnavi Kumbala</a:t>
            </a:r>
            <a:endParaRPr sz="1900"/>
          </a:p>
          <a:p>
            <a:pPr marL="0" lvl="0" indent="0" algn="ctr" rtl="0">
              <a:lnSpc>
                <a:spcPct val="100000"/>
              </a:lnSpc>
              <a:spcBef>
                <a:spcPts val="0"/>
              </a:spcBef>
              <a:spcAft>
                <a:spcPts val="0"/>
              </a:spcAft>
              <a:buNone/>
            </a:pPr>
            <a:r>
              <a:rPr lang="en-US" sz="1900"/>
              <a:t>Student at Haynes Academy</a:t>
            </a:r>
            <a:endParaRPr sz="1900"/>
          </a:p>
          <a:p>
            <a:pPr marL="0" lvl="0" indent="0" algn="l" rtl="0">
              <a:lnSpc>
                <a:spcPct val="90000"/>
              </a:lnSpc>
              <a:spcBef>
                <a:spcPts val="0"/>
              </a:spcBef>
              <a:spcAft>
                <a:spcPts val="0"/>
              </a:spcAft>
              <a:buSzPts val="3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g247d793249f_0_10"/>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Student Perspective: School Safety and Mental Health</a:t>
            </a:r>
            <a:endParaRPr/>
          </a:p>
        </p:txBody>
      </p:sp>
      <p:sp>
        <p:nvSpPr>
          <p:cNvPr id="51" name="Google Shape;51;g247d793249f_0_10"/>
          <p:cNvSpPr txBox="1">
            <a:spLocks noGrp="1"/>
          </p:cNvSpPr>
          <p:nvPr>
            <p:ph type="body" idx="1"/>
          </p:nvPr>
        </p:nvSpPr>
        <p:spPr>
          <a:xfrm>
            <a:off x="152400" y="1072013"/>
            <a:ext cx="8839200" cy="34149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1200"/>
              </a:spcBef>
              <a:spcAft>
                <a:spcPts val="0"/>
              </a:spcAft>
              <a:buClr>
                <a:srgbClr val="000000"/>
              </a:buClr>
              <a:buSzPts val="1600"/>
              <a:buFont typeface="Arial"/>
              <a:buChar char="•"/>
            </a:pPr>
            <a:r>
              <a:rPr lang="en-US" sz="1600">
                <a:solidFill>
                  <a:srgbClr val="000000"/>
                </a:solidFill>
                <a:latin typeface="Arial"/>
                <a:ea typeface="Arial"/>
                <a:cs typeface="Arial"/>
                <a:sym typeface="Arial"/>
              </a:rPr>
              <a:t>Served as a Leadership Team Member of the Louisiana Student Behavior, Mental Health, and Discipline Task Force</a:t>
            </a:r>
            <a:endParaRPr sz="1600">
              <a:solidFill>
                <a:srgbClr val="000000"/>
              </a:solidFill>
              <a:latin typeface="Arial"/>
              <a:ea typeface="Arial"/>
              <a:cs typeface="Arial"/>
              <a:sym typeface="Arial"/>
            </a:endParaRPr>
          </a:p>
          <a:p>
            <a:pPr marL="914400" lvl="1" indent="-330200" algn="l" rtl="0">
              <a:lnSpc>
                <a:spcPct val="11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Represent District 1 on the Louisiana Legislative Youth Advisory Council</a:t>
            </a:r>
            <a:endParaRPr sz="1600">
              <a:solidFill>
                <a:srgbClr val="000000"/>
              </a:solidFill>
              <a:latin typeface="Arial"/>
              <a:ea typeface="Arial"/>
              <a:cs typeface="Arial"/>
              <a:sym typeface="Arial"/>
            </a:endParaRPr>
          </a:p>
          <a:p>
            <a:pPr marL="457200" lvl="0" indent="-330200" algn="l" rtl="0">
              <a:lnSpc>
                <a:spcPct val="11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Student mental health is vital, especially given the stressors that many students face</a:t>
            </a:r>
            <a:endParaRPr sz="1600">
              <a:solidFill>
                <a:srgbClr val="000000"/>
              </a:solidFill>
              <a:latin typeface="Arial"/>
              <a:ea typeface="Arial"/>
              <a:cs typeface="Arial"/>
              <a:sym typeface="Arial"/>
            </a:endParaRPr>
          </a:p>
          <a:p>
            <a:pPr marL="457200" lvl="0" indent="-330200" algn="l" rtl="0">
              <a:lnSpc>
                <a:spcPct val="11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Creating resources is important in order to support students</a:t>
            </a:r>
            <a:endParaRPr sz="1600">
              <a:solidFill>
                <a:srgbClr val="000000"/>
              </a:solidFill>
              <a:latin typeface="Arial"/>
              <a:ea typeface="Arial"/>
              <a:cs typeface="Arial"/>
              <a:sym typeface="Arial"/>
            </a:endParaRPr>
          </a:p>
          <a:p>
            <a:pPr marL="457200" lvl="0" indent="-330200" algn="l" rtl="0">
              <a:lnSpc>
                <a:spcPct val="11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Oftentimes, there is a gap in accessibility for student mental health resources, as sometimes there are existing resources that are not widely known about</a:t>
            </a:r>
            <a:endParaRPr sz="1600">
              <a:solidFill>
                <a:srgbClr val="000000"/>
              </a:solidFill>
              <a:latin typeface="Arial"/>
              <a:ea typeface="Arial"/>
              <a:cs typeface="Arial"/>
              <a:sym typeface="Arial"/>
            </a:endParaRPr>
          </a:p>
          <a:p>
            <a:pPr marL="914400" lvl="1" indent="-330200" algn="l" rtl="0">
              <a:lnSpc>
                <a:spcPct val="11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Noticed this as a student</a:t>
            </a:r>
            <a:endParaRPr sz="1600">
              <a:solidFill>
                <a:srgbClr val="000000"/>
              </a:solidFill>
              <a:latin typeface="Arial"/>
              <a:ea typeface="Arial"/>
              <a:cs typeface="Arial"/>
              <a:sym typeface="Arial"/>
            </a:endParaRPr>
          </a:p>
          <a:p>
            <a:pPr marL="914400" lvl="1" indent="-330200" algn="l" rtl="0">
              <a:lnSpc>
                <a:spcPct val="11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Promoting resources more widely in accessible locations like schools, school websites, libraries, and counselors’ offices</a:t>
            </a:r>
            <a:endParaRPr sz="1600">
              <a:solidFill>
                <a:srgbClr val="000000"/>
              </a:solidFill>
              <a:latin typeface="Arial"/>
              <a:ea typeface="Arial"/>
              <a:cs typeface="Arial"/>
              <a:sym typeface="Arial"/>
            </a:endParaRPr>
          </a:p>
          <a:p>
            <a:pPr marL="914400" lvl="1" indent="-330200" algn="l" rtl="0">
              <a:lnSpc>
                <a:spcPct val="115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Ensures more people can benefit</a:t>
            </a:r>
            <a:endParaRPr sz="16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247d793249f_0_42"/>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Student Perspective: School Safety and Mental Health</a:t>
            </a:r>
            <a:endParaRPr/>
          </a:p>
        </p:txBody>
      </p:sp>
      <p:sp>
        <p:nvSpPr>
          <p:cNvPr id="58" name="Google Shape;58;g247d793249f_0_42"/>
          <p:cNvSpPr txBox="1">
            <a:spLocks noGrp="1"/>
          </p:cNvSpPr>
          <p:nvPr>
            <p:ph type="body" idx="1"/>
          </p:nvPr>
        </p:nvSpPr>
        <p:spPr>
          <a:xfrm>
            <a:off x="152400" y="1072013"/>
            <a:ext cx="8839200" cy="34149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1200"/>
              </a:spcBef>
              <a:spcAft>
                <a:spcPts val="0"/>
              </a:spcAft>
              <a:buClr>
                <a:srgbClr val="000000"/>
              </a:buClr>
              <a:buSzPts val="1700"/>
              <a:buFont typeface="Arial"/>
              <a:buChar char="•"/>
            </a:pPr>
            <a:r>
              <a:rPr lang="en-US" sz="1700">
                <a:solidFill>
                  <a:srgbClr val="000000"/>
                </a:solidFill>
                <a:latin typeface="Arial"/>
                <a:ea typeface="Arial"/>
                <a:cs typeface="Arial"/>
                <a:sym typeface="Arial"/>
              </a:rPr>
              <a:t>Supporting mental health is important in creating and maintaining safe school environments</a:t>
            </a:r>
            <a:endParaRPr sz="1700">
              <a:solidFill>
                <a:srgbClr val="000000"/>
              </a:solidFill>
              <a:latin typeface="Arial"/>
              <a:ea typeface="Arial"/>
              <a:cs typeface="Arial"/>
              <a:sym typeface="Arial"/>
            </a:endParaRPr>
          </a:p>
          <a:p>
            <a:pPr marL="457200" lvl="0" indent="-336550" algn="l" rtl="0">
              <a:lnSpc>
                <a:spcPct val="115000"/>
              </a:lnSpc>
              <a:spcBef>
                <a:spcPts val="0"/>
              </a:spcBef>
              <a:spcAft>
                <a:spcPts val="0"/>
              </a:spcAft>
              <a:buClr>
                <a:srgbClr val="000000"/>
              </a:buClr>
              <a:buSzPts val="1700"/>
              <a:buFont typeface="Arial"/>
              <a:buChar char="•"/>
            </a:pPr>
            <a:r>
              <a:rPr lang="en-US" sz="1700">
                <a:solidFill>
                  <a:srgbClr val="000000"/>
                </a:solidFill>
                <a:latin typeface="Arial"/>
                <a:ea typeface="Arial"/>
                <a:cs typeface="Arial"/>
                <a:sym typeface="Arial"/>
              </a:rPr>
              <a:t>Creating an atmosphere where students feel comfortable talking to teachers, school social workers, or other school officials about what may be on their minds</a:t>
            </a:r>
            <a:endParaRPr sz="1700">
              <a:solidFill>
                <a:srgbClr val="000000"/>
              </a:solidFill>
              <a:latin typeface="Arial"/>
              <a:ea typeface="Arial"/>
              <a:cs typeface="Arial"/>
              <a:sym typeface="Arial"/>
            </a:endParaRPr>
          </a:p>
          <a:p>
            <a:pPr marL="914400" lvl="1" indent="-336550" algn="l" rtl="0">
              <a:lnSpc>
                <a:spcPct val="115000"/>
              </a:lnSpc>
              <a:spcBef>
                <a:spcPts val="0"/>
              </a:spcBef>
              <a:spcAft>
                <a:spcPts val="0"/>
              </a:spcAft>
              <a:buClr>
                <a:srgbClr val="000000"/>
              </a:buClr>
              <a:buSzPts val="1700"/>
              <a:buFont typeface="Arial"/>
              <a:buChar char="•"/>
            </a:pPr>
            <a:r>
              <a:rPr lang="en-US" sz="1700">
                <a:solidFill>
                  <a:srgbClr val="000000"/>
                </a:solidFill>
                <a:latin typeface="Arial"/>
                <a:ea typeface="Arial"/>
                <a:cs typeface="Arial"/>
                <a:sym typeface="Arial"/>
              </a:rPr>
              <a:t>Voicing this support and letting students know their classroom is a safe space to talk</a:t>
            </a:r>
            <a:endParaRPr sz="1700">
              <a:solidFill>
                <a:srgbClr val="000000"/>
              </a:solidFill>
              <a:latin typeface="Arial"/>
              <a:ea typeface="Arial"/>
              <a:cs typeface="Arial"/>
              <a:sym typeface="Arial"/>
            </a:endParaRPr>
          </a:p>
          <a:p>
            <a:pPr marL="914400" lvl="1" indent="-336550" algn="l" rtl="0">
              <a:lnSpc>
                <a:spcPct val="115000"/>
              </a:lnSpc>
              <a:spcBef>
                <a:spcPts val="0"/>
              </a:spcBef>
              <a:spcAft>
                <a:spcPts val="0"/>
              </a:spcAft>
              <a:buClr>
                <a:srgbClr val="000000"/>
              </a:buClr>
              <a:buSzPts val="1700"/>
              <a:buFont typeface="Arial"/>
              <a:buChar char="•"/>
            </a:pPr>
            <a:r>
              <a:rPr lang="en-US" sz="1700">
                <a:solidFill>
                  <a:srgbClr val="000000"/>
                </a:solidFill>
                <a:latin typeface="Arial"/>
                <a:ea typeface="Arial"/>
                <a:cs typeface="Arial"/>
                <a:sym typeface="Arial"/>
              </a:rPr>
              <a:t>This can go a long way</a:t>
            </a:r>
            <a:endParaRPr sz="1700">
              <a:solidFill>
                <a:srgbClr val="000000"/>
              </a:solidFill>
              <a:latin typeface="Arial"/>
              <a:ea typeface="Arial"/>
              <a:cs typeface="Arial"/>
              <a:sym typeface="Arial"/>
            </a:endParaRPr>
          </a:p>
          <a:p>
            <a:pPr marL="457200" lvl="0" indent="-336550" algn="l" rtl="0">
              <a:lnSpc>
                <a:spcPct val="115000"/>
              </a:lnSpc>
              <a:spcBef>
                <a:spcPts val="0"/>
              </a:spcBef>
              <a:spcAft>
                <a:spcPts val="0"/>
              </a:spcAft>
              <a:buClr>
                <a:srgbClr val="000000"/>
              </a:buClr>
              <a:buSzPts val="1700"/>
              <a:buFont typeface="Arial"/>
              <a:buChar char="•"/>
            </a:pPr>
            <a:r>
              <a:rPr lang="en-US" sz="1700">
                <a:solidFill>
                  <a:srgbClr val="000000"/>
                </a:solidFill>
                <a:latin typeface="Arial"/>
                <a:ea typeface="Arial"/>
                <a:cs typeface="Arial"/>
                <a:sym typeface="Arial"/>
              </a:rPr>
              <a:t>Actively checking in with students</a:t>
            </a:r>
            <a:endParaRPr sz="1700">
              <a:solidFill>
                <a:srgbClr val="000000"/>
              </a:solidFill>
              <a:latin typeface="Arial"/>
              <a:ea typeface="Arial"/>
              <a:cs typeface="Arial"/>
              <a:sym typeface="Arial"/>
            </a:endParaRPr>
          </a:p>
          <a:p>
            <a:pPr marL="457200" lvl="0" indent="0" algn="l" rtl="0">
              <a:lnSpc>
                <a:spcPct val="115000"/>
              </a:lnSpc>
              <a:spcBef>
                <a:spcPts val="1200"/>
              </a:spcBef>
              <a:spcAft>
                <a:spcPts val="1200"/>
              </a:spcAft>
              <a:buNone/>
            </a:pPr>
            <a:endParaRPr sz="16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247d793249f_0_17"/>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Saplings: Cultivate Happiness</a:t>
            </a:r>
            <a:endParaRPr/>
          </a:p>
        </p:txBody>
      </p:sp>
      <p:sp>
        <p:nvSpPr>
          <p:cNvPr id="65" name="Google Shape;65;g247d793249f_0_17"/>
          <p:cNvSpPr txBox="1">
            <a:spLocks noGrp="1"/>
          </p:cNvSpPr>
          <p:nvPr>
            <p:ph type="body" idx="1"/>
          </p:nvPr>
        </p:nvSpPr>
        <p:spPr>
          <a:xfrm>
            <a:off x="152400" y="919613"/>
            <a:ext cx="8839200" cy="34149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1200"/>
              </a:spcBef>
              <a:spcAft>
                <a:spcPts val="0"/>
              </a:spcAft>
              <a:buSzPts val="1600"/>
              <a:buFont typeface="Arial"/>
              <a:buChar char="•"/>
            </a:pPr>
            <a:r>
              <a:rPr lang="en-US" sz="1600">
                <a:latin typeface="Arial"/>
                <a:ea typeface="Arial"/>
                <a:cs typeface="Arial"/>
                <a:sym typeface="Arial"/>
              </a:rPr>
              <a:t>In order to address student mental health in schools and help create healthier and safer school environments, I developed an app called Saplings</a:t>
            </a:r>
            <a:endParaRPr sz="1600">
              <a:latin typeface="Arial"/>
              <a:ea typeface="Arial"/>
              <a:cs typeface="Arial"/>
              <a:sym typeface="Arial"/>
            </a:endParaRPr>
          </a:p>
          <a:p>
            <a:pPr marL="457200" lvl="0" indent="-330200" algn="l" rtl="0">
              <a:lnSpc>
                <a:spcPct val="115000"/>
              </a:lnSpc>
              <a:spcBef>
                <a:spcPts val="0"/>
              </a:spcBef>
              <a:spcAft>
                <a:spcPts val="0"/>
              </a:spcAft>
              <a:buSzPts val="1600"/>
              <a:buChar char="•"/>
            </a:pPr>
            <a:r>
              <a:rPr lang="en-US" sz="1600">
                <a:highlight>
                  <a:srgbClr val="FFFFFF"/>
                </a:highlight>
                <a:latin typeface="Arial"/>
                <a:ea typeface="Arial"/>
                <a:cs typeface="Arial"/>
                <a:sym typeface="Arial"/>
              </a:rPr>
              <a:t>Mentioned in </a:t>
            </a:r>
            <a:r>
              <a:rPr lang="en-US" sz="1600" i="1">
                <a:highlight>
                  <a:srgbClr val="FFFFFF"/>
                </a:highlight>
                <a:latin typeface="Arial"/>
                <a:ea typeface="Arial"/>
                <a:cs typeface="Arial"/>
                <a:sym typeface="Arial"/>
              </a:rPr>
              <a:t>The Wall Street Journal</a:t>
            </a:r>
            <a:r>
              <a:rPr lang="en-US" sz="1600">
                <a:highlight>
                  <a:srgbClr val="FFFFFF"/>
                </a:highlight>
                <a:latin typeface="Arial"/>
                <a:ea typeface="Arial"/>
                <a:cs typeface="Arial"/>
                <a:sym typeface="Arial"/>
              </a:rPr>
              <a:t>, FEMA website, and ABC News</a:t>
            </a:r>
            <a:endParaRPr sz="1600">
              <a:latin typeface="Arial"/>
              <a:ea typeface="Arial"/>
              <a:cs typeface="Arial"/>
              <a:sym typeface="Arial"/>
            </a:endParaRPr>
          </a:p>
          <a:p>
            <a:pPr marL="457200" lvl="0" indent="-330200" algn="l" rtl="0">
              <a:lnSpc>
                <a:spcPct val="115000"/>
              </a:lnSpc>
              <a:spcBef>
                <a:spcPts val="0"/>
              </a:spcBef>
              <a:spcAft>
                <a:spcPts val="0"/>
              </a:spcAft>
              <a:buSzPts val="1600"/>
              <a:buChar char="•"/>
            </a:pPr>
            <a:r>
              <a:rPr lang="en-US" sz="1600">
                <a:highlight>
                  <a:srgbClr val="FFFFFF"/>
                </a:highlight>
                <a:latin typeface="Arial"/>
                <a:ea typeface="Arial"/>
                <a:cs typeface="Arial"/>
                <a:sym typeface="Arial"/>
              </a:rPr>
              <a:t>Provides a wide range of interactive, engaging wellness resources targeted towards teens</a:t>
            </a:r>
            <a:endParaRPr sz="1600">
              <a:latin typeface="Arial"/>
              <a:ea typeface="Arial"/>
              <a:cs typeface="Arial"/>
              <a:sym typeface="Arial"/>
            </a:endParaRPr>
          </a:p>
          <a:p>
            <a:pPr marL="457200" lvl="0" indent="-330200" algn="l" rtl="0">
              <a:lnSpc>
                <a:spcPct val="115000"/>
              </a:lnSpc>
              <a:spcBef>
                <a:spcPts val="0"/>
              </a:spcBef>
              <a:spcAft>
                <a:spcPts val="0"/>
              </a:spcAft>
              <a:buSzPts val="1600"/>
              <a:buFont typeface="Arial"/>
              <a:buChar char="•"/>
            </a:pPr>
            <a:r>
              <a:rPr lang="en-US" sz="1600">
                <a:latin typeface="Arial"/>
                <a:ea typeface="Arial"/>
                <a:cs typeface="Arial"/>
                <a:sym typeface="Arial"/>
              </a:rPr>
              <a:t>Used in schools through flyers in hallways and counselors’ offices, presentations, and assemblies</a:t>
            </a:r>
            <a:endParaRPr sz="16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1600">
                <a:highlight>
                  <a:srgbClr val="FFFFFF"/>
                </a:highlight>
                <a:latin typeface="Arial"/>
                <a:ea typeface="Arial"/>
                <a:cs typeface="Arial"/>
                <a:sym typeface="Arial"/>
              </a:rPr>
              <a:t>Working to bring Saplings into classrooms</a:t>
            </a:r>
            <a:endParaRPr sz="1600">
              <a:highlight>
                <a:srgbClr val="FFFFFF"/>
              </a:highlight>
              <a:latin typeface="Arial"/>
              <a:ea typeface="Arial"/>
              <a:cs typeface="Arial"/>
              <a:sym typeface="Arial"/>
            </a:endParaRPr>
          </a:p>
          <a:p>
            <a:pPr marL="914400" lvl="1" indent="-355600" algn="l" rtl="0">
              <a:lnSpc>
                <a:spcPct val="115000"/>
              </a:lnSpc>
              <a:spcBef>
                <a:spcPts val="0"/>
              </a:spcBef>
              <a:spcAft>
                <a:spcPts val="0"/>
              </a:spcAft>
              <a:buSzPts val="2000"/>
              <a:buFont typeface="Arial"/>
              <a:buChar char="•"/>
            </a:pPr>
            <a:r>
              <a:rPr lang="en-US" sz="1600">
                <a:highlight>
                  <a:srgbClr val="FFFFFF"/>
                </a:highlight>
                <a:latin typeface="Arial"/>
                <a:ea typeface="Arial"/>
                <a:cs typeface="Arial"/>
                <a:sym typeface="Arial"/>
              </a:rPr>
              <a:t>Such as the Guiding Journaling feature being a bell-ringer activity at the start of English classes</a:t>
            </a:r>
            <a:endParaRPr sz="1600">
              <a:highlight>
                <a:srgbClr val="FFFFFF"/>
              </a:highlight>
              <a:latin typeface="Arial"/>
              <a:ea typeface="Arial"/>
              <a:cs typeface="Arial"/>
              <a:sym typeface="Arial"/>
            </a:endParaRPr>
          </a:p>
          <a:p>
            <a:pPr marL="914400" lvl="1" indent="-355600" algn="l" rtl="0">
              <a:lnSpc>
                <a:spcPct val="115000"/>
              </a:lnSpc>
              <a:spcBef>
                <a:spcPts val="0"/>
              </a:spcBef>
              <a:spcAft>
                <a:spcPts val="0"/>
              </a:spcAft>
              <a:buSzPts val="2000"/>
              <a:buFont typeface="Arial"/>
              <a:buChar char="•"/>
            </a:pPr>
            <a:r>
              <a:rPr lang="en-US" sz="1600">
                <a:highlight>
                  <a:srgbClr val="FFFFFF"/>
                </a:highlight>
                <a:latin typeface="Arial"/>
                <a:ea typeface="Arial"/>
                <a:cs typeface="Arial"/>
                <a:sym typeface="Arial"/>
              </a:rPr>
              <a:t>Students being able to practice writing, while simultaneously engaging in an activity to de-stress and feel energized before the start of class.</a:t>
            </a:r>
            <a:endParaRPr sz="1200">
              <a:solidFill>
                <a:srgbClr val="5C6066"/>
              </a:solidFill>
              <a:highlight>
                <a:srgbClr val="FFFFFF"/>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247d793249f_0_33"/>
          <p:cNvSpPr/>
          <p:nvPr/>
        </p:nvSpPr>
        <p:spPr>
          <a:xfrm>
            <a:off x="-9200" y="-18400"/>
            <a:ext cx="9144000" cy="4603800"/>
          </a:xfrm>
          <a:prstGeom prst="rect">
            <a:avLst/>
          </a:prstGeom>
          <a:solidFill>
            <a:srgbClr val="4F674F"/>
          </a:solidFill>
          <a:ln w="9525" cap="flat" cmpd="sng">
            <a:solidFill>
              <a:srgbClr val="4F67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g247d793249f_0_33"/>
          <p:cNvPicPr preferRelativeResize="0"/>
          <p:nvPr/>
        </p:nvPicPr>
        <p:blipFill rotWithShape="1">
          <a:blip r:embed="rId3">
            <a:alphaModFix/>
          </a:blip>
          <a:srcRect t="1594"/>
          <a:stretch/>
        </p:blipFill>
        <p:spPr>
          <a:xfrm>
            <a:off x="446375" y="-2600"/>
            <a:ext cx="8184499" cy="453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49665006a9_0_6"/>
          <p:cNvSpPr txBox="1">
            <a:spLocks noGrp="1"/>
          </p:cNvSpPr>
          <p:nvPr>
            <p:ph type="title"/>
          </p:nvPr>
        </p:nvSpPr>
        <p:spPr>
          <a:xfrm>
            <a:off x="3196850" y="1147125"/>
            <a:ext cx="5947200" cy="28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Slides for Keesha Simmons start here - 3-5 slides per person please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2510f8afae_0_40"/>
          <p:cNvSpPr txBox="1">
            <a:spLocks noGrp="1"/>
          </p:cNvSpPr>
          <p:nvPr>
            <p:ph type="title"/>
          </p:nvPr>
        </p:nvSpPr>
        <p:spPr>
          <a:xfrm>
            <a:off x="3196850" y="1147125"/>
            <a:ext cx="5947200" cy="28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Slides for start here Elnora Salone - 3-5 slides per person please </a:t>
            </a:r>
            <a:endParaRPr/>
          </a:p>
        </p:txBody>
      </p:sp>
    </p:spTree>
  </p:cSld>
  <p:clrMapOvr>
    <a:masterClrMapping/>
  </p:clrMapOvr>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3D5D6F"/>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2185</Words>
  <Application>Microsoft Office PowerPoint</Application>
  <PresentationFormat>On-screen Show (16:9)</PresentationFormat>
  <Paragraphs>202</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LA Believes</vt:lpstr>
      <vt:lpstr>PowerPoint Presentation</vt:lpstr>
      <vt:lpstr>Youth Risk Behavior Surveillance System (YRBSS)</vt:lpstr>
      <vt:lpstr>Student Perspective: School Safety and Mental Health</vt:lpstr>
      <vt:lpstr>Student Perspective: School Safety and Mental Health</vt:lpstr>
      <vt:lpstr>Student Perspective: School Safety and Mental Health</vt:lpstr>
      <vt:lpstr>Saplings: Cultivate Happiness</vt:lpstr>
      <vt:lpstr>PowerPoint Presentation</vt:lpstr>
      <vt:lpstr>Slides for Keesha Simmons start here - 3-5 slides per person please </vt:lpstr>
      <vt:lpstr>Slides for start here Elnora Salone - 3-5 slides per person please </vt:lpstr>
      <vt:lpstr>Restorative Practices: Another Tool to Solve Problem Behaviors &amp; Heal Relationships in Schools</vt:lpstr>
      <vt:lpstr>Restorative Practices (International Institute for Restorative Practices, IIRP)</vt:lpstr>
      <vt:lpstr>Levels of Restorative Practices</vt:lpstr>
      <vt:lpstr>Traditional vs. Restorative Approach</vt:lpstr>
      <vt:lpstr>Commitments &amp; Benefits of Restorative Practices</vt:lpstr>
      <vt:lpstr>  Brandon Wilks, LSSP, NCSP Nationally Certified School Psychologist PPSB Special Education Advisory Council (SEAC) Chair  Webmaster &amp; Membership Chair, Louisiana School Psychological Association (LSPA) Plaquemines Parish School Board  bwilks@ppsb.org  (504) 595-6070   </vt:lpstr>
      <vt:lpstr>School Based Mental Health Services In Lincoln Parish </vt:lpstr>
      <vt:lpstr>PRE AND POST COVID RESPONSE TO MENTAL HEALTH</vt:lpstr>
      <vt:lpstr>PRE AND POST COVID RESPONSE TO MENTAL HEALTH</vt:lpstr>
      <vt:lpstr>What else is Lincoln doing that may be different from other districts?</vt:lpstr>
      <vt:lpstr>Student Well-Being and Positive Behavior Intervention Support (PBIS)/Multi-Tiered Support Systems (MTSS) </vt:lpstr>
      <vt:lpstr>Mental Health Counselor Role </vt:lpstr>
      <vt:lpstr>Becky Stutzman, LCSW-BACS, C-SSWS School Social Worker Pupil Appraisal/Mental Health Coordinator Lincoln Parish Schools Ruston, LA  rstutzman@lincolnschools.org 318-255-8451 ext. 2141 </vt:lpstr>
      <vt:lpstr>School-Based Health Centers Supporting Student Mental Health and School Safety</vt:lpstr>
      <vt:lpstr>Adolescent School Health Program: School-Based Health Centers</vt:lpstr>
      <vt:lpstr>The CDC’s Categories of Youth Risk Behavior </vt:lpstr>
      <vt:lpstr>Screening for Risk in SBHCs </vt:lpstr>
      <vt:lpstr>Risk Screening Data</vt:lpstr>
      <vt:lpstr>Risk Screening Data</vt:lpstr>
      <vt:lpstr> Adolescent School Health Program  Faith Boudreaux M.Ed.; Program Manager Faith.Boudreaux@LA.gov  Contact #: 504.568.8164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Spencer</dc:creator>
  <cp:lastModifiedBy>Michael C. Comeaux</cp:lastModifiedBy>
  <cp:revision>1</cp:revision>
  <dcterms:modified xsi:type="dcterms:W3CDTF">2023-05-24T13:14:14Z</dcterms:modified>
</cp:coreProperties>
</file>