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2"/>
  </p:notesMasterIdLst>
  <p:sldIdLst>
    <p:sldId id="256" r:id="rId2"/>
    <p:sldId id="258" r:id="rId3"/>
    <p:sldId id="257" r:id="rId4"/>
    <p:sldId id="260" r:id="rId5"/>
    <p:sldId id="261" r:id="rId6"/>
    <p:sldId id="262" r:id="rId7"/>
    <p:sldId id="266" r:id="rId8"/>
    <p:sldId id="263" r:id="rId9"/>
    <p:sldId id="307" r:id="rId10"/>
    <p:sldId id="278" r:id="rId11"/>
    <p:sldId id="308" r:id="rId12"/>
    <p:sldId id="310" r:id="rId13"/>
    <p:sldId id="304" r:id="rId14"/>
    <p:sldId id="305" r:id="rId15"/>
    <p:sldId id="311" r:id="rId16"/>
    <p:sldId id="312" r:id="rId17"/>
    <p:sldId id="313" r:id="rId18"/>
    <p:sldId id="314" r:id="rId19"/>
    <p:sldId id="315" r:id="rId20"/>
    <p:sldId id="30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9" name="Google Shape;2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also available to them in the Summit app where they have been uploaded.</a:t>
            </a:r>
          </a:p>
        </p:txBody>
      </p:sp>
      <p:sp>
        <p:nvSpPr>
          <p:cNvPr id="4" name="Slide Number Placeholder 3"/>
          <p:cNvSpPr>
            <a:spLocks noGrp="1"/>
          </p:cNvSpPr>
          <p:nvPr>
            <p:ph type="sldNum" sz="quarter" idx="5"/>
          </p:nvPr>
        </p:nvSpPr>
        <p:spPr/>
        <p:txBody>
          <a:bodyPr/>
          <a:lstStyle/>
          <a:p>
            <a:fld id="{E946466E-CD02-425E-942B-D97F5C486329}" type="slidenum">
              <a:rPr lang="en-US" smtClean="0"/>
              <a:t>11</a:t>
            </a:fld>
            <a:endParaRPr lang="en-US"/>
          </a:p>
        </p:txBody>
      </p:sp>
    </p:spTree>
    <p:extLst>
      <p:ext uri="{BB962C8B-B14F-4D97-AF65-F5344CB8AC3E}">
        <p14:creationId xmlns:p14="http://schemas.microsoft.com/office/powerpoint/2010/main" val="209699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08784A-8745-4A2E-8509-0D4007DCE5C9}" type="slidenum">
              <a:rPr lang="en-US" altLang="en-US" smtClean="0">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22093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8fcdbf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8fcdbf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g28fcdbf7b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69837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00355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0804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91477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4208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44A93-BA8B-4762-BE4E-18C21B4F2564}" type="slidenum">
              <a:rPr lang="en-US" smtClean="0"/>
              <a:t>9</a:t>
            </a:fld>
            <a:endParaRPr lang="en-US"/>
          </a:p>
        </p:txBody>
      </p:sp>
    </p:spTree>
    <p:extLst>
      <p:ext uri="{BB962C8B-B14F-4D97-AF65-F5344CB8AC3E}">
        <p14:creationId xmlns:p14="http://schemas.microsoft.com/office/powerpoint/2010/main" val="279414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with Location">
  <p:cSld name="Cover Title">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with WI-FI">
  <p:cSld name="Cover 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urple)">
  <p:cSld name="Title and Conten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 name="Google Shape;14;p4"/>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eal)">
  <p:cSld name="Title and Content_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 name="Google Shape;18;p5"/>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5"/>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Yellow)">
  <p:cSld name="Title and Content_1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0" y="0"/>
            <a:ext cx="9144000" cy="8565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2"/>
              </a:buClr>
              <a:buSzPts val="2800"/>
              <a:buFont typeface="Calibri"/>
              <a:buNone/>
              <a:defRPr sz="2800" b="1" i="0" u="none" strike="noStrike" cap="none">
                <a:solidFill>
                  <a:schemeClr val="l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 name="Google Shape;22;p6"/>
          <p:cNvSpPr txBox="1">
            <a:spLocks noGrp="1"/>
          </p:cNvSpPr>
          <p:nvPr>
            <p:ph type="body" idx="1"/>
          </p:nvPr>
        </p:nvSpPr>
        <p:spPr>
          <a:xfrm>
            <a:off x="152400" y="1072013"/>
            <a:ext cx="8839200" cy="3414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p:nvPr/>
        </p:nvSpPr>
        <p:spPr>
          <a:xfrm>
            <a:off x="7595800" y="4702425"/>
            <a:ext cx="14754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8A8A8A"/>
                </a:solidFill>
                <a:latin typeface="Calibri"/>
                <a:ea typeface="Calibri"/>
                <a:cs typeface="Calibri"/>
                <a:sym typeface="Calibri"/>
              </a:rPr>
              <a:t>‹#›</a:t>
            </a:fld>
            <a:endParaRPr sz="11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96850" y="1147125"/>
            <a:ext cx="5947200" cy="2847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2"/>
              </a:buClr>
              <a:buSzPts val="3000"/>
              <a:buFont typeface="Calibri"/>
              <a:buNone/>
              <a:defRPr sz="3000" b="1" i="0" u="none" strike="noStrike" cap="none">
                <a:solidFill>
                  <a:schemeClr val="l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C66986D-5DFA-4657-8D25-4B5A6A14CB9C}" type="slidenum">
              <a:rPr lang="en-US"/>
              <a:pPr>
                <a:defRPr/>
              </a:pPr>
              <a:t>‹#›</a:t>
            </a:fld>
            <a:endParaRPr lang="en-US"/>
          </a:p>
        </p:txBody>
      </p:sp>
    </p:spTree>
    <p:extLst>
      <p:ext uri="{BB962C8B-B14F-4D97-AF65-F5344CB8AC3E}">
        <p14:creationId xmlns:p14="http://schemas.microsoft.com/office/powerpoint/2010/main" val="212301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z="3000"/>
              <a:t>NFPA 101, Life Safety Code Occupancy Requirements</a:t>
            </a:r>
          </a:p>
        </p:txBody>
      </p:sp>
      <p:sp>
        <p:nvSpPr>
          <p:cNvPr id="83971" name="Rectangle 3"/>
          <p:cNvSpPr>
            <a:spLocks noGrp="1" noChangeArrowheads="1"/>
          </p:cNvSpPr>
          <p:nvPr>
            <p:ph type="body" idx="1"/>
          </p:nvPr>
        </p:nvSpPr>
        <p:spPr/>
        <p:txBody>
          <a:bodyPr/>
          <a:lstStyle/>
          <a:p>
            <a:pPr eaLnBrk="1" hangingPunct="1">
              <a:defRPr/>
            </a:pPr>
            <a:r>
              <a:rPr lang="en-US" b="1" dirty="0"/>
              <a:t>EDUCATIONAL &amp; DAY CARE, Chapters 14 &amp; 16</a:t>
            </a:r>
          </a:p>
          <a:p>
            <a:pPr eaLnBrk="1" hangingPunct="1">
              <a:defRPr/>
            </a:pPr>
            <a:endParaRPr lang="en-US" b="1" dirty="0"/>
          </a:p>
          <a:p>
            <a:pPr eaLnBrk="1" hangingPunct="1">
              <a:defRPr/>
            </a:pPr>
            <a:r>
              <a:rPr lang="en-US" sz="1500" dirty="0"/>
              <a:t>Delayed-egress locks are permitted. </a:t>
            </a:r>
          </a:p>
          <a:p>
            <a:pPr eaLnBrk="1" hangingPunct="1">
              <a:defRPr/>
            </a:pPr>
            <a:endParaRPr lang="en-US" sz="1500" dirty="0"/>
          </a:p>
          <a:p>
            <a:pPr eaLnBrk="1" hangingPunct="1">
              <a:defRPr/>
            </a:pPr>
            <a:r>
              <a:rPr lang="en-US" sz="1500" dirty="0"/>
              <a:t>Access-controlled egress doors are permitted.</a:t>
            </a:r>
            <a:endParaRPr lang="en-US" sz="15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Specific Allowances</a:t>
            </a:r>
            <a:endParaRPr lang="en-US" dirty="0"/>
          </a:p>
        </p:txBody>
      </p:sp>
      <p:sp>
        <p:nvSpPr>
          <p:cNvPr id="3" name="Content Placeholder 2"/>
          <p:cNvSpPr>
            <a:spLocks noGrp="1"/>
          </p:cNvSpPr>
          <p:nvPr>
            <p:ph type="body" idx="1"/>
          </p:nvPr>
        </p:nvSpPr>
        <p:spPr/>
        <p:txBody>
          <a:bodyPr/>
          <a:lstStyle/>
          <a:p>
            <a:r>
              <a:rPr lang="en-US" dirty="0">
                <a:solidFill>
                  <a:srgbClr val="92D050"/>
                </a:solidFill>
              </a:rPr>
              <a:t>INTERPRETIVE MEMORANDUM IM 2018-03 and IM 2019-01 </a:t>
            </a:r>
            <a:r>
              <a:rPr lang="en-US" dirty="0"/>
              <a:t>provide specific allowances for schools and descriptions of the various types of special locking arrangements.  </a:t>
            </a:r>
          </a:p>
          <a:p>
            <a:r>
              <a:rPr lang="en-US" dirty="0">
                <a:solidFill>
                  <a:schemeClr val="accent6">
                    <a:lumMod val="75000"/>
                  </a:schemeClr>
                </a:solidFill>
              </a:rPr>
              <a:t>These memos can be viewed on our website at </a:t>
            </a:r>
            <a:r>
              <a:rPr lang="en-US" sz="2400" b="1" dirty="0">
                <a:solidFill>
                  <a:srgbClr val="C00000"/>
                </a:solidFill>
              </a:rPr>
              <a:t>LASFM.ORG</a:t>
            </a:r>
            <a:r>
              <a:rPr lang="en-US" dirty="0">
                <a:solidFill>
                  <a:srgbClr val="FFFF99"/>
                </a:solidFill>
              </a:rPr>
              <a:t> </a:t>
            </a:r>
            <a:r>
              <a:rPr lang="en-US" dirty="0">
                <a:solidFill>
                  <a:schemeClr val="accent6">
                    <a:lumMod val="75000"/>
                  </a:schemeClr>
                </a:solidFill>
              </a:rPr>
              <a:t>in the Plan Review section, under the “Code Interpretations” drop down. </a:t>
            </a:r>
          </a:p>
          <a:p>
            <a:endParaRPr lang="en-US" dirty="0"/>
          </a:p>
        </p:txBody>
      </p:sp>
    </p:spTree>
    <p:extLst>
      <p:ext uri="{BB962C8B-B14F-4D97-AF65-F5344CB8AC3E}">
        <p14:creationId xmlns:p14="http://schemas.microsoft.com/office/powerpoint/2010/main" val="246410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391E-D274-A343-004B-941B8A680DBD}"/>
              </a:ext>
            </a:extLst>
          </p:cNvPr>
          <p:cNvSpPr>
            <a:spLocks noGrp="1"/>
          </p:cNvSpPr>
          <p:nvPr>
            <p:ph type="title"/>
          </p:nvPr>
        </p:nvSpPr>
        <p:spPr/>
        <p:txBody>
          <a:bodyPr/>
          <a:lstStyle/>
          <a:p>
            <a:r>
              <a:rPr lang="en-US" dirty="0"/>
              <a:t>Interpretive Memorandums</a:t>
            </a:r>
          </a:p>
        </p:txBody>
      </p:sp>
      <p:pic>
        <p:nvPicPr>
          <p:cNvPr id="4" name="Content Placeholder 3"/>
          <p:cNvPicPr>
            <a:picLocks noGrp="1" noChangeAspect="1"/>
          </p:cNvPicPr>
          <p:nvPr>
            <p:ph idx="4294967295"/>
          </p:nvPr>
        </p:nvPicPr>
        <p:blipFill>
          <a:blip r:embed="rId2"/>
          <a:stretch>
            <a:fillRect/>
          </a:stretch>
        </p:blipFill>
        <p:spPr>
          <a:xfrm>
            <a:off x="911967" y="922032"/>
            <a:ext cx="2847234" cy="3679174"/>
          </a:xfrm>
          <a:prstGeom prst="rect">
            <a:avLst/>
          </a:prstGeom>
        </p:spPr>
      </p:pic>
      <p:pic>
        <p:nvPicPr>
          <p:cNvPr id="6" name="Picture 5"/>
          <p:cNvPicPr>
            <a:picLocks noChangeAspect="1"/>
          </p:cNvPicPr>
          <p:nvPr/>
        </p:nvPicPr>
        <p:blipFill>
          <a:blip r:embed="rId3"/>
          <a:stretch>
            <a:fillRect/>
          </a:stretch>
        </p:blipFill>
        <p:spPr>
          <a:xfrm>
            <a:off x="4928271" y="872659"/>
            <a:ext cx="2894929" cy="3728547"/>
          </a:xfrm>
          <a:prstGeom prst="rect">
            <a:avLst/>
          </a:prstGeom>
        </p:spPr>
      </p:pic>
    </p:spTree>
    <p:extLst>
      <p:ext uri="{BB962C8B-B14F-4D97-AF65-F5344CB8AC3E}">
        <p14:creationId xmlns:p14="http://schemas.microsoft.com/office/powerpoint/2010/main" val="7091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2018-03</a:t>
            </a:r>
          </a:p>
        </p:txBody>
      </p:sp>
      <p:sp>
        <p:nvSpPr>
          <p:cNvPr id="87043" name="Rectangle 3"/>
          <p:cNvSpPr>
            <a:spLocks noGrp="1" noChangeArrowheads="1"/>
          </p:cNvSpPr>
          <p:nvPr>
            <p:ph type="body" idx="1"/>
          </p:nvPr>
        </p:nvSpPr>
        <p:spPr/>
        <p:txBody>
          <a:bodyPr/>
          <a:lstStyle/>
          <a:p>
            <a:pPr marL="114300" indent="0">
              <a:lnSpc>
                <a:spcPct val="90000"/>
              </a:lnSpc>
              <a:buNone/>
              <a:defRPr/>
            </a:pPr>
            <a:r>
              <a:rPr lang="en-US" sz="1500" dirty="0"/>
              <a:t>Summary:</a:t>
            </a:r>
          </a:p>
          <a:p>
            <a:pPr>
              <a:lnSpc>
                <a:spcPct val="90000"/>
              </a:lnSpc>
              <a:defRPr/>
            </a:pPr>
            <a:endParaRPr lang="en-US" sz="1500" dirty="0"/>
          </a:p>
          <a:p>
            <a:pPr eaLnBrk="1" hangingPunct="1">
              <a:lnSpc>
                <a:spcPct val="90000"/>
              </a:lnSpc>
              <a:defRPr/>
            </a:pPr>
            <a:r>
              <a:rPr lang="en-US" sz="1500" dirty="0"/>
              <a:t>Classroom Security for Existing Educational (grades K–12) and Day Care</a:t>
            </a:r>
          </a:p>
          <a:p>
            <a:pPr eaLnBrk="1" hangingPunct="1">
              <a:lnSpc>
                <a:spcPct val="90000"/>
              </a:lnSpc>
              <a:defRPr/>
            </a:pPr>
            <a:r>
              <a:rPr lang="en-US" sz="1500" dirty="0"/>
              <a:t>Addresses requirements that will allow for one additional releasing operation on existing classroom doors. </a:t>
            </a:r>
          </a:p>
          <a:p>
            <a:pPr eaLnBrk="1" hangingPunct="1">
              <a:lnSpc>
                <a:spcPct val="90000"/>
              </a:lnSpc>
              <a:defRPr/>
            </a:pPr>
            <a:r>
              <a:rPr lang="en-US" sz="1500" dirty="0"/>
              <a:t>Applies only to existing educational and day care occupancies that are subject to economic and structural restraints that prohibit a code compliant retrofit</a:t>
            </a:r>
          </a:p>
          <a:p>
            <a:pPr>
              <a:lnSpc>
                <a:spcPct val="90000"/>
              </a:lnSpc>
              <a:defRPr/>
            </a:pP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2018-03</a:t>
            </a:r>
          </a:p>
        </p:txBody>
      </p:sp>
      <p:sp>
        <p:nvSpPr>
          <p:cNvPr id="87043" name="Rectangle 3"/>
          <p:cNvSpPr>
            <a:spLocks noGrp="1" noChangeArrowheads="1"/>
          </p:cNvSpPr>
          <p:nvPr>
            <p:ph type="body" idx="1"/>
          </p:nvPr>
        </p:nvSpPr>
        <p:spPr/>
        <p:txBody>
          <a:bodyPr/>
          <a:lstStyle/>
          <a:p>
            <a:pPr eaLnBrk="1" hangingPunct="1">
              <a:lnSpc>
                <a:spcPct val="90000"/>
              </a:lnSpc>
              <a:defRPr/>
            </a:pPr>
            <a:r>
              <a:rPr lang="en-US" sz="1500" dirty="0"/>
              <a:t>Only one single cylinder dead bolt lock with a thumb turn on the on the interior (classroom) side per door shall be permitted</a:t>
            </a:r>
          </a:p>
          <a:p>
            <a:pPr eaLnBrk="1" hangingPunct="1">
              <a:lnSpc>
                <a:spcPct val="90000"/>
              </a:lnSpc>
              <a:defRPr/>
            </a:pPr>
            <a:endParaRPr lang="en-US" sz="1500" dirty="0"/>
          </a:p>
          <a:p>
            <a:pPr eaLnBrk="1" hangingPunct="1">
              <a:lnSpc>
                <a:spcPct val="90000"/>
              </a:lnSpc>
              <a:defRPr/>
            </a:pPr>
            <a:r>
              <a:rPr lang="en-US" sz="1500" dirty="0"/>
              <a:t>Locks shall be activated within the classroom by teachers at their discretion for emergency purposes only</a:t>
            </a:r>
          </a:p>
          <a:p>
            <a:pPr eaLnBrk="1" hangingPunct="1">
              <a:lnSpc>
                <a:spcPct val="90000"/>
              </a:lnSpc>
              <a:buFont typeface="Wingdings" panose="05000000000000000000" pitchFamily="2" charset="2"/>
              <a:buNone/>
              <a:defRPr/>
            </a:pPr>
            <a:r>
              <a:rPr lang="en-US" sz="1500" dirty="0"/>
              <a:t>      </a:t>
            </a:r>
          </a:p>
          <a:p>
            <a:pPr eaLnBrk="1" hangingPunct="1">
              <a:lnSpc>
                <a:spcPct val="90000"/>
              </a:lnSpc>
              <a:defRPr/>
            </a:pPr>
            <a:r>
              <a:rPr lang="en-US" sz="1500" dirty="0"/>
              <a:t>Double cylinder locks shall not be permitted.  Keyed access shall be provided from the corridor side</a:t>
            </a:r>
          </a:p>
          <a:p>
            <a:pPr eaLnBrk="1" hangingPunct="1">
              <a:lnSpc>
                <a:spcPct val="90000"/>
              </a:lnSpc>
              <a:defRPr/>
            </a:pPr>
            <a:endParaRPr lang="en-US" sz="1500" dirty="0"/>
          </a:p>
          <a:p>
            <a:pPr eaLnBrk="1" hangingPunct="1">
              <a:lnSpc>
                <a:spcPct val="90000"/>
              </a:lnSpc>
              <a:defRPr/>
            </a:pPr>
            <a:r>
              <a:rPr lang="en-US" sz="1500" dirty="0"/>
              <a:t>All single cylinder locks shall be keyed alike and responsible school staff shall have keys available at all times</a:t>
            </a:r>
          </a:p>
          <a:p>
            <a:pPr eaLnBrk="1" hangingPunct="1">
              <a:lnSpc>
                <a:spcPct val="90000"/>
              </a:lnSpc>
              <a:buFont typeface="Wingdings" panose="05000000000000000000" pitchFamily="2" charset="2"/>
              <a:buNone/>
              <a:defRPr/>
            </a:pPr>
            <a:r>
              <a:rPr lang="en-US" sz="15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2019-01</a:t>
            </a:r>
          </a:p>
        </p:txBody>
      </p:sp>
      <p:sp>
        <p:nvSpPr>
          <p:cNvPr id="87043" name="Rectangle 3"/>
          <p:cNvSpPr>
            <a:spLocks noGrp="1" noChangeArrowheads="1"/>
          </p:cNvSpPr>
          <p:nvPr>
            <p:ph type="body" idx="1"/>
          </p:nvPr>
        </p:nvSpPr>
        <p:spPr/>
        <p:txBody>
          <a:bodyPr/>
          <a:lstStyle/>
          <a:p>
            <a:pPr marL="114300" indent="0">
              <a:lnSpc>
                <a:spcPct val="90000"/>
              </a:lnSpc>
              <a:buNone/>
              <a:defRPr/>
            </a:pPr>
            <a:r>
              <a:rPr lang="en-US" sz="1500" dirty="0"/>
              <a:t>Summary:</a:t>
            </a:r>
          </a:p>
          <a:p>
            <a:pPr>
              <a:lnSpc>
                <a:spcPct val="90000"/>
              </a:lnSpc>
              <a:defRPr/>
            </a:pPr>
            <a:endParaRPr lang="en-US" sz="1500" dirty="0"/>
          </a:p>
          <a:p>
            <a:pPr eaLnBrk="1" hangingPunct="1">
              <a:lnSpc>
                <a:spcPct val="90000"/>
              </a:lnSpc>
              <a:defRPr/>
            </a:pPr>
            <a:r>
              <a:rPr lang="en-US" sz="1500" dirty="0"/>
              <a:t> Special Locking Arrangements</a:t>
            </a:r>
          </a:p>
          <a:p>
            <a:pPr eaLnBrk="1" hangingPunct="1">
              <a:lnSpc>
                <a:spcPct val="90000"/>
              </a:lnSpc>
              <a:defRPr/>
            </a:pPr>
            <a:endParaRPr lang="en-US" sz="1500" dirty="0"/>
          </a:p>
          <a:p>
            <a:r>
              <a:rPr lang="en-US" sz="1500" dirty="0"/>
              <a:t> </a:t>
            </a:r>
            <a:r>
              <a:rPr lang="en-US" sz="1500" b="1" u="sng" dirty="0"/>
              <a:t>DELAYED-EGRESS LOCKING SYSTEMS</a:t>
            </a:r>
            <a:endParaRPr lang="en-US" sz="1500" dirty="0"/>
          </a:p>
          <a:p>
            <a:r>
              <a:rPr lang="en-US" sz="1500" dirty="0"/>
              <a:t>Allowed in schools and in assembly spaces other than on the main entrance/exit.   </a:t>
            </a:r>
          </a:p>
          <a:p>
            <a:endParaRPr lang="en-US" sz="1500" dirty="0"/>
          </a:p>
          <a:p>
            <a:r>
              <a:rPr lang="en-US" sz="1500" dirty="0"/>
              <a:t>NOTE: An approved supervised automatic sprinkler system or an approved automatic fire detection system is required for the building in order to use this system.  Emergency lighting is also required at doors that are equipped with delayed-egress locks.  Only one (1) delayed-egress lock is permitted in any path of egress to a public way.  </a:t>
            </a:r>
          </a:p>
          <a:p>
            <a:pPr>
              <a:lnSpc>
                <a:spcPct val="90000"/>
              </a:lnSpc>
              <a:defRPr/>
            </a:pPr>
            <a:endParaRPr lang="en-US" sz="1500" dirty="0"/>
          </a:p>
        </p:txBody>
      </p:sp>
    </p:spTree>
    <p:extLst>
      <p:ext uri="{BB962C8B-B14F-4D97-AF65-F5344CB8AC3E}">
        <p14:creationId xmlns:p14="http://schemas.microsoft.com/office/powerpoint/2010/main" val="279030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2019-01</a:t>
            </a:r>
          </a:p>
        </p:txBody>
      </p:sp>
      <p:sp>
        <p:nvSpPr>
          <p:cNvPr id="87043" name="Rectangle 3"/>
          <p:cNvSpPr>
            <a:spLocks noGrp="1" noChangeArrowheads="1"/>
          </p:cNvSpPr>
          <p:nvPr>
            <p:ph type="body" idx="1"/>
          </p:nvPr>
        </p:nvSpPr>
        <p:spPr/>
        <p:txBody>
          <a:bodyPr/>
          <a:lstStyle/>
          <a:p>
            <a:pPr eaLnBrk="1" hangingPunct="1">
              <a:lnSpc>
                <a:spcPct val="90000"/>
              </a:lnSpc>
              <a:defRPr/>
            </a:pPr>
            <a:r>
              <a:rPr lang="en-US" sz="1500" dirty="0"/>
              <a:t> Special Locking Arrangements</a:t>
            </a:r>
          </a:p>
          <a:p>
            <a:pPr eaLnBrk="1" hangingPunct="1">
              <a:lnSpc>
                <a:spcPct val="90000"/>
              </a:lnSpc>
              <a:defRPr/>
            </a:pPr>
            <a:endParaRPr lang="en-US" sz="1500" dirty="0"/>
          </a:p>
          <a:p>
            <a:r>
              <a:rPr lang="en-US" sz="1500" dirty="0"/>
              <a:t> </a:t>
            </a:r>
            <a:r>
              <a:rPr lang="en-US" sz="1500" b="1" u="sng" dirty="0">
                <a:latin typeface="Calibri" panose="020F0502020204030204" pitchFamily="34" charset="0"/>
                <a:ea typeface="Calibri" panose="020F0502020204030204" pitchFamily="34" charset="0"/>
                <a:cs typeface="Times New Roman" panose="02020603050405020304" pitchFamily="18" charset="0"/>
              </a:rPr>
              <a:t>ACCESS-CONTROLLED (SENSOR RELEASED) EGRESS DOOR LOCKING SYSTEMS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Allowed in schools and assembly spaces.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NOTE: The Assembly Occupancy chapter does not permit access-controlled egress door systems to be energized while the building is occupied by the assembly (50 or more people).  </a:t>
            </a:r>
          </a:p>
          <a:p>
            <a:endParaRPr lang="en-US" sz="1500" dirty="0"/>
          </a:p>
        </p:txBody>
      </p:sp>
    </p:spTree>
    <p:extLst>
      <p:ext uri="{BB962C8B-B14F-4D97-AF65-F5344CB8AC3E}">
        <p14:creationId xmlns:p14="http://schemas.microsoft.com/office/powerpoint/2010/main" val="332831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2019-01</a:t>
            </a:r>
          </a:p>
        </p:txBody>
      </p:sp>
      <p:sp>
        <p:nvSpPr>
          <p:cNvPr id="87043" name="Rectangle 3"/>
          <p:cNvSpPr>
            <a:spLocks noGrp="1" noChangeArrowheads="1"/>
          </p:cNvSpPr>
          <p:nvPr>
            <p:ph type="body" idx="1"/>
          </p:nvPr>
        </p:nvSpPr>
        <p:spPr/>
        <p:txBody>
          <a:bodyPr/>
          <a:lstStyle/>
          <a:p>
            <a:pPr eaLnBrk="1" hangingPunct="1">
              <a:lnSpc>
                <a:spcPct val="90000"/>
              </a:lnSpc>
              <a:defRPr/>
            </a:pPr>
            <a:r>
              <a:rPr lang="en-US" sz="1500" dirty="0"/>
              <a:t> Special Locking Arrangements</a:t>
            </a:r>
          </a:p>
          <a:p>
            <a:pPr eaLnBrk="1" hangingPunct="1">
              <a:lnSpc>
                <a:spcPct val="90000"/>
              </a:lnSpc>
              <a:defRPr/>
            </a:pPr>
            <a:endParaRPr lang="en-US" sz="1500" dirty="0"/>
          </a:p>
          <a:p>
            <a:r>
              <a:rPr lang="en-US" sz="1500" dirty="0"/>
              <a:t> </a:t>
            </a:r>
            <a:r>
              <a:rPr lang="en-US" sz="1500" b="1" u="sng" dirty="0">
                <a:latin typeface="Calibri" panose="020F0502020204030204" pitchFamily="34" charset="0"/>
                <a:ea typeface="Calibri" panose="020F0502020204030204" pitchFamily="34" charset="0"/>
                <a:cs typeface="Times New Roman" panose="02020603050405020304" pitchFamily="18" charset="0"/>
              </a:rPr>
              <a:t>ELECTRIC STRIKES AND LATCH RETRACTING DOOR HARDWARE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Allowed in schools and assembly spaces.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NOTE: NFPA 80 requires electric strikes and latch retracting door hardware on fire rated door assemblies to be listed and to fail such that positive latching is maintained.</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344179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a:solidFill>
                  <a:schemeClr val="folHlink"/>
                </a:solidFill>
              </a:rPr>
              <a:t>Interpretive Memorandum 2019-01</a:t>
            </a:r>
          </a:p>
        </p:txBody>
      </p:sp>
      <p:sp>
        <p:nvSpPr>
          <p:cNvPr id="87043" name="Rectangle 3"/>
          <p:cNvSpPr>
            <a:spLocks noGrp="1" noChangeArrowheads="1"/>
          </p:cNvSpPr>
          <p:nvPr>
            <p:ph type="body" idx="1"/>
          </p:nvPr>
        </p:nvSpPr>
        <p:spPr/>
        <p:txBody>
          <a:bodyPr/>
          <a:lstStyle/>
          <a:p>
            <a:pPr eaLnBrk="1" hangingPunct="1">
              <a:lnSpc>
                <a:spcPct val="90000"/>
              </a:lnSpc>
              <a:defRPr/>
            </a:pPr>
            <a:r>
              <a:rPr lang="en-US" sz="1500" dirty="0"/>
              <a:t> Special Locking Arrangements</a:t>
            </a:r>
          </a:p>
          <a:p>
            <a:pPr eaLnBrk="1" hangingPunct="1">
              <a:lnSpc>
                <a:spcPct val="90000"/>
              </a:lnSpc>
              <a:defRPr/>
            </a:pPr>
            <a:endParaRPr lang="en-US" sz="1500" dirty="0"/>
          </a:p>
          <a:p>
            <a:r>
              <a:rPr lang="en-US" sz="1500" dirty="0"/>
              <a:t> </a:t>
            </a:r>
            <a:r>
              <a:rPr lang="en-US" sz="1500" b="1" u="sng" dirty="0">
                <a:latin typeface="Calibri" panose="020F0502020204030204" pitchFamily="34" charset="0"/>
                <a:ea typeface="Calibri" panose="020F0502020204030204" pitchFamily="34" charset="0"/>
                <a:cs typeface="Times New Roman" panose="02020603050405020304" pitchFamily="18" charset="0"/>
              </a:rPr>
              <a:t>ELECTRICALLY CONTROLLED (ELECTROMAGNETICALLY LOCKED) EGRESS DOORS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These locking system types are permitted under specific conditions, and are recognized by the use of an electromagnetic lock released by an appropriately listed, mechanically activated releasing device </a:t>
            </a:r>
            <a:r>
              <a:rPr lang="en-US" sz="1500" u="sng" dirty="0">
                <a:latin typeface="Calibri" panose="020F0502020204030204" pitchFamily="34" charset="0"/>
                <a:ea typeface="Calibri" panose="020F0502020204030204" pitchFamily="34" charset="0"/>
                <a:cs typeface="Times New Roman" panose="02020603050405020304" pitchFamily="18" charset="0"/>
              </a:rPr>
              <a:t>affixed to the door</a:t>
            </a:r>
            <a:r>
              <a:rPr lang="en-US" sz="1500" dirty="0">
                <a:latin typeface="Calibri" panose="020F0502020204030204" pitchFamily="34" charset="0"/>
                <a:ea typeface="Calibri" panose="020F0502020204030204" pitchFamily="34" charset="0"/>
                <a:cs typeface="Times New Roman" panose="02020603050405020304" pitchFamily="18" charset="0"/>
              </a:rPr>
              <a:t> (door hardware release).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Calibri" panose="020F0502020204030204" pitchFamily="34" charset="0"/>
                <a:ea typeface="Calibri" panose="020F0502020204030204" pitchFamily="34" charset="0"/>
                <a:cs typeface="Times New Roman" panose="02020603050405020304" pitchFamily="18" charset="0"/>
              </a:rPr>
              <a:t>Locking system units must be tested and </a:t>
            </a:r>
            <a:r>
              <a:rPr lang="en-US" sz="1500" b="1" dirty="0">
                <a:latin typeface="Calibri" panose="020F0502020204030204" pitchFamily="34" charset="0"/>
                <a:ea typeface="Calibri" panose="020F0502020204030204" pitchFamily="34" charset="0"/>
                <a:cs typeface="Times New Roman" panose="02020603050405020304" pitchFamily="18" charset="0"/>
              </a:rPr>
              <a:t>listed in accordance with UL 294</a:t>
            </a:r>
            <a:r>
              <a:rPr lang="en-US" sz="1500" dirty="0">
                <a:latin typeface="Calibri" panose="020F0502020204030204" pitchFamily="34" charset="0"/>
                <a:ea typeface="Calibri" panose="020F0502020204030204" pitchFamily="34" charset="0"/>
                <a:cs typeface="Times New Roman" panose="02020603050405020304" pitchFamily="18" charset="0"/>
              </a:rPr>
              <a:t>.  </a:t>
            </a:r>
          </a:p>
          <a:p>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277301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a:t>Louisiana Law </a:t>
            </a:r>
            <a:br>
              <a:rPr lang="en-US" dirty="0"/>
            </a:br>
            <a:r>
              <a:rPr lang="en-US" dirty="0"/>
              <a:t>R.S. 40:1574</a:t>
            </a:r>
          </a:p>
        </p:txBody>
      </p:sp>
      <p:sp>
        <p:nvSpPr>
          <p:cNvPr id="3075" name="Rectangle 3"/>
          <p:cNvSpPr>
            <a:spLocks noGrp="1" noChangeArrowheads="1"/>
          </p:cNvSpPr>
          <p:nvPr>
            <p:ph type="body" idx="1"/>
          </p:nvPr>
        </p:nvSpPr>
        <p:spPr/>
        <p:txBody>
          <a:bodyPr/>
          <a:lstStyle/>
          <a:p>
            <a:pPr eaLnBrk="1" hangingPunct="1">
              <a:lnSpc>
                <a:spcPct val="80000"/>
              </a:lnSpc>
              <a:defRPr/>
            </a:pPr>
            <a:r>
              <a:rPr lang="en-US" sz="1500" dirty="0"/>
              <a:t>In accordance with R.S. 40:1574, renovations to a building require submittal of plans and specifications to the State Fire Marshal’s office for review prior to the work being performed. </a:t>
            </a:r>
          </a:p>
          <a:p>
            <a:pPr eaLnBrk="1" hangingPunct="1">
              <a:lnSpc>
                <a:spcPct val="80000"/>
              </a:lnSpc>
              <a:defRPr/>
            </a:pPr>
            <a:endParaRPr lang="en-US" sz="1500" dirty="0"/>
          </a:p>
          <a:p>
            <a:pPr eaLnBrk="1" hangingPunct="1">
              <a:lnSpc>
                <a:spcPct val="80000"/>
              </a:lnSpc>
              <a:defRPr/>
            </a:pPr>
            <a:r>
              <a:rPr lang="en-US" sz="1500" dirty="0"/>
              <a:t>Locking installations fall into the definition of renovation. The information required in IM 2018-03 and IM 2019-01 must be submitted for plan review when locking devices are proposed to be installed.  A satisfactory review must be performed by this office prior to the installation of the locking hardware.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3196850" y="1147125"/>
            <a:ext cx="5947200" cy="2847900"/>
          </a:xfrm>
          <a:prstGeom prst="rect">
            <a:avLst/>
          </a:prstGeom>
        </p:spPr>
        <p:txBody>
          <a:bodyPr spcFirstLastPara="1" wrap="square" lIns="91425" tIns="91425" rIns="91425" bIns="91425" anchor="ctr" anchorCtr="0">
            <a:noAutofit/>
          </a:bodyPr>
          <a:lstStyle/>
          <a:p>
            <a:br>
              <a:rPr lang="en-US" sz="3200"/>
            </a:br>
            <a:r>
              <a:rPr lang="en-US" sz="3200"/>
              <a:t>Securing </a:t>
            </a:r>
            <a:r>
              <a:rPr lang="en-US" sz="3200" dirty="0"/>
              <a:t>Schools While Ensuring Life Safety:</a:t>
            </a:r>
            <a:br>
              <a:rPr lang="en-US" sz="2000" i="1" dirty="0"/>
            </a:br>
            <a:r>
              <a:rPr lang="en-US" sz="2000" i="1" dirty="0"/>
              <a:t>Classroom Security for Existing Educational and Day Care Facilities</a:t>
            </a:r>
            <a:br>
              <a:rPr lang="en-US" sz="2000" i="1" dirty="0"/>
            </a:br>
            <a:br>
              <a:rPr lang="en-US" dirty="0"/>
            </a:br>
            <a:r>
              <a:rPr lang="en-US" sz="1800" dirty="0"/>
              <a:t>State Fire Marshal’s Office</a:t>
            </a:r>
            <a:br>
              <a:rPr lang="en-US" dirty="0"/>
            </a:br>
            <a:r>
              <a:rPr lang="en-US" sz="1800" b="1" dirty="0"/>
              <a:t>Joe </a:t>
            </a:r>
            <a:r>
              <a:rPr lang="en-US" sz="1800" b="1" dirty="0" err="1"/>
              <a:t>Delaune</a:t>
            </a:r>
            <a:r>
              <a:rPr lang="en-US" sz="1800" b="1" dirty="0"/>
              <a:t>, Chief Architect, CBO</a:t>
            </a:r>
            <a:br>
              <a:rPr lang="en-US" sz="1800" b="1" dirty="0"/>
            </a:br>
            <a:r>
              <a:rPr lang="en-US" sz="1800" b="1" dirty="0"/>
              <a:t>James Edwards, Enforcement Major- Zone B</a:t>
            </a:r>
            <a:br>
              <a:rPr lang="en-US" sz="3200" b="1" dirty="0"/>
            </a:b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4"/>
          <p:cNvSpPr>
            <a:spLocks noChangeArrowheads="1"/>
          </p:cNvSpPr>
          <p:nvPr/>
        </p:nvSpPr>
        <p:spPr bwMode="auto">
          <a:xfrm>
            <a:off x="0" y="194733"/>
            <a:ext cx="6858000"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eaLnBrk="0" hangingPunct="0">
              <a:spcBef>
                <a:spcPct val="0"/>
              </a:spcBef>
              <a:buClrTx/>
              <a:buSzTx/>
              <a:buFontTx/>
              <a:buNone/>
            </a:pPr>
            <a:r>
              <a:rPr lang="en-US" altLang="en-US" sz="1050" dirty="0">
                <a:solidFill>
                  <a:srgbClr val="002060"/>
                </a:solidFill>
              </a:rPr>
              <a:t>	               </a:t>
            </a:r>
            <a:r>
              <a:rPr lang="en-US" altLang="en-US" sz="1050" b="1" dirty="0">
                <a:solidFill>
                  <a:srgbClr val="FFFFFF"/>
                </a:solidFill>
                <a:latin typeface="CG Omega"/>
              </a:rPr>
              <a:t>LOUISIANA DEPARTMENT OF PUBLIC SAFETY AND CORRECTIONS</a:t>
            </a:r>
            <a:br>
              <a:rPr lang="en-US" altLang="en-US" sz="1050" b="1" dirty="0">
                <a:solidFill>
                  <a:srgbClr val="FFFFFF"/>
                </a:solidFill>
                <a:latin typeface="CG Omega"/>
              </a:rPr>
            </a:br>
            <a:r>
              <a:rPr lang="en-US" altLang="en-US" sz="1050" b="1" dirty="0">
                <a:solidFill>
                  <a:srgbClr val="FFFFFF"/>
                </a:solidFill>
                <a:latin typeface="CG Omega"/>
              </a:rPr>
              <a:t>	             OFFICE OF STATE FIRE MARSHAL, CODE ENFORCEMENT  AND BUILDING SAFETY</a:t>
            </a:r>
            <a:endParaRPr lang="en-US" altLang="en-US" sz="1050" dirty="0">
              <a:solidFill>
                <a:srgbClr val="FFFFFF"/>
              </a:solidFill>
            </a:endParaRPr>
          </a:p>
        </p:txBody>
      </p:sp>
      <p:pic>
        <p:nvPicPr>
          <p:cNvPr id="39833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5044" y="57151"/>
            <a:ext cx="678656"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93495" y="1065556"/>
            <a:ext cx="2276263" cy="553998"/>
          </a:xfrm>
          <a:prstGeom prst="rect">
            <a:avLst/>
          </a:prstGeom>
          <a:noFill/>
        </p:spPr>
        <p:txBody>
          <a:bodyPr wrap="square" rtlCol="0">
            <a:spAutoFit/>
          </a:bodyPr>
          <a:lstStyle/>
          <a:p>
            <a:pPr algn="ctr"/>
            <a:r>
              <a:rPr lang="en-US" sz="3000" dirty="0">
                <a:solidFill>
                  <a:schemeClr val="accent4">
                    <a:lumMod val="60000"/>
                    <a:lumOff val="40000"/>
                  </a:schemeClr>
                </a:solidFill>
                <a:effectLst>
                  <a:outerShdw blurRad="38100" dist="38100" dir="2700000" algn="tl">
                    <a:srgbClr val="000000">
                      <a:alpha val="43137"/>
                    </a:srgbClr>
                  </a:outerShdw>
                </a:effectLst>
              </a:rPr>
              <a:t>Questions?</a:t>
            </a:r>
          </a:p>
        </p:txBody>
      </p:sp>
      <p:sp>
        <p:nvSpPr>
          <p:cNvPr id="4" name="TextBox 3"/>
          <p:cNvSpPr txBox="1"/>
          <p:nvPr/>
        </p:nvSpPr>
        <p:spPr>
          <a:xfrm>
            <a:off x="1916430" y="4265519"/>
            <a:ext cx="531114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THANK YOU! </a:t>
            </a:r>
          </a:p>
        </p:txBody>
      </p:sp>
      <p:sp>
        <p:nvSpPr>
          <p:cNvPr id="5" name="Title 4">
            <a:extLst>
              <a:ext uri="{FF2B5EF4-FFF2-40B4-BE49-F238E27FC236}">
                <a16:creationId xmlns:a16="http://schemas.microsoft.com/office/drawing/2014/main" id="{F3672A6A-B2F3-978D-8920-AFBA25D7CD13}"/>
              </a:ext>
            </a:extLst>
          </p:cNvPr>
          <p:cNvSpPr>
            <a:spLocks noGrp="1"/>
          </p:cNvSpPr>
          <p:nvPr>
            <p:ph type="title"/>
          </p:nvPr>
        </p:nvSpPr>
        <p:spPr/>
        <p:txBody>
          <a:bodyPr/>
          <a:lstStyle/>
          <a:p>
            <a:r>
              <a:rPr lang="en-US" dirty="0"/>
              <a:t>Joe </a:t>
            </a:r>
            <a:r>
              <a:rPr lang="en-US" dirty="0" err="1"/>
              <a:t>Delaune</a:t>
            </a:r>
            <a:r>
              <a:rPr lang="en-US" dirty="0"/>
              <a:t>, Chief Architect, CBO</a:t>
            </a:r>
            <a:br>
              <a:rPr lang="en-US" dirty="0"/>
            </a:br>
            <a:r>
              <a:rPr lang="en-US" dirty="0"/>
              <a:t>James Edwards, Enforcement Major</a:t>
            </a:r>
            <a:br>
              <a:rPr lang="en-US" dirty="0"/>
            </a:br>
            <a:r>
              <a:rPr lang="en-US" dirty="0"/>
              <a:t>Joe.Delaune@la.gov</a:t>
            </a:r>
            <a:br>
              <a:rPr lang="en-US" dirty="0"/>
            </a:br>
            <a:r>
              <a:rPr lang="en-US" dirty="0"/>
              <a:t>James.Edwards@la.gov </a:t>
            </a:r>
          </a:p>
        </p:txBody>
      </p:sp>
    </p:spTree>
    <p:extLst>
      <p:ext uri="{BB962C8B-B14F-4D97-AF65-F5344CB8AC3E}">
        <p14:creationId xmlns:p14="http://schemas.microsoft.com/office/powerpoint/2010/main" val="145085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t>LOCKING</a:t>
            </a:r>
            <a:endParaRPr sz="48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3200" dirty="0"/>
              <a:t>The function of a lock is to provide security, however, if it’s not properly selected or installed, it could jeopardize the safety of the occupants.  Simply put, locks must control ENTRY to a space while allowing the occupants the ability to freely EXIT the space. </a:t>
            </a:r>
          </a:p>
          <a:p>
            <a:pPr marL="0" lvl="0" indent="0" algn="l" rtl="0">
              <a:spcBef>
                <a:spcPts val="75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t>Acceptable Locking System Types</a:t>
            </a:r>
            <a:endParaRPr sz="48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indent="-457200"/>
            <a:r>
              <a:rPr lang="en-US" sz="2800" dirty="0"/>
              <a:t>Free Egress</a:t>
            </a:r>
          </a:p>
          <a:p>
            <a:pPr indent="-457200"/>
            <a:r>
              <a:rPr lang="en-US" sz="2800" dirty="0"/>
              <a:t>Delayed-Egress Locks</a:t>
            </a:r>
          </a:p>
          <a:p>
            <a:pPr indent="-457200"/>
            <a:r>
              <a:rPr lang="en-US" sz="2800" dirty="0"/>
              <a:t>Access-Controlled Egress Doors</a:t>
            </a:r>
          </a:p>
          <a:p>
            <a:pPr indent="-457200"/>
            <a:r>
              <a:rPr lang="en-US" sz="2800" dirty="0"/>
              <a:t>Special Locking Arrangements in Healthcare Occupancies</a:t>
            </a:r>
          </a:p>
          <a:p>
            <a:pPr indent="-457200"/>
            <a:r>
              <a:rPr lang="en-US" sz="2800" dirty="0"/>
              <a:t>Electric Strikes</a:t>
            </a:r>
          </a:p>
          <a:p>
            <a:pPr indent="-457200"/>
            <a:r>
              <a:rPr lang="en-US" sz="2800" dirty="0"/>
              <a:t>Magnetic Lock Releasing Devices</a:t>
            </a:r>
          </a:p>
          <a:p>
            <a:pPr marL="0" lvl="0" indent="0" algn="l" rtl="0">
              <a:spcBef>
                <a:spcPts val="750"/>
              </a:spcBef>
              <a:spcAft>
                <a:spcPts val="0"/>
              </a:spcAft>
              <a:buNone/>
            </a:pPr>
            <a:endParaRPr dirty="0"/>
          </a:p>
        </p:txBody>
      </p:sp>
    </p:spTree>
    <p:extLst>
      <p:ext uri="{BB962C8B-B14F-4D97-AF65-F5344CB8AC3E}">
        <p14:creationId xmlns:p14="http://schemas.microsoft.com/office/powerpoint/2010/main" val="375556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NFPA 101, Life Safety Code Requirements</a:t>
            </a:r>
            <a:endParaRPr sz="40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285750" indent="-285750"/>
            <a:r>
              <a:rPr lang="en-US" dirty="0"/>
              <a:t>4.5.3.2 Unobstructed Egress.  (Fundamental Requirements)</a:t>
            </a:r>
          </a:p>
          <a:p>
            <a:pPr marL="285750" indent="-285750"/>
            <a:endParaRPr lang="en-US" dirty="0"/>
          </a:p>
          <a:p>
            <a:pPr marL="285750" indent="-285750"/>
            <a:r>
              <a:rPr lang="en-US" dirty="0"/>
              <a:t>In every occupied building or structure, means of </a:t>
            </a:r>
            <a:r>
              <a:rPr lang="en-US" dirty="0">
                <a:solidFill>
                  <a:srgbClr val="C00000"/>
                </a:solidFill>
              </a:rPr>
              <a:t>egress from all parts of the building shall be maintained free and unobstructed. </a:t>
            </a:r>
            <a:r>
              <a:rPr lang="en-US" dirty="0"/>
              <a:t>No lock or fastening shall be permitted that prevents free escape from the inside of any building other than in health care occupancies and detention and correctional occupancies where staff are continually on duty and effective provisions are made to remove occupants in case of fire or other emergency. Means of egress shall be accessible to the extent necessary to ensure reasonable safety for occupants having impaired mobility </a:t>
            </a:r>
          </a:p>
          <a:p>
            <a:pPr marL="0" lvl="0" indent="0" algn="l" rtl="0">
              <a:spcBef>
                <a:spcPts val="750"/>
              </a:spcBef>
              <a:spcAft>
                <a:spcPts val="0"/>
              </a:spcAft>
              <a:buNone/>
            </a:pPr>
            <a:endParaRPr dirty="0"/>
          </a:p>
        </p:txBody>
      </p:sp>
    </p:spTree>
    <p:extLst>
      <p:ext uri="{BB962C8B-B14F-4D97-AF65-F5344CB8AC3E}">
        <p14:creationId xmlns:p14="http://schemas.microsoft.com/office/powerpoint/2010/main" val="113765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NFPA 101, Life Safety Code Requirements</a:t>
            </a:r>
            <a:endParaRPr sz="40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285750" indent="-285750"/>
            <a:r>
              <a:rPr lang="en-US" dirty="0"/>
              <a:t>7.2.1.5.1  Doors shall be arranged to be opened readily from the egress side whenever the building is occupied.</a:t>
            </a:r>
          </a:p>
          <a:p>
            <a:pPr marL="285750" indent="-285750"/>
            <a:endParaRPr lang="en-US" dirty="0"/>
          </a:p>
          <a:p>
            <a:pPr marL="285750" indent="-285750"/>
            <a:r>
              <a:rPr lang="en-US" dirty="0"/>
              <a:t>7.2.1.5.2  Locks, if provided, shall not require the use of a key, a tool, or special knowledge or effort for operation from the egress side. </a:t>
            </a:r>
          </a:p>
          <a:p>
            <a:pPr marL="285750" indent="-285750"/>
            <a:endParaRPr lang="en-US" dirty="0"/>
          </a:p>
          <a:p>
            <a:pPr marL="285750" indent="-285750"/>
            <a:r>
              <a:rPr lang="en-US" dirty="0"/>
              <a:t>7.2.1.5.3  The requirements of 7.2.1.5.1 and 7.2.1.5.2 shall not apply where otherwise provided in Chapter 18 through Chapter 23, (Healthcare and Detention occupancies). </a:t>
            </a:r>
          </a:p>
          <a:p>
            <a:pPr marL="0" lvl="0" indent="0" algn="l" rtl="0">
              <a:spcBef>
                <a:spcPts val="750"/>
              </a:spcBef>
              <a:spcAft>
                <a:spcPts val="0"/>
              </a:spcAft>
              <a:buNone/>
            </a:pPr>
            <a:endParaRPr dirty="0"/>
          </a:p>
        </p:txBody>
      </p:sp>
    </p:spTree>
    <p:extLst>
      <p:ext uri="{BB962C8B-B14F-4D97-AF65-F5344CB8AC3E}">
        <p14:creationId xmlns:p14="http://schemas.microsoft.com/office/powerpoint/2010/main" val="205373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NFPA 101, Life Safety Code Requirements</a:t>
            </a:r>
            <a:endParaRPr sz="40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285750" indent="-285750"/>
            <a:r>
              <a:rPr lang="en-US" dirty="0"/>
              <a:t>7.5.1.1  Exits shall be located and exit access shall be arranged so that exits are readily accessible at all times.</a:t>
            </a:r>
          </a:p>
          <a:p>
            <a:pPr marL="285750" indent="-285750"/>
            <a:endParaRPr lang="en-US" dirty="0"/>
          </a:p>
          <a:p>
            <a:pPr marL="285750" indent="-285750"/>
            <a:r>
              <a:rPr lang="en-US" dirty="0"/>
              <a:t>7.5.2.1  Access to exits shall not be through.. Rooms or spaces subject to locking..</a:t>
            </a:r>
          </a:p>
          <a:p>
            <a:pPr marL="285750" indent="-285750"/>
            <a:endParaRPr lang="en-US" dirty="0"/>
          </a:p>
          <a:p>
            <a:pPr marL="285750" indent="-285750"/>
            <a:r>
              <a:rPr lang="en-US" dirty="0"/>
              <a:t>7.4.1.6  Elevator lobbies shall have access to at least one exit. Such exit access shall not require the use of a key, a tool, special knowledge, or special effort. </a:t>
            </a:r>
          </a:p>
          <a:p>
            <a:pPr marL="285750" indent="-285750"/>
            <a:endParaRPr lang="en-US" dirty="0"/>
          </a:p>
          <a:p>
            <a:pPr marL="285750" indent="-285750"/>
            <a:r>
              <a:rPr lang="en-US" dirty="0"/>
              <a:t>7.1.5  Projections from the ceiling shall be not less than 80” nominal above the finished floor (mag lock installations)</a:t>
            </a:r>
          </a:p>
          <a:p>
            <a:pPr marL="0" lvl="0" indent="0" algn="l" rtl="0">
              <a:spcBef>
                <a:spcPts val="750"/>
              </a:spcBef>
              <a:spcAft>
                <a:spcPts val="0"/>
              </a:spcAft>
              <a:buNone/>
            </a:pPr>
            <a:endParaRPr dirty="0"/>
          </a:p>
        </p:txBody>
      </p:sp>
    </p:spTree>
    <p:extLst>
      <p:ext uri="{BB962C8B-B14F-4D97-AF65-F5344CB8AC3E}">
        <p14:creationId xmlns:p14="http://schemas.microsoft.com/office/powerpoint/2010/main" val="18398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0" y="0"/>
            <a:ext cx="9144000" cy="85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t>Fundamental Locking Concept</a:t>
            </a:r>
            <a:endParaRPr sz="4000" dirty="0"/>
          </a:p>
        </p:txBody>
      </p:sp>
      <p:sp>
        <p:nvSpPr>
          <p:cNvPr id="37" name="Google Shape;37;p9"/>
          <p:cNvSpPr txBox="1">
            <a:spLocks noGrp="1"/>
          </p:cNvSpPr>
          <p:nvPr>
            <p:ph type="body" idx="1"/>
          </p:nvPr>
        </p:nvSpPr>
        <p:spPr>
          <a:xfrm>
            <a:off x="152400" y="1072013"/>
            <a:ext cx="8839200" cy="34149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4800" u="sng" dirty="0">
                <a:solidFill>
                  <a:srgbClr val="C00000"/>
                </a:solidFill>
                <a:effectLst>
                  <a:outerShdw blurRad="38100" dist="38100" dir="2700000" algn="tl">
                    <a:srgbClr val="000000">
                      <a:alpha val="43137"/>
                    </a:srgbClr>
                  </a:outerShdw>
                </a:effectLst>
              </a:rPr>
              <a:t>Lock people out – not in! </a:t>
            </a:r>
          </a:p>
          <a:p>
            <a:pPr marL="0" lvl="0" indent="0" algn="l" rtl="0">
              <a:spcBef>
                <a:spcPts val="750"/>
              </a:spcBef>
              <a:spcAft>
                <a:spcPts val="0"/>
              </a:spcAft>
              <a:buNone/>
            </a:pPr>
            <a:endParaRPr dirty="0"/>
          </a:p>
        </p:txBody>
      </p:sp>
      <p:pic>
        <p:nvPicPr>
          <p:cNvPr id="2" name="Picture 1">
            <a:extLst>
              <a:ext uri="{FF2B5EF4-FFF2-40B4-BE49-F238E27FC236}">
                <a16:creationId xmlns:a16="http://schemas.microsoft.com/office/drawing/2014/main" id="{5619DF5A-DBFC-AFE0-A268-629C51DE5FC8}"/>
              </a:ext>
            </a:extLst>
          </p:cNvPr>
          <p:cNvPicPr>
            <a:picLocks noChangeAspect="1"/>
          </p:cNvPicPr>
          <p:nvPr/>
        </p:nvPicPr>
        <p:blipFill>
          <a:blip r:embed="rId3"/>
          <a:stretch>
            <a:fillRect/>
          </a:stretch>
        </p:blipFill>
        <p:spPr>
          <a:xfrm>
            <a:off x="-47457" y="3583764"/>
            <a:ext cx="975445" cy="975445"/>
          </a:xfrm>
          <a:prstGeom prst="rect">
            <a:avLst/>
          </a:prstGeom>
        </p:spPr>
      </p:pic>
    </p:spTree>
    <p:extLst>
      <p:ext uri="{BB962C8B-B14F-4D97-AF65-F5344CB8AC3E}">
        <p14:creationId xmlns:p14="http://schemas.microsoft.com/office/powerpoint/2010/main" val="330430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96288" y="1790555"/>
            <a:ext cx="1264444" cy="1264444"/>
          </a:xfrm>
          <a:prstGeom prst="rect">
            <a:avLst/>
          </a:prstGeom>
        </p:spPr>
      </p:pic>
      <p:sp>
        <p:nvSpPr>
          <p:cNvPr id="2" name="Title 1"/>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rPr>
              <a:t>NON-COMPLIANT DEVICES</a:t>
            </a:r>
          </a:p>
        </p:txBody>
      </p:sp>
      <p:sp>
        <p:nvSpPr>
          <p:cNvPr id="3" name="Content Placeholder 2"/>
          <p:cNvSpPr>
            <a:spLocks noGrp="1"/>
          </p:cNvSpPr>
          <p:nvPr>
            <p:ph type="body" idx="1"/>
          </p:nvPr>
        </p:nvSpPr>
        <p:spPr/>
        <p:txBody>
          <a:bodyPr/>
          <a:lstStyle/>
          <a:p>
            <a:r>
              <a:rPr lang="en-US" dirty="0"/>
              <a:t>BE CAREFUL!  There are MANY devices on the market that are NOT ACCEPTABLE for use in SCHOOLS. </a:t>
            </a:r>
          </a:p>
          <a:p>
            <a:endParaRPr lang="en-US" dirty="0"/>
          </a:p>
          <a:p>
            <a:endParaRPr lang="en-US" dirty="0"/>
          </a:p>
        </p:txBody>
      </p:sp>
      <p:pic>
        <p:nvPicPr>
          <p:cNvPr id="4" name="Picture 3"/>
          <p:cNvPicPr>
            <a:picLocks noChangeAspect="1"/>
          </p:cNvPicPr>
          <p:nvPr/>
        </p:nvPicPr>
        <p:blipFill>
          <a:blip r:embed="rId4"/>
          <a:stretch>
            <a:fillRect/>
          </a:stretch>
        </p:blipFill>
        <p:spPr>
          <a:xfrm>
            <a:off x="152400" y="1881291"/>
            <a:ext cx="1378744" cy="1378744"/>
          </a:xfrm>
          <a:prstGeom prst="rect">
            <a:avLst/>
          </a:prstGeom>
        </p:spPr>
      </p:pic>
      <p:pic>
        <p:nvPicPr>
          <p:cNvPr id="5" name="Picture 4"/>
          <p:cNvPicPr>
            <a:picLocks noChangeAspect="1"/>
          </p:cNvPicPr>
          <p:nvPr/>
        </p:nvPicPr>
        <p:blipFill>
          <a:blip r:embed="rId5"/>
          <a:stretch>
            <a:fillRect/>
          </a:stretch>
        </p:blipFill>
        <p:spPr>
          <a:xfrm>
            <a:off x="3935280" y="3024561"/>
            <a:ext cx="1231914" cy="1534937"/>
          </a:xfrm>
          <a:prstGeom prst="rect">
            <a:avLst/>
          </a:prstGeom>
        </p:spPr>
      </p:pic>
      <p:pic>
        <p:nvPicPr>
          <p:cNvPr id="7" name="Picture 6"/>
          <p:cNvPicPr>
            <a:picLocks noChangeAspect="1"/>
          </p:cNvPicPr>
          <p:nvPr/>
        </p:nvPicPr>
        <p:blipFill>
          <a:blip r:embed="rId6"/>
          <a:stretch>
            <a:fillRect/>
          </a:stretch>
        </p:blipFill>
        <p:spPr>
          <a:xfrm>
            <a:off x="2369094" y="3066284"/>
            <a:ext cx="1418553" cy="1493214"/>
          </a:xfrm>
          <a:prstGeom prst="rect">
            <a:avLst/>
          </a:prstGeom>
        </p:spPr>
      </p:pic>
      <p:pic>
        <p:nvPicPr>
          <p:cNvPr id="9" name="Picture 8"/>
          <p:cNvPicPr>
            <a:picLocks noChangeAspect="1"/>
          </p:cNvPicPr>
          <p:nvPr/>
        </p:nvPicPr>
        <p:blipFill>
          <a:blip r:embed="rId7"/>
          <a:stretch>
            <a:fillRect/>
          </a:stretch>
        </p:blipFill>
        <p:spPr>
          <a:xfrm>
            <a:off x="6873113" y="1748893"/>
            <a:ext cx="1306106" cy="1306106"/>
          </a:xfrm>
          <a:prstGeom prst="rect">
            <a:avLst/>
          </a:prstGeom>
        </p:spPr>
      </p:pic>
      <p:pic>
        <p:nvPicPr>
          <p:cNvPr id="10" name="Picture 9"/>
          <p:cNvPicPr>
            <a:picLocks noChangeAspect="1"/>
          </p:cNvPicPr>
          <p:nvPr/>
        </p:nvPicPr>
        <p:blipFill>
          <a:blip r:embed="rId8"/>
          <a:stretch>
            <a:fillRect/>
          </a:stretch>
        </p:blipFill>
        <p:spPr>
          <a:xfrm>
            <a:off x="1600193" y="1881291"/>
            <a:ext cx="2629581" cy="1112135"/>
          </a:xfrm>
          <a:prstGeom prst="rect">
            <a:avLst/>
          </a:prstGeom>
        </p:spPr>
      </p:pic>
      <p:pic>
        <p:nvPicPr>
          <p:cNvPr id="11" name="Picture 10"/>
          <p:cNvPicPr>
            <a:picLocks noChangeAspect="1"/>
          </p:cNvPicPr>
          <p:nvPr/>
        </p:nvPicPr>
        <p:blipFill>
          <a:blip r:embed="rId9"/>
          <a:stretch>
            <a:fillRect/>
          </a:stretch>
        </p:blipFill>
        <p:spPr>
          <a:xfrm>
            <a:off x="5955130" y="2695752"/>
            <a:ext cx="1411708" cy="1827453"/>
          </a:xfrm>
          <a:prstGeom prst="rect">
            <a:avLst/>
          </a:prstGeom>
        </p:spPr>
      </p:pic>
      <p:pic>
        <p:nvPicPr>
          <p:cNvPr id="12" name="Picture 11"/>
          <p:cNvPicPr>
            <a:picLocks noChangeAspect="1"/>
          </p:cNvPicPr>
          <p:nvPr/>
        </p:nvPicPr>
        <p:blipFill>
          <a:blip r:embed="rId10"/>
          <a:stretch>
            <a:fillRect/>
          </a:stretch>
        </p:blipFill>
        <p:spPr>
          <a:xfrm>
            <a:off x="1000118" y="3355343"/>
            <a:ext cx="1200149" cy="1189309"/>
          </a:xfrm>
          <a:prstGeom prst="rect">
            <a:avLst/>
          </a:prstGeom>
        </p:spPr>
      </p:pic>
      <p:pic>
        <p:nvPicPr>
          <p:cNvPr id="13" name="Picture 12"/>
          <p:cNvPicPr>
            <a:picLocks noChangeAspect="1"/>
          </p:cNvPicPr>
          <p:nvPr/>
        </p:nvPicPr>
        <p:blipFill>
          <a:blip r:embed="rId11"/>
          <a:stretch>
            <a:fillRect/>
          </a:stretch>
        </p:blipFill>
        <p:spPr>
          <a:xfrm>
            <a:off x="7792038" y="2858873"/>
            <a:ext cx="1221030" cy="1628040"/>
          </a:xfrm>
          <a:prstGeom prst="rect">
            <a:avLst/>
          </a:prstGeom>
        </p:spPr>
      </p:pic>
    </p:spTree>
    <p:extLst>
      <p:ext uri="{BB962C8B-B14F-4D97-AF65-F5344CB8AC3E}">
        <p14:creationId xmlns:p14="http://schemas.microsoft.com/office/powerpoint/2010/main" val="2361958718"/>
      </p:ext>
    </p:extLst>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3D5D6F"/>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1098</Words>
  <Application>Microsoft Office PowerPoint</Application>
  <PresentationFormat>On-screen Show (16:9)</PresentationFormat>
  <Paragraphs>107</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CG Omega</vt:lpstr>
      <vt:lpstr>Wingdings</vt:lpstr>
      <vt:lpstr>LA Believes</vt:lpstr>
      <vt:lpstr>PowerPoint Presentation</vt:lpstr>
      <vt:lpstr> Securing Schools While Ensuring Life Safety: Classroom Security for Existing Educational and Day Care Facilities  State Fire Marshal’s Office Joe Delaune, Chief Architect, CBO James Edwards, Enforcement Major- Zone B </vt:lpstr>
      <vt:lpstr>LOCKING</vt:lpstr>
      <vt:lpstr>Acceptable Locking System Types</vt:lpstr>
      <vt:lpstr>NFPA 101, Life Safety Code Requirements</vt:lpstr>
      <vt:lpstr>NFPA 101, Life Safety Code Requirements</vt:lpstr>
      <vt:lpstr>NFPA 101, Life Safety Code Requirements</vt:lpstr>
      <vt:lpstr>Fundamental Locking Concept</vt:lpstr>
      <vt:lpstr>NON-COMPLIANT DEVICES</vt:lpstr>
      <vt:lpstr>NFPA 101, Life Safety Code Occupancy Requirements</vt:lpstr>
      <vt:lpstr>Specific Allowances</vt:lpstr>
      <vt:lpstr>Interpretive Memorandums</vt:lpstr>
      <vt:lpstr>Interpretive Memorandum 2018-03</vt:lpstr>
      <vt:lpstr>Interpretive Memorandum 2018-03</vt:lpstr>
      <vt:lpstr>Interpretive Memorandum 2019-01</vt:lpstr>
      <vt:lpstr>Interpretive Memorandum 2019-01</vt:lpstr>
      <vt:lpstr>Interpretive Memorandum 2019-01</vt:lpstr>
      <vt:lpstr>Interpretive Memorandum 2019-01</vt:lpstr>
      <vt:lpstr>Louisiana Law  R.S. 40:1574</vt:lpstr>
      <vt:lpstr>Joe Delaune, Chief Architect, CBO James Edwards, Enforcement Major Joe.Delaune@la.gov James.Edwards@la.gov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Spencer</dc:creator>
  <cp:lastModifiedBy>Ashley</cp:lastModifiedBy>
  <cp:revision>5</cp:revision>
  <dcterms:modified xsi:type="dcterms:W3CDTF">2023-06-14T16:12:55Z</dcterms:modified>
</cp:coreProperties>
</file>