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is Duque Pritchard" initials="ADP" lastIdx="1" clrIdx="0">
    <p:extLst>
      <p:ext uri="{19B8F6BF-5375-455C-9EA6-DF929625EA0E}">
        <p15:presenceInfo xmlns:p15="http://schemas.microsoft.com/office/powerpoint/2012/main" userId="S-1-5-21-1004336348-920026266-1801674531-933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FD00E0-C5CD-4EB1-9565-3AF23874482C}">
  <a:tblStyle styleId="{64FD00E0-C5CD-4EB1-9565-3AF23874482C}"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rgbClr val="FFFFFF"/>
      </a:tcTxStyle>
      <a:tcStyle>
        <a:tcBdr/>
        <a:fill>
          <a:solidFill>
            <a:srgbClr val="4F81BD"/>
          </a:solidFill>
        </a:fill>
      </a:tcStyle>
    </a:lastCol>
    <a:firstCol>
      <a:tcTxStyle b="on" i="off">
        <a:font>
          <a:latin typeface="Calibri"/>
          <a:ea typeface="Calibri"/>
          <a:cs typeface="Calibri"/>
        </a:font>
        <a:srgbClr val="FFFFFF"/>
      </a:tcTxStyle>
      <a:tcStyle>
        <a:tcBdr/>
        <a:fill>
          <a:solidFill>
            <a:srgbClr val="4F81BD"/>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F81BD"/>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F81BD"/>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404" autoAdjust="0"/>
  </p:normalViewPr>
  <p:slideViewPr>
    <p:cSldViewPr snapToGrid="0">
      <p:cViewPr varScale="1">
        <p:scale>
          <a:sx n="97" d="100"/>
          <a:sy n="97" d="100"/>
        </p:scale>
        <p:origin x="6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58994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louisianaschools.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None/>
            </a:pPr>
            <a:r>
              <a:rPr lang="en-US" sz="1400">
                <a:solidFill>
                  <a:srgbClr val="000000"/>
                </a:solidFill>
              </a:rPr>
              <a:t>Materials for this session:</a:t>
            </a:r>
            <a:endParaRPr sz="1200">
              <a:solidFill>
                <a:srgbClr val="000000"/>
              </a:solidFill>
            </a:endParaRPr>
          </a:p>
          <a:p>
            <a:pPr marL="0" lvl="0" indent="0" rtl="0">
              <a:spcBef>
                <a:spcPts val="0"/>
              </a:spcBef>
              <a:spcAft>
                <a:spcPts val="0"/>
              </a:spcAft>
              <a:buNone/>
            </a:pPr>
            <a:endParaRPr sz="1400">
              <a:solidFill>
                <a:srgbClr val="000000"/>
              </a:solidFill>
            </a:endParaRPr>
          </a:p>
          <a:p>
            <a:pPr marL="0" lvl="0" indent="0" rtl="0">
              <a:spcBef>
                <a:spcPts val="0"/>
              </a:spcBef>
              <a:spcAft>
                <a:spcPts val="0"/>
              </a:spcAft>
              <a:buNone/>
            </a:pPr>
            <a:r>
              <a:rPr lang="en-US" sz="1400">
                <a:solidFill>
                  <a:srgbClr val="000000"/>
                </a:solidFill>
              </a:rPr>
              <a:t>One-pager on tax credits and bonuses</a:t>
            </a:r>
            <a:endParaRPr/>
          </a:p>
        </p:txBody>
      </p:sp>
      <p:sp>
        <p:nvSpPr>
          <p:cNvPr id="68" name="Google Shape;6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48341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08629f8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408629f8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rgbClr val="000000"/>
              </a:buClr>
              <a:buSzPts val="1100"/>
              <a:buFont typeface="Arial"/>
              <a:buNone/>
            </a:pPr>
            <a:r>
              <a:rPr lang="en-US" sz="1100" b="1" dirty="0" smtClean="0">
                <a:solidFill>
                  <a:srgbClr val="000000"/>
                </a:solidFill>
              </a:rPr>
              <a:t>USE </a:t>
            </a:r>
            <a:r>
              <a:rPr lang="en-US" sz="1100" b="1" dirty="0">
                <a:solidFill>
                  <a:srgbClr val="000000"/>
                </a:solidFill>
              </a:rPr>
              <a:t>THIS SLIDE TO CELEBRATE YOUR SUCCESSES FROM </a:t>
            </a:r>
            <a:r>
              <a:rPr lang="en-US" sz="1100" b="1" dirty="0" smtClean="0">
                <a:solidFill>
                  <a:srgbClr val="000000"/>
                </a:solidFill>
              </a:rPr>
              <a:t>2018-2019.</a:t>
            </a:r>
            <a:endParaRPr sz="1200" dirty="0">
              <a:solidFill>
                <a:srgbClr val="000000"/>
              </a:solidFill>
            </a:endParaRPr>
          </a:p>
          <a:p>
            <a:pPr marL="0" lvl="0" indent="0" rtl="0">
              <a:spcBef>
                <a:spcPts val="0"/>
              </a:spcBef>
              <a:spcAft>
                <a:spcPts val="0"/>
              </a:spcAft>
              <a:buClr>
                <a:srgbClr val="000000"/>
              </a:buClr>
              <a:buSzPts val="300"/>
              <a:buFont typeface="Calibri"/>
              <a:buNone/>
            </a:pPr>
            <a:endParaRPr sz="1200" dirty="0">
              <a:solidFill>
                <a:srgbClr val="000000"/>
              </a:solidFill>
            </a:endParaRPr>
          </a:p>
          <a:p>
            <a:pPr marL="0" lvl="0" indent="0" rtl="0">
              <a:spcBef>
                <a:spcPts val="0"/>
              </a:spcBef>
              <a:spcAft>
                <a:spcPts val="0"/>
              </a:spcAft>
              <a:buClr>
                <a:srgbClr val="000000"/>
              </a:buClr>
              <a:buSzPts val="300"/>
              <a:buFont typeface="Calibri"/>
              <a:buNone/>
            </a:pPr>
            <a:r>
              <a:rPr lang="en-US" sz="1200" dirty="0">
                <a:solidFill>
                  <a:srgbClr val="000000"/>
                </a:solidFill>
              </a:rPr>
              <a:t>Read Slide</a:t>
            </a:r>
            <a:endParaRPr sz="1200" dirty="0">
              <a:solidFill>
                <a:srgbClr val="000000"/>
              </a:solidFill>
            </a:endParaRPr>
          </a:p>
          <a:p>
            <a:pPr marL="0" lvl="0" indent="0" rtl="0">
              <a:spcBef>
                <a:spcPts val="0"/>
              </a:spcBef>
              <a:spcAft>
                <a:spcPts val="0"/>
              </a:spcAft>
              <a:buClr>
                <a:srgbClr val="000000"/>
              </a:buClr>
              <a:buSzPts val="300"/>
              <a:buFont typeface="Calibri"/>
              <a:buNone/>
            </a:pPr>
            <a:endParaRPr sz="1200" dirty="0">
              <a:solidFill>
                <a:srgbClr val="000000"/>
              </a:solidFill>
            </a:endParaRPr>
          </a:p>
          <a:p>
            <a:pPr marL="0" lvl="0" indent="0" rtl="0">
              <a:spcBef>
                <a:spcPts val="0"/>
              </a:spcBef>
              <a:spcAft>
                <a:spcPts val="0"/>
              </a:spcAft>
              <a:buClr>
                <a:srgbClr val="000000"/>
              </a:buClr>
              <a:buSzPts val="300"/>
              <a:buFont typeface="Calibri"/>
              <a:buNone/>
            </a:pPr>
            <a:r>
              <a:rPr lang="en-US" sz="1200" dirty="0">
                <a:solidFill>
                  <a:srgbClr val="000000"/>
                </a:solidFill>
              </a:rPr>
              <a:t>Now that we have celebrated our center’s successes, let’s take an in-depth look at how our center performed last year. </a:t>
            </a:r>
            <a:endParaRPr sz="1200" dirty="0">
              <a:solidFill>
                <a:srgbClr val="000000"/>
              </a:solidFill>
            </a:endParaRPr>
          </a:p>
          <a:p>
            <a:pPr marL="0" lvl="0" indent="0">
              <a:spcBef>
                <a:spcPts val="0"/>
              </a:spcBef>
              <a:spcAft>
                <a:spcPts val="0"/>
              </a:spcAft>
              <a:buNone/>
            </a:pPr>
            <a:endParaRPr dirty="0"/>
          </a:p>
        </p:txBody>
      </p:sp>
      <p:sp>
        <p:nvSpPr>
          <p:cNvPr id="132" name="Google Shape;132;g408629f867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3211988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08629f86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08629f86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rgbClr val="000000"/>
              </a:buClr>
              <a:buFont typeface="Arial"/>
              <a:buNone/>
            </a:pPr>
            <a:r>
              <a:rPr lang="en-US" sz="1200" dirty="0">
                <a:solidFill>
                  <a:srgbClr val="000000"/>
                </a:solidFill>
              </a:rPr>
              <a:t>Louisiana’s classrooms are observed using CLASS, a nationally recognized tool. The overall measure of classroom quality reflects all of the classroom observations done throughout the year. The scale has </a:t>
            </a:r>
            <a:r>
              <a:rPr lang="en-US" sz="1200" dirty="0" smtClean="0">
                <a:solidFill>
                  <a:srgbClr val="000000"/>
                </a:solidFill>
              </a:rPr>
              <a:t>five </a:t>
            </a:r>
            <a:r>
              <a:rPr lang="en-US" sz="1200" dirty="0">
                <a:solidFill>
                  <a:srgbClr val="000000"/>
                </a:solidFill>
              </a:rPr>
              <a:t>levels: Unsatisfactory, Approaching Proficient, Proficient, </a:t>
            </a:r>
            <a:r>
              <a:rPr lang="en-US" sz="1200" dirty="0" smtClean="0">
                <a:solidFill>
                  <a:srgbClr val="000000"/>
                </a:solidFill>
              </a:rPr>
              <a:t>High-Proficient,</a:t>
            </a:r>
            <a:r>
              <a:rPr lang="en-US" sz="1200" baseline="0" dirty="0" smtClean="0">
                <a:solidFill>
                  <a:srgbClr val="000000"/>
                </a:solidFill>
              </a:rPr>
              <a:t> </a:t>
            </a:r>
            <a:r>
              <a:rPr lang="en-US" sz="1200" dirty="0" smtClean="0">
                <a:solidFill>
                  <a:srgbClr val="000000"/>
                </a:solidFill>
              </a:rPr>
              <a:t>and </a:t>
            </a:r>
            <a:r>
              <a:rPr lang="en-US" sz="1200" dirty="0">
                <a:solidFill>
                  <a:srgbClr val="000000"/>
                </a:solidFill>
              </a:rPr>
              <a:t>Excellent.</a:t>
            </a:r>
            <a:endParaRPr sz="1200" dirty="0">
              <a:solidFill>
                <a:srgbClr val="000000"/>
              </a:solidFill>
            </a:endParaRPr>
          </a:p>
          <a:p>
            <a:pPr marL="0" lvl="0" indent="0" rtl="0">
              <a:spcBef>
                <a:spcPts val="0"/>
              </a:spcBef>
              <a:spcAft>
                <a:spcPts val="0"/>
              </a:spcAft>
              <a:buClr>
                <a:srgbClr val="000000"/>
              </a:buClr>
              <a:buFont typeface="Arial"/>
              <a:buNone/>
            </a:pPr>
            <a:endParaRPr sz="1200" dirty="0">
              <a:solidFill>
                <a:srgbClr val="000000"/>
              </a:solidFill>
            </a:endParaRPr>
          </a:p>
          <a:p>
            <a:pPr marL="0" lvl="0" indent="0" rtl="0">
              <a:spcBef>
                <a:spcPts val="0"/>
              </a:spcBef>
              <a:spcAft>
                <a:spcPts val="0"/>
              </a:spcAft>
              <a:buNone/>
            </a:pPr>
            <a:endParaRPr dirty="0"/>
          </a:p>
        </p:txBody>
      </p:sp>
      <p:sp>
        <p:nvSpPr>
          <p:cNvPr id="139" name="Google Shape;139;g408629f867_0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4228728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08629f86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408629f86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rgbClr val="000000"/>
              </a:buClr>
              <a:buFont typeface="Arial"/>
              <a:buNone/>
            </a:pPr>
            <a:r>
              <a:rPr lang="en-US" sz="1200" dirty="0">
                <a:solidFill>
                  <a:srgbClr val="000000"/>
                </a:solidFill>
              </a:rPr>
              <a:t>These in-depth measures show how well classrooms support children’s growth and development. Each metric can be explored by clicking the link below the rating. Additionally, the average of all of the programs that take public dollars to serve children birth through five in our community and in the state average are included as comparison.</a:t>
            </a:r>
            <a:endParaRPr sz="1200" dirty="0">
              <a:solidFill>
                <a:srgbClr val="000000"/>
              </a:solidFill>
            </a:endParaRPr>
          </a:p>
          <a:p>
            <a:pPr marL="0" lvl="0" indent="0" rtl="0">
              <a:spcBef>
                <a:spcPts val="0"/>
              </a:spcBef>
              <a:spcAft>
                <a:spcPts val="0"/>
              </a:spcAft>
              <a:buClr>
                <a:srgbClr val="000000"/>
              </a:buClr>
              <a:buFont typeface="Arial"/>
              <a:buNone/>
            </a:pPr>
            <a:endParaRPr sz="1200" dirty="0">
              <a:solidFill>
                <a:srgbClr val="000000"/>
              </a:solidFill>
            </a:endParaRPr>
          </a:p>
          <a:p>
            <a:pPr marL="0" lvl="0" indent="0" rtl="0">
              <a:spcBef>
                <a:spcPts val="0"/>
              </a:spcBef>
              <a:spcAft>
                <a:spcPts val="0"/>
              </a:spcAft>
              <a:buClr>
                <a:srgbClr val="000000"/>
              </a:buClr>
              <a:buFont typeface="Arial"/>
              <a:buNone/>
            </a:pPr>
            <a:r>
              <a:rPr lang="en-US" sz="1200" dirty="0">
                <a:solidFill>
                  <a:srgbClr val="000000"/>
                </a:solidFill>
              </a:rPr>
              <a:t>Emotional Support measures the responsiveness and sensitivity of the classroom to children’s emotions, which helps develop their ability to interact with others</a:t>
            </a:r>
            <a:r>
              <a:rPr lang="en-US" sz="1200" dirty="0" smtClean="0">
                <a:solidFill>
                  <a:srgbClr val="000000"/>
                </a:solidFill>
              </a:rPr>
              <a:t>.</a:t>
            </a:r>
          </a:p>
          <a:p>
            <a:pPr marL="0" lvl="0" indent="0" rtl="0">
              <a:spcBef>
                <a:spcPts val="0"/>
              </a:spcBef>
              <a:spcAft>
                <a:spcPts val="0"/>
              </a:spcAft>
              <a:buClr>
                <a:srgbClr val="000000"/>
              </a:buClr>
              <a:buFont typeface="Arial"/>
              <a:buNone/>
            </a:pPr>
            <a:endParaRPr sz="1200" dirty="0">
              <a:solidFill>
                <a:srgbClr val="000000"/>
              </a:solidFill>
            </a:endParaRPr>
          </a:p>
          <a:p>
            <a:pPr marL="0" lvl="0" indent="0">
              <a:spcBef>
                <a:spcPts val="0"/>
              </a:spcBef>
              <a:spcAft>
                <a:spcPts val="0"/>
              </a:spcAft>
              <a:buNone/>
            </a:pPr>
            <a:r>
              <a:rPr lang="en-US" sz="1200" dirty="0">
                <a:solidFill>
                  <a:srgbClr val="000000"/>
                </a:solidFill>
              </a:rPr>
              <a:t>Classroom Organization measures how the classroom is organized to manage children’s attention, time, and behavior.</a:t>
            </a:r>
            <a:endParaRPr sz="1200" dirty="0">
              <a:solidFill>
                <a:srgbClr val="000000"/>
              </a:solidFill>
            </a:endParaRPr>
          </a:p>
          <a:p>
            <a:pPr marL="0" lvl="0" indent="0" rtl="0">
              <a:spcBef>
                <a:spcPts val="0"/>
              </a:spcBef>
              <a:spcAft>
                <a:spcPts val="0"/>
              </a:spcAft>
              <a:buClr>
                <a:srgbClr val="000000"/>
              </a:buClr>
              <a:buFont typeface="Arial"/>
              <a:buNone/>
            </a:pPr>
            <a:r>
              <a:rPr lang="en-US" sz="1200" dirty="0">
                <a:solidFill>
                  <a:srgbClr val="000000"/>
                </a:solidFill>
              </a:rPr>
              <a:t>And, Instructional Support measures how classroom interactions and experiences help children </a:t>
            </a:r>
            <a:r>
              <a:rPr lang="en-US" sz="1200" dirty="0" err="1">
                <a:solidFill>
                  <a:srgbClr val="000000"/>
                </a:solidFill>
              </a:rPr>
              <a:t>develope</a:t>
            </a:r>
            <a:r>
              <a:rPr lang="en-US" sz="1200" dirty="0">
                <a:solidFill>
                  <a:srgbClr val="000000"/>
                </a:solidFill>
              </a:rPr>
              <a:t> language and learn new concepts.</a:t>
            </a:r>
            <a:endParaRPr dirty="0"/>
          </a:p>
        </p:txBody>
      </p:sp>
      <p:sp>
        <p:nvSpPr>
          <p:cNvPr id="146" name="Google Shape;146;g408629f867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3078967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08629f86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08629f86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200" dirty="0">
                <a:solidFill>
                  <a:srgbClr val="000000"/>
                </a:solidFill>
              </a:rPr>
              <a:t>In addition to a rating, performance profiles provide information on best practices in early learning classrooms. This information is self-reported and is not included in the rating. </a:t>
            </a:r>
            <a:endParaRPr sz="1200" dirty="0">
              <a:solidFill>
                <a:srgbClr val="000000"/>
              </a:solidFill>
            </a:endParaRPr>
          </a:p>
          <a:p>
            <a:pPr marL="0" lvl="0" indent="0">
              <a:spcBef>
                <a:spcPts val="0"/>
              </a:spcBef>
              <a:spcAft>
                <a:spcPts val="0"/>
              </a:spcAft>
              <a:buNone/>
            </a:pPr>
            <a:endParaRPr sz="1200" dirty="0">
              <a:solidFill>
                <a:srgbClr val="000000"/>
              </a:solidFill>
            </a:endParaRPr>
          </a:p>
          <a:p>
            <a:pPr marL="0" lvl="0" indent="0">
              <a:spcBef>
                <a:spcPts val="0"/>
              </a:spcBef>
              <a:spcAft>
                <a:spcPts val="0"/>
              </a:spcAft>
              <a:buNone/>
            </a:pPr>
            <a:r>
              <a:rPr lang="en-US" sz="1200" dirty="0">
                <a:solidFill>
                  <a:srgbClr val="000000"/>
                </a:solidFill>
              </a:rPr>
              <a:t>Assessment shows if teachers are evaluating children’s growth and development.</a:t>
            </a:r>
            <a:endParaRPr sz="1200" dirty="0">
              <a:solidFill>
                <a:srgbClr val="000000"/>
              </a:solidFill>
            </a:endParaRPr>
          </a:p>
          <a:p>
            <a:pPr marL="0" lvl="0" indent="0">
              <a:spcBef>
                <a:spcPts val="0"/>
              </a:spcBef>
              <a:spcAft>
                <a:spcPts val="0"/>
              </a:spcAft>
              <a:buNone/>
            </a:pPr>
            <a:r>
              <a:rPr lang="en-US" sz="1200" dirty="0">
                <a:solidFill>
                  <a:srgbClr val="000000"/>
                </a:solidFill>
              </a:rPr>
              <a:t>Children per teacher shows the quality of the </a:t>
            </a:r>
            <a:r>
              <a:rPr lang="en-US" sz="1200" dirty="0" err="1">
                <a:solidFill>
                  <a:srgbClr val="000000"/>
                </a:solidFill>
              </a:rPr>
              <a:t>teacher:child</a:t>
            </a:r>
            <a:r>
              <a:rPr lang="en-US" sz="1200" dirty="0">
                <a:solidFill>
                  <a:srgbClr val="000000"/>
                </a:solidFill>
              </a:rPr>
              <a:t> ratios for the site.</a:t>
            </a:r>
            <a:endParaRPr sz="1200" dirty="0">
              <a:solidFill>
                <a:srgbClr val="000000"/>
              </a:solidFill>
            </a:endParaRPr>
          </a:p>
          <a:p>
            <a:pPr marL="0" lvl="0" indent="0" rtl="0">
              <a:spcBef>
                <a:spcPts val="0"/>
              </a:spcBef>
              <a:spcAft>
                <a:spcPts val="0"/>
              </a:spcAft>
              <a:buNone/>
            </a:pPr>
            <a:r>
              <a:rPr lang="en-US" sz="1200" dirty="0">
                <a:solidFill>
                  <a:srgbClr val="000000"/>
                </a:solidFill>
              </a:rPr>
              <a:t>And, Curriculum Quality shows how the site uses activities and materials to promote children’s development and learning. </a:t>
            </a:r>
            <a:endParaRPr sz="1200" dirty="0">
              <a:solidFill>
                <a:srgbClr val="000000"/>
              </a:solidFill>
            </a:endParaRPr>
          </a:p>
        </p:txBody>
      </p:sp>
      <p:sp>
        <p:nvSpPr>
          <p:cNvPr id="153" name="Google Shape;153;g408629f867_0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124720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408629f867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408629f86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200" dirty="0">
                <a:solidFill>
                  <a:srgbClr val="000000"/>
                </a:solidFill>
              </a:rPr>
              <a:t>In addition to a rating, performance profiles provide information on best practices in early learning classrooms. This information is self-reported and is not included in the rating. </a:t>
            </a:r>
            <a:endParaRPr sz="1200" dirty="0">
              <a:solidFill>
                <a:srgbClr val="000000"/>
              </a:solidFill>
            </a:endParaRPr>
          </a:p>
          <a:p>
            <a:pPr marL="0" lvl="0" indent="0" rtl="0">
              <a:spcBef>
                <a:spcPts val="0"/>
              </a:spcBef>
              <a:spcAft>
                <a:spcPts val="0"/>
              </a:spcAft>
              <a:buNone/>
            </a:pPr>
            <a:endParaRPr sz="1200" dirty="0">
              <a:solidFill>
                <a:srgbClr val="000000"/>
              </a:solidFill>
            </a:endParaRPr>
          </a:p>
          <a:p>
            <a:pPr marL="0" lvl="0" indent="0" rtl="0">
              <a:spcBef>
                <a:spcPts val="0"/>
              </a:spcBef>
              <a:spcAft>
                <a:spcPts val="0"/>
              </a:spcAft>
              <a:buNone/>
            </a:pPr>
            <a:r>
              <a:rPr lang="en-US" sz="1200" dirty="0">
                <a:solidFill>
                  <a:srgbClr val="000000"/>
                </a:solidFill>
              </a:rPr>
              <a:t>Assessment shows if teachers are evaluating children’s growth and development.</a:t>
            </a:r>
            <a:endParaRPr sz="1200" dirty="0">
              <a:solidFill>
                <a:srgbClr val="000000"/>
              </a:solidFill>
            </a:endParaRPr>
          </a:p>
          <a:p>
            <a:pPr marL="0" lvl="0" indent="0" rtl="0">
              <a:spcBef>
                <a:spcPts val="0"/>
              </a:spcBef>
              <a:spcAft>
                <a:spcPts val="0"/>
              </a:spcAft>
              <a:buNone/>
            </a:pPr>
            <a:r>
              <a:rPr lang="en-US" sz="1200" dirty="0">
                <a:solidFill>
                  <a:srgbClr val="000000"/>
                </a:solidFill>
              </a:rPr>
              <a:t>Children per teacher shows the quality of the </a:t>
            </a:r>
            <a:r>
              <a:rPr lang="en-US" sz="1200" dirty="0" err="1">
                <a:solidFill>
                  <a:srgbClr val="000000"/>
                </a:solidFill>
              </a:rPr>
              <a:t>teacher:child</a:t>
            </a:r>
            <a:r>
              <a:rPr lang="en-US" sz="1200" dirty="0">
                <a:solidFill>
                  <a:srgbClr val="000000"/>
                </a:solidFill>
              </a:rPr>
              <a:t> ratios for the site.</a:t>
            </a:r>
            <a:endParaRPr sz="1200" dirty="0">
              <a:solidFill>
                <a:srgbClr val="000000"/>
              </a:solidFill>
            </a:endParaRPr>
          </a:p>
          <a:p>
            <a:pPr marL="0" lvl="0" indent="0" rtl="0">
              <a:spcBef>
                <a:spcPts val="0"/>
              </a:spcBef>
              <a:spcAft>
                <a:spcPts val="0"/>
              </a:spcAft>
              <a:buNone/>
            </a:pPr>
            <a:r>
              <a:rPr lang="en-US" sz="1200" dirty="0">
                <a:solidFill>
                  <a:srgbClr val="000000"/>
                </a:solidFill>
              </a:rPr>
              <a:t>And, Curriculum Quality shows how the site uses activities and materials to promote children’s development and learning. </a:t>
            </a:r>
            <a:endParaRPr sz="1200" dirty="0">
              <a:solidFill>
                <a:srgbClr val="000000"/>
              </a:solidFill>
            </a:endParaRPr>
          </a:p>
        </p:txBody>
      </p:sp>
      <p:sp>
        <p:nvSpPr>
          <p:cNvPr id="160" name="Google Shape;160;g408629f867_0_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583909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08629f86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408629f86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67" name="Google Shape;167;g408629f867_0_3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3545792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08629f867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408629f867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rgbClr val="000000"/>
              </a:buClr>
              <a:buSzPts val="300"/>
              <a:buFont typeface="Calibri"/>
              <a:buNone/>
            </a:pPr>
            <a:r>
              <a:rPr lang="en-US" sz="1200" dirty="0">
                <a:solidFill>
                  <a:srgbClr val="000000"/>
                </a:solidFill>
              </a:rPr>
              <a:t>Note: Please reference the Five Tips for Sites document to come up with your site’s priorities for </a:t>
            </a:r>
            <a:r>
              <a:rPr lang="en-US" sz="1200" dirty="0" smtClean="0">
                <a:solidFill>
                  <a:srgbClr val="000000"/>
                </a:solidFill>
              </a:rPr>
              <a:t>2019-2020.</a:t>
            </a:r>
            <a:endParaRPr sz="1200" dirty="0">
              <a:solidFill>
                <a:srgbClr val="000000"/>
              </a:solidFill>
            </a:endParaRPr>
          </a:p>
          <a:p>
            <a:pPr marL="0" lvl="0" indent="0" rtl="0">
              <a:spcBef>
                <a:spcPts val="0"/>
              </a:spcBef>
              <a:spcAft>
                <a:spcPts val="0"/>
              </a:spcAft>
              <a:buNone/>
            </a:pPr>
            <a:endParaRPr dirty="0"/>
          </a:p>
        </p:txBody>
      </p:sp>
      <p:sp>
        <p:nvSpPr>
          <p:cNvPr id="175" name="Google Shape;175;g408629f867_0_4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687561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408629f867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408629f867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82" name="Google Shape;182;g408629f867_0_4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582282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408629f867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408629f86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rgbClr val="000000"/>
              </a:buClr>
              <a:buSzPts val="275"/>
              <a:buFont typeface="Arial"/>
              <a:buNone/>
            </a:pPr>
            <a:r>
              <a:rPr lang="en-US" sz="1100" b="1">
                <a:solidFill>
                  <a:srgbClr val="000000"/>
                </a:solidFill>
              </a:rPr>
              <a:t>USE THIS SLIDE TO INSERT INFORMATION ABOUT HOW PARENTS SHOULD COMMUNICATE WITH TEACHERS AND THE SCHOOL LEADER OR CENTER DIRECTOR THROUGHOUT THE SCHOOL YEAR.</a:t>
            </a:r>
            <a:endParaRPr sz="1200">
              <a:solidFill>
                <a:srgbClr val="000000"/>
              </a:solidFill>
            </a:endParaRPr>
          </a:p>
          <a:p>
            <a:pPr marL="0" lvl="0" indent="0" rtl="0">
              <a:spcBef>
                <a:spcPts val="0"/>
              </a:spcBef>
              <a:spcAft>
                <a:spcPts val="0"/>
              </a:spcAft>
              <a:buNone/>
            </a:pPr>
            <a:endParaRPr sz="1200">
              <a:solidFill>
                <a:srgbClr val="000000"/>
              </a:solidFill>
            </a:endParaRPr>
          </a:p>
          <a:p>
            <a:pPr marL="0" lvl="0" indent="0" rtl="0">
              <a:spcBef>
                <a:spcPts val="0"/>
              </a:spcBef>
              <a:spcAft>
                <a:spcPts val="0"/>
              </a:spcAft>
              <a:buNone/>
            </a:pPr>
            <a:endParaRPr/>
          </a:p>
        </p:txBody>
      </p:sp>
      <p:sp>
        <p:nvSpPr>
          <p:cNvPr id="190" name="Google Shape;190;g408629f867_0_6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397926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408629f867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408629f867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97" name="Google Shape;197;g408629f867_0_5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132329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8f304128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8f304128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4" name="Google Shape;74;g28f3041288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a:t>
            </a:fld>
            <a:endParaRPr/>
          </a:p>
        </p:txBody>
      </p:sp>
    </p:spTree>
    <p:extLst>
      <p:ext uri="{BB962C8B-B14F-4D97-AF65-F5344CB8AC3E}">
        <p14:creationId xmlns:p14="http://schemas.microsoft.com/office/powerpoint/2010/main" val="932911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08629f867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408629f86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205" name="Google Shape;205;g408629f867_0_6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4094161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408629f867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408629f867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13" name="Google Shape;213;g408629f867_0_7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1594622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8fcdbf7b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8fcdbf7b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2" name="Google Shape;222;g28fcdbf7b7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22</a:t>
            </a:fld>
            <a:endParaRPr/>
          </a:p>
        </p:txBody>
      </p:sp>
    </p:spTree>
    <p:extLst>
      <p:ext uri="{BB962C8B-B14F-4D97-AF65-F5344CB8AC3E}">
        <p14:creationId xmlns:p14="http://schemas.microsoft.com/office/powerpoint/2010/main" val="75084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084e8531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084e8531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1" name="Google Shape;81;g4084e85312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3695985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e27db0c6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e27db0c6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8" name="Google Shape;88;g3e27db0c63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2849951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c25bbd027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c25bbd027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96" name="Google Shape;96;g2c25bbd027_0_6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3343117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8fcdbf7b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8fcdbf7b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2" name="Google Shape;102;g28fcdbf7b7_0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1803208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084e8531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084e8531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0" name="Google Shape;110;g4084e85312_0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2623514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084e8531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084e8531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Calibri"/>
              <a:buNone/>
            </a:pPr>
            <a:r>
              <a:rPr lang="en-US" sz="1100" b="1" dirty="0">
                <a:solidFill>
                  <a:srgbClr val="000000"/>
                </a:solidFill>
              </a:rPr>
              <a:t>TEXT IN RED WILL NEED TO CHANGE BASED ON SCHOOL GRADE SPAN.</a:t>
            </a:r>
            <a:endParaRPr sz="1200" dirty="0">
              <a:solidFill>
                <a:srgbClr val="000000"/>
              </a:solidFill>
            </a:endParaRPr>
          </a:p>
          <a:p>
            <a:pPr marL="0" lvl="0" indent="0" rtl="0">
              <a:spcBef>
                <a:spcPts val="0"/>
              </a:spcBef>
              <a:spcAft>
                <a:spcPts val="0"/>
              </a:spcAft>
              <a:buClr>
                <a:srgbClr val="000000"/>
              </a:buClr>
              <a:buSzPts val="1100"/>
              <a:buFont typeface="Arial"/>
              <a:buNone/>
            </a:pPr>
            <a:r>
              <a:rPr lang="en-US" sz="1100" dirty="0">
                <a:solidFill>
                  <a:srgbClr val="434343"/>
                </a:solidFill>
              </a:rPr>
              <a:t>Annually, every publicly-funded early childhood site in Louisiana receives a Performance Profile that features a rating and a score. The Performance Profile Rating is calculated on a scale of 1 to 7, and organized into </a:t>
            </a:r>
            <a:r>
              <a:rPr lang="en-US" sz="1100" dirty="0" smtClean="0">
                <a:solidFill>
                  <a:srgbClr val="434343"/>
                </a:solidFill>
              </a:rPr>
              <a:t>five </a:t>
            </a:r>
            <a:r>
              <a:rPr lang="en-US" sz="1100" dirty="0">
                <a:solidFill>
                  <a:srgbClr val="434343"/>
                </a:solidFill>
              </a:rPr>
              <a:t>levels: Excellent, </a:t>
            </a:r>
            <a:r>
              <a:rPr lang="en-US" sz="1100" dirty="0" smtClean="0">
                <a:solidFill>
                  <a:srgbClr val="434343"/>
                </a:solidFill>
              </a:rPr>
              <a:t>High-Proficient,</a:t>
            </a:r>
            <a:r>
              <a:rPr lang="en-US" sz="1100" baseline="0" dirty="0" smtClean="0">
                <a:solidFill>
                  <a:srgbClr val="434343"/>
                </a:solidFill>
              </a:rPr>
              <a:t> </a:t>
            </a:r>
            <a:r>
              <a:rPr lang="en-US" sz="1100" dirty="0" smtClean="0">
                <a:solidFill>
                  <a:srgbClr val="434343"/>
                </a:solidFill>
              </a:rPr>
              <a:t>Proficient</a:t>
            </a:r>
            <a:r>
              <a:rPr lang="en-US" sz="1100" dirty="0">
                <a:solidFill>
                  <a:srgbClr val="434343"/>
                </a:solidFill>
              </a:rPr>
              <a:t>, Approaching Proficient, and Unsatisfactory. These Performance Profiles communicate how well our center is preparing children to be ready for kindergarten.</a:t>
            </a:r>
            <a:endParaRPr sz="1100" dirty="0">
              <a:solidFill>
                <a:srgbClr val="434343"/>
              </a:solidFill>
            </a:endParaRPr>
          </a:p>
          <a:p>
            <a:pPr marL="0" lvl="0" indent="0" rtl="0">
              <a:spcBef>
                <a:spcPts val="640"/>
              </a:spcBef>
              <a:spcAft>
                <a:spcPts val="0"/>
              </a:spcAft>
              <a:buNone/>
            </a:pPr>
            <a:endParaRPr sz="1100" dirty="0">
              <a:solidFill>
                <a:srgbClr val="000000"/>
              </a:solidFill>
            </a:endParaRPr>
          </a:p>
          <a:p>
            <a:pPr marL="0" lvl="0" indent="0" rtl="0">
              <a:spcBef>
                <a:spcPts val="640"/>
              </a:spcBef>
              <a:spcAft>
                <a:spcPts val="0"/>
              </a:spcAft>
              <a:buNone/>
            </a:pPr>
            <a:r>
              <a:rPr lang="en-US" sz="1100" dirty="0">
                <a:solidFill>
                  <a:srgbClr val="000000"/>
                </a:solidFill>
              </a:rPr>
              <a:t>Let’s take a look at how school performance scores are calculated. PLAY VIDEO</a:t>
            </a:r>
            <a:endParaRPr sz="1200" dirty="0">
              <a:solidFill>
                <a:srgbClr val="000000"/>
              </a:solidFill>
            </a:endParaRPr>
          </a:p>
          <a:p>
            <a:pPr marL="0" lvl="0" indent="0">
              <a:spcBef>
                <a:spcPts val="0"/>
              </a:spcBef>
              <a:spcAft>
                <a:spcPts val="0"/>
              </a:spcAft>
              <a:buNone/>
            </a:pPr>
            <a:endParaRPr dirty="0"/>
          </a:p>
        </p:txBody>
      </p:sp>
      <p:sp>
        <p:nvSpPr>
          <p:cNvPr id="117" name="Google Shape;117;g4084e85312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1771946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084e8531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4084e8531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Arial"/>
              <a:buNone/>
            </a:pPr>
            <a:r>
              <a:rPr lang="en-US" sz="1200">
                <a:solidFill>
                  <a:srgbClr val="000000"/>
                </a:solidFill>
              </a:rPr>
              <a:t>School and Center report cards are available in Louisiana School Finder at </a:t>
            </a:r>
            <a:r>
              <a:rPr lang="en-US" sz="1200" u="sng">
                <a:solidFill>
                  <a:srgbClr val="0000FF"/>
                </a:solidFill>
                <a:hlinkClick r:id="rId3"/>
              </a:rPr>
              <a:t>www.louisianaschools.com</a:t>
            </a:r>
            <a:r>
              <a:rPr lang="en-US" sz="1200">
                <a:solidFill>
                  <a:srgbClr val="000000"/>
                </a:solidFill>
              </a:rPr>
              <a:t>.  The School Finder includes information on all early childhood centers and programs, traditional public, charter, magnet and alternative schools, and schools participating in the Louisiana Scholarship program. </a:t>
            </a:r>
            <a:endParaRPr sz="1200">
              <a:solidFill>
                <a:srgbClr val="000000"/>
              </a:solidFill>
            </a:endParaRPr>
          </a:p>
          <a:p>
            <a:pPr marL="0" lvl="0" indent="0" rtl="0">
              <a:spcBef>
                <a:spcPts val="0"/>
              </a:spcBef>
              <a:spcAft>
                <a:spcPts val="0"/>
              </a:spcAft>
              <a:buClr>
                <a:srgbClr val="000000"/>
              </a:buClr>
              <a:buSzPts val="1100"/>
              <a:buFont typeface="Arial"/>
              <a:buNone/>
            </a:pPr>
            <a:endParaRPr sz="1200">
              <a:solidFill>
                <a:srgbClr val="000000"/>
              </a:solidFill>
            </a:endParaRPr>
          </a:p>
          <a:p>
            <a:pPr marL="0" lvl="0" indent="0" rtl="0">
              <a:spcBef>
                <a:spcPts val="0"/>
              </a:spcBef>
              <a:spcAft>
                <a:spcPts val="0"/>
              </a:spcAft>
              <a:buClr>
                <a:srgbClr val="000000"/>
              </a:buClr>
              <a:buSzPts val="1100"/>
              <a:buFont typeface="Arial"/>
              <a:buNone/>
            </a:pPr>
            <a:r>
              <a:rPr lang="en-US" sz="1200">
                <a:solidFill>
                  <a:srgbClr val="000000"/>
                </a:solidFill>
              </a:rPr>
              <a:t>So let’s take a look and see how our school performed last year. If you would like to follow along, go to </a:t>
            </a:r>
            <a:r>
              <a:rPr lang="en-US" sz="1200" u="sng">
                <a:solidFill>
                  <a:srgbClr val="0000FF"/>
                </a:solidFill>
                <a:hlinkClick r:id="rId3"/>
              </a:rPr>
              <a:t>ww.louisianaschools.com</a:t>
            </a:r>
            <a:r>
              <a:rPr lang="en-US" sz="1200">
                <a:solidFill>
                  <a:srgbClr val="000000"/>
                </a:solidFill>
              </a:rPr>
              <a:t> on your phone and type in </a:t>
            </a:r>
            <a:r>
              <a:rPr lang="en-US" sz="1200">
                <a:solidFill>
                  <a:srgbClr val="FF0000"/>
                </a:solidFill>
              </a:rPr>
              <a:t>Pelican Early Learning Center. </a:t>
            </a:r>
            <a:endParaRPr sz="1200">
              <a:solidFill>
                <a:srgbClr val="000000"/>
              </a:solidFill>
            </a:endParaRPr>
          </a:p>
          <a:p>
            <a:pPr marL="0" lvl="0" indent="0">
              <a:spcBef>
                <a:spcPts val="0"/>
              </a:spcBef>
              <a:spcAft>
                <a:spcPts val="0"/>
              </a:spcAft>
              <a:buNone/>
            </a:pPr>
            <a:endParaRPr/>
          </a:p>
        </p:txBody>
      </p:sp>
      <p:sp>
        <p:nvSpPr>
          <p:cNvPr id="125" name="Google Shape;125;g4084e85312_0_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2422571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0"/>
        <p:cNvGrpSpPr/>
        <p:nvPr/>
      </p:nvGrpSpPr>
      <p:grpSpPr>
        <a:xfrm>
          <a:off x="0" y="0"/>
          <a:ext cx="0" cy="0"/>
          <a:chOff x="0" y="0"/>
          <a:chExt cx="0" cy="0"/>
        </a:xfrm>
      </p:grpSpPr>
      <p:pic>
        <p:nvPicPr>
          <p:cNvPr id="11" name="Google Shape;11;p2"/>
          <p:cNvPicPr preferRelativeResize="0"/>
          <p:nvPr/>
        </p:nvPicPr>
        <p:blipFill>
          <a:blip r:embed="rId2">
            <a:alphaModFix/>
          </a:blip>
          <a:stretch>
            <a:fillRect/>
          </a:stretch>
        </p:blipFill>
        <p:spPr>
          <a:xfrm>
            <a:off x="0" y="0"/>
            <a:ext cx="9144000" cy="5143473"/>
          </a:xfrm>
          <a:prstGeom prst="rect">
            <a:avLst/>
          </a:prstGeom>
          <a:noFill/>
          <a:ln>
            <a:noFill/>
          </a:ln>
        </p:spPr>
      </p:pic>
      <p:sp>
        <p:nvSpPr>
          <p:cNvPr id="12" name="Google Shape;12;p2"/>
          <p:cNvSpPr txBox="1">
            <a:spLocks noGrp="1"/>
          </p:cNvSpPr>
          <p:nvPr>
            <p:ph type="title"/>
          </p:nvPr>
        </p:nvSpPr>
        <p:spPr>
          <a:xfrm>
            <a:off x="3410400" y="1631875"/>
            <a:ext cx="5733600" cy="20322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 Picture v7">
  <p:cSld name="Content and Picture_1_1_1_1_1_1">
    <p:spTree>
      <p:nvGrpSpPr>
        <p:cNvPr id="1" name="Shape 48"/>
        <p:cNvGrpSpPr/>
        <p:nvPr/>
      </p:nvGrpSpPr>
      <p:grpSpPr>
        <a:xfrm>
          <a:off x="0" y="0"/>
          <a:ext cx="0" cy="0"/>
          <a:chOff x="0" y="0"/>
          <a:chExt cx="0" cy="0"/>
        </a:xfrm>
      </p:grpSpPr>
      <p:pic>
        <p:nvPicPr>
          <p:cNvPr id="49" name="Google Shape;49;p1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0" name="Google Shape;50;p11"/>
          <p:cNvSpPr txBox="1">
            <a:spLocks noGrp="1"/>
          </p:cNvSpPr>
          <p:nvPr>
            <p:ph type="title"/>
          </p:nvPr>
        </p:nvSpPr>
        <p:spPr>
          <a:xfrm>
            <a:off x="209275" y="847875"/>
            <a:ext cx="3495300" cy="34698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sz="2800">
                <a:solidFill>
                  <a:srgbClr val="434343"/>
                </a:solidFill>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1" name="Google Shape;51;p11"/>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100" b="0" i="0" u="none" strike="noStrike" cap="none">
                <a:solidFill>
                  <a:srgbClr val="CCCCCC"/>
                </a:solidFill>
                <a:latin typeface="Calibri"/>
                <a:ea typeface="Calibri"/>
                <a:cs typeface="Calibri"/>
                <a:sym typeface="Calibri"/>
              </a:rPr>
              <a:t>‹#›</a:t>
            </a:fld>
            <a:endParaRPr sz="1100" b="0" i="0" u="none" strike="noStrike" cap="none">
              <a:solidFill>
                <a:srgbClr val="CCCCCC"/>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 Picture v8">
  <p:cSld name="Content and Picture_1_1_1_1_1_1_1">
    <p:spTree>
      <p:nvGrpSpPr>
        <p:cNvPr id="1" name="Shape 52"/>
        <p:cNvGrpSpPr/>
        <p:nvPr/>
      </p:nvGrpSpPr>
      <p:grpSpPr>
        <a:xfrm>
          <a:off x="0" y="0"/>
          <a:ext cx="0" cy="0"/>
          <a:chOff x="0" y="0"/>
          <a:chExt cx="0" cy="0"/>
        </a:xfrm>
      </p:grpSpPr>
      <p:pic>
        <p:nvPicPr>
          <p:cNvPr id="53" name="Google Shape;53;p1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4" name="Google Shape;54;p12"/>
          <p:cNvSpPr txBox="1">
            <a:spLocks noGrp="1"/>
          </p:cNvSpPr>
          <p:nvPr>
            <p:ph type="title"/>
          </p:nvPr>
        </p:nvSpPr>
        <p:spPr>
          <a:xfrm>
            <a:off x="209275" y="847875"/>
            <a:ext cx="3495300" cy="34698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sz="2800">
                <a:solidFill>
                  <a:srgbClr val="434343"/>
                </a:solidFill>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5" name="Google Shape;55;p12"/>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100" b="0" i="0" u="none" strike="noStrike" cap="none">
                <a:solidFill>
                  <a:srgbClr val="CCCCCC"/>
                </a:solidFill>
                <a:latin typeface="Calibri"/>
                <a:ea typeface="Calibri"/>
                <a:cs typeface="Calibri"/>
                <a:sym typeface="Calibri"/>
              </a:rPr>
              <a:t>‹#›</a:t>
            </a:fld>
            <a:endParaRPr sz="1100" b="0" i="0" u="none" strike="noStrike" cap="none">
              <a:solidFill>
                <a:srgbClr val="CCCCCC"/>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56"/>
        <p:cNvGrpSpPr/>
        <p:nvPr/>
      </p:nvGrpSpPr>
      <p:grpSpPr>
        <a:xfrm>
          <a:off x="0" y="0"/>
          <a:ext cx="0" cy="0"/>
          <a:chOff x="0" y="0"/>
          <a:chExt cx="0" cy="0"/>
        </a:xfrm>
      </p:grpSpPr>
      <p:pic>
        <p:nvPicPr>
          <p:cNvPr id="57" name="Google Shape;57;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58" name="Google Shape;58;p13"/>
          <p:cNvSpPr txBox="1">
            <a:spLocks noGrp="1"/>
          </p:cNvSpPr>
          <p:nvPr>
            <p:ph type="body" idx="1"/>
          </p:nvPr>
        </p:nvSpPr>
        <p:spPr>
          <a:xfrm>
            <a:off x="3958600" y="0"/>
            <a:ext cx="5185500" cy="48033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30200" algn="l" rtl="0">
              <a:lnSpc>
                <a:spcPct val="90000"/>
              </a:lnSpc>
              <a:spcBef>
                <a:spcPts val="37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375"/>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59" name="Google Shape;59;p13"/>
          <p:cNvSpPr txBox="1">
            <a:spLocks noGrp="1"/>
          </p:cNvSpPr>
          <p:nvPr>
            <p:ph type="title"/>
          </p:nvPr>
        </p:nvSpPr>
        <p:spPr>
          <a:xfrm>
            <a:off x="388500" y="1018925"/>
            <a:ext cx="3109500" cy="31092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sz="2800">
                <a:solidFill>
                  <a:srgbClr val="434343"/>
                </a:solidFill>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0" name="Google Shape;60;p13"/>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100" b="0" i="0" u="none" strike="noStrike" cap="none">
                <a:solidFill>
                  <a:srgbClr val="434343"/>
                </a:solidFill>
                <a:latin typeface="Calibri"/>
                <a:ea typeface="Calibri"/>
                <a:cs typeface="Calibri"/>
                <a:sym typeface="Calibri"/>
              </a:rPr>
              <a:t>‹#›</a:t>
            </a:fld>
            <a:endParaRPr sz="1100" b="0" i="0" u="none" strike="noStrike" cap="none">
              <a:solidFill>
                <a:srgbClr val="434343"/>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61"/>
        <p:cNvGrpSpPr/>
        <p:nvPr/>
      </p:nvGrpSpPr>
      <p:grpSpPr>
        <a:xfrm>
          <a:off x="0" y="0"/>
          <a:ext cx="0" cy="0"/>
          <a:chOff x="0" y="0"/>
          <a:chExt cx="0" cy="0"/>
        </a:xfrm>
      </p:grpSpPr>
      <p:pic>
        <p:nvPicPr>
          <p:cNvPr id="62" name="Google Shape;62;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63" name="Google Shape;63;p14"/>
          <p:cNvSpPr txBox="1">
            <a:spLocks noGrp="1"/>
          </p:cNvSpPr>
          <p:nvPr>
            <p:ph type="title"/>
          </p:nvPr>
        </p:nvSpPr>
        <p:spPr>
          <a:xfrm>
            <a:off x="0" y="304200"/>
            <a:ext cx="9144000" cy="45450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4" name="Google Shape;64;p14"/>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100" b="0" i="0" u="none" strike="noStrike" cap="none">
                <a:solidFill>
                  <a:srgbClr val="CCCCCC"/>
                </a:solidFill>
                <a:latin typeface="Calibri"/>
                <a:ea typeface="Calibri"/>
                <a:cs typeface="Calibri"/>
                <a:sym typeface="Calibri"/>
              </a:rPr>
              <a:t>‹#›</a:t>
            </a:fld>
            <a:endParaRPr sz="1100" b="0" i="0" u="none" strike="noStrike" cap="none">
              <a:solidFill>
                <a:srgbClr val="CCCCCC"/>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5" name="Google Shape;15;p3"/>
          <p:cNvSpPr txBox="1">
            <a:spLocks noGrp="1"/>
          </p:cNvSpPr>
          <p:nvPr>
            <p:ph type="title"/>
          </p:nvPr>
        </p:nvSpPr>
        <p:spPr>
          <a:xfrm>
            <a:off x="4" y="0"/>
            <a:ext cx="9144000" cy="1047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6" name="Google Shape;16;p3"/>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30200" algn="l" rtl="0">
              <a:lnSpc>
                <a:spcPct val="90000"/>
              </a:lnSpc>
              <a:spcBef>
                <a:spcPts val="37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375"/>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7" name="Google Shape;17;p3"/>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100" b="0" i="0" u="none" strike="noStrike" cap="none">
                <a:solidFill>
                  <a:srgbClr val="434343"/>
                </a:solidFill>
                <a:latin typeface="Calibri"/>
                <a:ea typeface="Calibri"/>
                <a:cs typeface="Calibri"/>
                <a:sym typeface="Calibri"/>
              </a:rPr>
              <a:t>‹#›</a:t>
            </a:fld>
            <a:endParaRPr sz="1100" b="0" i="0" u="none" strike="noStrike" cap="none">
              <a:solidFill>
                <a:srgbClr val="434343"/>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with Blue Box">
  <p:cSld name="Title and Content_1">
    <p:spTree>
      <p:nvGrpSpPr>
        <p:cNvPr id="1" name="Shape 18"/>
        <p:cNvGrpSpPr/>
        <p:nvPr/>
      </p:nvGrpSpPr>
      <p:grpSpPr>
        <a:xfrm>
          <a:off x="0" y="0"/>
          <a:ext cx="0" cy="0"/>
          <a:chOff x="0" y="0"/>
          <a:chExt cx="0" cy="0"/>
        </a:xfrm>
      </p:grpSpPr>
      <p:pic>
        <p:nvPicPr>
          <p:cNvPr id="19" name="Google Shape;19;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 name="Google Shape;20;p4"/>
          <p:cNvSpPr txBox="1">
            <a:spLocks noGrp="1"/>
          </p:cNvSpPr>
          <p:nvPr>
            <p:ph type="title"/>
          </p:nvPr>
        </p:nvSpPr>
        <p:spPr>
          <a:xfrm>
            <a:off x="4" y="0"/>
            <a:ext cx="9144000" cy="1047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1" name="Google Shape;21;p4"/>
          <p:cNvSpPr txBox="1">
            <a:spLocks noGrp="1"/>
          </p:cNvSpPr>
          <p:nvPr>
            <p:ph type="body" idx="1"/>
          </p:nvPr>
        </p:nvSpPr>
        <p:spPr>
          <a:xfrm>
            <a:off x="152400" y="1938738"/>
            <a:ext cx="8839200" cy="27474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30200" algn="l" rtl="0">
              <a:lnSpc>
                <a:spcPct val="90000"/>
              </a:lnSpc>
              <a:spcBef>
                <a:spcPts val="37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375"/>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22" name="Google Shape;22;p4"/>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100" b="0" i="0" u="none" strike="noStrike" cap="none">
                <a:solidFill>
                  <a:srgbClr val="434343"/>
                </a:solidFill>
                <a:latin typeface="Calibri"/>
                <a:ea typeface="Calibri"/>
                <a:cs typeface="Calibri"/>
                <a:sym typeface="Calibri"/>
              </a:rPr>
              <a:t>‹#›</a:t>
            </a:fld>
            <a:endParaRPr sz="1100" b="0" i="0" u="none" strike="noStrike" cap="none">
              <a:solidFill>
                <a:srgbClr val="434343"/>
              </a:solidFill>
              <a:latin typeface="Calibri"/>
              <a:ea typeface="Calibri"/>
              <a:cs typeface="Calibri"/>
              <a:sym typeface="Calibri"/>
            </a:endParaRPr>
          </a:p>
        </p:txBody>
      </p:sp>
      <p:sp>
        <p:nvSpPr>
          <p:cNvPr id="23" name="Google Shape;23;p4"/>
          <p:cNvSpPr txBox="1">
            <a:spLocks noGrp="1"/>
          </p:cNvSpPr>
          <p:nvPr>
            <p:ph type="body" idx="2"/>
          </p:nvPr>
        </p:nvSpPr>
        <p:spPr>
          <a:xfrm>
            <a:off x="155250" y="1198575"/>
            <a:ext cx="8839200" cy="589200"/>
          </a:xfrm>
          <a:prstGeom prst="rect">
            <a:avLst/>
          </a:prstGeom>
          <a:solidFill>
            <a:schemeClr val="accent1"/>
          </a:solidFill>
          <a:ln>
            <a:noFill/>
          </a:ln>
          <a:effectLst>
            <a:outerShdw blurRad="57150" dist="19050" dir="5400000" algn="bl" rotWithShape="0">
              <a:srgbClr val="000000">
                <a:alpha val="5000"/>
              </a:srgbClr>
            </a:outerShdw>
          </a:effectLst>
        </p:spPr>
        <p:txBody>
          <a:bodyPr spcFirstLastPara="1" wrap="square" lIns="91425" tIns="91425" rIns="91425" bIns="91425" anchor="ctr" anchorCtr="0"/>
          <a:lstStyle>
            <a:lvl1pPr marL="457200" lvl="0" indent="-317500" algn="ctr">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1pPr>
            <a:lvl2pPr marL="914400" lvl="1" indent="-317500" algn="ctr">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marL="1371600" lvl="2" indent="-317500" algn="ctr">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marL="1828800" lvl="3" indent="-317500" algn="ctr">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marL="2286000" lvl="4" indent="-317500" algn="ctr">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marL="2743200" lvl="5" indent="-317500" algn="ctr">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marL="3200400" lvl="6" indent="-317500" algn="ctr">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marL="3657600" lvl="7" indent="-317500" algn="ctr">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marL="4114800" lvl="8" indent="-317500" algn="ctr">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 Picture v1">
  <p:cSld name="Content and Picture">
    <p:spTree>
      <p:nvGrpSpPr>
        <p:cNvPr id="1" name="Shape 24"/>
        <p:cNvGrpSpPr/>
        <p:nvPr/>
      </p:nvGrpSpPr>
      <p:grpSpPr>
        <a:xfrm>
          <a:off x="0" y="0"/>
          <a:ext cx="0" cy="0"/>
          <a:chOff x="0" y="0"/>
          <a:chExt cx="0" cy="0"/>
        </a:xfrm>
      </p:grpSpPr>
      <p:pic>
        <p:nvPicPr>
          <p:cNvPr id="25" name="Google Shape;25;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6" name="Google Shape;26;p5"/>
          <p:cNvSpPr txBox="1">
            <a:spLocks noGrp="1"/>
          </p:cNvSpPr>
          <p:nvPr>
            <p:ph type="title"/>
          </p:nvPr>
        </p:nvSpPr>
        <p:spPr>
          <a:xfrm>
            <a:off x="209275" y="847875"/>
            <a:ext cx="3495300" cy="3469800"/>
          </a:xfrm>
          <a:prstGeom prst="rect">
            <a:avLst/>
          </a:prstGeom>
          <a:noFill/>
          <a:ln>
            <a:noFill/>
          </a:ln>
        </p:spPr>
        <p:txBody>
          <a:bodyPr spcFirstLastPara="1" wrap="square" lIns="91425" tIns="91425" rIns="91425" bIns="91425" anchor="ctr" anchorCtr="0"/>
          <a:lstStyle>
            <a:lvl1pPr lvl="0" algn="ctr">
              <a:spcBef>
                <a:spcPts val="0"/>
              </a:spcBef>
              <a:spcAft>
                <a:spcPts val="0"/>
              </a:spcAft>
              <a:buNone/>
              <a:defRPr sz="2800">
                <a:solidFill>
                  <a:srgbClr val="434343"/>
                </a:solidFill>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27" name="Google Shape;27;p5"/>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100" b="0" i="0" u="none" strike="noStrike" cap="none">
                <a:solidFill>
                  <a:srgbClr val="CCCCCC"/>
                </a:solidFill>
                <a:latin typeface="Calibri"/>
                <a:ea typeface="Calibri"/>
                <a:cs typeface="Calibri"/>
                <a:sym typeface="Calibri"/>
              </a:rPr>
              <a:t>‹#›</a:t>
            </a:fld>
            <a:endParaRPr sz="1100" b="0" i="0" u="none" strike="noStrike" cap="none">
              <a:solidFill>
                <a:srgbClr val="CCCCCC"/>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 Picture v2">
  <p:cSld name="Content and Picture_1">
    <p:spTree>
      <p:nvGrpSpPr>
        <p:cNvPr id="1" name="Shape 28"/>
        <p:cNvGrpSpPr/>
        <p:nvPr/>
      </p:nvGrpSpPr>
      <p:grpSpPr>
        <a:xfrm>
          <a:off x="0" y="0"/>
          <a:ext cx="0" cy="0"/>
          <a:chOff x="0" y="0"/>
          <a:chExt cx="0" cy="0"/>
        </a:xfrm>
      </p:grpSpPr>
      <p:pic>
        <p:nvPicPr>
          <p:cNvPr id="29" name="Google Shape;29;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30" name="Google Shape;30;p6"/>
          <p:cNvSpPr txBox="1">
            <a:spLocks noGrp="1"/>
          </p:cNvSpPr>
          <p:nvPr>
            <p:ph type="title"/>
          </p:nvPr>
        </p:nvSpPr>
        <p:spPr>
          <a:xfrm>
            <a:off x="209275" y="847875"/>
            <a:ext cx="3495300" cy="34698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sz="2800">
                <a:solidFill>
                  <a:srgbClr val="434343"/>
                </a:solidFill>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1" name="Google Shape;31;p6"/>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100" b="0" i="0" u="none" strike="noStrike" cap="none">
                <a:solidFill>
                  <a:srgbClr val="CCCCCC"/>
                </a:solidFill>
                <a:latin typeface="Calibri"/>
                <a:ea typeface="Calibri"/>
                <a:cs typeface="Calibri"/>
                <a:sym typeface="Calibri"/>
              </a:rPr>
              <a:t>‹#›</a:t>
            </a:fld>
            <a:endParaRPr sz="1100" b="0" i="0" u="none" strike="noStrike" cap="none">
              <a:solidFill>
                <a:srgbClr val="CCCCCC"/>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 Picture v3">
  <p:cSld name="Content and Picture_1_1">
    <p:spTree>
      <p:nvGrpSpPr>
        <p:cNvPr id="1" name="Shape 32"/>
        <p:cNvGrpSpPr/>
        <p:nvPr/>
      </p:nvGrpSpPr>
      <p:grpSpPr>
        <a:xfrm>
          <a:off x="0" y="0"/>
          <a:ext cx="0" cy="0"/>
          <a:chOff x="0" y="0"/>
          <a:chExt cx="0" cy="0"/>
        </a:xfrm>
      </p:grpSpPr>
      <p:pic>
        <p:nvPicPr>
          <p:cNvPr id="33" name="Google Shape;33;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4" name="Google Shape;34;p7"/>
          <p:cNvSpPr txBox="1">
            <a:spLocks noGrp="1"/>
          </p:cNvSpPr>
          <p:nvPr>
            <p:ph type="title"/>
          </p:nvPr>
        </p:nvSpPr>
        <p:spPr>
          <a:xfrm>
            <a:off x="209275" y="847875"/>
            <a:ext cx="3495300" cy="34698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sz="2800">
                <a:solidFill>
                  <a:srgbClr val="434343"/>
                </a:solidFill>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 name="Google Shape;35;p7"/>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100" b="0" i="0" u="none" strike="noStrike" cap="none">
                <a:solidFill>
                  <a:srgbClr val="CCCCCC"/>
                </a:solidFill>
                <a:latin typeface="Calibri"/>
                <a:ea typeface="Calibri"/>
                <a:cs typeface="Calibri"/>
                <a:sym typeface="Calibri"/>
              </a:rPr>
              <a:t>‹#›</a:t>
            </a:fld>
            <a:endParaRPr sz="1100" b="0" i="0" u="none" strike="noStrike" cap="none">
              <a:solidFill>
                <a:srgbClr val="CCCCCC"/>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 Picture v4">
  <p:cSld name="Content and Picture_1_1_1">
    <p:spTree>
      <p:nvGrpSpPr>
        <p:cNvPr id="1" name="Shape 36"/>
        <p:cNvGrpSpPr/>
        <p:nvPr/>
      </p:nvGrpSpPr>
      <p:grpSpPr>
        <a:xfrm>
          <a:off x="0" y="0"/>
          <a:ext cx="0" cy="0"/>
          <a:chOff x="0" y="0"/>
          <a:chExt cx="0" cy="0"/>
        </a:xfrm>
      </p:grpSpPr>
      <p:pic>
        <p:nvPicPr>
          <p:cNvPr id="37" name="Google Shape;37;p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8" name="Google Shape;38;p8"/>
          <p:cNvSpPr txBox="1">
            <a:spLocks noGrp="1"/>
          </p:cNvSpPr>
          <p:nvPr>
            <p:ph type="title"/>
          </p:nvPr>
        </p:nvSpPr>
        <p:spPr>
          <a:xfrm>
            <a:off x="209275" y="847875"/>
            <a:ext cx="3495300" cy="34698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sz="2800">
                <a:solidFill>
                  <a:srgbClr val="434343"/>
                </a:solidFill>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9" name="Google Shape;39;p8"/>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100" b="0" i="0" u="none" strike="noStrike" cap="none">
                <a:solidFill>
                  <a:srgbClr val="CCCCCC"/>
                </a:solidFill>
                <a:latin typeface="Calibri"/>
                <a:ea typeface="Calibri"/>
                <a:cs typeface="Calibri"/>
                <a:sym typeface="Calibri"/>
              </a:rPr>
              <a:t>‹#›</a:t>
            </a:fld>
            <a:endParaRPr sz="1100" b="0" i="0" u="none" strike="noStrike" cap="none">
              <a:solidFill>
                <a:srgbClr val="CCCCCC"/>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 Picture v5">
  <p:cSld name="Content and Picture_1_1_1_1">
    <p:spTree>
      <p:nvGrpSpPr>
        <p:cNvPr id="1" name="Shape 40"/>
        <p:cNvGrpSpPr/>
        <p:nvPr/>
      </p:nvGrpSpPr>
      <p:grpSpPr>
        <a:xfrm>
          <a:off x="0" y="0"/>
          <a:ext cx="0" cy="0"/>
          <a:chOff x="0" y="0"/>
          <a:chExt cx="0" cy="0"/>
        </a:xfrm>
      </p:grpSpPr>
      <p:pic>
        <p:nvPicPr>
          <p:cNvPr id="41" name="Google Shape;41;p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2" name="Google Shape;42;p9"/>
          <p:cNvSpPr txBox="1">
            <a:spLocks noGrp="1"/>
          </p:cNvSpPr>
          <p:nvPr>
            <p:ph type="title"/>
          </p:nvPr>
        </p:nvSpPr>
        <p:spPr>
          <a:xfrm>
            <a:off x="209275" y="847875"/>
            <a:ext cx="3495300" cy="34698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sz="2800">
                <a:solidFill>
                  <a:srgbClr val="434343"/>
                </a:solidFill>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43" name="Google Shape;43;p9"/>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100" b="0" i="0" u="none" strike="noStrike" cap="none">
                <a:solidFill>
                  <a:srgbClr val="CCCCCC"/>
                </a:solidFill>
                <a:latin typeface="Calibri"/>
                <a:ea typeface="Calibri"/>
                <a:cs typeface="Calibri"/>
                <a:sym typeface="Calibri"/>
              </a:rPr>
              <a:t>‹#›</a:t>
            </a:fld>
            <a:endParaRPr sz="1100" b="0" i="0" u="none" strike="noStrike" cap="none">
              <a:solidFill>
                <a:srgbClr val="CCCCCC"/>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 Picture v6">
  <p:cSld name="Content and Picture_1_1_1_1_1">
    <p:spTree>
      <p:nvGrpSpPr>
        <p:cNvPr id="1" name="Shape 44"/>
        <p:cNvGrpSpPr/>
        <p:nvPr/>
      </p:nvGrpSpPr>
      <p:grpSpPr>
        <a:xfrm>
          <a:off x="0" y="0"/>
          <a:ext cx="0" cy="0"/>
          <a:chOff x="0" y="0"/>
          <a:chExt cx="0" cy="0"/>
        </a:xfrm>
      </p:grpSpPr>
      <p:pic>
        <p:nvPicPr>
          <p:cNvPr id="45" name="Google Shape;45;p1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6" name="Google Shape;46;p10"/>
          <p:cNvSpPr txBox="1">
            <a:spLocks noGrp="1"/>
          </p:cNvSpPr>
          <p:nvPr>
            <p:ph type="title"/>
          </p:nvPr>
        </p:nvSpPr>
        <p:spPr>
          <a:xfrm>
            <a:off x="209275" y="847875"/>
            <a:ext cx="3495300" cy="34698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sz="2800">
                <a:solidFill>
                  <a:srgbClr val="434343"/>
                </a:solidFill>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47" name="Google Shape;47;p10"/>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100" b="0" i="0" u="none" strike="noStrike" cap="none">
                <a:solidFill>
                  <a:srgbClr val="CCCCCC"/>
                </a:solidFill>
                <a:latin typeface="Calibri"/>
                <a:ea typeface="Calibri"/>
                <a:cs typeface="Calibri"/>
                <a:sym typeface="Calibri"/>
              </a:rPr>
              <a:t>‹#›</a:t>
            </a:fld>
            <a:endParaRPr sz="1100" b="0" i="0" u="none" strike="noStrike" cap="none">
              <a:solidFill>
                <a:srgbClr val="CCCCCC"/>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mailto:sarah.struthers@bestschool.la.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support.microsoft.com/en-us/help/13776/windows-use-snipping-tool-to-capture-screensho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support.apple.com/en-us/HT201361"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louisianabelieves.com/docs/default-source/early-childhood/practice-performance-rating-calculator.xlsx?sfvrsn=6" TargetMode="External"/><Relationship Id="rId3" Type="http://schemas.openxmlformats.org/officeDocument/2006/relationships/hyperlink" Target="https://www.louisianabelieves.com/docs/default-source/early-childhood/2015-2016-early-childhood-site-performance-profile-key.pdf?sfvrsn=2" TargetMode="External"/><Relationship Id="rId7" Type="http://schemas.openxmlformats.org/officeDocument/2006/relationships/hyperlink" Target="https://www.louisianabelieves.com/docs/default-source/early-childhood/2015-2016-performance-profile-faqs.pdf?sfvrsn=2%2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louisianabelieves.com/docs/default-source/early-childhood/2015-2016-early-childhood-network-performance-profile-guide.pdf?sfvrsn=2" TargetMode="External"/><Relationship Id="rId5" Type="http://schemas.openxmlformats.org/officeDocument/2006/relationships/hyperlink" Target="https://www.louisianabelieves.com/docs/default-source/early-childhood/2015-2016-early-childhood-network-performance-profile-key.pdf?sfvrsn=2" TargetMode="External"/><Relationship Id="rId4" Type="http://schemas.openxmlformats.org/officeDocument/2006/relationships/hyperlink" Target="https://www.louisianabelieves.com/docs/default-source/early-childhood/2015-2016-early-childhood-site-performance-profile-guide.pdf?sfvrsn=2" TargetMode="External"/><Relationship Id="rId9" Type="http://schemas.openxmlformats.org/officeDocument/2006/relationships/hyperlink" Target="https://www.louisianabelieves.com/docs/default-source/early-childhood/2015-2016-five-tips-for-sites---using-performance-profiles.pdf?sfvrsn=2"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EFFUNOw4XM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410400" y="1631875"/>
            <a:ext cx="5733600" cy="2032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b="1" dirty="0"/>
              <a:t>Louisiana Early Childhood Quality and Progress</a:t>
            </a:r>
            <a:endParaRPr b="1" dirty="0"/>
          </a:p>
          <a:p>
            <a:pPr marL="0" lvl="0" indent="0">
              <a:spcBef>
                <a:spcPts val="0"/>
              </a:spcBef>
              <a:spcAft>
                <a:spcPts val="0"/>
              </a:spcAft>
              <a:buNone/>
            </a:pPr>
            <a:r>
              <a:rPr lang="en-US" b="1" dirty="0"/>
              <a:t>Parent Night </a:t>
            </a:r>
            <a:r>
              <a:rPr lang="en-US" b="1" dirty="0" smtClean="0"/>
              <a:t>Presentation</a:t>
            </a: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b="1" dirty="0"/>
              <a:t>Last Year’s </a:t>
            </a:r>
            <a:r>
              <a:rPr lang="en-US" b="1" dirty="0" smtClean="0">
                <a:solidFill>
                  <a:srgbClr val="FF0000"/>
                </a:solidFill>
              </a:rPr>
              <a:t>Pelican Pride</a:t>
            </a:r>
            <a:endParaRPr b="1" dirty="0">
              <a:solidFill>
                <a:srgbClr val="FF0000"/>
              </a:solidFill>
            </a:endParaRPr>
          </a:p>
        </p:txBody>
      </p:sp>
      <p:sp>
        <p:nvSpPr>
          <p:cNvPr id="135" name="Google Shape;135;p24"/>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US" dirty="0">
                <a:solidFill>
                  <a:srgbClr val="FF0000"/>
                </a:solidFill>
              </a:rPr>
              <a:t>Pelican Early Learning Center had a great year in </a:t>
            </a:r>
            <a:r>
              <a:rPr lang="en-US" dirty="0" smtClean="0">
                <a:solidFill>
                  <a:srgbClr val="FF0000"/>
                </a:solidFill>
              </a:rPr>
              <a:t>&lt;prior year&gt;. </a:t>
            </a:r>
            <a:r>
              <a:rPr lang="en-US" dirty="0">
                <a:solidFill>
                  <a:srgbClr val="FF0000"/>
                </a:solidFill>
              </a:rPr>
              <a:t>Here are a few of our successes:</a:t>
            </a:r>
            <a:endParaRPr sz="3200" dirty="0">
              <a:solidFill>
                <a:srgbClr val="000000"/>
              </a:solidFill>
            </a:endParaRPr>
          </a:p>
          <a:p>
            <a:pPr marL="0" lvl="0" indent="0" rtl="0">
              <a:lnSpc>
                <a:spcPct val="100000"/>
              </a:lnSpc>
              <a:spcBef>
                <a:spcPts val="0"/>
              </a:spcBef>
              <a:spcAft>
                <a:spcPts val="0"/>
              </a:spcAft>
              <a:buNone/>
            </a:pPr>
            <a:endParaRPr sz="1000" dirty="0">
              <a:solidFill>
                <a:srgbClr val="FF0000"/>
              </a:solidFill>
            </a:endParaRPr>
          </a:p>
          <a:p>
            <a:pPr marL="457200" lvl="0" indent="-342900" rtl="0">
              <a:lnSpc>
                <a:spcPct val="100000"/>
              </a:lnSpc>
              <a:spcBef>
                <a:spcPts val="0"/>
              </a:spcBef>
              <a:spcAft>
                <a:spcPts val="0"/>
              </a:spcAft>
              <a:buClr>
                <a:srgbClr val="FF0000"/>
              </a:buClr>
              <a:buSzPts val="1800"/>
              <a:buChar char="•"/>
            </a:pPr>
            <a:r>
              <a:rPr lang="en-US" dirty="0">
                <a:solidFill>
                  <a:srgbClr val="FF0000"/>
                </a:solidFill>
              </a:rPr>
              <a:t>Our center’s performance rating improved 1.3 points, and we improved in most domains, particularly in Classroom Organization.</a:t>
            </a:r>
            <a:endParaRPr sz="1000" dirty="0">
              <a:solidFill>
                <a:srgbClr val="FF0000"/>
              </a:solidFill>
            </a:endParaRPr>
          </a:p>
          <a:p>
            <a:pPr marL="0" lvl="0" indent="0" rtl="0">
              <a:lnSpc>
                <a:spcPct val="100000"/>
              </a:lnSpc>
              <a:spcBef>
                <a:spcPts val="0"/>
              </a:spcBef>
              <a:spcAft>
                <a:spcPts val="0"/>
              </a:spcAft>
              <a:buNone/>
            </a:pPr>
            <a:endParaRPr sz="800" dirty="0">
              <a:solidFill>
                <a:srgbClr val="FF0000"/>
              </a:solidFill>
            </a:endParaRPr>
          </a:p>
          <a:p>
            <a:pPr marL="457200" lvl="0" indent="-342900" rtl="0">
              <a:lnSpc>
                <a:spcPct val="100000"/>
              </a:lnSpc>
              <a:spcBef>
                <a:spcPts val="0"/>
              </a:spcBef>
              <a:spcAft>
                <a:spcPts val="0"/>
              </a:spcAft>
              <a:buClr>
                <a:srgbClr val="FF0000"/>
              </a:buClr>
              <a:buSzPts val="1800"/>
              <a:buChar char="•"/>
            </a:pPr>
            <a:r>
              <a:rPr lang="en-US" dirty="0">
                <a:solidFill>
                  <a:srgbClr val="FF0000"/>
                </a:solidFill>
              </a:rPr>
              <a:t>Our teachers successfully implemented Frog Street, a Tier I curriculum that supports our teachers to provide every child with a high-quality experience.</a:t>
            </a:r>
            <a:endParaRPr sz="3200" dirty="0">
              <a:solidFill>
                <a:srgbClr val="000000"/>
              </a:solidFill>
            </a:endParaRPr>
          </a:p>
          <a:p>
            <a:pPr marL="457200" lvl="0" indent="-228600" rtl="0">
              <a:lnSpc>
                <a:spcPct val="100000"/>
              </a:lnSpc>
              <a:spcBef>
                <a:spcPts val="0"/>
              </a:spcBef>
              <a:spcAft>
                <a:spcPts val="0"/>
              </a:spcAft>
              <a:buNone/>
            </a:pPr>
            <a:endParaRPr sz="800" dirty="0">
              <a:solidFill>
                <a:srgbClr val="FF0000"/>
              </a:solidFill>
            </a:endParaRPr>
          </a:p>
          <a:p>
            <a:pPr marL="457200" lvl="0" indent="-342900" rtl="0">
              <a:lnSpc>
                <a:spcPct val="100000"/>
              </a:lnSpc>
              <a:spcBef>
                <a:spcPts val="0"/>
              </a:spcBef>
              <a:spcAft>
                <a:spcPts val="0"/>
              </a:spcAft>
              <a:buClr>
                <a:srgbClr val="FF0000"/>
              </a:buClr>
              <a:buSzPts val="1800"/>
              <a:buChar char="•"/>
            </a:pPr>
            <a:r>
              <a:rPr lang="en-US" dirty="0">
                <a:solidFill>
                  <a:srgbClr val="FF0000"/>
                </a:solidFill>
              </a:rPr>
              <a:t>80% of families participated in our family engagement events and transition activities.</a:t>
            </a:r>
            <a:endParaRPr sz="3200" dirty="0">
              <a:solidFill>
                <a:srgbClr val="000000"/>
              </a:solidFill>
            </a:endParaRPr>
          </a:p>
          <a:p>
            <a:pPr marL="457200" lvl="0" indent="-228600" rtl="0">
              <a:lnSpc>
                <a:spcPct val="100000"/>
              </a:lnSpc>
              <a:spcBef>
                <a:spcPts val="0"/>
              </a:spcBef>
              <a:spcAft>
                <a:spcPts val="0"/>
              </a:spcAft>
              <a:buNone/>
            </a:pPr>
            <a:endParaRPr sz="800" dirty="0">
              <a:solidFill>
                <a:srgbClr val="FF0000"/>
              </a:solidFill>
            </a:endParaRPr>
          </a:p>
          <a:p>
            <a:pPr marL="457200" lvl="0" indent="-342900" rtl="0">
              <a:lnSpc>
                <a:spcPct val="100000"/>
              </a:lnSpc>
              <a:spcBef>
                <a:spcPts val="0"/>
              </a:spcBef>
              <a:spcAft>
                <a:spcPts val="0"/>
              </a:spcAft>
              <a:buClr>
                <a:srgbClr val="FF0000"/>
              </a:buClr>
              <a:buSzPts val="1800"/>
              <a:buChar char="•"/>
            </a:pPr>
            <a:r>
              <a:rPr lang="en-US" dirty="0">
                <a:solidFill>
                  <a:srgbClr val="FF0000"/>
                </a:solidFill>
              </a:rPr>
              <a:t>Our center participated in NAPSACC,  an activity to promote healthy lifestyles.</a:t>
            </a:r>
            <a:endParaRPr sz="3200" dirty="0">
              <a:solidFill>
                <a:srgbClr val="000000"/>
              </a:solidFill>
            </a:endParaRPr>
          </a:p>
          <a:p>
            <a:pPr marL="457200" lvl="0" indent="-228600" rtl="0">
              <a:lnSpc>
                <a:spcPct val="100000"/>
              </a:lnSpc>
              <a:spcBef>
                <a:spcPts val="0"/>
              </a:spcBef>
              <a:spcAft>
                <a:spcPts val="0"/>
              </a:spcAft>
              <a:buNone/>
            </a:pPr>
            <a:endParaRPr dirty="0">
              <a:solidFill>
                <a:srgbClr val="FF0000"/>
              </a:solidFill>
            </a:endParaRPr>
          </a:p>
          <a:p>
            <a:pPr marL="0" lvl="0" indent="0" rtl="0">
              <a:spcBef>
                <a:spcPts val="750"/>
              </a:spcBef>
              <a:spcAft>
                <a:spcPts val="0"/>
              </a:spcAft>
              <a:buNone/>
            </a:pPr>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b="1" dirty="0">
                <a:solidFill>
                  <a:srgbClr val="333333"/>
                </a:solidFill>
              </a:rPr>
              <a:t>Domain Level Scores and Ratings</a:t>
            </a:r>
            <a:endParaRPr dirty="0"/>
          </a:p>
        </p:txBody>
      </p:sp>
      <p:pic>
        <p:nvPicPr>
          <p:cNvPr id="5" name="Picture 4"/>
          <p:cNvPicPr>
            <a:picLocks noChangeAspect="1"/>
          </p:cNvPicPr>
          <p:nvPr/>
        </p:nvPicPr>
        <p:blipFill>
          <a:blip r:embed="rId3"/>
          <a:stretch>
            <a:fillRect/>
          </a:stretch>
        </p:blipFill>
        <p:spPr>
          <a:xfrm>
            <a:off x="2330202" y="1123949"/>
            <a:ext cx="4605524" cy="3543845"/>
          </a:xfrm>
          <a:prstGeom prst="rect">
            <a:avLst/>
          </a:prstGeom>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b="1" dirty="0">
                <a:solidFill>
                  <a:srgbClr val="333333"/>
                </a:solidFill>
              </a:rPr>
              <a:t>Last Year’s Performance Profile Score and Rating</a:t>
            </a:r>
            <a:endParaRPr dirty="0"/>
          </a:p>
        </p:txBody>
      </p:sp>
      <p:pic>
        <p:nvPicPr>
          <p:cNvPr id="149" name="Google Shape;149;p26"/>
          <p:cNvPicPr preferRelativeResize="0"/>
          <p:nvPr/>
        </p:nvPicPr>
        <p:blipFill rotWithShape="1">
          <a:blip r:embed="rId3">
            <a:alphaModFix/>
          </a:blip>
          <a:srcRect/>
          <a:stretch/>
        </p:blipFill>
        <p:spPr>
          <a:xfrm>
            <a:off x="2075688" y="1179576"/>
            <a:ext cx="5001767" cy="3419856"/>
          </a:xfrm>
          <a:prstGeom prst="rect">
            <a:avLst/>
          </a:prstGeom>
          <a:noFill/>
          <a:ln>
            <a:noFill/>
          </a:ln>
          <a:effectLst>
            <a:outerShdw blurRad="57150" dist="76200" dir="7140000" algn="bl" rotWithShape="0">
              <a:srgbClr val="000000">
                <a:alpha val="50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b="1">
                <a:solidFill>
                  <a:srgbClr val="333333"/>
                </a:solidFill>
              </a:rPr>
              <a:t>Informational Metrics</a:t>
            </a:r>
            <a:endParaRPr/>
          </a:p>
        </p:txBody>
      </p:sp>
      <p:pic>
        <p:nvPicPr>
          <p:cNvPr id="2" name="Picture 1"/>
          <p:cNvPicPr>
            <a:picLocks noChangeAspect="1"/>
          </p:cNvPicPr>
          <p:nvPr/>
        </p:nvPicPr>
        <p:blipFill>
          <a:blip r:embed="rId3"/>
          <a:stretch>
            <a:fillRect/>
          </a:stretch>
        </p:blipFill>
        <p:spPr>
          <a:xfrm>
            <a:off x="1454471" y="1159601"/>
            <a:ext cx="6235065" cy="3472222"/>
          </a:xfrm>
          <a:prstGeom prst="rect">
            <a:avLst/>
          </a:prstGeom>
          <a:effectLst>
            <a:outerShdw blurRad="50800" dist="38100" dir="8100000" algn="tr"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b="1">
                <a:solidFill>
                  <a:srgbClr val="333333"/>
                </a:solidFill>
              </a:rPr>
              <a:t>Teacher Degrees and Certification</a:t>
            </a:r>
            <a:endParaRPr/>
          </a:p>
        </p:txBody>
      </p:sp>
      <p:pic>
        <p:nvPicPr>
          <p:cNvPr id="163" name="Google Shape;163;p28"/>
          <p:cNvPicPr preferRelativeResize="0"/>
          <p:nvPr/>
        </p:nvPicPr>
        <p:blipFill rotWithShape="1">
          <a:blip r:embed="rId3">
            <a:alphaModFix/>
          </a:blip>
          <a:srcRect/>
          <a:stretch/>
        </p:blipFill>
        <p:spPr>
          <a:xfrm>
            <a:off x="698213" y="1153450"/>
            <a:ext cx="7747582" cy="3419856"/>
          </a:xfrm>
          <a:prstGeom prst="rect">
            <a:avLst/>
          </a:prstGeom>
          <a:noFill/>
          <a:ln>
            <a:noFill/>
          </a:ln>
          <a:effectLst>
            <a:outerShdw blurRad="57150" dist="76200" dir="7140000" algn="bl" rotWithShape="0">
              <a:srgbClr val="000000">
                <a:alpha val="5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p:nvPr/>
        </p:nvSpPr>
        <p:spPr>
          <a:xfrm>
            <a:off x="3958500" y="1868130"/>
            <a:ext cx="5185500" cy="530941"/>
          </a:xfrm>
          <a:prstGeom prst="rect">
            <a:avLst/>
          </a:prstGeom>
          <a:solidFill>
            <a:srgbClr val="B6DDE7"/>
          </a:solidFill>
          <a:ln>
            <a:noFill/>
          </a:ln>
        </p:spPr>
        <p:txBody>
          <a:bodyPr spcFirstLastPara="1" wrap="square" lIns="45700" tIns="49300" rIns="45700" bIns="493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1" i="0" u="none" strike="noStrike" cap="none">
              <a:solidFill>
                <a:srgbClr val="FFFFFF"/>
              </a:solidFill>
              <a:latin typeface="Calibri"/>
              <a:ea typeface="Calibri"/>
              <a:cs typeface="Calibri"/>
              <a:sym typeface="Calibri"/>
            </a:endParaRPr>
          </a:p>
        </p:txBody>
      </p:sp>
      <p:sp>
        <p:nvSpPr>
          <p:cNvPr id="170" name="Google Shape;170;p29"/>
          <p:cNvSpPr txBox="1">
            <a:spLocks noGrp="1"/>
          </p:cNvSpPr>
          <p:nvPr>
            <p:ph type="body" idx="1"/>
          </p:nvPr>
        </p:nvSpPr>
        <p:spPr>
          <a:xfrm>
            <a:off x="3958600" y="736875"/>
            <a:ext cx="5185500" cy="4066200"/>
          </a:xfrm>
          <a:prstGeom prst="rect">
            <a:avLst/>
          </a:prstGeom>
        </p:spPr>
        <p:txBody>
          <a:bodyPr spcFirstLastPara="1" wrap="square" lIns="91425" tIns="91425" rIns="91425" bIns="91425" anchor="t" anchorCtr="0">
            <a:noAutofit/>
          </a:bodyPr>
          <a:lstStyle/>
          <a:p>
            <a:pPr marL="230186" lvl="0" indent="-230186">
              <a:lnSpc>
                <a:spcPct val="100000"/>
              </a:lnSpc>
              <a:spcBef>
                <a:spcPts val="0"/>
              </a:spcBef>
              <a:buClr>
                <a:srgbClr val="000000"/>
              </a:buClr>
              <a:buSzPts val="2400"/>
            </a:pPr>
            <a:r>
              <a:rPr lang="en-US" sz="2400" b="1" dirty="0">
                <a:solidFill>
                  <a:srgbClr val="000000"/>
                </a:solidFill>
              </a:rPr>
              <a:t>Looking at </a:t>
            </a:r>
            <a:r>
              <a:rPr lang="en-US" sz="2400" b="1" dirty="0">
                <a:solidFill>
                  <a:schemeClr val="tx1"/>
                </a:solidFill>
              </a:rPr>
              <a:t>our Performance Profile results</a:t>
            </a:r>
            <a:endParaRPr lang="en-US" sz="3200" dirty="0">
              <a:solidFill>
                <a:schemeClr val="tx1"/>
              </a:solidFill>
            </a:endParaRPr>
          </a:p>
          <a:p>
            <a:pPr marL="0" lvl="0" indent="0">
              <a:lnSpc>
                <a:spcPct val="100000"/>
              </a:lnSpc>
              <a:spcBef>
                <a:spcPts val="0"/>
              </a:spcBef>
              <a:buNone/>
            </a:pPr>
            <a:endParaRPr lang="en-US" sz="2400" dirty="0">
              <a:solidFill>
                <a:srgbClr val="000000"/>
              </a:solidFill>
            </a:endParaRPr>
          </a:p>
          <a:p>
            <a:pPr marL="230187" lvl="0" indent="-230187">
              <a:lnSpc>
                <a:spcPct val="100000"/>
              </a:lnSpc>
              <a:spcBef>
                <a:spcPts val="0"/>
              </a:spcBef>
              <a:buClr>
                <a:srgbClr val="000000"/>
              </a:buClr>
              <a:buSzPts val="2400"/>
            </a:pPr>
            <a:r>
              <a:rPr lang="en-US" sz="2400" dirty="0">
                <a:solidFill>
                  <a:srgbClr val="000000"/>
                </a:solidFill>
              </a:rPr>
              <a:t>Priorities for the </a:t>
            </a:r>
            <a:r>
              <a:rPr lang="en-US" sz="2400" dirty="0" smtClean="0">
                <a:solidFill>
                  <a:srgbClr val="000000"/>
                </a:solidFill>
              </a:rPr>
              <a:t>Current Year</a:t>
            </a:r>
            <a:endParaRPr lang="en-US" sz="2400" dirty="0">
              <a:solidFill>
                <a:srgbClr val="000000"/>
              </a:solidFill>
            </a:endParaRPr>
          </a:p>
          <a:p>
            <a:pPr marL="0" lvl="0" indent="0">
              <a:lnSpc>
                <a:spcPct val="100000"/>
              </a:lnSpc>
              <a:spcBef>
                <a:spcPts val="0"/>
              </a:spcBef>
              <a:buClr>
                <a:srgbClr val="000000"/>
              </a:buClr>
              <a:buSzPts val="2400"/>
              <a:buNone/>
            </a:pPr>
            <a:endParaRPr lang="en-US" sz="2400" dirty="0">
              <a:solidFill>
                <a:srgbClr val="000000"/>
              </a:solidFill>
            </a:endParaRPr>
          </a:p>
          <a:p>
            <a:pPr marL="230187" lvl="0" indent="-230187">
              <a:lnSpc>
                <a:spcPct val="100000"/>
              </a:lnSpc>
              <a:spcBef>
                <a:spcPts val="480"/>
              </a:spcBef>
              <a:buClr>
                <a:srgbClr val="000000"/>
              </a:buClr>
              <a:buSzPts val="2400"/>
            </a:pPr>
            <a:r>
              <a:rPr lang="en-US" sz="2400" dirty="0">
                <a:solidFill>
                  <a:srgbClr val="000000"/>
                </a:solidFill>
              </a:rPr>
              <a:t>Supporting Child Learning and Development at Home</a:t>
            </a:r>
            <a:endParaRPr lang="en-US" sz="3200" dirty="0">
              <a:solidFill>
                <a:srgbClr val="000000"/>
              </a:solidFill>
            </a:endParaRPr>
          </a:p>
          <a:p>
            <a:pPr marL="0" lvl="0" indent="0">
              <a:lnSpc>
                <a:spcPct val="100000"/>
              </a:lnSpc>
              <a:spcBef>
                <a:spcPts val="480"/>
              </a:spcBef>
              <a:buNone/>
            </a:pPr>
            <a:endParaRPr lang="en-US" sz="2400" dirty="0">
              <a:solidFill>
                <a:srgbClr val="000000"/>
              </a:solidFill>
            </a:endParaRPr>
          </a:p>
          <a:p>
            <a:pPr marL="230187" lvl="0" indent="-230187">
              <a:lnSpc>
                <a:spcPct val="100000"/>
              </a:lnSpc>
              <a:spcBef>
                <a:spcPts val="480"/>
              </a:spcBef>
              <a:buClr>
                <a:srgbClr val="000000"/>
              </a:buClr>
              <a:buSzPts val="2400"/>
            </a:pPr>
            <a:r>
              <a:rPr lang="en-US" sz="2400" dirty="0">
                <a:solidFill>
                  <a:srgbClr val="000000"/>
                </a:solidFill>
              </a:rPr>
              <a:t>Appendix</a:t>
            </a:r>
            <a:endParaRPr lang="en-US" sz="3200" dirty="0">
              <a:solidFill>
                <a:srgbClr val="000000"/>
              </a:solidFill>
            </a:endParaRPr>
          </a:p>
          <a:p>
            <a:pPr marL="0" lvl="0" indent="0" rtl="0">
              <a:lnSpc>
                <a:spcPct val="100000"/>
              </a:lnSpc>
              <a:spcBef>
                <a:spcPts val="480"/>
              </a:spcBef>
              <a:spcAft>
                <a:spcPts val="0"/>
              </a:spcAft>
              <a:buNone/>
            </a:pPr>
            <a:endParaRPr sz="2400" dirty="0">
              <a:solidFill>
                <a:srgbClr val="000000"/>
              </a:solidFill>
            </a:endParaRPr>
          </a:p>
          <a:p>
            <a:pPr marL="0" lvl="0" indent="0" rtl="0">
              <a:lnSpc>
                <a:spcPct val="100000"/>
              </a:lnSpc>
              <a:spcBef>
                <a:spcPts val="480"/>
              </a:spcBef>
              <a:spcAft>
                <a:spcPts val="0"/>
              </a:spcAft>
              <a:buNone/>
            </a:pPr>
            <a:endParaRPr sz="2400" dirty="0">
              <a:solidFill>
                <a:srgbClr val="000000"/>
              </a:solidFill>
            </a:endParaRPr>
          </a:p>
          <a:p>
            <a:pPr marL="230187" lvl="0" indent="-230187" rtl="0">
              <a:lnSpc>
                <a:spcPct val="100000"/>
              </a:lnSpc>
              <a:spcBef>
                <a:spcPts val="480"/>
              </a:spcBef>
              <a:spcAft>
                <a:spcPts val="0"/>
              </a:spcAft>
              <a:buNone/>
            </a:pPr>
            <a:endParaRPr sz="2400" dirty="0">
              <a:solidFill>
                <a:srgbClr val="000000"/>
              </a:solidFill>
            </a:endParaRPr>
          </a:p>
          <a:p>
            <a:pPr marL="230187" lvl="0" indent="-230187" rtl="0">
              <a:lnSpc>
                <a:spcPct val="100000"/>
              </a:lnSpc>
              <a:spcBef>
                <a:spcPts val="640"/>
              </a:spcBef>
              <a:spcAft>
                <a:spcPts val="0"/>
              </a:spcAft>
              <a:buNone/>
            </a:pPr>
            <a:endParaRPr sz="3200" b="1" dirty="0">
              <a:solidFill>
                <a:srgbClr val="000000"/>
              </a:solidFill>
            </a:endParaRPr>
          </a:p>
          <a:p>
            <a:pPr marL="0" lvl="0" indent="0" rtl="0">
              <a:lnSpc>
                <a:spcPct val="100000"/>
              </a:lnSpc>
              <a:spcBef>
                <a:spcPts val="640"/>
              </a:spcBef>
              <a:spcAft>
                <a:spcPts val="0"/>
              </a:spcAft>
              <a:buNone/>
            </a:pPr>
            <a:endParaRPr sz="3200" dirty="0">
              <a:solidFill>
                <a:srgbClr val="000000"/>
              </a:solidFill>
            </a:endParaRPr>
          </a:p>
          <a:p>
            <a:pPr marL="230187" lvl="0" indent="-230187" rtl="0">
              <a:lnSpc>
                <a:spcPct val="100000"/>
              </a:lnSpc>
              <a:spcBef>
                <a:spcPts val="640"/>
              </a:spcBef>
              <a:spcAft>
                <a:spcPts val="0"/>
              </a:spcAft>
              <a:buNone/>
            </a:pPr>
            <a:endParaRPr sz="3200" dirty="0">
              <a:solidFill>
                <a:srgbClr val="000000"/>
              </a:solidFill>
            </a:endParaRPr>
          </a:p>
          <a:p>
            <a:pPr marL="230187" lvl="0" indent="-230187" rtl="0">
              <a:lnSpc>
                <a:spcPct val="100000"/>
              </a:lnSpc>
              <a:spcBef>
                <a:spcPts val="640"/>
              </a:spcBef>
              <a:spcAft>
                <a:spcPts val="0"/>
              </a:spcAft>
              <a:buNone/>
            </a:pPr>
            <a:endParaRPr sz="3200" dirty="0">
              <a:solidFill>
                <a:srgbClr val="000000"/>
              </a:solidFill>
            </a:endParaRPr>
          </a:p>
          <a:p>
            <a:pPr marL="0" lvl="0" indent="0" rtl="0">
              <a:lnSpc>
                <a:spcPct val="100000"/>
              </a:lnSpc>
              <a:spcBef>
                <a:spcPts val="640"/>
              </a:spcBef>
              <a:spcAft>
                <a:spcPts val="0"/>
              </a:spcAft>
              <a:buNone/>
            </a:pPr>
            <a:endParaRPr sz="3200" i="1" dirty="0">
              <a:solidFill>
                <a:srgbClr val="FF0000"/>
              </a:solidFill>
            </a:endParaRPr>
          </a:p>
          <a:p>
            <a:pPr marL="230187" lvl="0" indent="-230187" rtl="0">
              <a:lnSpc>
                <a:spcPct val="100000"/>
              </a:lnSpc>
              <a:spcBef>
                <a:spcPts val="640"/>
              </a:spcBef>
              <a:spcAft>
                <a:spcPts val="0"/>
              </a:spcAft>
              <a:buNone/>
            </a:pPr>
            <a:endParaRPr sz="3200" dirty="0">
              <a:solidFill>
                <a:srgbClr val="000000"/>
              </a:solidFill>
            </a:endParaRPr>
          </a:p>
          <a:p>
            <a:pPr marL="171450" lvl="0" indent="-38100" rtl="0">
              <a:spcBef>
                <a:spcPts val="750"/>
              </a:spcBef>
              <a:spcAft>
                <a:spcPts val="0"/>
              </a:spcAft>
              <a:buNone/>
            </a:pPr>
            <a:endParaRPr dirty="0"/>
          </a:p>
        </p:txBody>
      </p:sp>
      <p:sp>
        <p:nvSpPr>
          <p:cNvPr id="171" name="Google Shape;171;p29"/>
          <p:cNvSpPr txBox="1">
            <a:spLocks noGrp="1"/>
          </p:cNvSpPr>
          <p:nvPr>
            <p:ph type="title"/>
          </p:nvPr>
        </p:nvSpPr>
        <p:spPr>
          <a:xfrm>
            <a:off x="388500" y="1018925"/>
            <a:ext cx="3109500" cy="3109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3200" b="1" dirty="0">
                <a:latin typeface="Calibri"/>
                <a:ea typeface="Calibri"/>
                <a:cs typeface="Calibri"/>
                <a:sym typeface="Calibri"/>
              </a:rPr>
              <a:t>Agenda</a:t>
            </a:r>
            <a:endParaRPr sz="3200" b="1" dirty="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0"/>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b="1" dirty="0">
                <a:solidFill>
                  <a:srgbClr val="333333"/>
                </a:solidFill>
              </a:rPr>
              <a:t>Current Year Pelican ELC Goals and Priorities</a:t>
            </a:r>
            <a:endParaRPr b="1" dirty="0"/>
          </a:p>
        </p:txBody>
      </p:sp>
      <p:sp>
        <p:nvSpPr>
          <p:cNvPr id="178" name="Google Shape;178;p30"/>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rgbClr val="000000"/>
              </a:buClr>
              <a:buSzPts val="1100"/>
              <a:buFont typeface="Arial"/>
              <a:buNone/>
            </a:pPr>
            <a:r>
              <a:rPr lang="en-US" dirty="0">
                <a:solidFill>
                  <a:srgbClr val="FF0000"/>
                </a:solidFill>
              </a:rPr>
              <a:t>Based on our center’s performance </a:t>
            </a:r>
            <a:r>
              <a:rPr lang="en-US" dirty="0" smtClean="0">
                <a:solidFill>
                  <a:srgbClr val="FF0000"/>
                </a:solidFill>
              </a:rPr>
              <a:t>last year, </a:t>
            </a:r>
            <a:r>
              <a:rPr lang="en-US" dirty="0">
                <a:solidFill>
                  <a:srgbClr val="FF0000"/>
                </a:solidFill>
              </a:rPr>
              <a:t>Pelican Early Learning Center is focused on the following priorities this year:</a:t>
            </a:r>
            <a:endParaRPr dirty="0">
              <a:solidFill>
                <a:srgbClr val="FF0000"/>
              </a:solidFill>
            </a:endParaRPr>
          </a:p>
          <a:p>
            <a:pPr marL="0" lvl="0" indent="0" rtl="0">
              <a:lnSpc>
                <a:spcPct val="100000"/>
              </a:lnSpc>
              <a:spcBef>
                <a:spcPts val="0"/>
              </a:spcBef>
              <a:spcAft>
                <a:spcPts val="0"/>
              </a:spcAft>
              <a:buClr>
                <a:srgbClr val="000000"/>
              </a:buClr>
              <a:buSzPts val="1100"/>
              <a:buFont typeface="Arial"/>
              <a:buNone/>
            </a:pPr>
            <a:endParaRPr sz="1000" dirty="0">
              <a:solidFill>
                <a:srgbClr val="FF0000"/>
              </a:solidFill>
            </a:endParaRPr>
          </a:p>
          <a:p>
            <a:pPr marL="444500" lvl="0" indent="-342900" rtl="0">
              <a:lnSpc>
                <a:spcPct val="100000"/>
              </a:lnSpc>
              <a:spcBef>
                <a:spcPts val="0"/>
              </a:spcBef>
              <a:spcAft>
                <a:spcPts val="0"/>
              </a:spcAft>
              <a:buClr>
                <a:srgbClr val="FF0000"/>
              </a:buClr>
              <a:buSzPts val="1800"/>
              <a:buChar char="•"/>
            </a:pPr>
            <a:r>
              <a:rPr lang="en-US" dirty="0">
                <a:solidFill>
                  <a:srgbClr val="FF0000"/>
                </a:solidFill>
              </a:rPr>
              <a:t>Improving Instructional Support scores to Proficient in our toddler and pre-K classrooms;</a:t>
            </a:r>
            <a:endParaRPr sz="1400" dirty="0">
              <a:solidFill>
                <a:srgbClr val="000000"/>
              </a:solidFill>
              <a:latin typeface="Arial"/>
              <a:ea typeface="Arial"/>
              <a:cs typeface="Arial"/>
              <a:sym typeface="Arial"/>
            </a:endParaRPr>
          </a:p>
          <a:p>
            <a:pPr marL="444500" lvl="0" indent="-285750" rtl="0">
              <a:lnSpc>
                <a:spcPct val="100000"/>
              </a:lnSpc>
              <a:spcBef>
                <a:spcPts val="0"/>
              </a:spcBef>
              <a:spcAft>
                <a:spcPts val="0"/>
              </a:spcAft>
              <a:buClr>
                <a:srgbClr val="000000"/>
              </a:buClr>
              <a:buSzPts val="1100"/>
              <a:buFont typeface="Arial"/>
              <a:buNone/>
            </a:pPr>
            <a:endParaRPr sz="800" dirty="0">
              <a:solidFill>
                <a:srgbClr val="FF0000"/>
              </a:solidFill>
            </a:endParaRPr>
          </a:p>
          <a:p>
            <a:pPr marL="444500" lvl="0" indent="-342900" rtl="0">
              <a:lnSpc>
                <a:spcPct val="100000"/>
              </a:lnSpc>
              <a:spcBef>
                <a:spcPts val="0"/>
              </a:spcBef>
              <a:spcAft>
                <a:spcPts val="0"/>
              </a:spcAft>
              <a:buClr>
                <a:srgbClr val="FF0000"/>
              </a:buClr>
              <a:buSzPts val="1800"/>
              <a:buChar char="•"/>
            </a:pPr>
            <a:r>
              <a:rPr lang="en-US" dirty="0">
                <a:solidFill>
                  <a:srgbClr val="FF0000"/>
                </a:solidFill>
              </a:rPr>
              <a:t>Providing more supports to pre-K children making the transition to kindergarten, including visits to a local kindergarten classroom and child activities in the classroom in the months before the transition;</a:t>
            </a:r>
            <a:endParaRPr dirty="0">
              <a:solidFill>
                <a:srgbClr val="FF0000"/>
              </a:solidFill>
            </a:endParaRPr>
          </a:p>
          <a:p>
            <a:pPr marL="444500" lvl="0" indent="-342900" rtl="0">
              <a:lnSpc>
                <a:spcPct val="100000"/>
              </a:lnSpc>
              <a:spcBef>
                <a:spcPts val="0"/>
              </a:spcBef>
              <a:spcAft>
                <a:spcPts val="0"/>
              </a:spcAft>
              <a:buClr>
                <a:srgbClr val="000000"/>
              </a:buClr>
              <a:buSzPts val="1100"/>
              <a:buFont typeface="Arial"/>
              <a:buNone/>
            </a:pPr>
            <a:endParaRPr sz="800" dirty="0">
              <a:solidFill>
                <a:srgbClr val="FF0000"/>
              </a:solidFill>
            </a:endParaRPr>
          </a:p>
          <a:p>
            <a:pPr marL="444500" lvl="0" indent="-342900" rtl="0">
              <a:lnSpc>
                <a:spcPct val="100000"/>
              </a:lnSpc>
              <a:spcBef>
                <a:spcPts val="0"/>
              </a:spcBef>
              <a:spcAft>
                <a:spcPts val="0"/>
              </a:spcAft>
              <a:buClr>
                <a:srgbClr val="FF0000"/>
              </a:buClr>
              <a:buSzPts val="1800"/>
              <a:buChar char="•"/>
            </a:pPr>
            <a:r>
              <a:rPr lang="en-US" dirty="0">
                <a:solidFill>
                  <a:srgbClr val="FF0000"/>
                </a:solidFill>
              </a:rPr>
              <a:t>Implementing a high-quality curriculum in every classroom; and</a:t>
            </a:r>
            <a:endParaRPr sz="1400" dirty="0">
              <a:solidFill>
                <a:srgbClr val="000000"/>
              </a:solidFill>
              <a:latin typeface="Arial"/>
              <a:ea typeface="Arial"/>
              <a:cs typeface="Arial"/>
              <a:sym typeface="Arial"/>
            </a:endParaRPr>
          </a:p>
          <a:p>
            <a:pPr marL="101600" lvl="0" indent="0" rtl="0">
              <a:lnSpc>
                <a:spcPct val="100000"/>
              </a:lnSpc>
              <a:spcBef>
                <a:spcPts val="0"/>
              </a:spcBef>
              <a:spcAft>
                <a:spcPts val="0"/>
              </a:spcAft>
              <a:buClr>
                <a:srgbClr val="000000"/>
              </a:buClr>
              <a:buSzPts val="1100"/>
              <a:buFont typeface="Arial"/>
              <a:buNone/>
            </a:pPr>
            <a:endParaRPr sz="800" dirty="0">
              <a:solidFill>
                <a:srgbClr val="FF0000"/>
              </a:solidFill>
            </a:endParaRPr>
          </a:p>
          <a:p>
            <a:pPr marL="444500" lvl="0" indent="-342900" rtl="0">
              <a:lnSpc>
                <a:spcPct val="100000"/>
              </a:lnSpc>
              <a:spcBef>
                <a:spcPts val="0"/>
              </a:spcBef>
              <a:spcAft>
                <a:spcPts val="0"/>
              </a:spcAft>
              <a:buClr>
                <a:srgbClr val="FF0000"/>
              </a:buClr>
              <a:buSzPts val="1800"/>
              <a:buChar char="•"/>
            </a:pPr>
            <a:r>
              <a:rPr lang="en-US" dirty="0">
                <a:solidFill>
                  <a:srgbClr val="FF0000"/>
                </a:solidFill>
              </a:rPr>
              <a:t>Providing families with activities, tools, and support they need to support child learning and development at home. </a:t>
            </a:r>
            <a:endParaRPr dirty="0">
              <a:solidFill>
                <a:srgbClr val="FF0000"/>
              </a:solidFill>
            </a:endParaRPr>
          </a:p>
          <a:p>
            <a:pPr marL="457200" lvl="0" indent="-228600" rtl="0">
              <a:lnSpc>
                <a:spcPct val="100000"/>
              </a:lnSpc>
              <a:spcBef>
                <a:spcPts val="0"/>
              </a:spcBef>
              <a:spcAft>
                <a:spcPts val="0"/>
              </a:spcAft>
              <a:buNone/>
            </a:pPr>
            <a:endParaRPr dirty="0">
              <a:solidFill>
                <a:srgbClr val="FF0000"/>
              </a:solidFill>
            </a:endParaRPr>
          </a:p>
          <a:p>
            <a:pPr marL="0" lvl="0" indent="0" rtl="0">
              <a:spcBef>
                <a:spcPts val="750"/>
              </a:spcBef>
              <a:spcAft>
                <a:spcPts val="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p:nvPr/>
        </p:nvSpPr>
        <p:spPr>
          <a:xfrm>
            <a:off x="3958500" y="2711811"/>
            <a:ext cx="5185500" cy="768808"/>
          </a:xfrm>
          <a:prstGeom prst="rect">
            <a:avLst/>
          </a:prstGeom>
          <a:solidFill>
            <a:srgbClr val="B6DDE7"/>
          </a:solidFill>
          <a:ln>
            <a:noFill/>
          </a:ln>
        </p:spPr>
        <p:txBody>
          <a:bodyPr spcFirstLastPara="1" wrap="square" lIns="45700" tIns="49300" rIns="45700" bIns="493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1" i="0" u="none" strike="noStrike" cap="none">
              <a:solidFill>
                <a:srgbClr val="FFFFFF"/>
              </a:solidFill>
              <a:latin typeface="Calibri"/>
              <a:ea typeface="Calibri"/>
              <a:cs typeface="Calibri"/>
              <a:sym typeface="Calibri"/>
            </a:endParaRPr>
          </a:p>
        </p:txBody>
      </p:sp>
      <p:sp>
        <p:nvSpPr>
          <p:cNvPr id="185" name="Google Shape;185;p31"/>
          <p:cNvSpPr txBox="1">
            <a:spLocks noGrp="1"/>
          </p:cNvSpPr>
          <p:nvPr>
            <p:ph type="body" idx="1"/>
          </p:nvPr>
        </p:nvSpPr>
        <p:spPr>
          <a:xfrm>
            <a:off x="3958500" y="743575"/>
            <a:ext cx="5185500" cy="4077000"/>
          </a:xfrm>
          <a:prstGeom prst="rect">
            <a:avLst/>
          </a:prstGeom>
        </p:spPr>
        <p:txBody>
          <a:bodyPr spcFirstLastPara="1" wrap="square" lIns="91425" tIns="91425" rIns="91425" bIns="91425" anchor="t" anchorCtr="0">
            <a:noAutofit/>
          </a:bodyPr>
          <a:lstStyle/>
          <a:p>
            <a:pPr marL="230186" lvl="0" indent="-230186">
              <a:lnSpc>
                <a:spcPct val="100000"/>
              </a:lnSpc>
              <a:spcBef>
                <a:spcPts val="0"/>
              </a:spcBef>
              <a:buClr>
                <a:srgbClr val="000000"/>
              </a:buClr>
              <a:buSzPts val="2400"/>
            </a:pPr>
            <a:r>
              <a:rPr lang="en-US" sz="2400" b="1" dirty="0">
                <a:solidFill>
                  <a:srgbClr val="000000"/>
                </a:solidFill>
              </a:rPr>
              <a:t>Looking at </a:t>
            </a:r>
            <a:r>
              <a:rPr lang="en-US" sz="2400" b="1" dirty="0">
                <a:solidFill>
                  <a:schemeClr val="tx1"/>
                </a:solidFill>
              </a:rPr>
              <a:t>our Performance Profile results</a:t>
            </a:r>
            <a:endParaRPr lang="en-US" sz="3200" dirty="0">
              <a:solidFill>
                <a:schemeClr val="tx1"/>
              </a:solidFill>
            </a:endParaRPr>
          </a:p>
          <a:p>
            <a:pPr marL="0" lvl="0" indent="0">
              <a:lnSpc>
                <a:spcPct val="100000"/>
              </a:lnSpc>
              <a:spcBef>
                <a:spcPts val="0"/>
              </a:spcBef>
              <a:buNone/>
            </a:pPr>
            <a:endParaRPr lang="en-US" sz="2400" dirty="0">
              <a:solidFill>
                <a:srgbClr val="000000"/>
              </a:solidFill>
            </a:endParaRPr>
          </a:p>
          <a:p>
            <a:pPr marL="230187" lvl="0" indent="-230187">
              <a:lnSpc>
                <a:spcPct val="100000"/>
              </a:lnSpc>
              <a:spcBef>
                <a:spcPts val="0"/>
              </a:spcBef>
              <a:buClr>
                <a:srgbClr val="000000"/>
              </a:buClr>
              <a:buSzPts val="2400"/>
            </a:pPr>
            <a:r>
              <a:rPr lang="en-US" sz="2400" dirty="0">
                <a:solidFill>
                  <a:srgbClr val="000000"/>
                </a:solidFill>
              </a:rPr>
              <a:t>Priorities for the </a:t>
            </a:r>
            <a:r>
              <a:rPr lang="en-US" sz="2400" dirty="0" smtClean="0">
                <a:solidFill>
                  <a:srgbClr val="000000"/>
                </a:solidFill>
              </a:rPr>
              <a:t>Current Year</a:t>
            </a:r>
            <a:endParaRPr lang="en-US" sz="2400" dirty="0">
              <a:solidFill>
                <a:srgbClr val="000000"/>
              </a:solidFill>
            </a:endParaRPr>
          </a:p>
          <a:p>
            <a:pPr marL="0" lvl="0" indent="0">
              <a:lnSpc>
                <a:spcPct val="100000"/>
              </a:lnSpc>
              <a:spcBef>
                <a:spcPts val="0"/>
              </a:spcBef>
              <a:buClr>
                <a:srgbClr val="000000"/>
              </a:buClr>
              <a:buSzPts val="2400"/>
              <a:buNone/>
            </a:pPr>
            <a:endParaRPr lang="en-US" sz="2400" dirty="0">
              <a:solidFill>
                <a:srgbClr val="000000"/>
              </a:solidFill>
            </a:endParaRPr>
          </a:p>
          <a:p>
            <a:pPr marL="230187" lvl="0" indent="-230187">
              <a:lnSpc>
                <a:spcPct val="100000"/>
              </a:lnSpc>
              <a:spcBef>
                <a:spcPts val="480"/>
              </a:spcBef>
              <a:buClr>
                <a:srgbClr val="000000"/>
              </a:buClr>
              <a:buSzPts val="2400"/>
            </a:pPr>
            <a:r>
              <a:rPr lang="en-US" sz="2400" dirty="0">
                <a:solidFill>
                  <a:srgbClr val="000000"/>
                </a:solidFill>
              </a:rPr>
              <a:t>Supporting Child Learning and Development at Home</a:t>
            </a:r>
            <a:endParaRPr lang="en-US" sz="3200" dirty="0">
              <a:solidFill>
                <a:srgbClr val="000000"/>
              </a:solidFill>
            </a:endParaRPr>
          </a:p>
          <a:p>
            <a:pPr marL="0" lvl="0" indent="0">
              <a:lnSpc>
                <a:spcPct val="100000"/>
              </a:lnSpc>
              <a:spcBef>
                <a:spcPts val="480"/>
              </a:spcBef>
              <a:buNone/>
            </a:pPr>
            <a:endParaRPr lang="en-US" sz="2400" dirty="0">
              <a:solidFill>
                <a:srgbClr val="000000"/>
              </a:solidFill>
            </a:endParaRPr>
          </a:p>
          <a:p>
            <a:pPr marL="230187" lvl="0" indent="-230187">
              <a:lnSpc>
                <a:spcPct val="100000"/>
              </a:lnSpc>
              <a:spcBef>
                <a:spcPts val="480"/>
              </a:spcBef>
              <a:buClr>
                <a:srgbClr val="000000"/>
              </a:buClr>
              <a:buSzPts val="2400"/>
            </a:pPr>
            <a:r>
              <a:rPr lang="en-US" sz="2400" dirty="0">
                <a:solidFill>
                  <a:srgbClr val="000000"/>
                </a:solidFill>
              </a:rPr>
              <a:t>Appendix</a:t>
            </a:r>
            <a:endParaRPr lang="en-US" sz="3200" dirty="0">
              <a:solidFill>
                <a:srgbClr val="000000"/>
              </a:solidFill>
            </a:endParaRPr>
          </a:p>
          <a:p>
            <a:pPr marL="0" lvl="0" indent="0" rtl="0">
              <a:lnSpc>
                <a:spcPct val="100000"/>
              </a:lnSpc>
              <a:spcBef>
                <a:spcPts val="480"/>
              </a:spcBef>
              <a:spcAft>
                <a:spcPts val="0"/>
              </a:spcAft>
              <a:buNone/>
            </a:pPr>
            <a:endParaRPr sz="2400" dirty="0">
              <a:solidFill>
                <a:srgbClr val="000000"/>
              </a:solidFill>
            </a:endParaRPr>
          </a:p>
          <a:p>
            <a:pPr marL="0" lvl="0" indent="0" rtl="0">
              <a:lnSpc>
                <a:spcPct val="100000"/>
              </a:lnSpc>
              <a:spcBef>
                <a:spcPts val="480"/>
              </a:spcBef>
              <a:spcAft>
                <a:spcPts val="0"/>
              </a:spcAft>
              <a:buNone/>
            </a:pPr>
            <a:endParaRPr sz="2400" dirty="0">
              <a:solidFill>
                <a:srgbClr val="000000"/>
              </a:solidFill>
            </a:endParaRPr>
          </a:p>
          <a:p>
            <a:pPr marL="230187" lvl="0" indent="-230187" rtl="0">
              <a:lnSpc>
                <a:spcPct val="100000"/>
              </a:lnSpc>
              <a:spcBef>
                <a:spcPts val="480"/>
              </a:spcBef>
              <a:spcAft>
                <a:spcPts val="0"/>
              </a:spcAft>
              <a:buNone/>
            </a:pPr>
            <a:endParaRPr sz="2400" dirty="0">
              <a:solidFill>
                <a:srgbClr val="000000"/>
              </a:solidFill>
            </a:endParaRPr>
          </a:p>
          <a:p>
            <a:pPr marL="230187" lvl="0" indent="-230187" rtl="0">
              <a:lnSpc>
                <a:spcPct val="100000"/>
              </a:lnSpc>
              <a:spcBef>
                <a:spcPts val="640"/>
              </a:spcBef>
              <a:spcAft>
                <a:spcPts val="0"/>
              </a:spcAft>
              <a:buNone/>
            </a:pPr>
            <a:endParaRPr sz="3200" b="1" dirty="0">
              <a:solidFill>
                <a:srgbClr val="000000"/>
              </a:solidFill>
            </a:endParaRPr>
          </a:p>
          <a:p>
            <a:pPr marL="0" lvl="0" indent="0" rtl="0">
              <a:lnSpc>
                <a:spcPct val="100000"/>
              </a:lnSpc>
              <a:spcBef>
                <a:spcPts val="640"/>
              </a:spcBef>
              <a:spcAft>
                <a:spcPts val="0"/>
              </a:spcAft>
              <a:buNone/>
            </a:pPr>
            <a:endParaRPr sz="3200" dirty="0">
              <a:solidFill>
                <a:srgbClr val="000000"/>
              </a:solidFill>
            </a:endParaRPr>
          </a:p>
          <a:p>
            <a:pPr marL="230187" lvl="0" indent="-230187" rtl="0">
              <a:lnSpc>
                <a:spcPct val="100000"/>
              </a:lnSpc>
              <a:spcBef>
                <a:spcPts val="640"/>
              </a:spcBef>
              <a:spcAft>
                <a:spcPts val="0"/>
              </a:spcAft>
              <a:buNone/>
            </a:pPr>
            <a:endParaRPr sz="3200" dirty="0">
              <a:solidFill>
                <a:srgbClr val="000000"/>
              </a:solidFill>
            </a:endParaRPr>
          </a:p>
          <a:p>
            <a:pPr marL="230187" lvl="0" indent="-230187" rtl="0">
              <a:lnSpc>
                <a:spcPct val="100000"/>
              </a:lnSpc>
              <a:spcBef>
                <a:spcPts val="640"/>
              </a:spcBef>
              <a:spcAft>
                <a:spcPts val="0"/>
              </a:spcAft>
              <a:buNone/>
            </a:pPr>
            <a:endParaRPr sz="3200" dirty="0">
              <a:solidFill>
                <a:srgbClr val="000000"/>
              </a:solidFill>
            </a:endParaRPr>
          </a:p>
          <a:p>
            <a:pPr marL="0" lvl="0" indent="0" rtl="0">
              <a:lnSpc>
                <a:spcPct val="100000"/>
              </a:lnSpc>
              <a:spcBef>
                <a:spcPts val="640"/>
              </a:spcBef>
              <a:spcAft>
                <a:spcPts val="0"/>
              </a:spcAft>
              <a:buNone/>
            </a:pPr>
            <a:endParaRPr sz="3200" i="1" dirty="0">
              <a:solidFill>
                <a:srgbClr val="FF0000"/>
              </a:solidFill>
            </a:endParaRPr>
          </a:p>
          <a:p>
            <a:pPr marL="230187" lvl="0" indent="-230187" rtl="0">
              <a:lnSpc>
                <a:spcPct val="100000"/>
              </a:lnSpc>
              <a:spcBef>
                <a:spcPts val="640"/>
              </a:spcBef>
              <a:spcAft>
                <a:spcPts val="0"/>
              </a:spcAft>
              <a:buNone/>
            </a:pPr>
            <a:endParaRPr sz="3200" dirty="0">
              <a:solidFill>
                <a:srgbClr val="000000"/>
              </a:solidFill>
            </a:endParaRPr>
          </a:p>
          <a:p>
            <a:pPr marL="171450" lvl="0" indent="-38100" rtl="0">
              <a:spcBef>
                <a:spcPts val="750"/>
              </a:spcBef>
              <a:spcAft>
                <a:spcPts val="0"/>
              </a:spcAft>
              <a:buNone/>
            </a:pPr>
            <a:endParaRPr dirty="0"/>
          </a:p>
        </p:txBody>
      </p:sp>
      <p:sp>
        <p:nvSpPr>
          <p:cNvPr id="186" name="Google Shape;186;p31"/>
          <p:cNvSpPr txBox="1">
            <a:spLocks noGrp="1"/>
          </p:cNvSpPr>
          <p:nvPr>
            <p:ph type="title"/>
          </p:nvPr>
        </p:nvSpPr>
        <p:spPr>
          <a:xfrm>
            <a:off x="388500" y="1018925"/>
            <a:ext cx="3109500" cy="3109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3200" b="1">
                <a:latin typeface="Calibri"/>
                <a:ea typeface="Calibri"/>
                <a:cs typeface="Calibri"/>
                <a:sym typeface="Calibri"/>
              </a:rPr>
              <a:t>Agenda</a:t>
            </a:r>
            <a:endParaRPr sz="3200" b="1">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b="1">
                <a:solidFill>
                  <a:srgbClr val="000000"/>
                </a:solidFill>
              </a:rPr>
              <a:t>Support Your Child’s Development</a:t>
            </a:r>
            <a:endParaRPr b="1"/>
          </a:p>
        </p:txBody>
      </p:sp>
      <p:sp>
        <p:nvSpPr>
          <p:cNvPr id="193" name="Google Shape;193;p32"/>
          <p:cNvSpPr txBox="1">
            <a:spLocks noGrp="1"/>
          </p:cNvSpPr>
          <p:nvPr>
            <p:ph type="body" idx="1"/>
          </p:nvPr>
        </p:nvSpPr>
        <p:spPr>
          <a:xfrm>
            <a:off x="152400" y="1066800"/>
            <a:ext cx="8839200" cy="3720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rgbClr val="000000"/>
              </a:buClr>
              <a:buSzPts val="1100"/>
              <a:buFont typeface="Arial"/>
              <a:buNone/>
            </a:pPr>
            <a:r>
              <a:rPr lang="en-US">
                <a:solidFill>
                  <a:srgbClr val="FF0000"/>
                </a:solidFill>
              </a:rPr>
              <a:t>Pelican Early Learning Center is committed to providing families with meaningful, two-way communication opportunities with teachers and Director Struthers throughout the year. If you have questions or need assistance,:</a:t>
            </a:r>
            <a:endParaRPr sz="3200">
              <a:solidFill>
                <a:srgbClr val="000000"/>
              </a:solidFill>
            </a:endParaRPr>
          </a:p>
          <a:p>
            <a:pPr marL="0" lvl="0" indent="0" rtl="0">
              <a:lnSpc>
                <a:spcPct val="100000"/>
              </a:lnSpc>
              <a:spcBef>
                <a:spcPts val="0"/>
              </a:spcBef>
              <a:spcAft>
                <a:spcPts val="0"/>
              </a:spcAft>
              <a:buClr>
                <a:srgbClr val="000000"/>
              </a:buClr>
              <a:buSzPts val="1100"/>
              <a:buFont typeface="Arial"/>
              <a:buNone/>
            </a:pPr>
            <a:endParaRPr sz="800">
              <a:solidFill>
                <a:srgbClr val="FF0000"/>
              </a:solidFill>
            </a:endParaRPr>
          </a:p>
          <a:p>
            <a:pPr marL="457200" lvl="0" indent="-317500" rtl="0">
              <a:lnSpc>
                <a:spcPct val="100000"/>
              </a:lnSpc>
              <a:spcBef>
                <a:spcPts val="0"/>
              </a:spcBef>
              <a:spcAft>
                <a:spcPts val="0"/>
              </a:spcAft>
              <a:buClr>
                <a:srgbClr val="FF0000"/>
              </a:buClr>
              <a:buSzPts val="1400"/>
              <a:buChar char="•"/>
            </a:pPr>
            <a:r>
              <a:rPr lang="en-US" sz="1400">
                <a:solidFill>
                  <a:srgbClr val="FF0000"/>
                </a:solidFill>
              </a:rPr>
              <a:t>Contact your child’s teachers with questions about your child’s progress, learning needs, or school events/programs.  Questions may include:</a:t>
            </a:r>
            <a:endParaRPr sz="1400">
              <a:solidFill>
                <a:srgbClr val="FF0000"/>
              </a:solidFill>
            </a:endParaRPr>
          </a:p>
          <a:p>
            <a:pPr marL="684212" lvl="2" indent="-158750" rtl="0">
              <a:lnSpc>
                <a:spcPct val="100000"/>
              </a:lnSpc>
              <a:spcBef>
                <a:spcPts val="800"/>
              </a:spcBef>
              <a:spcAft>
                <a:spcPts val="0"/>
              </a:spcAft>
              <a:buClr>
                <a:srgbClr val="FF0000"/>
              </a:buClr>
              <a:buSzPts val="1400"/>
              <a:buChar char="•"/>
            </a:pPr>
            <a:r>
              <a:rPr lang="en-US">
                <a:solidFill>
                  <a:srgbClr val="FF0000"/>
                </a:solidFill>
              </a:rPr>
              <a:t>How is my child doing socially? How well does he/she share?</a:t>
            </a:r>
            <a:endParaRPr>
              <a:solidFill>
                <a:srgbClr val="000000"/>
              </a:solidFill>
            </a:endParaRPr>
          </a:p>
          <a:p>
            <a:pPr marL="684212" lvl="2" indent="-158750" rtl="0">
              <a:lnSpc>
                <a:spcPct val="100000"/>
              </a:lnSpc>
              <a:spcBef>
                <a:spcPts val="0"/>
              </a:spcBef>
              <a:spcAft>
                <a:spcPts val="0"/>
              </a:spcAft>
              <a:buClr>
                <a:srgbClr val="FF0000"/>
              </a:buClr>
              <a:buSzPts val="1400"/>
              <a:buChar char="•"/>
            </a:pPr>
            <a:r>
              <a:rPr lang="en-US">
                <a:solidFill>
                  <a:srgbClr val="FF0000"/>
                </a:solidFill>
              </a:rPr>
              <a:t>How is my child doing emotionally? Is he/she reacting appropriately to various situations?</a:t>
            </a:r>
            <a:endParaRPr>
              <a:solidFill>
                <a:srgbClr val="000000"/>
              </a:solidFill>
            </a:endParaRPr>
          </a:p>
          <a:p>
            <a:pPr marL="684212" lvl="2" indent="-158750" rtl="0">
              <a:lnSpc>
                <a:spcPct val="100000"/>
              </a:lnSpc>
              <a:spcBef>
                <a:spcPts val="0"/>
              </a:spcBef>
              <a:spcAft>
                <a:spcPts val="0"/>
              </a:spcAft>
              <a:buClr>
                <a:srgbClr val="FF0000"/>
              </a:buClr>
              <a:buSzPts val="1400"/>
              <a:buChar char="•"/>
            </a:pPr>
            <a:r>
              <a:rPr lang="en-US">
                <a:solidFill>
                  <a:srgbClr val="FF0000"/>
                </a:solidFill>
              </a:rPr>
              <a:t>How does my child respond to classroom rules and procedures?</a:t>
            </a:r>
            <a:endParaRPr>
              <a:solidFill>
                <a:srgbClr val="000000"/>
              </a:solidFill>
            </a:endParaRPr>
          </a:p>
          <a:p>
            <a:pPr marL="684212" lvl="2" indent="-158750" rtl="0">
              <a:lnSpc>
                <a:spcPct val="100000"/>
              </a:lnSpc>
              <a:spcBef>
                <a:spcPts val="0"/>
              </a:spcBef>
              <a:spcAft>
                <a:spcPts val="0"/>
              </a:spcAft>
              <a:buClr>
                <a:srgbClr val="FF0000"/>
              </a:buClr>
              <a:buSzPts val="1400"/>
              <a:buChar char="•"/>
            </a:pPr>
            <a:r>
              <a:rPr lang="en-US">
                <a:solidFill>
                  <a:srgbClr val="FF0000"/>
                </a:solidFill>
              </a:rPr>
              <a:t>How can I support my child’s development and learning at home?</a:t>
            </a:r>
            <a:endParaRPr>
              <a:solidFill>
                <a:srgbClr val="000000"/>
              </a:solidFill>
            </a:endParaRPr>
          </a:p>
          <a:p>
            <a:pPr marL="457200" lvl="0" indent="-228600" rtl="0">
              <a:lnSpc>
                <a:spcPct val="100000"/>
              </a:lnSpc>
              <a:spcBef>
                <a:spcPts val="0"/>
              </a:spcBef>
              <a:spcAft>
                <a:spcPts val="0"/>
              </a:spcAft>
              <a:buClr>
                <a:srgbClr val="000000"/>
              </a:buClr>
              <a:buSzPts val="1100"/>
              <a:buFont typeface="Arial"/>
              <a:buNone/>
            </a:pPr>
            <a:endParaRPr sz="800">
              <a:solidFill>
                <a:srgbClr val="FF0000"/>
              </a:solidFill>
            </a:endParaRPr>
          </a:p>
          <a:p>
            <a:pPr marL="457200" lvl="0" indent="-317500" rtl="0">
              <a:lnSpc>
                <a:spcPct val="100000"/>
              </a:lnSpc>
              <a:spcBef>
                <a:spcPts val="0"/>
              </a:spcBef>
              <a:spcAft>
                <a:spcPts val="0"/>
              </a:spcAft>
              <a:buClr>
                <a:srgbClr val="FF0000"/>
              </a:buClr>
              <a:buSzPts val="1400"/>
              <a:buChar char="•"/>
            </a:pPr>
            <a:r>
              <a:rPr lang="en-US" sz="1400">
                <a:solidFill>
                  <a:srgbClr val="FF0000"/>
                </a:solidFill>
              </a:rPr>
              <a:t>Consult reports generated through our center’s assessment for your child’s progress and discuss with your child’s teacher support you can offer at home.</a:t>
            </a:r>
            <a:endParaRPr sz="1400">
              <a:solidFill>
                <a:srgbClr val="FF0000"/>
              </a:solidFill>
            </a:endParaRPr>
          </a:p>
          <a:p>
            <a:pPr marL="0" lvl="0" indent="0" rtl="0">
              <a:lnSpc>
                <a:spcPct val="100000"/>
              </a:lnSpc>
              <a:spcBef>
                <a:spcPts val="0"/>
              </a:spcBef>
              <a:spcAft>
                <a:spcPts val="0"/>
              </a:spcAft>
              <a:buClr>
                <a:srgbClr val="000000"/>
              </a:buClr>
              <a:buSzPts val="1100"/>
              <a:buFont typeface="Arial"/>
              <a:buNone/>
            </a:pPr>
            <a:endParaRPr sz="800">
              <a:solidFill>
                <a:srgbClr val="FF0000"/>
              </a:solidFill>
            </a:endParaRPr>
          </a:p>
          <a:p>
            <a:pPr marL="457200" lvl="0" indent="-317500" rtl="0">
              <a:lnSpc>
                <a:spcPct val="100000"/>
              </a:lnSpc>
              <a:spcBef>
                <a:spcPts val="0"/>
              </a:spcBef>
              <a:spcAft>
                <a:spcPts val="0"/>
              </a:spcAft>
              <a:buClr>
                <a:srgbClr val="FF0000"/>
              </a:buClr>
              <a:buSzPts val="1400"/>
              <a:buChar char="•"/>
            </a:pPr>
            <a:r>
              <a:rPr lang="en-US" sz="1400">
                <a:solidFill>
                  <a:srgbClr val="FF0000"/>
                </a:solidFill>
              </a:rPr>
              <a:t>Additional questions or concerns that cannot be addressed by your child’s teacher should be directed to Director Struthers at </a:t>
            </a:r>
            <a:r>
              <a:rPr lang="en-US" sz="1400" u="sng">
                <a:solidFill>
                  <a:srgbClr val="0000FF"/>
                </a:solidFill>
                <a:hlinkClick r:id="rId3"/>
              </a:rPr>
              <a:t>sarah.struthers@pelicancenter.org</a:t>
            </a:r>
            <a:r>
              <a:rPr lang="en-US" sz="1400">
                <a:solidFill>
                  <a:srgbClr val="FF0000"/>
                </a:solidFill>
              </a:rPr>
              <a:t>. </a:t>
            </a:r>
            <a:endParaRPr sz="1400">
              <a:solidFill>
                <a:srgbClr val="FF0000"/>
              </a:solidFill>
            </a:endParaRPr>
          </a:p>
          <a:p>
            <a:pPr marL="457200" lvl="0" indent="-228600" rtl="0">
              <a:lnSpc>
                <a:spcPct val="100000"/>
              </a:lnSpc>
              <a:spcBef>
                <a:spcPts val="0"/>
              </a:spcBef>
              <a:spcAft>
                <a:spcPts val="0"/>
              </a:spcAft>
              <a:buNone/>
            </a:pPr>
            <a:endParaRPr>
              <a:solidFill>
                <a:srgbClr val="FF0000"/>
              </a:solidFill>
            </a:endParaRPr>
          </a:p>
          <a:p>
            <a:pPr marL="0" lvl="0" indent="0" rtl="0">
              <a:lnSpc>
                <a:spcPct val="100000"/>
              </a:lnSpc>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3"/>
          <p:cNvSpPr/>
          <p:nvPr/>
        </p:nvSpPr>
        <p:spPr>
          <a:xfrm>
            <a:off x="3958500" y="3823325"/>
            <a:ext cx="5185500" cy="609600"/>
          </a:xfrm>
          <a:prstGeom prst="rect">
            <a:avLst/>
          </a:prstGeom>
          <a:solidFill>
            <a:srgbClr val="B6DDE7"/>
          </a:solidFill>
          <a:ln>
            <a:noFill/>
          </a:ln>
        </p:spPr>
        <p:txBody>
          <a:bodyPr spcFirstLastPara="1" wrap="square" lIns="45700" tIns="49300" rIns="45700" bIns="493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1" i="0" u="none" strike="noStrike" cap="none">
              <a:solidFill>
                <a:srgbClr val="FFFFFF"/>
              </a:solidFill>
              <a:latin typeface="Calibri"/>
              <a:ea typeface="Calibri"/>
              <a:cs typeface="Calibri"/>
              <a:sym typeface="Calibri"/>
            </a:endParaRPr>
          </a:p>
        </p:txBody>
      </p:sp>
      <p:sp>
        <p:nvSpPr>
          <p:cNvPr id="200" name="Google Shape;200;p33"/>
          <p:cNvSpPr txBox="1">
            <a:spLocks noGrp="1"/>
          </p:cNvSpPr>
          <p:nvPr>
            <p:ph type="body" idx="1"/>
          </p:nvPr>
        </p:nvSpPr>
        <p:spPr>
          <a:xfrm>
            <a:off x="3958600" y="736875"/>
            <a:ext cx="5185500" cy="4066200"/>
          </a:xfrm>
          <a:prstGeom prst="rect">
            <a:avLst/>
          </a:prstGeom>
        </p:spPr>
        <p:txBody>
          <a:bodyPr spcFirstLastPara="1" wrap="square" lIns="91425" tIns="91425" rIns="91425" bIns="91425" anchor="t" anchorCtr="0">
            <a:noAutofit/>
          </a:bodyPr>
          <a:lstStyle/>
          <a:p>
            <a:pPr marL="230186" lvl="0" indent="-230186">
              <a:lnSpc>
                <a:spcPct val="100000"/>
              </a:lnSpc>
              <a:spcBef>
                <a:spcPts val="0"/>
              </a:spcBef>
              <a:buClr>
                <a:srgbClr val="000000"/>
              </a:buClr>
              <a:buSzPts val="2400"/>
            </a:pPr>
            <a:r>
              <a:rPr lang="en-US" sz="2400" b="1" dirty="0">
                <a:solidFill>
                  <a:srgbClr val="000000"/>
                </a:solidFill>
              </a:rPr>
              <a:t>Looking at </a:t>
            </a:r>
            <a:r>
              <a:rPr lang="en-US" sz="2400" b="1" dirty="0">
                <a:solidFill>
                  <a:schemeClr val="tx1"/>
                </a:solidFill>
              </a:rPr>
              <a:t>our Performance Profile results</a:t>
            </a:r>
            <a:endParaRPr lang="en-US" sz="3200" dirty="0">
              <a:solidFill>
                <a:schemeClr val="tx1"/>
              </a:solidFill>
            </a:endParaRPr>
          </a:p>
          <a:p>
            <a:pPr marL="0" lvl="0" indent="0">
              <a:lnSpc>
                <a:spcPct val="100000"/>
              </a:lnSpc>
              <a:spcBef>
                <a:spcPts val="0"/>
              </a:spcBef>
              <a:buNone/>
            </a:pPr>
            <a:endParaRPr lang="en-US" sz="2400" dirty="0">
              <a:solidFill>
                <a:srgbClr val="000000"/>
              </a:solidFill>
            </a:endParaRPr>
          </a:p>
          <a:p>
            <a:pPr marL="230187" lvl="0" indent="-230187">
              <a:lnSpc>
                <a:spcPct val="100000"/>
              </a:lnSpc>
              <a:spcBef>
                <a:spcPts val="0"/>
              </a:spcBef>
              <a:buClr>
                <a:srgbClr val="000000"/>
              </a:buClr>
              <a:buSzPts val="2400"/>
            </a:pPr>
            <a:r>
              <a:rPr lang="en-US" sz="2400" dirty="0">
                <a:solidFill>
                  <a:srgbClr val="000000"/>
                </a:solidFill>
              </a:rPr>
              <a:t>Priorities for the C</a:t>
            </a:r>
            <a:r>
              <a:rPr lang="en-US" sz="2400" dirty="0" smtClean="0">
                <a:solidFill>
                  <a:srgbClr val="000000"/>
                </a:solidFill>
              </a:rPr>
              <a:t>urrent Year</a:t>
            </a:r>
            <a:endParaRPr lang="en-US" sz="2400" dirty="0">
              <a:solidFill>
                <a:srgbClr val="000000"/>
              </a:solidFill>
            </a:endParaRPr>
          </a:p>
          <a:p>
            <a:pPr marL="0" lvl="0" indent="0">
              <a:lnSpc>
                <a:spcPct val="100000"/>
              </a:lnSpc>
              <a:spcBef>
                <a:spcPts val="0"/>
              </a:spcBef>
              <a:buClr>
                <a:srgbClr val="000000"/>
              </a:buClr>
              <a:buSzPts val="2400"/>
              <a:buNone/>
            </a:pPr>
            <a:endParaRPr lang="en-US" sz="2400" dirty="0">
              <a:solidFill>
                <a:srgbClr val="000000"/>
              </a:solidFill>
            </a:endParaRPr>
          </a:p>
          <a:p>
            <a:pPr marL="230187" lvl="0" indent="-230187">
              <a:lnSpc>
                <a:spcPct val="100000"/>
              </a:lnSpc>
              <a:spcBef>
                <a:spcPts val="480"/>
              </a:spcBef>
              <a:buClr>
                <a:srgbClr val="000000"/>
              </a:buClr>
              <a:buSzPts val="2400"/>
            </a:pPr>
            <a:r>
              <a:rPr lang="en-US" sz="2400" dirty="0">
                <a:solidFill>
                  <a:srgbClr val="000000"/>
                </a:solidFill>
              </a:rPr>
              <a:t>Supporting Child Learning and Development at Home</a:t>
            </a:r>
            <a:endParaRPr lang="en-US" sz="3200" dirty="0">
              <a:solidFill>
                <a:srgbClr val="000000"/>
              </a:solidFill>
            </a:endParaRPr>
          </a:p>
          <a:p>
            <a:pPr marL="0" lvl="0" indent="0">
              <a:lnSpc>
                <a:spcPct val="100000"/>
              </a:lnSpc>
              <a:spcBef>
                <a:spcPts val="480"/>
              </a:spcBef>
              <a:buNone/>
            </a:pPr>
            <a:endParaRPr lang="en-US" sz="2400" dirty="0">
              <a:solidFill>
                <a:srgbClr val="000000"/>
              </a:solidFill>
            </a:endParaRPr>
          </a:p>
          <a:p>
            <a:pPr marL="230187" lvl="0" indent="-230187">
              <a:lnSpc>
                <a:spcPct val="100000"/>
              </a:lnSpc>
              <a:spcBef>
                <a:spcPts val="480"/>
              </a:spcBef>
              <a:buClr>
                <a:srgbClr val="000000"/>
              </a:buClr>
              <a:buSzPts val="2400"/>
            </a:pPr>
            <a:r>
              <a:rPr lang="en-US" sz="2400" dirty="0">
                <a:solidFill>
                  <a:srgbClr val="000000"/>
                </a:solidFill>
              </a:rPr>
              <a:t>Appendix</a:t>
            </a:r>
            <a:endParaRPr lang="en-US" sz="3200" dirty="0">
              <a:solidFill>
                <a:srgbClr val="000000"/>
              </a:solidFill>
            </a:endParaRPr>
          </a:p>
          <a:p>
            <a:pPr marL="0" lvl="0" indent="0" rtl="0">
              <a:lnSpc>
                <a:spcPct val="100000"/>
              </a:lnSpc>
              <a:spcBef>
                <a:spcPts val="480"/>
              </a:spcBef>
              <a:spcAft>
                <a:spcPts val="0"/>
              </a:spcAft>
              <a:buNone/>
            </a:pPr>
            <a:endParaRPr sz="2400" dirty="0">
              <a:solidFill>
                <a:srgbClr val="000000"/>
              </a:solidFill>
            </a:endParaRPr>
          </a:p>
          <a:p>
            <a:pPr marL="0" lvl="0" indent="0" rtl="0">
              <a:lnSpc>
                <a:spcPct val="100000"/>
              </a:lnSpc>
              <a:spcBef>
                <a:spcPts val="480"/>
              </a:spcBef>
              <a:spcAft>
                <a:spcPts val="0"/>
              </a:spcAft>
              <a:buNone/>
            </a:pPr>
            <a:endParaRPr sz="2400" dirty="0">
              <a:solidFill>
                <a:srgbClr val="000000"/>
              </a:solidFill>
            </a:endParaRPr>
          </a:p>
          <a:p>
            <a:pPr marL="230187" lvl="0" indent="-230187" rtl="0">
              <a:lnSpc>
                <a:spcPct val="100000"/>
              </a:lnSpc>
              <a:spcBef>
                <a:spcPts val="480"/>
              </a:spcBef>
              <a:spcAft>
                <a:spcPts val="0"/>
              </a:spcAft>
              <a:buNone/>
            </a:pPr>
            <a:endParaRPr sz="2400" dirty="0">
              <a:solidFill>
                <a:srgbClr val="000000"/>
              </a:solidFill>
            </a:endParaRPr>
          </a:p>
          <a:p>
            <a:pPr marL="230187" lvl="0" indent="-230187" rtl="0">
              <a:lnSpc>
                <a:spcPct val="100000"/>
              </a:lnSpc>
              <a:spcBef>
                <a:spcPts val="640"/>
              </a:spcBef>
              <a:spcAft>
                <a:spcPts val="0"/>
              </a:spcAft>
              <a:buNone/>
            </a:pPr>
            <a:endParaRPr sz="3200" b="1" dirty="0">
              <a:solidFill>
                <a:srgbClr val="000000"/>
              </a:solidFill>
            </a:endParaRPr>
          </a:p>
          <a:p>
            <a:pPr marL="0" lvl="0" indent="0" rtl="0">
              <a:lnSpc>
                <a:spcPct val="100000"/>
              </a:lnSpc>
              <a:spcBef>
                <a:spcPts val="640"/>
              </a:spcBef>
              <a:spcAft>
                <a:spcPts val="0"/>
              </a:spcAft>
              <a:buNone/>
            </a:pPr>
            <a:endParaRPr sz="3200" dirty="0">
              <a:solidFill>
                <a:srgbClr val="000000"/>
              </a:solidFill>
            </a:endParaRPr>
          </a:p>
          <a:p>
            <a:pPr marL="230187" lvl="0" indent="-230187" rtl="0">
              <a:lnSpc>
                <a:spcPct val="100000"/>
              </a:lnSpc>
              <a:spcBef>
                <a:spcPts val="640"/>
              </a:spcBef>
              <a:spcAft>
                <a:spcPts val="0"/>
              </a:spcAft>
              <a:buNone/>
            </a:pPr>
            <a:endParaRPr sz="3200" dirty="0">
              <a:solidFill>
                <a:srgbClr val="000000"/>
              </a:solidFill>
            </a:endParaRPr>
          </a:p>
          <a:p>
            <a:pPr marL="230187" lvl="0" indent="-230187" rtl="0">
              <a:lnSpc>
                <a:spcPct val="100000"/>
              </a:lnSpc>
              <a:spcBef>
                <a:spcPts val="640"/>
              </a:spcBef>
              <a:spcAft>
                <a:spcPts val="0"/>
              </a:spcAft>
              <a:buNone/>
            </a:pPr>
            <a:endParaRPr sz="3200" dirty="0">
              <a:solidFill>
                <a:srgbClr val="000000"/>
              </a:solidFill>
            </a:endParaRPr>
          </a:p>
          <a:p>
            <a:pPr marL="0" lvl="0" indent="0" rtl="0">
              <a:lnSpc>
                <a:spcPct val="100000"/>
              </a:lnSpc>
              <a:spcBef>
                <a:spcPts val="640"/>
              </a:spcBef>
              <a:spcAft>
                <a:spcPts val="0"/>
              </a:spcAft>
              <a:buNone/>
            </a:pPr>
            <a:endParaRPr sz="3200" i="1" dirty="0">
              <a:solidFill>
                <a:srgbClr val="FF0000"/>
              </a:solidFill>
            </a:endParaRPr>
          </a:p>
          <a:p>
            <a:pPr marL="230187" lvl="0" indent="-230187" rtl="0">
              <a:lnSpc>
                <a:spcPct val="100000"/>
              </a:lnSpc>
              <a:spcBef>
                <a:spcPts val="640"/>
              </a:spcBef>
              <a:spcAft>
                <a:spcPts val="0"/>
              </a:spcAft>
              <a:buNone/>
            </a:pPr>
            <a:endParaRPr sz="3200" dirty="0">
              <a:solidFill>
                <a:srgbClr val="000000"/>
              </a:solidFill>
            </a:endParaRPr>
          </a:p>
          <a:p>
            <a:pPr marL="171450" lvl="0" indent="-38100" rtl="0">
              <a:spcBef>
                <a:spcPts val="750"/>
              </a:spcBef>
              <a:spcAft>
                <a:spcPts val="0"/>
              </a:spcAft>
              <a:buNone/>
            </a:pPr>
            <a:endParaRPr dirty="0"/>
          </a:p>
        </p:txBody>
      </p:sp>
      <p:sp>
        <p:nvSpPr>
          <p:cNvPr id="201" name="Google Shape;201;p33"/>
          <p:cNvSpPr txBox="1">
            <a:spLocks noGrp="1"/>
          </p:cNvSpPr>
          <p:nvPr>
            <p:ph type="title"/>
          </p:nvPr>
        </p:nvSpPr>
        <p:spPr>
          <a:xfrm>
            <a:off x="388500" y="1018925"/>
            <a:ext cx="3109500" cy="3109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3200" b="1">
                <a:latin typeface="Calibri"/>
                <a:ea typeface="Calibri"/>
                <a:cs typeface="Calibri"/>
                <a:sym typeface="Calibri"/>
              </a:rPr>
              <a:t>Agenda</a:t>
            </a:r>
            <a:endParaRPr sz="3200" b="1">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US" dirty="0">
                <a:solidFill>
                  <a:srgbClr val="000000"/>
                </a:solidFill>
              </a:rPr>
              <a:t>The Department encourages all schools and centers across the state to hold parent nights following the release </a:t>
            </a:r>
            <a:r>
              <a:rPr lang="en-US" dirty="0" smtClean="0">
                <a:solidFill>
                  <a:srgbClr val="000000"/>
                </a:solidFill>
              </a:rPr>
              <a:t>of annual </a:t>
            </a:r>
            <a:r>
              <a:rPr lang="en-US" dirty="0">
                <a:solidFill>
                  <a:srgbClr val="000000"/>
                </a:solidFill>
              </a:rPr>
              <a:t>Performance Profiles in order to have open and honest conversations with families about performance and improvements.</a:t>
            </a:r>
            <a:endParaRPr dirty="0">
              <a:solidFill>
                <a:srgbClr val="000000"/>
              </a:solidFill>
            </a:endParaRPr>
          </a:p>
          <a:p>
            <a:pPr marL="0" lvl="0" indent="0" rtl="0">
              <a:lnSpc>
                <a:spcPct val="100000"/>
              </a:lnSpc>
              <a:spcBef>
                <a:spcPts val="800"/>
              </a:spcBef>
              <a:spcAft>
                <a:spcPts val="0"/>
              </a:spcAft>
              <a:buNone/>
            </a:pPr>
            <a:r>
              <a:rPr lang="en-US" dirty="0">
                <a:solidFill>
                  <a:srgbClr val="000000"/>
                </a:solidFill>
              </a:rPr>
              <a:t>In our conversations with families over the past year about the development of the new performance profiles and Louisiana School and Center Finder, many parents told us that they want to hear from their principal or director about how the school or center is doing. They can accept that their school or center may not be “Excellent” as long as the leadership has a clear plan for improvement.</a:t>
            </a:r>
            <a:endParaRPr dirty="0">
              <a:solidFill>
                <a:srgbClr val="000000"/>
              </a:solidFill>
            </a:endParaRPr>
          </a:p>
          <a:p>
            <a:pPr marL="0" lvl="0" indent="0" rtl="0">
              <a:lnSpc>
                <a:spcPct val="100000"/>
              </a:lnSpc>
              <a:spcBef>
                <a:spcPts val="800"/>
              </a:spcBef>
              <a:spcAft>
                <a:spcPts val="800"/>
              </a:spcAft>
              <a:buNone/>
            </a:pPr>
            <a:r>
              <a:rPr lang="en-US" dirty="0">
                <a:solidFill>
                  <a:srgbClr val="000000"/>
                </a:solidFill>
              </a:rPr>
              <a:t>Therefore, these parent nights are an opportunity for schools and centers to be proactive in addressing their strengths and areas of opportunity with families and building partnerships that will result in increased child progress and development toward kindergarten readiness.</a:t>
            </a:r>
            <a:endParaRPr dirty="0"/>
          </a:p>
        </p:txBody>
      </p:sp>
      <p:sp>
        <p:nvSpPr>
          <p:cNvPr id="77" name="Google Shape;77;p16"/>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b="1">
                <a:solidFill>
                  <a:srgbClr val="333333"/>
                </a:solidFill>
              </a:rPr>
              <a:t>Communicating School and Center</a:t>
            </a:r>
            <a:endParaRPr b="1">
              <a:solidFill>
                <a:srgbClr val="333333"/>
              </a:solidFill>
            </a:endParaRPr>
          </a:p>
          <a:p>
            <a:pPr marL="0" lvl="0" indent="0" algn="ctr">
              <a:spcBef>
                <a:spcPts val="0"/>
              </a:spcBef>
              <a:spcAft>
                <a:spcPts val="0"/>
              </a:spcAft>
              <a:buNone/>
            </a:pPr>
            <a:r>
              <a:rPr lang="en-US" b="1">
                <a:solidFill>
                  <a:srgbClr val="333333"/>
                </a:solidFill>
              </a:rPr>
              <a:t>Performance and Improvement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b="1">
                <a:solidFill>
                  <a:srgbClr val="333333"/>
                </a:solidFill>
              </a:rPr>
              <a:t>Vision for Kindergarten Readiness</a:t>
            </a:r>
            <a:endParaRPr/>
          </a:p>
        </p:txBody>
      </p:sp>
      <p:sp>
        <p:nvSpPr>
          <p:cNvPr id="208" name="Google Shape;208;p34"/>
          <p:cNvSpPr txBox="1">
            <a:spLocks noGrp="1"/>
          </p:cNvSpPr>
          <p:nvPr>
            <p:ph type="body" idx="1"/>
          </p:nvPr>
        </p:nvSpPr>
        <p:spPr>
          <a:xfrm>
            <a:off x="152400" y="1938738"/>
            <a:ext cx="8839200" cy="2747400"/>
          </a:xfrm>
          <a:prstGeom prst="rect">
            <a:avLst/>
          </a:prstGeom>
        </p:spPr>
        <p:txBody>
          <a:bodyPr spcFirstLastPara="1" wrap="square" lIns="91425" tIns="91425" rIns="91425" bIns="91425" anchor="t" anchorCtr="0">
            <a:noAutofit/>
          </a:bodyPr>
          <a:lstStyle/>
          <a:p>
            <a:pPr marL="457200" lvl="0" indent="-342900" rtl="0">
              <a:lnSpc>
                <a:spcPct val="75000"/>
              </a:lnSpc>
              <a:spcBef>
                <a:spcPts val="0"/>
              </a:spcBef>
              <a:spcAft>
                <a:spcPts val="0"/>
              </a:spcAft>
              <a:buClr>
                <a:srgbClr val="000000"/>
              </a:buClr>
              <a:buSzPts val="1800"/>
              <a:buChar char="•"/>
            </a:pPr>
            <a:r>
              <a:rPr lang="en-US" sz="1800">
                <a:solidFill>
                  <a:srgbClr val="000000"/>
                </a:solidFill>
              </a:rPr>
              <a:t>Louisiana has created shared high standards for what children should learn and what excellent teaching looks like.</a:t>
            </a:r>
            <a:endParaRPr sz="1800">
              <a:solidFill>
                <a:srgbClr val="000000"/>
              </a:solidFill>
            </a:endParaRPr>
          </a:p>
          <a:p>
            <a:pPr marL="457200" lvl="0" indent="0" rtl="0">
              <a:lnSpc>
                <a:spcPct val="75000"/>
              </a:lnSpc>
              <a:spcBef>
                <a:spcPts val="0"/>
              </a:spcBef>
              <a:spcAft>
                <a:spcPts val="0"/>
              </a:spcAft>
              <a:buNone/>
            </a:pPr>
            <a:endParaRPr sz="800">
              <a:solidFill>
                <a:srgbClr val="000000"/>
              </a:solidFill>
            </a:endParaRPr>
          </a:p>
          <a:p>
            <a:pPr marL="457200" lvl="0" indent="-342900" rtl="0">
              <a:lnSpc>
                <a:spcPct val="75000"/>
              </a:lnSpc>
              <a:spcBef>
                <a:spcPts val="180"/>
              </a:spcBef>
              <a:spcAft>
                <a:spcPts val="0"/>
              </a:spcAft>
              <a:buClr>
                <a:srgbClr val="000000"/>
              </a:buClr>
              <a:buSzPts val="1800"/>
              <a:buChar char="•"/>
            </a:pPr>
            <a:r>
              <a:rPr lang="en-US" sz="1800">
                <a:solidFill>
                  <a:srgbClr val="000000"/>
                </a:solidFill>
              </a:rPr>
              <a:t>Teachers are excellent at interacting with children and guiding learning.</a:t>
            </a:r>
            <a:endParaRPr sz="1800">
              <a:solidFill>
                <a:srgbClr val="000000"/>
              </a:solidFill>
            </a:endParaRPr>
          </a:p>
          <a:p>
            <a:pPr marL="457200" lvl="0" indent="0" rtl="0">
              <a:lnSpc>
                <a:spcPct val="75000"/>
              </a:lnSpc>
              <a:spcBef>
                <a:spcPts val="180"/>
              </a:spcBef>
              <a:spcAft>
                <a:spcPts val="0"/>
              </a:spcAft>
              <a:buNone/>
            </a:pPr>
            <a:endParaRPr sz="800">
              <a:solidFill>
                <a:srgbClr val="000000"/>
              </a:solidFill>
            </a:endParaRPr>
          </a:p>
          <a:p>
            <a:pPr marL="457200" lvl="0" indent="-342900" rtl="0">
              <a:lnSpc>
                <a:spcPct val="75000"/>
              </a:lnSpc>
              <a:spcBef>
                <a:spcPts val="180"/>
              </a:spcBef>
              <a:spcAft>
                <a:spcPts val="0"/>
              </a:spcAft>
              <a:buClr>
                <a:srgbClr val="000000"/>
              </a:buClr>
              <a:buSzPts val="1800"/>
              <a:buChar char="•"/>
            </a:pPr>
            <a:r>
              <a:rPr lang="en-US" sz="1800">
                <a:solidFill>
                  <a:srgbClr val="000000"/>
                </a:solidFill>
              </a:rPr>
              <a:t>Expectations for health, safety, and learning are consistent with adequate funding levels for programs that serve children well.</a:t>
            </a:r>
            <a:endParaRPr sz="1800">
              <a:solidFill>
                <a:srgbClr val="000000"/>
              </a:solidFill>
            </a:endParaRPr>
          </a:p>
          <a:p>
            <a:pPr marL="457200" lvl="0" indent="0" rtl="0">
              <a:lnSpc>
                <a:spcPct val="75000"/>
              </a:lnSpc>
              <a:spcBef>
                <a:spcPts val="180"/>
              </a:spcBef>
              <a:spcAft>
                <a:spcPts val="0"/>
              </a:spcAft>
              <a:buNone/>
            </a:pPr>
            <a:endParaRPr sz="800">
              <a:solidFill>
                <a:srgbClr val="000000"/>
              </a:solidFill>
            </a:endParaRPr>
          </a:p>
          <a:p>
            <a:pPr marL="457200" lvl="0" indent="-342900" rtl="0">
              <a:lnSpc>
                <a:spcPct val="75000"/>
              </a:lnSpc>
              <a:spcBef>
                <a:spcPts val="180"/>
              </a:spcBef>
              <a:spcAft>
                <a:spcPts val="0"/>
              </a:spcAft>
              <a:buClr>
                <a:srgbClr val="000000"/>
              </a:buClr>
              <a:buSzPts val="1800"/>
              <a:buChar char="•"/>
            </a:pPr>
            <a:r>
              <a:rPr lang="en-US" sz="1800">
                <a:solidFill>
                  <a:srgbClr val="000000"/>
                </a:solidFill>
              </a:rPr>
              <a:t>Families can easily enroll and choose the best option for their children.</a:t>
            </a:r>
            <a:endParaRPr sz="1800"/>
          </a:p>
        </p:txBody>
      </p:sp>
      <p:sp>
        <p:nvSpPr>
          <p:cNvPr id="209" name="Google Shape;209;p34"/>
          <p:cNvSpPr txBox="1">
            <a:spLocks noGrp="1"/>
          </p:cNvSpPr>
          <p:nvPr>
            <p:ph type="body" idx="2"/>
          </p:nvPr>
        </p:nvSpPr>
        <p:spPr>
          <a:xfrm>
            <a:off x="155250" y="1198575"/>
            <a:ext cx="8839200" cy="58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600" i="1" dirty="0"/>
              <a:t>Louisiana is unifying the early childhood </a:t>
            </a:r>
            <a:r>
              <a:rPr lang="en-US" sz="1600" i="1" dirty="0" smtClean="0"/>
              <a:t>system–birth </a:t>
            </a:r>
            <a:r>
              <a:rPr lang="en-US" sz="1600" i="1" dirty="0"/>
              <a:t>to </a:t>
            </a:r>
            <a:r>
              <a:rPr lang="en-US" sz="1600" i="1" dirty="0" smtClean="0"/>
              <a:t>pre-K–to </a:t>
            </a:r>
            <a:r>
              <a:rPr lang="en-US" sz="1600" i="1" dirty="0"/>
              <a:t>prepare all children for kindergarten. </a:t>
            </a:r>
            <a:endParaRPr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5"/>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b="1">
                <a:solidFill>
                  <a:srgbClr val="333333"/>
                </a:solidFill>
              </a:rPr>
              <a:t>Performance Rating Approach:</a:t>
            </a:r>
            <a:endParaRPr b="1">
              <a:solidFill>
                <a:srgbClr val="333333"/>
              </a:solidFill>
            </a:endParaRPr>
          </a:p>
          <a:p>
            <a:pPr marL="0" lvl="0" indent="0" algn="ctr" rtl="0">
              <a:lnSpc>
                <a:spcPct val="100000"/>
              </a:lnSpc>
              <a:spcBef>
                <a:spcPts val="0"/>
              </a:spcBef>
              <a:spcAft>
                <a:spcPts val="0"/>
              </a:spcAft>
              <a:buNone/>
            </a:pPr>
            <a:r>
              <a:rPr lang="en-US">
                <a:solidFill>
                  <a:srgbClr val="333333"/>
                </a:solidFill>
              </a:rPr>
              <a:t>Focus on Interactions with Children</a:t>
            </a:r>
            <a:endParaRPr>
              <a:solidFill>
                <a:srgbClr val="333333"/>
              </a:solidFill>
            </a:endParaRPr>
          </a:p>
        </p:txBody>
      </p:sp>
      <p:sp>
        <p:nvSpPr>
          <p:cNvPr id="216" name="Google Shape;216;p35"/>
          <p:cNvSpPr txBox="1">
            <a:spLocks noGrp="1"/>
          </p:cNvSpPr>
          <p:nvPr>
            <p:ph type="body" idx="2"/>
          </p:nvPr>
        </p:nvSpPr>
        <p:spPr>
          <a:xfrm>
            <a:off x="155250" y="1170432"/>
            <a:ext cx="8839200" cy="58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600" i="1" dirty="0"/>
              <a:t>Louisiana uses </a:t>
            </a:r>
            <a:r>
              <a:rPr lang="en-US" sz="1600" i="1" dirty="0" smtClean="0"/>
              <a:t>CLASS</a:t>
            </a:r>
            <a:r>
              <a:rPr lang="en-US" sz="1600" i="1" baseline="30000" dirty="0"/>
              <a:t>®</a:t>
            </a:r>
            <a:r>
              <a:rPr lang="en-US" sz="1600" i="1" dirty="0" smtClean="0"/>
              <a:t> </a:t>
            </a:r>
            <a:r>
              <a:rPr lang="en-US" sz="1600" i="1" dirty="0"/>
              <a:t>to measure, provide information on, and support improvement on the core elements needed for quality: adult-child interactions and instruction.</a:t>
            </a:r>
            <a:endParaRPr sz="1600" i="1" dirty="0"/>
          </a:p>
        </p:txBody>
      </p:sp>
      <p:sp>
        <p:nvSpPr>
          <p:cNvPr id="217" name="Google Shape;217;p35"/>
          <p:cNvSpPr txBox="1"/>
          <p:nvPr/>
        </p:nvSpPr>
        <p:spPr>
          <a:xfrm>
            <a:off x="112800" y="1711575"/>
            <a:ext cx="8918400" cy="3002100"/>
          </a:xfrm>
          <a:prstGeom prst="rect">
            <a:avLst/>
          </a:prstGeom>
          <a:noFill/>
          <a:ln>
            <a:noFill/>
          </a:ln>
        </p:spPr>
        <p:txBody>
          <a:bodyPr spcFirstLastPara="1" wrap="square" lIns="91425" tIns="45700" rIns="91425" bIns="45700" anchor="t" anchorCtr="0">
            <a:noAutofit/>
          </a:bodyPr>
          <a:lstStyle/>
          <a:p>
            <a:pPr marL="230187" lvl="0" indent="-217487">
              <a:spcBef>
                <a:spcPts val="300"/>
              </a:spcBef>
              <a:buSzPts val="1600"/>
              <a:buChar char="•"/>
            </a:pPr>
            <a:r>
              <a:rPr lang="en-US" sz="1600" i="1" dirty="0" smtClean="0">
                <a:latin typeface="Calibri"/>
                <a:ea typeface="Calibri"/>
                <a:cs typeface="Calibri"/>
                <a:sym typeface="Calibri"/>
              </a:rPr>
              <a:t>CLASS</a:t>
            </a:r>
            <a:r>
              <a:rPr lang="en-US" sz="1600" i="1" baseline="30000" dirty="0" smtClean="0"/>
              <a:t> </a:t>
            </a:r>
            <a:r>
              <a:rPr lang="en-US" sz="1600" i="1" baseline="30000" dirty="0"/>
              <a:t>® </a:t>
            </a:r>
            <a:r>
              <a:rPr lang="en-US" sz="1600" dirty="0">
                <a:latin typeface="Calibri"/>
                <a:cs typeface="Calibri"/>
                <a:sym typeface="Calibri"/>
              </a:rPr>
              <a:t>a</a:t>
            </a:r>
            <a:r>
              <a:rPr lang="en-US" sz="1600" dirty="0" smtClean="0">
                <a:solidFill>
                  <a:srgbClr val="000000"/>
                </a:solidFill>
                <a:latin typeface="Calibri"/>
                <a:ea typeface="Calibri"/>
                <a:cs typeface="Calibri"/>
                <a:sym typeface="Calibri"/>
              </a:rPr>
              <a:t>ssesses </a:t>
            </a:r>
            <a:r>
              <a:rPr lang="en-US" sz="1600" dirty="0">
                <a:solidFill>
                  <a:srgbClr val="000000"/>
                </a:solidFill>
                <a:latin typeface="Calibri"/>
                <a:ea typeface="Calibri"/>
                <a:cs typeface="Calibri"/>
                <a:sym typeface="Calibri"/>
              </a:rPr>
              <a:t>how well teachers interact with children, including how well they: </a:t>
            </a:r>
            <a:endParaRPr sz="1600" dirty="0">
              <a:solidFill>
                <a:srgbClr val="000000"/>
              </a:solidFill>
              <a:latin typeface="Calibri"/>
              <a:ea typeface="Calibri"/>
              <a:cs typeface="Calibri"/>
              <a:sym typeface="Calibri"/>
            </a:endParaRPr>
          </a:p>
          <a:p>
            <a:pPr marL="230187" lvl="0" indent="-185737" rtl="0">
              <a:spcBef>
                <a:spcPts val="300"/>
              </a:spcBef>
              <a:spcAft>
                <a:spcPts val="0"/>
              </a:spcAft>
              <a:buNone/>
            </a:pPr>
            <a:endParaRPr sz="1600" dirty="0">
              <a:solidFill>
                <a:srgbClr val="000000"/>
              </a:solidFill>
              <a:latin typeface="Calibri"/>
              <a:ea typeface="Calibri"/>
              <a:cs typeface="Calibri"/>
              <a:sym typeface="Calibri"/>
            </a:endParaRPr>
          </a:p>
          <a:p>
            <a:pPr marL="230187" lvl="0" indent="-185737" rtl="0">
              <a:spcBef>
                <a:spcPts val="300"/>
              </a:spcBef>
              <a:spcAft>
                <a:spcPts val="0"/>
              </a:spcAft>
              <a:buNone/>
            </a:pPr>
            <a:endParaRPr sz="1600" dirty="0">
              <a:solidFill>
                <a:srgbClr val="000000"/>
              </a:solidFill>
              <a:latin typeface="Calibri"/>
              <a:ea typeface="Calibri"/>
              <a:cs typeface="Calibri"/>
              <a:sym typeface="Calibri"/>
            </a:endParaRPr>
          </a:p>
          <a:p>
            <a:pPr marL="230187" lvl="0" indent="-185737" rtl="0">
              <a:spcBef>
                <a:spcPts val="300"/>
              </a:spcBef>
              <a:spcAft>
                <a:spcPts val="0"/>
              </a:spcAft>
              <a:buNone/>
            </a:pPr>
            <a:endParaRPr sz="1600" dirty="0">
              <a:latin typeface="Calibri"/>
              <a:ea typeface="Calibri"/>
              <a:cs typeface="Calibri"/>
              <a:sym typeface="Calibri"/>
            </a:endParaRPr>
          </a:p>
          <a:p>
            <a:pPr marL="230187" lvl="0" indent="-185737" rtl="0">
              <a:spcBef>
                <a:spcPts val="300"/>
              </a:spcBef>
              <a:spcAft>
                <a:spcPts val="0"/>
              </a:spcAft>
              <a:buNone/>
            </a:pPr>
            <a:endParaRPr sz="1600" dirty="0">
              <a:latin typeface="Calibri"/>
              <a:ea typeface="Calibri"/>
              <a:cs typeface="Calibri"/>
              <a:sym typeface="Calibri"/>
            </a:endParaRPr>
          </a:p>
          <a:p>
            <a:pPr marL="230187" lvl="0" indent="-115887" rtl="0">
              <a:spcBef>
                <a:spcPts val="300"/>
              </a:spcBef>
              <a:spcAft>
                <a:spcPts val="0"/>
              </a:spcAft>
              <a:buNone/>
            </a:pPr>
            <a:endParaRPr lang="en-US" sz="2000" dirty="0" smtClean="0">
              <a:solidFill>
                <a:srgbClr val="000000"/>
              </a:solidFill>
              <a:latin typeface="Calibri"/>
              <a:ea typeface="Calibri"/>
              <a:cs typeface="Calibri"/>
              <a:sym typeface="Calibri"/>
            </a:endParaRPr>
          </a:p>
          <a:p>
            <a:pPr marL="230187" lvl="0" indent="-115887" rtl="0">
              <a:spcBef>
                <a:spcPts val="300"/>
              </a:spcBef>
              <a:spcAft>
                <a:spcPts val="0"/>
              </a:spcAft>
              <a:buNone/>
            </a:pPr>
            <a:endParaRPr sz="2000" dirty="0">
              <a:solidFill>
                <a:srgbClr val="000000"/>
              </a:solidFill>
              <a:latin typeface="Calibri"/>
              <a:ea typeface="Calibri"/>
              <a:cs typeface="Calibri"/>
              <a:sym typeface="Calibri"/>
            </a:endParaRPr>
          </a:p>
          <a:p>
            <a:pPr marL="230187" lvl="0" indent="-217487">
              <a:spcBef>
                <a:spcPts val="300"/>
              </a:spcBef>
              <a:buSzPts val="1600"/>
              <a:buChar char="•"/>
            </a:pPr>
            <a:r>
              <a:rPr lang="en-US" sz="1600" i="1" dirty="0">
                <a:latin typeface="Calibri"/>
                <a:ea typeface="Calibri"/>
                <a:cs typeface="Calibri"/>
                <a:sym typeface="Calibri"/>
              </a:rPr>
              <a:t>CLASS</a:t>
            </a:r>
            <a:r>
              <a:rPr lang="en-US" sz="1600" i="1" baseline="30000" dirty="0"/>
              <a:t> ® </a:t>
            </a:r>
            <a:r>
              <a:rPr lang="en-US" sz="1600" dirty="0">
                <a:latin typeface="Calibri"/>
                <a:cs typeface="Calibri"/>
                <a:sym typeface="Calibri"/>
              </a:rPr>
              <a:t>c</a:t>
            </a:r>
            <a:r>
              <a:rPr lang="en-US" sz="1600" dirty="0" smtClean="0">
                <a:solidFill>
                  <a:srgbClr val="000000"/>
                </a:solidFill>
                <a:latin typeface="Calibri"/>
                <a:ea typeface="Calibri"/>
                <a:cs typeface="Calibri"/>
                <a:sym typeface="Calibri"/>
              </a:rPr>
              <a:t>orrelates </a:t>
            </a:r>
            <a:r>
              <a:rPr lang="en-US" sz="1600" dirty="0">
                <a:solidFill>
                  <a:srgbClr val="000000"/>
                </a:solidFill>
                <a:latin typeface="Calibri"/>
                <a:ea typeface="Calibri"/>
                <a:cs typeface="Calibri"/>
                <a:sym typeface="Calibri"/>
              </a:rPr>
              <a:t>with child outcomes</a:t>
            </a:r>
            <a:endParaRPr sz="1600" dirty="0">
              <a:latin typeface="Calibri"/>
              <a:ea typeface="Calibri"/>
              <a:cs typeface="Calibri"/>
              <a:sym typeface="Calibri"/>
            </a:endParaRPr>
          </a:p>
          <a:p>
            <a:pPr marL="461962" lvl="1" indent="-231775">
              <a:spcBef>
                <a:spcPts val="300"/>
              </a:spcBef>
              <a:buSzPts val="1600"/>
              <a:buFont typeface="Calibri"/>
              <a:buChar char="−"/>
            </a:pPr>
            <a:r>
              <a:rPr lang="en-US" sz="1600" i="1" dirty="0">
                <a:solidFill>
                  <a:srgbClr val="000000"/>
                </a:solidFill>
                <a:latin typeface="Calibri"/>
                <a:ea typeface="Calibri"/>
                <a:cs typeface="Calibri"/>
                <a:sym typeface="Calibri"/>
              </a:rPr>
              <a:t>Programs that perform better on </a:t>
            </a:r>
            <a:r>
              <a:rPr lang="en-US" sz="1600" i="1" dirty="0" smtClean="0">
                <a:solidFill>
                  <a:srgbClr val="000000"/>
                </a:solidFill>
                <a:latin typeface="Calibri"/>
                <a:ea typeface="Calibri"/>
                <a:cs typeface="Calibri"/>
                <a:sym typeface="Calibri"/>
              </a:rPr>
              <a:t>CLASS</a:t>
            </a:r>
            <a:r>
              <a:rPr lang="en-US" sz="1600" i="1" baseline="30000" dirty="0"/>
              <a:t> ®</a:t>
            </a:r>
            <a:r>
              <a:rPr lang="en-US" sz="1600" i="1" dirty="0" smtClean="0">
                <a:solidFill>
                  <a:srgbClr val="000000"/>
                </a:solidFill>
                <a:latin typeface="Calibri"/>
                <a:ea typeface="Calibri"/>
                <a:cs typeface="Calibri"/>
                <a:sym typeface="Calibri"/>
              </a:rPr>
              <a:t> </a:t>
            </a:r>
            <a:r>
              <a:rPr lang="en-US" sz="1600" i="1" dirty="0">
                <a:solidFill>
                  <a:srgbClr val="000000"/>
                </a:solidFill>
                <a:latin typeface="Calibri"/>
                <a:ea typeface="Calibri"/>
                <a:cs typeface="Calibri"/>
                <a:sym typeface="Calibri"/>
              </a:rPr>
              <a:t>have better child outcomes (i.e., kindergarten readiness).</a:t>
            </a:r>
            <a:endParaRPr sz="1600" dirty="0">
              <a:solidFill>
                <a:srgbClr val="000000"/>
              </a:solidFill>
              <a:latin typeface="Calibri"/>
              <a:ea typeface="Calibri"/>
              <a:cs typeface="Calibri"/>
              <a:sym typeface="Calibri"/>
            </a:endParaRPr>
          </a:p>
          <a:p>
            <a:pPr marL="230187" lvl="0" indent="-217487">
              <a:buSzPts val="1600"/>
              <a:buChar char="•"/>
            </a:pPr>
            <a:r>
              <a:rPr lang="en-US" sz="1600" i="1" dirty="0">
                <a:latin typeface="Calibri"/>
                <a:ea typeface="Calibri"/>
                <a:cs typeface="Calibri"/>
                <a:sym typeface="Calibri"/>
              </a:rPr>
              <a:t>CLASS</a:t>
            </a:r>
            <a:r>
              <a:rPr lang="en-US" sz="1600" i="1" baseline="30000" dirty="0"/>
              <a:t> ® </a:t>
            </a:r>
            <a:r>
              <a:rPr lang="en-US" sz="1600" i="1" baseline="30000" dirty="0" smtClean="0"/>
              <a:t> </a:t>
            </a:r>
            <a:r>
              <a:rPr lang="en-US" sz="1600" dirty="0">
                <a:latin typeface="Calibri"/>
                <a:cs typeface="Calibri"/>
                <a:sym typeface="Calibri"/>
              </a:rPr>
              <a:t>s</a:t>
            </a:r>
            <a:r>
              <a:rPr lang="en-US" sz="1600" dirty="0" smtClean="0">
                <a:solidFill>
                  <a:srgbClr val="000000"/>
                </a:solidFill>
                <a:latin typeface="Calibri"/>
                <a:ea typeface="Calibri"/>
                <a:cs typeface="Calibri"/>
                <a:sym typeface="Calibri"/>
              </a:rPr>
              <a:t>upports </a:t>
            </a:r>
            <a:r>
              <a:rPr lang="en-US" sz="1600" dirty="0">
                <a:solidFill>
                  <a:srgbClr val="000000"/>
                </a:solidFill>
                <a:latin typeface="Calibri"/>
                <a:ea typeface="Calibri"/>
                <a:cs typeface="Calibri"/>
                <a:sym typeface="Calibri"/>
              </a:rPr>
              <a:t>teacher growth by providing useful information for coaching</a:t>
            </a:r>
            <a:endParaRPr sz="1600" dirty="0">
              <a:solidFill>
                <a:srgbClr val="000000"/>
              </a:solidFill>
              <a:latin typeface="Calibri"/>
              <a:ea typeface="Calibri"/>
              <a:cs typeface="Calibri"/>
              <a:sym typeface="Calibri"/>
            </a:endParaRPr>
          </a:p>
        </p:txBody>
      </p:sp>
      <p:graphicFrame>
        <p:nvGraphicFramePr>
          <p:cNvPr id="218" name="Google Shape;218;p35"/>
          <p:cNvGraphicFramePr/>
          <p:nvPr>
            <p:extLst>
              <p:ext uri="{D42A27DB-BD31-4B8C-83A1-F6EECF244321}">
                <p14:modId xmlns:p14="http://schemas.microsoft.com/office/powerpoint/2010/main" val="294948118"/>
              </p:ext>
            </p:extLst>
          </p:nvPr>
        </p:nvGraphicFramePr>
        <p:xfrm>
          <a:off x="112800" y="2118878"/>
          <a:ext cx="8918401" cy="1645960"/>
        </p:xfrm>
        <a:graphic>
          <a:graphicData uri="http://schemas.openxmlformats.org/drawingml/2006/table">
            <a:tbl>
              <a:tblPr firstRow="1" bandRow="1">
                <a:noFill/>
                <a:tableStyleId>{64FD00E0-C5CD-4EB1-9565-3AF23874482C}</a:tableStyleId>
              </a:tblPr>
              <a:tblGrid>
                <a:gridCol w="4596853">
                  <a:extLst>
                    <a:ext uri="{9D8B030D-6E8A-4147-A177-3AD203B41FA5}">
                      <a16:colId xmlns:a16="http://schemas.microsoft.com/office/drawing/2014/main" val="20000"/>
                    </a:ext>
                  </a:extLst>
                </a:gridCol>
                <a:gridCol w="1533832">
                  <a:extLst>
                    <a:ext uri="{9D8B030D-6E8A-4147-A177-3AD203B41FA5}">
                      <a16:colId xmlns:a16="http://schemas.microsoft.com/office/drawing/2014/main" val="20001"/>
                    </a:ext>
                  </a:extLst>
                </a:gridCol>
                <a:gridCol w="1563329">
                  <a:extLst>
                    <a:ext uri="{9D8B030D-6E8A-4147-A177-3AD203B41FA5}">
                      <a16:colId xmlns:a16="http://schemas.microsoft.com/office/drawing/2014/main" val="20002"/>
                    </a:ext>
                  </a:extLst>
                </a:gridCol>
                <a:gridCol w="1224387">
                  <a:extLst>
                    <a:ext uri="{9D8B030D-6E8A-4147-A177-3AD203B41FA5}">
                      <a16:colId xmlns:a16="http://schemas.microsoft.com/office/drawing/2014/main" val="3709411893"/>
                    </a:ext>
                  </a:extLst>
                </a:gridCol>
              </a:tblGrid>
              <a:tr h="239125">
                <a:tc>
                  <a:txBody>
                    <a:bodyPr/>
                    <a:lstStyle/>
                    <a:p>
                      <a:pPr marL="0" marR="0" lvl="0" indent="0" algn="l" rtl="0">
                        <a:spcBef>
                          <a:spcPts val="0"/>
                        </a:spcBef>
                        <a:spcAft>
                          <a:spcPts val="0"/>
                        </a:spcAft>
                        <a:buNone/>
                      </a:pPr>
                      <a:r>
                        <a:rPr lang="en-US" sz="1200" u="none" strike="noStrike" cap="none" dirty="0"/>
                        <a:t>Description</a:t>
                      </a:r>
                      <a:endParaRPr sz="1200" dirty="0"/>
                    </a:p>
                  </a:txBody>
                  <a:tcPr marL="91450" marR="91450" marT="45725" marB="45725">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solidFill>
                      <a:srgbClr val="434343"/>
                    </a:solidFill>
                  </a:tcPr>
                </a:tc>
                <a:tc>
                  <a:txBody>
                    <a:bodyPr/>
                    <a:lstStyle/>
                    <a:p>
                      <a:pPr marL="0" marR="0" lvl="0" indent="0" algn="ctr" rtl="0">
                        <a:spcBef>
                          <a:spcPts val="0"/>
                        </a:spcBef>
                        <a:spcAft>
                          <a:spcPts val="0"/>
                        </a:spcAft>
                        <a:buNone/>
                      </a:pPr>
                      <a:r>
                        <a:rPr lang="en-US" sz="1200" dirty="0"/>
                        <a:t>Pre-K Domain</a:t>
                      </a:r>
                      <a:endParaRPr sz="1200" dirty="0"/>
                    </a:p>
                  </a:txBody>
                  <a:tcPr marL="91450" marR="91450" marT="45725" marB="45725">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solidFill>
                      <a:srgbClr val="434343"/>
                    </a:solidFill>
                  </a:tcPr>
                </a:tc>
                <a:tc>
                  <a:txBody>
                    <a:bodyPr/>
                    <a:lstStyle/>
                    <a:p>
                      <a:pPr marL="0" marR="0" lvl="0" indent="0" algn="ctr" rtl="0">
                        <a:spcBef>
                          <a:spcPts val="0"/>
                        </a:spcBef>
                        <a:spcAft>
                          <a:spcPts val="0"/>
                        </a:spcAft>
                        <a:buNone/>
                      </a:pPr>
                      <a:r>
                        <a:rPr lang="en-US" sz="1200"/>
                        <a:t>Toddler Domain</a:t>
                      </a:r>
                      <a:endParaRPr sz="1200"/>
                    </a:p>
                  </a:txBody>
                  <a:tcPr marL="91450" marR="91450" marT="45725" marB="4572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solidFill>
                      <a:srgbClr val="434343"/>
                    </a:solidFill>
                  </a:tcPr>
                </a:tc>
                <a:tc>
                  <a:txBody>
                    <a:bodyPr/>
                    <a:lstStyle/>
                    <a:p>
                      <a:pPr marL="0" marR="0" lvl="0" indent="0" algn="ctr" rtl="0">
                        <a:spcBef>
                          <a:spcPts val="0"/>
                        </a:spcBef>
                        <a:spcAft>
                          <a:spcPts val="0"/>
                        </a:spcAft>
                        <a:buNone/>
                      </a:pPr>
                      <a:r>
                        <a:rPr lang="en-US" sz="1200" smtClean="0"/>
                        <a:t>Infant</a:t>
                      </a:r>
                      <a:r>
                        <a:rPr lang="en-US" sz="1200" baseline="0" smtClean="0"/>
                        <a:t> Domain</a:t>
                      </a:r>
                      <a:endParaRPr sz="1200" dirty="0"/>
                    </a:p>
                  </a:txBody>
                  <a:tcPr marL="91450" marR="91450" marT="45725" marB="45725">
                    <a:lnL w="12700" cap="flat" cmpd="sng">
                      <a:solidFill>
                        <a:srgbClr val="000000"/>
                      </a:solidFill>
                      <a:prstDash val="solid"/>
                      <a:round/>
                      <a:headEnd type="none" w="sm" len="sm"/>
                      <a:tailEnd type="none" w="sm" len="sm"/>
                    </a:lnL>
                    <a:lnB w="12700" cap="flat" cmpd="sng" algn="ctr">
                      <a:solidFill>
                        <a:srgbClr val="000000"/>
                      </a:solidFill>
                      <a:prstDash val="solid"/>
                      <a:round/>
                      <a:headEnd type="none" w="sm" len="sm"/>
                      <a:tailEnd type="none" w="sm" len="sm"/>
                    </a:lnB>
                    <a:solidFill>
                      <a:srgbClr val="434343"/>
                    </a:solidFill>
                  </a:tcPr>
                </a:tc>
                <a:extLst>
                  <a:ext uri="{0D108BD9-81ED-4DB2-BD59-A6C34878D82A}">
                    <a16:rowId xmlns:a16="http://schemas.microsoft.com/office/drawing/2014/main" val="10000"/>
                  </a:ext>
                </a:extLst>
              </a:tr>
              <a:tr h="360025">
                <a:tc>
                  <a:txBody>
                    <a:bodyPr/>
                    <a:lstStyle/>
                    <a:p>
                      <a:pPr marL="0" marR="0" lvl="0" indent="0" algn="l" rtl="0">
                        <a:spcBef>
                          <a:spcPts val="0"/>
                        </a:spcBef>
                        <a:spcAft>
                          <a:spcPts val="0"/>
                        </a:spcAft>
                        <a:buNone/>
                      </a:pPr>
                      <a:r>
                        <a:rPr lang="en-US" sz="1200" i="1" dirty="0"/>
                        <a:t>Create a warm, positive environment and build trusting relationships with children </a:t>
                      </a:r>
                      <a:endParaRPr sz="1200" dirty="0"/>
                    </a:p>
                  </a:txBody>
                  <a:tcPr marL="91450" marR="91450" marT="45725" marB="45725">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en-US" sz="1200" b="1" dirty="0"/>
                        <a:t>Emotional</a:t>
                      </a:r>
                      <a:endParaRPr sz="1200" dirty="0"/>
                    </a:p>
                    <a:p>
                      <a:pPr marL="0" marR="0" lvl="0" indent="0" algn="ctr" rtl="0">
                        <a:spcBef>
                          <a:spcPts val="0"/>
                        </a:spcBef>
                        <a:spcAft>
                          <a:spcPts val="0"/>
                        </a:spcAft>
                        <a:buNone/>
                      </a:pPr>
                      <a:r>
                        <a:rPr lang="en-US" sz="1200" b="1" dirty="0"/>
                        <a:t>Support</a:t>
                      </a:r>
                      <a:endParaRPr sz="1200" b="1" dirty="0"/>
                    </a:p>
                  </a:txBody>
                  <a:tcPr marL="91450" marR="91450" marT="45725" marB="45725"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CFE2F3"/>
                    </a:solidFill>
                  </a:tcPr>
                </a:tc>
                <a:tc rowSpan="2">
                  <a:txBody>
                    <a:bodyPr/>
                    <a:lstStyle/>
                    <a:p>
                      <a:pPr marL="0" marR="0" lvl="0" indent="0" algn="ctr" rtl="0">
                        <a:spcBef>
                          <a:spcPts val="0"/>
                        </a:spcBef>
                        <a:spcAft>
                          <a:spcPts val="0"/>
                        </a:spcAft>
                        <a:buNone/>
                      </a:pPr>
                      <a:r>
                        <a:rPr lang="en-US" sz="1200" b="1" dirty="0"/>
                        <a:t>Emotional &amp; Behavioral Support</a:t>
                      </a:r>
                      <a:endParaRPr sz="1200" b="1" dirty="0"/>
                    </a:p>
                  </a:txBody>
                  <a:tcPr marL="91450" marR="91450" marT="45725" marB="45725"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rowSpan="3">
                  <a:txBody>
                    <a:bodyPr/>
                    <a:lstStyle/>
                    <a:p>
                      <a:pPr marL="0" marR="0" lvl="0" indent="0" algn="ctr" rtl="0">
                        <a:spcBef>
                          <a:spcPts val="0"/>
                        </a:spcBef>
                        <a:spcAft>
                          <a:spcPts val="0"/>
                        </a:spcAft>
                        <a:buNone/>
                      </a:pPr>
                      <a:r>
                        <a:rPr lang="en-US" sz="1200" b="1" dirty="0" smtClean="0"/>
                        <a:t>Responsive Caregiving</a:t>
                      </a:r>
                      <a:endParaRPr sz="1200" b="1" dirty="0"/>
                    </a:p>
                  </a:txBody>
                  <a:tcPr marL="91450" marR="91450" marT="45725" marB="45725" anchor="ctr">
                    <a:lnL w="12700" cap="flat" cmpd="sng">
                      <a:solidFill>
                        <a:srgbClr val="000000"/>
                      </a:solidFill>
                      <a:prstDash val="solid"/>
                      <a:round/>
                      <a:headEnd type="none" w="sm" len="sm"/>
                      <a:tailEnd type="none" w="sm" len="sm"/>
                    </a:lnL>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1"/>
                  </a:ext>
                </a:extLst>
              </a:tr>
              <a:tr h="218525">
                <a:tc>
                  <a:txBody>
                    <a:bodyPr/>
                    <a:lstStyle/>
                    <a:p>
                      <a:pPr marL="0" marR="0" lvl="0" indent="0" algn="l" rtl="0">
                        <a:spcBef>
                          <a:spcPts val="0"/>
                        </a:spcBef>
                        <a:spcAft>
                          <a:spcPts val="0"/>
                        </a:spcAft>
                        <a:buNone/>
                      </a:pPr>
                      <a:r>
                        <a:rPr lang="en-US" sz="1200" i="1"/>
                        <a:t>Organize daily routines and minimize disruptions</a:t>
                      </a:r>
                      <a:endParaRPr sz="1200"/>
                    </a:p>
                  </a:txBody>
                  <a:tcPr marL="91450" marR="91450" marT="45725" marB="45725">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1" dirty="0"/>
                        <a:t>Classroom Organization</a:t>
                      </a:r>
                      <a:endParaRPr sz="1200" b="1" dirty="0"/>
                    </a:p>
                  </a:txBody>
                  <a:tcPr marL="91450" marR="91450" marT="45725" marB="45725"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413200">
                <a:tc>
                  <a:txBody>
                    <a:bodyPr/>
                    <a:lstStyle/>
                    <a:p>
                      <a:pPr marL="0" marR="0" lvl="0" indent="0" algn="l" rtl="0">
                        <a:spcBef>
                          <a:spcPts val="0"/>
                        </a:spcBef>
                        <a:spcAft>
                          <a:spcPts val="0"/>
                        </a:spcAft>
                        <a:buNone/>
                      </a:pPr>
                      <a:r>
                        <a:rPr lang="en-US" sz="1200" i="1" dirty="0"/>
                        <a:t>Help children learn concepts and connect ideas through dialogue and play </a:t>
                      </a:r>
                      <a:endParaRPr sz="1200" dirty="0"/>
                    </a:p>
                  </a:txBody>
                  <a:tcPr marL="91450" marR="91450" marT="45725" marB="45725">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en-US" sz="1200" b="1"/>
                        <a:t>Instructional Support</a:t>
                      </a:r>
                      <a:endParaRPr sz="1200" b="1"/>
                    </a:p>
                  </a:txBody>
                  <a:tcPr marL="91450" marR="91450" marT="45725" marB="45725"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en-US" sz="1200" b="1" dirty="0"/>
                        <a:t>Engaged Support for Learning</a:t>
                      </a:r>
                      <a:endParaRPr sz="1200" b="1" dirty="0"/>
                    </a:p>
                  </a:txBody>
                  <a:tcPr marL="91450" marR="91450" marT="45725" marB="45725"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vMerge="1">
                  <a:txBody>
                    <a:bodyPr/>
                    <a:lstStyle/>
                    <a:p>
                      <a:pPr marL="0" marR="0" lvl="0" indent="0" algn="ctr" rtl="0">
                        <a:spcBef>
                          <a:spcPts val="0"/>
                        </a:spcBef>
                        <a:spcAft>
                          <a:spcPts val="0"/>
                        </a:spcAft>
                        <a:buNone/>
                      </a:pPr>
                      <a:endParaRPr sz="1200" b="1" dirty="0"/>
                    </a:p>
                  </a:txBody>
                  <a:tcPr marL="91450" marR="91450" marT="45725" marB="45725" anchor="ctr">
                    <a:lnL w="12700" cap="flat" cmpd="sng">
                      <a:solidFill>
                        <a:srgbClr val="000000"/>
                      </a:solidFill>
                      <a:prstDash val="solid"/>
                      <a:round/>
                      <a:headEnd type="none" w="sm" len="sm"/>
                      <a:tailEnd type="none" w="sm" len="sm"/>
                    </a:lnL>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0" y="304200"/>
            <a:ext cx="9144000" cy="4545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b="1"/>
              <a:t>How to Use This Presentation</a:t>
            </a:r>
            <a:endParaRPr b="1"/>
          </a:p>
        </p:txBody>
      </p:sp>
      <p:sp>
        <p:nvSpPr>
          <p:cNvPr id="84" name="Google Shape;84;p17"/>
          <p:cNvSpPr txBox="1">
            <a:spLocks noGrp="1"/>
          </p:cNvSpPr>
          <p:nvPr>
            <p:ph type="body" idx="1"/>
          </p:nvPr>
        </p:nvSpPr>
        <p:spPr>
          <a:xfrm>
            <a:off x="152404" y="1141471"/>
            <a:ext cx="8839200" cy="3543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US" sz="1600" dirty="0">
                <a:solidFill>
                  <a:srgbClr val="000000"/>
                </a:solidFill>
              </a:rPr>
              <a:t>This presentation is designed to provide school and center leaders with a template they can use in their conversations with families. </a:t>
            </a:r>
            <a:r>
              <a:rPr lang="en-US" sz="1600" b="1" dirty="0">
                <a:solidFill>
                  <a:srgbClr val="000000"/>
                </a:solidFill>
              </a:rPr>
              <a:t>Please</a:t>
            </a:r>
            <a:r>
              <a:rPr lang="en-US" sz="1600" dirty="0">
                <a:solidFill>
                  <a:srgbClr val="000000"/>
                </a:solidFill>
              </a:rPr>
              <a:t> </a:t>
            </a:r>
            <a:r>
              <a:rPr lang="en-US" sz="1600" b="1" dirty="0">
                <a:solidFill>
                  <a:srgbClr val="000000"/>
                </a:solidFill>
              </a:rPr>
              <a:t>customize it to meet your center’s needs.</a:t>
            </a:r>
            <a:endParaRPr sz="1600" b="1" dirty="0">
              <a:solidFill>
                <a:srgbClr val="000000"/>
              </a:solidFill>
            </a:endParaRPr>
          </a:p>
          <a:p>
            <a:pPr marL="457200" lvl="0" indent="-342900" rtl="0">
              <a:lnSpc>
                <a:spcPct val="100000"/>
              </a:lnSpc>
              <a:spcBef>
                <a:spcPts val="600"/>
              </a:spcBef>
              <a:spcAft>
                <a:spcPts val="0"/>
              </a:spcAft>
              <a:buClr>
                <a:srgbClr val="000000"/>
              </a:buClr>
              <a:buSzPts val="1800"/>
              <a:buChar char="•"/>
            </a:pPr>
            <a:r>
              <a:rPr lang="en-US" sz="1600" dirty="0">
                <a:solidFill>
                  <a:srgbClr val="000000"/>
                </a:solidFill>
              </a:rPr>
              <a:t>Slide directions and talking points are in the notes section of the slides. </a:t>
            </a:r>
            <a:endParaRPr sz="1600" dirty="0">
              <a:solidFill>
                <a:srgbClr val="000000"/>
              </a:solidFill>
            </a:endParaRPr>
          </a:p>
          <a:p>
            <a:pPr marL="457200" lvl="0" indent="-342900" rtl="0">
              <a:lnSpc>
                <a:spcPct val="100000"/>
              </a:lnSpc>
              <a:spcBef>
                <a:spcPts val="600"/>
              </a:spcBef>
              <a:spcAft>
                <a:spcPts val="0"/>
              </a:spcAft>
              <a:buSzPts val="1800"/>
              <a:buChar char="•"/>
            </a:pPr>
            <a:r>
              <a:rPr lang="en-US" sz="1600" dirty="0">
                <a:solidFill>
                  <a:srgbClr val="000000"/>
                </a:solidFill>
              </a:rPr>
              <a:t>All </a:t>
            </a:r>
            <a:r>
              <a:rPr lang="en-US" sz="1600" b="1" dirty="0">
                <a:solidFill>
                  <a:srgbClr val="FF0000"/>
                </a:solidFill>
              </a:rPr>
              <a:t>RED </a:t>
            </a:r>
            <a:r>
              <a:rPr lang="en-US" sz="1600" dirty="0">
                <a:solidFill>
                  <a:srgbClr val="000000"/>
                </a:solidFill>
              </a:rPr>
              <a:t>text, on both the slides and in the talking points, should be updated with your site-specific information</a:t>
            </a:r>
            <a:r>
              <a:rPr lang="en-US" sz="1600" dirty="0" smtClean="0">
                <a:solidFill>
                  <a:srgbClr val="000000"/>
                </a:solidFill>
              </a:rPr>
              <a:t>.</a:t>
            </a:r>
          </a:p>
          <a:p>
            <a:pPr marL="457200" lvl="0" indent="-342900" rtl="0">
              <a:lnSpc>
                <a:spcPct val="100000"/>
              </a:lnSpc>
              <a:spcBef>
                <a:spcPts val="600"/>
              </a:spcBef>
              <a:spcAft>
                <a:spcPts val="0"/>
              </a:spcAft>
              <a:buClr>
                <a:srgbClr val="000000"/>
              </a:buClr>
              <a:buSzPts val="1800"/>
              <a:buChar char="•"/>
            </a:pPr>
            <a:r>
              <a:rPr lang="en-US" sz="1600" dirty="0" smtClean="0">
                <a:solidFill>
                  <a:srgbClr val="000000"/>
                </a:solidFill>
              </a:rPr>
              <a:t>Slides </a:t>
            </a:r>
            <a:r>
              <a:rPr lang="en-US" sz="1600" dirty="0">
                <a:solidFill>
                  <a:srgbClr val="000000"/>
                </a:solidFill>
              </a:rPr>
              <a:t>in the Appendix provide Louisiana’s overall vision for </a:t>
            </a:r>
            <a:r>
              <a:rPr lang="en-US" sz="1600" dirty="0" smtClean="0">
                <a:solidFill>
                  <a:srgbClr val="000000"/>
                </a:solidFill>
              </a:rPr>
              <a:t>birth-12 </a:t>
            </a:r>
            <a:r>
              <a:rPr lang="en-US" sz="1600" dirty="0">
                <a:solidFill>
                  <a:srgbClr val="000000"/>
                </a:solidFill>
              </a:rPr>
              <a:t>education, successes to-date, and long-term goals.</a:t>
            </a:r>
            <a:endParaRPr sz="1600" dirty="0">
              <a:solidFill>
                <a:srgbClr val="000000"/>
              </a:solidFill>
            </a:endParaRPr>
          </a:p>
          <a:p>
            <a:pPr marL="457200" lvl="0" indent="-342900" rtl="0">
              <a:lnSpc>
                <a:spcPct val="100000"/>
              </a:lnSpc>
              <a:spcBef>
                <a:spcPts val="600"/>
              </a:spcBef>
              <a:spcAft>
                <a:spcPts val="0"/>
              </a:spcAft>
              <a:buClr>
                <a:srgbClr val="000000"/>
              </a:buClr>
              <a:buSzPts val="1800"/>
              <a:buChar char="•"/>
            </a:pPr>
            <a:r>
              <a:rPr lang="en-US" sz="1600" dirty="0">
                <a:solidFill>
                  <a:srgbClr val="000000"/>
                </a:solidFill>
              </a:rPr>
              <a:t>This presentation uses screenshots from the Louisiana School and Center Finder to highlight the model center’s performance. Please insert screenshots for your center.</a:t>
            </a:r>
            <a:endParaRPr sz="1600" dirty="0">
              <a:solidFill>
                <a:srgbClr val="000000"/>
              </a:solidFill>
            </a:endParaRPr>
          </a:p>
          <a:p>
            <a:pPr marL="914400" lvl="1" indent="-330200" rtl="0">
              <a:lnSpc>
                <a:spcPct val="100000"/>
              </a:lnSpc>
              <a:spcBef>
                <a:spcPts val="600"/>
              </a:spcBef>
              <a:spcAft>
                <a:spcPts val="0"/>
              </a:spcAft>
              <a:buClr>
                <a:srgbClr val="000000"/>
              </a:buClr>
              <a:buSzPts val="1600"/>
              <a:buChar char="•"/>
            </a:pPr>
            <a:r>
              <a:rPr lang="en-US" u="sng" dirty="0">
                <a:solidFill>
                  <a:schemeClr val="hlink"/>
                </a:solidFill>
                <a:hlinkClick r:id="rId3"/>
              </a:rPr>
              <a:t>PC Instructions</a:t>
            </a:r>
            <a:endParaRPr dirty="0">
              <a:solidFill>
                <a:srgbClr val="000000"/>
              </a:solidFill>
            </a:endParaRPr>
          </a:p>
          <a:p>
            <a:pPr marL="914400" lvl="1" indent="-330200" rtl="0">
              <a:lnSpc>
                <a:spcPct val="100000"/>
              </a:lnSpc>
              <a:spcBef>
                <a:spcPts val="0"/>
              </a:spcBef>
              <a:spcAft>
                <a:spcPts val="0"/>
              </a:spcAft>
              <a:buClr>
                <a:srgbClr val="000000"/>
              </a:buClr>
              <a:buSzPts val="1600"/>
              <a:buChar char="•"/>
            </a:pPr>
            <a:r>
              <a:rPr lang="en-US" u="sng" dirty="0">
                <a:solidFill>
                  <a:schemeClr val="hlink"/>
                </a:solidFill>
                <a:hlinkClick r:id="rId4"/>
              </a:rPr>
              <a:t>Mac Instructions</a:t>
            </a:r>
            <a:endParaRPr dirty="0">
              <a:solidFill>
                <a:srgbClr val="000000"/>
              </a:solidFill>
            </a:endParaRPr>
          </a:p>
          <a:p>
            <a:pPr marL="0" lvl="0" indent="0">
              <a:lnSpc>
                <a:spcPct val="100000"/>
              </a:lnSpc>
              <a:spcBef>
                <a:spcPts val="750"/>
              </a:spcBef>
              <a:spcAft>
                <a:spcPts val="0"/>
              </a:spcAft>
              <a:buNone/>
            </a:pPr>
            <a:endParaRPr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b="1" dirty="0" smtClean="0"/>
              <a:t>Annual </a:t>
            </a:r>
            <a:r>
              <a:rPr lang="en-US" b="1" dirty="0"/>
              <a:t>Early Childhood Performance Profile Roll-Out</a:t>
            </a:r>
            <a:endParaRPr b="1" dirty="0"/>
          </a:p>
        </p:txBody>
      </p:sp>
      <p:sp>
        <p:nvSpPr>
          <p:cNvPr id="91" name="Google Shape;91;p18"/>
          <p:cNvSpPr txBox="1">
            <a:spLocks noGrp="1"/>
          </p:cNvSpPr>
          <p:nvPr>
            <p:ph type="body" idx="2"/>
          </p:nvPr>
        </p:nvSpPr>
        <p:spPr>
          <a:xfrm>
            <a:off x="155250" y="1198575"/>
            <a:ext cx="8839200" cy="58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i="1" dirty="0"/>
              <a:t>There are several steps sites can take to understand their profiles and prepare for conversations with families.</a:t>
            </a:r>
            <a:endParaRPr dirty="0"/>
          </a:p>
        </p:txBody>
      </p:sp>
      <p:sp>
        <p:nvSpPr>
          <p:cNvPr id="92" name="Google Shape;92;p18"/>
          <p:cNvSpPr txBox="1"/>
          <p:nvPr/>
        </p:nvSpPr>
        <p:spPr>
          <a:xfrm>
            <a:off x="323854" y="1787775"/>
            <a:ext cx="8496300" cy="4398900"/>
          </a:xfrm>
          <a:prstGeom prst="rect">
            <a:avLst/>
          </a:prstGeom>
          <a:noFill/>
          <a:ln>
            <a:noFill/>
          </a:ln>
        </p:spPr>
        <p:txBody>
          <a:bodyPr spcFirstLastPara="1" wrap="square" lIns="91425" tIns="45700" rIns="91425" bIns="45700" anchor="t" anchorCtr="0">
            <a:noAutofit/>
          </a:bodyPr>
          <a:lstStyle/>
          <a:p>
            <a:pPr marL="342900" marR="0" lvl="0" indent="-317500" algn="l" rtl="0">
              <a:spcBef>
                <a:spcPts val="0"/>
              </a:spcBef>
              <a:spcAft>
                <a:spcPts val="0"/>
              </a:spcAft>
              <a:buClr>
                <a:srgbClr val="000000"/>
              </a:buClr>
              <a:buSzPts val="1400"/>
              <a:buFont typeface="Calibri"/>
              <a:buAutoNum type="arabicPeriod"/>
            </a:pPr>
            <a:r>
              <a:rPr lang="en-US" b="1" i="0" u="none" strike="noStrike" cap="none" dirty="0">
                <a:solidFill>
                  <a:srgbClr val="000000"/>
                </a:solidFill>
                <a:latin typeface="Calibri"/>
                <a:ea typeface="Calibri"/>
                <a:cs typeface="Calibri"/>
                <a:sym typeface="Calibri"/>
              </a:rPr>
              <a:t>Review your site’s Performance Profile. </a:t>
            </a:r>
            <a:endParaRPr b="0" i="0" u="none" strike="noStrike" cap="none" dirty="0">
              <a:solidFill>
                <a:srgbClr val="000000"/>
              </a:solidFill>
              <a:latin typeface="Calibri"/>
              <a:ea typeface="Calibri"/>
              <a:cs typeface="Calibri"/>
              <a:sym typeface="Calibri"/>
            </a:endParaRPr>
          </a:p>
          <a:p>
            <a:pPr marL="800100" marR="0" lvl="1" indent="-317500" algn="l" rtl="0">
              <a:spcBef>
                <a:spcPts val="0"/>
              </a:spcBef>
              <a:spcAft>
                <a:spcPts val="0"/>
              </a:spcAft>
              <a:buClr>
                <a:srgbClr val="000000"/>
              </a:buClr>
              <a:buSzPts val="1400"/>
              <a:buFont typeface="Arial"/>
              <a:buChar char="•"/>
            </a:pPr>
            <a:r>
              <a:rPr lang="en-US" b="0" i="0" u="none" strike="noStrike" cap="none" dirty="0" smtClean="0">
                <a:solidFill>
                  <a:srgbClr val="000000"/>
                </a:solidFill>
                <a:latin typeface="Calibri"/>
                <a:ea typeface="Calibri"/>
                <a:cs typeface="Calibri"/>
                <a:sym typeface="Calibri"/>
              </a:rPr>
              <a:t>Performance </a:t>
            </a:r>
            <a:r>
              <a:rPr lang="en-US" b="0" i="0" u="none" strike="noStrike" cap="none" dirty="0">
                <a:solidFill>
                  <a:srgbClr val="000000"/>
                </a:solidFill>
                <a:latin typeface="Calibri"/>
                <a:ea typeface="Calibri"/>
                <a:cs typeface="Calibri"/>
                <a:sym typeface="Calibri"/>
              </a:rPr>
              <a:t>Profiles can be saved or printed directly from the website.</a:t>
            </a:r>
            <a:endParaRPr dirty="0"/>
          </a:p>
          <a:p>
            <a:pPr marL="457200" marR="0" lvl="0" indent="-431800" algn="l" rtl="0">
              <a:spcBef>
                <a:spcPts val="0"/>
              </a:spcBef>
              <a:spcAft>
                <a:spcPts val="0"/>
              </a:spcAft>
              <a:buClr>
                <a:srgbClr val="000000"/>
              </a:buClr>
              <a:buSzPts val="1400"/>
              <a:buFont typeface="Calibri"/>
              <a:buAutoNum type="arabicPeriod"/>
            </a:pPr>
            <a:r>
              <a:rPr lang="en-US" b="1" i="0" u="none" strike="noStrike" cap="none" dirty="0">
                <a:solidFill>
                  <a:srgbClr val="000000"/>
                </a:solidFill>
                <a:latin typeface="Calibri"/>
                <a:ea typeface="Calibri"/>
                <a:cs typeface="Calibri"/>
                <a:sym typeface="Calibri"/>
              </a:rPr>
              <a:t>Use the resources from the Department to understand your profile.</a:t>
            </a:r>
            <a:endParaRPr dirty="0"/>
          </a:p>
          <a:p>
            <a:pPr marL="800100" marR="0" lvl="1" indent="-317500" algn="l" rtl="0">
              <a:spcBef>
                <a:spcPts val="0"/>
              </a:spcBef>
              <a:spcAft>
                <a:spcPts val="0"/>
              </a:spcAft>
              <a:buClr>
                <a:srgbClr val="000000"/>
              </a:buClr>
              <a:buSzPts val="1400"/>
              <a:buFont typeface="Arial"/>
              <a:buChar char="•"/>
            </a:pPr>
            <a:r>
              <a:rPr lang="en-US" b="0" i="0" u="none" strike="noStrike" cap="none" dirty="0">
                <a:solidFill>
                  <a:srgbClr val="000000"/>
                </a:solidFill>
                <a:latin typeface="Calibri"/>
                <a:ea typeface="Calibri"/>
                <a:cs typeface="Calibri"/>
                <a:sym typeface="Calibri"/>
              </a:rPr>
              <a:t>There are several resources including:</a:t>
            </a:r>
            <a:endParaRPr dirty="0"/>
          </a:p>
          <a:p>
            <a:pPr marL="1257300" marR="0" lvl="2" indent="-317500" algn="l" rtl="0">
              <a:spcBef>
                <a:spcPts val="0"/>
              </a:spcBef>
              <a:spcAft>
                <a:spcPts val="0"/>
              </a:spcAft>
              <a:buClr>
                <a:srgbClr val="000000"/>
              </a:buClr>
              <a:buSzPts val="1400"/>
              <a:buFont typeface="Arial"/>
              <a:buChar char="•"/>
            </a:pPr>
            <a:r>
              <a:rPr lang="en-US" b="0" i="0" u="sng" strike="noStrike" cap="none" dirty="0">
                <a:solidFill>
                  <a:srgbClr val="0000FF"/>
                </a:solidFill>
                <a:latin typeface="Calibri"/>
                <a:ea typeface="Calibri"/>
                <a:cs typeface="Calibri"/>
                <a:sym typeface="Calibri"/>
                <a:hlinkClick r:id="rId3"/>
              </a:rPr>
              <a:t>Site Performance Profile Key</a:t>
            </a:r>
            <a:r>
              <a:rPr lang="en-US" b="0" i="0" u="none" strike="noStrike" cap="none" dirty="0">
                <a:solidFill>
                  <a:srgbClr val="000000"/>
                </a:solidFill>
                <a:latin typeface="Calibri"/>
                <a:ea typeface="Calibri"/>
                <a:cs typeface="Calibri"/>
                <a:sym typeface="Calibri"/>
              </a:rPr>
              <a:t> and </a:t>
            </a:r>
            <a:r>
              <a:rPr lang="en-US" b="0" i="0" u="sng" strike="noStrike" cap="none" dirty="0">
                <a:solidFill>
                  <a:srgbClr val="0000FF"/>
                </a:solidFill>
                <a:latin typeface="Calibri"/>
                <a:ea typeface="Calibri"/>
                <a:cs typeface="Calibri"/>
                <a:sym typeface="Calibri"/>
                <a:hlinkClick r:id="rId4"/>
              </a:rPr>
              <a:t>Guide</a:t>
            </a:r>
            <a:endParaRPr b="0" i="0" u="none" strike="noStrike" cap="none" dirty="0">
              <a:solidFill>
                <a:srgbClr val="000000"/>
              </a:solidFill>
              <a:latin typeface="Calibri"/>
              <a:ea typeface="Calibri"/>
              <a:cs typeface="Calibri"/>
              <a:sym typeface="Calibri"/>
            </a:endParaRPr>
          </a:p>
          <a:p>
            <a:pPr marL="1257300" marR="0" lvl="2" indent="-317500" algn="l" rtl="0">
              <a:spcBef>
                <a:spcPts val="0"/>
              </a:spcBef>
              <a:spcAft>
                <a:spcPts val="0"/>
              </a:spcAft>
              <a:buClr>
                <a:srgbClr val="000000"/>
              </a:buClr>
              <a:buSzPts val="1400"/>
              <a:buFont typeface="Arial"/>
              <a:buChar char="•"/>
            </a:pPr>
            <a:r>
              <a:rPr lang="en-US" b="0" i="0" u="sng" strike="noStrike" cap="none" dirty="0">
                <a:solidFill>
                  <a:srgbClr val="0000FF"/>
                </a:solidFill>
                <a:latin typeface="Calibri"/>
                <a:ea typeface="Calibri"/>
                <a:cs typeface="Calibri"/>
                <a:sym typeface="Calibri"/>
                <a:hlinkClick r:id="rId5"/>
              </a:rPr>
              <a:t>Network Performance Profile Key</a:t>
            </a:r>
            <a:r>
              <a:rPr lang="en-US" b="0" i="0" u="none" strike="noStrike" cap="none" dirty="0">
                <a:solidFill>
                  <a:srgbClr val="000000"/>
                </a:solidFill>
                <a:latin typeface="Calibri"/>
                <a:ea typeface="Calibri"/>
                <a:cs typeface="Calibri"/>
                <a:sym typeface="Calibri"/>
              </a:rPr>
              <a:t> and </a:t>
            </a:r>
            <a:r>
              <a:rPr lang="en-US" b="0" i="0" u="sng" strike="noStrike" cap="none" dirty="0">
                <a:solidFill>
                  <a:srgbClr val="0000FF"/>
                </a:solidFill>
                <a:latin typeface="Calibri"/>
                <a:ea typeface="Calibri"/>
                <a:cs typeface="Calibri"/>
                <a:sym typeface="Calibri"/>
                <a:hlinkClick r:id="rId6"/>
              </a:rPr>
              <a:t>Guide</a:t>
            </a:r>
            <a:endParaRPr b="0" i="0" u="none" strike="noStrike" cap="none" dirty="0">
              <a:solidFill>
                <a:srgbClr val="000000"/>
              </a:solidFill>
              <a:latin typeface="Calibri"/>
              <a:ea typeface="Calibri"/>
              <a:cs typeface="Calibri"/>
              <a:sym typeface="Calibri"/>
            </a:endParaRPr>
          </a:p>
          <a:p>
            <a:pPr marL="1257300" marR="0" lvl="2" indent="-317500" algn="l" rtl="0">
              <a:spcBef>
                <a:spcPts val="0"/>
              </a:spcBef>
              <a:spcAft>
                <a:spcPts val="0"/>
              </a:spcAft>
              <a:buClr>
                <a:srgbClr val="000000"/>
              </a:buClr>
              <a:buSzPts val="1400"/>
              <a:buFont typeface="Arial"/>
              <a:buChar char="•"/>
            </a:pPr>
            <a:r>
              <a:rPr lang="en-US" b="0" i="0" u="sng" strike="noStrike" cap="none" dirty="0">
                <a:solidFill>
                  <a:srgbClr val="0000FF"/>
                </a:solidFill>
                <a:latin typeface="Calibri"/>
                <a:ea typeface="Calibri"/>
                <a:cs typeface="Calibri"/>
                <a:sym typeface="Calibri"/>
                <a:hlinkClick r:id="rId7"/>
              </a:rPr>
              <a:t>Performance Profile FAQs</a:t>
            </a:r>
            <a:endParaRPr b="0" i="0" u="none" strike="noStrike" cap="none" dirty="0">
              <a:solidFill>
                <a:srgbClr val="000000"/>
              </a:solidFill>
              <a:latin typeface="Calibri"/>
              <a:ea typeface="Calibri"/>
              <a:cs typeface="Calibri"/>
              <a:sym typeface="Calibri"/>
            </a:endParaRPr>
          </a:p>
          <a:p>
            <a:pPr marL="1257300" marR="0" lvl="2" indent="-317500" algn="l" rtl="0">
              <a:spcBef>
                <a:spcPts val="0"/>
              </a:spcBef>
              <a:spcAft>
                <a:spcPts val="0"/>
              </a:spcAft>
              <a:buClr>
                <a:srgbClr val="000000"/>
              </a:buClr>
              <a:buSzPts val="1400"/>
              <a:buFont typeface="Arial"/>
              <a:buChar char="•"/>
            </a:pPr>
            <a:r>
              <a:rPr lang="en-US" b="0" i="0" u="sng" strike="noStrike" cap="none" dirty="0">
                <a:solidFill>
                  <a:srgbClr val="0000FF"/>
                </a:solidFill>
                <a:latin typeface="Calibri"/>
                <a:ea typeface="Calibri"/>
                <a:cs typeface="Calibri"/>
                <a:sym typeface="Calibri"/>
                <a:hlinkClick r:id="rId8"/>
              </a:rPr>
              <a:t>Performance Profile Calculator</a:t>
            </a:r>
            <a:endParaRPr b="0" i="0" u="none" strike="noStrike" cap="none" dirty="0">
              <a:solidFill>
                <a:srgbClr val="000000"/>
              </a:solidFill>
              <a:latin typeface="Calibri"/>
              <a:ea typeface="Calibri"/>
              <a:cs typeface="Calibri"/>
              <a:sym typeface="Calibri"/>
            </a:endParaRPr>
          </a:p>
          <a:p>
            <a:pPr marL="342900" marR="0" lvl="0" indent="-317500" algn="l" rtl="0">
              <a:spcBef>
                <a:spcPts val="0"/>
              </a:spcBef>
              <a:spcAft>
                <a:spcPts val="0"/>
              </a:spcAft>
              <a:buClr>
                <a:srgbClr val="000000"/>
              </a:buClr>
              <a:buSzPts val="1400"/>
              <a:buFont typeface="Calibri"/>
              <a:buAutoNum type="arabicPeriod"/>
            </a:pPr>
            <a:r>
              <a:rPr lang="en-US" b="1" i="0" u="none" strike="noStrike" cap="none" dirty="0">
                <a:solidFill>
                  <a:srgbClr val="000000"/>
                </a:solidFill>
                <a:latin typeface="Calibri"/>
                <a:ea typeface="Calibri"/>
                <a:cs typeface="Calibri"/>
                <a:sym typeface="Calibri"/>
              </a:rPr>
              <a:t>Identify strengths, areas for improvement and next steps for your site. </a:t>
            </a:r>
            <a:endParaRPr dirty="0"/>
          </a:p>
          <a:p>
            <a:pPr marL="800100" marR="0" lvl="1" indent="-317500" algn="l" rtl="0">
              <a:spcBef>
                <a:spcPts val="0"/>
              </a:spcBef>
              <a:spcAft>
                <a:spcPts val="0"/>
              </a:spcAft>
              <a:buClr>
                <a:srgbClr val="000000"/>
              </a:buClr>
              <a:buSzPts val="1400"/>
              <a:buFont typeface="Arial"/>
              <a:buChar char="•"/>
            </a:pPr>
            <a:r>
              <a:rPr lang="en-US" b="0" i="0" u="none" strike="noStrike" cap="none" dirty="0">
                <a:solidFill>
                  <a:srgbClr val="000000"/>
                </a:solidFill>
                <a:latin typeface="Calibri"/>
                <a:ea typeface="Calibri"/>
                <a:cs typeface="Calibri"/>
                <a:sym typeface="Calibri"/>
              </a:rPr>
              <a:t>Use the </a:t>
            </a:r>
            <a:r>
              <a:rPr lang="en-US" b="0" i="0" u="sng" strike="noStrike" cap="none" dirty="0">
                <a:solidFill>
                  <a:srgbClr val="0000FF"/>
                </a:solidFill>
                <a:latin typeface="Calibri"/>
                <a:ea typeface="Calibri"/>
                <a:cs typeface="Calibri"/>
                <a:sym typeface="Calibri"/>
                <a:hlinkClick r:id="rId9"/>
              </a:rPr>
              <a:t>Five Tips for Sites</a:t>
            </a:r>
            <a:r>
              <a:rPr lang="en-US" b="0" i="0" u="none" strike="noStrike" cap="none" dirty="0">
                <a:solidFill>
                  <a:srgbClr val="000000"/>
                </a:solidFill>
                <a:latin typeface="Calibri"/>
                <a:ea typeface="Calibri"/>
                <a:cs typeface="Calibri"/>
                <a:sym typeface="Calibri"/>
              </a:rPr>
              <a:t> as a guide.</a:t>
            </a:r>
            <a:endParaRPr dirty="0"/>
          </a:p>
          <a:p>
            <a:pPr marL="800100" marR="0" lvl="1" indent="-317500" algn="l" rtl="0">
              <a:spcBef>
                <a:spcPts val="0"/>
              </a:spcBef>
              <a:spcAft>
                <a:spcPts val="0"/>
              </a:spcAft>
              <a:buClr>
                <a:srgbClr val="000000"/>
              </a:buClr>
              <a:buSzPts val="1400"/>
              <a:buFont typeface="Arial"/>
              <a:buChar char="•"/>
            </a:pPr>
            <a:r>
              <a:rPr lang="en-US" b="0" i="0" u="none" strike="noStrike" cap="none" dirty="0">
                <a:solidFill>
                  <a:srgbClr val="000000"/>
                </a:solidFill>
                <a:latin typeface="Calibri"/>
                <a:ea typeface="Calibri"/>
                <a:cs typeface="Calibri"/>
                <a:sym typeface="Calibri"/>
              </a:rPr>
              <a:t>Consider how you will share results with and support teachers. </a:t>
            </a:r>
            <a:endParaRPr dirty="0"/>
          </a:p>
          <a:p>
            <a:pPr marL="800100" marR="0" lvl="1" indent="-317500" algn="l" rtl="0">
              <a:spcBef>
                <a:spcPts val="0"/>
              </a:spcBef>
              <a:spcAft>
                <a:spcPts val="0"/>
              </a:spcAft>
              <a:buClr>
                <a:srgbClr val="000000"/>
              </a:buClr>
              <a:buSzPts val="1400"/>
              <a:buFont typeface="Arial"/>
              <a:buChar char="•"/>
            </a:pPr>
            <a:r>
              <a:rPr lang="en-US" b="0" i="0" u="none" strike="noStrike" cap="none" dirty="0">
                <a:solidFill>
                  <a:srgbClr val="000000"/>
                </a:solidFill>
                <a:latin typeface="Calibri"/>
                <a:ea typeface="Calibri"/>
                <a:cs typeface="Calibri"/>
                <a:sym typeface="Calibri"/>
              </a:rPr>
              <a:t>Consult the Department’s toolkit to plan your community’s next steps.</a:t>
            </a:r>
            <a:endParaRPr dirty="0"/>
          </a:p>
          <a:p>
            <a:pPr marL="800100" marR="0" lvl="1" indent="-317500" algn="l" rtl="0">
              <a:spcBef>
                <a:spcPts val="0"/>
              </a:spcBef>
              <a:spcAft>
                <a:spcPts val="0"/>
              </a:spcAft>
              <a:buClr>
                <a:srgbClr val="000000"/>
              </a:buClr>
              <a:buSzPts val="1400"/>
              <a:buFont typeface="Arial"/>
              <a:buChar char="•"/>
            </a:pPr>
            <a:r>
              <a:rPr lang="en-US" b="0" i="0" u="none" strike="noStrike" cap="none" dirty="0">
                <a:solidFill>
                  <a:srgbClr val="000000"/>
                </a:solidFill>
                <a:latin typeface="Calibri"/>
                <a:ea typeface="Calibri"/>
                <a:cs typeface="Calibri"/>
                <a:sym typeface="Calibri"/>
              </a:rPr>
              <a:t>Lead Agencies, Resource and Referral Agencies and Field Support are all available to help. </a:t>
            </a:r>
            <a:endParaRPr dirty="0"/>
          </a:p>
          <a:p>
            <a:pPr marL="800100" marR="0" lvl="1" indent="-215900" algn="l" rtl="0">
              <a:spcBef>
                <a:spcPts val="0"/>
              </a:spcBef>
              <a:spcAft>
                <a:spcPts val="0"/>
              </a:spcAft>
              <a:buClr>
                <a:srgbClr val="000000"/>
              </a:buClr>
              <a:buSzPts val="2000"/>
              <a:buFont typeface="Arial"/>
              <a:buNone/>
            </a:pPr>
            <a:endParaRPr sz="2000" b="1" i="0" u="none" strike="noStrike" cap="none" dirty="0">
              <a:solidFill>
                <a:srgbClr val="000000"/>
              </a:solidFill>
              <a:latin typeface="Calibri"/>
              <a:ea typeface="Calibri"/>
              <a:cs typeface="Calibri"/>
              <a:sym typeface="Calibri"/>
            </a:endParaRPr>
          </a:p>
          <a:p>
            <a:pPr marL="342900" marR="0" lvl="0" indent="-228600" algn="l" rtl="0">
              <a:lnSpc>
                <a:spcPct val="115000"/>
              </a:lnSpc>
              <a:spcBef>
                <a:spcPts val="0"/>
              </a:spcBef>
              <a:spcAft>
                <a:spcPts val="0"/>
              </a:spcAft>
              <a:buClr>
                <a:srgbClr val="000000"/>
              </a:buClr>
              <a:buSzPts val="1800"/>
              <a:buFont typeface="Calibri"/>
              <a:buNone/>
            </a:pPr>
            <a:endParaRPr sz="1800" b="1"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endParaRPr sz="1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209275" y="847875"/>
            <a:ext cx="3495300" cy="346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Clr>
                <a:srgbClr val="FF0000"/>
              </a:buClr>
              <a:buSzPts val="3200"/>
              <a:buFont typeface="Calibri"/>
              <a:buNone/>
            </a:pPr>
            <a:r>
              <a:rPr lang="en-US" sz="3200" b="1">
                <a:solidFill>
                  <a:srgbClr val="FF0000"/>
                </a:solidFill>
                <a:latin typeface="Calibri"/>
                <a:ea typeface="Calibri"/>
                <a:cs typeface="Calibri"/>
                <a:sym typeface="Calibri"/>
              </a:rPr>
              <a:t>Pelican Early Learning Center</a:t>
            </a:r>
            <a:r>
              <a:rPr lang="en-US" sz="3200" b="1">
                <a:solidFill>
                  <a:srgbClr val="000000"/>
                </a:solidFill>
                <a:latin typeface="Calibri"/>
                <a:ea typeface="Calibri"/>
                <a:cs typeface="Calibri"/>
                <a:sym typeface="Calibri"/>
              </a:rPr>
              <a:t/>
            </a:r>
            <a:br>
              <a:rPr lang="en-US" sz="3200" b="1">
                <a:solidFill>
                  <a:srgbClr val="000000"/>
                </a:solidFill>
                <a:latin typeface="Calibri"/>
                <a:ea typeface="Calibri"/>
                <a:cs typeface="Calibri"/>
                <a:sym typeface="Calibri"/>
              </a:rPr>
            </a:br>
            <a:r>
              <a:rPr lang="en-US" sz="3200" b="1">
                <a:solidFill>
                  <a:srgbClr val="000000"/>
                </a:solidFill>
                <a:latin typeface="Calibri"/>
                <a:ea typeface="Calibri"/>
                <a:cs typeface="Calibri"/>
                <a:sym typeface="Calibri"/>
              </a:rPr>
              <a:t>Parent Night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p:nvPr/>
        </p:nvSpPr>
        <p:spPr>
          <a:xfrm>
            <a:off x="3958600" y="706749"/>
            <a:ext cx="5185500" cy="836915"/>
          </a:xfrm>
          <a:prstGeom prst="rect">
            <a:avLst/>
          </a:prstGeom>
          <a:solidFill>
            <a:srgbClr val="B6DDE7"/>
          </a:solidFill>
          <a:ln>
            <a:noFill/>
          </a:ln>
        </p:spPr>
        <p:txBody>
          <a:bodyPr spcFirstLastPara="1" wrap="square" lIns="45700" tIns="49300" rIns="45700" bIns="493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1" i="0" u="none" strike="noStrike" cap="none">
              <a:solidFill>
                <a:srgbClr val="FFFFFF"/>
              </a:solidFill>
              <a:latin typeface="Calibri"/>
              <a:ea typeface="Calibri"/>
              <a:cs typeface="Calibri"/>
              <a:sym typeface="Calibri"/>
            </a:endParaRPr>
          </a:p>
        </p:txBody>
      </p:sp>
      <p:sp>
        <p:nvSpPr>
          <p:cNvPr id="105" name="Google Shape;105;p20"/>
          <p:cNvSpPr txBox="1">
            <a:spLocks noGrp="1"/>
          </p:cNvSpPr>
          <p:nvPr>
            <p:ph type="body" idx="1"/>
          </p:nvPr>
        </p:nvSpPr>
        <p:spPr>
          <a:xfrm>
            <a:off x="3958600" y="736875"/>
            <a:ext cx="5185500" cy="4066200"/>
          </a:xfrm>
          <a:prstGeom prst="rect">
            <a:avLst/>
          </a:prstGeom>
        </p:spPr>
        <p:txBody>
          <a:bodyPr spcFirstLastPara="1" wrap="square" lIns="91425" tIns="91425" rIns="91425" bIns="91425" anchor="t" anchorCtr="0">
            <a:noAutofit/>
          </a:bodyPr>
          <a:lstStyle/>
          <a:p>
            <a:pPr marL="230186" lvl="0" indent="-230186" rtl="0">
              <a:lnSpc>
                <a:spcPct val="100000"/>
              </a:lnSpc>
              <a:spcBef>
                <a:spcPts val="0"/>
              </a:spcBef>
              <a:spcAft>
                <a:spcPts val="0"/>
              </a:spcAft>
              <a:buClr>
                <a:srgbClr val="000000"/>
              </a:buClr>
              <a:buSzPts val="2400"/>
              <a:buChar char="•"/>
            </a:pPr>
            <a:r>
              <a:rPr lang="en-US" sz="2400" b="1" dirty="0" smtClean="0">
                <a:solidFill>
                  <a:srgbClr val="000000"/>
                </a:solidFill>
              </a:rPr>
              <a:t>Looking at </a:t>
            </a:r>
            <a:r>
              <a:rPr lang="en-US" sz="2400" b="1" dirty="0" smtClean="0">
                <a:solidFill>
                  <a:schemeClr val="tx1"/>
                </a:solidFill>
              </a:rPr>
              <a:t>our Performance Profile results</a:t>
            </a:r>
            <a:endParaRPr sz="3200" dirty="0">
              <a:solidFill>
                <a:schemeClr val="tx1"/>
              </a:solidFill>
            </a:endParaRPr>
          </a:p>
          <a:p>
            <a:pPr marL="0" lvl="0" indent="0" rtl="0">
              <a:lnSpc>
                <a:spcPct val="100000"/>
              </a:lnSpc>
              <a:spcBef>
                <a:spcPts val="0"/>
              </a:spcBef>
              <a:spcAft>
                <a:spcPts val="0"/>
              </a:spcAft>
              <a:buNone/>
            </a:pPr>
            <a:endParaRPr sz="2400" dirty="0">
              <a:solidFill>
                <a:srgbClr val="000000"/>
              </a:solidFill>
            </a:endParaRPr>
          </a:p>
          <a:p>
            <a:pPr marL="230187" lvl="0" indent="-230187" rtl="0">
              <a:lnSpc>
                <a:spcPct val="100000"/>
              </a:lnSpc>
              <a:spcBef>
                <a:spcPts val="0"/>
              </a:spcBef>
              <a:spcAft>
                <a:spcPts val="0"/>
              </a:spcAft>
              <a:buClr>
                <a:srgbClr val="000000"/>
              </a:buClr>
              <a:buSzPts val="2400"/>
              <a:buChar char="•"/>
            </a:pPr>
            <a:r>
              <a:rPr lang="en-US" sz="2400" dirty="0" smtClean="0">
                <a:solidFill>
                  <a:srgbClr val="000000"/>
                </a:solidFill>
              </a:rPr>
              <a:t>Priorities for the Current Year</a:t>
            </a:r>
          </a:p>
          <a:p>
            <a:pPr marL="0" lvl="0" indent="0" rtl="0">
              <a:lnSpc>
                <a:spcPct val="100000"/>
              </a:lnSpc>
              <a:spcBef>
                <a:spcPts val="0"/>
              </a:spcBef>
              <a:spcAft>
                <a:spcPts val="0"/>
              </a:spcAft>
              <a:buClr>
                <a:srgbClr val="000000"/>
              </a:buClr>
              <a:buSzPts val="2400"/>
              <a:buNone/>
            </a:pPr>
            <a:endParaRPr sz="2400" dirty="0">
              <a:solidFill>
                <a:srgbClr val="000000"/>
              </a:solidFill>
            </a:endParaRPr>
          </a:p>
          <a:p>
            <a:pPr marL="230187" lvl="0" indent="-230187" rtl="0">
              <a:lnSpc>
                <a:spcPct val="100000"/>
              </a:lnSpc>
              <a:spcBef>
                <a:spcPts val="480"/>
              </a:spcBef>
              <a:spcAft>
                <a:spcPts val="0"/>
              </a:spcAft>
              <a:buClr>
                <a:srgbClr val="000000"/>
              </a:buClr>
              <a:buSzPts val="2400"/>
              <a:buChar char="•"/>
            </a:pPr>
            <a:r>
              <a:rPr lang="en-US" sz="2400" dirty="0">
                <a:solidFill>
                  <a:srgbClr val="000000"/>
                </a:solidFill>
              </a:rPr>
              <a:t>Supporting Child Learning and Development at Home</a:t>
            </a:r>
            <a:endParaRPr sz="3200" dirty="0">
              <a:solidFill>
                <a:srgbClr val="000000"/>
              </a:solidFill>
            </a:endParaRPr>
          </a:p>
          <a:p>
            <a:pPr marL="0" lvl="0" indent="0" rtl="0">
              <a:lnSpc>
                <a:spcPct val="100000"/>
              </a:lnSpc>
              <a:spcBef>
                <a:spcPts val="480"/>
              </a:spcBef>
              <a:spcAft>
                <a:spcPts val="0"/>
              </a:spcAft>
              <a:buNone/>
            </a:pPr>
            <a:endParaRPr sz="2400" dirty="0">
              <a:solidFill>
                <a:srgbClr val="000000"/>
              </a:solidFill>
            </a:endParaRPr>
          </a:p>
          <a:p>
            <a:pPr marL="230187" lvl="0" indent="-230187" rtl="0">
              <a:lnSpc>
                <a:spcPct val="100000"/>
              </a:lnSpc>
              <a:spcBef>
                <a:spcPts val="480"/>
              </a:spcBef>
              <a:spcAft>
                <a:spcPts val="0"/>
              </a:spcAft>
              <a:buClr>
                <a:srgbClr val="000000"/>
              </a:buClr>
              <a:buSzPts val="2400"/>
              <a:buChar char="•"/>
            </a:pPr>
            <a:r>
              <a:rPr lang="en-US" sz="2400" dirty="0">
                <a:solidFill>
                  <a:srgbClr val="000000"/>
                </a:solidFill>
              </a:rPr>
              <a:t>Appendix</a:t>
            </a:r>
            <a:endParaRPr sz="3200" dirty="0">
              <a:solidFill>
                <a:srgbClr val="000000"/>
              </a:solidFill>
            </a:endParaRPr>
          </a:p>
          <a:p>
            <a:pPr marL="0" lvl="0" indent="0" rtl="0">
              <a:lnSpc>
                <a:spcPct val="100000"/>
              </a:lnSpc>
              <a:spcBef>
                <a:spcPts val="480"/>
              </a:spcBef>
              <a:spcAft>
                <a:spcPts val="0"/>
              </a:spcAft>
              <a:buNone/>
            </a:pPr>
            <a:endParaRPr sz="2400" dirty="0">
              <a:solidFill>
                <a:srgbClr val="000000"/>
              </a:solidFill>
            </a:endParaRPr>
          </a:p>
          <a:p>
            <a:pPr marL="0" lvl="0" indent="0" rtl="0">
              <a:lnSpc>
                <a:spcPct val="100000"/>
              </a:lnSpc>
              <a:spcBef>
                <a:spcPts val="480"/>
              </a:spcBef>
              <a:spcAft>
                <a:spcPts val="0"/>
              </a:spcAft>
              <a:buNone/>
            </a:pPr>
            <a:endParaRPr sz="2400" dirty="0">
              <a:solidFill>
                <a:srgbClr val="000000"/>
              </a:solidFill>
            </a:endParaRPr>
          </a:p>
          <a:p>
            <a:pPr marL="230187" lvl="0" indent="-230187" rtl="0">
              <a:lnSpc>
                <a:spcPct val="100000"/>
              </a:lnSpc>
              <a:spcBef>
                <a:spcPts val="480"/>
              </a:spcBef>
              <a:spcAft>
                <a:spcPts val="0"/>
              </a:spcAft>
              <a:buNone/>
            </a:pPr>
            <a:endParaRPr sz="2400" dirty="0">
              <a:solidFill>
                <a:srgbClr val="000000"/>
              </a:solidFill>
            </a:endParaRPr>
          </a:p>
          <a:p>
            <a:pPr marL="230187" lvl="0" indent="-230187" rtl="0">
              <a:lnSpc>
                <a:spcPct val="100000"/>
              </a:lnSpc>
              <a:spcBef>
                <a:spcPts val="640"/>
              </a:spcBef>
              <a:spcAft>
                <a:spcPts val="0"/>
              </a:spcAft>
              <a:buNone/>
            </a:pPr>
            <a:endParaRPr sz="3200" b="1" dirty="0">
              <a:solidFill>
                <a:srgbClr val="000000"/>
              </a:solidFill>
            </a:endParaRPr>
          </a:p>
          <a:p>
            <a:pPr marL="0" lvl="0" indent="0" rtl="0">
              <a:lnSpc>
                <a:spcPct val="100000"/>
              </a:lnSpc>
              <a:spcBef>
                <a:spcPts val="640"/>
              </a:spcBef>
              <a:spcAft>
                <a:spcPts val="0"/>
              </a:spcAft>
              <a:buNone/>
            </a:pPr>
            <a:endParaRPr sz="3200" dirty="0">
              <a:solidFill>
                <a:srgbClr val="000000"/>
              </a:solidFill>
            </a:endParaRPr>
          </a:p>
          <a:p>
            <a:pPr marL="230187" lvl="0" indent="-230187" rtl="0">
              <a:lnSpc>
                <a:spcPct val="100000"/>
              </a:lnSpc>
              <a:spcBef>
                <a:spcPts val="640"/>
              </a:spcBef>
              <a:spcAft>
                <a:spcPts val="0"/>
              </a:spcAft>
              <a:buNone/>
            </a:pPr>
            <a:endParaRPr sz="3200" dirty="0">
              <a:solidFill>
                <a:srgbClr val="000000"/>
              </a:solidFill>
            </a:endParaRPr>
          </a:p>
          <a:p>
            <a:pPr marL="230187" lvl="0" indent="-230187" rtl="0">
              <a:lnSpc>
                <a:spcPct val="100000"/>
              </a:lnSpc>
              <a:spcBef>
                <a:spcPts val="640"/>
              </a:spcBef>
              <a:spcAft>
                <a:spcPts val="0"/>
              </a:spcAft>
              <a:buNone/>
            </a:pPr>
            <a:endParaRPr sz="3200" dirty="0">
              <a:solidFill>
                <a:srgbClr val="000000"/>
              </a:solidFill>
            </a:endParaRPr>
          </a:p>
          <a:p>
            <a:pPr marL="0" lvl="0" indent="0" rtl="0">
              <a:lnSpc>
                <a:spcPct val="100000"/>
              </a:lnSpc>
              <a:spcBef>
                <a:spcPts val="640"/>
              </a:spcBef>
              <a:spcAft>
                <a:spcPts val="0"/>
              </a:spcAft>
              <a:buNone/>
            </a:pPr>
            <a:endParaRPr sz="3200" i="1" dirty="0">
              <a:solidFill>
                <a:srgbClr val="FF0000"/>
              </a:solidFill>
            </a:endParaRPr>
          </a:p>
          <a:p>
            <a:pPr marL="230187" lvl="0" indent="-230187" rtl="0">
              <a:lnSpc>
                <a:spcPct val="100000"/>
              </a:lnSpc>
              <a:spcBef>
                <a:spcPts val="640"/>
              </a:spcBef>
              <a:spcAft>
                <a:spcPts val="0"/>
              </a:spcAft>
              <a:buNone/>
            </a:pPr>
            <a:endParaRPr sz="3200" dirty="0">
              <a:solidFill>
                <a:srgbClr val="000000"/>
              </a:solidFill>
            </a:endParaRPr>
          </a:p>
          <a:p>
            <a:pPr marL="171450" lvl="0" indent="-38100">
              <a:spcBef>
                <a:spcPts val="750"/>
              </a:spcBef>
              <a:spcAft>
                <a:spcPts val="0"/>
              </a:spcAft>
              <a:buNone/>
            </a:pPr>
            <a:endParaRPr dirty="0"/>
          </a:p>
        </p:txBody>
      </p:sp>
      <p:sp>
        <p:nvSpPr>
          <p:cNvPr id="106" name="Google Shape;106;p20"/>
          <p:cNvSpPr txBox="1">
            <a:spLocks noGrp="1"/>
          </p:cNvSpPr>
          <p:nvPr>
            <p:ph type="title"/>
          </p:nvPr>
        </p:nvSpPr>
        <p:spPr>
          <a:xfrm>
            <a:off x="388500" y="1018925"/>
            <a:ext cx="3109500" cy="3109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3200" b="1">
                <a:latin typeface="Calibri"/>
                <a:ea typeface="Calibri"/>
                <a:cs typeface="Calibri"/>
                <a:sym typeface="Calibri"/>
              </a:rPr>
              <a:t>Agenda</a:t>
            </a:r>
            <a:endParaRPr sz="3200" b="1">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b="1"/>
              <a:t>The Importance of Quality in Early Childhood Classrooms</a:t>
            </a:r>
            <a:endParaRPr/>
          </a:p>
        </p:txBody>
      </p:sp>
      <p:sp>
        <p:nvSpPr>
          <p:cNvPr id="113" name="Google Shape;113;p21"/>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US" sz="1600">
                <a:solidFill>
                  <a:srgbClr val="000000"/>
                </a:solidFill>
              </a:rPr>
              <a:t>The years before your child enters kindergarten are very important. Their young brains are growing quickly, and they are developing important skills every day. </a:t>
            </a:r>
            <a:endParaRPr sz="1600">
              <a:solidFill>
                <a:srgbClr val="000000"/>
              </a:solidFill>
            </a:endParaRPr>
          </a:p>
          <a:p>
            <a:pPr marL="0" lvl="0" indent="0" rtl="0">
              <a:lnSpc>
                <a:spcPct val="100000"/>
              </a:lnSpc>
              <a:spcBef>
                <a:spcPts val="360"/>
              </a:spcBef>
              <a:spcAft>
                <a:spcPts val="0"/>
              </a:spcAft>
              <a:buNone/>
            </a:pPr>
            <a:endParaRPr sz="1600">
              <a:solidFill>
                <a:srgbClr val="000000"/>
              </a:solidFill>
            </a:endParaRPr>
          </a:p>
          <a:p>
            <a:pPr marL="0" lvl="0" indent="0" rtl="0">
              <a:lnSpc>
                <a:spcPct val="100000"/>
              </a:lnSpc>
              <a:spcBef>
                <a:spcPts val="360"/>
              </a:spcBef>
              <a:spcAft>
                <a:spcPts val="0"/>
              </a:spcAft>
              <a:buNone/>
            </a:pPr>
            <a:r>
              <a:rPr lang="en-US" sz="1600">
                <a:solidFill>
                  <a:srgbClr val="000000"/>
                </a:solidFill>
              </a:rPr>
              <a:t>Children who go to high-quality Head Start, pre-K, or child care programs are better prepared to be successful in school. Your child’s early development is the foundation for lifelong success. </a:t>
            </a:r>
            <a:endParaRPr sz="1600">
              <a:solidFill>
                <a:srgbClr val="000000"/>
              </a:solidFill>
            </a:endParaRPr>
          </a:p>
          <a:p>
            <a:pPr marL="0" lvl="0" indent="0" rtl="0">
              <a:lnSpc>
                <a:spcPct val="100000"/>
              </a:lnSpc>
              <a:spcBef>
                <a:spcPts val="0"/>
              </a:spcBef>
              <a:spcAft>
                <a:spcPts val="0"/>
              </a:spcAft>
              <a:buNone/>
            </a:pPr>
            <a:endParaRPr sz="1600">
              <a:solidFill>
                <a:srgbClr val="000000"/>
              </a:solidFill>
            </a:endParaRPr>
          </a:p>
          <a:p>
            <a:pPr marL="0" lvl="0" indent="0" rtl="0">
              <a:lnSpc>
                <a:spcPct val="100000"/>
              </a:lnSpc>
              <a:spcBef>
                <a:spcPts val="360"/>
              </a:spcBef>
              <a:spcAft>
                <a:spcPts val="0"/>
              </a:spcAft>
              <a:buNone/>
            </a:pPr>
            <a:r>
              <a:rPr lang="en-US" sz="1600">
                <a:solidFill>
                  <a:srgbClr val="000000"/>
                </a:solidFill>
              </a:rPr>
              <a:t>Classrooms that provide a welcoming and positive environment for your child and promote age-appropriate learning are more likely to promote your child’s learning and development.  </a:t>
            </a:r>
            <a:endParaRPr sz="1600">
              <a:solidFill>
                <a:srgbClr val="000000"/>
              </a:solidFill>
            </a:endParaRPr>
          </a:p>
          <a:p>
            <a:pPr marL="0" lvl="0" indent="0" rtl="0">
              <a:lnSpc>
                <a:spcPct val="100000"/>
              </a:lnSpc>
              <a:spcBef>
                <a:spcPts val="360"/>
              </a:spcBef>
              <a:spcAft>
                <a:spcPts val="0"/>
              </a:spcAft>
              <a:buNone/>
            </a:pPr>
            <a:endParaRPr sz="1600">
              <a:solidFill>
                <a:srgbClr val="000000"/>
              </a:solidFill>
            </a:endParaRPr>
          </a:p>
          <a:p>
            <a:pPr marL="0" lvl="0" indent="0" rtl="0">
              <a:lnSpc>
                <a:spcPct val="100000"/>
              </a:lnSpc>
              <a:spcBef>
                <a:spcPts val="360"/>
              </a:spcBef>
              <a:spcAft>
                <a:spcPts val="0"/>
              </a:spcAft>
              <a:buNone/>
            </a:pPr>
            <a:r>
              <a:rPr lang="en-US" sz="1600">
                <a:solidFill>
                  <a:srgbClr val="000000"/>
                </a:solidFill>
              </a:rPr>
              <a:t>Consistent high-quality teacher-child interactions are essential to increasing your child’s readiness for kindergarten and beyond.</a:t>
            </a:r>
            <a:endParaRPr sz="1600">
              <a:solidFill>
                <a:srgbClr val="000000"/>
              </a:solidFill>
            </a:endParaRPr>
          </a:p>
          <a:p>
            <a:pPr marL="0" lvl="0" indent="0" rtl="0">
              <a:lnSpc>
                <a:spcPct val="100000"/>
              </a:lnSpc>
              <a:spcBef>
                <a:spcPts val="360"/>
              </a:spcBef>
              <a:spcAft>
                <a:spcPts val="0"/>
              </a:spcAft>
              <a:buNone/>
            </a:pPr>
            <a:endParaRPr>
              <a:solidFill>
                <a:srgbClr val="000000"/>
              </a:solidFill>
            </a:endParaRPr>
          </a:p>
          <a:p>
            <a:pPr marL="230187" lvl="0" indent="-115887" rtl="0">
              <a:lnSpc>
                <a:spcPct val="100000"/>
              </a:lnSpc>
              <a:spcBef>
                <a:spcPts val="360"/>
              </a:spcBef>
              <a:spcAft>
                <a:spcPts val="0"/>
              </a:spcAft>
              <a:buNone/>
            </a:pPr>
            <a:endParaRPr>
              <a:solidFill>
                <a:srgbClr val="000000"/>
              </a:solidFill>
            </a:endParaRPr>
          </a:p>
          <a:p>
            <a:pPr marL="0" lvl="0" indent="0" rtl="0">
              <a:lnSpc>
                <a:spcPct val="100000"/>
              </a:lnSpc>
              <a:spcBef>
                <a:spcPts val="360"/>
              </a:spcBef>
              <a:spcAft>
                <a:spcPts val="0"/>
              </a:spcAft>
              <a:buNone/>
            </a:pPr>
            <a:endParaRPr>
              <a:solidFill>
                <a:srgbClr val="000000"/>
              </a:solidFill>
            </a:endParaRPr>
          </a:p>
          <a:p>
            <a:pPr marL="0" lvl="0" indent="0" rtl="0">
              <a:lnSpc>
                <a:spcPct val="100000"/>
              </a:lnSpc>
              <a:spcBef>
                <a:spcPts val="360"/>
              </a:spcBef>
              <a:spcAft>
                <a:spcPts val="0"/>
              </a:spcAft>
              <a:buNone/>
            </a:pPr>
            <a:endParaRPr>
              <a:solidFill>
                <a:srgbClr val="000000"/>
              </a:solidFill>
            </a:endParaRPr>
          </a:p>
          <a:p>
            <a:pPr marL="0" lvl="0" indent="0">
              <a:spcBef>
                <a:spcPts val="75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b="1" dirty="0"/>
              <a:t>Last Year’s Performance Profiles</a:t>
            </a:r>
            <a:endParaRPr dirty="0"/>
          </a:p>
        </p:txBody>
      </p:sp>
      <p:sp>
        <p:nvSpPr>
          <p:cNvPr id="120" name="Google Shape;120;p22"/>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US" dirty="0">
                <a:solidFill>
                  <a:srgbClr val="434343"/>
                </a:solidFill>
              </a:rPr>
              <a:t>Annually, every publicly-funded early childhood site in Louisiana receives a Performance Profile that features a rating and a score. </a:t>
            </a:r>
            <a:endParaRPr sz="3200" dirty="0">
              <a:solidFill>
                <a:srgbClr val="434343"/>
              </a:solidFill>
            </a:endParaRPr>
          </a:p>
          <a:p>
            <a:pPr marL="0" lvl="0" indent="0" rtl="0">
              <a:lnSpc>
                <a:spcPct val="100000"/>
              </a:lnSpc>
              <a:spcBef>
                <a:spcPts val="0"/>
              </a:spcBef>
              <a:spcAft>
                <a:spcPts val="0"/>
              </a:spcAft>
              <a:buNone/>
            </a:pPr>
            <a:endParaRPr sz="1000" dirty="0">
              <a:solidFill>
                <a:srgbClr val="434343"/>
              </a:solidFill>
            </a:endParaRPr>
          </a:p>
          <a:p>
            <a:pPr marL="0" lvl="0" indent="0" rtl="0">
              <a:lnSpc>
                <a:spcPct val="100000"/>
              </a:lnSpc>
              <a:spcBef>
                <a:spcPts val="0"/>
              </a:spcBef>
              <a:spcAft>
                <a:spcPts val="0"/>
              </a:spcAft>
              <a:buNone/>
            </a:pPr>
            <a:r>
              <a:rPr lang="en-US" dirty="0">
                <a:solidFill>
                  <a:srgbClr val="434343"/>
                </a:solidFill>
              </a:rPr>
              <a:t>The Performance Profile Rating is calculated on a scale of 1 to 7, and organized into </a:t>
            </a:r>
            <a:r>
              <a:rPr lang="en-US" b="1" dirty="0" smtClean="0">
                <a:solidFill>
                  <a:srgbClr val="434343"/>
                </a:solidFill>
              </a:rPr>
              <a:t>five </a:t>
            </a:r>
            <a:r>
              <a:rPr lang="en-US" b="1" dirty="0">
                <a:solidFill>
                  <a:srgbClr val="434343"/>
                </a:solidFill>
              </a:rPr>
              <a:t>levels</a:t>
            </a:r>
            <a:r>
              <a:rPr lang="en-US" dirty="0">
                <a:solidFill>
                  <a:srgbClr val="434343"/>
                </a:solidFill>
              </a:rPr>
              <a:t>: Excellent, </a:t>
            </a:r>
            <a:r>
              <a:rPr lang="en-US" dirty="0" smtClean="0">
                <a:solidFill>
                  <a:srgbClr val="434343"/>
                </a:solidFill>
              </a:rPr>
              <a:t>High-Proficient, Proficient</a:t>
            </a:r>
            <a:r>
              <a:rPr lang="en-US" dirty="0">
                <a:solidFill>
                  <a:srgbClr val="434343"/>
                </a:solidFill>
              </a:rPr>
              <a:t>, Approaching Proficient, and Unsatisfactory. </a:t>
            </a:r>
            <a:endParaRPr sz="3200" dirty="0">
              <a:solidFill>
                <a:srgbClr val="434343"/>
              </a:solidFill>
            </a:endParaRPr>
          </a:p>
          <a:p>
            <a:pPr marL="0" lvl="0" indent="0" rtl="0">
              <a:lnSpc>
                <a:spcPct val="100000"/>
              </a:lnSpc>
              <a:spcBef>
                <a:spcPts val="0"/>
              </a:spcBef>
              <a:spcAft>
                <a:spcPts val="0"/>
              </a:spcAft>
              <a:buNone/>
            </a:pPr>
            <a:endParaRPr sz="1000" dirty="0">
              <a:solidFill>
                <a:srgbClr val="434343"/>
              </a:solidFill>
            </a:endParaRPr>
          </a:p>
          <a:p>
            <a:pPr marL="0" lvl="0" indent="0" rtl="0">
              <a:lnSpc>
                <a:spcPct val="100000"/>
              </a:lnSpc>
              <a:spcBef>
                <a:spcPts val="0"/>
              </a:spcBef>
              <a:spcAft>
                <a:spcPts val="0"/>
              </a:spcAft>
              <a:buNone/>
            </a:pPr>
            <a:r>
              <a:rPr lang="en-US" dirty="0">
                <a:solidFill>
                  <a:srgbClr val="434343"/>
                </a:solidFill>
              </a:rPr>
              <a:t>These Performance Profiles communicate how well our center is preparing children to be ready for kindergarten.</a:t>
            </a:r>
            <a:endParaRPr sz="3200" dirty="0">
              <a:solidFill>
                <a:srgbClr val="434343"/>
              </a:solidFill>
            </a:endParaRPr>
          </a:p>
          <a:p>
            <a:pPr marL="0" lvl="0" indent="0" rtl="0">
              <a:lnSpc>
                <a:spcPct val="100000"/>
              </a:lnSpc>
              <a:spcBef>
                <a:spcPts val="0"/>
              </a:spcBef>
              <a:spcAft>
                <a:spcPts val="0"/>
              </a:spcAft>
              <a:buNone/>
            </a:pPr>
            <a:endParaRPr dirty="0">
              <a:solidFill>
                <a:srgbClr val="000000"/>
              </a:solidFill>
            </a:endParaRPr>
          </a:p>
          <a:p>
            <a:pPr marL="230187" lvl="0" indent="0" rtl="0">
              <a:lnSpc>
                <a:spcPct val="100000"/>
              </a:lnSpc>
              <a:spcBef>
                <a:spcPts val="0"/>
              </a:spcBef>
              <a:spcAft>
                <a:spcPts val="0"/>
              </a:spcAft>
              <a:buNone/>
            </a:pPr>
            <a:r>
              <a:rPr lang="en-US" dirty="0">
                <a:solidFill>
                  <a:srgbClr val="000000"/>
                </a:solidFill>
              </a:rPr>
              <a:t>                                                 </a:t>
            </a:r>
            <a:endParaRPr dirty="0">
              <a:solidFill>
                <a:srgbClr val="000000"/>
              </a:solidFill>
            </a:endParaRPr>
          </a:p>
          <a:p>
            <a:pPr marL="230187" lvl="0" indent="0" rtl="0">
              <a:lnSpc>
                <a:spcPct val="100000"/>
              </a:lnSpc>
              <a:spcBef>
                <a:spcPts val="0"/>
              </a:spcBef>
              <a:spcAft>
                <a:spcPts val="0"/>
              </a:spcAft>
              <a:buNone/>
            </a:pPr>
            <a:endParaRPr dirty="0">
              <a:solidFill>
                <a:srgbClr val="000000"/>
              </a:solidFill>
            </a:endParaRPr>
          </a:p>
          <a:p>
            <a:pPr marL="0" lvl="0" indent="0" rtl="0">
              <a:lnSpc>
                <a:spcPct val="100000"/>
              </a:lnSpc>
              <a:spcBef>
                <a:spcPts val="0"/>
              </a:spcBef>
              <a:spcAft>
                <a:spcPts val="0"/>
              </a:spcAft>
              <a:buNone/>
            </a:pPr>
            <a:endParaRPr dirty="0">
              <a:solidFill>
                <a:srgbClr val="000000"/>
              </a:solidFill>
            </a:endParaRPr>
          </a:p>
          <a:p>
            <a:pPr marL="0" lvl="0" indent="0">
              <a:spcBef>
                <a:spcPts val="750"/>
              </a:spcBef>
              <a:spcAft>
                <a:spcPts val="0"/>
              </a:spcAft>
              <a:buNone/>
            </a:pPr>
            <a:endParaRPr dirty="0"/>
          </a:p>
        </p:txBody>
      </p:sp>
      <p:pic>
        <p:nvPicPr>
          <p:cNvPr id="121" name="Google Shape;121;p22" descr="A video that explains the Louisiana School Finder and how parents can use it to find a child care center, preschool, or Head Start." title="Early Childhood Performance Profiles">
            <a:hlinkClick r:id="rId3"/>
          </p:cNvPr>
          <p:cNvPicPr preferRelativeResize="0"/>
          <p:nvPr/>
        </p:nvPicPr>
        <p:blipFill>
          <a:blip r:embed="rId4">
            <a:alphaModFix/>
          </a:blip>
          <a:stretch>
            <a:fillRect/>
          </a:stretch>
        </p:blipFill>
        <p:spPr>
          <a:xfrm>
            <a:off x="3042625" y="3045900"/>
            <a:ext cx="2134075" cy="1600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rtl="0">
              <a:lnSpc>
                <a:spcPct val="110000"/>
              </a:lnSpc>
              <a:spcBef>
                <a:spcPts val="0"/>
              </a:spcBef>
              <a:spcAft>
                <a:spcPts val="0"/>
              </a:spcAft>
              <a:buNone/>
            </a:pPr>
            <a:r>
              <a:rPr lang="en-US" b="1" dirty="0"/>
              <a:t>How to View Our School or Center Performance Profile</a:t>
            </a:r>
            <a:endParaRPr dirty="0"/>
          </a:p>
        </p:txBody>
      </p:sp>
      <p:pic>
        <p:nvPicPr>
          <p:cNvPr id="128" name="Google Shape;128;p23" descr="C:\Users\npatel\AppData\Local\Microsoft\Windows\Temporary Internet Files\Content.Outlook\I5NVKTG7\2017 LA School Finder Flyer_EC Slide.png"/>
          <p:cNvPicPr preferRelativeResize="0"/>
          <p:nvPr/>
        </p:nvPicPr>
        <p:blipFill rotWithShape="1">
          <a:blip r:embed="rId3">
            <a:alphaModFix/>
          </a:blip>
          <a:srcRect/>
          <a:stretch/>
        </p:blipFill>
        <p:spPr>
          <a:xfrm>
            <a:off x="1562325" y="1129650"/>
            <a:ext cx="6019350" cy="3907149"/>
          </a:xfrm>
          <a:prstGeom prst="rect">
            <a:avLst/>
          </a:prstGeom>
          <a:noFill/>
          <a:ln>
            <a:noFill/>
          </a:ln>
        </p:spPr>
      </p:pic>
    </p:spTree>
  </p:cSld>
  <p:clrMapOvr>
    <a:masterClrMapping/>
  </p:clrMapOvr>
</p:sld>
</file>

<file path=ppt/theme/theme1.xml><?xml version="1.0" encoding="utf-8"?>
<a:theme xmlns:a="http://schemas.openxmlformats.org/drawingml/2006/main" name="Early Childhood">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1897</Words>
  <Application>Microsoft Office PowerPoint</Application>
  <PresentationFormat>On-screen Show (16:9)</PresentationFormat>
  <Paragraphs>245</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Early Childhood</vt:lpstr>
      <vt:lpstr>Louisiana Early Childhood Quality and Progress Parent Night Presentation</vt:lpstr>
      <vt:lpstr>Communicating School and Center Performance and Improvement</vt:lpstr>
      <vt:lpstr>How to Use This Presentation</vt:lpstr>
      <vt:lpstr>Annual Early Childhood Performance Profile Roll-Out</vt:lpstr>
      <vt:lpstr>Pelican Early Learning Center Parent Night</vt:lpstr>
      <vt:lpstr>Agenda</vt:lpstr>
      <vt:lpstr>The Importance of Quality in Early Childhood Classrooms</vt:lpstr>
      <vt:lpstr>Last Year’s Performance Profiles</vt:lpstr>
      <vt:lpstr>How to View Our School or Center Performance Profile</vt:lpstr>
      <vt:lpstr>Last Year’s Pelican Pride</vt:lpstr>
      <vt:lpstr>Domain Level Scores and Ratings</vt:lpstr>
      <vt:lpstr>Last Year’s Performance Profile Score and Rating</vt:lpstr>
      <vt:lpstr>Informational Metrics</vt:lpstr>
      <vt:lpstr>Teacher Degrees and Certification</vt:lpstr>
      <vt:lpstr>Agenda</vt:lpstr>
      <vt:lpstr>Current Year Pelican ELC Goals and Priorities</vt:lpstr>
      <vt:lpstr>Agenda</vt:lpstr>
      <vt:lpstr>Support Your Child’s Development</vt:lpstr>
      <vt:lpstr>Agenda</vt:lpstr>
      <vt:lpstr>Vision for Kindergarten Readiness</vt:lpstr>
      <vt:lpstr>Performance Rating Approach: Focus on Interactions with Children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Early Childhood Quality and Progress Parent Night Presentation 2018</dc:title>
  <dc:creator>Alexis Duque Pritchard</dc:creator>
  <cp:lastModifiedBy>Sydney Anderson</cp:lastModifiedBy>
  <cp:revision>15</cp:revision>
  <dcterms:modified xsi:type="dcterms:W3CDTF">2020-08-19T17:59:37Z</dcterms:modified>
</cp:coreProperties>
</file>