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8.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9.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0.xml" ContentType="application/vnd.openxmlformats-officedocument.theme+xml"/>
  <Override PartName="/ppt/slideLayouts/slideLayout42.xml" ContentType="application/vnd.openxmlformats-officedocument.presentationml.slideLayout+xml"/>
  <Override PartName="/ppt/theme/theme11.xml" ContentType="application/vnd.openxmlformats-officedocument.theme+xml"/>
  <Override PartName="/ppt/slideLayouts/slideLayout4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7" r:id="rId2"/>
    <p:sldMasterId id="2147483672" r:id="rId3"/>
    <p:sldMasterId id="2147483650" r:id="rId4"/>
    <p:sldMasterId id="2147483652" r:id="rId5"/>
    <p:sldMasterId id="2147483683" r:id="rId6"/>
    <p:sldMasterId id="2147483689" r:id="rId7"/>
    <p:sldMasterId id="2147483695" r:id="rId8"/>
    <p:sldMasterId id="2147483701" r:id="rId9"/>
    <p:sldMasterId id="2147483707" r:id="rId10"/>
    <p:sldMasterId id="2147483654" r:id="rId11"/>
    <p:sldMasterId id="2147483656" r:id="rId12"/>
  </p:sldMasterIdLst>
  <p:notesMasterIdLst>
    <p:notesMasterId r:id="rId156"/>
  </p:notesMasterIdLst>
  <p:handoutMasterIdLst>
    <p:handoutMasterId r:id="rId157"/>
  </p:handoutMasterIdLst>
  <p:sldIdLst>
    <p:sldId id="256" r:id="rId13"/>
    <p:sldId id="272" r:id="rId14"/>
    <p:sldId id="260" r:id="rId15"/>
    <p:sldId id="259" r:id="rId16"/>
    <p:sldId id="396" r:id="rId17"/>
    <p:sldId id="262" r:id="rId18"/>
    <p:sldId id="636" r:id="rId19"/>
    <p:sldId id="264" r:id="rId20"/>
    <p:sldId id="637" r:id="rId21"/>
    <p:sldId id="668" r:id="rId22"/>
    <p:sldId id="271" r:id="rId23"/>
    <p:sldId id="638" r:id="rId24"/>
    <p:sldId id="639" r:id="rId25"/>
    <p:sldId id="641" r:id="rId26"/>
    <p:sldId id="640" r:id="rId27"/>
    <p:sldId id="643" r:id="rId28"/>
    <p:sldId id="269" r:id="rId29"/>
    <p:sldId id="273" r:id="rId30"/>
    <p:sldId id="274" r:id="rId31"/>
    <p:sldId id="275" r:id="rId32"/>
    <p:sldId id="276"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6" r:id="rId80"/>
    <p:sldId id="327" r:id="rId81"/>
    <p:sldId id="328" r:id="rId82"/>
    <p:sldId id="329" r:id="rId83"/>
    <p:sldId id="330" r:id="rId84"/>
    <p:sldId id="331" r:id="rId85"/>
    <p:sldId id="332" r:id="rId86"/>
    <p:sldId id="333" r:id="rId87"/>
    <p:sldId id="334" r:id="rId88"/>
    <p:sldId id="335" r:id="rId89"/>
    <p:sldId id="336" r:id="rId90"/>
    <p:sldId id="337" r:id="rId91"/>
    <p:sldId id="339" r:id="rId92"/>
    <p:sldId id="340" r:id="rId93"/>
    <p:sldId id="341" r:id="rId94"/>
    <p:sldId id="342" r:id="rId95"/>
    <p:sldId id="343" r:id="rId96"/>
    <p:sldId id="344" r:id="rId97"/>
    <p:sldId id="345" r:id="rId98"/>
    <p:sldId id="346" r:id="rId99"/>
    <p:sldId id="348" r:id="rId100"/>
    <p:sldId id="349" r:id="rId101"/>
    <p:sldId id="400"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373" r:id="rId126"/>
    <p:sldId id="374" r:id="rId127"/>
    <p:sldId id="375" r:id="rId128"/>
    <p:sldId id="376" r:id="rId129"/>
    <p:sldId id="377" r:id="rId130"/>
    <p:sldId id="378" r:id="rId131"/>
    <p:sldId id="644" r:id="rId132"/>
    <p:sldId id="645" r:id="rId133"/>
    <p:sldId id="380" r:id="rId134"/>
    <p:sldId id="646" r:id="rId135"/>
    <p:sldId id="381" r:id="rId136"/>
    <p:sldId id="648" r:id="rId137"/>
    <p:sldId id="669" r:id="rId138"/>
    <p:sldId id="651" r:id="rId139"/>
    <p:sldId id="659" r:id="rId140"/>
    <p:sldId id="382" r:id="rId141"/>
    <p:sldId id="667" r:id="rId142"/>
    <p:sldId id="653" r:id="rId143"/>
    <p:sldId id="649" r:id="rId144"/>
    <p:sldId id="666" r:id="rId145"/>
    <p:sldId id="665" r:id="rId146"/>
    <p:sldId id="661" r:id="rId147"/>
    <p:sldId id="383" r:id="rId148"/>
    <p:sldId id="384" r:id="rId149"/>
    <p:sldId id="656" r:id="rId150"/>
    <p:sldId id="386" r:id="rId151"/>
    <p:sldId id="389" r:id="rId152"/>
    <p:sldId id="391" r:id="rId153"/>
    <p:sldId id="392" r:id="rId154"/>
    <p:sldId id="393" r:id="rId1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E6ED44B5-0DC7-0941-9BB9-00674FA8E705}">
          <p14:sldIdLst>
            <p14:sldId id="256"/>
            <p14:sldId id="272"/>
            <p14:sldId id="260"/>
            <p14:sldId id="259"/>
            <p14:sldId id="396"/>
            <p14:sldId id="262"/>
            <p14:sldId id="636"/>
            <p14:sldId id="264"/>
            <p14:sldId id="637"/>
            <p14:sldId id="668"/>
            <p14:sldId id="271"/>
            <p14:sldId id="638"/>
            <p14:sldId id="639"/>
            <p14:sldId id="641"/>
            <p14:sldId id="640"/>
            <p14:sldId id="643"/>
            <p14:sldId id="269"/>
          </p14:sldIdLst>
        </p14:section>
        <p14:section name="Session 2" id="{36486EE3-71E6-1A4C-8487-2BA6C7580C89}">
          <p14:sldIdLst>
            <p14:sldId id="273"/>
            <p14:sldId id="274"/>
            <p14:sldId id="275"/>
            <p14:sldId id="276"/>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Lst>
        </p14:section>
        <p14:section name="Session 3" id="{763FB66C-E9C8-EA4C-813D-B1216581BA69}">
          <p14:sldIdLst>
            <p14:sldId id="302"/>
            <p14:sldId id="303"/>
            <p14:sldId id="304"/>
            <p14:sldId id="305"/>
            <p14:sldId id="307"/>
            <p14:sldId id="308"/>
            <p14:sldId id="309"/>
            <p14:sldId id="310"/>
            <p14:sldId id="311"/>
            <p14:sldId id="312"/>
            <p14:sldId id="313"/>
            <p14:sldId id="314"/>
            <p14:sldId id="315"/>
            <p14:sldId id="316"/>
            <p14:sldId id="317"/>
            <p14:sldId id="318"/>
            <p14:sldId id="319"/>
            <p14:sldId id="320"/>
          </p14:sldIdLst>
        </p14:section>
        <p14:section name="Session 4" id="{D9C2C3A0-AA3C-5141-B44A-BD49C3C593FB}">
          <p14:sldIdLst>
            <p14:sldId id="321"/>
            <p14:sldId id="322"/>
            <p14:sldId id="323"/>
            <p14:sldId id="324"/>
            <p14:sldId id="326"/>
            <p14:sldId id="327"/>
            <p14:sldId id="328"/>
            <p14:sldId id="329"/>
            <p14:sldId id="330"/>
            <p14:sldId id="331"/>
            <p14:sldId id="332"/>
            <p14:sldId id="333"/>
            <p14:sldId id="334"/>
            <p14:sldId id="335"/>
            <p14:sldId id="336"/>
            <p14:sldId id="337"/>
          </p14:sldIdLst>
        </p14:section>
        <p14:section name="Session 5" id="{D8CF49B9-8354-5D44-AB96-40B0E029FAF7}">
          <p14:sldIdLst>
            <p14:sldId id="339"/>
            <p14:sldId id="340"/>
            <p14:sldId id="341"/>
            <p14:sldId id="342"/>
            <p14:sldId id="343"/>
            <p14:sldId id="344"/>
            <p14:sldId id="345"/>
            <p14:sldId id="346"/>
            <p14:sldId id="348"/>
            <p14:sldId id="349"/>
            <p14:sldId id="400"/>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Lst>
        </p14:section>
        <p14:section name="Session 6" id="{A25D994E-64E0-5D4B-A832-A601F32D192C}">
          <p14:sldIdLst>
            <p14:sldId id="375"/>
            <p14:sldId id="376"/>
            <p14:sldId id="377"/>
            <p14:sldId id="378"/>
            <p14:sldId id="644"/>
            <p14:sldId id="645"/>
            <p14:sldId id="380"/>
            <p14:sldId id="646"/>
            <p14:sldId id="381"/>
            <p14:sldId id="648"/>
            <p14:sldId id="669"/>
            <p14:sldId id="651"/>
            <p14:sldId id="659"/>
            <p14:sldId id="382"/>
            <p14:sldId id="667"/>
            <p14:sldId id="653"/>
            <p14:sldId id="649"/>
            <p14:sldId id="666"/>
            <p14:sldId id="665"/>
            <p14:sldId id="661"/>
            <p14:sldId id="383"/>
            <p14:sldId id="384"/>
            <p14:sldId id="656"/>
            <p14:sldId id="386"/>
            <p14:sldId id="389"/>
            <p14:sldId id="391"/>
            <p14:sldId id="392"/>
            <p14:sldId id="39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Shinkunas" initials="JS" lastIdx="18" clrIdx="0">
    <p:extLst/>
  </p:cmAuthor>
  <p:cmAuthor id="2" name="Jason Shinkunas" initials="JS [2]" lastIdx="1" clrIdx="1">
    <p:extLst/>
  </p:cmAuthor>
  <p:cmAuthor id="3" name="Jason Shinkunas" initials="JS [3]" lastIdx="1" clrIdx="2">
    <p:extLst/>
  </p:cmAuthor>
  <p:cmAuthor id="4" name="Jason Shinkunas" initials="JS [4]" lastIdx="1" clrIdx="3">
    <p:extLst/>
  </p:cmAuthor>
  <p:cmAuthor id="5" name="Jason Shinkunas" initials="JS [5]" lastIdx="1" clrIdx="4">
    <p:extLst/>
  </p:cmAuthor>
  <p:cmAuthor id="6" name="Jason Shinkunas" initials="JS [6]" lastIdx="1" clrIdx="5">
    <p:extLst/>
  </p:cmAuthor>
  <p:cmAuthor id="7" name="Jason Shinkunas" initials="JS [7]" lastIdx="1" clrIdx="6">
    <p:extLst/>
  </p:cmAuthor>
  <p:cmAuthor id="8" name="Jason Shinkunas" initials="JS [8]" lastIdx="1" clrIdx="7">
    <p:extLst/>
  </p:cmAuthor>
  <p:cmAuthor id="9" name="Jason Shinkunas" initials="JS [9]" lastIdx="1" clrIdx="8">
    <p:extLst/>
  </p:cmAuthor>
  <p:cmAuthor id="10" name="Jason Shinkunas" initials="JS [10]" lastIdx="1" clrIdx="9">
    <p:extLst/>
  </p:cmAuthor>
  <p:cmAuthor id="11" name="Jason Shinkunas" initials="JS [11]" lastIdx="1" clrIdx="10">
    <p:extLst/>
  </p:cmAuthor>
  <p:cmAuthor id="12" name="Jason Shinkunas" initials="JS [12]" lastIdx="1" clrIdx="11">
    <p:extLst/>
  </p:cmAuthor>
  <p:cmAuthor id="13" name="Jason Shinkunas" initials="JS [13]" lastIdx="1" clrIdx="12">
    <p:extLst/>
  </p:cmAuthor>
  <p:cmAuthor id="14" name="Jason Shinkunas" initials="JS [14]" lastIdx="1" clrIdx="13">
    <p:extLst/>
  </p:cmAuthor>
  <p:cmAuthor id="15" name="Jason Shinkunas" initials="JS [15]" lastIdx="1" clrIdx="14">
    <p:extLst/>
  </p:cmAuthor>
  <p:cmAuthor id="16" name="Jason Shinkunas" initials="JS [16]" lastIdx="1" clrIdx="1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5105"/>
    <p:restoredTop sz="53729" autoAdjust="0"/>
  </p:normalViewPr>
  <p:slideViewPr>
    <p:cSldViewPr snapToGrid="0" snapToObjects="1">
      <p:cViewPr>
        <p:scale>
          <a:sx n="66" d="100"/>
          <a:sy n="66" d="100"/>
        </p:scale>
        <p:origin x="1792" y="14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2" d="100"/>
          <a:sy n="82" d="100"/>
        </p:scale>
        <p:origin x="3352"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63" Type="http://schemas.openxmlformats.org/officeDocument/2006/relationships/slide" Target="slides/slide51.xml"/><Relationship Id="rId84" Type="http://schemas.openxmlformats.org/officeDocument/2006/relationships/slide" Target="slides/slide72.xml"/><Relationship Id="rId138" Type="http://schemas.openxmlformats.org/officeDocument/2006/relationships/slide" Target="slides/slide126.xml"/><Relationship Id="rId159" Type="http://schemas.openxmlformats.org/officeDocument/2006/relationships/presProps" Target="presProps.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53" Type="http://schemas.openxmlformats.org/officeDocument/2006/relationships/slide" Target="slides/slide41.xml"/><Relationship Id="rId74" Type="http://schemas.openxmlformats.org/officeDocument/2006/relationships/slide" Target="slides/slide62.xml"/><Relationship Id="rId128" Type="http://schemas.openxmlformats.org/officeDocument/2006/relationships/slide" Target="slides/slide116.xml"/><Relationship Id="rId149" Type="http://schemas.openxmlformats.org/officeDocument/2006/relationships/slide" Target="slides/slide137.xml"/><Relationship Id="rId5" Type="http://schemas.openxmlformats.org/officeDocument/2006/relationships/slideMaster" Target="slideMasters/slideMaster5.xml"/><Relationship Id="rId95" Type="http://schemas.openxmlformats.org/officeDocument/2006/relationships/slide" Target="slides/slide83.xml"/><Relationship Id="rId160" Type="http://schemas.openxmlformats.org/officeDocument/2006/relationships/viewProps" Target="viewProps.xml"/><Relationship Id="rId22" Type="http://schemas.openxmlformats.org/officeDocument/2006/relationships/slide" Target="slides/slide10.xml"/><Relationship Id="rId43" Type="http://schemas.openxmlformats.org/officeDocument/2006/relationships/slide" Target="slides/slide31.xml"/><Relationship Id="rId64" Type="http://schemas.openxmlformats.org/officeDocument/2006/relationships/slide" Target="slides/slide52.xml"/><Relationship Id="rId118" Type="http://schemas.openxmlformats.org/officeDocument/2006/relationships/slide" Target="slides/slide106.xml"/><Relationship Id="rId139" Type="http://schemas.openxmlformats.org/officeDocument/2006/relationships/slide" Target="slides/slide127.xml"/><Relationship Id="rId85" Type="http://schemas.openxmlformats.org/officeDocument/2006/relationships/slide" Target="slides/slide73.xml"/><Relationship Id="rId150" Type="http://schemas.openxmlformats.org/officeDocument/2006/relationships/slide" Target="slides/slide138.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124" Type="http://schemas.openxmlformats.org/officeDocument/2006/relationships/slide" Target="slides/slide112.xml"/><Relationship Id="rId129" Type="http://schemas.openxmlformats.org/officeDocument/2006/relationships/slide" Target="slides/slide117.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40" Type="http://schemas.openxmlformats.org/officeDocument/2006/relationships/slide" Target="slides/slide128.xml"/><Relationship Id="rId145" Type="http://schemas.openxmlformats.org/officeDocument/2006/relationships/slide" Target="slides/slide133.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 Id="rId119" Type="http://schemas.openxmlformats.org/officeDocument/2006/relationships/slide" Target="slides/slide107.xml"/><Relationship Id="rId44" Type="http://schemas.openxmlformats.org/officeDocument/2006/relationships/slide" Target="slides/slide32.xml"/><Relationship Id="rId60" Type="http://schemas.openxmlformats.org/officeDocument/2006/relationships/slide" Target="slides/slide48.xml"/><Relationship Id="rId65" Type="http://schemas.openxmlformats.org/officeDocument/2006/relationships/slide" Target="slides/slide53.xml"/><Relationship Id="rId81" Type="http://schemas.openxmlformats.org/officeDocument/2006/relationships/slide" Target="slides/slide69.xml"/><Relationship Id="rId86" Type="http://schemas.openxmlformats.org/officeDocument/2006/relationships/slide" Target="slides/slide74.xml"/><Relationship Id="rId130" Type="http://schemas.openxmlformats.org/officeDocument/2006/relationships/slide" Target="slides/slide118.xml"/><Relationship Id="rId135" Type="http://schemas.openxmlformats.org/officeDocument/2006/relationships/slide" Target="slides/slide123.xml"/><Relationship Id="rId151" Type="http://schemas.openxmlformats.org/officeDocument/2006/relationships/slide" Target="slides/slide139.xml"/><Relationship Id="rId156" Type="http://schemas.openxmlformats.org/officeDocument/2006/relationships/notesMaster" Target="notesMasters/notesMaster1.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slide" Target="slides/slide108.xml"/><Relationship Id="rId125" Type="http://schemas.openxmlformats.org/officeDocument/2006/relationships/slide" Target="slides/slide113.xml"/><Relationship Id="rId141" Type="http://schemas.openxmlformats.org/officeDocument/2006/relationships/slide" Target="slides/slide129.xml"/><Relationship Id="rId146" Type="http://schemas.openxmlformats.org/officeDocument/2006/relationships/slide" Target="slides/slide134.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16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slide" Target="slides/slide124.xml"/><Relationship Id="rId157" Type="http://schemas.openxmlformats.org/officeDocument/2006/relationships/handoutMaster" Target="handoutMasters/handoutMaster1.xml"/><Relationship Id="rId61" Type="http://schemas.openxmlformats.org/officeDocument/2006/relationships/slide" Target="slides/slide49.xml"/><Relationship Id="rId82" Type="http://schemas.openxmlformats.org/officeDocument/2006/relationships/slide" Target="slides/slide70.xml"/><Relationship Id="rId152" Type="http://schemas.openxmlformats.org/officeDocument/2006/relationships/slide" Target="slides/slide14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commentAuthors" Target="commentAuthors.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78" Type="http://schemas.openxmlformats.org/officeDocument/2006/relationships/slide" Target="slides/slide66.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48" Type="http://schemas.openxmlformats.org/officeDocument/2006/relationships/slide" Target="slides/slide136.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4.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6" Type="http://schemas.openxmlformats.org/officeDocument/2006/relationships/slide" Target="slides/slide4.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90" Type="http://schemas.openxmlformats.org/officeDocument/2006/relationships/slide" Target="slides/slide78.xml"/><Relationship Id="rId27" Type="http://schemas.openxmlformats.org/officeDocument/2006/relationships/slide" Target="slides/slide15.xml"/><Relationship Id="rId48" Type="http://schemas.openxmlformats.org/officeDocument/2006/relationships/slide" Target="slides/slide36.xml"/><Relationship Id="rId69" Type="http://schemas.openxmlformats.org/officeDocument/2006/relationships/slide" Target="slides/slide57.xml"/><Relationship Id="rId113" Type="http://schemas.openxmlformats.org/officeDocument/2006/relationships/slide" Target="slides/slide101.xml"/><Relationship Id="rId134" Type="http://schemas.openxmlformats.org/officeDocument/2006/relationships/slide" Target="slides/slide122.xml"/><Relationship Id="rId80" Type="http://schemas.openxmlformats.org/officeDocument/2006/relationships/slide" Target="slides/slide68.xml"/><Relationship Id="rId155" Type="http://schemas.openxmlformats.org/officeDocument/2006/relationships/slide" Target="slides/slide14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en-US"/>
              <a:t>Measure of Comprehension</a:t>
            </a:r>
          </a:p>
        </c:rich>
      </c:tx>
      <c:overlay val="0"/>
      <c:spPr>
        <a:noFill/>
        <a:ln>
          <a:noFill/>
        </a:ln>
        <a:effectLst/>
      </c:spPr>
    </c:title>
    <c:autoTitleDeleted val="0"/>
    <c:plotArea>
      <c:layout>
        <c:manualLayout>
          <c:layoutTarget val="inner"/>
          <c:xMode val="edge"/>
          <c:yMode val="edge"/>
          <c:x val="9.0796529884554E-2"/>
          <c:y val="0.13658461783342199"/>
          <c:w val="0.90216651713603302"/>
          <c:h val="0.73685983339952099"/>
        </c:manualLayout>
      </c:layout>
      <c:barChart>
        <c:barDir val="col"/>
        <c:grouping val="clustered"/>
        <c:varyColors val="0"/>
        <c:ser>
          <c:idx val="0"/>
          <c:order val="0"/>
          <c:tx>
            <c:strRef>
              <c:f>Sheet1!$B$1</c:f>
              <c:strCache>
                <c:ptCount val="1"/>
                <c:pt idx="0">
                  <c:v>Qualitative Measure of Comprehension</c:v>
                </c:pt>
              </c:strCache>
            </c:strRef>
          </c:tx>
          <c:spPr>
            <a:solidFill>
              <a:schemeClr val="accent1"/>
            </a:solidFill>
            <a:ln>
              <a:noFill/>
            </a:ln>
            <a:effectLst/>
          </c:spPr>
          <c:invertIfNegative val="0"/>
          <c:dPt>
            <c:idx val="0"/>
            <c:invertIfNegative val="0"/>
            <c:bubble3D val="0"/>
            <c:spPr>
              <a:solidFill>
                <a:schemeClr val="bg1">
                  <a:lumMod val="50000"/>
                </a:schemeClr>
              </a:solidFill>
              <a:ln>
                <a:noFill/>
              </a:ln>
              <a:effectLst/>
            </c:spPr>
            <c:extLst>
              <c:ext xmlns:c16="http://schemas.microsoft.com/office/drawing/2014/chart" uri="{C3380CC4-5D6E-409C-BE32-E72D297353CC}">
                <c16:uniqueId val="{00000001-7096-0A4F-B977-52679C2D7897}"/>
              </c:ext>
            </c:extLst>
          </c:dPt>
          <c:dPt>
            <c:idx val="1"/>
            <c:invertIfNegative val="0"/>
            <c:bubble3D val="0"/>
            <c:spPr>
              <a:solidFill>
                <a:schemeClr val="tx2"/>
              </a:solidFill>
              <a:ln>
                <a:noFill/>
              </a:ln>
              <a:effectLst/>
            </c:spPr>
            <c:extLst>
              <c:ext xmlns:c16="http://schemas.microsoft.com/office/drawing/2014/chart" uri="{C3380CC4-5D6E-409C-BE32-E72D297353CC}">
                <c16:uniqueId val="{00000003-7096-0A4F-B977-52679C2D7897}"/>
              </c:ext>
            </c:extLst>
          </c:dPt>
          <c:dPt>
            <c:idx val="2"/>
            <c:invertIfNegative val="0"/>
            <c:bubble3D val="0"/>
            <c:spPr>
              <a:solidFill>
                <a:srgbClr val="6D9BFE"/>
              </a:solidFill>
              <a:ln>
                <a:noFill/>
              </a:ln>
              <a:effectLst/>
            </c:spPr>
            <c:extLst>
              <c:ext xmlns:c16="http://schemas.microsoft.com/office/drawing/2014/chart" uri="{C3380CC4-5D6E-409C-BE32-E72D297353CC}">
                <c16:uniqueId val="{00000005-7096-0A4F-B977-52679C2D7897}"/>
              </c:ext>
            </c:extLst>
          </c:dPt>
          <c:dPt>
            <c:idx val="3"/>
            <c:invertIfNegative val="0"/>
            <c:bubble3D val="0"/>
            <c:spPr>
              <a:solidFill>
                <a:srgbClr val="03D891"/>
              </a:solidFill>
              <a:ln>
                <a:noFill/>
              </a:ln>
              <a:effectLst/>
            </c:spPr>
            <c:extLst>
              <c:ext xmlns:c16="http://schemas.microsoft.com/office/drawing/2014/chart" uri="{C3380CC4-5D6E-409C-BE32-E72D297353CC}">
                <c16:uniqueId val="{00000007-7096-0A4F-B977-52679C2D7897}"/>
              </c:ext>
            </c:extLst>
          </c:dPt>
          <c:cat>
            <c:strRef>
              <c:f>Sheet1!$A$2:$A$5</c:f>
              <c:strCache>
                <c:ptCount val="4"/>
                <c:pt idx="0">
                  <c:v>high reading ability &amp; high knowledge </c:v>
                </c:pt>
                <c:pt idx="1">
                  <c:v>low reading ability &amp; high knowledge</c:v>
                </c:pt>
                <c:pt idx="2">
                  <c:v>high reading ability &amp; low knowledge</c:v>
                </c:pt>
                <c:pt idx="3">
                  <c:v>low reading ability &amp;  low knowledge </c:v>
                </c:pt>
              </c:strCache>
            </c:strRef>
          </c:cat>
          <c:val>
            <c:numRef>
              <c:f>Sheet1!$B$2:$B$5</c:f>
              <c:numCache>
                <c:formatCode>0%</c:formatCode>
                <c:ptCount val="4"/>
                <c:pt idx="0">
                  <c:v>0.86250000000000004</c:v>
                </c:pt>
                <c:pt idx="1">
                  <c:v>0.80833333333333302</c:v>
                </c:pt>
                <c:pt idx="2">
                  <c:v>0.52916666666666701</c:v>
                </c:pt>
                <c:pt idx="3">
                  <c:v>0.42916666666666697</c:v>
                </c:pt>
              </c:numCache>
            </c:numRef>
          </c:val>
          <c:extLst>
            <c:ext xmlns:c16="http://schemas.microsoft.com/office/drawing/2014/chart" uri="{C3380CC4-5D6E-409C-BE32-E72D297353CC}">
              <c16:uniqueId val="{00000008-7096-0A4F-B977-52679C2D7897}"/>
            </c:ext>
          </c:extLst>
        </c:ser>
        <c:dLbls>
          <c:showLegendKey val="0"/>
          <c:showVal val="0"/>
          <c:showCatName val="0"/>
          <c:showSerName val="0"/>
          <c:showPercent val="0"/>
          <c:showBubbleSize val="0"/>
        </c:dLbls>
        <c:gapWidth val="219"/>
        <c:overlap val="-27"/>
        <c:axId val="-2113536024"/>
        <c:axId val="-2113532568"/>
      </c:barChart>
      <c:catAx>
        <c:axId val="-2113536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2113532568"/>
        <c:crosses val="autoZero"/>
        <c:auto val="1"/>
        <c:lblAlgn val="ctr"/>
        <c:lblOffset val="100"/>
        <c:noMultiLvlLbl val="0"/>
      </c:catAx>
      <c:valAx>
        <c:axId val="-211353256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pPr>
            <a:endParaRPr lang="en-US"/>
          </a:p>
        </c:txPr>
        <c:crossAx val="-2113536024"/>
        <c:crosses val="autoZero"/>
        <c:crossBetween val="between"/>
      </c:valAx>
      <c:spPr>
        <a:noFill/>
        <a:ln>
          <a:noFill/>
        </a:ln>
        <a:effectLst/>
      </c:spPr>
    </c:plotArea>
    <c:plotVisOnly val="1"/>
    <c:dispBlanksAs val="gap"/>
    <c:showDLblsOverMax val="0"/>
  </c:chart>
  <c:spPr>
    <a:noFill/>
    <a:ln>
      <a:noFill/>
    </a:ln>
    <a:effectLst/>
  </c:spPr>
  <c:txPr>
    <a:bodyPr/>
    <a:lstStyle/>
    <a:p>
      <a:pPr algn="ctr">
        <a:defRPr sz="1400">
          <a:latin typeface="Avenir Medium next"/>
          <a:cs typeface="Avenir Medium next"/>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01159D-6777-DF4B-A176-7DE4ABF5E297}" type="slidenum">
              <a:rPr lang="en-US" smtClean="0"/>
              <a:t>‹#›</a:t>
            </a:fld>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Calibri"/>
        <a:ea typeface="+mn-ea"/>
        <a:cs typeface="Calibri"/>
      </a:defRPr>
    </a:lvl1pPr>
    <a:lvl2pPr marL="457200" algn="l" defTabSz="914400" rtl="0" eaLnBrk="1" latinLnBrk="0" hangingPunct="1">
      <a:defRPr sz="1100" kern="1200">
        <a:solidFill>
          <a:schemeClr val="tx1"/>
        </a:solidFill>
        <a:latin typeface="Calibri"/>
        <a:ea typeface="+mn-ea"/>
        <a:cs typeface="Calibri"/>
      </a:defRPr>
    </a:lvl2pPr>
    <a:lvl3pPr marL="914400" algn="l" defTabSz="914400" rtl="0" eaLnBrk="1" latinLnBrk="0" hangingPunct="1">
      <a:defRPr sz="1100" kern="1200">
        <a:solidFill>
          <a:schemeClr val="tx1"/>
        </a:solidFill>
        <a:latin typeface="Calibri"/>
        <a:ea typeface="+mn-ea"/>
        <a:cs typeface="Calibri"/>
      </a:defRPr>
    </a:lvl3pPr>
    <a:lvl4pPr marL="1371600" algn="l" defTabSz="914400" rtl="0" eaLnBrk="1" latinLnBrk="0" hangingPunct="1">
      <a:defRPr sz="1100" kern="1200">
        <a:solidFill>
          <a:schemeClr val="tx1"/>
        </a:solidFill>
        <a:latin typeface="Calibri"/>
        <a:ea typeface="+mn-ea"/>
        <a:cs typeface="Calibri"/>
      </a:defRPr>
    </a:lvl4pPr>
    <a:lvl5pPr marL="1828800" algn="l" defTabSz="914400" rtl="0" eaLnBrk="1" latinLnBrk="0" hangingPunct="1">
      <a:defRPr sz="1100" kern="1200">
        <a:solidFill>
          <a:schemeClr val="tx1"/>
        </a:solidFill>
        <a:latin typeface="Calibri"/>
        <a:ea typeface="+mn-ea"/>
        <a:cs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aft.org/periodical/american-educator/spring-2006/how-knowledge-helps"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a:p>
        </p:txBody>
      </p:sp>
    </p:spTree>
    <p:extLst>
      <p:ext uri="{BB962C8B-B14F-4D97-AF65-F5344CB8AC3E}">
        <p14:creationId xmlns:p14="http://schemas.microsoft.com/office/powerpoint/2010/main" val="21690186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Duration: </a:t>
            </a:r>
            <a:r>
              <a:rPr lang="en-US" sz="1200" b="0" dirty="0"/>
              <a:t>2 minutes</a:t>
            </a: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says: </a:t>
            </a:r>
            <a:r>
              <a:rPr lang="en-US" sz="1200" b="0" dirty="0"/>
              <a:t>It seems as though many of us found this text challenging. So let’s discuss: </a:t>
            </a:r>
            <a:r>
              <a:rPr lang="en-US" sz="1200" dirty="0"/>
              <a:t>What specifically did you find confusing or complex about it? What did you put a question mark next to?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dirty="0"/>
          </a:p>
          <a:p>
            <a:pPr lvl="0" rtl="0">
              <a:spcBef>
                <a:spcPts val="0"/>
              </a:spcBef>
              <a:buClr>
                <a:schemeClr val="dk1"/>
              </a:buClr>
              <a:buSzPct val="91666"/>
              <a:buFont typeface="Arial"/>
              <a:buNone/>
            </a:pPr>
            <a:r>
              <a:rPr lang="en-US" sz="1200" b="1" dirty="0"/>
              <a:t>Facilitator does: </a:t>
            </a:r>
            <a:r>
              <a:rPr lang="en-US" sz="1200" b="0" dirty="0"/>
              <a:t>Ask for a few people to share out what they were confused about, and prompt them to give specific examples of information, knowledge, or vocabulary they’d need to learn to make them feel more confident. </a:t>
            </a:r>
          </a:p>
          <a:p>
            <a:pPr lvl="0" rtl="0">
              <a:spcBef>
                <a:spcPts val="0"/>
              </a:spcBef>
              <a:buClr>
                <a:schemeClr val="dk1"/>
              </a:buClr>
              <a:buSzPct val="91666"/>
              <a:buFont typeface="Arial"/>
              <a:buNone/>
            </a:pPr>
            <a:endParaRPr lang="en-US" sz="1200" b="1" dirty="0"/>
          </a:p>
          <a:p>
            <a:pPr marL="0" lvl="0" indent="0" rtl="0">
              <a:spcBef>
                <a:spcPts val="0"/>
              </a:spcBef>
              <a:buClr>
                <a:schemeClr val="dk1"/>
              </a:buClr>
              <a:buSzPct val="100000"/>
              <a:buFontTx/>
              <a:buNone/>
            </a:pPr>
            <a:r>
              <a:rPr lang="en-US" sz="1200" b="1" dirty="0"/>
              <a:t>Facilitator says: </a:t>
            </a:r>
            <a:r>
              <a:rPr lang="en-US" sz="1200" dirty="0"/>
              <a:t>Over the next ~40 minutes, we’re going to engage in a text set on this topic to build up our background knowledge and vocabulary and see how our understanding of that text and this question can evolve even in a short amount of time!</a:t>
            </a:r>
          </a:p>
          <a:p>
            <a:pPr marL="171450" lvl="0" indent="-171450" rtl="0">
              <a:spcBef>
                <a:spcPts val="0"/>
              </a:spcBef>
              <a:buClr>
                <a:schemeClr val="dk1"/>
              </a:buClr>
              <a:buSzPct val="100000"/>
              <a:buFont typeface="Arial"/>
              <a:buChar char="•"/>
            </a:pPr>
            <a:endParaRPr lang="en-US" sz="1200"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sz="1200" b="1" baseline="0" dirty="0"/>
              <a:t>Source: </a:t>
            </a:r>
            <a:r>
              <a:rPr lang="en-US" sz="1200" b="0" i="1" kern="1200" dirty="0">
                <a:solidFill>
                  <a:schemeClr val="tx1"/>
                </a:solidFill>
                <a:effectLst/>
              </a:rPr>
              <a:t>Pacific Cod Species Score Card</a:t>
            </a:r>
            <a:r>
              <a:rPr lang="en-US" sz="1200" b="0" i="0" kern="1200" dirty="0">
                <a:solidFill>
                  <a:schemeClr val="tx1"/>
                </a:solidFill>
                <a:effectLst/>
              </a:rPr>
              <a:t> [Pamphlet]. (n.d.). Blue Ocean Institute.</a:t>
            </a:r>
            <a:r>
              <a:rPr lang="en-US" sz="1200" b="0" i="0" kern="1200" baseline="0" dirty="0">
                <a:solidFill>
                  <a:schemeClr val="tx1"/>
                </a:solidFill>
                <a:effectLst/>
              </a:rPr>
              <a:t> </a:t>
            </a:r>
            <a:r>
              <a:rPr lang="en-US" sz="1200" b="0" i="0" kern="1200" dirty="0" err="1">
                <a:solidFill>
                  <a:schemeClr val="tx1"/>
                </a:solidFill>
                <a:effectLst/>
              </a:rPr>
              <a:t>www.blueoceaninstitute.com</a:t>
            </a:r>
            <a:r>
              <a:rPr lang="en-US" sz="1200" b="0" i="0" kern="1200" dirty="0">
                <a:solidFill>
                  <a:schemeClr val="tx1"/>
                </a:solidFill>
                <a:effectLst/>
              </a:rPr>
              <a:t>/seafood/species/18.html.</a:t>
            </a:r>
            <a:endParaRPr lang="en-US" sz="1200" b="0" i="0" u="none" strike="noStrike" kern="1200" dirty="0">
              <a:solidFill>
                <a:schemeClr val="tx1"/>
              </a:solidFill>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159306491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63575"/>
            <a:ext cx="5486400" cy="3086100"/>
          </a:xfrm>
        </p:spPr>
      </p:sp>
      <p:sp>
        <p:nvSpPr>
          <p:cNvPr id="3" name="Notes Placeholder 2"/>
          <p:cNvSpPr>
            <a:spLocks noGrp="1"/>
          </p:cNvSpPr>
          <p:nvPr>
            <p:ph type="body" idx="1"/>
          </p:nvPr>
        </p:nvSpPr>
        <p:spPr>
          <a:xfrm>
            <a:off x="685800" y="3894168"/>
            <a:ext cx="5486400" cy="5249832"/>
          </a:xfrm>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1 minute</a:t>
            </a:r>
          </a:p>
          <a:p>
            <a:pPr marL="0" marR="0" lvl="0" indent="0" algn="l" rtl="0">
              <a:spcBef>
                <a:spcPts val="0"/>
              </a:spcBef>
              <a:buSzPct val="25000"/>
              <a:buFontTx/>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says</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 Repetition of words is</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PART of the reason</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…but I want to point out that students can grow their vocabulary through reading a series of texts on the same topic even when they do not encounter the same word in multiple texts. The second (and most important) aspect of text sets that leads to vocabulary acquisition brings us back to the concept we talked about in our previous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does: </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Click to reveal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Facilitator says: </a:t>
            </a:r>
            <a:r>
              <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Once students have a schema, they now have something to attach their new learning to.  Knowledge builds more knowledge....this makes it easier for students to make connections between new words and their prior knowledge.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Key Point:</a:t>
            </a: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a:t>
            </a: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Most people miss point to so we want to emphasize it strongly here.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Text sets build knowledge even WITHOUT repetition of the same word, through the power of schemas, aka “mental Velcro.” For more on this element see Marilyn </a:t>
            </a:r>
            <a:r>
              <a:rPr lang="en-US" sz="12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Jager</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 Adams and </a:t>
            </a:r>
            <a:r>
              <a:rPr lang="en-US" sz="12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Landauer</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 and </a:t>
            </a:r>
            <a:r>
              <a:rPr lang="en-US" sz="12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Dumais</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Research Sources: </a:t>
            </a:r>
          </a:p>
          <a:p>
            <a:pPr marL="171450" indent="-171450">
              <a:buFont typeface="Arial" charset="0"/>
              <a:buChar char="•"/>
            </a:pPr>
            <a:r>
              <a:rPr lang="en-US" sz="1200" kern="1200" dirty="0">
                <a:solidFill>
                  <a:schemeClr val="tx1"/>
                </a:solidFill>
                <a:effectLst/>
                <a:latin typeface="Calibri" panose="020F0502020204030204" pitchFamily="34" charset="0"/>
                <a:cs typeface="Calibri" panose="020F0502020204030204" pitchFamily="34" charset="0"/>
              </a:rPr>
              <a:t>Adams, M. J. (2009). The Challenge of Advanced Texts: The interdependence of reading and learning. In E. H. </a:t>
            </a:r>
            <a:r>
              <a:rPr lang="en-US" sz="1200" kern="1200" dirty="0" err="1">
                <a:solidFill>
                  <a:schemeClr val="tx1"/>
                </a:solidFill>
                <a:effectLst/>
                <a:latin typeface="Calibri" panose="020F0502020204030204" pitchFamily="34" charset="0"/>
                <a:cs typeface="Calibri" panose="020F0502020204030204" pitchFamily="34" charset="0"/>
              </a:rPr>
              <a:t>Hiebert</a:t>
            </a:r>
            <a:r>
              <a:rPr lang="en-US" sz="1200" kern="1200" baseline="0" dirty="0">
                <a:solidFill>
                  <a:schemeClr val="tx1"/>
                </a:solidFill>
                <a:effectLst/>
                <a:latin typeface="Calibri" panose="020F0502020204030204" pitchFamily="34" charset="0"/>
                <a:cs typeface="Calibri" panose="020F0502020204030204" pitchFamily="34" charset="0"/>
              </a:rPr>
              <a:t> </a:t>
            </a:r>
            <a:r>
              <a:rPr lang="en-US" sz="1200" kern="1200" dirty="0">
                <a:solidFill>
                  <a:schemeClr val="tx1"/>
                </a:solidFill>
                <a:effectLst/>
                <a:latin typeface="Calibri" panose="020F0502020204030204" pitchFamily="34" charset="0"/>
                <a:cs typeface="Calibri" panose="020F0502020204030204" pitchFamily="34" charset="0"/>
              </a:rPr>
              <a:t>(Ed.), Reading More, Reading Better: Are American students reading enough of the right stuff?  Retrieved from http://</a:t>
            </a:r>
            <a:r>
              <a:rPr lang="en-US" sz="1200" kern="1200" dirty="0" err="1">
                <a:solidFill>
                  <a:schemeClr val="tx1"/>
                </a:solidFill>
                <a:effectLst/>
                <a:latin typeface="Calibri" panose="020F0502020204030204" pitchFamily="34" charset="0"/>
                <a:cs typeface="Calibri" panose="020F0502020204030204" pitchFamily="34" charset="0"/>
              </a:rPr>
              <a:t>www.childrenofthecode.org</a:t>
            </a:r>
            <a:r>
              <a:rPr lang="en-US" sz="1200" kern="1200" dirty="0">
                <a:solidFill>
                  <a:schemeClr val="tx1"/>
                </a:solidFill>
                <a:effectLst/>
                <a:latin typeface="Calibri" panose="020F0502020204030204" pitchFamily="34" charset="0"/>
                <a:cs typeface="Calibri" panose="020F0502020204030204" pitchFamily="34" charset="0"/>
              </a:rPr>
              <a:t>/library/MJA-</a:t>
            </a:r>
            <a:r>
              <a:rPr lang="en-US" sz="1200" kern="1200" dirty="0" err="1">
                <a:solidFill>
                  <a:schemeClr val="tx1"/>
                </a:solidFill>
                <a:effectLst/>
                <a:latin typeface="Calibri" panose="020F0502020204030204" pitchFamily="34" charset="0"/>
                <a:cs typeface="Calibri" panose="020F0502020204030204" pitchFamily="34" charset="0"/>
              </a:rPr>
              <a:t>ChallengeofAdvancedTexts.pdf</a:t>
            </a:r>
            <a:r>
              <a:rPr lang="en-US" sz="1200" kern="1200" dirty="0">
                <a:solidFill>
                  <a:schemeClr val="tx1"/>
                </a:solidFill>
                <a:effectLst/>
                <a:latin typeface="Calibri" panose="020F0502020204030204" pitchFamily="34" charset="0"/>
                <a:cs typeface="Calibri" panose="020F0502020204030204" pitchFamily="34" charset="0"/>
              </a:rPr>
              <a:t>  </a:t>
            </a:r>
          </a:p>
          <a:p>
            <a:pPr marL="171450" indent="-171450">
              <a:buFont typeface="Arial" charset="0"/>
              <a:buChar char="•"/>
            </a:pPr>
            <a:r>
              <a:rPr lang="en-US" sz="1200" kern="1200" dirty="0" err="1">
                <a:solidFill>
                  <a:schemeClr val="tx1"/>
                </a:solidFill>
                <a:effectLst/>
                <a:latin typeface="Calibri" panose="020F0502020204030204" pitchFamily="34" charset="0"/>
                <a:cs typeface="Calibri" panose="020F0502020204030204" pitchFamily="34" charset="0"/>
              </a:rPr>
              <a:t>Landauer</a:t>
            </a:r>
            <a:r>
              <a:rPr lang="en-US" sz="1200" kern="1200" dirty="0">
                <a:solidFill>
                  <a:schemeClr val="tx1"/>
                </a:solidFill>
                <a:effectLst/>
                <a:latin typeface="Calibri" panose="020F0502020204030204" pitchFamily="34" charset="0"/>
                <a:cs typeface="Calibri" panose="020F0502020204030204" pitchFamily="34" charset="0"/>
              </a:rPr>
              <a:t>, T. K., &amp; </a:t>
            </a:r>
            <a:r>
              <a:rPr lang="en-US" sz="1200" kern="1200" dirty="0" err="1">
                <a:solidFill>
                  <a:schemeClr val="tx1"/>
                </a:solidFill>
                <a:effectLst/>
                <a:latin typeface="Calibri" panose="020F0502020204030204" pitchFamily="34" charset="0"/>
                <a:cs typeface="Calibri" panose="020F0502020204030204" pitchFamily="34" charset="0"/>
              </a:rPr>
              <a:t>Dumais</a:t>
            </a:r>
            <a:r>
              <a:rPr lang="en-US" sz="1200" kern="1200" dirty="0">
                <a:solidFill>
                  <a:schemeClr val="tx1"/>
                </a:solidFill>
                <a:effectLst/>
                <a:latin typeface="Calibri" panose="020F0502020204030204" pitchFamily="34" charset="0"/>
                <a:cs typeface="Calibri" panose="020F0502020204030204" pitchFamily="34" charset="0"/>
              </a:rPr>
              <a:t>, S. T. (1997). A Solution</a:t>
            </a:r>
            <a:r>
              <a:rPr lang="en-US" sz="1200" kern="1200" baseline="0" dirty="0">
                <a:solidFill>
                  <a:schemeClr val="tx1"/>
                </a:solidFill>
                <a:effectLst/>
                <a:latin typeface="Calibri" panose="020F0502020204030204" pitchFamily="34" charset="0"/>
                <a:cs typeface="Calibri" panose="020F0502020204030204" pitchFamily="34" charset="0"/>
              </a:rPr>
              <a:t> </a:t>
            </a:r>
            <a:r>
              <a:rPr lang="en-US" sz="1200" kern="1200" dirty="0">
                <a:solidFill>
                  <a:schemeClr val="tx1"/>
                </a:solidFill>
                <a:effectLst/>
                <a:latin typeface="Calibri" panose="020F0502020204030204" pitchFamily="34" charset="0"/>
                <a:cs typeface="Calibri" panose="020F0502020204030204" pitchFamily="34" charset="0"/>
              </a:rPr>
              <a:t>to Plato’s Problem: The latent semantic analysis theory of acquisition, induction, and representation of knowledge. Retrieved</a:t>
            </a:r>
            <a:r>
              <a:rPr lang="en-US" sz="1200" kern="1200" baseline="0" dirty="0">
                <a:solidFill>
                  <a:schemeClr val="tx1"/>
                </a:solidFill>
                <a:effectLst/>
                <a:latin typeface="Calibri" panose="020F0502020204030204" pitchFamily="34" charset="0"/>
                <a:cs typeface="Calibri" panose="020F0502020204030204" pitchFamily="34" charset="0"/>
              </a:rPr>
              <a:t> </a:t>
            </a:r>
            <a:r>
              <a:rPr lang="en-US" sz="1200" kern="1200" dirty="0">
                <a:solidFill>
                  <a:schemeClr val="tx1"/>
                </a:solidFill>
                <a:effectLst/>
                <a:latin typeface="Calibri" panose="020F0502020204030204" pitchFamily="34" charset="0"/>
                <a:cs typeface="Calibri" panose="020F0502020204030204" pitchFamily="34" charset="0"/>
              </a:rPr>
              <a:t>July 19, 2016, from http://</a:t>
            </a:r>
            <a:r>
              <a:rPr lang="en-US" sz="1200" kern="1200" dirty="0" err="1">
                <a:solidFill>
                  <a:schemeClr val="tx1"/>
                </a:solidFill>
                <a:effectLst/>
                <a:latin typeface="Calibri" panose="020F0502020204030204" pitchFamily="34" charset="0"/>
                <a:cs typeface="Calibri" panose="020F0502020204030204" pitchFamily="34" charset="0"/>
              </a:rPr>
              <a:t>lsa.colorado.edu</a:t>
            </a:r>
            <a:r>
              <a:rPr lang="en-US" sz="1200" kern="1200" dirty="0">
                <a:solidFill>
                  <a:schemeClr val="tx1"/>
                </a:solidFill>
                <a:effectLst/>
                <a:latin typeface="Calibri" panose="020F0502020204030204" pitchFamily="34" charset="0"/>
                <a:cs typeface="Calibri" panose="020F0502020204030204" pitchFamily="34" charset="0"/>
              </a:rPr>
              <a:t>/papers/</a:t>
            </a:r>
            <a:r>
              <a:rPr lang="en-US" sz="1200" kern="1200" dirty="0" err="1">
                <a:solidFill>
                  <a:schemeClr val="tx1"/>
                </a:solidFill>
                <a:effectLst/>
                <a:latin typeface="Calibri" panose="020F0502020204030204" pitchFamily="34" charset="0"/>
                <a:cs typeface="Calibri" panose="020F0502020204030204" pitchFamily="34" charset="0"/>
              </a:rPr>
              <a:t>plato</a:t>
            </a:r>
            <a:r>
              <a:rPr lang="en-US" sz="1200" kern="1200" dirty="0">
                <a:solidFill>
                  <a:schemeClr val="tx1"/>
                </a:solidFill>
                <a:effectLst/>
                <a:latin typeface="Calibri" panose="020F0502020204030204" pitchFamily="34" charset="0"/>
                <a:cs typeface="Calibri" panose="020F0502020204030204" pitchFamily="34" charset="0"/>
              </a:rPr>
              <a:t>/</a:t>
            </a:r>
            <a:r>
              <a:rPr lang="en-US" sz="1200" kern="1200" dirty="0" err="1">
                <a:solidFill>
                  <a:schemeClr val="tx1"/>
                </a:solidFill>
                <a:effectLst/>
                <a:latin typeface="Calibri" panose="020F0502020204030204" pitchFamily="34" charset="0"/>
                <a:cs typeface="Calibri" panose="020F0502020204030204" pitchFamily="34" charset="0"/>
              </a:rPr>
              <a:t>plato.annote.html</a:t>
            </a:r>
            <a:r>
              <a:rPr lang="en-US" sz="1200" kern="1200" dirty="0">
                <a:solidFill>
                  <a:schemeClr val="tx1"/>
                </a:solidFill>
                <a:effectLst/>
                <a:latin typeface="Calibri" panose="020F0502020204030204" pitchFamily="34" charset="0"/>
                <a:cs typeface="Calibri" panose="020F0502020204030204" pitchFamily="34" charset="0"/>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1412620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dirty="0"/>
              <a:t>1 minute</a:t>
            </a:r>
          </a:p>
          <a:p>
            <a:pPr marL="0" marR="0" lvl="0" indent="0" algn="l" rtl="0">
              <a:spcBef>
                <a:spcPts val="0"/>
              </a:spcBef>
              <a:buSzPct val="25000"/>
              <a:buFontTx/>
              <a:buNone/>
            </a:pPr>
            <a:endParaRPr lang="en-US" sz="1200" dirty="0"/>
          </a:p>
          <a:p>
            <a:pPr lvl="0">
              <a:spcBef>
                <a:spcPts val="0"/>
              </a:spcBef>
              <a:buNone/>
            </a:pPr>
            <a:r>
              <a:rPr lang="en-US" sz="1200" b="1" dirty="0"/>
              <a:t>Facilitator</a:t>
            </a:r>
            <a:r>
              <a:rPr lang="en-US" sz="1200" b="1" baseline="0" dirty="0"/>
              <a:t> s</a:t>
            </a:r>
            <a:r>
              <a:rPr lang="en-US" sz="1200" b="1" dirty="0"/>
              <a:t>ays: </a:t>
            </a:r>
            <a:r>
              <a:rPr lang="en-US" sz="1200" dirty="0"/>
              <a:t>So</a:t>
            </a:r>
            <a:r>
              <a:rPr lang="en-US" sz="1200" baseline="0" dirty="0"/>
              <a:t> how does this work? Let’s imagine a scenario.  Students</a:t>
            </a:r>
            <a:r>
              <a:rPr lang="en-US" sz="1200" dirty="0"/>
              <a:t> have been reading a text set on sea mammals.  They may have seen words like “mammal” and “habitat” repeatedly.  But then they are reading a new text and come across a word they have NEVER SEEN before.  But the students have gained a lot of KNOWLEDGE about sea mammals.  For example they know that sea mammals lives are defined by breathing above water and then living and eating below water and that they are constantly going up to get air then down to get food.  </a:t>
            </a:r>
          </a:p>
          <a:p>
            <a:pPr lvl="0">
              <a:spcBef>
                <a:spcPts val="0"/>
              </a:spcBef>
              <a:buNone/>
            </a:pPr>
            <a:endParaRPr lang="en-US" sz="1200" dirty="0"/>
          </a:p>
          <a:p>
            <a:pPr lvl="0">
              <a:spcBef>
                <a:spcPts val="0"/>
              </a:spcBef>
              <a:buNone/>
            </a:pPr>
            <a:r>
              <a:rPr lang="en-US" sz="1200" b="1" dirty="0"/>
              <a:t>Facilitator does: </a:t>
            </a:r>
            <a:r>
              <a:rPr lang="en-US" sz="1200" dirty="0"/>
              <a:t>Click to reveal image.</a:t>
            </a:r>
          </a:p>
          <a:p>
            <a:pPr lvl="0">
              <a:spcBef>
                <a:spcPts val="0"/>
              </a:spcBef>
              <a:buNone/>
            </a:pPr>
            <a:endParaRPr lang="en-US" sz="1200" dirty="0"/>
          </a:p>
          <a:p>
            <a:pPr lvl="0">
              <a:spcBef>
                <a:spcPts val="0"/>
              </a:spcBef>
              <a:buNone/>
            </a:pPr>
            <a:r>
              <a:rPr lang="en-US" sz="1200" b="1" dirty="0"/>
              <a:t>Facilitator says:</a:t>
            </a:r>
            <a:r>
              <a:rPr lang="en-US" sz="1200" b="1" baseline="0" dirty="0"/>
              <a:t> </a:t>
            </a:r>
            <a:r>
              <a:rPr lang="en-US" sz="1200" dirty="0"/>
              <a:t>Imagine</a:t>
            </a:r>
            <a:r>
              <a:rPr lang="en-US" sz="1200" baseline="0" dirty="0"/>
              <a:t> students have this picture, or this “schema” in their mind when they read about sea mammals. </a:t>
            </a:r>
            <a:r>
              <a:rPr lang="en-US" sz="1200" dirty="0"/>
              <a:t>How likely is it that students can then infer the meaning of an unfamiliar word they’ve never seen before?  </a:t>
            </a:r>
          </a:p>
          <a:p>
            <a:pPr lvl="0">
              <a:spcBef>
                <a:spcPts val="0"/>
              </a:spcBef>
              <a:buNone/>
            </a:pPr>
            <a:endParaRPr lang="en-US" sz="1200" dirty="0"/>
          </a:p>
          <a:p>
            <a:pPr lvl="0">
              <a:spcBef>
                <a:spcPts val="0"/>
              </a:spcBef>
              <a:buNone/>
            </a:pPr>
            <a:r>
              <a:rPr lang="en-US" sz="1200" b="1" dirty="0"/>
              <a:t>Image source: </a:t>
            </a:r>
            <a:r>
              <a:rPr lang="en-US" sz="1200" b="0" dirty="0"/>
              <a:t>Public Domain </a:t>
            </a:r>
          </a:p>
          <a:p>
            <a:pPr marL="171450" lvl="0" indent="-171450">
              <a:spcBef>
                <a:spcPts val="0"/>
              </a:spcBef>
              <a:buFont typeface="Arial" charset="0"/>
              <a:buChar char="•"/>
            </a:pPr>
            <a:r>
              <a:rPr lang="en-US" sz="1200" dirty="0"/>
              <a:t>https://</a:t>
            </a:r>
            <a:r>
              <a:rPr lang="en-US" sz="1200" dirty="0" err="1"/>
              <a:t>pixabay.com</a:t>
            </a:r>
            <a:r>
              <a:rPr lang="en-US" sz="1200" dirty="0"/>
              <a:t>/</a:t>
            </a:r>
            <a:r>
              <a:rPr lang="en-US" sz="1200" dirty="0" err="1"/>
              <a:t>en</a:t>
            </a:r>
            <a:r>
              <a:rPr lang="en-US" sz="1200" dirty="0"/>
              <a:t>/dolphin-sea-marine-mammals-animals-2709809/</a:t>
            </a:r>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119149071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dirty="0"/>
              <a:t>45 seconds</a:t>
            </a:r>
          </a:p>
          <a:p>
            <a:pPr marL="0" marR="0" lvl="0" indent="0" algn="l" rtl="0">
              <a:spcBef>
                <a:spcPts val="0"/>
              </a:spcBef>
              <a:buSzPct val="25000"/>
              <a:buFontTx/>
              <a:buNone/>
            </a:pPr>
            <a:endParaRPr lang="en-US" sz="1200" dirty="0"/>
          </a:p>
          <a:p>
            <a:pPr marL="0" lvl="0" indent="0">
              <a:spcBef>
                <a:spcPts val="0"/>
              </a:spcBef>
              <a:buFontTx/>
              <a:buNone/>
            </a:pPr>
            <a:r>
              <a:rPr lang="en-US" sz="1200" b="1" dirty="0"/>
              <a:t>Facilitator says: </a:t>
            </a:r>
            <a:r>
              <a:rPr lang="en-US" sz="1200" dirty="0"/>
              <a:t>In this example, the unfamiliar word is represented by the blank.  Without knowing the actual word can you infer the meaning of the word that goes in the blank?  </a:t>
            </a:r>
          </a:p>
          <a:p>
            <a:pPr marL="0" lvl="0" indent="0">
              <a:spcBef>
                <a:spcPts val="0"/>
              </a:spcBef>
              <a:buFontTx/>
              <a:buNone/>
            </a:pPr>
            <a:endParaRPr lang="en-US" sz="1200" dirty="0"/>
          </a:p>
          <a:p>
            <a:pPr marL="0" lvl="0" indent="0">
              <a:spcBef>
                <a:spcPts val="0"/>
              </a:spcBef>
              <a:buFontTx/>
              <a:buNone/>
            </a:pPr>
            <a:r>
              <a:rPr lang="en-US" sz="1200" b="1" dirty="0"/>
              <a:t>Facilitator</a:t>
            </a:r>
            <a:r>
              <a:rPr lang="en-US" sz="1200" b="1" baseline="0" dirty="0"/>
              <a:t> does: </a:t>
            </a:r>
            <a:r>
              <a:rPr lang="en-US" sz="1200" dirty="0"/>
              <a:t>Allow for participants to share their guesses with the group </a:t>
            </a:r>
            <a:r>
              <a:rPr lang="en-US" sz="1200" baseline="0" dirty="0"/>
              <a:t>(likely to say “rises”)</a:t>
            </a:r>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16543587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Duration</a:t>
            </a:r>
            <a:r>
              <a:rPr lang="en-US" sz="1200" b="0" dirty="0"/>
              <a:t>: 45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If students had this schema in mind they would likely acquire the word “ascend” quickly and effortlessly, often on the FIRST or maybe second exposure. If they didn’t have this knowledge already in which case it might take them 5 or 6 exposures in context (or more) before they were able to figure it out. </a:t>
            </a:r>
            <a:r>
              <a:rPr lang="en-US" sz="1200" i="0" dirty="0"/>
              <a:t>It’s important to point out that this</a:t>
            </a:r>
            <a:r>
              <a:rPr lang="en-US" sz="1200" i="0" baseline="0" dirty="0"/>
              <a:t> schema doesn’t just help students figure out the new word – it really helps to make this new word “stick” because they have something to connect it to.  </a:t>
            </a:r>
            <a:r>
              <a:rPr lang="en-US" sz="1200" dirty="0"/>
              <a:t>Knowledge helps acquire new knowledge and vocab </a:t>
            </a:r>
            <a:r>
              <a:rPr lang="en-US" sz="1200" i="1" dirty="0"/>
              <a:t>faster </a:t>
            </a:r>
            <a:r>
              <a:rPr lang="en-US" sz="1200" i="0" dirty="0"/>
              <a:t>and </a:t>
            </a:r>
            <a:r>
              <a:rPr lang="en-US" sz="1200" i="1" dirty="0"/>
              <a:t>easier, </a:t>
            </a:r>
            <a:r>
              <a:rPr lang="en-US" sz="1200" i="0" dirty="0"/>
              <a:t>by acting like mental Velcro, so new information “sticks.” With just a little more instruction, students could also easily learn the words, “descend” and “surface”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t>Photo</a:t>
            </a:r>
            <a:r>
              <a:rPr lang="en-US" sz="1200" b="1" i="0" baseline="0" dirty="0"/>
              <a:t> Source: </a:t>
            </a:r>
            <a:r>
              <a:rPr lang="en-US" sz="1200" b="0" i="0" baseline="0" dirty="0"/>
              <a:t>Public Domain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i="0" baseline="0" dirty="0"/>
              <a:t>https://</a:t>
            </a:r>
            <a:r>
              <a:rPr lang="en-US" sz="1200" i="0" baseline="0" dirty="0" err="1"/>
              <a:t>pixabay.com</a:t>
            </a:r>
            <a:r>
              <a:rPr lang="en-US" sz="1200" i="0" baseline="0" dirty="0"/>
              <a:t>/</a:t>
            </a:r>
            <a:r>
              <a:rPr lang="en-US" sz="1200" i="0" baseline="0" dirty="0" err="1"/>
              <a:t>en</a:t>
            </a:r>
            <a:r>
              <a:rPr lang="en-US" sz="1200" i="0" baseline="0" dirty="0"/>
              <a:t>/dolphin-tale-fish-wildlife-ocean-1547070/</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a:p>
        </p:txBody>
      </p:sp>
    </p:spTree>
    <p:extLst>
      <p:ext uri="{BB962C8B-B14F-4D97-AF65-F5344CB8AC3E}">
        <p14:creationId xmlns:p14="http://schemas.microsoft.com/office/powerpoint/2010/main" val="97692347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Calibri" panose="020F0502020204030204" pitchFamily="34" charset="0"/>
                <a:cs typeface="Calibri" panose="020F0502020204030204" pitchFamily="34" charset="0"/>
              </a:rPr>
              <a:t>Duration:</a:t>
            </a:r>
            <a:r>
              <a:rPr lang="en-US" sz="1200" b="1" baseline="0" dirty="0">
                <a:latin typeface="Calibri" panose="020F0502020204030204" pitchFamily="34" charset="0"/>
                <a:cs typeface="Calibri" panose="020F0502020204030204" pitchFamily="34" charset="0"/>
              </a:rPr>
              <a:t> </a:t>
            </a:r>
            <a:r>
              <a:rPr lang="en-US" sz="1200" dirty="0">
                <a:latin typeface="Calibri" panose="020F0502020204030204" pitchFamily="34" charset="0"/>
                <a:ea typeface="Calibri" charset="0"/>
                <a:cs typeface="Calibri" panose="020F0502020204030204" pitchFamily="34" charset="0"/>
                <a:sym typeface="Allerta"/>
              </a:rPr>
              <a:t>30 seconds</a:t>
            </a:r>
          </a:p>
          <a:p>
            <a:endParaRPr lang="en-US" sz="1200" dirty="0">
              <a:latin typeface="Calibri" panose="020F0502020204030204" pitchFamily="34" charset="0"/>
              <a:ea typeface="Calibri" charset="0"/>
              <a:cs typeface="Calibri" panose="020F0502020204030204" pitchFamily="34" charset="0"/>
              <a:sym typeface="Allerta"/>
            </a:endParaRPr>
          </a:p>
          <a:p>
            <a:pPr marL="0" lvl="0" indent="0">
              <a:lnSpc>
                <a:spcPct val="80000"/>
              </a:lnSpc>
              <a:spcBef>
                <a:spcPts val="0"/>
              </a:spcBef>
              <a:buClr>
                <a:srgbClr val="3F3F39"/>
              </a:buClr>
              <a:buSzPct val="100000"/>
              <a:buFontTx/>
              <a:buNone/>
            </a:pPr>
            <a:r>
              <a:rPr lang="en-US" sz="1200" b="1" dirty="0">
                <a:latin typeface="Calibri" panose="020F0502020204030204" pitchFamily="34" charset="0"/>
                <a:ea typeface="Calibri" charset="0"/>
                <a:cs typeface="Calibri" panose="020F0502020204030204" pitchFamily="34" charset="0"/>
                <a:sym typeface="Allerta"/>
              </a:rPr>
              <a:t>Facilitator</a:t>
            </a:r>
            <a:r>
              <a:rPr lang="en-US" sz="1200" b="1" baseline="0" dirty="0">
                <a:latin typeface="Calibri" panose="020F0502020204030204" pitchFamily="34" charset="0"/>
                <a:ea typeface="Calibri" charset="0"/>
                <a:cs typeface="Calibri" panose="020F0502020204030204" pitchFamily="34" charset="0"/>
                <a:sym typeface="Allerta"/>
              </a:rPr>
              <a:t> s</a:t>
            </a:r>
            <a:r>
              <a:rPr lang="en-US" sz="1200" b="1" dirty="0">
                <a:latin typeface="Calibri" panose="020F0502020204030204" pitchFamily="34" charset="0"/>
                <a:ea typeface="Calibri" charset="0"/>
                <a:cs typeface="Calibri" panose="020F0502020204030204" pitchFamily="34" charset="0"/>
                <a:sym typeface="Allerta"/>
              </a:rPr>
              <a:t>ays: </a:t>
            </a:r>
            <a:r>
              <a:rPr lang="en-US" sz="1200" dirty="0">
                <a:latin typeface="Calibri" panose="020F0502020204030204" pitchFamily="34" charset="0"/>
                <a:ea typeface="Calibri" charset="0"/>
                <a:cs typeface="Calibri" panose="020F0502020204030204" pitchFamily="34" charset="0"/>
                <a:sym typeface="Allerta"/>
              </a:rPr>
              <a:t>Words can be learned both</a:t>
            </a:r>
            <a:r>
              <a:rPr lang="is-IS" sz="1200" dirty="0">
                <a:latin typeface="Calibri" panose="020F0502020204030204" pitchFamily="34" charset="0"/>
                <a:ea typeface="Calibri" charset="0"/>
                <a:cs typeface="Calibri" panose="020F0502020204030204" pitchFamily="34" charset="0"/>
                <a:sym typeface="Allerta"/>
              </a:rPr>
              <a:t>…</a:t>
            </a:r>
          </a:p>
          <a:p>
            <a:pPr marL="0" lvl="0" indent="0">
              <a:lnSpc>
                <a:spcPct val="80000"/>
              </a:lnSpc>
              <a:spcBef>
                <a:spcPts val="0"/>
              </a:spcBef>
              <a:buClr>
                <a:srgbClr val="3F3F39"/>
              </a:buClr>
              <a:buSzPct val="100000"/>
              <a:buFontTx/>
              <a:buNone/>
            </a:pPr>
            <a:endParaRPr lang="is-IS" sz="1200" dirty="0">
              <a:latin typeface="Calibri" panose="020F0502020204030204" pitchFamily="34" charset="0"/>
              <a:ea typeface="Calibri" charset="0"/>
              <a:cs typeface="Calibri" panose="020F0502020204030204" pitchFamily="34" charset="0"/>
              <a:sym typeface="Allerta"/>
            </a:endParaRPr>
          </a:p>
          <a:p>
            <a:pPr marL="0" lvl="0" indent="0">
              <a:lnSpc>
                <a:spcPct val="80000"/>
              </a:lnSpc>
              <a:spcBef>
                <a:spcPts val="0"/>
              </a:spcBef>
              <a:buClr>
                <a:srgbClr val="3F3F39"/>
              </a:buClr>
              <a:buSzPct val="100000"/>
              <a:buFontTx/>
              <a:buNone/>
            </a:pPr>
            <a:r>
              <a:rPr lang="is-IS" sz="1200" b="1" dirty="0">
                <a:latin typeface="Calibri" panose="020F0502020204030204" pitchFamily="34" charset="0"/>
                <a:ea typeface="Calibri" charset="0"/>
                <a:cs typeface="Calibri" panose="020F0502020204030204" pitchFamily="34" charset="0"/>
                <a:sym typeface="Allerta"/>
              </a:rPr>
              <a:t>Facilitator</a:t>
            </a:r>
            <a:r>
              <a:rPr lang="is-IS" sz="1200" b="1" baseline="0" dirty="0">
                <a:latin typeface="Calibri" panose="020F0502020204030204" pitchFamily="34" charset="0"/>
                <a:ea typeface="Calibri" charset="0"/>
                <a:cs typeface="Calibri" panose="020F0502020204030204" pitchFamily="34" charset="0"/>
                <a:sym typeface="Allerta"/>
              </a:rPr>
              <a:t> does: </a:t>
            </a:r>
            <a:r>
              <a:rPr lang="is-IS" sz="1200" baseline="0" dirty="0">
                <a:latin typeface="Calibri" panose="020F0502020204030204" pitchFamily="34" charset="0"/>
                <a:ea typeface="Calibri" charset="0"/>
                <a:cs typeface="Calibri" panose="020F0502020204030204" pitchFamily="34" charset="0"/>
                <a:sym typeface="Allerta"/>
              </a:rPr>
              <a:t>Click and say ”directly. And...”</a:t>
            </a:r>
          </a:p>
          <a:p>
            <a:pPr marL="0" lvl="0" indent="0">
              <a:lnSpc>
                <a:spcPct val="80000"/>
              </a:lnSpc>
              <a:spcBef>
                <a:spcPts val="0"/>
              </a:spcBef>
              <a:buClr>
                <a:srgbClr val="3F3F39"/>
              </a:buClr>
              <a:buSzPct val="100000"/>
              <a:buFontTx/>
              <a:buNone/>
            </a:pPr>
            <a:endParaRPr lang="is-IS" sz="1200" baseline="0" dirty="0">
              <a:latin typeface="Calibri" panose="020F0502020204030204" pitchFamily="34" charset="0"/>
              <a:ea typeface="Calibri" charset="0"/>
              <a:cs typeface="Calibri" panose="020F0502020204030204" pitchFamily="34" charset="0"/>
              <a:sym typeface="Allerta"/>
            </a:endParaRPr>
          </a:p>
          <a:p>
            <a:pPr marL="0" lvl="0" indent="0">
              <a:lnSpc>
                <a:spcPct val="80000"/>
              </a:lnSpc>
              <a:spcBef>
                <a:spcPts val="0"/>
              </a:spcBef>
              <a:buClr>
                <a:srgbClr val="3F3F39"/>
              </a:buClr>
              <a:buSzPct val="100000"/>
              <a:buFontTx/>
              <a:buNone/>
            </a:pPr>
            <a:r>
              <a:rPr lang="is-IS" sz="1200" b="1" baseline="0" dirty="0">
                <a:latin typeface="Calibri" panose="020F0502020204030204" pitchFamily="34" charset="0"/>
                <a:ea typeface="Calibri" charset="0"/>
                <a:cs typeface="Calibri" panose="020F0502020204030204" pitchFamily="34" charset="0"/>
                <a:sym typeface="Allerta"/>
              </a:rPr>
              <a:t>Facilitator does: </a:t>
            </a:r>
            <a:r>
              <a:rPr lang="is-IS" sz="1200" baseline="0" dirty="0">
                <a:latin typeface="Calibri" panose="020F0502020204030204" pitchFamily="34" charset="0"/>
                <a:ea typeface="Calibri" charset="0"/>
                <a:cs typeface="Calibri" panose="020F0502020204030204" pitchFamily="34" charset="0"/>
                <a:sym typeface="Allerta"/>
              </a:rPr>
              <a:t>Click and say “indirectly”</a:t>
            </a:r>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a:p>
        </p:txBody>
      </p:sp>
    </p:spTree>
    <p:extLst>
      <p:ext uri="{BB962C8B-B14F-4D97-AF65-F5344CB8AC3E}">
        <p14:creationId xmlns:p14="http://schemas.microsoft.com/office/powerpoint/2010/main" val="75099938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dirty="0"/>
              <a:t>1</a:t>
            </a:r>
            <a:r>
              <a:rPr lang="en-US" sz="1200" baseline="0" dirty="0"/>
              <a:t> minutes</a:t>
            </a:r>
          </a:p>
          <a:p>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Have participants review the two descriptions in their note-catchers. Then have them summarize with a partner what is meant by indirect and direct vocabulary.  Afterwards, invite a participant to share out with the whole group.  Clarify as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Emphasize that direct instruction does not mean arbitrary vocab lists each week – direct instruction is most effective when it is done with words in context (i.e. vocab words from the text).  Also remind participants of the limitation of direct vocabulary (we can’t directly teach the sheer volume of words students need to acquire each year). </a:t>
            </a:r>
          </a:p>
          <a:p>
            <a:pPr marL="628650" lvl="1" indent="-171450">
              <a:buFont typeface="Arial" charset="0"/>
              <a:buChar char="•"/>
            </a:pPr>
            <a:endParaRPr lang="en-US" sz="1200" b="0" i="0" u="none" strike="noStrike" kern="1200" cap="none" baseline="0" dirty="0">
              <a:solidFill>
                <a:schemeClr val="dk1"/>
              </a:solidFill>
              <a:ea typeface="Arial"/>
              <a:sym typeface="Arial"/>
            </a:endParaRPr>
          </a:p>
          <a:p>
            <a:pPr marL="0" lvl="0" indent="0">
              <a:buFont typeface="Arial" charset="0"/>
              <a:buNone/>
            </a:pPr>
            <a:r>
              <a:rPr lang="en-US" sz="1200" b="1" i="0" u="none" strike="noStrike" kern="1200" cap="none" baseline="0" dirty="0">
                <a:solidFill>
                  <a:schemeClr val="dk1"/>
                </a:solidFill>
                <a:ea typeface="Arial"/>
                <a:sym typeface="Arial"/>
              </a:rPr>
              <a:t>Research Source: </a:t>
            </a:r>
            <a:r>
              <a:rPr lang="en-US" sz="1200" b="0" i="0" kern="1200" dirty="0" err="1">
                <a:solidFill>
                  <a:schemeClr val="tx1"/>
                </a:solidFill>
                <a:effectLst/>
                <a:latin typeface="Calibri"/>
                <a:ea typeface="+mn-ea"/>
                <a:cs typeface="Calibri"/>
              </a:rPr>
              <a:t>Langenberg</a:t>
            </a:r>
            <a:r>
              <a:rPr lang="en-US" sz="12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200" b="0" i="1" kern="1200" dirty="0">
                <a:solidFill>
                  <a:schemeClr val="tx1"/>
                </a:solidFill>
                <a:effectLst/>
                <a:latin typeface="Calibri"/>
                <a:ea typeface="+mn-ea"/>
                <a:cs typeface="Calibri"/>
              </a:rPr>
              <a:t>National Reading Panel.</a:t>
            </a:r>
            <a:r>
              <a:rPr lang="en-US" sz="1200" b="0" i="1" kern="1200" baseline="0" dirty="0">
                <a:solidFill>
                  <a:schemeClr val="tx1"/>
                </a:solidFill>
                <a:effectLst/>
                <a:latin typeface="Calibri"/>
                <a:ea typeface="+mn-ea"/>
                <a:cs typeface="Calibri"/>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129958145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47700"/>
            <a:ext cx="5486400" cy="3086100"/>
          </a:xfrm>
        </p:spPr>
      </p:sp>
      <p:sp>
        <p:nvSpPr>
          <p:cNvPr id="3" name="Notes Placeholder 2"/>
          <p:cNvSpPr>
            <a:spLocks noGrp="1"/>
          </p:cNvSpPr>
          <p:nvPr>
            <p:ph type="body" idx="1"/>
          </p:nvPr>
        </p:nvSpPr>
        <p:spPr>
          <a:xfrm>
            <a:off x="685800" y="3731804"/>
            <a:ext cx="5486400" cy="5412195"/>
          </a:xfrm>
        </p:spPr>
        <p:txBody>
          <a:bodyPr/>
          <a:lstStyle/>
          <a:p>
            <a:r>
              <a:rPr lang="en-US" sz="1200" b="1" dirty="0"/>
              <a:t>Duration:</a:t>
            </a:r>
            <a:r>
              <a:rPr lang="en-US" sz="1200" b="1" baseline="0" dirty="0"/>
              <a:t> </a:t>
            </a:r>
            <a:r>
              <a:rPr lang="en-US" sz="1200" b="0" baseline="0" dirty="0"/>
              <a:t>5</a:t>
            </a:r>
            <a:r>
              <a:rPr lang="en-US" sz="1200" baseline="0" dirty="0"/>
              <a:t> minutes</a:t>
            </a:r>
          </a:p>
          <a:p>
            <a:endParaRPr lang="en-US" sz="1200" baseline="0" dirty="0"/>
          </a:p>
          <a:p>
            <a:r>
              <a:rPr lang="en-US" sz="1200" b="1" baseline="0" dirty="0"/>
              <a:t>Facilitator does: </a:t>
            </a:r>
            <a:r>
              <a:rPr lang="en-US" sz="1200" dirty="0"/>
              <a:t>Review directions and point participants to the excerpt from</a:t>
            </a:r>
            <a:r>
              <a:rPr lang="en-US" sz="1200" baseline="0" dirty="0"/>
              <a:t> the </a:t>
            </a:r>
            <a:r>
              <a:rPr lang="en-US" sz="1200" dirty="0"/>
              <a:t>vocabulary guide in their note catcher. Provide</a:t>
            </a:r>
            <a:r>
              <a:rPr lang="en-US" sz="1200" baseline="0" dirty="0"/>
              <a:t> time for participants to label each example. </a:t>
            </a:r>
          </a:p>
          <a:p>
            <a:endParaRPr lang="en-US" sz="1200" baseline="0" dirty="0"/>
          </a:p>
          <a:p>
            <a:r>
              <a:rPr lang="en-US" sz="1200" b="1" baseline="0" dirty="0"/>
              <a:t>Facilitator does: </a:t>
            </a:r>
            <a:r>
              <a:rPr lang="en-US" sz="1200" baseline="0" dirty="0"/>
              <a:t>Debrief after independent work time (answer key below).</a:t>
            </a:r>
          </a:p>
          <a:p>
            <a:pPr marL="0" indent="0">
              <a:buFontTx/>
              <a:buNone/>
            </a:pPr>
            <a:endParaRPr lang="en-US" sz="1200" baseline="0" dirty="0"/>
          </a:p>
          <a:p>
            <a:pPr marL="0" indent="0">
              <a:buFontTx/>
              <a:buNone/>
            </a:pPr>
            <a:r>
              <a:rPr lang="en-US" sz="1200" b="1" baseline="0" dirty="0"/>
              <a:t>Answer key:</a:t>
            </a:r>
            <a:r>
              <a:rPr lang="en-US" sz="1200" b="1" dirty="0"/>
              <a:t>	</a:t>
            </a:r>
          </a:p>
          <a:p>
            <a:pPr marL="171450" lvl="0" indent="-171450">
              <a:buFont typeface="Arial"/>
              <a:buChar char="•"/>
            </a:pPr>
            <a:r>
              <a:rPr lang="en-US" sz="1200" dirty="0"/>
              <a:t>Read aloud texts that are written at a level above what students can read independently. (I)</a:t>
            </a:r>
          </a:p>
          <a:p>
            <a:pPr marL="171450" lvl="0" indent="-171450">
              <a:buFont typeface="Arial"/>
              <a:buChar char="•"/>
            </a:pPr>
            <a:r>
              <a:rPr lang="en-US" sz="1200" dirty="0"/>
              <a:t>Engage students in studying the language of complex texts through work with mentor sentences. (D)</a:t>
            </a:r>
          </a:p>
          <a:p>
            <a:pPr marL="171450" lvl="0" indent="-171450">
              <a:buFont typeface="Arial"/>
              <a:buChar char="•"/>
            </a:pPr>
            <a:r>
              <a:rPr lang="en-US" sz="1200" dirty="0"/>
              <a:t>Ensure students have an opportunity to read a large volume of texts for interest and pleasure. (I)</a:t>
            </a:r>
          </a:p>
          <a:p>
            <a:pPr marL="171450" lvl="0" indent="-171450">
              <a:buFont typeface="Arial"/>
              <a:buChar char="•"/>
            </a:pPr>
            <a:r>
              <a:rPr lang="en-US" sz="1200" dirty="0"/>
              <a:t>Prompt students to read a series a texts on the same topic. (I)</a:t>
            </a:r>
          </a:p>
          <a:p>
            <a:pPr marL="171450" lvl="0" indent="-171450">
              <a:buFont typeface="Arial"/>
              <a:buChar char="•"/>
            </a:pPr>
            <a:r>
              <a:rPr lang="en-US" sz="1200" dirty="0"/>
              <a:t>Teach words and phrases that demand more teaching time. (D)</a:t>
            </a:r>
          </a:p>
          <a:p>
            <a:pPr marL="171450" lvl="0" indent="-171450">
              <a:buFont typeface="Arial"/>
              <a:buChar char="•"/>
            </a:pPr>
            <a:endParaRPr lang="en-US" sz="1200" dirty="0"/>
          </a:p>
          <a:p>
            <a:pPr marL="0" lvl="0" indent="0">
              <a:buFont typeface="Arial"/>
              <a:buNone/>
            </a:pPr>
            <a:r>
              <a:rPr lang="en-US" sz="1200" b="1" dirty="0"/>
              <a:t>Important Note: </a:t>
            </a:r>
            <a:r>
              <a:rPr lang="en-US" sz="1200" b="0" dirty="0"/>
              <a:t>Some participants may not know what “mentor sentences” are. If there is confusion around this strategy, give this brief explanation: </a:t>
            </a:r>
            <a:r>
              <a:rPr lang="en-US" sz="1200" b="0" i="1" dirty="0"/>
              <a:t>“Mentor Sentences refers to a protocol that helps students break down sophisticated language and syntax to better understand key sentences in complex, grade-level text. It is a teacher-directed strategy that helps students improve their language skills, including understanding and using grade-level vocabulary and syntax.” </a:t>
            </a:r>
          </a:p>
          <a:p>
            <a:pPr marL="0" lvl="0" indent="0">
              <a:buFont typeface="Arial"/>
              <a:buNone/>
            </a:pPr>
            <a:endParaRPr lang="en-US" sz="1200" b="0" i="1" dirty="0"/>
          </a:p>
          <a:p>
            <a:pPr marL="0" lvl="0" indent="0">
              <a:buFont typeface="Arial"/>
              <a:buNone/>
            </a:pPr>
            <a:r>
              <a:rPr lang="en-US" sz="1200" b="1" i="0" dirty="0"/>
              <a:t>Note: </a:t>
            </a:r>
            <a:r>
              <a:rPr lang="en-US" sz="1200" b="0" i="0" dirty="0"/>
              <a:t>We’ve only included an excerpt from the Vocabulary Guide. The full guide is accessible on any unit’s “Getting Started” tab on </a:t>
            </a:r>
            <a:r>
              <a:rPr lang="en-US" sz="1200" b="0" i="0" dirty="0" err="1"/>
              <a:t>Learnzillion</a:t>
            </a:r>
            <a:r>
              <a:rPr lang="en-US" sz="1200" b="0" i="0" dirty="0"/>
              <a:t>. </a:t>
            </a:r>
          </a:p>
          <a:p>
            <a:pPr marL="0" lvl="0" indent="0">
              <a:buFont typeface="Arial"/>
              <a:buNone/>
            </a:pPr>
            <a:endParaRPr lang="en-US" sz="1200" b="0" i="0" dirty="0"/>
          </a:p>
          <a:p>
            <a:pPr marL="0" lvl="0" indent="0">
              <a:buFont typeface="Arial"/>
              <a:buNone/>
            </a:pPr>
            <a:r>
              <a:rPr lang="en-US" sz="1200" b="1" i="0" dirty="0"/>
              <a:t>Image Source: </a:t>
            </a:r>
            <a:r>
              <a:rPr lang="en-US" sz="1200" b="0" i="0" dirty="0"/>
              <a:t>ELA Guidebooks</a:t>
            </a:r>
            <a:endParaRPr lang="en-US" sz="1200"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135018500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dirty="0"/>
              <a:t>30 seconds</a:t>
            </a:r>
          </a:p>
          <a:p>
            <a:endParaRPr lang="en-US" sz="1200" dirty="0"/>
          </a:p>
          <a:p>
            <a:r>
              <a:rPr lang="en-US" sz="1200" b="1" dirty="0"/>
              <a:t>Facilitator</a:t>
            </a:r>
            <a:r>
              <a:rPr lang="en-US" sz="1200" b="1" baseline="0" dirty="0"/>
              <a:t> s</a:t>
            </a:r>
            <a:r>
              <a:rPr lang="en-US" sz="1200" b="1" dirty="0"/>
              <a:t>ays: </a:t>
            </a:r>
            <a:r>
              <a:rPr lang="en-US" sz="1200" dirty="0"/>
              <a:t>For our purposes today we are going to focus on</a:t>
            </a:r>
            <a:r>
              <a:rPr lang="en-US" sz="1200" baseline="0" dirty="0"/>
              <a:t> indirect vocabulary instruction.  We will be exploring direct vocabulary instruction in Module 3.</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132203109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06471"/>
          </a:xfrm>
        </p:spPr>
        <p:txBody>
          <a:bodyPr/>
          <a:lstStyle/>
          <a:p>
            <a:r>
              <a:rPr lang="en-US" sz="1200" b="1" dirty="0"/>
              <a:t>Duration:</a:t>
            </a:r>
            <a:r>
              <a:rPr lang="en-US" sz="1200" b="1" baseline="0" dirty="0"/>
              <a:t> </a:t>
            </a:r>
            <a:r>
              <a:rPr lang="en-US" sz="1200" b="0" baseline="0" dirty="0"/>
              <a:t>30</a:t>
            </a:r>
            <a:r>
              <a:rPr lang="en-US" sz="1200" dirty="0"/>
              <a:t> seconds</a:t>
            </a:r>
          </a:p>
          <a:p>
            <a:endParaRPr lang="en-US" sz="1200" dirty="0"/>
          </a:p>
          <a:p>
            <a:pPr marL="0" indent="0">
              <a:buFontTx/>
              <a:buNone/>
            </a:pPr>
            <a:r>
              <a:rPr lang="en-US" sz="1200" b="1" dirty="0"/>
              <a:t>Facilitator says: </a:t>
            </a:r>
            <a:r>
              <a:rPr lang="en-US" sz="1200" b="0" baseline="0" dirty="0"/>
              <a:t>T</a:t>
            </a:r>
            <a:r>
              <a:rPr lang="en-US" sz="1200" baseline="0" dirty="0"/>
              <a:t>hese are three primary methods for increasing vocabulary acquisition indirectly that you just identified from the vocabulary guide. While this third strategy (a volume of independent reading for interest and pleasure) is something that will take place outside of whole group instruction (and something we will explicitly address in our next session), these other two strategies are built into the Guidebooks.  You’ll notice there are frequent opportunities for reading aloud complex texts, and there are also a few times when the Guidebooks present students to read a series of texts on the same topic.  It’s important to note that this second bullet can and should happen additionally outside of the Guidebooks – this is something you can do to supplement the knowledge-building that is already happening in the Guidebooks. </a:t>
            </a:r>
          </a:p>
          <a:p>
            <a:pPr marL="0" indent="0">
              <a:buFontTx/>
              <a:buNone/>
            </a:pPr>
            <a:endParaRPr lang="en-US" sz="1200" baseline="0" dirty="0"/>
          </a:p>
          <a:p>
            <a:pPr marL="0" indent="0">
              <a:buFontTx/>
              <a:buNone/>
            </a:pPr>
            <a:r>
              <a:rPr lang="en-US" sz="1200" b="1" baseline="0" dirty="0"/>
              <a:t>Facilitator does: </a:t>
            </a:r>
            <a:r>
              <a:rPr lang="en-US" sz="1200" baseline="0" dirty="0"/>
              <a:t>Click to reveal red box.</a:t>
            </a:r>
          </a:p>
          <a:p>
            <a:pPr marL="0" indent="0">
              <a:buFontTx/>
              <a:buNone/>
            </a:pPr>
            <a:endParaRPr lang="en-US" sz="1200" baseline="0" dirty="0"/>
          </a:p>
          <a:p>
            <a:pPr marL="0" indent="0">
              <a:buFontTx/>
              <a:buNone/>
            </a:pPr>
            <a:r>
              <a:rPr lang="en-US" sz="1200" b="1" baseline="0" dirty="0"/>
              <a:t>Facilitator says: </a:t>
            </a:r>
            <a:r>
              <a:rPr lang="en-US" sz="1200" dirty="0"/>
              <a:t>Now</a:t>
            </a:r>
            <a:r>
              <a:rPr lang="en-US" sz="1200" baseline="0" dirty="0"/>
              <a:t> let’s take a closer look at how the Guidebooks leverage these first two strategies for speeding up vocabulary growth indirectly... </a:t>
            </a:r>
          </a:p>
          <a:p>
            <a:pPr marL="171450" indent="-171450">
              <a:buFont typeface="Arial" charset="0"/>
              <a:buChar char="•"/>
            </a:pPr>
            <a:endParaRPr lang="en-US" sz="1200" dirty="0"/>
          </a:p>
          <a:p>
            <a:pPr marL="0" indent="0">
              <a:buFont typeface="Arial" charset="0"/>
              <a:buNone/>
            </a:pPr>
            <a:r>
              <a:rPr lang="en-US" sz="1200" b="1" dirty="0"/>
              <a:t>Image Source: </a:t>
            </a:r>
            <a:r>
              <a:rPr lang="en-US" sz="1200" b="0" dirty="0"/>
              <a:t>ELA Guidebooks</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78179404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dirty="0"/>
              <a:t>15 minutes</a:t>
            </a:r>
          </a:p>
          <a:p>
            <a:endParaRPr lang="en-US" sz="1200" dirty="0"/>
          </a:p>
          <a:p>
            <a:pPr marL="0" indent="0">
              <a:buFontTx/>
              <a:buNone/>
            </a:pPr>
            <a:r>
              <a:rPr lang="en-US" sz="1200" b="1" dirty="0"/>
              <a:t>Facilitator does: </a:t>
            </a:r>
            <a:r>
              <a:rPr lang="en-US" sz="1200" dirty="0"/>
              <a:t>Review the directions.</a:t>
            </a:r>
            <a:r>
              <a:rPr lang="en-US" sz="1200" baseline="0" dirty="0"/>
              <a:t> </a:t>
            </a:r>
            <a:r>
              <a:rPr lang="en-US" sz="1200" dirty="0"/>
              <a:t>Point participants to the materials in their handouts</a:t>
            </a:r>
            <a:r>
              <a:rPr lang="en-US" sz="1200" baseline="0" dirty="0"/>
              <a:t> and have them work with a partner. </a:t>
            </a:r>
            <a:r>
              <a:rPr lang="en-US" sz="1200" dirty="0"/>
              <a:t>Circulate during work</a:t>
            </a:r>
            <a:r>
              <a:rPr lang="en-US" sz="1200" baseline="0" dirty="0"/>
              <a:t> time.</a:t>
            </a:r>
          </a:p>
          <a:p>
            <a:pPr marL="0" indent="0">
              <a:buFontTx/>
              <a:buNone/>
            </a:pPr>
            <a:endParaRPr lang="en-US" sz="1200" baseline="0" dirty="0"/>
          </a:p>
          <a:p>
            <a:pPr marL="0" indent="0">
              <a:buFontTx/>
              <a:buNone/>
            </a:pPr>
            <a:r>
              <a:rPr lang="en-US" sz="1200" b="1" baseline="0" dirty="0"/>
              <a:t>Important note: </a:t>
            </a:r>
            <a:r>
              <a:rPr lang="en-US" sz="1200" b="0" baseline="0" dirty="0"/>
              <a:t>The curriculum samples from the ELA Guidebooks are in a separate packet called “Indirect Vocabulary Curriculum Samples.” There is a graphic organizer where participants should record their thinking about each sample in the note catcher.</a:t>
            </a:r>
          </a:p>
          <a:p>
            <a:pPr marL="0" indent="0">
              <a:buFontTx/>
              <a:buNone/>
            </a:pPr>
            <a:endParaRPr lang="en-US" sz="1200" b="0" baseline="0" dirty="0"/>
          </a:p>
          <a:p>
            <a:pPr marL="0" indent="0">
              <a:buFontTx/>
              <a:buNone/>
            </a:pPr>
            <a:r>
              <a:rPr lang="en-US" sz="1200" b="1" baseline="0" dirty="0"/>
              <a:t>Image Source: </a:t>
            </a:r>
            <a:r>
              <a:rPr lang="en-US" sz="1200" b="0" baseline="0" dirty="0"/>
              <a:t>ELA Guidebooks</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453874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 seconds</a:t>
            </a:r>
          </a:p>
          <a:p>
            <a:endParaRPr lang="en-US" sz="1200" b="1" dirty="0"/>
          </a:p>
          <a:p>
            <a:r>
              <a:rPr lang="en-US" sz="1200" b="1" i="0" u="none" strike="noStrike" cap="none" dirty="0">
                <a:solidFill>
                  <a:schemeClr val="dk1"/>
                </a:solidFill>
                <a:ea typeface="Calibri"/>
                <a:sym typeface="Calibri"/>
              </a:rPr>
              <a:t>Facilitator says: </a:t>
            </a:r>
            <a:r>
              <a:rPr lang="en-US" sz="1200" b="0" i="0" u="none" strike="noStrike" cap="none" dirty="0">
                <a:solidFill>
                  <a:schemeClr val="dk1"/>
                </a:solidFill>
                <a:ea typeface="Calibri"/>
                <a:sym typeface="Calibri"/>
              </a:rPr>
              <a:t>Many of us will need to build our background knowledge in order to understand this complex report. Several of us reflected</a:t>
            </a:r>
            <a:r>
              <a:rPr lang="en-US" sz="1200" dirty="0"/>
              <a:t> </a:t>
            </a:r>
            <a:r>
              <a:rPr lang="en-US" sz="1200" b="0" i="0" u="none" strike="noStrike" cap="none" dirty="0">
                <a:solidFill>
                  <a:schemeClr val="dk1"/>
                </a:solidFill>
                <a:ea typeface="Calibri"/>
                <a:sym typeface="Calibri"/>
              </a:rPr>
              <a:t>that not knowing some of the vocabulary, such as “bycatch” and “trawling,” was a hindrance to our comprehension. We are going to build that knowledge by engaging in a series</a:t>
            </a:r>
            <a:r>
              <a:rPr lang="en-US" sz="1200" b="0" i="0" u="none" strike="noStrike" cap="none" baseline="0" dirty="0">
                <a:solidFill>
                  <a:schemeClr val="dk1"/>
                </a:solidFill>
                <a:ea typeface="Calibri"/>
                <a:sym typeface="Calibri"/>
              </a:rPr>
              <a:t> of readings of carefully sequenced texts that will support us in building the knowledge necessary to read and understand this complex, scientific article.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200" b="0" i="0" kern="1200" dirty="0">
                <a:solidFill>
                  <a:schemeClr val="tx1"/>
                </a:solidFill>
                <a:effectLst/>
                <a:latin typeface="Calibri"/>
                <a:ea typeface="+mn-ea"/>
                <a:cs typeface="Calibri"/>
              </a:rPr>
              <a:t>“Bycatch.” </a:t>
            </a:r>
            <a:r>
              <a:rPr lang="en-US" sz="1200" b="0" i="1" kern="1200" dirty="0">
                <a:solidFill>
                  <a:schemeClr val="tx1"/>
                </a:solidFill>
                <a:effectLst/>
                <a:latin typeface="Calibri"/>
                <a:ea typeface="+mn-ea"/>
                <a:cs typeface="Calibri"/>
              </a:rPr>
              <a:t>WWF</a:t>
            </a:r>
            <a:r>
              <a:rPr lang="en-US" sz="1200" b="0" i="0" kern="1200" dirty="0">
                <a:solidFill>
                  <a:schemeClr val="tx1"/>
                </a:solidFill>
                <a:effectLst/>
                <a:latin typeface="Calibri"/>
                <a:ea typeface="+mn-ea"/>
                <a:cs typeface="Calibri"/>
              </a:rPr>
              <a:t>, World Wildlife Fund, </a:t>
            </a:r>
            <a:r>
              <a:rPr lang="en-US" sz="1200" b="0" i="0" kern="1200" dirty="0" err="1">
                <a:solidFill>
                  <a:schemeClr val="tx1"/>
                </a:solidFill>
                <a:effectLst/>
                <a:latin typeface="Calibri"/>
                <a:ea typeface="+mn-ea"/>
                <a:cs typeface="Calibri"/>
              </a:rPr>
              <a:t>www.worldwildlife.org</a:t>
            </a:r>
            <a:r>
              <a:rPr lang="en-US" sz="12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Wild-Caught Seafood Rating Methodology</a:t>
            </a:r>
            <a:r>
              <a:rPr lang="en-US" sz="1200" b="0" i="0" kern="1200" dirty="0">
                <a:solidFill>
                  <a:schemeClr val="tx1"/>
                </a:solidFill>
                <a:effectLst/>
                <a:latin typeface="Calibri"/>
                <a:ea typeface="+mn-ea"/>
                <a:cs typeface="Calibri"/>
              </a:rPr>
              <a:t>. (2014, May). Retrieved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/documents/2014/05/seafood-choices-rating-</a:t>
            </a:r>
            <a:r>
              <a:rPr lang="en-US" sz="1200" b="0" i="0" kern="1200" dirty="0" err="1">
                <a:solidFill>
                  <a:schemeClr val="tx1"/>
                </a:solidFill>
                <a:effectLst/>
                <a:latin typeface="Calibri"/>
                <a:ea typeface="+mn-ea"/>
                <a:cs typeface="Calibri"/>
              </a:rPr>
              <a:t>methodology.pdf</a:t>
            </a:r>
            <a:endParaRPr lang="en-US" sz="12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rPr>
              <a:t>Pacific Cod Species Score Card</a:t>
            </a:r>
            <a:r>
              <a:rPr lang="en-US" sz="1200" b="0" i="0" kern="1200" dirty="0">
                <a:solidFill>
                  <a:schemeClr val="tx1"/>
                </a:solidFill>
                <a:effectLst/>
              </a:rPr>
              <a:t> [Pamphlet]. (n.d.). Blue Ocean Institute.</a:t>
            </a:r>
            <a:r>
              <a:rPr lang="en-US" sz="1200" b="0" i="0" kern="1200" baseline="0" dirty="0">
                <a:solidFill>
                  <a:schemeClr val="tx1"/>
                </a:solidFill>
                <a:effectLst/>
              </a:rPr>
              <a:t> </a:t>
            </a:r>
            <a:r>
              <a:rPr lang="en-US" sz="1200" b="0" i="0" kern="1200" dirty="0" err="1">
                <a:solidFill>
                  <a:schemeClr val="tx1"/>
                </a:solidFill>
                <a:effectLst/>
              </a:rPr>
              <a:t>www.blueoceaninstitute.com</a:t>
            </a:r>
            <a:r>
              <a:rPr lang="en-US" sz="1200" b="0" i="0" kern="1200" dirty="0">
                <a:solidFill>
                  <a:schemeClr val="tx1"/>
                </a:solidFill>
                <a:effectLst/>
              </a:rPr>
              <a:t>/seafood/species/18.html.</a:t>
            </a:r>
            <a:endParaRPr lang="en-US" sz="1200"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12237561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Curriculum</a:t>
            </a:r>
            <a:r>
              <a:rPr lang="en-US" sz="1200" baseline="0" dirty="0"/>
              <a:t> Sample #1: Excerpt from </a:t>
            </a:r>
            <a:r>
              <a:rPr lang="en-US" sz="1200" dirty="0"/>
              <a:t>Lesson 8</a:t>
            </a:r>
          </a:p>
          <a:p>
            <a:endParaRPr lang="en-US" sz="1200" dirty="0"/>
          </a:p>
          <a:p>
            <a:pPr marL="0" indent="0">
              <a:buFontTx/>
              <a:buNone/>
            </a:pPr>
            <a:r>
              <a:rPr lang="en-US" sz="1200" b="1" dirty="0"/>
              <a:t>Look for:</a:t>
            </a:r>
          </a:p>
          <a:p>
            <a:pPr marL="171450" lvl="0" indent="-171450">
              <a:buFont typeface="Arial" charset="0"/>
              <a:buChar char="•"/>
            </a:pPr>
            <a:r>
              <a:rPr lang="en-US" sz="1200" dirty="0"/>
              <a:t>Approach: Complex</a:t>
            </a:r>
            <a:r>
              <a:rPr lang="en-US" sz="1200" baseline="0" dirty="0"/>
              <a:t> text being read aloud</a:t>
            </a:r>
          </a:p>
          <a:p>
            <a:pPr marL="171450" lvl="0" indent="-171450">
              <a:buFont typeface="Arial" charset="0"/>
              <a:buChar char="•"/>
            </a:pPr>
            <a:r>
              <a:rPr lang="en-US" sz="1200" baseline="0" dirty="0"/>
              <a:t>How this supports vocabulary growth: Students are hearing new vocabulary words read accurately by a fluent reader; able to attach these words to their schema on the American Revolution that’s being built in this unit; learning specific ideas about the different sides of the argument (which is building their knowledge for the extension task, as well)</a:t>
            </a:r>
          </a:p>
          <a:p>
            <a:pPr marL="628650" lvl="1" indent="-171450">
              <a:buFont typeface="Arial" charset="0"/>
              <a:buChar char="•"/>
            </a:pPr>
            <a:endParaRPr lang="en-US" sz="120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Important</a:t>
            </a:r>
            <a:r>
              <a:rPr lang="en-US" sz="1200" b="1" baseline="0" dirty="0"/>
              <a:t> note: </a:t>
            </a:r>
            <a:r>
              <a:rPr lang="en-US" sz="1200" b="0" baseline="0" dirty="0"/>
              <a:t>This slide is hidden in the presentation but here for facilitator reference. The full curriculum sample with teaching notes is found in the separate handout, “Indirect Vocabulary Curriculum Samples.”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Image Source: </a:t>
            </a:r>
            <a:r>
              <a:rPr lang="en-US" sz="1200" b="0" baseline="0" dirty="0"/>
              <a:t>ELA Guidebooks</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90992305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74710"/>
          </a:xfrm>
        </p:spPr>
        <p:txBody>
          <a:bodyPr/>
          <a:lstStyle/>
          <a:p>
            <a:r>
              <a:rPr lang="en-US" sz="1200" dirty="0"/>
              <a:t>Curriculum Sample #2: Excerpt from Lesson 13</a:t>
            </a:r>
          </a:p>
          <a:p>
            <a:endParaRPr lang="en-US" sz="1200" dirty="0"/>
          </a:p>
          <a:p>
            <a:r>
              <a:rPr lang="en-US" sz="1200" b="1" dirty="0"/>
              <a:t>Look for: </a:t>
            </a:r>
          </a:p>
          <a:p>
            <a:pPr marL="171450" indent="-171450">
              <a:buFont typeface="Arial" charset="0"/>
              <a:buChar char="•"/>
            </a:pPr>
            <a:r>
              <a:rPr lang="en-US" sz="1200" dirty="0"/>
              <a:t>This is an example of both!</a:t>
            </a:r>
          </a:p>
          <a:p>
            <a:pPr marL="628650" lvl="1" indent="-171450">
              <a:buFont typeface="Arial"/>
              <a:buChar char="•"/>
            </a:pPr>
            <a:r>
              <a:rPr lang="en-US" sz="1200" dirty="0"/>
              <a:t>Reading</a:t>
            </a:r>
            <a:r>
              <a:rPr lang="en-US" sz="1200" baseline="0" dirty="0"/>
              <a:t> aloud complex text: The first read of the lesson is the teacher reading “George vs. George” aloud as students follow along and gather ideas. </a:t>
            </a:r>
          </a:p>
          <a:p>
            <a:pPr marL="628650" lvl="1" indent="-171450">
              <a:buFont typeface="Arial"/>
              <a:buChar char="•"/>
            </a:pPr>
            <a:r>
              <a:rPr lang="en-US" sz="1200" baseline="0" dirty="0"/>
              <a:t>Reading a series of texts on the same topic: After listening to a read aloud, students are directed to two other texts on the same topic and must read them and take notes in order to build more knowledge about the topic.</a:t>
            </a:r>
            <a:endParaRPr lang="en-US" sz="1200" dirty="0"/>
          </a:p>
          <a:p>
            <a:pPr marL="171450" indent="-171450">
              <a:buFont typeface="Arial" charset="0"/>
              <a:buChar char="•"/>
            </a:pPr>
            <a:r>
              <a:rPr lang="en-US" sz="1200" dirty="0"/>
              <a:t>How this supports vocabulary growth: All of these texts are related</a:t>
            </a:r>
            <a:r>
              <a:rPr lang="en-US" sz="1200" baseline="0" dirty="0"/>
              <a:t> to the differences in the two sides of the American Revolution: building students’ schema of the war that will help them attach meaning to new words and make connections between new words and existing knowledge</a:t>
            </a:r>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Important</a:t>
            </a:r>
            <a:r>
              <a:rPr lang="en-US" sz="1200" b="1" baseline="0" dirty="0"/>
              <a:t> note: </a:t>
            </a:r>
            <a:r>
              <a:rPr lang="en-US" sz="1200" b="0" baseline="0" dirty="0"/>
              <a:t>This slide is hidden in the presentation but here for facilitator reference. The full curriculum sample with teaching notes is found in the separate handout, “Indirect Vocabulary Curriculum Samples.” </a:t>
            </a:r>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 </a:t>
            </a:r>
            <a:r>
              <a:rPr lang="en-US" sz="1200" b="0" baseline="0" dirty="0"/>
              <a:t>ELA Guidebooks</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37559049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620620"/>
          </a:xfrm>
        </p:spPr>
        <p:txBody>
          <a:bodyPr/>
          <a:lstStyle/>
          <a:p>
            <a:r>
              <a:rPr lang="en-US" sz="1200" b="0" dirty="0"/>
              <a:t>Curriculum</a:t>
            </a:r>
            <a:r>
              <a:rPr lang="en-US" sz="1200" b="0" baseline="0" dirty="0"/>
              <a:t> Sample #3: Excerpts from Lesson 16 and Lesson 17</a:t>
            </a:r>
          </a:p>
          <a:p>
            <a:endParaRPr lang="en-US" sz="1200" b="0" dirty="0"/>
          </a:p>
          <a:p>
            <a:r>
              <a:rPr lang="en-US" sz="1200" b="1" dirty="0"/>
              <a:t>Look</a:t>
            </a:r>
            <a:r>
              <a:rPr lang="en-US" sz="1200" b="1" baseline="0" dirty="0"/>
              <a:t> for:</a:t>
            </a:r>
          </a:p>
          <a:p>
            <a:pPr marL="171450" indent="-171450">
              <a:buFont typeface="Arial" charset="0"/>
              <a:buChar char="•"/>
            </a:pPr>
            <a:r>
              <a:rPr lang="en-US" sz="1200" dirty="0"/>
              <a:t>Example of: Reading a series of texts on the same topic</a:t>
            </a:r>
          </a:p>
          <a:p>
            <a:pPr marL="628650" lvl="1" indent="-171450">
              <a:buFont typeface="Arial" charset="0"/>
              <a:buChar char="•"/>
            </a:pPr>
            <a:r>
              <a:rPr lang="en-US" sz="1200" baseline="0" dirty="0"/>
              <a:t>In these two lessons, students read multiple texts about Paul Revere’s Ride. They are gathering information and building schema on this one specific event, but they are also using and building context of the event in the American Revolution as a whole.</a:t>
            </a:r>
          </a:p>
          <a:p>
            <a:pPr marL="628650" lvl="1" indent="-171450">
              <a:buFont typeface="Arial" charset="0"/>
              <a:buChar char="•"/>
            </a:pPr>
            <a:r>
              <a:rPr lang="en-US" sz="1200" baseline="0" dirty="0"/>
              <a:t>There is also another lesson where students read “One If By Land…” and build even more information on Paul Revere.</a:t>
            </a:r>
          </a:p>
          <a:p>
            <a:pPr marL="628650" lvl="1" indent="-171450">
              <a:buFont typeface="Arial" charset="0"/>
              <a:buChar char="•"/>
            </a:pPr>
            <a:r>
              <a:rPr lang="en-US" sz="1200" baseline="0" dirty="0"/>
              <a:t>Students must compile their findings in the same graphic organizer for both texts.</a:t>
            </a:r>
          </a:p>
          <a:p>
            <a:pPr marL="171450" lvl="0" indent="-171450">
              <a:buFont typeface="Arial" charset="0"/>
              <a:buChar char="•"/>
            </a:pPr>
            <a:r>
              <a:rPr lang="en-US" sz="1200" baseline="0" dirty="0"/>
              <a:t>How this supports vocabulary growth: By focusing on one specific event that is embedded in the American Revolution, students are able to build concrete knowledge of people, places, and things that were important. They are learning about one event through multiple lenses and from multiple authors. In doing so, their scheme about this topic grows and they are able to infer the meaning of more words in context. </a:t>
            </a:r>
          </a:p>
          <a:p>
            <a:pPr marL="628650" lvl="1" indent="-171450">
              <a:buFont typeface="Arial" charset="0"/>
              <a:buChar char="•"/>
            </a:pPr>
            <a:endParaRPr lang="en-US" sz="1200" b="1" baseline="0" dirty="0"/>
          </a:p>
          <a:p>
            <a:pPr marL="0" lvl="0" indent="0">
              <a:buFont typeface="Arial" charset="0"/>
              <a:buNone/>
            </a:pPr>
            <a:r>
              <a:rPr lang="en-US" sz="1200" b="1" dirty="0"/>
              <a:t>Important</a:t>
            </a:r>
            <a:r>
              <a:rPr lang="en-US" sz="1200" b="1" baseline="0" dirty="0"/>
              <a:t> note: </a:t>
            </a:r>
            <a:r>
              <a:rPr lang="en-US" sz="1200" b="0" baseline="0" dirty="0"/>
              <a:t>This slide is hidden in the presentation but here for facilitator reference. The full curriculum sample with teaching notes is found in the separate handout, “Indirect Vocabulary Curriculum Samples.” </a:t>
            </a:r>
          </a:p>
          <a:p>
            <a:pPr marL="0" lvl="0" indent="0">
              <a:buFont typeface="Arial" charset="0"/>
              <a:buNone/>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Image Source: </a:t>
            </a:r>
            <a:r>
              <a:rPr lang="en-US" sz="1200" b="0" baseline="0" dirty="0"/>
              <a:t>ELA Guidebooks</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a:p>
        </p:txBody>
      </p:sp>
    </p:spTree>
    <p:extLst>
      <p:ext uri="{BB962C8B-B14F-4D97-AF65-F5344CB8AC3E}">
        <p14:creationId xmlns:p14="http://schemas.microsoft.com/office/powerpoint/2010/main" val="180385964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701675"/>
            <a:ext cx="4705350" cy="2646363"/>
          </a:xfrm>
        </p:spPr>
      </p:sp>
      <p:sp>
        <p:nvSpPr>
          <p:cNvPr id="3" name="Notes Placeholder 2"/>
          <p:cNvSpPr>
            <a:spLocks noGrp="1"/>
          </p:cNvSpPr>
          <p:nvPr>
            <p:ph type="body" idx="1"/>
          </p:nvPr>
        </p:nvSpPr>
        <p:spPr>
          <a:xfrm>
            <a:off x="760686" y="3522115"/>
            <a:ext cx="5486400" cy="5471760"/>
          </a:xfrm>
        </p:spPr>
        <p:txBody>
          <a:bodyPr/>
          <a:lstStyle/>
          <a:p>
            <a:r>
              <a:rPr lang="en-US" sz="1200" b="1" dirty="0"/>
              <a:t>Duration: </a:t>
            </a:r>
            <a:r>
              <a:rPr lang="en-US" sz="1200" b="0" dirty="0"/>
              <a:t>6</a:t>
            </a:r>
            <a:r>
              <a:rPr lang="en-US" sz="1200" dirty="0"/>
              <a:t> minutes</a:t>
            </a:r>
          </a:p>
          <a:p>
            <a:endParaRPr lang="en-US" sz="1200" dirty="0"/>
          </a:p>
          <a:p>
            <a:r>
              <a:rPr lang="en-US" sz="1200" b="1" dirty="0"/>
              <a:t>Facilitator does: </a:t>
            </a:r>
            <a:r>
              <a:rPr lang="en-US" sz="1200" b="0" dirty="0"/>
              <a:t>Divide the room into thirds.  Assign each section of the room an example to share out about.  For instance, the</a:t>
            </a:r>
            <a:r>
              <a:rPr lang="en-US" sz="1200" b="0" baseline="0" dirty="0"/>
              <a:t> tables in the right side of the room share out about example 1, the tables in the center of the room share out about example 2, the left side of the room share out about example 3. </a:t>
            </a:r>
            <a:r>
              <a:rPr lang="en-US" sz="1200" b="0" dirty="0"/>
              <a:t>Facilitate debrief around these questions for each example</a:t>
            </a:r>
            <a:r>
              <a:rPr lang="en-US" sz="1200" b="0" baseline="0" dirty="0"/>
              <a:t> (2 minutes per example).</a:t>
            </a:r>
            <a:endParaRPr lang="en-US" sz="1200" b="0" dirty="0"/>
          </a:p>
          <a:p>
            <a:endParaRPr lang="en-US" sz="1200" dirty="0"/>
          </a:p>
          <a:p>
            <a:r>
              <a:rPr lang="en-US" sz="1200" b="1" dirty="0"/>
              <a:t>Look for/Emphasize:</a:t>
            </a:r>
          </a:p>
          <a:p>
            <a:r>
              <a:rPr lang="en-US" sz="1200" b="1" dirty="0"/>
              <a:t>Example 1:</a:t>
            </a:r>
          </a:p>
          <a:p>
            <a:pPr marL="171450" lvl="0" indent="-171450">
              <a:buFont typeface="Arial" charset="0"/>
              <a:buChar char="•"/>
            </a:pPr>
            <a:r>
              <a:rPr lang="en-US" sz="1200" dirty="0"/>
              <a:t>Approach: Complex</a:t>
            </a:r>
            <a:r>
              <a:rPr lang="en-US" sz="1200" baseline="0" dirty="0"/>
              <a:t> text being read aloud</a:t>
            </a:r>
          </a:p>
          <a:p>
            <a:pPr marL="171450" lvl="0" indent="-171450">
              <a:buFont typeface="Arial" charset="0"/>
              <a:buChar char="•"/>
            </a:pPr>
            <a:r>
              <a:rPr lang="en-US" sz="1200" baseline="0" dirty="0"/>
              <a:t>How this supports vocabulary growth: Students are hearing new vocabulary words read accurately by a fluent reader; able to attach these words to their schema on the American Revolution that’s being built in this unit; learning specific ideas about the different sides of the argument (which is building their knowledge for the extension task, as well)</a:t>
            </a:r>
          </a:p>
          <a:p>
            <a:pPr marL="0" lvl="0" indent="0">
              <a:buFontTx/>
              <a:buNone/>
            </a:pPr>
            <a:endParaRPr lang="en-US" sz="1200" baseline="0" dirty="0"/>
          </a:p>
          <a:p>
            <a:pPr marL="0" lvl="0" indent="0">
              <a:buFontTx/>
              <a:buNone/>
            </a:pPr>
            <a:r>
              <a:rPr lang="en-US" sz="1200" b="1" baseline="0" dirty="0"/>
              <a:t>Example 2: </a:t>
            </a:r>
          </a:p>
          <a:p>
            <a:pPr marL="171450" indent="-171450">
              <a:buFont typeface="Arial" charset="0"/>
              <a:buChar char="•"/>
            </a:pPr>
            <a:r>
              <a:rPr lang="en-US" sz="1200" dirty="0"/>
              <a:t>This is an example of both!</a:t>
            </a:r>
          </a:p>
          <a:p>
            <a:pPr marL="628650" lvl="1" indent="-171450">
              <a:buFont typeface="Arial"/>
              <a:buChar char="•"/>
            </a:pPr>
            <a:r>
              <a:rPr lang="en-US" sz="1200" dirty="0"/>
              <a:t>Reading</a:t>
            </a:r>
            <a:r>
              <a:rPr lang="en-US" sz="1200" baseline="0" dirty="0"/>
              <a:t> aloud complex text: The first read of the lesson is the teacher reading “George vs. George” aloud as students follow along and gather ideas. </a:t>
            </a:r>
          </a:p>
          <a:p>
            <a:pPr marL="628650" lvl="1" indent="-171450">
              <a:buFont typeface="Arial"/>
              <a:buChar char="•"/>
            </a:pPr>
            <a:r>
              <a:rPr lang="en-US" sz="1200" baseline="0" dirty="0"/>
              <a:t>Reading a series of texts on the same topic: After listening to a read aloud, students are directed to two other texts on the same topic and must read them and take notes in order to build more knowledge about the topic.</a:t>
            </a:r>
            <a:endParaRPr lang="en-US" sz="1200" dirty="0"/>
          </a:p>
          <a:p>
            <a:pPr marL="171450" indent="-171450">
              <a:buFont typeface="Arial" charset="0"/>
              <a:buChar char="•"/>
            </a:pPr>
            <a:r>
              <a:rPr lang="en-US" sz="1200" dirty="0"/>
              <a:t>How this supports vocabulary growth: All of these texts are related</a:t>
            </a:r>
            <a:r>
              <a:rPr lang="en-US" sz="1200" baseline="0" dirty="0"/>
              <a:t> to the differences in the two sides of the American Revolution: building students’ schema of the war that will help them attach meaning to new words and make connections between new words and existing knowledge</a:t>
            </a:r>
            <a:endParaRPr lang="en-US" sz="1200" dirty="0"/>
          </a:p>
          <a:p>
            <a:pPr marL="171450" indent="-171450">
              <a:buFont typeface="Arial" charset="0"/>
              <a:buChar char="•"/>
            </a:pPr>
            <a:endParaRPr lang="en-US" sz="1200" baseline="0" dirty="0"/>
          </a:p>
          <a:p>
            <a:pPr marL="0" indent="0">
              <a:buFontTx/>
              <a:buNone/>
            </a:pPr>
            <a:r>
              <a:rPr lang="en-US" sz="1200" b="1" baseline="0" dirty="0"/>
              <a:t>Example 3: </a:t>
            </a:r>
          </a:p>
          <a:p>
            <a:pPr marL="171450" indent="-171450">
              <a:buFont typeface="Arial" charset="0"/>
              <a:buChar char="•"/>
            </a:pPr>
            <a:r>
              <a:rPr lang="en-US" sz="1200" dirty="0"/>
              <a:t>Example of: Reading a series of texts on the same topic</a:t>
            </a:r>
          </a:p>
          <a:p>
            <a:pPr marL="628650" lvl="1" indent="-171450">
              <a:buFont typeface="Arial" charset="0"/>
              <a:buChar char="•"/>
            </a:pPr>
            <a:r>
              <a:rPr lang="en-US" sz="1200" baseline="0" dirty="0"/>
              <a:t>In these two lessons, students read multiple texts about Paul Revere’s Ride. They are gathering information and building schema on this one specific event, but they are also using and building context of the event in the American Revolution as a whole.</a:t>
            </a:r>
          </a:p>
          <a:p>
            <a:pPr marL="628650" lvl="1" indent="-171450">
              <a:buFont typeface="Arial" charset="0"/>
              <a:buChar char="•"/>
            </a:pPr>
            <a:r>
              <a:rPr lang="en-US" sz="1200" baseline="0" dirty="0"/>
              <a:t>There is also another lesson where students read “One If By Land…” and build even more information on Paul Revere.</a:t>
            </a:r>
          </a:p>
          <a:p>
            <a:pPr marL="628650" lvl="1" indent="-171450">
              <a:buFont typeface="Arial" charset="0"/>
              <a:buChar char="•"/>
            </a:pPr>
            <a:r>
              <a:rPr lang="en-US" sz="1200" baseline="0" dirty="0"/>
              <a:t>Students must compile their findings in the same graphic organizer for both texts.</a:t>
            </a:r>
          </a:p>
          <a:p>
            <a:pPr marL="171450" lvl="0" indent="-171450">
              <a:buFont typeface="Arial" charset="0"/>
              <a:buChar char="•"/>
            </a:pPr>
            <a:r>
              <a:rPr lang="en-US" sz="1200" baseline="0" dirty="0"/>
              <a:t>How this supports vocabulary growth: By focusing on one specific event that is embedded in the American Revolution, students are able to build concrete knowledge of people, places, and things that were important. They are learning about one event through multiple lenses and from multiple authors. In doing so, their scheme about this topic grows and they are able to infer the meaning of more words in context. </a:t>
            </a:r>
            <a:endParaRPr lang="en-US" sz="1200" b="1" dirty="0"/>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18703002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alibri" panose="020F0502020204030204" pitchFamily="34" charset="0"/>
                <a:cs typeface="Calibri" panose="020F0502020204030204" pitchFamily="34" charset="0"/>
              </a:rPr>
              <a:t>Duration: </a:t>
            </a:r>
            <a:r>
              <a:rPr lang="en-US" sz="1200" i="0" kern="1200" dirty="0">
                <a:solidFill>
                  <a:schemeClr val="tx1"/>
                </a:solidFill>
                <a:effectLst/>
                <a:latin typeface="Calibri" panose="020F0502020204030204" pitchFamily="34" charset="0"/>
                <a:cs typeface="Calibri" panose="020F0502020204030204" pitchFamily="34" charset="0"/>
              </a:rPr>
              <a:t>1 minute</a:t>
            </a:r>
          </a:p>
          <a:p>
            <a:endParaRPr lang="en-US" sz="1200" i="0" kern="1200" dirty="0">
              <a:solidFill>
                <a:schemeClr val="tx1"/>
              </a:solidFill>
              <a:effectLst/>
              <a:latin typeface="Calibri" panose="020F0502020204030204" pitchFamily="34" charset="0"/>
              <a:cs typeface="Calibri" panose="020F0502020204030204" pitchFamily="34" charset="0"/>
            </a:endParaRPr>
          </a:p>
          <a:p>
            <a:r>
              <a:rPr lang="en-US" sz="1200" b="1" i="0" kern="1200" dirty="0">
                <a:solidFill>
                  <a:schemeClr val="tx1"/>
                </a:solidFill>
                <a:effectLst/>
                <a:latin typeface="Calibri" panose="020F0502020204030204" pitchFamily="34" charset="0"/>
                <a:cs typeface="Calibri" panose="020F0502020204030204" pitchFamily="34" charset="0"/>
              </a:rPr>
              <a:t>Facilitator says: </a:t>
            </a:r>
            <a:r>
              <a:rPr lang="en-US" sz="1200" i="0" kern="1200" dirty="0">
                <a:solidFill>
                  <a:schemeClr val="tx1"/>
                </a:solidFill>
                <a:effectLst/>
                <a:latin typeface="Calibri" panose="020F0502020204030204" pitchFamily="34" charset="0"/>
                <a:cs typeface="Calibri" panose="020F0502020204030204" pitchFamily="34" charset="0"/>
              </a:rPr>
              <a:t>To</a:t>
            </a:r>
            <a:r>
              <a:rPr lang="en-US" sz="1200" i="0" kern="1200" baseline="0" dirty="0">
                <a:solidFill>
                  <a:schemeClr val="tx1"/>
                </a:solidFill>
                <a:effectLst/>
                <a:latin typeface="Calibri" panose="020F0502020204030204" pitchFamily="34" charset="0"/>
                <a:cs typeface="Calibri" panose="020F0502020204030204" pitchFamily="34" charset="0"/>
              </a:rPr>
              <a:t> summarize...why is indirect vocabulary instruction so powerful?</a:t>
            </a:r>
          </a:p>
          <a:p>
            <a:endParaRPr lang="en-US" sz="1200" i="0" kern="1200" baseline="0" dirty="0">
              <a:solidFill>
                <a:schemeClr val="tx1"/>
              </a:solidFill>
              <a:effectLst/>
              <a:latin typeface="Calibri" panose="020F0502020204030204" pitchFamily="34" charset="0"/>
              <a:cs typeface="Calibri" panose="020F0502020204030204" pitchFamily="34" charset="0"/>
            </a:endParaRPr>
          </a:p>
          <a:p>
            <a:r>
              <a:rPr lang="en-US" sz="1200" b="1" i="0" kern="1200" baseline="0" dirty="0">
                <a:solidFill>
                  <a:schemeClr val="tx1"/>
                </a:solidFill>
                <a:effectLst/>
                <a:latin typeface="Calibri" panose="020F0502020204030204" pitchFamily="34" charset="0"/>
                <a:cs typeface="Calibri" panose="020F0502020204030204" pitchFamily="34" charset="0"/>
              </a:rPr>
              <a:t>Facilitator does: </a:t>
            </a:r>
            <a:r>
              <a:rPr lang="en-US" sz="1200" i="0" kern="1200" dirty="0">
                <a:solidFill>
                  <a:schemeClr val="tx1"/>
                </a:solidFill>
                <a:effectLst/>
                <a:latin typeface="Calibri" panose="020F0502020204030204" pitchFamily="34" charset="0"/>
                <a:cs typeface="Calibri" panose="020F0502020204030204" pitchFamily="34" charset="0"/>
              </a:rPr>
              <a:t>Read</a:t>
            </a:r>
            <a:r>
              <a:rPr lang="en-US" sz="1200" i="0" kern="1200" baseline="0" dirty="0">
                <a:solidFill>
                  <a:schemeClr val="tx1"/>
                </a:solidFill>
                <a:effectLst/>
                <a:latin typeface="Calibri" panose="020F0502020204030204" pitchFamily="34" charset="0"/>
                <a:cs typeface="Calibri" panose="020F0502020204030204" pitchFamily="34" charset="0"/>
              </a:rPr>
              <a:t> bullet 1, then give example:</a:t>
            </a:r>
          </a:p>
          <a:p>
            <a:pPr marL="628650" lvl="1" indent="-171450">
              <a:buFont typeface="Arial" charset="0"/>
              <a:buChar char="•"/>
            </a:pPr>
            <a:r>
              <a:rPr lang="en-US" sz="1200" i="0" kern="1200" dirty="0">
                <a:solidFill>
                  <a:schemeClr val="tx1"/>
                </a:solidFill>
                <a:effectLst/>
                <a:latin typeface="Calibri" panose="020F0502020204030204" pitchFamily="34" charset="0"/>
                <a:cs typeface="Calibri" panose="020F0502020204030204" pitchFamily="34" charset="0"/>
              </a:rPr>
              <a:t>When we read the word “joyful,” we tag it mentally to “joy” and “happy”; we may also</a:t>
            </a:r>
            <a:r>
              <a:rPr lang="en-US" sz="1200" i="0" kern="1200" baseline="0" dirty="0">
                <a:solidFill>
                  <a:schemeClr val="tx1"/>
                </a:solidFill>
                <a:effectLst/>
                <a:latin typeface="Calibri" panose="020F0502020204030204" pitchFamily="34" charset="0"/>
                <a:cs typeface="Calibri" panose="020F0502020204030204" pitchFamily="34" charset="0"/>
              </a:rPr>
              <a:t> mentally</a:t>
            </a:r>
            <a:r>
              <a:rPr lang="en-US" sz="1200" i="0" kern="1200" dirty="0">
                <a:solidFill>
                  <a:schemeClr val="tx1"/>
                </a:solidFill>
                <a:effectLst/>
                <a:latin typeface="Calibri" panose="020F0502020204030204" pitchFamily="34" charset="0"/>
                <a:cs typeface="Calibri" panose="020F0502020204030204" pitchFamily="34" charset="0"/>
              </a:rPr>
              <a:t> tag it to “upset” and “sad.” Knowing that “joyful” is the opposite of “sad,” or that “joyful” and “joy” mean similar things but are in different forms, helps us to know more about the meaning of those words. </a:t>
            </a:r>
          </a:p>
          <a:p>
            <a:pPr marL="628650" lvl="1" indent="-171450">
              <a:buFont typeface="Arial" charset="0"/>
              <a:buChar char="•"/>
            </a:pPr>
            <a:endParaRPr lang="en-US" sz="1200" i="0" kern="1200" dirty="0">
              <a:solidFill>
                <a:schemeClr val="tx1"/>
              </a:solidFill>
              <a:effectLst/>
              <a:latin typeface="Calibri" panose="020F0502020204030204" pitchFamily="34" charset="0"/>
              <a:cs typeface="Calibri" panose="020F0502020204030204" pitchFamily="34" charset="0"/>
            </a:endParaRPr>
          </a:p>
          <a:p>
            <a:pPr marL="0" lvl="0" indent="0">
              <a:buFontTx/>
              <a:buNone/>
            </a:pPr>
            <a:r>
              <a:rPr lang="en-US" sz="1200" b="1" i="0" kern="1200" dirty="0">
                <a:solidFill>
                  <a:schemeClr val="tx1"/>
                </a:solidFill>
                <a:effectLst/>
                <a:latin typeface="Calibri" panose="020F0502020204030204" pitchFamily="34" charset="0"/>
                <a:cs typeface="Calibri" panose="020F0502020204030204" pitchFamily="34" charset="0"/>
              </a:rPr>
              <a:t>Facilitator</a:t>
            </a:r>
            <a:r>
              <a:rPr lang="en-US" sz="1200" b="1" i="0" kern="1200" baseline="0" dirty="0">
                <a:solidFill>
                  <a:schemeClr val="tx1"/>
                </a:solidFill>
                <a:effectLst/>
                <a:latin typeface="Calibri" panose="020F0502020204030204" pitchFamily="34" charset="0"/>
                <a:cs typeface="Calibri" panose="020F0502020204030204" pitchFamily="34" charset="0"/>
              </a:rPr>
              <a:t> does</a:t>
            </a:r>
            <a:r>
              <a:rPr lang="en-US" sz="1200" i="0" kern="1200" baseline="0" dirty="0">
                <a:solidFill>
                  <a:schemeClr val="tx1"/>
                </a:solidFill>
                <a:effectLst/>
                <a:latin typeface="Calibri" panose="020F0502020204030204" pitchFamily="34" charset="0"/>
                <a:cs typeface="Calibri" panose="020F0502020204030204" pitchFamily="34" charset="0"/>
              </a:rPr>
              <a:t>: </a:t>
            </a:r>
            <a:r>
              <a:rPr lang="en-US" sz="1200" i="0" kern="1200" dirty="0">
                <a:solidFill>
                  <a:schemeClr val="tx1"/>
                </a:solidFill>
                <a:effectLst/>
                <a:latin typeface="Calibri" panose="020F0502020204030204" pitchFamily="34" charset="0"/>
                <a:cs typeface="Calibri" panose="020F0502020204030204" pitchFamily="34" charset="0"/>
              </a:rPr>
              <a:t>Click to reveal bullet 2.</a:t>
            </a:r>
          </a:p>
          <a:p>
            <a:pPr marL="0" lvl="0" indent="0">
              <a:buFont typeface="Arial" charset="0"/>
              <a:buNone/>
            </a:pPr>
            <a:endParaRPr lang="en-US" sz="1200" i="0" kern="1200" dirty="0">
              <a:solidFill>
                <a:schemeClr val="tx1"/>
              </a:solidFill>
              <a:effectLst/>
              <a:latin typeface="Calibri" panose="020F0502020204030204" pitchFamily="34" charset="0"/>
              <a:cs typeface="Calibri" panose="020F0502020204030204" pitchFamily="34" charset="0"/>
            </a:endParaRPr>
          </a:p>
          <a:p>
            <a:pPr marL="0" lvl="0" indent="0">
              <a:buFont typeface="Arial" charset="0"/>
              <a:buNone/>
            </a:pPr>
            <a:r>
              <a:rPr lang="en-US" sz="1200" b="1" i="0" kern="1200" dirty="0">
                <a:solidFill>
                  <a:schemeClr val="tx1"/>
                </a:solidFill>
                <a:effectLst/>
                <a:latin typeface="Calibri" panose="020F0502020204030204" pitchFamily="34" charset="0"/>
                <a:cs typeface="Calibri" panose="020F0502020204030204" pitchFamily="34" charset="0"/>
              </a:rPr>
              <a:t>Facilitator</a:t>
            </a:r>
            <a:r>
              <a:rPr lang="en-US" sz="1200" b="1" i="0" kern="1200" baseline="0" dirty="0">
                <a:solidFill>
                  <a:schemeClr val="tx1"/>
                </a:solidFill>
                <a:effectLst/>
                <a:latin typeface="Calibri" panose="020F0502020204030204" pitchFamily="34" charset="0"/>
                <a:cs typeface="Calibri" panose="020F0502020204030204" pitchFamily="34" charset="0"/>
              </a:rPr>
              <a:t> says: </a:t>
            </a:r>
            <a:r>
              <a:rPr lang="en-US" sz="1200" i="0" kern="1200" dirty="0">
                <a:solidFill>
                  <a:schemeClr val="tx1"/>
                </a:solidFill>
                <a:effectLst/>
                <a:latin typeface="Calibri" panose="020F0502020204030204" pitchFamily="34" charset="0"/>
                <a:cs typeface="Calibri" panose="020F0502020204030204" pitchFamily="34" charset="0"/>
              </a:rPr>
              <a:t>As we read more words in different contexts, our nexus of words grows in size and the connections among words grows stronger, allowing us to know the meaning of more words from reading than we can be taught directly (Adams 2009).</a:t>
            </a:r>
            <a:r>
              <a:rPr lang="en-US" sz="1200" i="1" kern="1200" dirty="0">
                <a:solidFill>
                  <a:schemeClr val="tx1"/>
                </a:solidFill>
                <a:effectLst/>
                <a:latin typeface="Calibri" panose="020F0502020204030204" pitchFamily="34" charset="0"/>
                <a:cs typeface="Calibri" panose="020F0502020204030204" pitchFamily="34" charset="0"/>
              </a:rPr>
              <a:t> </a:t>
            </a:r>
          </a:p>
          <a:p>
            <a:pPr marL="628650" lvl="1" indent="-171450">
              <a:buFont typeface="Arial" charset="0"/>
              <a:buChar char="•"/>
            </a:pPr>
            <a:endParaRPr lang="en-US" sz="1200" i="1" kern="1200" dirty="0">
              <a:solidFill>
                <a:schemeClr val="tx1"/>
              </a:solidFill>
              <a:effectLst/>
              <a:latin typeface="Calibri" panose="020F0502020204030204" pitchFamily="34" charset="0"/>
              <a:cs typeface="Calibri" panose="020F0502020204030204" pitchFamily="34" charset="0"/>
            </a:endParaRPr>
          </a:p>
          <a:p>
            <a:pPr marL="0" lvl="0" indent="0">
              <a:buFontTx/>
              <a:buNone/>
            </a:pPr>
            <a:r>
              <a:rPr lang="en-US" sz="1200" b="1" i="0" kern="1200" dirty="0">
                <a:solidFill>
                  <a:schemeClr val="tx1"/>
                </a:solidFill>
                <a:effectLst/>
                <a:latin typeface="Calibri" panose="020F0502020204030204" pitchFamily="34" charset="0"/>
                <a:cs typeface="Calibri" panose="020F0502020204030204" pitchFamily="34" charset="0"/>
              </a:rPr>
              <a:t>Image Source: </a:t>
            </a:r>
            <a:r>
              <a:rPr lang="en-US" sz="1200" i="1" kern="1200" dirty="0">
                <a:solidFill>
                  <a:schemeClr val="tx1"/>
                </a:solidFill>
                <a:effectLst/>
                <a:latin typeface="Calibri" panose="020F0502020204030204" pitchFamily="34" charset="0"/>
                <a:cs typeface="Calibri" panose="020F0502020204030204" pitchFamily="34" charset="0"/>
              </a:rPr>
              <a:t>Louisiana</a:t>
            </a:r>
            <a:r>
              <a:rPr lang="en-US" sz="1200" i="1" kern="1200" baseline="0" dirty="0">
                <a:solidFill>
                  <a:schemeClr val="tx1"/>
                </a:solidFill>
                <a:effectLst/>
                <a:latin typeface="Calibri" panose="020F0502020204030204" pitchFamily="34" charset="0"/>
                <a:cs typeface="Calibri" panose="020F0502020204030204" pitchFamily="34" charset="0"/>
              </a:rPr>
              <a:t> ELA Guidebooks 2.0 </a:t>
            </a:r>
            <a:r>
              <a:rPr lang="en-US" sz="1200" i="1" kern="1200" dirty="0">
                <a:solidFill>
                  <a:schemeClr val="tx1"/>
                </a:solidFill>
                <a:effectLst/>
                <a:latin typeface="Calibri" panose="020F0502020204030204" pitchFamily="34" charset="0"/>
                <a:cs typeface="Calibri" panose="020F0502020204030204" pitchFamily="34" charset="0"/>
              </a:rPr>
              <a:t>Vocabulary Guide</a:t>
            </a:r>
          </a:p>
          <a:p>
            <a:pPr marL="0" lvl="0" indent="0">
              <a:buFontTx/>
              <a:buNone/>
            </a:pPr>
            <a:endParaRPr lang="en-US" sz="1200" i="1" kern="1200" dirty="0">
              <a:solidFill>
                <a:schemeClr val="tx1"/>
              </a:solidFill>
              <a:effectLst/>
              <a:latin typeface="Calibri" panose="020F0502020204030204" pitchFamily="34" charset="0"/>
              <a:cs typeface="Calibri" panose="020F0502020204030204" pitchFamily="34" charset="0"/>
            </a:endParaRPr>
          </a:p>
          <a:p>
            <a:pPr marL="0" lvl="0" indent="0">
              <a:buFontTx/>
              <a:buNone/>
            </a:pPr>
            <a:r>
              <a:rPr lang="en-US" sz="1200" b="1" i="0" kern="1200" dirty="0">
                <a:solidFill>
                  <a:schemeClr val="tx1"/>
                </a:solidFill>
                <a:effectLst/>
                <a:latin typeface="Calibri" panose="020F0502020204030204" pitchFamily="34" charset="0"/>
                <a:cs typeface="Calibri" panose="020F0502020204030204" pitchFamily="34" charset="0"/>
              </a:rPr>
              <a:t>Research</a:t>
            </a:r>
            <a:r>
              <a:rPr lang="en-US" sz="1200" b="1" i="0" kern="1200" baseline="0" dirty="0">
                <a:solidFill>
                  <a:schemeClr val="tx1"/>
                </a:solidFill>
                <a:effectLst/>
                <a:latin typeface="Calibri" panose="020F0502020204030204" pitchFamily="34" charset="0"/>
                <a:cs typeface="Calibri" panose="020F0502020204030204" pitchFamily="34" charset="0"/>
              </a:rPr>
              <a:t> Sources (as cited in the Vocabulary Guide): </a:t>
            </a:r>
            <a:endParaRPr lang="en-US" sz="1200" b="1" i="0" kern="1200" dirty="0">
              <a:solidFill>
                <a:schemeClr val="tx1"/>
              </a:solidFill>
              <a:effectLst/>
              <a:latin typeface="Calibri" panose="020F0502020204030204" pitchFamily="34" charset="0"/>
              <a:cs typeface="Calibri" panose="020F0502020204030204" pitchFamily="34" charset="0"/>
            </a:endParaRPr>
          </a:p>
          <a:p>
            <a:pPr marL="171450" indent="-171450">
              <a:buFont typeface="Arial" charset="0"/>
              <a:buChar char="•"/>
            </a:pPr>
            <a:r>
              <a:rPr lang="en-US" sz="1200" kern="1200" dirty="0">
                <a:solidFill>
                  <a:schemeClr val="tx1"/>
                </a:solidFill>
                <a:effectLst/>
                <a:latin typeface="Calibri" panose="020F0502020204030204" pitchFamily="34" charset="0"/>
                <a:cs typeface="Calibri" panose="020F0502020204030204" pitchFamily="34" charset="0"/>
              </a:rPr>
              <a:t>Adams, M. J. (2009). The Challenge of Advanced Texts: The interdependence of reading and learning. In E. H. </a:t>
            </a:r>
            <a:r>
              <a:rPr lang="en-US" sz="1200" kern="1200" dirty="0" err="1">
                <a:solidFill>
                  <a:schemeClr val="tx1"/>
                </a:solidFill>
                <a:effectLst/>
                <a:latin typeface="Calibri" panose="020F0502020204030204" pitchFamily="34" charset="0"/>
                <a:cs typeface="Calibri" panose="020F0502020204030204" pitchFamily="34" charset="0"/>
              </a:rPr>
              <a:t>Hiebert</a:t>
            </a:r>
            <a:r>
              <a:rPr lang="en-US" sz="1200" kern="1200" baseline="0" dirty="0">
                <a:solidFill>
                  <a:schemeClr val="tx1"/>
                </a:solidFill>
                <a:effectLst/>
                <a:latin typeface="Calibri" panose="020F0502020204030204" pitchFamily="34" charset="0"/>
                <a:cs typeface="Calibri" panose="020F0502020204030204" pitchFamily="34" charset="0"/>
              </a:rPr>
              <a:t> </a:t>
            </a:r>
            <a:r>
              <a:rPr lang="en-US" sz="1200" kern="1200" dirty="0">
                <a:solidFill>
                  <a:schemeClr val="tx1"/>
                </a:solidFill>
                <a:effectLst/>
                <a:latin typeface="Calibri" panose="020F0502020204030204" pitchFamily="34" charset="0"/>
                <a:cs typeface="Calibri" panose="020F0502020204030204" pitchFamily="34" charset="0"/>
              </a:rPr>
              <a:t>(Ed.), Reading More, Reading Better: Are American students reading enough of the right stuff?  Retrieved from http://</a:t>
            </a:r>
            <a:r>
              <a:rPr lang="en-US" sz="1200" kern="1200" dirty="0" err="1">
                <a:solidFill>
                  <a:schemeClr val="tx1"/>
                </a:solidFill>
                <a:effectLst/>
                <a:latin typeface="Calibri" panose="020F0502020204030204" pitchFamily="34" charset="0"/>
                <a:cs typeface="Calibri" panose="020F0502020204030204" pitchFamily="34" charset="0"/>
              </a:rPr>
              <a:t>www.childrenofthecode.org</a:t>
            </a:r>
            <a:r>
              <a:rPr lang="en-US" sz="1200" kern="1200" dirty="0">
                <a:solidFill>
                  <a:schemeClr val="tx1"/>
                </a:solidFill>
                <a:effectLst/>
                <a:latin typeface="Calibri" panose="020F0502020204030204" pitchFamily="34" charset="0"/>
                <a:cs typeface="Calibri" panose="020F0502020204030204" pitchFamily="34" charset="0"/>
              </a:rPr>
              <a:t>/library/MJA-</a:t>
            </a:r>
            <a:r>
              <a:rPr lang="en-US" sz="1200" kern="1200" dirty="0" err="1">
                <a:solidFill>
                  <a:schemeClr val="tx1"/>
                </a:solidFill>
                <a:effectLst/>
                <a:latin typeface="Calibri" panose="020F0502020204030204" pitchFamily="34" charset="0"/>
                <a:cs typeface="Calibri" panose="020F0502020204030204" pitchFamily="34" charset="0"/>
              </a:rPr>
              <a:t>ChallengeofAdvancedTexts.pdf</a:t>
            </a:r>
            <a:r>
              <a:rPr lang="en-US" sz="1200" kern="1200" dirty="0">
                <a:solidFill>
                  <a:schemeClr val="tx1"/>
                </a:solidFill>
                <a:effectLst/>
                <a:latin typeface="Calibri" panose="020F0502020204030204" pitchFamily="34" charset="0"/>
                <a:cs typeface="Calibri" panose="020F0502020204030204" pitchFamily="34" charset="0"/>
              </a:rPr>
              <a:t>  </a:t>
            </a:r>
          </a:p>
          <a:p>
            <a:pPr marL="171450" indent="-171450">
              <a:buFont typeface="Arial" charset="0"/>
              <a:buChar char="•"/>
            </a:pPr>
            <a:r>
              <a:rPr lang="en-US" sz="1200" kern="1200" dirty="0" err="1">
                <a:solidFill>
                  <a:schemeClr val="tx1"/>
                </a:solidFill>
                <a:effectLst/>
                <a:latin typeface="Calibri" panose="020F0502020204030204" pitchFamily="34" charset="0"/>
                <a:cs typeface="Calibri" panose="020F0502020204030204" pitchFamily="34" charset="0"/>
              </a:rPr>
              <a:t>Landauer</a:t>
            </a:r>
            <a:r>
              <a:rPr lang="en-US" sz="1200" kern="1200" dirty="0">
                <a:solidFill>
                  <a:schemeClr val="tx1"/>
                </a:solidFill>
                <a:effectLst/>
                <a:latin typeface="Calibri" panose="020F0502020204030204" pitchFamily="34" charset="0"/>
                <a:cs typeface="Calibri" panose="020F0502020204030204" pitchFamily="34" charset="0"/>
              </a:rPr>
              <a:t>, T. K., &amp; </a:t>
            </a:r>
            <a:r>
              <a:rPr lang="en-US" sz="1200" kern="1200" dirty="0" err="1">
                <a:solidFill>
                  <a:schemeClr val="tx1"/>
                </a:solidFill>
                <a:effectLst/>
                <a:latin typeface="Calibri" panose="020F0502020204030204" pitchFamily="34" charset="0"/>
                <a:cs typeface="Calibri" panose="020F0502020204030204" pitchFamily="34" charset="0"/>
              </a:rPr>
              <a:t>Dumais</a:t>
            </a:r>
            <a:r>
              <a:rPr lang="en-US" sz="1200" kern="1200" dirty="0">
                <a:solidFill>
                  <a:schemeClr val="tx1"/>
                </a:solidFill>
                <a:effectLst/>
                <a:latin typeface="Calibri" panose="020F0502020204030204" pitchFamily="34" charset="0"/>
                <a:cs typeface="Calibri" panose="020F0502020204030204" pitchFamily="34" charset="0"/>
              </a:rPr>
              <a:t>, S. T. (1997). A Solution</a:t>
            </a:r>
            <a:r>
              <a:rPr lang="en-US" sz="1200" kern="1200" baseline="0" dirty="0">
                <a:solidFill>
                  <a:schemeClr val="tx1"/>
                </a:solidFill>
                <a:effectLst/>
                <a:latin typeface="Calibri" panose="020F0502020204030204" pitchFamily="34" charset="0"/>
                <a:cs typeface="Calibri" panose="020F0502020204030204" pitchFamily="34" charset="0"/>
              </a:rPr>
              <a:t> </a:t>
            </a:r>
            <a:r>
              <a:rPr lang="en-US" sz="1200" kern="1200" dirty="0">
                <a:solidFill>
                  <a:schemeClr val="tx1"/>
                </a:solidFill>
                <a:effectLst/>
                <a:latin typeface="Calibri" panose="020F0502020204030204" pitchFamily="34" charset="0"/>
                <a:cs typeface="Calibri" panose="020F0502020204030204" pitchFamily="34" charset="0"/>
              </a:rPr>
              <a:t>to Plato’s Problem: The latent semantic analysis theory of acquisition, induction, and representation of knowledge. Retrieved</a:t>
            </a:r>
            <a:r>
              <a:rPr lang="en-US" sz="1200" kern="1200" baseline="0" dirty="0">
                <a:solidFill>
                  <a:schemeClr val="tx1"/>
                </a:solidFill>
                <a:effectLst/>
                <a:latin typeface="Calibri" panose="020F0502020204030204" pitchFamily="34" charset="0"/>
                <a:cs typeface="Calibri" panose="020F0502020204030204" pitchFamily="34" charset="0"/>
              </a:rPr>
              <a:t> </a:t>
            </a:r>
            <a:r>
              <a:rPr lang="en-US" sz="1200" kern="1200" dirty="0">
                <a:solidFill>
                  <a:schemeClr val="tx1"/>
                </a:solidFill>
                <a:effectLst/>
                <a:latin typeface="Calibri" panose="020F0502020204030204" pitchFamily="34" charset="0"/>
                <a:cs typeface="Calibri" panose="020F0502020204030204" pitchFamily="34" charset="0"/>
              </a:rPr>
              <a:t>July 19, 2016, from http://</a:t>
            </a:r>
            <a:r>
              <a:rPr lang="en-US" sz="1200" kern="1200" dirty="0" err="1">
                <a:solidFill>
                  <a:schemeClr val="tx1"/>
                </a:solidFill>
                <a:effectLst/>
                <a:latin typeface="Calibri" panose="020F0502020204030204" pitchFamily="34" charset="0"/>
                <a:cs typeface="Calibri" panose="020F0502020204030204" pitchFamily="34" charset="0"/>
              </a:rPr>
              <a:t>lsa.colorado.edu</a:t>
            </a:r>
            <a:r>
              <a:rPr lang="en-US" sz="1200" kern="1200" dirty="0">
                <a:solidFill>
                  <a:schemeClr val="tx1"/>
                </a:solidFill>
                <a:effectLst/>
                <a:latin typeface="Calibri" panose="020F0502020204030204" pitchFamily="34" charset="0"/>
                <a:cs typeface="Calibri" panose="020F0502020204030204" pitchFamily="34" charset="0"/>
              </a:rPr>
              <a:t>/papers/</a:t>
            </a:r>
            <a:r>
              <a:rPr lang="en-US" sz="1200" kern="1200" dirty="0" err="1">
                <a:solidFill>
                  <a:schemeClr val="tx1"/>
                </a:solidFill>
                <a:effectLst/>
                <a:latin typeface="Calibri" panose="020F0502020204030204" pitchFamily="34" charset="0"/>
                <a:cs typeface="Calibri" panose="020F0502020204030204" pitchFamily="34" charset="0"/>
              </a:rPr>
              <a:t>plato</a:t>
            </a:r>
            <a:r>
              <a:rPr lang="en-US" sz="1200" kern="1200" dirty="0">
                <a:solidFill>
                  <a:schemeClr val="tx1"/>
                </a:solidFill>
                <a:effectLst/>
                <a:latin typeface="Calibri" panose="020F0502020204030204" pitchFamily="34" charset="0"/>
                <a:cs typeface="Calibri" panose="020F0502020204030204" pitchFamily="34" charset="0"/>
              </a:rPr>
              <a:t>/</a:t>
            </a:r>
            <a:r>
              <a:rPr lang="en-US" sz="1200" kern="1200" dirty="0" err="1">
                <a:solidFill>
                  <a:schemeClr val="tx1"/>
                </a:solidFill>
                <a:effectLst/>
                <a:latin typeface="Calibri" panose="020F0502020204030204" pitchFamily="34" charset="0"/>
                <a:cs typeface="Calibri" panose="020F0502020204030204" pitchFamily="34" charset="0"/>
              </a:rPr>
              <a:t>plato.annote.html</a:t>
            </a:r>
            <a:r>
              <a:rPr lang="en-US" sz="1200" kern="1200" dirty="0">
                <a:solidFill>
                  <a:schemeClr val="tx1"/>
                </a:solidFill>
                <a:effectLst/>
                <a:latin typeface="Calibri" panose="020F0502020204030204" pitchFamily="34" charset="0"/>
                <a:cs typeface="Calibri" panose="020F0502020204030204" pitchFamily="34" charset="0"/>
              </a:rPr>
              <a:t> </a:t>
            </a:r>
          </a:p>
          <a:p>
            <a:pPr marL="0" lvl="0" indent="0">
              <a:buFontTx/>
              <a:buNone/>
            </a:pPr>
            <a:endParaRPr lang="en-US" sz="1200" kern="1200" dirty="0">
              <a:solidFill>
                <a:schemeClr val="tx1"/>
              </a:solidFill>
              <a:effectLst/>
              <a:latin typeface="Calibri" panose="020F0502020204030204" pitchFamily="34" charset="0"/>
              <a:cs typeface="Calibri" panose="020F0502020204030204" pitchFamily="34" charset="0"/>
            </a:endParaRPr>
          </a:p>
          <a:p>
            <a:endParaRPr lang="en-US" sz="12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14589287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909638"/>
            <a:ext cx="4989513" cy="2806700"/>
          </a:xfrm>
        </p:spPr>
      </p:sp>
      <p:sp>
        <p:nvSpPr>
          <p:cNvPr id="3" name="Notes Placeholder 2"/>
          <p:cNvSpPr>
            <a:spLocks noGrp="1"/>
          </p:cNvSpPr>
          <p:nvPr>
            <p:ph type="body" idx="1"/>
          </p:nvPr>
        </p:nvSpPr>
        <p:spPr>
          <a:xfrm>
            <a:off x="760686" y="3974880"/>
            <a:ext cx="5486400" cy="516911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cap="none" dirty="0">
                <a:solidFill>
                  <a:schemeClr val="dk1"/>
                </a:solidFill>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ea typeface="Calibri"/>
              <a:sym typeface="Calibri"/>
            </a:endParaRPr>
          </a:p>
          <a:p>
            <a:r>
              <a:rPr lang="en-US" sz="1200" b="1" dirty="0"/>
              <a:t>Facilitator says: </a:t>
            </a:r>
            <a:r>
              <a:rPr lang="en-US" sz="1200" b="0" dirty="0"/>
              <a:t>Before</a:t>
            </a:r>
            <a:r>
              <a:rPr lang="en-US" sz="1200" b="0" baseline="0" dirty="0"/>
              <a:t> we wrap up, it’s important that we summarize and capture learning from today’s session. Please take a few moments to reflect on these two questions and record your responses in the space provided in your note-catcher. </a:t>
            </a:r>
          </a:p>
          <a:p>
            <a:endParaRPr lang="en-US" sz="1200"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baseline="0" dirty="0"/>
              <a:t>Key Points: </a:t>
            </a:r>
            <a:r>
              <a:rPr lang="en-US" sz="1200" b="0" baseline="0" dirty="0"/>
              <a:t>Guidebooks support students in growing their vocabulary indirectly through:</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Read aloud texts that are written at a level above what students can read independently.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Students have multiple at bats with these texts (multiple reads)</a:t>
            </a:r>
            <a:r>
              <a:rPr lang="en-US" sz="1200" baseline="0" dirty="0"/>
              <a:t>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Hearing new vocabulary being</a:t>
            </a:r>
            <a:r>
              <a:rPr lang="en-US" sz="1200" baseline="0" dirty="0"/>
              <a:t> read by a fluent reader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Engaging in discussions about the text (hearing the new vocabulary used by their peers and having opportunities to use them in their own text-based responses)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Prompt students to read a series a texts on the same topic.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Evidence of text sets,</a:t>
            </a:r>
            <a:r>
              <a:rPr lang="en-US" sz="1200" baseline="0" dirty="0"/>
              <a:t> building knowledge in the guidebooks that provide a schema for students to attach new learning and acquire words more quickly</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Engage in a volume of reading (this can and should happen outside of whole group instruction)</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a:p>
        </p:txBody>
      </p:sp>
    </p:spTree>
    <p:extLst>
      <p:ext uri="{BB962C8B-B14F-4D97-AF65-F5344CB8AC3E}">
        <p14:creationId xmlns:p14="http://schemas.microsoft.com/office/powerpoint/2010/main" val="119656990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81244556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9750"/>
            <a:ext cx="5486400" cy="4794250"/>
          </a:xfrm>
        </p:spPr>
        <p:txBody>
          <a:bodyPr/>
          <a:lstStyle/>
          <a:p>
            <a:r>
              <a:rPr lang="en-US" sz="1200" b="1" dirty="0"/>
              <a:t>Duration: </a:t>
            </a:r>
            <a:r>
              <a:rPr lang="en-US" sz="1200" b="0" dirty="0"/>
              <a:t>6</a:t>
            </a:r>
            <a:r>
              <a:rPr lang="en-US" sz="1200" dirty="0"/>
              <a:t> minutes</a:t>
            </a:r>
          </a:p>
          <a:p>
            <a:endParaRPr lang="en-US" sz="1200" dirty="0"/>
          </a:p>
          <a:p>
            <a:r>
              <a:rPr lang="en-US" sz="1200" b="1" dirty="0"/>
              <a:t>Facilitator does: </a:t>
            </a:r>
            <a:r>
              <a:rPr lang="en-US" sz="1200" dirty="0"/>
              <a:t>Provide 3 minutes of independent work time, 2 minutes to discuss with a partner and 1 minute to for 1-2 participants</a:t>
            </a:r>
            <a:r>
              <a:rPr lang="en-US" sz="1200" baseline="0" dirty="0"/>
              <a:t> to share out with the whole group. </a:t>
            </a:r>
            <a:r>
              <a:rPr lang="en-US" sz="1200" dirty="0"/>
              <a:t>The letter and space to record thinking is in the note catcher.</a:t>
            </a:r>
          </a:p>
          <a:p>
            <a:endParaRPr lang="en-US" sz="1200" dirty="0"/>
          </a:p>
          <a:p>
            <a:r>
              <a:rPr lang="en-US" sz="1200" b="1" dirty="0"/>
              <a:t>Important note: </a:t>
            </a:r>
            <a:r>
              <a:rPr lang="en-US" sz="1200" dirty="0"/>
              <a:t>Below is the excerpt from the </a:t>
            </a:r>
            <a:r>
              <a:rPr lang="en-US" sz="1200" b="1" dirty="0"/>
              <a:t>“</a:t>
            </a:r>
            <a:r>
              <a:rPr lang="en-US" sz="1200" dirty="0"/>
              <a:t>Letter from a Principal” found on participant handouts: </a:t>
            </a:r>
            <a:endParaRPr lang="en-US" sz="1200" b="1"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dirty="0">
                <a:ea typeface="Cabin"/>
                <a:sym typeface="Cabin"/>
              </a:rPr>
              <a:t>“We continue to struggle with the gaps in vocabulary development and background knowledge when students engage in close reading of a complex passage. To address this challenge, we should continue to model and assist students in navigating through complex informational and fictional text, and hope that the efforts will help them carry skills to the next piece of text they encounter.”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ea typeface="Cabin"/>
              <a:sym typeface="Cab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a typeface="Cabin"/>
                <a:sym typeface="Cabin"/>
              </a:rPr>
              <a:t>During the debrief, look for: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ea typeface="Cabin"/>
                <a:sym typeface="Cabin"/>
              </a:rPr>
              <a:t>The misconception is that the principal does not understand how students build vocabulary and knowledge. He believes they can gain access to more complex texts through modeling, but in reality students need to be reading a set of related texts on a topic (text sets) in order to build the vocabulary and background knowledge necessary for accessing more complex texts.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ea typeface="Cabin"/>
                <a:sym typeface="Cabin"/>
              </a:rPr>
              <a:t>Answers will vary about what they might say to the principal to support them in thinking differently, but all answers should encourage him to approach the challenge by increasing the volume of student reading and facilitating intentional engagement with text sets. </a:t>
            </a:r>
            <a:endParaRPr lang="en-US" sz="1200" i="0" u="none" strike="noStrike" cap="none" dirty="0">
              <a:ea typeface="Cabin"/>
              <a:sym typeface="Cabi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a:p>
        </p:txBody>
      </p:sp>
    </p:spTree>
    <p:extLst>
      <p:ext uri="{BB962C8B-B14F-4D97-AF65-F5344CB8AC3E}">
        <p14:creationId xmlns:p14="http://schemas.microsoft.com/office/powerpoint/2010/main" val="308886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Take a moment</a:t>
            </a:r>
            <a:r>
              <a:rPr lang="en-US" sz="1200"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indent="0">
              <a:buFontTx/>
              <a:buNone/>
            </a:pPr>
            <a:r>
              <a:rPr lang="en-US" sz="1200" b="1" baseline="0" dirty="0"/>
              <a:t>Facilitator says: </a:t>
            </a:r>
            <a:r>
              <a:rPr lang="en-US" sz="1200" baseline="0" dirty="0"/>
              <a:t>As you can see, our focus today is to round our learning in Module 2 by focusing on Volume of Reading. We will take a closer look at what volume of reading is and why it’s important.  We will also explore some tools and strategies you can use to increase accountable student reading in your classroom.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a:p>
        </p:txBody>
      </p:sp>
    </p:spTree>
    <p:extLst>
      <p:ext uri="{BB962C8B-B14F-4D97-AF65-F5344CB8AC3E}">
        <p14:creationId xmlns:p14="http://schemas.microsoft.com/office/powerpoint/2010/main" val="202684164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dirty="0"/>
              <a:t>30 seconds</a:t>
            </a:r>
          </a:p>
          <a:p>
            <a:endParaRPr lang="en-US" sz="1200" dirty="0"/>
          </a:p>
          <a:p>
            <a:r>
              <a:rPr lang="en-US" sz="1200" b="1" dirty="0"/>
              <a:t>Facilitator says: </a:t>
            </a:r>
            <a:r>
              <a:rPr lang="en-US" sz="1200" dirty="0"/>
              <a:t>Take</a:t>
            </a:r>
            <a:r>
              <a:rPr lang="en-US" sz="1200" baseline="0" dirty="0"/>
              <a:t> a moment to review our agenda today.</a:t>
            </a:r>
          </a:p>
          <a:p>
            <a:endParaRPr lang="en-US" sz="1200" baseline="0" dirty="0"/>
          </a:p>
          <a:p>
            <a:r>
              <a:rPr lang="en-US" sz="1200" b="1" dirty="0"/>
              <a:t>Facilitator says: </a:t>
            </a:r>
            <a:r>
              <a:rPr lang="en-US" sz="1200" dirty="0"/>
              <a:t>As you can see, we have a significant</a:t>
            </a:r>
            <a:r>
              <a:rPr lang="en-US" sz="1200" baseline="0" dirty="0"/>
              <a:t> chunk of time carved out to reflect on our learning from all of Module 2.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1084786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16 minutes (1 minute for directions and framing, 15 minutes for independent reading)</a:t>
            </a:r>
          </a:p>
          <a:p>
            <a:endParaRPr lang="en-US" sz="1200" b="1" dirty="0"/>
          </a:p>
          <a:p>
            <a:r>
              <a:rPr lang="en-US" sz="1200" b="1" dirty="0"/>
              <a:t>Facilitator says: </a:t>
            </a:r>
            <a:r>
              <a:rPr lang="en-US" sz="1200" b="0" dirty="0"/>
              <a:t>I am going to provide you with three additional texts that should help you build the knowledge you need to better understand the report we just struggled with. It’s your job now to put the puzzle together – you will fill in the missing pieces by reading these related texts and pulling out the information/vocabulary/knowledge you need to make sense of that very confusing report. </a:t>
            </a:r>
          </a:p>
          <a:p>
            <a:endParaRPr lang="en-US" sz="1200" b="0" dirty="0"/>
          </a:p>
          <a:p>
            <a:r>
              <a:rPr lang="en-US" sz="1200" b="1" dirty="0"/>
              <a:t>Facilitator does: </a:t>
            </a:r>
            <a:r>
              <a:rPr lang="en-US" sz="1200" b="0" dirty="0"/>
              <a:t>Distribute the separate handout (packet called “Pacific Cod Text Set”) and provide 15 minutes of independent reading/work time. </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Note: One of these texts (“The Safina Center” Methodology is printed as a separate handout, in color. Please make sure participants have both this document and the text set packet). </a:t>
            </a:r>
            <a:endParaRPr lang="en-US" sz="1200" b="1" dirty="0"/>
          </a:p>
          <a:p>
            <a:endParaRPr lang="en-US" sz="1200" b="1" dirty="0"/>
          </a:p>
          <a:p>
            <a:r>
              <a:rPr lang="en-US" sz="1200" b="1" dirty="0"/>
              <a:t>Image Source: </a:t>
            </a:r>
            <a:r>
              <a:rPr lang="en-US" sz="1200" b="0" dirty="0"/>
              <a:t>https://</a:t>
            </a:r>
            <a:r>
              <a:rPr lang="en-US" sz="1200" b="0" dirty="0" err="1"/>
              <a:t>pixabay.com</a:t>
            </a:r>
            <a:r>
              <a:rPr lang="en-US" sz="1200" b="0" dirty="0"/>
              <a:t>/</a:t>
            </a:r>
            <a:r>
              <a:rPr lang="en-US" sz="1200" b="0" dirty="0" err="1"/>
              <a:t>en</a:t>
            </a:r>
            <a:r>
              <a:rPr lang="en-US" sz="1200" b="0" dirty="0"/>
              <a:t>/puzzle-last-part-joining-together-3235393/ </a:t>
            </a: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94551584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5 minutes</a:t>
            </a:r>
            <a:endParaRPr lang="en-US" sz="1200" b="1" dirty="0"/>
          </a:p>
          <a:p>
            <a:endParaRPr lang="en-US" sz="1200" b="1" dirty="0"/>
          </a:p>
          <a:p>
            <a:r>
              <a:rPr lang="en-US" sz="1200" b="1" dirty="0"/>
              <a:t>Facilitator says: </a:t>
            </a:r>
            <a:r>
              <a:rPr lang="en-US" sz="1200" dirty="0"/>
              <a:t>We’re going to begin by jumping in to an article by David and Meredith </a:t>
            </a:r>
            <a:r>
              <a:rPr lang="en-US" sz="1200" dirty="0" err="1"/>
              <a:t>Liben</a:t>
            </a:r>
            <a:r>
              <a:rPr lang="en-US" sz="1200" dirty="0"/>
              <a:t> called “Providing a Volume of Reading.” This is a short excerpt from their larger piece, “Both And Literacy Instruction.” As you read, consider the following look </a:t>
            </a:r>
            <a:r>
              <a:rPr lang="en-US" sz="1200" dirty="0" err="1"/>
              <a:t>fors</a:t>
            </a:r>
            <a:r>
              <a:rPr lang="en-US" sz="1200" dirty="0"/>
              <a:t>, and jot down your thinking/evidence in the space provided in your note catcher. </a:t>
            </a:r>
          </a:p>
          <a:p>
            <a:endParaRPr lang="en-US" sz="1200" dirty="0"/>
          </a:p>
          <a:p>
            <a:r>
              <a:rPr lang="en-US" sz="1200" b="1" dirty="0"/>
              <a:t>Facilitator does: </a:t>
            </a:r>
            <a:r>
              <a:rPr lang="en-US" sz="1200" b="0" dirty="0"/>
              <a:t>Have a volunteer read the two look for questions. Provide independent reading time, then move on to the next slide (discussion and debrief on next slide). </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Calibri"/>
              <a:ea typeface="+mn-ea"/>
              <a:cs typeface="Calibri"/>
            </a:endParaRPr>
          </a:p>
          <a:p>
            <a:pPr>
              <a:defRPr/>
            </a:pPr>
            <a:r>
              <a:rPr lang="en-US" sz="1200" b="1" dirty="0"/>
              <a:t>Article Citation: </a:t>
            </a:r>
            <a:r>
              <a:rPr lang="en-US" sz="1200" dirty="0" err="1"/>
              <a:t>Liben</a:t>
            </a:r>
            <a:r>
              <a:rPr lang="en-US" sz="1200" dirty="0"/>
              <a:t>, D. and </a:t>
            </a:r>
            <a:r>
              <a:rPr lang="en-US" sz="1200" dirty="0" err="1"/>
              <a:t>Liben</a:t>
            </a:r>
            <a:r>
              <a:rPr lang="en-US" sz="1200" dirty="0"/>
              <a:t>, M. ‘Both and’ Literacy Instruction K-5: A Proposed Paradigm Shift for the Common Core State Standards ELA Classroom. Retrieved from </a:t>
            </a:r>
            <a:r>
              <a:rPr lang="en-US" sz="1200" u="sng" dirty="0">
                <a:hlinkClick r:id="rId3"/>
              </a:rPr>
              <a:t>https://achievethecore.org/page/687/both-and-literacy-instruction</a:t>
            </a:r>
            <a:r>
              <a:rPr lang="en-US" sz="1200" dirty="0"/>
              <a:t> </a:t>
            </a:r>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392538826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64070"/>
            <a:ext cx="5486400" cy="4879930"/>
          </a:xfrm>
        </p:spPr>
        <p:txBody>
          <a:bodyPr/>
          <a:lstStyle/>
          <a:p>
            <a:r>
              <a:rPr lang="en-US" sz="1200" b="1" dirty="0"/>
              <a:t>Duration: </a:t>
            </a:r>
            <a:r>
              <a:rPr lang="en-US" sz="1200" b="0" dirty="0"/>
              <a:t>5 minutes </a:t>
            </a:r>
            <a:endParaRPr lang="en-US" sz="1200" b="1" dirty="0"/>
          </a:p>
          <a:p>
            <a:endParaRPr lang="en-US" sz="1200" b="1" dirty="0"/>
          </a:p>
          <a:p>
            <a:r>
              <a:rPr lang="en-US" sz="1200" b="1" dirty="0"/>
              <a:t>Facilitator does: </a:t>
            </a:r>
            <a:r>
              <a:rPr lang="en-US" sz="1200" b="0" dirty="0"/>
              <a:t>Prompt participants to discuss with a partner, then lead a whole group share out. Emphasize the look </a:t>
            </a:r>
            <a:r>
              <a:rPr lang="en-US" sz="1200" b="0" dirty="0" err="1"/>
              <a:t>fors</a:t>
            </a:r>
            <a:r>
              <a:rPr lang="en-US" sz="1200" b="0" dirty="0"/>
              <a:t> below if they are not mentioned. </a:t>
            </a:r>
            <a:endParaRPr lang="en-US" sz="1200" b="1" dirty="0"/>
          </a:p>
          <a:p>
            <a:endParaRPr lang="en-US" sz="1200" dirty="0"/>
          </a:p>
          <a:p>
            <a:r>
              <a:rPr lang="en-US" sz="1200" b="1" dirty="0"/>
              <a:t>Look </a:t>
            </a:r>
            <a:r>
              <a:rPr lang="en-US" sz="1200" b="1" dirty="0" err="1"/>
              <a:t>fors</a:t>
            </a:r>
            <a:r>
              <a:rPr lang="en-US" sz="1200" b="1" dirty="0"/>
              <a:t>: </a:t>
            </a:r>
          </a:p>
          <a:p>
            <a:pPr marL="171450" indent="-171450">
              <a:buFont typeface="Arial" panose="020B0604020202020204" pitchFamily="34" charset="0"/>
              <a:buChar char="•"/>
            </a:pPr>
            <a:r>
              <a:rPr lang="en-US" sz="1200" dirty="0"/>
              <a:t>Participants may define “volume of reading” in a variety of ways. One example is: “Volume of reading involves reading many different texts, selected by themselves or by a teacher, in order to learn more about the world and to develop love and motivation for reading.”</a:t>
            </a:r>
          </a:p>
          <a:p>
            <a:pPr marL="171450" indent="-171450">
              <a:buFont typeface="Arial" panose="020B0604020202020204" pitchFamily="34" charset="0"/>
              <a:buChar char="•"/>
            </a:pPr>
            <a:r>
              <a:rPr lang="en-US" sz="1200" dirty="0"/>
              <a:t>Volume of reading impacts students in numerous positive ways, including but not limited to: </a:t>
            </a:r>
          </a:p>
          <a:p>
            <a:pPr marL="628650" lvl="1" indent="-171450">
              <a:buFont typeface="Arial" panose="020B0604020202020204" pitchFamily="34" charset="0"/>
              <a:buChar char="•"/>
            </a:pPr>
            <a:r>
              <a:rPr lang="en-US" sz="1200" dirty="0"/>
              <a:t>Develop “stamina, efficacy, and persistence” </a:t>
            </a:r>
          </a:p>
          <a:p>
            <a:pPr marL="628650" lvl="1" indent="-171450">
              <a:buFont typeface="Arial" panose="020B0604020202020204" pitchFamily="34" charset="0"/>
              <a:buChar char="•"/>
            </a:pPr>
            <a:r>
              <a:rPr lang="en-US" sz="1200" dirty="0"/>
              <a:t>“rapidly expand” students’ vocabularies and knowledge </a:t>
            </a:r>
          </a:p>
          <a:p>
            <a:pPr marL="628650" lvl="1" indent="-171450">
              <a:buFont typeface="Arial" panose="020B0604020202020204" pitchFamily="34" charset="0"/>
              <a:buChar char="•"/>
            </a:pPr>
            <a:r>
              <a:rPr lang="en-US" sz="1200" dirty="0"/>
              <a:t>”learn the sheer pleasure of becoming lost in the printed world of ideas” </a:t>
            </a:r>
          </a:p>
          <a:p>
            <a:pPr marL="628650" lvl="1" indent="-171450">
              <a:buFont typeface="Arial" panose="020B0604020202020204" pitchFamily="34" charset="0"/>
              <a:buChar char="•"/>
            </a:pPr>
            <a:r>
              <a:rPr lang="en-US" sz="1200" dirty="0"/>
              <a:t>Provides the necessary practice students need “to thrive as independent and capable readers” </a:t>
            </a:r>
          </a:p>
          <a:p>
            <a:pPr marL="628650" lvl="1" indent="-171450">
              <a:buFont typeface="Arial" panose="020B0604020202020204" pitchFamily="34" charset="0"/>
              <a:buChar char="•"/>
            </a:pPr>
            <a:r>
              <a:rPr lang="en-US" sz="1200" dirty="0"/>
              <a:t>Provides the opportunity for students to choose and read texts on topics that interest them (or are teacher-selected to build additional knowledge around a topic) </a:t>
            </a:r>
          </a:p>
          <a:p>
            <a:pPr marL="628650" lvl="1" indent="-171450">
              <a:buFont typeface="Arial" panose="020B0604020202020204" pitchFamily="34" charset="0"/>
              <a:buChar char="•"/>
            </a:pPr>
            <a:r>
              <a:rPr lang="en-US" sz="1200" dirty="0"/>
              <a:t>Learning and gaining knowledge through reading motivates students to read/learn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Calibri"/>
              <a:ea typeface="+mn-ea"/>
              <a:cs typeface="Calibri"/>
            </a:endParaRPr>
          </a:p>
          <a:p>
            <a:pPr>
              <a:defRPr/>
            </a:pPr>
            <a:r>
              <a:rPr lang="en-US" sz="1200" b="1" dirty="0"/>
              <a:t>Article Citation: </a:t>
            </a:r>
            <a:r>
              <a:rPr lang="en-US" sz="1200" dirty="0" err="1"/>
              <a:t>Liben</a:t>
            </a:r>
            <a:r>
              <a:rPr lang="en-US" sz="1200" dirty="0"/>
              <a:t>, D. and </a:t>
            </a:r>
            <a:r>
              <a:rPr lang="en-US" sz="1200" dirty="0" err="1"/>
              <a:t>Liben</a:t>
            </a:r>
            <a:r>
              <a:rPr lang="en-US" sz="1200" dirty="0"/>
              <a:t>, M. ‘Both and’ Literacy Instruction K-5: A Proposed Paradigm Shift for the Common Core State Standards ELA Classroom. Retrieved from </a:t>
            </a:r>
            <a:r>
              <a:rPr lang="en-US" sz="1200" u="sng" dirty="0">
                <a:hlinkClick r:id="rId3"/>
              </a:rPr>
              <a:t>https://achievethecore.org/page/687/both-and-literacy-instruction</a:t>
            </a:r>
            <a:r>
              <a:rPr lang="en-US" sz="1200"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a:p>
        </p:txBody>
      </p:sp>
    </p:spTree>
    <p:extLst>
      <p:ext uri="{BB962C8B-B14F-4D97-AF65-F5344CB8AC3E}">
        <p14:creationId xmlns:p14="http://schemas.microsoft.com/office/powerpoint/2010/main" val="143200062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05014"/>
            <a:ext cx="5486400" cy="4838986"/>
          </a:xfrm>
        </p:spPr>
        <p:txBody>
          <a:bodyPr/>
          <a:lstStyle/>
          <a:p>
            <a:r>
              <a:rPr lang="en-US" sz="1200" b="1" dirty="0"/>
              <a:t>Duration: </a:t>
            </a:r>
            <a:r>
              <a:rPr lang="en-US" sz="1200" dirty="0"/>
              <a:t>1 minute</a:t>
            </a:r>
          </a:p>
          <a:p>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0" baseline="0" dirty="0"/>
              <a:t>So, let’s norm on a shared definition of “volume of reading.” We can define volume of reading in this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Ask a participant to read the definition aloud at the top of the slide. </a:t>
            </a: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a:t>
            </a:r>
            <a:r>
              <a:rPr lang="en-US" sz="1200" b="1" baseline="0" dirty="0"/>
              <a:t> </a:t>
            </a:r>
            <a:r>
              <a:rPr lang="en-US" sz="1200" dirty="0"/>
              <a:t>Briefly review the</a:t>
            </a:r>
            <a:r>
              <a:rPr lang="en-US" sz="1200" baseline="0" dirty="0"/>
              <a:t> key distinguishing features between volume of reading and close reading.  Reiterate the definition of volume of reading: designed to support students in building knowledge of the world and a love for reading through a variety of texts at different levels and in different formats.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Key Points: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Close Reading and Volume of Reading aren’t</a:t>
            </a:r>
            <a:r>
              <a:rPr lang="en-US" sz="1200" baseline="0" dirty="0"/>
              <a:t> the only two forms of reading or reading instruction, remember these are two ends of a spectrum (with one end requiring heavy support and one end requiring very light support). In between these two ends of the spectrum you’ll find reading instruction with medium support (shared reading, read-</a:t>
            </a:r>
            <a:r>
              <a:rPr lang="en-US" sz="1200" baseline="0" dirty="0" err="1"/>
              <a:t>alouds</a:t>
            </a:r>
            <a:r>
              <a:rPr lang="en-US" sz="1200" baseline="0" dirty="0"/>
              <a:t>, etc.)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Close reading is designed solely for whole group instructional purposes, to provide students access to rich content through complex texts and to teach students to attend carefully to the text. Students spend more time reading less text so they can closely read the text.</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Volume of reading is designed to build students knowledge of the world through providing them a variety of texts at various levels to rapidly build their knowledge and vocabulary. Students read more texts and therefore engage in a VOLUME of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a:p>
        </p:txBody>
      </p:sp>
    </p:spTree>
    <p:extLst>
      <p:ext uri="{BB962C8B-B14F-4D97-AF65-F5344CB8AC3E}">
        <p14:creationId xmlns:p14="http://schemas.microsoft.com/office/powerpoint/2010/main" val="160677001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endParaRPr lang="en-US" sz="1200" b="1" dirty="0"/>
          </a:p>
          <a:p>
            <a:endParaRPr lang="en-US" sz="1200" dirty="0"/>
          </a:p>
          <a:p>
            <a:r>
              <a:rPr lang="en-US" sz="1200" b="1" dirty="0"/>
              <a:t>Facilitator says: </a:t>
            </a:r>
            <a:r>
              <a:rPr lang="en-US" sz="1200" b="0" dirty="0"/>
              <a:t>Now that we’ve defined what volume of reading is, let’s discuss its benefits in more depth. </a:t>
            </a:r>
            <a:r>
              <a:rPr lang="en-US" sz="1200" dirty="0"/>
              <a:t>Here you’ll see the three main reasons volume of reading is so impactful. We’ll explore each in turn; let’s start by exploring how volume of reading builds knowledge (click to animate circle). </a:t>
            </a:r>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237310691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29551"/>
          </a:xfrm>
        </p:spPr>
        <p:txBody>
          <a:bodyPr/>
          <a:lstStyle/>
          <a:p>
            <a:r>
              <a:rPr lang="en-US" sz="1200" b="1" dirty="0"/>
              <a:t>Duration: </a:t>
            </a:r>
            <a:r>
              <a:rPr lang="en-US" sz="1200" b="0" dirty="0"/>
              <a:t>1 minute</a:t>
            </a:r>
          </a:p>
          <a:p>
            <a:endParaRPr lang="en-US" sz="1200" b="0" dirty="0"/>
          </a:p>
          <a:p>
            <a:r>
              <a:rPr lang="en-US" sz="1200" b="1" dirty="0"/>
              <a:t>Facilitator says: </a:t>
            </a:r>
            <a:r>
              <a:rPr lang="en-US" sz="1200" b="0" dirty="0"/>
              <a:t>We know based on the research we’ve examined and experienced first hand in this module that knowledge matters – it is key to reading comprehension.  Knowledge can be built by both experience (for instance travelling to</a:t>
            </a:r>
            <a:r>
              <a:rPr lang="en-US" sz="1200" b="0" baseline="0" dirty="0"/>
              <a:t> another country) and text (for instance, reading about that country, watching video clips about that country, etc.).  Volume of reading is important because it directly supports students in building their knowledge – by reading more texts about different topics, they are broadening and deepening their knowledge of the world. </a:t>
            </a:r>
          </a:p>
          <a:p>
            <a:endParaRPr lang="en-US" sz="1200" b="0" baseline="0" dirty="0"/>
          </a:p>
          <a:p>
            <a:r>
              <a:rPr lang="en-US" sz="1200" b="1" baseline="0" dirty="0"/>
              <a:t>Facilitator says: </a:t>
            </a:r>
            <a:r>
              <a:rPr lang="en-US" sz="1200" b="0" baseline="0" dirty="0"/>
              <a:t>Volume of reading also provides an opportunity for students to CHOOSE what they learn more about through reading – here, a student who may be very interested in sea animals has the opportunity to expand her knowledge (on her own) about dolphins. </a:t>
            </a:r>
            <a:endParaRPr lang="en-US" sz="1200" b="1" baseline="0" dirty="0"/>
          </a:p>
          <a:p>
            <a:endParaRPr lang="en-US" sz="1200" b="0" baseline="0" dirty="0"/>
          </a:p>
          <a:p>
            <a:r>
              <a:rPr lang="en-US" sz="1200" b="1" baseline="0" dirty="0"/>
              <a:t>Source: </a:t>
            </a:r>
            <a:r>
              <a:rPr lang="en-US" sz="1200" i="1" baseline="0" dirty="0"/>
              <a:t>ELA Guidebooks 2.0 Reading Guide</a:t>
            </a:r>
          </a:p>
          <a:p>
            <a:endParaRPr lang="en-US" sz="1200" b="0" baseline="0" dirty="0"/>
          </a:p>
          <a:p>
            <a:r>
              <a:rPr lang="en-US" sz="1200" b="1" baseline="0" dirty="0"/>
              <a:t>Image Sources: </a:t>
            </a:r>
            <a:r>
              <a:rPr lang="en-US" sz="1200" dirty="0"/>
              <a:t>Public Domain </a:t>
            </a:r>
            <a:endParaRPr lang="en-US" sz="1200" b="0" baseline="0" dirty="0"/>
          </a:p>
          <a:p>
            <a:pPr marL="171450" indent="-171450">
              <a:buFont typeface="Arial" charset="0"/>
              <a:buChar char="•"/>
            </a:pPr>
            <a:r>
              <a:rPr lang="en-US" sz="1200" b="0" baseline="0" dirty="0"/>
              <a:t>https://</a:t>
            </a:r>
            <a:r>
              <a:rPr lang="en-US" sz="1200" b="0" baseline="0" dirty="0" err="1"/>
              <a:t>pixabay.com</a:t>
            </a:r>
            <a:r>
              <a:rPr lang="en-US" sz="1200" b="0" baseline="0" dirty="0"/>
              <a:t>/</a:t>
            </a:r>
            <a:r>
              <a:rPr lang="en-US" sz="1200" b="0" baseline="0" dirty="0" err="1"/>
              <a:t>en</a:t>
            </a:r>
            <a:r>
              <a:rPr lang="en-US" sz="1200" b="0" baseline="0" dirty="0"/>
              <a:t>/book-desk-indoors-person-reading-1836380/</a:t>
            </a:r>
          </a:p>
          <a:p>
            <a:pPr marL="171450" indent="-171450">
              <a:buFont typeface="Arial" charset="0"/>
              <a:buChar char="•"/>
            </a:pPr>
            <a:r>
              <a:rPr lang="en-US" sz="1200" b="0" dirty="0"/>
              <a:t>https://</a:t>
            </a:r>
            <a:r>
              <a:rPr lang="en-US" sz="1200" b="0" dirty="0" err="1"/>
              <a:t>pixabay.com</a:t>
            </a:r>
            <a:r>
              <a:rPr lang="en-US" sz="1200" b="0" dirty="0"/>
              <a:t>/</a:t>
            </a:r>
            <a:r>
              <a:rPr lang="en-US" sz="1200" b="0" dirty="0" err="1"/>
              <a:t>en</a:t>
            </a:r>
            <a:r>
              <a:rPr lang="en-US" sz="1200" b="0" dirty="0"/>
              <a:t>/group-think-big-idea-yellow-bulb-2486248/</a:t>
            </a:r>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93039445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30250"/>
            <a:ext cx="5486400" cy="3086100"/>
          </a:xfrm>
        </p:spPr>
      </p:sp>
      <p:sp>
        <p:nvSpPr>
          <p:cNvPr id="3" name="Notes Placeholder 2"/>
          <p:cNvSpPr>
            <a:spLocks noGrp="1"/>
          </p:cNvSpPr>
          <p:nvPr>
            <p:ph type="body" idx="1"/>
          </p:nvPr>
        </p:nvSpPr>
        <p:spPr>
          <a:xfrm>
            <a:off x="685800" y="3936527"/>
            <a:ext cx="5486400" cy="4211186"/>
          </a:xfrm>
        </p:spPr>
        <p:txBody>
          <a:bodyPr/>
          <a:lstStyle/>
          <a:p>
            <a:r>
              <a:rPr lang="en-US" sz="1200" b="1" dirty="0"/>
              <a:t>Duration: </a:t>
            </a:r>
            <a:r>
              <a:rPr lang="en-US" sz="1200" b="0" dirty="0"/>
              <a:t>1.5 minutes </a:t>
            </a:r>
            <a:endParaRPr lang="en-US" sz="1200" b="1" dirty="0"/>
          </a:p>
          <a:p>
            <a:endParaRPr lang="en-US" sz="1200" b="1" dirty="0"/>
          </a:p>
          <a:p>
            <a:r>
              <a:rPr lang="en-US" sz="1200" b="1" dirty="0"/>
              <a:t>Facilitator says: </a:t>
            </a:r>
            <a:r>
              <a:rPr lang="en-US" sz="1200" dirty="0"/>
              <a:t>While the previous slide represents the power of student choice (selecting books that interest them and therefore build their knowledge about the world), teachers also play an important role in promoting knowledge building through volume of reading. Here are just two strategies that achieve this. </a:t>
            </a:r>
          </a:p>
          <a:p>
            <a:endParaRPr lang="en-US" sz="1200" dirty="0"/>
          </a:p>
          <a:p>
            <a:r>
              <a:rPr lang="en-US" sz="1200" b="1" dirty="0"/>
              <a:t>Facilitator does: </a:t>
            </a:r>
            <a:r>
              <a:rPr lang="en-US" sz="1200" b="0" dirty="0"/>
              <a:t>Ask a participant to read the two bullets aloud, and elaborate as needed. </a:t>
            </a:r>
            <a:endParaRPr lang="en-US" sz="1200" b="1" dirty="0"/>
          </a:p>
          <a:p>
            <a:endParaRPr lang="en-US" sz="1200" dirty="0"/>
          </a:p>
          <a:p>
            <a:r>
              <a:rPr lang="en-US" sz="1200" b="1" dirty="0"/>
              <a:t>Facilitator says: </a:t>
            </a:r>
            <a:r>
              <a:rPr lang="en-US" sz="1200" b="0" dirty="0"/>
              <a:t>Let me share an example with you to illustrate how this might work in the Guidebooks.</a:t>
            </a:r>
            <a:r>
              <a:rPr lang="en-US" sz="1200" dirty="0"/>
              <a:t> Imagine (click) that during the 6</a:t>
            </a:r>
            <a:r>
              <a:rPr lang="en-US" sz="1200" baseline="30000" dirty="0"/>
              <a:t>th</a:t>
            </a:r>
            <a:r>
              <a:rPr lang="en-US" sz="1200" dirty="0"/>
              <a:t> grade study of “The Lightning Thief” by Rick Riordan, students not only read a series of related texts that build their knowledge about Greek myths and Greek gods (click) during the unit, but they also independently read a teacher-selected book on related topic (a novel inspired by Chinese folklore/mythology) (click), and they ALSO have a variety of texts on mythology and Greek/Chinese culture available to them in their classroom library. Their knowledge base would expand rapidly. Finally, imagine this student when they arrive in 8</a:t>
            </a:r>
            <a:r>
              <a:rPr lang="en-US" sz="1200" baseline="30000" dirty="0"/>
              <a:t>th</a:t>
            </a:r>
            <a:r>
              <a:rPr lang="en-US" sz="1200" dirty="0"/>
              <a:t> grade and begin reading a complex text called “The Story of Prometheus” (click) – this student would not only access that text more successfully, but they’d also acquire new knowledge about Greek mythology faster because of the base they’d already built through reading. </a:t>
            </a:r>
          </a:p>
          <a:p>
            <a:endParaRPr lang="en-US" sz="1200" dirty="0"/>
          </a:p>
          <a:p>
            <a:r>
              <a:rPr lang="en-US" sz="1200" b="1" dirty="0"/>
              <a:t>Image Sources: </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Riordan, R. (2006). </a:t>
            </a:r>
            <a:r>
              <a:rPr lang="en-US" sz="1200" b="0" i="1" kern="1200" dirty="0">
                <a:solidFill>
                  <a:schemeClr val="tx1"/>
                </a:solidFill>
                <a:effectLst/>
                <a:latin typeface="Calibri"/>
                <a:ea typeface="+mn-ea"/>
                <a:cs typeface="Calibri"/>
              </a:rPr>
              <a:t>Percy Jackson and the Lightning Thief</a:t>
            </a:r>
            <a:r>
              <a:rPr lang="en-US" sz="1200" b="0" i="0" kern="1200" dirty="0">
                <a:solidFill>
                  <a:schemeClr val="tx1"/>
                </a:solidFill>
                <a:effectLst/>
                <a:latin typeface="Calibri"/>
                <a:ea typeface="+mn-ea"/>
                <a:cs typeface="Calibri"/>
              </a:rPr>
              <a:t>. Penguin Books.</a:t>
            </a:r>
          </a:p>
          <a:p>
            <a:pPr marL="171450" indent="-171450">
              <a:buFont typeface="Arial" panose="020B0604020202020204" pitchFamily="34" charset="0"/>
              <a:buChar char="•"/>
            </a:pPr>
            <a:r>
              <a:rPr lang="en-US" sz="1200" b="0" i="0" kern="1200" dirty="0" err="1">
                <a:solidFill>
                  <a:schemeClr val="tx1"/>
                </a:solidFill>
                <a:effectLst/>
                <a:latin typeface="Calibri"/>
                <a:ea typeface="+mn-ea"/>
                <a:cs typeface="Calibri"/>
              </a:rPr>
              <a:t>D'Aulaire</a:t>
            </a:r>
            <a:r>
              <a:rPr lang="en-US" sz="1200" b="0" i="0" kern="1200" dirty="0">
                <a:solidFill>
                  <a:schemeClr val="tx1"/>
                </a:solidFill>
                <a:effectLst/>
                <a:latin typeface="Calibri"/>
                <a:ea typeface="+mn-ea"/>
                <a:cs typeface="Calibri"/>
              </a:rPr>
              <a:t>, I., &amp; </a:t>
            </a:r>
            <a:r>
              <a:rPr lang="en-US" sz="1200" b="0" i="0" kern="1200" dirty="0" err="1">
                <a:solidFill>
                  <a:schemeClr val="tx1"/>
                </a:solidFill>
                <a:effectLst/>
                <a:latin typeface="Calibri"/>
                <a:ea typeface="+mn-ea"/>
                <a:cs typeface="Calibri"/>
              </a:rPr>
              <a:t>D'Aulaire</a:t>
            </a:r>
            <a:r>
              <a:rPr lang="en-US" sz="1200" b="0" i="0" kern="1200" dirty="0">
                <a:solidFill>
                  <a:schemeClr val="tx1"/>
                </a:solidFill>
                <a:effectLst/>
                <a:latin typeface="Calibri"/>
                <a:ea typeface="+mn-ea"/>
                <a:cs typeface="Calibri"/>
              </a:rPr>
              <a:t>, E. P. (1962). </a:t>
            </a:r>
            <a:r>
              <a:rPr lang="en-US" sz="1200" b="0" i="1" kern="1200" dirty="0" err="1">
                <a:solidFill>
                  <a:schemeClr val="tx1"/>
                </a:solidFill>
                <a:effectLst/>
                <a:latin typeface="Calibri"/>
                <a:ea typeface="+mn-ea"/>
                <a:cs typeface="Calibri"/>
              </a:rPr>
              <a:t>D'Aulaires</a:t>
            </a:r>
            <a:r>
              <a:rPr lang="en-US" sz="1200" b="0" i="1" kern="1200" dirty="0">
                <a:solidFill>
                  <a:schemeClr val="tx1"/>
                </a:solidFill>
                <a:effectLst/>
                <a:latin typeface="Calibri"/>
                <a:ea typeface="+mn-ea"/>
                <a:cs typeface="Calibri"/>
              </a:rPr>
              <a:t>' Book of Greek Myths</a:t>
            </a:r>
            <a:r>
              <a:rPr lang="en-US" sz="1200" b="0" i="0" kern="1200" dirty="0">
                <a:solidFill>
                  <a:schemeClr val="tx1"/>
                </a:solidFill>
                <a:effectLst/>
                <a:latin typeface="Calibri"/>
                <a:ea typeface="+mn-ea"/>
                <a:cs typeface="Calibri"/>
              </a:rPr>
              <a:t>. Garden City, NY: Doubleday.</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Osborne, M. P. (1989). </a:t>
            </a:r>
            <a:r>
              <a:rPr lang="en-US" sz="1200" b="0" i="1" kern="1200" dirty="0">
                <a:solidFill>
                  <a:schemeClr val="tx1"/>
                </a:solidFill>
                <a:effectLst/>
                <a:latin typeface="Calibri"/>
                <a:ea typeface="+mn-ea"/>
                <a:cs typeface="Calibri"/>
              </a:rPr>
              <a:t>Favorite Greek Myths</a:t>
            </a:r>
            <a:r>
              <a:rPr lang="en-US" sz="1200" b="0" i="0" kern="1200" dirty="0">
                <a:solidFill>
                  <a:schemeClr val="tx1"/>
                </a:solidFill>
                <a:effectLst/>
                <a:latin typeface="Calibri"/>
                <a:ea typeface="+mn-ea"/>
                <a:cs typeface="Calibri"/>
              </a:rPr>
              <a:t>. New York: Scholastic.</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Lin, G. (2016). </a:t>
            </a:r>
            <a:r>
              <a:rPr lang="en-US" sz="1200" b="0" i="1" kern="1200" dirty="0">
                <a:solidFill>
                  <a:schemeClr val="tx1"/>
                </a:solidFill>
                <a:effectLst/>
                <a:latin typeface="Calibri"/>
                <a:ea typeface="+mn-ea"/>
                <a:cs typeface="Calibri"/>
              </a:rPr>
              <a:t>Where the Mountain Meets the Moon</a:t>
            </a:r>
            <a:r>
              <a:rPr lang="en-US" sz="1200" b="0" i="0" kern="1200" dirty="0">
                <a:solidFill>
                  <a:schemeClr val="tx1"/>
                </a:solidFill>
                <a:effectLst/>
                <a:latin typeface="Calibri"/>
                <a:ea typeface="+mn-ea"/>
                <a:cs typeface="Calibri"/>
              </a:rPr>
              <a:t>. New York: Little, Brown and Company.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a:p>
        </p:txBody>
      </p:sp>
    </p:spTree>
    <p:extLst>
      <p:ext uri="{BB962C8B-B14F-4D97-AF65-F5344CB8AC3E}">
        <p14:creationId xmlns:p14="http://schemas.microsoft.com/office/powerpoint/2010/main" val="125329810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 minutes </a:t>
            </a:r>
          </a:p>
          <a:p>
            <a:endParaRPr lang="en-US" sz="1200" b="1" dirty="0"/>
          </a:p>
          <a:p>
            <a:r>
              <a:rPr lang="en-US" sz="1200" b="1" dirty="0"/>
              <a:t>Facilitator says: </a:t>
            </a:r>
            <a:r>
              <a:rPr lang="en-US" sz="1200" b="0" dirty="0"/>
              <a:t>I’m sure that many of you already are taking advantage of (or creating) opportunities for students to build knowledge through reading. Let’s take a minute to share these ideas with each other, and also to brainstorm how we can increase the amount of reading our students do on self-selected and teacher-selected topics.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a:p>
        </p:txBody>
      </p:sp>
    </p:spTree>
    <p:extLst>
      <p:ext uri="{BB962C8B-B14F-4D97-AF65-F5344CB8AC3E}">
        <p14:creationId xmlns:p14="http://schemas.microsoft.com/office/powerpoint/2010/main" val="399097194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seconds</a:t>
            </a:r>
            <a:endParaRPr lang="en-US" sz="1200" b="1" dirty="0"/>
          </a:p>
          <a:p>
            <a:endParaRPr lang="en-US" sz="1200" b="1" dirty="0"/>
          </a:p>
          <a:p>
            <a:r>
              <a:rPr lang="en-US" sz="1200" b="1" dirty="0"/>
              <a:t>Facilitator says: </a:t>
            </a:r>
            <a:r>
              <a:rPr lang="en-US" sz="1200" dirty="0"/>
              <a:t>Let’s now explore how volume of reading increases vocabulary. </a:t>
            </a:r>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a:p>
        </p:txBody>
      </p:sp>
    </p:spTree>
    <p:extLst>
      <p:ext uri="{BB962C8B-B14F-4D97-AF65-F5344CB8AC3E}">
        <p14:creationId xmlns:p14="http://schemas.microsoft.com/office/powerpoint/2010/main" val="54857726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dirty="0"/>
              <a:t>30 seconds</a:t>
            </a:r>
            <a:endParaRPr lang="en-US" sz="1200" baseline="0" dirty="0"/>
          </a:p>
          <a:p>
            <a:endParaRPr lang="en-US" sz="1200" b="0" i="0" u="none" strike="noStrike" kern="1200" cap="none" baseline="0" dirty="0">
              <a:solidFill>
                <a:schemeClr val="dk1"/>
              </a:solidFill>
              <a:ea typeface="Arial"/>
              <a:sym typeface="Arial"/>
            </a:endParaRPr>
          </a:p>
          <a:p>
            <a:r>
              <a:rPr lang="en-US" sz="1200" b="1" i="0" u="none" strike="noStrike" kern="1200" cap="none" baseline="0" dirty="0">
                <a:solidFill>
                  <a:schemeClr val="dk1"/>
                </a:solidFill>
                <a:ea typeface="Arial"/>
                <a:sym typeface="Arial"/>
              </a:rPr>
              <a:t>Facilitator says: </a:t>
            </a:r>
            <a:r>
              <a:rPr lang="en-US" sz="1200" b="0" i="0" u="none" strike="noStrike" kern="1200" cap="none" baseline="0" dirty="0">
                <a:solidFill>
                  <a:schemeClr val="dk1"/>
                </a:solidFill>
                <a:ea typeface="Arial"/>
                <a:sym typeface="Arial"/>
              </a:rPr>
              <a:t>You’ll remember from last session that there are two instructional approaches for teaching students new vocabulary. Volume of reading goes hand in hand with indirect vocabulary instruction – it is the primary tool through which students (click) “see words used in many different contexts” and therefore acquire new vocabulary at a much faster rate than we could teach words directly. </a:t>
            </a:r>
          </a:p>
          <a:p>
            <a:endParaRPr lang="en-US" sz="1200" b="0" i="0" u="none" strike="noStrike" kern="1200" cap="none" baseline="0" dirty="0">
              <a:solidFill>
                <a:schemeClr val="dk1"/>
              </a:solidFill>
              <a:ea typeface="Arial"/>
              <a:sym typeface="Arial"/>
            </a:endParaRPr>
          </a:p>
          <a:p>
            <a:pPr marL="0" lvl="0" indent="0">
              <a:buFont typeface="Arial" charset="0"/>
              <a:buNone/>
            </a:pPr>
            <a:r>
              <a:rPr lang="en-US" sz="1200" b="1" i="0" u="none" strike="noStrike" kern="1200" cap="none" baseline="0" dirty="0">
                <a:solidFill>
                  <a:schemeClr val="dk1"/>
                </a:solidFill>
                <a:ea typeface="Arial"/>
                <a:sym typeface="Arial"/>
              </a:rPr>
              <a:t>Research Source: </a:t>
            </a:r>
            <a:r>
              <a:rPr lang="en-US" sz="1200" b="0" i="0" kern="1200" dirty="0" err="1">
                <a:solidFill>
                  <a:schemeClr val="tx1"/>
                </a:solidFill>
                <a:effectLst/>
                <a:latin typeface="Calibri"/>
                <a:ea typeface="+mn-ea"/>
                <a:cs typeface="Calibri"/>
              </a:rPr>
              <a:t>Langenberg</a:t>
            </a:r>
            <a:r>
              <a:rPr lang="en-US" sz="12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200" b="0" i="1" kern="1200" dirty="0">
                <a:solidFill>
                  <a:schemeClr val="tx1"/>
                </a:solidFill>
                <a:effectLst/>
                <a:latin typeface="Calibri"/>
                <a:ea typeface="+mn-ea"/>
                <a:cs typeface="Calibri"/>
              </a:rPr>
              <a:t>National Reading Panel.</a:t>
            </a:r>
            <a:r>
              <a:rPr lang="en-US" sz="1200" b="0" i="1" kern="1200" baseline="0" dirty="0">
                <a:solidFill>
                  <a:schemeClr val="tx1"/>
                </a:solidFill>
                <a:effectLst/>
                <a:latin typeface="Calibri"/>
                <a:ea typeface="+mn-ea"/>
                <a:cs typeface="Calibri"/>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18383622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sz="1200" b="1" dirty="0"/>
              <a:t>Duration: </a:t>
            </a:r>
            <a:r>
              <a:rPr lang="en-US" sz="1200" dirty="0"/>
              <a:t>1.5 minutes</a:t>
            </a:r>
          </a:p>
          <a:p>
            <a:endParaRPr lang="en-US" sz="1200" dirty="0"/>
          </a:p>
          <a:p>
            <a:r>
              <a:rPr lang="en-US" sz="1200" b="1" dirty="0"/>
              <a:t>Facilitator says: </a:t>
            </a:r>
            <a:r>
              <a:rPr lang="en-US" sz="1200" b="0" dirty="0"/>
              <a:t>Let’s use this quote to explore why building vocabulary indirectly through volume of reading is so important, and its impact on students. </a:t>
            </a:r>
          </a:p>
          <a:p>
            <a:endParaRPr lang="en-US" sz="1200" b="1" dirty="0"/>
          </a:p>
          <a:p>
            <a:pPr marL="0" indent="0">
              <a:buFontTx/>
              <a:buNone/>
            </a:pPr>
            <a:r>
              <a:rPr lang="en-US" sz="1200" b="1" dirty="0"/>
              <a:t>Facilitator does: </a:t>
            </a:r>
            <a:r>
              <a:rPr lang="en-US" sz="1200" b="0" dirty="0"/>
              <a:t>Have</a:t>
            </a:r>
            <a:r>
              <a:rPr lang="en-US" sz="1200" b="0" baseline="0" dirty="0"/>
              <a:t> a volunteer read the quote aloud for the group.  </a:t>
            </a:r>
          </a:p>
          <a:p>
            <a:pPr marL="0" indent="0">
              <a:buFontTx/>
              <a:buNone/>
            </a:pPr>
            <a:endParaRPr lang="en-US" sz="1200" dirty="0"/>
          </a:p>
          <a:p>
            <a:pPr marL="0" indent="0">
              <a:buFontTx/>
              <a:buNone/>
            </a:pPr>
            <a:r>
              <a:rPr lang="en-US" sz="1200" b="1" baseline="0" dirty="0"/>
              <a:t>Facilitator</a:t>
            </a:r>
            <a:r>
              <a:rPr lang="en-US" sz="1200" b="1" dirty="0"/>
              <a:t> says: </a:t>
            </a:r>
            <a:r>
              <a:rPr lang="en-US" sz="1200" dirty="0"/>
              <a:t>W</a:t>
            </a:r>
            <a:r>
              <a:rPr lang="en-US" sz="1200" b="0" baseline="0" dirty="0"/>
              <a:t>hat is this quote telling us about the importance of volume of reading?</a:t>
            </a:r>
          </a:p>
          <a:p>
            <a:pPr marL="0" indent="0">
              <a:buFontTx/>
              <a:buNone/>
            </a:pPr>
            <a:endParaRPr lang="en-US" sz="1200" b="0" baseline="0" dirty="0"/>
          </a:p>
          <a:p>
            <a:pPr marL="0" indent="0">
              <a:buFontTx/>
              <a:buNone/>
            </a:pPr>
            <a:r>
              <a:rPr lang="en-US" sz="1200" b="1" baseline="0" dirty="0"/>
              <a:t>Facilitator does: </a:t>
            </a:r>
            <a:r>
              <a:rPr lang="en-US" sz="1200" b="0" baseline="0" dirty="0"/>
              <a:t>Give participants a minute to discuss at tables, then ask a few people to share out. </a:t>
            </a:r>
            <a:endParaRPr lang="en-US" sz="1200" b="1" baseline="0" dirty="0"/>
          </a:p>
          <a:p>
            <a:pPr marL="0" indent="0">
              <a:buFontTx/>
              <a:buNone/>
            </a:pPr>
            <a:endParaRPr lang="en-US" sz="1200" b="0" baseline="0" dirty="0"/>
          </a:p>
          <a:p>
            <a:pPr marL="0" indent="0">
              <a:buFontTx/>
              <a:buNone/>
            </a:pPr>
            <a:r>
              <a:rPr lang="en-US" sz="1200" b="1" baseline="0" dirty="0"/>
              <a:t>Look for/emphasize:</a:t>
            </a:r>
          </a:p>
          <a:p>
            <a:pPr marL="171450" indent="-171450">
              <a:buFont typeface="Arial" charset="0"/>
              <a:buChar char="•"/>
            </a:pPr>
            <a:r>
              <a:rPr lang="en-US" sz="1200" b="0" baseline="0" dirty="0"/>
              <a:t>Students learn more words by reading (indirect vocabulary acquisition)</a:t>
            </a:r>
          </a:p>
          <a:p>
            <a:pPr marL="171450" indent="-171450">
              <a:buFont typeface="Arial" charset="0"/>
              <a:buChar char="•"/>
            </a:pPr>
            <a:r>
              <a:rPr lang="en-US" sz="1200" b="0" baseline="0" dirty="0"/>
              <a:t>Students who read more learn more words and become better readers</a:t>
            </a:r>
          </a:p>
          <a:p>
            <a:pPr marL="171450" indent="-171450">
              <a:buFont typeface="Arial" charset="0"/>
              <a:buChar char="•"/>
            </a:pPr>
            <a:r>
              <a:rPr lang="en-US" sz="1200" b="0" baseline="0" dirty="0"/>
              <a:t>Vocabulary and knowledge go hand in hand – both can be built through volume of reading and both are critical for students to engage successfully with more complex texts</a:t>
            </a:r>
          </a:p>
          <a:p>
            <a:pPr marL="171450" indent="-171450">
              <a:buFont typeface="Arial" charset="0"/>
              <a:buChar char="•"/>
            </a:pPr>
            <a:endParaRPr lang="en-US" sz="1200" b="0" baseline="0" dirty="0"/>
          </a:p>
          <a:p>
            <a:pPr marL="0" indent="0">
              <a:buFont typeface="Arial" charset="0"/>
              <a:buNone/>
            </a:pPr>
            <a:r>
              <a:rPr lang="en-US" sz="1200" b="1" baseline="0" dirty="0"/>
              <a:t>Quote Source: </a:t>
            </a:r>
            <a:r>
              <a:rPr lang="en-US" sz="1200" b="0" i="1" baseline="0" dirty="0"/>
              <a:t>ELA Guidebooks 2.0 Reading Guide </a:t>
            </a:r>
          </a:p>
          <a:p>
            <a:pPr marL="0" indent="0">
              <a:buFont typeface="Arial" charset="0"/>
              <a:buNone/>
            </a:pPr>
            <a:endParaRPr lang="en-US" sz="1200" b="1" i="1" baseline="0" dirty="0"/>
          </a:p>
          <a:p>
            <a:pPr marL="0" indent="0">
              <a:buFont typeface="Arial" charset="0"/>
              <a:buNone/>
            </a:pPr>
            <a:r>
              <a:rPr lang="en-US" sz="1200" b="1" i="0" baseline="0" dirty="0"/>
              <a:t>Image Source: </a:t>
            </a:r>
            <a:r>
              <a:rPr lang="en-US" sz="1200" b="0" i="0" baseline="0" dirty="0"/>
              <a:t>ELA Guidebooks</a:t>
            </a:r>
            <a:endParaRPr lang="en-US" sz="1200"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a:p>
        </p:txBody>
      </p:sp>
    </p:spTree>
    <p:extLst>
      <p:ext uri="{BB962C8B-B14F-4D97-AF65-F5344CB8AC3E}">
        <p14:creationId xmlns:p14="http://schemas.microsoft.com/office/powerpoint/2010/main" val="2092598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baseline="0" dirty="0">
                <a:solidFill>
                  <a:schemeClr val="dk1"/>
                </a:solidFill>
                <a:ea typeface="Calibri"/>
                <a:sym typeface="Calibri"/>
              </a:rPr>
              <a:t>Duration: </a:t>
            </a:r>
            <a:r>
              <a:rPr lang="en-US" sz="1200" b="0" i="0" u="none" strike="noStrike" cap="none" baseline="0" dirty="0">
                <a:solidFill>
                  <a:schemeClr val="dk1"/>
                </a:solidFill>
                <a:ea typeface="Calibri"/>
                <a:sym typeface="Calibri"/>
              </a:rPr>
              <a:t>4 minutes </a:t>
            </a: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says: </a:t>
            </a:r>
            <a:r>
              <a:rPr lang="en-US" sz="1200" b="0" i="0" u="none" strike="noStrike" cap="none" baseline="0" dirty="0">
                <a:solidFill>
                  <a:schemeClr val="dk1"/>
                </a:solidFill>
                <a:ea typeface="Calibri"/>
                <a:sym typeface="Calibri"/>
              </a:rPr>
              <a:t>Now that you’ve had some time independently to read and process these texts, let’s share what we learned with our table groups. Please turn and discuss this question (read question on the slide). Be as specific as possible!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does: </a:t>
            </a:r>
            <a:r>
              <a:rPr lang="en-US" sz="1200" b="0" i="0" u="none" strike="noStrike" cap="none" baseline="0" dirty="0">
                <a:solidFill>
                  <a:schemeClr val="dk1"/>
                </a:solidFill>
                <a:ea typeface="Calibri"/>
                <a:sym typeface="Calibri"/>
              </a:rPr>
              <a:t>Provide 3 minutes of talk time, then ask a few people to share out with the group. </a:t>
            </a:r>
            <a:endParaRPr lang="en-US" sz="1200" b="1" i="0" u="none" strike="noStrike" cap="none" baseline="0" dirty="0">
              <a:solidFill>
                <a:schemeClr val="dk1"/>
              </a:solidFill>
              <a:ea typeface="Calibri"/>
              <a:sym typeface="Calibri"/>
            </a:endParaRP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200" b="0" i="0" kern="1200" dirty="0">
                <a:solidFill>
                  <a:schemeClr val="tx1"/>
                </a:solidFill>
                <a:effectLst/>
                <a:latin typeface="Calibri"/>
                <a:ea typeface="+mn-ea"/>
                <a:cs typeface="Calibri"/>
              </a:rPr>
              <a:t>“Bycatch.” </a:t>
            </a:r>
            <a:r>
              <a:rPr lang="en-US" sz="1200" b="0" i="1" kern="1200" dirty="0">
                <a:solidFill>
                  <a:schemeClr val="tx1"/>
                </a:solidFill>
                <a:effectLst/>
                <a:latin typeface="Calibri"/>
                <a:ea typeface="+mn-ea"/>
                <a:cs typeface="Calibri"/>
              </a:rPr>
              <a:t>WWF</a:t>
            </a:r>
            <a:r>
              <a:rPr lang="en-US" sz="1200" b="0" i="0" kern="1200" dirty="0">
                <a:solidFill>
                  <a:schemeClr val="tx1"/>
                </a:solidFill>
                <a:effectLst/>
                <a:latin typeface="Calibri"/>
                <a:ea typeface="+mn-ea"/>
                <a:cs typeface="Calibri"/>
              </a:rPr>
              <a:t>, World Wildlife Fund, </a:t>
            </a:r>
            <a:r>
              <a:rPr lang="en-US" sz="1200" b="0" i="0" kern="1200" dirty="0" err="1">
                <a:solidFill>
                  <a:schemeClr val="tx1"/>
                </a:solidFill>
                <a:effectLst/>
                <a:latin typeface="Calibri"/>
                <a:ea typeface="+mn-ea"/>
                <a:cs typeface="Calibri"/>
              </a:rPr>
              <a:t>www.worldwildlife.org</a:t>
            </a:r>
            <a:r>
              <a:rPr lang="en-US" sz="12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Wild-Caught Seafood Rating Methodology</a:t>
            </a:r>
            <a:r>
              <a:rPr lang="en-US" sz="1200" b="0" i="0" kern="1200" dirty="0">
                <a:solidFill>
                  <a:schemeClr val="tx1"/>
                </a:solidFill>
                <a:effectLst/>
                <a:latin typeface="Calibri"/>
                <a:ea typeface="+mn-ea"/>
                <a:cs typeface="Calibri"/>
              </a:rPr>
              <a:t>. (2014, May). Retrieved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/documents/2014/05/seafood-choices-rating-</a:t>
            </a:r>
            <a:r>
              <a:rPr lang="en-US" sz="1200" b="0" i="0" kern="1200" dirty="0" err="1">
                <a:solidFill>
                  <a:schemeClr val="tx1"/>
                </a:solidFill>
                <a:effectLst/>
                <a:latin typeface="Calibri"/>
                <a:ea typeface="+mn-ea"/>
                <a:cs typeface="Calibri"/>
              </a:rPr>
              <a:t>methodology.pdf</a:t>
            </a:r>
            <a:endParaRPr lang="en-US" sz="12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 </a:t>
            </a:r>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a:p>
        </p:txBody>
      </p:sp>
    </p:spTree>
    <p:extLst>
      <p:ext uri="{BB962C8B-B14F-4D97-AF65-F5344CB8AC3E}">
        <p14:creationId xmlns:p14="http://schemas.microsoft.com/office/powerpoint/2010/main" val="126276206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t>Duration: </a:t>
            </a:r>
            <a:r>
              <a:rPr lang="en-US" sz="1200" b="0" dirty="0"/>
              <a:t>5 minutes</a:t>
            </a:r>
            <a:endParaRPr lang="en-US" sz="1200" b="1" dirty="0"/>
          </a:p>
          <a:p>
            <a:pPr marL="0" indent="0">
              <a:buFont typeface="Arial" panose="020B0604020202020204" pitchFamily="34" charset="0"/>
              <a:buNone/>
            </a:pPr>
            <a:endParaRPr lang="en-US" sz="1200" b="1" dirty="0"/>
          </a:p>
          <a:p>
            <a:pPr marL="0" indent="0">
              <a:buFont typeface="Arial" panose="020B0604020202020204" pitchFamily="34" charset="0"/>
              <a:buNone/>
            </a:pPr>
            <a:r>
              <a:rPr lang="en-US" sz="1200" b="1" dirty="0"/>
              <a:t>Facilitator says: </a:t>
            </a:r>
            <a:r>
              <a:rPr lang="en-US" sz="1200" b="0" dirty="0"/>
              <a:t>Let’s connect what we’ve learned about volume of reading and knowledge by making a connection to our experience in Session 1 reading the Pacific Cod text set. We actually experienced this morning the power of volume of reading! </a:t>
            </a:r>
          </a:p>
          <a:p>
            <a:pPr marL="0" indent="0">
              <a:buFont typeface="Arial" panose="020B0604020202020204" pitchFamily="34" charset="0"/>
              <a:buNone/>
            </a:pPr>
            <a:endParaRPr lang="en-US" sz="1200" b="0" dirty="0"/>
          </a:p>
          <a:p>
            <a:pPr marL="0" indent="0">
              <a:buFont typeface="Arial" panose="020B0604020202020204" pitchFamily="34" charset="0"/>
              <a:buNone/>
            </a:pPr>
            <a:r>
              <a:rPr lang="en-US" sz="1200" b="1" dirty="0"/>
              <a:t>Facilitator does: </a:t>
            </a:r>
            <a:r>
              <a:rPr lang="en-US" sz="1200" b="0" dirty="0"/>
              <a:t>Explain the directions on the slide, provide discussion time, then do a whole group debrief if time permits. </a:t>
            </a:r>
          </a:p>
          <a:p>
            <a:pPr marL="0" indent="0">
              <a:buFont typeface="Arial" panose="020B0604020202020204" pitchFamily="34" charset="0"/>
              <a:buNone/>
            </a:pPr>
            <a:endParaRPr lang="en-US" sz="1200" b="0" dirty="0"/>
          </a:p>
          <a:p>
            <a:pPr marL="0" indent="0">
              <a:buFont typeface="Arial" panose="020B0604020202020204" pitchFamily="34" charset="0"/>
              <a:buNone/>
            </a:pPr>
            <a:r>
              <a:rPr lang="en-US" sz="1200" b="1" dirty="0"/>
              <a:t>Look for: </a:t>
            </a:r>
          </a:p>
          <a:p>
            <a:pPr marL="171450" indent="-171450">
              <a:buFont typeface="Arial" panose="020B0604020202020204" pitchFamily="34" charset="0"/>
              <a:buChar char="•"/>
            </a:pPr>
            <a:r>
              <a:rPr lang="en-US" sz="1200" b="0" dirty="0"/>
              <a:t>Answers will vary. Participants may say that they didn’t know what bycatch was, or they didn’t have knowledge about the fishing gear and practices (or even the animals) referenced in the report. Reading more texts about the topic enabled them to understand these things they didn’t before (push participants to cite specific examples from the texts). </a:t>
            </a:r>
          </a:p>
          <a:p>
            <a:pPr marL="171450" indent="-171450">
              <a:buFont typeface="Arial" panose="020B0604020202020204" pitchFamily="34" charset="0"/>
              <a:buChar cha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u="none" strike="noStrike" kern="1200" dirty="0">
                <a:solidFill>
                  <a:schemeClr val="tx1"/>
                </a:solidFill>
                <a:effectLst/>
                <a:latin typeface="Calibri"/>
                <a:ea typeface="+mn-ea"/>
                <a:cs typeface="Calibri"/>
              </a:rPr>
              <a:t>Source: </a:t>
            </a:r>
            <a:r>
              <a:rPr lang="en-US" sz="1200" b="0" i="1" kern="1200" dirty="0">
                <a:solidFill>
                  <a:schemeClr val="tx1"/>
                </a:solidFill>
                <a:effectLst/>
                <a:cs typeface="Calibri"/>
              </a:rPr>
              <a:t>Pacific Cod Species Score Card</a:t>
            </a:r>
            <a:r>
              <a:rPr lang="en-US" sz="1200" b="0" i="0" kern="1200" dirty="0">
                <a:solidFill>
                  <a:schemeClr val="tx1"/>
                </a:solidFill>
                <a:effectLst/>
                <a:cs typeface="Calibri"/>
              </a:rPr>
              <a:t> [Pamphlet]. (n.d.). Blue Ocean Institute.</a:t>
            </a:r>
            <a:r>
              <a:rPr lang="en-US" sz="1200" b="0" i="0" kern="1200" baseline="0" dirty="0">
                <a:solidFill>
                  <a:schemeClr val="tx1"/>
                </a:solidFill>
                <a:effectLst/>
                <a:cs typeface="Calibri"/>
              </a:rPr>
              <a:t> </a:t>
            </a:r>
            <a:r>
              <a:rPr lang="en-US" sz="1200" b="0" i="0" kern="1200" dirty="0" err="1">
                <a:solidFill>
                  <a:schemeClr val="tx1"/>
                </a:solidFill>
                <a:effectLst/>
                <a:cs typeface="Calibri"/>
              </a:rPr>
              <a:t>www.blueoceaninstitute.com</a:t>
            </a:r>
            <a:r>
              <a:rPr lang="en-US" sz="1200" b="0" i="0" kern="1200" dirty="0">
                <a:solidFill>
                  <a:schemeClr val="tx1"/>
                </a:solidFill>
                <a:effectLst/>
                <a:cs typeface="Calibri"/>
              </a:rPr>
              <a:t>/seafood/species/18.html</a:t>
            </a:r>
            <a:endParaRPr lang="en-US" sz="1200" b="1" i="0" u="none" strike="noStrike" cap="none" dirty="0">
              <a:solidFill>
                <a:schemeClr val="dk1"/>
              </a:solidFill>
              <a:ea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110802872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seconds</a:t>
            </a:r>
            <a:endParaRPr lang="en-US" sz="1200" b="1" dirty="0"/>
          </a:p>
          <a:p>
            <a:endParaRPr lang="en-US" sz="1200" b="1" dirty="0"/>
          </a:p>
          <a:p>
            <a:r>
              <a:rPr lang="en-US" sz="1200" b="1" dirty="0"/>
              <a:t>Facilitator says: </a:t>
            </a:r>
            <a:r>
              <a:rPr lang="en-US" sz="1200" dirty="0"/>
              <a:t>Last but not least, volume of reading fosters a love of reading. As teachers, we deeply care about our students and so we want them to be able to enjoy a life full of the joy and love of reading. Let’s see how volume of reading can make that happen!</a:t>
            </a:r>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a:p>
        </p:txBody>
      </p:sp>
    </p:spTree>
    <p:extLst>
      <p:ext uri="{BB962C8B-B14F-4D97-AF65-F5344CB8AC3E}">
        <p14:creationId xmlns:p14="http://schemas.microsoft.com/office/powerpoint/2010/main" val="10086838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88357"/>
          </a:xfrm>
        </p:spPr>
        <p:txBody>
          <a:bodyPr/>
          <a:lstStyle/>
          <a:p>
            <a:r>
              <a:rPr lang="en-US" sz="1200" b="1" dirty="0"/>
              <a:t>Duration: </a:t>
            </a:r>
            <a:r>
              <a:rPr lang="en-US" sz="1200" b="0" dirty="0"/>
              <a:t>2 minutes</a:t>
            </a:r>
            <a:endParaRPr lang="en-US" sz="1200" b="1" dirty="0"/>
          </a:p>
          <a:p>
            <a:endParaRPr lang="en-US" sz="1200" b="1" dirty="0"/>
          </a:p>
          <a:p>
            <a:r>
              <a:rPr lang="en-US" sz="1200" b="1" dirty="0"/>
              <a:t>Facilitator does: </a:t>
            </a:r>
            <a:r>
              <a:rPr lang="en-US" sz="1200" b="0" dirty="0"/>
              <a:t>Ask a participant to read this quote aloud. </a:t>
            </a:r>
          </a:p>
          <a:p>
            <a:endParaRPr lang="en-US" sz="1200" b="1" dirty="0"/>
          </a:p>
          <a:p>
            <a:r>
              <a:rPr lang="en-US" sz="1200" b="1" dirty="0"/>
              <a:t>Facilitator says: </a:t>
            </a:r>
            <a:r>
              <a:rPr lang="en-US" sz="1200" dirty="0"/>
              <a:t>Take a moment at your tables to discuss what this quote means, and how it connects to volume of reading. </a:t>
            </a:r>
          </a:p>
          <a:p>
            <a:endParaRPr lang="en-US" sz="1200" dirty="0"/>
          </a:p>
          <a:p>
            <a:r>
              <a:rPr lang="en-US" sz="1200" b="1" dirty="0"/>
              <a:t>Facilitator does: </a:t>
            </a:r>
            <a:r>
              <a:rPr lang="en-US" sz="1200" dirty="0"/>
              <a:t>After a minute of table talk, ask some participants to share out. </a:t>
            </a:r>
          </a:p>
          <a:p>
            <a:endParaRPr lang="en-US" sz="1200" dirty="0"/>
          </a:p>
          <a:p>
            <a:r>
              <a:rPr lang="en-US" sz="1200" b="1" dirty="0"/>
              <a:t>Look for: </a:t>
            </a:r>
          </a:p>
          <a:p>
            <a:pPr marL="171450" indent="-171450">
              <a:buFont typeface="Arial" panose="020B0604020202020204" pitchFamily="34" charset="0"/>
              <a:buChar char="•"/>
            </a:pPr>
            <a:r>
              <a:rPr lang="en-US" sz="1200" b="0" dirty="0"/>
              <a:t>We can’t expect students to love reading if we never give them the time, space, and freedom to enjoy it and become exposed to all that books have to offer. Reading and learning go hand in hand – as you learn more,  you become even more curious and you’re more motivated to keep reading. </a:t>
            </a:r>
          </a:p>
          <a:p>
            <a:endParaRPr lang="en-US" sz="1200" dirty="0"/>
          </a:p>
          <a:p>
            <a:r>
              <a:rPr lang="en-US" sz="1200" b="1" dirty="0"/>
              <a:t>Image Source: </a:t>
            </a:r>
            <a:r>
              <a:rPr lang="en-US" sz="1200" dirty="0"/>
              <a:t>https://</a:t>
            </a:r>
            <a:r>
              <a:rPr lang="en-US" sz="1200" dirty="0" err="1"/>
              <a:t>pixabay.com</a:t>
            </a:r>
            <a:r>
              <a:rPr lang="en-US" sz="1200" dirty="0"/>
              <a:t>/</a:t>
            </a:r>
            <a:r>
              <a:rPr lang="en-US" sz="1200" dirty="0" err="1"/>
              <a:t>en</a:t>
            </a:r>
            <a:r>
              <a:rPr lang="en-US" sz="1200" dirty="0"/>
              <a:t>/paper-romance-symbol-valentine-1100254/ </a:t>
            </a:r>
          </a:p>
          <a:p>
            <a:endParaRPr lang="en-US" sz="1200" dirty="0"/>
          </a:p>
          <a:p>
            <a:r>
              <a:rPr lang="en-US" sz="1200" b="1" dirty="0"/>
              <a:t>Quote Source: </a:t>
            </a:r>
            <a:r>
              <a:rPr lang="en-US" sz="1200" dirty="0" err="1"/>
              <a:t>Cervetti</a:t>
            </a:r>
            <a:r>
              <a:rPr lang="en-US" sz="1200" dirty="0"/>
              <a:t>, G., Jaynes, C., &amp; Hiebert, E. (2009). Increasing opportunities to acquire knowledge through reading. In Reading more, reading better (pp. 79-100). The Guilford Press.</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41335269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 minutes</a:t>
            </a:r>
            <a:endParaRPr lang="en-US" sz="1200" b="1" dirty="0"/>
          </a:p>
          <a:p>
            <a:endParaRPr lang="en-US" sz="1200" b="1" dirty="0"/>
          </a:p>
          <a:p>
            <a:r>
              <a:rPr lang="en-US" sz="1200" b="1" dirty="0"/>
              <a:t>Facilitator says: </a:t>
            </a:r>
            <a:r>
              <a:rPr lang="en-US" sz="1200" b="0" dirty="0"/>
              <a:t>Since you all love reading, I’m sure there are some great ideas in the room about how to support students in building a love of reading. So let’s pause here for a quick table discussion. </a:t>
            </a:r>
          </a:p>
          <a:p>
            <a:endParaRPr lang="en-US" sz="1200" b="0" dirty="0"/>
          </a:p>
          <a:p>
            <a:r>
              <a:rPr lang="en-US" sz="1200" b="1" dirty="0"/>
              <a:t>Facilitator does: </a:t>
            </a:r>
            <a:r>
              <a:rPr lang="en-US" sz="1200" b="0" dirty="0"/>
              <a:t>Have a volunteer read the questions, then give participants a few minutes to talk. After table talk, facilitator a whole group debrief around the questions, encouraging participants to share ideas. </a:t>
            </a:r>
            <a:endParaRPr lang="en-US" sz="1200" b="1" dirty="0"/>
          </a:p>
          <a:p>
            <a:endParaRPr lang="en-US" sz="1200" b="1" dirty="0"/>
          </a:p>
          <a:p>
            <a:r>
              <a:rPr lang="en-US" sz="1200" b="1" dirty="0"/>
              <a:t>Image Source: </a:t>
            </a:r>
            <a:r>
              <a:rPr lang="en-US" sz="1200" dirty="0"/>
              <a:t>https://</a:t>
            </a:r>
            <a:r>
              <a:rPr lang="en-US" sz="1200" dirty="0" err="1"/>
              <a:t>pixabay.com</a:t>
            </a:r>
            <a:r>
              <a:rPr lang="en-US" sz="1200" dirty="0"/>
              <a:t>/</a:t>
            </a:r>
            <a:r>
              <a:rPr lang="en-US" sz="1200" dirty="0" err="1"/>
              <a:t>en</a:t>
            </a:r>
            <a:r>
              <a:rPr lang="en-US" sz="1200" dirty="0"/>
              <a:t>/heart-love-gift-book-leaves-pages-3257237/</a:t>
            </a:r>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a:p>
        </p:txBody>
      </p:sp>
    </p:spTree>
    <p:extLst>
      <p:ext uri="{BB962C8B-B14F-4D97-AF65-F5344CB8AC3E}">
        <p14:creationId xmlns:p14="http://schemas.microsoft.com/office/powerpoint/2010/main" val="409674471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endParaRPr lang="en-US" sz="1200" b="1" dirty="0"/>
          </a:p>
          <a:p>
            <a:endParaRPr lang="en-US" sz="1200" b="1" dirty="0"/>
          </a:p>
          <a:p>
            <a:r>
              <a:rPr lang="en-US" sz="1200" b="1" dirty="0"/>
              <a:t>Facilitator says: </a:t>
            </a:r>
            <a:r>
              <a:rPr lang="en-US" sz="1200" b="0" dirty="0"/>
              <a:t>All of the ideas you shared about fostering a love of reading are wonderful – and here are just a few more very small ways that you as teachers can use volume of reading time to support that. </a:t>
            </a:r>
          </a:p>
          <a:p>
            <a:endParaRPr lang="en-US" sz="1200" b="0" dirty="0"/>
          </a:p>
          <a:p>
            <a:r>
              <a:rPr lang="en-US" sz="1200" b="1" dirty="0"/>
              <a:t>Image Source: </a:t>
            </a:r>
            <a:r>
              <a:rPr lang="en-US" sz="1200" b="0" dirty="0"/>
              <a:t>https://</a:t>
            </a:r>
            <a:r>
              <a:rPr lang="en-US" sz="1200" b="0" dirty="0" err="1"/>
              <a:t>pixabay.com</a:t>
            </a:r>
            <a:r>
              <a:rPr lang="en-US" sz="1200" b="0" dirty="0"/>
              <a:t>/</a:t>
            </a:r>
            <a:r>
              <a:rPr lang="en-US" sz="1200" b="0" dirty="0" err="1"/>
              <a:t>en</a:t>
            </a:r>
            <a:r>
              <a:rPr lang="en-US" sz="1200" b="0" dirty="0"/>
              <a:t>/kids-reading-book-child-1550017/ </a:t>
            </a:r>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a:p>
        </p:txBody>
      </p:sp>
    </p:spTree>
    <p:extLst>
      <p:ext uri="{BB962C8B-B14F-4D97-AF65-F5344CB8AC3E}">
        <p14:creationId xmlns:p14="http://schemas.microsoft.com/office/powerpoint/2010/main" val="403454204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seconds </a:t>
            </a:r>
          </a:p>
          <a:p>
            <a:endParaRPr lang="en-US" sz="1200" b="1" dirty="0"/>
          </a:p>
          <a:p>
            <a:r>
              <a:rPr lang="en-US" sz="1200" b="1" dirty="0"/>
              <a:t>Facilitator says: </a:t>
            </a:r>
            <a:r>
              <a:rPr lang="en-US" sz="1200" dirty="0"/>
              <a:t>Some of you may now be wondering how to get the ball rolling on volume of reading. We definitely acknowledge that there are many context-specific challenges to address when beginning to implement volume of reading in your classroom/school, so today we’re going to focus on just a few key points that can help you get started. We’re going to think about how to make incremental changes today that will support you in beginning to build in volume of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135</a:t>
            </a:fld>
            <a:endParaRPr lang="en-US"/>
          </a:p>
        </p:txBody>
      </p:sp>
    </p:spTree>
    <p:extLst>
      <p:ext uri="{BB962C8B-B14F-4D97-AF65-F5344CB8AC3E}">
        <p14:creationId xmlns:p14="http://schemas.microsoft.com/office/powerpoint/2010/main" val="4897657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97790"/>
          </a:xfrm>
        </p:spPr>
        <p:txBody>
          <a:bodyPr/>
          <a:lstStyle/>
          <a:p>
            <a:r>
              <a:rPr lang="en-US" sz="1200" b="1" dirty="0"/>
              <a:t>Duration: </a:t>
            </a:r>
            <a:r>
              <a:rPr lang="en-US" sz="1200" b="0" dirty="0"/>
              <a:t>45 seconds</a:t>
            </a:r>
          </a:p>
          <a:p>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t>
            </a:r>
            <a:r>
              <a:rPr lang="en-US" sz="1200" b="1" dirty="0"/>
              <a:t>ays: </a:t>
            </a:r>
            <a:r>
              <a:rPr lang="en-US" sz="1200" b="0" dirty="0"/>
              <a:t>Let’s begin by discussing when volume of reading should happen, and how it fits into the Guidebooks model for reading instruction. </a:t>
            </a:r>
            <a:r>
              <a:rPr lang="en-US" sz="1200" dirty="0"/>
              <a:t>This framework shows how the two approaches we discussed (volume</a:t>
            </a:r>
            <a:r>
              <a:rPr lang="en-US" sz="1200" baseline="0" dirty="0"/>
              <a:t> of reading and close reading) are addressed over the course of a nine week unit. Close reading, of course, occurs in a whole group setting because it’s critical for all students to have access to a complex, grade level text and also because it will require significant support and scaffolding.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Click to reveal red circle.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Volume of reading, on the other hand, happens during independent reading – this is a time for students and/or teachers to make selections about books.  The goal here really is volume – reading more pages; with texts at various levels this can happen independently because it will require very light (if any) support from the teacher.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One important note here is a third component of the literacy structure that we are not addressing right now – and that is small group reading instruction.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 </a:t>
            </a:r>
            <a:r>
              <a:rPr lang="en-US" sz="1200" b="0" i="1" baseline="0" dirty="0"/>
              <a:t>ELA Guidebooks 2.0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a:p>
        </p:txBody>
      </p:sp>
    </p:spTree>
    <p:extLst>
      <p:ext uri="{BB962C8B-B14F-4D97-AF65-F5344CB8AC3E}">
        <p14:creationId xmlns:p14="http://schemas.microsoft.com/office/powerpoint/2010/main" val="95325932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p>
          <a:p>
            <a:endParaRPr lang="en-US" sz="1200" b="0" dirty="0"/>
          </a:p>
          <a:p>
            <a:r>
              <a:rPr lang="en-US" sz="1200" b="1" dirty="0"/>
              <a:t>Facilitator</a:t>
            </a:r>
            <a:r>
              <a:rPr lang="en-US" sz="1200" b="1" baseline="0" dirty="0"/>
              <a:t> s</a:t>
            </a:r>
            <a:r>
              <a:rPr lang="en-US" sz="1200" b="1" dirty="0"/>
              <a:t>ays: </a:t>
            </a:r>
            <a:r>
              <a:rPr lang="en-US" sz="1200" dirty="0"/>
              <a:t>We have a pretty clear understanding of “why” volume of reading is so important – but what about the “how?”  What steps can we take to support students in engaging in a volume of reading in our classrooms?</a:t>
            </a:r>
            <a:r>
              <a:rPr lang="en-US" sz="1200" baseline="0" dirty="0"/>
              <a:t> </a:t>
            </a:r>
            <a:r>
              <a:rPr lang="en-US" sz="1200" dirty="0"/>
              <a:t>Is the answer just “more books” and “ more time?”  Partly!</a:t>
            </a:r>
          </a:p>
          <a:p>
            <a:endParaRPr lang="en-US" sz="1200" dirty="0"/>
          </a:p>
          <a:p>
            <a:r>
              <a:rPr lang="en-US" sz="1200" dirty="0"/>
              <a:t>There are</a:t>
            </a:r>
            <a:r>
              <a:rPr lang="en-US" sz="1200" baseline="0" dirty="0"/>
              <a:t> quite a few strategies outlined in the reading guide if you’re looking for more practical ways of bringing volume of reading to life in your classroom.  For instance, setting up books clubs, or a dedicated independent reading block.</a:t>
            </a:r>
            <a:endParaRPr lang="en-US" sz="1200" dirty="0"/>
          </a:p>
          <a:p>
            <a:endParaRPr lang="en-US" sz="1200" dirty="0"/>
          </a:p>
          <a:p>
            <a:r>
              <a:rPr lang="en-US" sz="1200" dirty="0"/>
              <a:t>But however you go about setting up volume</a:t>
            </a:r>
            <a:r>
              <a:rPr lang="en-US" sz="1200" baseline="0" dirty="0"/>
              <a:t> of reading,</a:t>
            </a:r>
            <a:r>
              <a:rPr lang="en-US" sz="1200" dirty="0"/>
              <a:t> there’s a really important consideration</a:t>
            </a:r>
            <a:r>
              <a:rPr lang="en-US" sz="1200" baseline="0" dirty="0"/>
              <a:t> </a:t>
            </a:r>
            <a:r>
              <a:rPr lang="is-IS" sz="1200" baseline="0" dirty="0"/>
              <a:t>… </a:t>
            </a:r>
          </a:p>
          <a:p>
            <a:endParaRPr lang="is-IS" sz="1200" dirty="0"/>
          </a:p>
          <a:p>
            <a:r>
              <a:rPr lang="is-IS" sz="1200" b="1" baseline="0" dirty="0"/>
              <a:t>Facilitator does: </a:t>
            </a:r>
            <a:r>
              <a:rPr lang="is-IS" sz="1200" baseline="0" dirty="0"/>
              <a:t>Click to the next slide. </a:t>
            </a:r>
            <a:endParaRPr lang="is-IS" sz="1200" b="1" baseline="0" dirty="0"/>
          </a:p>
          <a:p>
            <a:endParaRPr lang="is-IS" sz="1200" baseline="0" dirty="0"/>
          </a:p>
          <a:p>
            <a:r>
              <a:rPr lang="is-IS" sz="1200" b="1" i="0" baseline="0" dirty="0"/>
              <a:t>Image Source: </a:t>
            </a:r>
            <a:r>
              <a:rPr lang="is-IS" sz="1200" b="0" i="0" baseline="0" dirty="0"/>
              <a:t>Public Domain </a:t>
            </a:r>
            <a:endParaRPr lang="en-US" sz="1200"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137</a:t>
            </a:fld>
            <a:endParaRPr lang="en-US"/>
          </a:p>
        </p:txBody>
      </p:sp>
    </p:spTree>
    <p:extLst>
      <p:ext uri="{BB962C8B-B14F-4D97-AF65-F5344CB8AC3E}">
        <p14:creationId xmlns:p14="http://schemas.microsoft.com/office/powerpoint/2010/main" val="57742709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50863"/>
            <a:ext cx="5486400" cy="3086100"/>
          </a:xfrm>
        </p:spPr>
      </p:sp>
      <p:sp>
        <p:nvSpPr>
          <p:cNvPr id="3" name="Notes Placeholder 2"/>
          <p:cNvSpPr>
            <a:spLocks noGrp="1"/>
          </p:cNvSpPr>
          <p:nvPr>
            <p:ph type="body" idx="1"/>
          </p:nvPr>
        </p:nvSpPr>
        <p:spPr>
          <a:xfrm>
            <a:off x="685800" y="3704510"/>
            <a:ext cx="5486400" cy="5439490"/>
          </a:xfrm>
        </p:spPr>
        <p:txBody>
          <a:bodyPr/>
          <a:lstStyle/>
          <a:p>
            <a:r>
              <a:rPr lang="en-US" sz="1200" b="1" dirty="0"/>
              <a:t>Duration: </a:t>
            </a:r>
            <a:r>
              <a:rPr lang="en-US" sz="1200" b="0" dirty="0"/>
              <a:t>1 minute </a:t>
            </a:r>
          </a:p>
          <a:p>
            <a:endParaRPr lang="en-US" sz="1200" b="1" dirty="0"/>
          </a:p>
          <a:p>
            <a:r>
              <a:rPr lang="en-US" sz="1200" b="1" dirty="0"/>
              <a:t>Facilitator says: </a:t>
            </a:r>
            <a:r>
              <a:rPr lang="en-US" sz="1200" dirty="0"/>
              <a:t>it’s important to remember this point made by David and Meredith </a:t>
            </a:r>
            <a:r>
              <a:rPr lang="en-US" sz="1200" dirty="0" err="1"/>
              <a:t>Liben</a:t>
            </a:r>
            <a:r>
              <a:rPr lang="en-US" sz="1200" dirty="0"/>
              <a:t> in the article we read in the beginning of the session. How do we ensure students are held accountable for really reading, while making sure not to rob them of the joy of reading? (click) </a:t>
            </a:r>
          </a:p>
          <a:p>
            <a:endParaRPr lang="en-US" sz="1200" dirty="0"/>
          </a:p>
          <a:p>
            <a:pPr marL="0" indent="0">
              <a:buFontTx/>
              <a:buNone/>
            </a:pPr>
            <a:r>
              <a:rPr lang="en-US" sz="1200" b="1" dirty="0"/>
              <a:t>Facilitator</a:t>
            </a:r>
            <a:r>
              <a:rPr lang="en-US" sz="1200" b="1" baseline="0" dirty="0"/>
              <a:t> says: </a:t>
            </a:r>
            <a:r>
              <a:rPr lang="en-US" sz="1200" dirty="0"/>
              <a:t>The key is</a:t>
            </a:r>
            <a:r>
              <a:rPr lang="is-IS" sz="1200" dirty="0"/>
              <a:t>…balance!  We must balance holding students accountable for their reading with providing them the time and space necessary to enjoy their reading. </a:t>
            </a:r>
            <a:r>
              <a:rPr lang="is-IS" sz="1200" baseline="0" dirty="0"/>
              <a:t>By holding students accountable for their reading, you are setting up systems and structures to ensure that they are actually engaging in a volume of a reading. But...the accountability shouldn’t be too overwhleming or tedious for students; it should not detract from the amount of time they can actually spend reading and perhaps most importantly, it can not detract from one of the goals of volume of reading...which is for students to build a love for reading – they should be able to enjoy this time!</a:t>
            </a:r>
          </a:p>
          <a:p>
            <a:pPr marL="0" indent="0">
              <a:buFontTx/>
              <a:buNone/>
            </a:pPr>
            <a:endParaRPr lang="is-IS" sz="1200" baseline="0" dirty="0"/>
          </a:p>
          <a:p>
            <a:pPr marL="0" indent="0">
              <a:buFontTx/>
              <a:buNone/>
            </a:pPr>
            <a:r>
              <a:rPr lang="is-IS" sz="1200" b="1" baseline="0" dirty="0"/>
              <a:t>Facilitaror says: </a:t>
            </a:r>
            <a:r>
              <a:rPr lang="is-IS" sz="1200" baseline="0" dirty="0"/>
              <a:t>Think about this scale analogy. If your system for accoutability was so cumbersome and time consuming for students, it would tip the scale heavy on the accoutnability side and students would enjoy their reading time less. The goal is to hold students accountable in a way that does not detract from their time or their enjoyment.</a:t>
            </a:r>
          </a:p>
          <a:p>
            <a:pPr marL="228600" indent="-228600">
              <a:buFont typeface="+mj-lt"/>
              <a:buAutoNum type="arabicPeriod"/>
            </a:pPr>
            <a:endParaRPr lang="en-US" sz="1200" dirty="0"/>
          </a:p>
          <a:p>
            <a:r>
              <a:rPr lang="en-US" sz="1200" b="1" dirty="0"/>
              <a:t>Image Source: </a:t>
            </a:r>
            <a:r>
              <a:rPr lang="en-US" sz="1200" b="0" dirty="0"/>
              <a:t>Public Domain</a:t>
            </a:r>
            <a:endParaRPr lang="en-US" sz="1200" b="1" dirty="0"/>
          </a:p>
          <a:p>
            <a:pPr marL="171450" indent="-171450">
              <a:buFont typeface="Arial" charset="0"/>
              <a:buChar char="•"/>
            </a:pPr>
            <a:r>
              <a:rPr lang="en-US" sz="1200" dirty="0"/>
              <a:t>https://</a:t>
            </a:r>
            <a:r>
              <a:rPr lang="en-US" sz="1200" dirty="0" err="1"/>
              <a:t>pixabay.com</a:t>
            </a:r>
            <a:r>
              <a:rPr lang="en-US" sz="1200" dirty="0"/>
              <a:t>/</a:t>
            </a:r>
            <a:r>
              <a:rPr lang="en-US" sz="1200" dirty="0" err="1"/>
              <a:t>en</a:t>
            </a:r>
            <a:r>
              <a:rPr lang="en-US" sz="1200" dirty="0"/>
              <a:t>/scales-balance-symbol-justice-36417/</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Quote Citation: </a:t>
            </a:r>
            <a:r>
              <a:rPr lang="en-US" sz="1200" dirty="0" err="1"/>
              <a:t>Liben</a:t>
            </a:r>
            <a:r>
              <a:rPr lang="en-US" sz="1200" dirty="0"/>
              <a:t>, D. and </a:t>
            </a:r>
            <a:r>
              <a:rPr lang="en-US" sz="1200" dirty="0" err="1"/>
              <a:t>Liben</a:t>
            </a:r>
            <a:r>
              <a:rPr lang="en-US" sz="1200" dirty="0"/>
              <a:t>, M. ‘Both and’ Literacy Instruction K-5: A Proposed Paradigm Shift for the Common Core State Standards ELA Classroom. Retrieved from </a:t>
            </a:r>
            <a:r>
              <a:rPr lang="en-US" sz="1200" u="sng" dirty="0">
                <a:hlinkClick r:id="rId3"/>
              </a:rPr>
              <a:t>https://achievethecore.org/page/687/both-and-literacy-instruction</a:t>
            </a:r>
            <a:r>
              <a:rPr lang="en-US" sz="1200" dirty="0"/>
              <a:t> </a:t>
            </a:r>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138</a:t>
            </a:fld>
            <a:endParaRPr lang="en-US"/>
          </a:p>
        </p:txBody>
      </p:sp>
    </p:spTree>
    <p:extLst>
      <p:ext uri="{BB962C8B-B14F-4D97-AF65-F5344CB8AC3E}">
        <p14:creationId xmlns:p14="http://schemas.microsoft.com/office/powerpoint/2010/main" val="299668042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dirty="0"/>
              <a:t>5.5 minutes</a:t>
            </a:r>
          </a:p>
          <a:p>
            <a:endParaRPr lang="en-US" sz="1200" dirty="0"/>
          </a:p>
          <a:p>
            <a:r>
              <a:rPr lang="en-US" sz="1200" b="1" dirty="0"/>
              <a:t>Facilitator</a:t>
            </a:r>
            <a:r>
              <a:rPr lang="en-US" sz="1200" b="1" baseline="0" dirty="0"/>
              <a:t> says: </a:t>
            </a:r>
            <a:r>
              <a:rPr lang="en-US" sz="1200" baseline="0" dirty="0"/>
              <a:t>Let’s look at one example of a tool you can use in your classroom to hold students accountable for their independent reading.  Take a moment to review the Independent Reading Log in your </a:t>
            </a:r>
            <a:r>
              <a:rPr lang="en-US" sz="1200" dirty="0"/>
              <a:t>note catcher (note: there are two pages).</a:t>
            </a:r>
          </a:p>
          <a:p>
            <a:endParaRPr lang="en-US" sz="1200" b="1" baseline="0" dirty="0"/>
          </a:p>
          <a:p>
            <a:pPr marL="171450" indent="-171450">
              <a:buFont typeface="Arial" charset="0"/>
              <a:buChar char="•"/>
            </a:pPr>
            <a:r>
              <a:rPr lang="en-US" sz="1200" i="1" dirty="0"/>
              <a:t>Note:</a:t>
            </a:r>
            <a:r>
              <a:rPr lang="en-US" sz="1200" dirty="0"/>
              <a:t> This</a:t>
            </a:r>
            <a:r>
              <a:rPr lang="en-US" sz="1200" baseline="0" dirty="0"/>
              <a:t> reading log came directly from the Reading Guide, but this specific document was pulled from an 8</a:t>
            </a:r>
            <a:r>
              <a:rPr lang="en-US" sz="1200" baseline="30000" dirty="0"/>
              <a:t>th</a:t>
            </a:r>
            <a:r>
              <a:rPr lang="en-US" sz="1200" baseline="0" dirty="0"/>
              <a:t> grade unit (which is why those standards are listed). </a:t>
            </a:r>
          </a:p>
          <a:p>
            <a:pPr marL="171450" indent="-171450">
              <a:buFont typeface="Arial" charset="0"/>
              <a:buChar char="•"/>
            </a:pPr>
            <a:endParaRPr lang="en-US" sz="1200" baseline="0" dirty="0"/>
          </a:p>
          <a:p>
            <a:r>
              <a:rPr lang="en-US" sz="1200" b="1" baseline="0" dirty="0"/>
              <a:t>Facilitator does: </a:t>
            </a:r>
            <a:r>
              <a:rPr lang="en-US" sz="1200" baseline="0" dirty="0"/>
              <a:t>Provide framing for what participants should be thinking about as they review this tool (i.e. based on the questions on the screen). There is a graphic organizer</a:t>
            </a:r>
            <a:r>
              <a:rPr lang="en-US" sz="1200" dirty="0"/>
              <a:t> where they can record their thinking in the note catcher.</a:t>
            </a:r>
            <a:r>
              <a:rPr lang="en-US" sz="1200" baseline="0" dirty="0"/>
              <a:t> After a few moments of independent review time, have participants discuss with a partner or at their tables. </a:t>
            </a:r>
          </a:p>
          <a:p>
            <a:endParaRPr lang="en-US" sz="1200" baseline="0" dirty="0"/>
          </a:p>
          <a:p>
            <a:r>
              <a:rPr lang="en-US" sz="1200" b="1" baseline="0" dirty="0"/>
              <a:t>Image Source: </a:t>
            </a:r>
            <a:r>
              <a:rPr lang="en-US" sz="1200" b="0" i="0" baseline="0" dirty="0"/>
              <a:t>ELA Guidebooks 2.0 </a:t>
            </a:r>
            <a:endParaRPr lang="en-US" sz="1200"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139</a:t>
            </a:fld>
            <a:endParaRPr lang="en-US"/>
          </a:p>
        </p:txBody>
      </p:sp>
    </p:spTree>
    <p:extLst>
      <p:ext uri="{BB962C8B-B14F-4D97-AF65-F5344CB8AC3E}">
        <p14:creationId xmlns:p14="http://schemas.microsoft.com/office/powerpoint/2010/main" val="817383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28549"/>
          </a:xfrm>
        </p:spPr>
        <p:txBody>
          <a:bodyPr/>
          <a:lstStyle/>
          <a:p>
            <a:r>
              <a:rPr lang="en-US" sz="1200" b="1" dirty="0"/>
              <a:t>Duration: </a:t>
            </a:r>
            <a:r>
              <a:rPr lang="en-US" sz="1200" b="0" dirty="0"/>
              <a:t>4 minutes </a:t>
            </a:r>
          </a:p>
          <a:p>
            <a:endParaRPr lang="en-US" sz="1200" b="1" dirty="0"/>
          </a:p>
          <a:p>
            <a:r>
              <a:rPr lang="en-US" sz="1200" b="1" dirty="0"/>
              <a:t>Facilitator says: </a:t>
            </a:r>
            <a:r>
              <a:rPr lang="en-US" sz="1200" b="0" dirty="0"/>
              <a:t>Before we reread the report and see how our understanding may have changed, let’s discuss its structure together. Many of us identified the report’s structure as one of the most challenging aspects of the text. We wondered on our initial read: what do these numbers mean? Is this a list? Why are some lines bolded and others are not? </a:t>
            </a:r>
          </a:p>
          <a:p>
            <a:endParaRPr lang="en-US" sz="1200" b="0" dirty="0"/>
          </a:p>
          <a:p>
            <a:r>
              <a:rPr lang="en-US" sz="1200" b="1" dirty="0"/>
              <a:t>Facilitator does: </a:t>
            </a:r>
            <a:r>
              <a:rPr lang="en-US" sz="1200" b="0" dirty="0"/>
              <a:t>Lead participants through a whole-group discussion about these three questions. Address one at a time to ensure everyone understands (see below). </a:t>
            </a:r>
            <a:endParaRPr lang="en-US" sz="1200" b="1" dirty="0"/>
          </a:p>
          <a:p>
            <a:endParaRPr lang="en-US" sz="1200" b="0" dirty="0"/>
          </a:p>
          <a:p>
            <a:r>
              <a:rPr lang="en-US" sz="1200" b="1" dirty="0"/>
              <a:t>Facilitator asks: </a:t>
            </a:r>
            <a:r>
              <a:rPr lang="en-US" sz="1200" b="0" dirty="0"/>
              <a:t>Which of our 3 texts might help us understand the structure of this report? </a:t>
            </a:r>
          </a:p>
          <a:p>
            <a:r>
              <a:rPr lang="en-US" sz="1200" b="0" dirty="0"/>
              <a:t>Look for: </a:t>
            </a:r>
          </a:p>
          <a:p>
            <a:pPr marL="171450" indent="-171450">
              <a:buFont typeface="Arial" panose="020B0604020202020204" pitchFamily="34" charset="0"/>
              <a:buChar char="•"/>
            </a:pPr>
            <a:r>
              <a:rPr lang="en-US" sz="1200" b="0" dirty="0"/>
              <a:t>The Safina Center “Wild-Caught Seafood Rating Methodology” text explains the scoring system we see on the report. It will be helpful as a “key” for understanding the numbers/structure of the report. </a:t>
            </a:r>
          </a:p>
          <a:p>
            <a:pPr marL="171450" indent="-171450">
              <a:buFont typeface="Arial" panose="020B0604020202020204" pitchFamily="34" charset="0"/>
              <a:buChar char="•"/>
            </a:pPr>
            <a:endParaRPr lang="en-US" sz="1200" b="0" dirty="0"/>
          </a:p>
          <a:p>
            <a:pPr marL="0" indent="0">
              <a:buFont typeface="Arial" panose="020B0604020202020204" pitchFamily="34" charset="0"/>
              <a:buNone/>
            </a:pPr>
            <a:r>
              <a:rPr lang="en-US" sz="1200" b="1" dirty="0"/>
              <a:t>Facilitator asks: </a:t>
            </a:r>
            <a:r>
              <a:rPr lang="en-US" sz="1200" b="0" dirty="0"/>
              <a:t>Based on what we learned from that text, what do we know about the numbers listed in the report? </a:t>
            </a:r>
          </a:p>
          <a:p>
            <a:pPr marL="0" indent="0">
              <a:buFont typeface="Arial" panose="020B0604020202020204" pitchFamily="34" charset="0"/>
              <a:buNone/>
            </a:pPr>
            <a:r>
              <a:rPr lang="en-US" sz="1200" b="0" dirty="0"/>
              <a:t>Look for: </a:t>
            </a:r>
          </a:p>
          <a:p>
            <a:pPr marL="171450" indent="-171450">
              <a:buFont typeface="Arial" panose="020B0604020202020204" pitchFamily="34" charset="0"/>
              <a:buChar char="•"/>
            </a:pPr>
            <a:r>
              <a:rPr lang="en-US" sz="1200" b="0" dirty="0"/>
              <a:t>1.00 = low rating, 2.00 = medium rating, 3.00 = high rating (for each of the 5 criteria used for rating seafood, including bycatch) </a:t>
            </a:r>
          </a:p>
          <a:p>
            <a:pPr marL="171450" indent="-171450">
              <a:buFont typeface="Arial" panose="020B0604020202020204" pitchFamily="34" charset="0"/>
              <a:buChar char="•"/>
            </a:pPr>
            <a:r>
              <a:rPr lang="en-US" sz="1200" b="0" dirty="0"/>
              <a:t>As needed, emphasize by asking: So what’s the best score a fish can receive for bycatch? (3) What’s the worst score, indicating problems? (1) </a:t>
            </a:r>
          </a:p>
          <a:p>
            <a:pPr marL="171450" indent="-171450">
              <a:buFont typeface="Arial" panose="020B0604020202020204" pitchFamily="34" charset="0"/>
              <a:buChar char="•"/>
            </a:pPr>
            <a:r>
              <a:rPr lang="en-US" sz="1200" b="0" dirty="0"/>
              <a:t>-.25 and +.25 are the “points of adjustment” that can either slightly improve or decrease a score/rating. These are factored into the fish’s final rating, which is on a 1-4 scale (represented by the color coded fish). </a:t>
            </a:r>
          </a:p>
          <a:p>
            <a:pPr marL="171450" indent="-171450">
              <a:buFont typeface="Arial" panose="020B0604020202020204" pitchFamily="34" charset="0"/>
              <a:buChar char="•"/>
            </a:pPr>
            <a:endParaRPr lang="en-US" sz="1200" b="0" dirty="0"/>
          </a:p>
          <a:p>
            <a:pPr marL="0" indent="0">
              <a:buFont typeface="Arial" panose="020B0604020202020204" pitchFamily="34" charset="0"/>
              <a:buNone/>
            </a:pPr>
            <a:r>
              <a:rPr lang="en-US" sz="1200" b="1" dirty="0"/>
              <a:t>Facilitator asks: </a:t>
            </a:r>
            <a:r>
              <a:rPr lang="en-US" sz="1200" b="0" dirty="0"/>
              <a:t>How do we know which scores this fishery received? </a:t>
            </a:r>
          </a:p>
          <a:p>
            <a:pPr marL="0" indent="0">
              <a:buFont typeface="Arial" panose="020B0604020202020204" pitchFamily="34" charset="0"/>
              <a:buNone/>
            </a:pPr>
            <a:r>
              <a:rPr lang="en-US" sz="1200" b="0" dirty="0"/>
              <a:t>Look for: </a:t>
            </a:r>
          </a:p>
          <a:p>
            <a:pPr marL="171450" indent="-171450">
              <a:buFont typeface="Arial" panose="020B0604020202020204" pitchFamily="34" charset="0"/>
              <a:buChar char="•"/>
            </a:pPr>
            <a:r>
              <a:rPr lang="en-US" sz="1200" b="0" dirty="0"/>
              <a:t>The scores received by this fishery are bolded, and provide an explanatory paragraph underneath. We calculate the fishery’s final score by adding/subtracting the numbers. (So for example, this fishery received a 1.5 total score – 1.00 + .25 + .25). </a:t>
            </a:r>
            <a:endParaRPr lang="en-US" sz="1200" b="1" dirty="0"/>
          </a:p>
          <a:p>
            <a:pPr marL="0" indent="0">
              <a:buFont typeface="Arial" panose="020B0604020202020204" pitchFamily="34" charset="0"/>
              <a:buNone/>
            </a:pPr>
            <a:endParaRPr lang="en-US" sz="1200" b="1" dirty="0"/>
          </a:p>
          <a:p>
            <a:pPr marL="0" indent="0">
              <a:buFont typeface="Arial" panose="020B0604020202020204" pitchFamily="34" charset="0"/>
              <a:buNone/>
            </a:pPr>
            <a:r>
              <a:rPr lang="en-US" sz="1200" b="1" dirty="0"/>
              <a:t>Important note (state if needed before moving on): </a:t>
            </a:r>
            <a:r>
              <a:rPr lang="en-US" sz="1200" b="0" dirty="0"/>
              <a:t>The bold text signifies the score/rating this particular fish (Pacific Cod) has received based on the Safina Center’s scale. The other scores and their descriptions are listed (for reference), but readers should pay closest attention to the </a:t>
            </a:r>
            <a:r>
              <a:rPr lang="en-US" sz="1200" b="1" dirty="0"/>
              <a:t>bold </a:t>
            </a:r>
            <a:r>
              <a:rPr lang="en-US" sz="1200" b="0" dirty="0"/>
              <a:t>sections and the explanation beneath them for Pacific Cod and this fishery’s practices. </a:t>
            </a:r>
          </a:p>
          <a:p>
            <a:pPr marL="171450" indent="-171450">
              <a:buFont typeface="Arial" panose="020B0604020202020204" pitchFamily="34" charset="0"/>
              <a:buChar char="•"/>
            </a:pPr>
            <a:endParaRPr lang="en-US" sz="1200" b="0" dirty="0"/>
          </a:p>
          <a:p>
            <a:r>
              <a:rPr lang="en-US" sz="1200" b="1" i="0" u="none" strike="noStrike" cap="none" baseline="0" dirty="0">
                <a:solidFill>
                  <a:schemeClr val="dk1"/>
                </a:solidFill>
                <a:ea typeface="Calibri"/>
                <a:sym typeface="Calibri"/>
              </a:rPr>
              <a:t>Sources: </a:t>
            </a:r>
            <a:r>
              <a:rPr lang="en-US" sz="12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Pacific Cod Species Score Card</a:t>
            </a:r>
            <a:r>
              <a:rPr lang="en-US" sz="1200" b="0" i="0" kern="1200" dirty="0">
                <a:solidFill>
                  <a:schemeClr val="tx1"/>
                </a:solidFill>
                <a:effectLst/>
                <a:latin typeface="Calibri"/>
                <a:ea typeface="+mn-ea"/>
                <a:cs typeface="Calibri"/>
              </a:rPr>
              <a:t> [Pamphlet]. (n.d.). Blue Ocean Institute.</a:t>
            </a:r>
            <a:r>
              <a:rPr lang="en-US" sz="1200" b="0" i="0" kern="1200" baseline="0" dirty="0">
                <a:solidFill>
                  <a:schemeClr val="tx1"/>
                </a:solidFill>
                <a:effectLst/>
                <a:latin typeface="Calibri"/>
                <a:ea typeface="+mn-ea"/>
                <a:cs typeface="Calibri"/>
              </a:rPr>
              <a:t> </a:t>
            </a:r>
            <a:r>
              <a:rPr lang="en-US" sz="1200" b="0" i="0" kern="1200" dirty="0" err="1">
                <a:solidFill>
                  <a:schemeClr val="tx1"/>
                </a:solidFill>
                <a:effectLst/>
                <a:latin typeface="Calibri"/>
                <a:ea typeface="+mn-ea"/>
                <a:cs typeface="Calibri"/>
              </a:rPr>
              <a:t>www.blueoceaninstitute.com</a:t>
            </a:r>
            <a:r>
              <a:rPr lang="en-US" sz="1200" b="0" i="0" kern="1200" dirty="0">
                <a:solidFill>
                  <a:schemeClr val="tx1"/>
                </a:solidFill>
                <a:effectLst/>
                <a:latin typeface="Calibri"/>
                <a:ea typeface="+mn-ea"/>
                <a:cs typeface="Calibri"/>
              </a:rPr>
              <a:t>/seafood/species/18.html.</a:t>
            </a:r>
            <a:endParaRPr lang="en-US" sz="1200"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372055265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dirty="0"/>
              <a:t>5 minutes</a:t>
            </a:r>
          </a:p>
          <a:p>
            <a:endParaRPr lang="en-US" sz="1200" dirty="0"/>
          </a:p>
          <a:p>
            <a:r>
              <a:rPr lang="en-US" sz="1200" b="1" dirty="0"/>
              <a:t>Facilitator says: </a:t>
            </a:r>
            <a:r>
              <a:rPr lang="en-US" sz="1200" dirty="0"/>
              <a:t>To wrap up, let’s take a few minutes to reflect on the key points from the session. With your group, discuss these questions. </a:t>
            </a:r>
          </a:p>
          <a:p>
            <a:endParaRPr lang="en-US" sz="1200" dirty="0"/>
          </a:p>
          <a:p>
            <a:r>
              <a:rPr lang="en-US" sz="1200" b="1" dirty="0"/>
              <a:t>Facilitator does: </a:t>
            </a:r>
            <a:r>
              <a:rPr lang="en-US" sz="1200" b="0" dirty="0"/>
              <a:t>During the debrief, connect volume of reading to the key points from the day’s learning: knowledge is the key! Volume of reading is one effective way students build the knowledge (and vocabulary) they need to be able to read, understand, and express understanding of complex texts.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a:p>
        </p:txBody>
      </p:sp>
    </p:spTree>
    <p:extLst>
      <p:ext uri="{BB962C8B-B14F-4D97-AF65-F5344CB8AC3E}">
        <p14:creationId xmlns:p14="http://schemas.microsoft.com/office/powerpoint/2010/main" val="161246729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a:t>
            </a:r>
            <a:r>
              <a:rPr lang="en-US" sz="1200" dirty="0"/>
              <a:t> minutes</a:t>
            </a:r>
          </a:p>
          <a:p>
            <a:endParaRPr lang="en-US" sz="1200" dirty="0"/>
          </a:p>
          <a:p>
            <a:r>
              <a:rPr lang="en-US" sz="1200" b="1" dirty="0"/>
              <a:t>Facilitator says: </a:t>
            </a:r>
            <a:r>
              <a:rPr lang="en-US" sz="1200" dirty="0"/>
              <a:t>We have learned a lot about the importance of knowledge in this module, as well as practical ways to build knowledge in your classrooms.</a:t>
            </a:r>
            <a:r>
              <a:rPr lang="en-US" sz="1200" baseline="0" dirty="0"/>
              <a:t>  Let’s take a few moments to distill everything we’ve learned down into one powerful sentence about knowledge.  Take the next 2 minutes to craft one sentence that essentially summarizes what we mean by “building knowledge” and why it’s so critical to achieving our ELA goal.</a:t>
            </a:r>
          </a:p>
          <a:p>
            <a:endParaRPr lang="en-US" sz="1200" baseline="0" dirty="0"/>
          </a:p>
          <a:p>
            <a:r>
              <a:rPr lang="en-US" sz="1200" b="1" baseline="0" dirty="0"/>
              <a:t>Facilitator does: </a:t>
            </a:r>
            <a:r>
              <a:rPr lang="en-US" sz="1200" dirty="0"/>
              <a:t>P</a:t>
            </a:r>
            <a:r>
              <a:rPr lang="en-US" sz="1200" baseline="0" dirty="0"/>
              <a:t>oint participants to the space in their note-catcher to record their sentence and provide 4 minutes of independent work time.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a:p>
        </p:txBody>
      </p:sp>
    </p:spTree>
    <p:extLst>
      <p:ext uri="{BB962C8B-B14F-4D97-AF65-F5344CB8AC3E}">
        <p14:creationId xmlns:p14="http://schemas.microsoft.com/office/powerpoint/2010/main" val="60289907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7</a:t>
            </a:r>
            <a:r>
              <a:rPr lang="en-US" sz="1200" dirty="0"/>
              <a:t> minutes</a:t>
            </a:r>
          </a:p>
          <a:p>
            <a:pPr marL="171450" indent="-171450">
              <a:buFont typeface="Arial" charset="0"/>
              <a:buChar char="•"/>
            </a:pPr>
            <a:endParaRPr lang="en-US" sz="1200" dirty="0"/>
          </a:p>
          <a:p>
            <a:pPr marL="0" indent="0">
              <a:buFontTx/>
              <a:buNone/>
            </a:pPr>
            <a:r>
              <a:rPr lang="en-US" sz="1200" b="1" dirty="0"/>
              <a:t>Facilitator does: </a:t>
            </a:r>
            <a:r>
              <a:rPr lang="en-US" sz="1200" dirty="0"/>
              <a:t>Have participants form groups</a:t>
            </a:r>
            <a:r>
              <a:rPr lang="en-US" sz="1200" baseline="0" dirty="0"/>
              <a:t> of 3.  Review directions and provide participants with 5 minutes of work time.  </a:t>
            </a:r>
            <a:r>
              <a:rPr lang="en-US" sz="1200" dirty="0"/>
              <a:t>Afterwards, have participants present their statements to the group.</a:t>
            </a:r>
          </a:p>
          <a:p>
            <a:pPr marL="0" indent="0">
              <a:buFontTx/>
              <a:buNone/>
            </a:pPr>
            <a:endParaRPr lang="en-US" sz="1200" dirty="0"/>
          </a:p>
          <a:p>
            <a:pPr marL="0" indent="0">
              <a:buFontTx/>
              <a:buNone/>
            </a:pPr>
            <a:r>
              <a:rPr lang="en-US" sz="1200" b="1" dirty="0"/>
              <a:t>Note: </a:t>
            </a:r>
            <a:r>
              <a:rPr lang="en-US" sz="1200" dirty="0"/>
              <a:t>If time,</a:t>
            </a:r>
            <a:r>
              <a:rPr lang="en-US" sz="1200" baseline="0" dirty="0"/>
              <a:t> space, and materials allow it could be powerful to have participants record their group statements on anchor charts.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142</a:t>
            </a:fld>
            <a:endParaRPr lang="en-US"/>
          </a:p>
        </p:txBody>
      </p:sp>
    </p:spTree>
    <p:extLst>
      <p:ext uri="{BB962C8B-B14F-4D97-AF65-F5344CB8AC3E}">
        <p14:creationId xmlns:p14="http://schemas.microsoft.com/office/powerpoint/2010/main" val="171597020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seconds</a:t>
            </a:r>
          </a:p>
          <a:p>
            <a:endParaRPr lang="en-US" sz="1200" b="1" dirty="0"/>
          </a:p>
          <a:p>
            <a:r>
              <a:rPr lang="en-US" sz="1200" b="1" dirty="0"/>
              <a:t>Facilitator says:</a:t>
            </a:r>
            <a:r>
              <a:rPr lang="en-US" sz="1200" b="1" baseline="0" dirty="0"/>
              <a:t> </a:t>
            </a:r>
            <a:r>
              <a:rPr lang="en-US" sz="1200" dirty="0"/>
              <a:t>In Module 3, we are heading to the opposite end of the spectrum</a:t>
            </a:r>
            <a:r>
              <a:rPr lang="en-US" sz="1200" baseline="0" dirty="0"/>
              <a:t> with a focus on close reading in the Guidebooks.</a:t>
            </a:r>
          </a:p>
          <a:p>
            <a:endParaRPr lang="en-US" sz="1200" baseline="0" dirty="0"/>
          </a:p>
          <a:p>
            <a:r>
              <a:rPr lang="en-US" sz="1200" b="1" baseline="0" dirty="0"/>
              <a:t>Image Source</a:t>
            </a:r>
            <a:r>
              <a:rPr lang="en-US" sz="1200" baseline="0" dirty="0"/>
              <a:t>: </a:t>
            </a:r>
            <a:r>
              <a:rPr lang="en-US" sz="1200" i="0" baseline="0" dirty="0"/>
              <a:t>ELA Guidebooks 2.0</a:t>
            </a:r>
            <a:endParaRPr lang="en-US" sz="1200"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143</a:t>
            </a:fld>
            <a:endParaRPr lang="en-US"/>
          </a:p>
        </p:txBody>
      </p:sp>
    </p:spTree>
    <p:extLst>
      <p:ext uri="{BB962C8B-B14F-4D97-AF65-F5344CB8AC3E}">
        <p14:creationId xmlns:p14="http://schemas.microsoft.com/office/powerpoint/2010/main" val="612624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696286"/>
          </a:xfrm>
        </p:spPr>
        <p:txBody>
          <a:bodyPr/>
          <a:lstStyle/>
          <a:p>
            <a:r>
              <a:rPr lang="en-US" sz="1200" b="1" dirty="0"/>
              <a:t>Duration: </a:t>
            </a:r>
            <a:r>
              <a:rPr lang="en-US" sz="1200" b="0" dirty="0"/>
              <a:t>10 minutes </a:t>
            </a:r>
          </a:p>
          <a:p>
            <a:endParaRPr lang="en-US" sz="1200" b="0" dirty="0"/>
          </a:p>
          <a:p>
            <a:r>
              <a:rPr lang="en-US" sz="1200" b="1" dirty="0"/>
              <a:t>Facilitator says: </a:t>
            </a:r>
            <a:r>
              <a:rPr lang="en-US" sz="1200" b="0" dirty="0"/>
              <a:t>Now that we’ve used these texts to better understand how the report is structured, you’re going to have a chance to work with your table groups to make meaning of the report. Use the information and knowledge you’ve gained from ALL the sources as you discuss the questions! </a:t>
            </a:r>
          </a:p>
          <a:p>
            <a:endParaRPr lang="en-US" sz="1200" b="0" dirty="0"/>
          </a:p>
          <a:p>
            <a:r>
              <a:rPr lang="en-US" sz="1200" b="1" dirty="0"/>
              <a:t>Facilitator does: </a:t>
            </a:r>
            <a:r>
              <a:rPr lang="en-US" sz="1200" b="0" dirty="0"/>
              <a:t>Provide work time, encouraging people to collaborate. Circulate and provide support as needed. </a:t>
            </a:r>
          </a:p>
          <a:p>
            <a:endParaRPr lang="en-US" sz="1200" b="0" dirty="0"/>
          </a:p>
          <a:p>
            <a:r>
              <a:rPr lang="en-US" sz="1200" b="1" dirty="0"/>
              <a:t>Note: </a:t>
            </a:r>
            <a:r>
              <a:rPr lang="en-US" sz="1200" b="0" dirty="0"/>
              <a:t>After the allotted time (8-9 minutes after directions), ask participants to begin wrapping up, even if they have not completed all questions. The point is for them to realize how much more they understand now that they have knowledge/vocabulary, so finishing every single question isn’t necessary. </a:t>
            </a:r>
            <a:endParaRPr lang="en-US" sz="1200" b="1" dirty="0"/>
          </a:p>
          <a:p>
            <a:endParaRPr lang="en-US" sz="1200" b="1" dirty="0"/>
          </a:p>
          <a:p>
            <a:r>
              <a:rPr lang="en-US" sz="1200" b="1" dirty="0"/>
              <a:t>Questions in note catcher: </a:t>
            </a:r>
          </a:p>
          <a:p>
            <a:pPr marL="171450" indent="-171450">
              <a:buFontTx/>
              <a:buChar char="-"/>
            </a:pPr>
            <a:r>
              <a:rPr lang="en-US" sz="1200" dirty="0"/>
              <a:t>What score/rating did the Safina Center give to this Pacific Cod Fishery for bycatch? </a:t>
            </a:r>
            <a:r>
              <a:rPr lang="en-US" sz="1200" i="1" dirty="0"/>
              <a:t>(1.5 </a:t>
            </a:r>
            <a:r>
              <a:rPr lang="en-US" sz="1200" i="1" dirty="0">
                <a:sym typeface="Wingdings" pitchFamily="2" charset="2"/>
              </a:rPr>
              <a:t> 1 (lowest) + two .25 adjustments for positive changes) </a:t>
            </a:r>
            <a:endParaRPr lang="en-US" sz="1200" dirty="0"/>
          </a:p>
          <a:p>
            <a:pPr marL="628650" lvl="1" indent="-171450">
              <a:buFontTx/>
              <a:buChar char="-"/>
            </a:pPr>
            <a:r>
              <a:rPr lang="en-US" sz="1200" dirty="0"/>
              <a:t>According to the “Wild-Caught Seafood Rating Methodology” text, is this score positive or negative? How do you know? </a:t>
            </a:r>
            <a:r>
              <a:rPr lang="en-US" sz="1200" i="1" dirty="0"/>
              <a:t>(negative – see color coded “Fish Key”) </a:t>
            </a:r>
            <a:endParaRPr lang="en-US" sz="1200" dirty="0"/>
          </a:p>
          <a:p>
            <a:pPr marL="171450" lvl="0" indent="-171450">
              <a:buFontTx/>
              <a:buChar char="-"/>
            </a:pPr>
            <a:r>
              <a:rPr lang="en-US" sz="1200" dirty="0"/>
              <a:t>What specific fishing practices cause most of the bycatch within this Pacific Cod fishery? Explain the practices and how they result in bycatch.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What impact do these fishing practices have on other animal species? Cite evidence from the report to support your claim. </a:t>
            </a:r>
          </a:p>
          <a:p>
            <a:pPr marL="171450" lvl="0" indent="-171450">
              <a:buFontTx/>
              <a:buChar char="-"/>
            </a:pPr>
            <a:r>
              <a:rPr lang="en-US" sz="1200" dirty="0"/>
              <a:t>How has this fishery worked to lessen the amount of bycatch they’re responsible for? Cite specific evidence or examples from the report. </a:t>
            </a:r>
          </a:p>
          <a:p>
            <a:pPr marL="171450" lvl="0" indent="-171450">
              <a:buFontTx/>
              <a:buChar char="-"/>
            </a:pPr>
            <a:endParaRPr lang="en-US" sz="1200" dirty="0"/>
          </a:p>
          <a:p>
            <a:pPr marL="0" lvl="0" indent="0">
              <a:buFontTx/>
              <a:buNone/>
            </a:pPr>
            <a:r>
              <a:rPr lang="en-US" sz="1200" b="1" dirty="0"/>
              <a:t>Facilitator does: </a:t>
            </a:r>
            <a:r>
              <a:rPr lang="en-US" sz="1200" b="0" dirty="0"/>
              <a:t>If time permits, lead a whole group d</a:t>
            </a:r>
            <a:r>
              <a:rPr lang="en-US" sz="1200" dirty="0"/>
              <a:t>ebrief of the questions. If pressed for time, you can skip the whole group review. </a:t>
            </a:r>
          </a:p>
          <a:p>
            <a:pPr marL="0" lvl="0" indent="0">
              <a:buFontTx/>
              <a:buNone/>
            </a:pPr>
            <a:endParaRPr lang="en-US" sz="1200" dirty="0"/>
          </a:p>
          <a:p>
            <a:pPr marL="0" lvl="0" indent="0">
              <a:buFontTx/>
              <a:buNone/>
            </a:pPr>
            <a:r>
              <a:rPr lang="en-US" sz="1200" dirty="0"/>
              <a:t>Look For: </a:t>
            </a:r>
          </a:p>
          <a:p>
            <a:pPr marL="171450" lvl="0" indent="-171450">
              <a:buFont typeface="Arial" panose="020B0604020202020204" pitchFamily="34" charset="0"/>
              <a:buChar char="•"/>
            </a:pPr>
            <a:r>
              <a:rPr lang="en-US" sz="1200" dirty="0"/>
              <a:t>The Pacific Cod fishery received a score of 1.5, which is a low/negative score. (scores of 1.5 are coded “red”  on the “Fish Key” which means they are problematic)</a:t>
            </a:r>
          </a:p>
          <a:p>
            <a:pPr marL="171450" lvl="0" indent="-171450">
              <a:buFont typeface="Arial" panose="020B0604020202020204" pitchFamily="34" charset="0"/>
              <a:buChar char="•"/>
            </a:pPr>
            <a:r>
              <a:rPr lang="en-US" sz="1200" dirty="0"/>
              <a:t>Longline fishing and trawling are two fishing practices that cause most of the bycatch. (Participants should cite evidence from the “Fishing 101” articles and the report to explain how these fishing practices result in bycatch) </a:t>
            </a:r>
          </a:p>
          <a:p>
            <a:pPr marL="171450" lvl="0" indent="-171450">
              <a:buFont typeface="Arial" panose="020B0604020202020204" pitchFamily="34" charset="0"/>
              <a:buChar char="•"/>
            </a:pPr>
            <a:r>
              <a:rPr lang="en-US" sz="1200" dirty="0"/>
              <a:t>The report says that seabirds are primarily impacted by the practices, particularly by longlines</a:t>
            </a:r>
          </a:p>
          <a:p>
            <a:pPr marL="171450" lvl="0" indent="-171450">
              <a:buFont typeface="Arial" panose="020B0604020202020204" pitchFamily="34" charset="0"/>
              <a:buChar char="•"/>
            </a:pPr>
            <a:r>
              <a:rPr lang="en-US" sz="1200" dirty="0"/>
              <a:t> They have started using streamer lines, and have put other regulations (like mesh size requirements for trawls and “no-trawl zones” in place) to reduce bycatch </a:t>
            </a:r>
          </a:p>
          <a:p>
            <a:pPr marL="0" lvl="0" indent="0">
              <a:buFontTx/>
              <a:buNone/>
            </a:pPr>
            <a:endParaRPr lang="en-US" sz="1200" dirty="0"/>
          </a:p>
          <a:p>
            <a:r>
              <a:rPr lang="en-US" sz="1200" b="1" i="0" u="none" strike="noStrike" cap="none" baseline="0" dirty="0">
                <a:solidFill>
                  <a:schemeClr val="dk1"/>
                </a:solidFill>
                <a:ea typeface="Calibri"/>
                <a:sym typeface="Calibri"/>
              </a:rPr>
              <a:t>Sources: </a:t>
            </a:r>
            <a:r>
              <a:rPr lang="en-US" sz="12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Pacific Cod Species Score Card</a:t>
            </a:r>
            <a:r>
              <a:rPr lang="en-US" sz="1200" b="0" i="0" kern="1200" dirty="0">
                <a:solidFill>
                  <a:schemeClr val="tx1"/>
                </a:solidFill>
                <a:effectLst/>
                <a:latin typeface="Calibri"/>
                <a:ea typeface="+mn-ea"/>
                <a:cs typeface="Calibri"/>
              </a:rPr>
              <a:t> [Pamphlet]. (n.d.). Blue Ocean Institute.</a:t>
            </a:r>
            <a:r>
              <a:rPr lang="en-US" sz="1200" b="0" i="0" kern="1200" baseline="0" dirty="0">
                <a:solidFill>
                  <a:schemeClr val="tx1"/>
                </a:solidFill>
                <a:effectLst/>
                <a:latin typeface="Calibri"/>
                <a:ea typeface="+mn-ea"/>
                <a:cs typeface="Calibri"/>
              </a:rPr>
              <a:t> </a:t>
            </a:r>
            <a:r>
              <a:rPr lang="en-US" sz="1200" b="0" i="0" kern="1200" dirty="0" err="1">
                <a:solidFill>
                  <a:schemeClr val="tx1"/>
                </a:solidFill>
                <a:effectLst/>
                <a:latin typeface="Calibri"/>
                <a:ea typeface="+mn-ea"/>
                <a:cs typeface="Calibri"/>
              </a:rPr>
              <a:t>www.blueoceaninstitute.com</a:t>
            </a:r>
            <a:r>
              <a:rPr lang="en-US" sz="1200" b="0" i="0" kern="1200" dirty="0">
                <a:solidFill>
                  <a:schemeClr val="tx1"/>
                </a:solidFill>
                <a:effectLst/>
                <a:latin typeface="Calibri"/>
                <a:ea typeface="+mn-ea"/>
                <a:cs typeface="Calibri"/>
              </a:rPr>
              <a:t>/seafood/species/18.html.</a:t>
            </a:r>
            <a:endParaRPr lang="en-US" sz="1200" b="0" i="0" u="none" strike="noStrike" kern="1200" dirty="0">
              <a:solidFill>
                <a:schemeClr val="tx1"/>
              </a:solidFill>
              <a:effectLst/>
              <a:latin typeface="Calibri"/>
              <a:ea typeface="+mn-ea"/>
              <a:cs typeface="Calibri"/>
            </a:endParaRPr>
          </a:p>
          <a:p>
            <a:pPr marL="0" lvl="0" indent="0">
              <a:buFontTx/>
              <a:buNone/>
            </a:pP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1710193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20119"/>
          </a:xfrm>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Duration: </a:t>
            </a:r>
            <a:r>
              <a:rPr lang="en-US" sz="1200" b="0" dirty="0"/>
              <a:t>1 minute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says: </a:t>
            </a:r>
            <a:r>
              <a:rPr lang="en-US" sz="1200" b="0" dirty="0"/>
              <a:t>Now that we’ve completed the text set, I want to ask you again to rate your confidence by doing another fist to five.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does: </a:t>
            </a:r>
            <a:r>
              <a:rPr lang="en-US" sz="1200" b="0" dirty="0"/>
              <a:t>Lead participants in a “fist to five” – 0 = NOT confident at all, 3 = somewhat confident, 5 = extremely confident</a:t>
            </a: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does: </a:t>
            </a:r>
            <a:r>
              <a:rPr lang="en-US" sz="1200" b="0" dirty="0"/>
              <a:t>Summarize the changes/trends in people’s confidence level after having the opportunity to read the text set on the topic. Most likely, you’ll say something like: “Wow, at the beginning of this session, I saw mostly 1’s and 2’s. Now, I see many more 3’s, 4’s, and even some 5’s!”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says: </a:t>
            </a:r>
            <a:r>
              <a:rPr lang="en-US" sz="1200" b="0" dirty="0"/>
              <a:t>So let’s think about what changed here – within a matter of 30-40 minutes, we became able to read and understand a text that previously was inaccessible to us. Why?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r>
              <a:rPr lang="en-US" sz="1200" b="1" i="0" u="none" strike="noStrike" cap="none" baseline="0" dirty="0">
                <a:solidFill>
                  <a:schemeClr val="dk1"/>
                </a:solidFill>
                <a:ea typeface="Calibri"/>
                <a:sym typeface="Calibri"/>
              </a:rPr>
              <a:t>Sources: </a:t>
            </a:r>
            <a:r>
              <a:rPr lang="en-US" sz="12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Pacific Cod Species Score Card</a:t>
            </a:r>
            <a:r>
              <a:rPr lang="en-US" sz="1200" b="0" i="0" kern="1200" dirty="0">
                <a:solidFill>
                  <a:schemeClr val="tx1"/>
                </a:solidFill>
                <a:effectLst/>
                <a:latin typeface="Calibri"/>
                <a:ea typeface="+mn-ea"/>
                <a:cs typeface="Calibri"/>
              </a:rPr>
              <a:t> [Pamphlet]. (n.d.). Blue Ocean Institute.</a:t>
            </a:r>
            <a:r>
              <a:rPr lang="en-US" sz="1200" b="0" i="0" kern="1200" baseline="0" dirty="0">
                <a:solidFill>
                  <a:schemeClr val="tx1"/>
                </a:solidFill>
                <a:effectLst/>
                <a:latin typeface="Calibri"/>
                <a:ea typeface="+mn-ea"/>
                <a:cs typeface="Calibri"/>
              </a:rPr>
              <a:t> </a:t>
            </a:r>
            <a:r>
              <a:rPr lang="en-US" sz="1200" b="0" i="0" kern="1200" dirty="0" err="1">
                <a:solidFill>
                  <a:schemeClr val="tx1"/>
                </a:solidFill>
                <a:effectLst/>
                <a:latin typeface="Calibri"/>
                <a:ea typeface="+mn-ea"/>
                <a:cs typeface="Calibri"/>
              </a:rPr>
              <a:t>www.blueoceaninstitute.com</a:t>
            </a:r>
            <a:r>
              <a:rPr lang="en-US" sz="1200" b="0" i="0" kern="1200" dirty="0">
                <a:solidFill>
                  <a:schemeClr val="tx1"/>
                </a:solidFill>
                <a:effectLst/>
                <a:latin typeface="Calibri"/>
                <a:ea typeface="+mn-ea"/>
                <a:cs typeface="Calibri"/>
              </a:rPr>
              <a:t>/seafood/species/18.html.</a:t>
            </a:r>
            <a:endParaRPr lang="en-US" sz="1200"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1218309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906463"/>
            <a:ext cx="4595812" cy="2584450"/>
          </a:xfrm>
        </p:spPr>
      </p:sp>
      <p:sp>
        <p:nvSpPr>
          <p:cNvPr id="3" name="Notes Placeholder 2"/>
          <p:cNvSpPr>
            <a:spLocks noGrp="1"/>
          </p:cNvSpPr>
          <p:nvPr>
            <p:ph type="body" idx="1"/>
          </p:nvPr>
        </p:nvSpPr>
        <p:spPr>
          <a:xfrm>
            <a:off x="784335" y="3722633"/>
            <a:ext cx="5486400" cy="3769988"/>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cap="none" dirty="0">
                <a:solidFill>
                  <a:schemeClr val="dk1"/>
                </a:solidFill>
                <a:ea typeface="Calibri"/>
                <a:sym typeface="Calibri"/>
              </a:rPr>
              <a:t>8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ea typeface="Calibri"/>
              <a:sym typeface="Calibri"/>
            </a:endParaRPr>
          </a:p>
          <a:p>
            <a:pPr marL="0" marR="0" lvl="0" indent="0" algn="l" rtl="0">
              <a:spcBef>
                <a:spcPts val="0"/>
              </a:spcBef>
              <a:buClr>
                <a:schemeClr val="dk1"/>
              </a:buClr>
              <a:buSzPct val="100000"/>
              <a:buFontTx/>
              <a:buNone/>
            </a:pPr>
            <a:r>
              <a:rPr lang="en-US" sz="1200" b="1" i="0" u="none" strike="noStrike" cap="none" dirty="0">
                <a:solidFill>
                  <a:schemeClr val="dk1"/>
                </a:solidFill>
                <a:ea typeface="Calibri"/>
                <a:sym typeface="Calibri"/>
              </a:rPr>
              <a:t>Facilitator says: </a:t>
            </a:r>
            <a:r>
              <a:rPr lang="en-US" sz="1200" b="0" i="0" u="none" strike="noStrike" cap="none" dirty="0">
                <a:solidFill>
                  <a:schemeClr val="dk1"/>
                </a:solidFill>
                <a:ea typeface="Calibri"/>
                <a:sym typeface="Calibri"/>
              </a:rPr>
              <a:t>Now let’s zoom out to thinking about how this experience felt, and how it applies to our work as teachers and teacher leaders. </a:t>
            </a:r>
            <a:r>
              <a:rPr lang="en-US" sz="1200" dirty="0"/>
              <a:t>We’ll reflect on these three questions. Take a moment to read them to yourself. </a:t>
            </a:r>
          </a:p>
          <a:p>
            <a:pPr marL="0" marR="0" lvl="0" indent="0" algn="l" rtl="0">
              <a:spcBef>
                <a:spcPts val="0"/>
              </a:spcBef>
              <a:buClr>
                <a:schemeClr val="dk1"/>
              </a:buClr>
              <a:buSzPct val="100000"/>
              <a:buFontTx/>
              <a:buNone/>
            </a:pPr>
            <a:endParaRPr lang="en-US" sz="1200" dirty="0"/>
          </a:p>
          <a:p>
            <a:pPr marL="0" marR="0" lvl="0" indent="0" algn="l" rtl="0">
              <a:spcBef>
                <a:spcPts val="0"/>
              </a:spcBef>
              <a:buClr>
                <a:schemeClr val="dk1"/>
              </a:buClr>
              <a:buSzPct val="100000"/>
              <a:buFontTx/>
              <a:buNone/>
            </a:pPr>
            <a:r>
              <a:rPr lang="en-US" sz="1200" b="1" dirty="0"/>
              <a:t>Facilitator does: </a:t>
            </a:r>
            <a:r>
              <a:rPr lang="en-US" sz="1200" dirty="0"/>
              <a:t>Provide brief wait time for participants to review the discussion questions.</a:t>
            </a:r>
            <a:r>
              <a:rPr lang="en-US" sz="1200" baseline="0" dirty="0"/>
              <a:t>  Then, have participants discuss at their table groups for 5 minutes.  Afterwards, facilitate a whole group share out of key takeaways. </a:t>
            </a:r>
          </a:p>
          <a:p>
            <a:pPr marL="0" marR="0" lvl="0" indent="0" algn="l" rtl="0">
              <a:spcBef>
                <a:spcPts val="0"/>
              </a:spcBef>
              <a:buClr>
                <a:schemeClr val="dk1"/>
              </a:buClr>
              <a:buSzPct val="100000"/>
              <a:buFontTx/>
              <a:buNone/>
            </a:pPr>
            <a:endParaRPr lang="en-US" sz="1200" baseline="0" dirty="0"/>
          </a:p>
          <a:p>
            <a:pPr marL="0" marR="0" lvl="0" indent="0" algn="l" rtl="0">
              <a:spcBef>
                <a:spcPts val="0"/>
              </a:spcBef>
              <a:buClr>
                <a:schemeClr val="dk1"/>
              </a:buClr>
              <a:buSzPct val="100000"/>
              <a:buFontTx/>
              <a:buNone/>
            </a:pPr>
            <a:r>
              <a:rPr lang="en-US" sz="1200" b="1" baseline="0" dirty="0"/>
              <a:t>It’s important to point out </a:t>
            </a:r>
            <a:r>
              <a:rPr lang="en-US" sz="1200" baseline="0" dirty="0"/>
              <a:t>that for the purpose of this experiential we started with the most complex text so they could experience as adults what it feels like to read a complex text you don’t have the necessary prior knowledge to fully read and understand.  The point of doing this was so they could then see how this series of texts helped to “unlock” that really complex scientific report for us.  When you do this with students, you may not always start with the most complex text. With students, that scientific article would likely have been the last text students would read in this sequence. However, there is no definitive “rule” about how text sets must be sequenced for students – this experiential was just one example of what engagement with a text set might look like. </a:t>
            </a:r>
            <a:endParaRPr lang="en-US" sz="1200" dirty="0"/>
          </a:p>
          <a:p>
            <a:pPr marR="0" lvl="0" algn="l" rtl="0">
              <a:spcBef>
                <a:spcPts val="0"/>
              </a:spcBef>
              <a:spcAft>
                <a:spcPts val="0"/>
              </a:spcAft>
              <a:buNone/>
            </a:pPr>
            <a:endParaRPr lang="en-US" sz="1200" dirty="0"/>
          </a:p>
          <a:p>
            <a:pPr marL="0" marR="0" lvl="0" indent="0" algn="l" rtl="0">
              <a:lnSpc>
                <a:spcPct val="100000"/>
              </a:lnSpc>
              <a:spcBef>
                <a:spcPts val="0"/>
              </a:spcBef>
              <a:spcAft>
                <a:spcPts val="0"/>
              </a:spcAft>
              <a:buClr>
                <a:schemeClr val="dk1"/>
              </a:buClr>
              <a:buSzPct val="25000"/>
              <a:buFont typeface="Calibri"/>
              <a:buNone/>
            </a:pPr>
            <a:r>
              <a:rPr lang="en-US" sz="1200" b="1" i="0" u="none" strike="noStrike" cap="none" dirty="0">
                <a:solidFill>
                  <a:schemeClr val="dk1"/>
                </a:solidFill>
                <a:ea typeface="Calibri"/>
                <a:sym typeface="Calibri"/>
              </a:rPr>
              <a:t>Look for:</a:t>
            </a: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Understanding of the report improved due to building relevant knowledge and vocabulary.</a:t>
            </a: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If the texts were skills focused, understanding would not have improved in the same way because the knowledge/vocabulary was the factor holding back comprehension. </a:t>
            </a:r>
          </a:p>
          <a:p>
            <a:pPr marL="171450" marR="0" lvl="0" indent="-171450" algn="l" rtl="0">
              <a:spcBef>
                <a:spcPts val="0"/>
              </a:spcBef>
              <a:buClr>
                <a:schemeClr val="dk1"/>
              </a:buClr>
              <a:buSzPct val="100000"/>
              <a:buFont typeface="Arial"/>
              <a:buChar char="•"/>
            </a:pPr>
            <a:r>
              <a:rPr lang="en-US" sz="1200" b="1" i="0" u="none" strike="noStrike" cap="none" dirty="0">
                <a:solidFill>
                  <a:schemeClr val="dk1"/>
                </a:solidFill>
                <a:ea typeface="Calibri"/>
                <a:sym typeface="Calibri"/>
              </a:rPr>
              <a:t>Emphasize the Following Implications for Instruction: </a:t>
            </a:r>
          </a:p>
          <a:p>
            <a:pPr marL="628650" marR="0" lvl="1"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sz="1200" b="0" i="0" u="none" strike="noStrike" cap="none" dirty="0">
                <a:solidFill>
                  <a:schemeClr val="dk1"/>
                </a:solidFill>
                <a:ea typeface="Calibri"/>
                <a:sym typeface="Calibri"/>
              </a:rPr>
              <a:t>Building knowledge helps us to read! Supporting students in building knowledge about a topic can help them access texts with high knowledge demands. </a:t>
            </a:r>
          </a:p>
          <a:p>
            <a:pPr marL="628650" marR="0" lvl="1"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Students don’t have just one reading level (though we’re likely all similarly strong readers, people in room who had tons of background knowledge accessed the text immediately, and the opposite was true for those of us without background knowledge);</a:t>
            </a:r>
            <a:r>
              <a:rPr lang="en-US" sz="1200" b="0" i="0" u="none" strike="noStrike" cap="none" baseline="0" dirty="0">
                <a:solidFill>
                  <a:schemeClr val="dk1"/>
                </a:solidFill>
                <a:ea typeface="Calibri"/>
                <a:sym typeface="Calibri"/>
              </a:rPr>
              <a:t> point out that we just experienced this ourselves!</a:t>
            </a:r>
            <a:endParaRPr lang="en-US" sz="1200" b="0" i="0" u="none" strike="noStrike" cap="none" dirty="0">
              <a:solidFill>
                <a:schemeClr val="dk1"/>
              </a:solidFill>
              <a:ea typeface="Calibri"/>
              <a:sym typeface="Calibri"/>
            </a:endParaRPr>
          </a:p>
          <a:p>
            <a:pPr marL="628650" marR="0" lvl="1"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The</a:t>
            </a:r>
            <a:r>
              <a:rPr lang="en-US" sz="1200" b="0" i="0" u="none" strike="noStrike" cap="none" baseline="0" dirty="0">
                <a:solidFill>
                  <a:schemeClr val="dk1"/>
                </a:solidFill>
                <a:ea typeface="Calibri"/>
                <a:sym typeface="Calibri"/>
              </a:rPr>
              <a:t> sequence of texts matters! Starting with less complex texts to intentionally build knowledge so that students can access the more complex text by the end of the sequence is effective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a:p>
        </p:txBody>
      </p:sp>
    </p:spTree>
    <p:extLst>
      <p:ext uri="{BB962C8B-B14F-4D97-AF65-F5344CB8AC3E}">
        <p14:creationId xmlns:p14="http://schemas.microsoft.com/office/powerpoint/2010/main" val="712118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981583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dirty="0"/>
              <a:t>Lead participants in a think-pair-share of the questions on the board. As necessary, clarify that “reading” should include texts like manuals, blogs, magazines, newspapers, etc. There is also space for participants to jot their thinking in the note catcher during the “think” time.</a:t>
            </a:r>
            <a:endParaRPr lang="en-US" sz="1200" b="1" dirty="0"/>
          </a:p>
        </p:txBody>
      </p:sp>
    </p:spTree>
    <p:extLst>
      <p:ext uri="{BB962C8B-B14F-4D97-AF65-F5344CB8AC3E}">
        <p14:creationId xmlns:p14="http://schemas.microsoft.com/office/powerpoint/2010/main" val="2117019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sz="1200" b="1" i="0" u="none" strike="noStrike" cap="none" baseline="0" dirty="0">
                <a:solidFill>
                  <a:srgbClr val="000000"/>
                </a:solidFill>
                <a:latin typeface="Calibri"/>
                <a:ea typeface="+mn-ea"/>
                <a:cs typeface="Calibri"/>
                <a:sym typeface="Calibri"/>
              </a:rPr>
              <a:t>Duration: </a:t>
            </a:r>
            <a:r>
              <a:rPr lang="en-US" sz="1200" b="0" i="0" u="none" strike="noStrike" cap="none" baseline="0" dirty="0">
                <a:solidFill>
                  <a:srgbClr val="000000"/>
                </a:solidFill>
                <a:latin typeface="Calibri"/>
                <a:ea typeface="+mn-ea"/>
                <a:cs typeface="Calibri"/>
                <a:sym typeface="Calibri"/>
              </a:rPr>
              <a:t>5 minutes</a:t>
            </a:r>
          </a:p>
          <a:p>
            <a:pPr marL="0" marR="0" lvl="0" indent="0" algn="l" rtl="0">
              <a:spcBef>
                <a:spcPts val="0"/>
              </a:spcBef>
              <a:spcAft>
                <a:spcPts val="0"/>
              </a:spcAft>
              <a:buSzPct val="25000"/>
              <a:buNone/>
            </a:pPr>
            <a:endParaRPr lang="en-US" sz="1200"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None/>
            </a:pPr>
            <a:r>
              <a:rPr lang="en-US" sz="1200" b="1" i="0" u="none" strike="noStrike" cap="none" baseline="0" dirty="0">
                <a:solidFill>
                  <a:srgbClr val="000000"/>
                </a:solidFill>
                <a:latin typeface="Calibri"/>
                <a:ea typeface="Calibri"/>
                <a:cs typeface="Calibri"/>
                <a:sym typeface="Calibri"/>
              </a:rPr>
              <a:t>Facilitator does: </a:t>
            </a:r>
            <a:r>
              <a:rPr lang="en-US" sz="1200" b="0" i="0" u="none" strike="noStrike" cap="none" baseline="0" dirty="0">
                <a:solidFill>
                  <a:srgbClr val="000000"/>
                </a:solidFill>
                <a:latin typeface="Calibri"/>
                <a:ea typeface="Calibri"/>
                <a:cs typeface="Calibri"/>
                <a:sym typeface="Calibri"/>
              </a:rPr>
              <a:t>Provide 1 minute of independent think time, then have participants discuss with a partner. Ask a couple of people to share out. </a:t>
            </a:r>
          </a:p>
          <a:p>
            <a:pPr marL="0" marR="0" lvl="0" indent="0" algn="l" rtl="0">
              <a:spcBef>
                <a:spcPts val="0"/>
              </a:spcBef>
              <a:spcAft>
                <a:spcPts val="0"/>
              </a:spcAft>
              <a:buSzPct val="25000"/>
              <a:buNone/>
            </a:pPr>
            <a:endParaRPr lang="en-US" sz="1200"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r>
              <a:rPr lang="en-US" sz="1200" b="1" i="0" u="none" strike="noStrike" cap="none" baseline="0" dirty="0">
                <a:solidFill>
                  <a:srgbClr val="000000"/>
                </a:solidFill>
                <a:latin typeface="Calibri"/>
                <a:cs typeface="Calibri"/>
                <a:sym typeface="Calibri"/>
              </a:rPr>
              <a:t>Facilitator says: </a:t>
            </a:r>
            <a:r>
              <a:rPr lang="en-US" sz="1200" b="0" i="0" u="none" strike="noStrike" cap="none" baseline="0" dirty="0">
                <a:solidFill>
                  <a:srgbClr val="000000"/>
                </a:solidFill>
                <a:latin typeface="Calibri"/>
                <a:cs typeface="Calibri"/>
                <a:sym typeface="Calibri"/>
              </a:rPr>
              <a:t>We know that oftentimes, our students may feel this way too – that a complex text we’re reading is “just too hard” for them to understand. However, today, we’re going to explore the most effective way to help our students (and ourselves!) access complex text – building knowledge. </a:t>
            </a:r>
            <a:endParaRPr lang="en-US" sz="1200"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endParaRPr lang="is-IS" sz="1200"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FontTx/>
              <a:buNone/>
            </a:pPr>
            <a:r>
              <a:rPr lang="is-IS" sz="1200" b="1" i="0" u="none" strike="noStrike" cap="none" baseline="0" dirty="0">
                <a:solidFill>
                  <a:srgbClr val="000000"/>
                </a:solidFill>
                <a:latin typeface="Calibri"/>
                <a:ea typeface="Calibri"/>
                <a:cs typeface="Calibri"/>
                <a:sym typeface="Calibri"/>
              </a:rPr>
              <a:t>Key Point: </a:t>
            </a:r>
            <a:r>
              <a:rPr lang="is-IS" sz="1200" b="0" i="0" u="none" strike="noStrike" cap="none" baseline="0" dirty="0">
                <a:solidFill>
                  <a:srgbClr val="000000"/>
                </a:solidFill>
                <a:latin typeface="Calibri"/>
                <a:ea typeface="Calibri"/>
                <a:cs typeface="Calibri"/>
                <a:sym typeface="Calibri"/>
              </a:rPr>
              <a:t>Knowledge matters! Building knowledge helps you access complex texts that you may have otherwise struggled to read. </a:t>
            </a:r>
            <a:endParaRPr lang="en-US" sz="1200" b="0" i="0" u="none" strike="noStrike" cap="none" baseline="0" dirty="0">
              <a:solidFill>
                <a:srgbClr val="000000"/>
              </a:solidFill>
              <a:latin typeface="Calibri"/>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a:p>
        </p:txBody>
      </p:sp>
    </p:spTree>
    <p:extLst>
      <p:ext uri="{BB962C8B-B14F-4D97-AF65-F5344CB8AC3E}">
        <p14:creationId xmlns:p14="http://schemas.microsoft.com/office/powerpoint/2010/main" val="985866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Take a moment</a:t>
            </a:r>
            <a:r>
              <a:rPr lang="en-US" sz="1200"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indent="0">
              <a:buFontTx/>
              <a:buNone/>
            </a:pPr>
            <a:r>
              <a:rPr lang="en-US" sz="1200" b="1" baseline="0" dirty="0"/>
              <a:t>Facilitator says: </a:t>
            </a:r>
            <a:r>
              <a:rPr lang="en-US" sz="1200" baseline="0" dirty="0"/>
              <a:t>As you can see, our focus today is to go even deeper into understanding the relationship between knowledge and reading. In our last session we were able to experience this first hand by engaging in a text set experiential that built our knowledge on bycatch and the Pacific Cod. Today we will examine the research on knowledge and reading comprehension and then have an opportunity to dig into the Guidebooks to see how the curriculum is designed to intentionally build knowledge. Our initial unpacking of knowledge in the Guidebooks will start with our shared unit, the American Revolution, for our purposes today – but later in this module you will have the chance to do that same unpacking with a unit you are currently teaching or are about to begin teaching.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a:p>
        </p:txBody>
      </p:sp>
    </p:spTree>
    <p:extLst>
      <p:ext uri="{BB962C8B-B14F-4D97-AF65-F5344CB8AC3E}">
        <p14:creationId xmlns:p14="http://schemas.microsoft.com/office/powerpoint/2010/main" val="727510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dirty="0"/>
              <a:t>Briefly review the agenda for today.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1692033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2508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aseline="0" dirty="0"/>
              <a:t>Have a participant volunteer to read the two questions aloud.  Then click to reveal and review the questions in the grey box.  Gauge participants familiarity with Bloom’s. Direct participants to the Bloom’s visual in their note-catcher. </a:t>
            </a:r>
            <a:r>
              <a:rPr lang="en-US" sz="1200" dirty="0"/>
              <a:t>Participants should work with a partner to identify where each question falls in the Bloom’s hierarchy.  Afterwards, invite participants to share their thinking and</a:t>
            </a:r>
            <a:r>
              <a:rPr lang="en-US" sz="1200" baseline="0" dirty="0"/>
              <a:t> justify their placement of each question.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So now we know where these two questions stand – now we are going to experience what’s it like to engage in these levels of thinking</a:t>
            </a:r>
            <a:r>
              <a:rPr lang="is-IS" sz="1200" baseline="0" dirty="0"/>
              <a:t>…</a:t>
            </a:r>
            <a:endParaRPr lang="en-US" sz="1200" baseline="0" dirty="0"/>
          </a:p>
          <a:p>
            <a:pPr marL="0" indent="0">
              <a:buFontTx/>
              <a:buNone/>
            </a:pPr>
            <a:endParaRPr lang="en-US" sz="1200" baseline="0" dirty="0"/>
          </a:p>
          <a:p>
            <a:pPr marL="0" indent="0">
              <a:buFontTx/>
              <a:buNone/>
            </a:pPr>
            <a:r>
              <a:rPr lang="en-US" sz="1200" b="1" baseline="0" dirty="0"/>
              <a:t>Look for/Emphasize: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Question 1: Appears to be at the lowest level – remember.  Participants may share</a:t>
            </a:r>
            <a:r>
              <a:rPr lang="en-US" sz="1200" baseline="0" dirty="0"/>
              <a:t> that it could be at the level of Understanding because of the verb “translate” in the hierarchy. </a:t>
            </a:r>
            <a:r>
              <a:rPr lang="en-US" sz="1200" dirty="0"/>
              <a:t>Emphasize</a:t>
            </a:r>
            <a:r>
              <a:rPr lang="en-US" sz="1200" baseline="0" dirty="0"/>
              <a:t> that restating or paraphrasing is usually thought of as a very low-level skill that doesn’t require much critical thinking.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Question 2: Evaluate. </a:t>
            </a:r>
            <a:r>
              <a:rPr lang="en-US" sz="1200" dirty="0"/>
              <a:t>Emphasize</a:t>
            </a:r>
            <a:r>
              <a:rPr lang="en-US" sz="1200" baseline="0" dirty="0"/>
              <a:t> that this task asks students to do a wide range of critical thinking including, inferring a character’s attitude based on their behavior, generalizing that to a set of moral values, then predicting what such a character might say in defense of those values, thinking about the audience of newspaper editor, and composing a piece of writing that presents an argument. Seems very difficult.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Additional Context for Facilitators: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Bloom’s Taxonomy is a framework for classifying levels of thinking into 6 categories: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Remember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Understand</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Apply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Analyze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Evaluate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Create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While each category contained subcategories, all lie along a continuum from simple to complex and concrete to abstract. </a:t>
            </a:r>
            <a:endParaRPr lang="en-US" sz="1200" baseline="0"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Important note: </a:t>
            </a:r>
            <a:r>
              <a:rPr lang="en-US" sz="1200" b="0" baseline="0" dirty="0"/>
              <a:t>There is a more </a:t>
            </a:r>
            <a:r>
              <a:rPr lang="en-US" sz="1200" baseline="0" dirty="0"/>
              <a:t>in-depth debrief on the next slides.</a:t>
            </a:r>
          </a:p>
          <a:p>
            <a:pPr marL="628650" lvl="1" indent="-171450">
              <a:buFont typeface="Arial" charset="0"/>
              <a:buChar char="•"/>
            </a:pPr>
            <a:endParaRPr lang="en-US" sz="12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1636249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dirty="0">
                <a:latin typeface="Calibri" panose="020F0502020204030204" pitchFamily="34" charset="0"/>
                <a:cs typeface="Calibri" panose="020F0502020204030204" pitchFamily="34" charset="0"/>
              </a:rPr>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 says: </a:t>
            </a:r>
            <a:r>
              <a:rPr lang="en-US" sz="1200" baseline="0" dirty="0">
                <a:latin typeface="Calibri" panose="020F0502020204030204" pitchFamily="34" charset="0"/>
                <a:cs typeface="Calibri" panose="020F0502020204030204" pitchFamily="34" charset="0"/>
              </a:rPr>
              <a:t>Let’s start with question 1, which asks us to restate or summarize the excerpt we are about to read</a:t>
            </a:r>
            <a:r>
              <a:rPr lang="is-IS" sz="1200" baseline="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latin typeface="Calibri" panose="020F0502020204030204" pitchFamily="34" charset="0"/>
                <a:cs typeface="Calibri" panose="020F0502020204030204" pitchFamily="34" charset="0"/>
              </a:rPr>
              <a:t>Facilitator does: </a:t>
            </a:r>
            <a:r>
              <a:rPr lang="is-IS" sz="1200" baseline="0" dirty="0">
                <a:latin typeface="Calibri" panose="020F0502020204030204" pitchFamily="34" charset="0"/>
                <a:cs typeface="Calibri" panose="020F0502020204030204" pitchFamily="34" charset="0"/>
              </a:rPr>
              <a:t>Click to reveal passage.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latin typeface="Calibri" panose="020F0502020204030204" pitchFamily="34" charset="0"/>
              <a:cs typeface="Calibri" panose="020F0502020204030204" pitchFamily="34" charset="0"/>
            </a:endParaRPr>
          </a:p>
          <a:p>
            <a:r>
              <a:rPr lang="en-US" sz="1200" b="1" dirty="0">
                <a:latin typeface="Calibri" panose="020F0502020204030204" pitchFamily="34" charset="0"/>
                <a:cs typeface="Calibri" panose="020F0502020204030204" pitchFamily="34" charset="0"/>
              </a:rPr>
              <a:t>Facilitator says</a:t>
            </a:r>
            <a:r>
              <a:rPr lang="en-US" sz="1200" dirty="0">
                <a:latin typeface="Calibri" panose="020F0502020204030204" pitchFamily="34" charset="0"/>
                <a:cs typeface="Calibri" panose="020F0502020204030204" pitchFamily="34" charset="0"/>
              </a:rPr>
              <a:t>: </a:t>
            </a:r>
            <a:r>
              <a:rPr lang="en-US" sz="1200" b="0" dirty="0">
                <a:latin typeface="Calibri" panose="020F0502020204030204" pitchFamily="34" charset="0"/>
                <a:cs typeface="Calibri" panose="020F0502020204030204" pitchFamily="34" charset="0"/>
              </a:rPr>
              <a:t>T</a:t>
            </a:r>
            <a:r>
              <a:rPr lang="en-US" sz="1200" dirty="0">
                <a:latin typeface="Calibri" panose="020F0502020204030204" pitchFamily="34" charset="0"/>
                <a:cs typeface="Calibri" panose="020F0502020204030204" pitchFamily="34" charset="0"/>
              </a:rPr>
              <a:t>ake a moment to read this passage independently and craft a one sentence summary in your note-catcher.</a:t>
            </a:r>
          </a:p>
          <a:p>
            <a:pPr marL="0" indent="0">
              <a:buFontTx/>
              <a:buNone/>
            </a:pPr>
            <a:endParaRPr lang="en-US" sz="1200" dirty="0">
              <a:latin typeface="Calibri" panose="020F0502020204030204" pitchFamily="34" charset="0"/>
              <a:cs typeface="Calibri" panose="020F0502020204030204" pitchFamily="34" charset="0"/>
            </a:endParaRPr>
          </a:p>
          <a:p>
            <a:pPr marL="0" indent="0">
              <a:buFontTx/>
              <a:buNone/>
            </a:pPr>
            <a:r>
              <a:rPr lang="en-US" sz="1200" b="1" dirty="0">
                <a:latin typeface="Calibri" panose="020F0502020204030204" pitchFamily="34" charset="0"/>
                <a:cs typeface="Calibri" panose="020F0502020204030204" pitchFamily="34" charset="0"/>
              </a:rPr>
              <a:t>Facilitator does: </a:t>
            </a:r>
            <a:r>
              <a:rPr lang="en-US" sz="1200" dirty="0">
                <a:latin typeface="Calibri" panose="020F0502020204030204" pitchFamily="34" charset="0"/>
                <a:cs typeface="Calibri" panose="020F0502020204030204" pitchFamily="34" charset="0"/>
              </a:rPr>
              <a:t>Give participants time to try to restate the passage briefly in writing. Allow enough time for them to struggle. DO NOT DEBRIEF YET,  just move to the next slide.</a:t>
            </a:r>
          </a:p>
          <a:p>
            <a:endParaRPr lang="en-US" sz="1200" dirty="0">
              <a:latin typeface="Calibri" panose="020F0502020204030204" pitchFamily="34" charset="0"/>
              <a:cs typeface="Calibri" panose="020F0502020204030204" pitchFamily="34" charset="0"/>
            </a:endParaRPr>
          </a:p>
          <a:p>
            <a:r>
              <a:rPr lang="en-US" sz="1200" b="1" dirty="0">
                <a:latin typeface="Calibri" panose="020F0502020204030204" pitchFamily="34" charset="0"/>
                <a:cs typeface="Calibri" panose="020F0502020204030204" pitchFamily="34" charset="0"/>
              </a:rPr>
              <a:t>Source: </a:t>
            </a:r>
            <a:r>
              <a:rPr lang="en-US" sz="1200" b="0" i="0" kern="1200" dirty="0">
                <a:solidFill>
                  <a:schemeClr val="tx1"/>
                </a:solidFill>
                <a:effectLst/>
                <a:latin typeface="Calibri" panose="020F0502020204030204" pitchFamily="34" charset="0"/>
                <a:cs typeface="Calibri" panose="020F0502020204030204" pitchFamily="34" charset="0"/>
              </a:rPr>
              <a:t>Kant, I. (</a:t>
            </a:r>
            <a:r>
              <a:rPr lang="en-US" sz="1200" b="0" i="0" kern="1200" dirty="0" err="1">
                <a:solidFill>
                  <a:schemeClr val="tx1"/>
                </a:solidFill>
                <a:effectLst/>
                <a:latin typeface="Calibri" panose="020F0502020204030204" pitchFamily="34" charset="0"/>
                <a:cs typeface="Calibri" panose="020F0502020204030204" pitchFamily="34" charset="0"/>
              </a:rPr>
              <a:t>n.d.</a:t>
            </a:r>
            <a:r>
              <a:rPr lang="en-US" sz="1200" b="0" i="0" kern="1200" dirty="0">
                <a:solidFill>
                  <a:schemeClr val="tx1"/>
                </a:solidFill>
                <a:effectLst/>
                <a:latin typeface="Calibri" panose="020F0502020204030204" pitchFamily="34" charset="0"/>
                <a:cs typeface="Calibri" panose="020F0502020204030204" pitchFamily="34" charset="0"/>
              </a:rPr>
              <a:t>). </a:t>
            </a:r>
            <a:r>
              <a:rPr lang="en-US" sz="1200" b="0" i="1" kern="1200" dirty="0">
                <a:solidFill>
                  <a:schemeClr val="tx1"/>
                </a:solidFill>
                <a:effectLst/>
                <a:latin typeface="Calibri" panose="020F0502020204030204" pitchFamily="34" charset="0"/>
                <a:cs typeface="Calibri" panose="020F0502020204030204" pitchFamily="34" charset="0"/>
              </a:rPr>
              <a:t>The Critique of Judgement</a:t>
            </a:r>
            <a:r>
              <a:rPr lang="en-US" sz="1200" b="0" i="0" kern="1200" dirty="0">
                <a:solidFill>
                  <a:schemeClr val="tx1"/>
                </a:solidFill>
                <a:effectLst/>
                <a:latin typeface="Calibri" panose="020F0502020204030204" pitchFamily="34" charset="0"/>
                <a:cs typeface="Calibri" panose="020F0502020204030204" pitchFamily="34" charset="0"/>
              </a:rPr>
              <a:t>. </a:t>
            </a:r>
            <a:r>
              <a:rPr lang="en-US" sz="1200" b="0" i="0" kern="1200" dirty="0" err="1">
                <a:solidFill>
                  <a:schemeClr val="tx1"/>
                </a:solidFill>
                <a:effectLst/>
                <a:latin typeface="Calibri" panose="020F0502020204030204" pitchFamily="34" charset="0"/>
                <a:cs typeface="Calibri" panose="020F0502020204030204" pitchFamily="34" charset="0"/>
              </a:rPr>
              <a:t>S.l.</a:t>
            </a:r>
            <a:r>
              <a:rPr lang="en-US" sz="1200" b="0" i="0" kern="1200" dirty="0">
                <a:solidFill>
                  <a:schemeClr val="tx1"/>
                </a:solidFill>
                <a:effectLst/>
                <a:latin typeface="Calibri" panose="020F0502020204030204" pitchFamily="34" charset="0"/>
                <a:cs typeface="Calibri" panose="020F0502020204030204" pitchFamily="34" charset="0"/>
              </a:rPr>
              <a:t>: </a:t>
            </a:r>
            <a:r>
              <a:rPr lang="en-US" sz="1200" b="0" i="0" kern="1200" dirty="0" err="1">
                <a:solidFill>
                  <a:schemeClr val="tx1"/>
                </a:solidFill>
                <a:effectLst/>
                <a:latin typeface="Calibri" panose="020F0502020204030204" pitchFamily="34" charset="0"/>
                <a:cs typeface="Calibri" panose="020F0502020204030204" pitchFamily="34" charset="0"/>
              </a:rPr>
              <a:t>S.n</a:t>
            </a:r>
            <a:r>
              <a:rPr lang="en-US" sz="1200" b="0" i="0" kern="1200" dirty="0">
                <a:solidFill>
                  <a:schemeClr val="tx1"/>
                </a:solidFill>
                <a:effectLst/>
                <a:latin typeface="Calibri" panose="020F0502020204030204" pitchFamily="34" charset="0"/>
                <a:cs typeface="Calibri" panose="020F0502020204030204" pitchFamily="34" charset="0"/>
              </a:rPr>
              <a:t>.</a:t>
            </a:r>
            <a:endParaRPr lang="en-US" sz="1200"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10024678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Now let’s try question #2.  First let’s refresh</a:t>
            </a:r>
            <a:r>
              <a:rPr lang="en-US" sz="1200" baseline="0" dirty="0"/>
              <a:t> our memories about what question #2 is asking. </a:t>
            </a:r>
          </a:p>
          <a:p>
            <a:pPr marL="0" indent="0">
              <a:buFontTx/>
              <a:buNone/>
            </a:pPr>
            <a:endParaRPr lang="en-US" sz="1200" baseline="0" dirty="0"/>
          </a:p>
          <a:p>
            <a:pPr marL="0" indent="0">
              <a:buFontTx/>
              <a:buNone/>
            </a:pPr>
            <a:r>
              <a:rPr lang="en-US" sz="1200" b="1" baseline="0" dirty="0"/>
              <a:t>Facilitator does</a:t>
            </a:r>
            <a:r>
              <a:rPr lang="en-US" sz="1200" baseline="0" dirty="0"/>
              <a:t>: </a:t>
            </a:r>
            <a:r>
              <a:rPr lang="en-US" sz="1200" dirty="0"/>
              <a:t>Have a volunteer read aloud question #2.</a:t>
            </a:r>
            <a:r>
              <a:rPr lang="en-US" sz="1200" baseline="0" dirty="0"/>
              <a:t>  </a:t>
            </a:r>
            <a:r>
              <a:rPr lang="en-US" sz="1200" dirty="0"/>
              <a:t>Click to reveal</a:t>
            </a:r>
            <a:r>
              <a:rPr lang="en-US" sz="1200" baseline="0" dirty="0"/>
              <a:t> text on next slide.</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313361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b="0" dirty="0">
                <a:latin typeface="Calibri" panose="020F0502020204030204" pitchFamily="34" charset="0"/>
                <a:cs typeface="Calibri" panose="020F0502020204030204" pitchFamily="34" charset="0"/>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a:t>
            </a:r>
            <a:r>
              <a:rPr lang="en-US" sz="1200" b="1" baseline="0" dirty="0">
                <a:latin typeface="Calibri" panose="020F0502020204030204" pitchFamily="34" charset="0"/>
                <a:cs typeface="Calibri" panose="020F0502020204030204" pitchFamily="34" charset="0"/>
              </a:rPr>
              <a:t> does: </a:t>
            </a:r>
            <a:r>
              <a:rPr lang="en-US" sz="1200" baseline="0" dirty="0">
                <a:latin typeface="Calibri" panose="020F0502020204030204" pitchFamily="34" charset="0"/>
                <a:cs typeface="Calibri" panose="020F0502020204030204" pitchFamily="34" charset="0"/>
              </a:rPr>
              <a:t>Either read aloud the text or have participants read silently and independently. </a:t>
            </a:r>
          </a:p>
          <a:p>
            <a:pPr>
              <a:defRPr/>
            </a:pPr>
            <a:endParaRPr lang="en-US" sz="120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Source: </a:t>
            </a:r>
            <a:r>
              <a:rPr lang="en-US" sz="1200" b="0" i="0" kern="1200" dirty="0">
                <a:solidFill>
                  <a:schemeClr val="tx1"/>
                </a:solidFill>
                <a:effectLst/>
                <a:latin typeface="Calibri" panose="020F0502020204030204" pitchFamily="34" charset="0"/>
                <a:cs typeface="Calibri" panose="020F0502020204030204" pitchFamily="34" charset="0"/>
              </a:rPr>
              <a:t>White, E. (1980). </a:t>
            </a:r>
            <a:r>
              <a:rPr lang="en-US" sz="1200" b="0" i="1" kern="1200" dirty="0">
                <a:solidFill>
                  <a:schemeClr val="tx1"/>
                </a:solidFill>
                <a:effectLst/>
                <a:latin typeface="Calibri" panose="020F0502020204030204" pitchFamily="34" charset="0"/>
                <a:cs typeface="Calibri" panose="020F0502020204030204" pitchFamily="34" charset="0"/>
              </a:rPr>
              <a:t>Charlotte's Web</a:t>
            </a:r>
            <a:r>
              <a:rPr lang="en-US" sz="1200" b="0" i="0" kern="1200" dirty="0">
                <a:solidFill>
                  <a:schemeClr val="tx1"/>
                </a:solidFill>
                <a:effectLst/>
                <a:latin typeface="Calibri" panose="020F0502020204030204" pitchFamily="34" charset="0"/>
                <a:cs typeface="Calibri" panose="020F0502020204030204" pitchFamily="34" charset="0"/>
              </a:rPr>
              <a:t>. New York, New York: Harper &amp; Row.</a:t>
            </a:r>
            <a:endParaRPr lang="en-US" sz="1200"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a:p>
        </p:txBody>
      </p:sp>
    </p:spTree>
    <p:extLst>
      <p:ext uri="{BB962C8B-B14F-4D97-AF65-F5344CB8AC3E}">
        <p14:creationId xmlns:p14="http://schemas.microsoft.com/office/powerpoint/2010/main" val="527467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b="0" dirty="0">
                <a:latin typeface="Calibri" panose="020F0502020204030204" pitchFamily="34" charset="0"/>
                <a:cs typeface="Calibri" panose="020F0502020204030204" pitchFamily="34" charset="0"/>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a:t>
            </a:r>
            <a:r>
              <a:rPr lang="en-US" sz="1200" b="1" baseline="0" dirty="0">
                <a:latin typeface="Calibri" panose="020F0502020204030204" pitchFamily="34" charset="0"/>
                <a:cs typeface="Calibri" panose="020F0502020204030204" pitchFamily="34" charset="0"/>
              </a:rPr>
              <a:t> does: </a:t>
            </a:r>
            <a:r>
              <a:rPr lang="en-US" sz="1200" baseline="0" dirty="0">
                <a:latin typeface="Calibri" panose="020F0502020204030204" pitchFamily="34" charset="0"/>
                <a:cs typeface="Calibri" panose="020F0502020204030204" pitchFamily="34" charset="0"/>
              </a:rPr>
              <a:t>Either read aloud the text or have participants read silently and independently.</a:t>
            </a:r>
          </a:p>
          <a:p>
            <a:pPr>
              <a:defRPr/>
            </a:pPr>
            <a:endParaRPr lang="en-US" sz="1200"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Source: </a:t>
            </a:r>
            <a:r>
              <a:rPr lang="en-US" sz="1200" b="0" i="0" kern="1200" dirty="0">
                <a:solidFill>
                  <a:schemeClr val="tx1"/>
                </a:solidFill>
                <a:effectLst/>
                <a:latin typeface="Calibri" panose="020F0502020204030204" pitchFamily="34" charset="0"/>
                <a:cs typeface="Calibri" panose="020F0502020204030204" pitchFamily="34" charset="0"/>
              </a:rPr>
              <a:t>White, E B. </a:t>
            </a:r>
            <a:r>
              <a:rPr lang="en-US" sz="1200" b="0" i="1" kern="1200" dirty="0">
                <a:solidFill>
                  <a:schemeClr val="tx1"/>
                </a:solidFill>
                <a:effectLst/>
                <a:latin typeface="Calibri" panose="020F0502020204030204" pitchFamily="34" charset="0"/>
                <a:cs typeface="Calibri" panose="020F0502020204030204" pitchFamily="34" charset="0"/>
              </a:rPr>
              <a:t>Charlotte's Web</a:t>
            </a:r>
            <a:r>
              <a:rPr lang="en-US" sz="1200" b="0" i="0" kern="1200" dirty="0">
                <a:solidFill>
                  <a:schemeClr val="tx1"/>
                </a:solidFill>
                <a:effectLst/>
                <a:latin typeface="Calibri" panose="020F0502020204030204" pitchFamily="34" charset="0"/>
                <a:cs typeface="Calibri" panose="020F0502020204030204" pitchFamily="34" charset="0"/>
              </a:rPr>
              <a:t>. New York: Harper &amp; Row, 1980. Print.</a:t>
            </a: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a:p>
        </p:txBody>
      </p:sp>
    </p:spTree>
    <p:extLst>
      <p:ext uri="{BB962C8B-B14F-4D97-AF65-F5344CB8AC3E}">
        <p14:creationId xmlns:p14="http://schemas.microsoft.com/office/powerpoint/2010/main" val="430962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7438" y="717550"/>
            <a:ext cx="4927600" cy="2771775"/>
          </a:xfrm>
        </p:spPr>
      </p:sp>
      <p:sp>
        <p:nvSpPr>
          <p:cNvPr id="3" name="Notes Placeholder 2"/>
          <p:cNvSpPr>
            <a:spLocks noGrp="1"/>
          </p:cNvSpPr>
          <p:nvPr>
            <p:ph type="body" idx="1"/>
          </p:nvPr>
        </p:nvSpPr>
        <p:spPr>
          <a:xfrm>
            <a:off x="807983" y="3659570"/>
            <a:ext cx="5486400" cy="436531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says: </a:t>
            </a:r>
            <a:r>
              <a:rPr lang="en-US" sz="1200" dirty="0"/>
              <a:t>So the excerpt we read for question #1 was from</a:t>
            </a:r>
            <a:r>
              <a:rPr lang="en-US" sz="1200" baseline="0" dirty="0"/>
              <a:t> Immanuel Kant’s </a:t>
            </a:r>
            <a:r>
              <a:rPr lang="en-US" sz="1200" i="1" baseline="0" dirty="0"/>
              <a:t>Critique of Judgment. </a:t>
            </a:r>
            <a:r>
              <a:rPr lang="en-US" sz="1200" i="0" baseline="0" dirty="0"/>
              <a:t>Does anyone recognize the excerpt we read for question #2?</a:t>
            </a:r>
            <a:endParaRPr lang="is-IS" sz="1200" i="0" baseline="0" dirty="0"/>
          </a:p>
          <a:p>
            <a:pPr marL="628650" lvl="1" indent="-171450">
              <a:buFont typeface="Arial" charset="0"/>
              <a:buChar char="•"/>
            </a:pPr>
            <a:r>
              <a:rPr lang="is-IS" sz="1200" i="1" baseline="0" dirty="0"/>
              <a:t>Charlotte’s Web!</a:t>
            </a:r>
          </a:p>
          <a:p>
            <a:pPr marL="628650" lvl="1" indent="-171450">
              <a:buFont typeface="Arial" charset="0"/>
              <a:buChar char="•"/>
            </a:pPr>
            <a:endParaRPr lang="en-US" sz="1200" dirty="0"/>
          </a:p>
          <a:p>
            <a:pPr marL="0" indent="0">
              <a:buFontTx/>
              <a:buNone/>
            </a:pPr>
            <a:r>
              <a:rPr lang="en-US" sz="1200" b="1" dirty="0"/>
              <a:t>Facilitator does</a:t>
            </a:r>
            <a:r>
              <a:rPr lang="en-US" sz="1200" dirty="0"/>
              <a:t>: Provide time for participants to reflect and</a:t>
            </a:r>
            <a:r>
              <a:rPr lang="en-US" sz="1200" baseline="0" dirty="0"/>
              <a:t> </a:t>
            </a:r>
            <a:r>
              <a:rPr lang="en-US" sz="1200" dirty="0"/>
              <a:t>then invite participants to share out with the whole group.</a:t>
            </a:r>
          </a:p>
          <a:p>
            <a:pPr marL="0" indent="0">
              <a:buFontTx/>
              <a:buNone/>
            </a:pPr>
            <a:endParaRPr lang="en-US" sz="1200" dirty="0"/>
          </a:p>
          <a:p>
            <a:pPr marL="0" lvl="0" indent="0">
              <a:buFontTx/>
              <a:buNone/>
            </a:pPr>
            <a:r>
              <a:rPr lang="en-US" sz="1200" b="1" dirty="0"/>
              <a:t>Look for:</a:t>
            </a:r>
          </a:p>
          <a:p>
            <a:pPr marL="171450" lvl="0" indent="-171450">
              <a:buFont typeface="Arial" charset="0"/>
              <a:buChar char="•"/>
            </a:pPr>
            <a:r>
              <a:rPr lang="en-US" sz="1200" dirty="0"/>
              <a:t>Question 1 was</a:t>
            </a:r>
            <a:r>
              <a:rPr lang="en-US" sz="1200" baseline="0" dirty="0"/>
              <a:t> actually much more difficult because of the complexity level of the text, which was extremely complex to us because of our lack of background knowledge on the topic.  </a:t>
            </a:r>
          </a:p>
          <a:p>
            <a:pPr marL="171450" lvl="0" indent="-171450">
              <a:buFont typeface="Arial" charset="0"/>
              <a:buChar char="•"/>
            </a:pPr>
            <a:r>
              <a:rPr lang="en-US" sz="1200" baseline="0" dirty="0"/>
              <a:t>A week’s worth of lessons on main idea would not help us better understand this text.  </a:t>
            </a:r>
          </a:p>
          <a:p>
            <a:pPr marL="628650" lvl="1" indent="-171450">
              <a:buFont typeface="Arial" charset="0"/>
              <a:buChar char="•"/>
            </a:pPr>
            <a:r>
              <a:rPr lang="en-US" sz="1200" baseline="0" dirty="0"/>
              <a:t>Push participants’ thinking here: So what would help us better understand this text?</a:t>
            </a:r>
          </a:p>
          <a:p>
            <a:pPr marL="628650" lvl="1" indent="-171450">
              <a:buFont typeface="Arial" charset="0"/>
              <a:buChar char="•"/>
            </a:pPr>
            <a:r>
              <a:rPr lang="en-US" sz="1200" baseline="0" dirty="0"/>
              <a:t>We need to know more about this topic!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Bloom’s Taxonomy was not helpful in determining the rigor of the task. The challenge lies in the complexity of the text itself! Some may already be hypothesizing that vocabulary or knowledge have a lot to do with why we couldn’t answer the first question.  You don’t need to confirm or point this out to them yet. It becomes clear soon.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dirty="0"/>
          </a:p>
          <a:p>
            <a:pPr marL="0" lvl="0" indent="0">
              <a:buFontTx/>
              <a:buNone/>
            </a:pPr>
            <a:r>
              <a:rPr lang="en-US" sz="1200" b="1" dirty="0"/>
              <a:t>Facilitator says: </a:t>
            </a:r>
            <a:r>
              <a:rPr lang="en-US" sz="1200" dirty="0"/>
              <a:t>It’s also important</a:t>
            </a:r>
            <a:r>
              <a:rPr lang="en-US" sz="1200" baseline="0" dirty="0"/>
              <a:t> to point out that both of these excerpts were from page 1 of both texts.  Why is that important? Because as reader, this is where we are constructing a mental model of the situation that will help us make sense of everything that’s to come. If we are lost after page 1, it starts to feel hopeless going forward.  If you were a student trying to read the first text, you would certainly feel lost and chances are you wouldn’t continue reading the book.</a:t>
            </a:r>
          </a:p>
          <a:p>
            <a:pPr marL="0" lvl="0" indent="0">
              <a:buFontTx/>
              <a:buNone/>
            </a:pPr>
            <a:endParaRPr lang="en-US" sz="1200" baseline="0" dirty="0"/>
          </a:p>
          <a:p>
            <a:pPr marL="0" lvl="0" indent="0">
              <a:buFontTx/>
              <a:buNone/>
            </a:pPr>
            <a:r>
              <a:rPr lang="en-US" sz="1200" b="1" baseline="0" dirty="0"/>
              <a:t>Key Point: </a:t>
            </a:r>
            <a:r>
              <a:rPr lang="en-US" sz="1200" b="0" baseline="0" dirty="0"/>
              <a:t>Kids can do very complex/difficult thinking IF they have knowledge! </a:t>
            </a:r>
            <a:endParaRPr lang="en-US" sz="1200" b="1" baseline="0" dirty="0"/>
          </a:p>
          <a:p>
            <a:endParaRPr lang="en-US" sz="1200" baseline="0" dirty="0"/>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5180649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a:t>
            </a:r>
          </a:p>
          <a:p>
            <a:endParaRPr lang="en-US" sz="1200" b="0" dirty="0"/>
          </a:p>
          <a:p>
            <a:r>
              <a:rPr lang="en-US" sz="1200" b="1" dirty="0"/>
              <a:t>Facilitator</a:t>
            </a:r>
            <a:r>
              <a:rPr lang="en-US" sz="1200" b="1" baseline="0" dirty="0"/>
              <a:t> s</a:t>
            </a:r>
            <a:r>
              <a:rPr lang="en-US" sz="1200" b="1" dirty="0"/>
              <a:t>ays: </a:t>
            </a:r>
            <a:r>
              <a:rPr lang="en-US" sz="1200" b="0" dirty="0"/>
              <a:t>So we had a chance to experience</a:t>
            </a:r>
            <a:r>
              <a:rPr lang="en-US" sz="1200" b="0" baseline="0" dirty="0"/>
              <a:t> first hand what it’s like to read a complex text when we are missing key background knowledge</a:t>
            </a:r>
            <a:r>
              <a:rPr lang="is-IS" sz="1200" b="0" baseline="0" dirty="0"/>
              <a:t>… we know that knowledge certainly plays a role in comprehension, but how big of a role does it play?</a:t>
            </a:r>
            <a:endParaRPr lang="en-US" sz="1200" b="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2B62058F-CD89-483D-B87A-45828702BF93}" type="slidenum">
              <a:rPr lang="en-US" smtClean="0"/>
              <a:t>28</a:t>
            </a:fld>
            <a:endParaRPr lang="en-US"/>
          </a:p>
        </p:txBody>
      </p:sp>
    </p:spTree>
    <p:extLst>
      <p:ext uri="{BB962C8B-B14F-4D97-AF65-F5344CB8AC3E}">
        <p14:creationId xmlns:p14="http://schemas.microsoft.com/office/powerpoint/2010/main" val="2810271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kern="1200" baseline="0" dirty="0">
                <a:solidFill>
                  <a:schemeClr val="tx1"/>
                </a:solidFill>
              </a:rPr>
              <a:t>45 seconds</a:t>
            </a:r>
          </a:p>
          <a:p>
            <a:endParaRPr lang="en-US" sz="1200" b="0" i="0" u="none" strike="noStrike" kern="1200" baseline="0" dirty="0">
              <a:solidFill>
                <a:schemeClr val="tx1"/>
              </a:solidFill>
            </a:endParaRPr>
          </a:p>
          <a:p>
            <a:r>
              <a:rPr lang="en-US" sz="1200" b="1" i="0" u="none" strike="noStrike" kern="1200" baseline="0" dirty="0">
                <a:solidFill>
                  <a:schemeClr val="tx1"/>
                </a:solidFill>
              </a:rPr>
              <a:t>Facilitator says: </a:t>
            </a:r>
            <a:r>
              <a:rPr lang="en-US" sz="1200" b="0" i="0" u="none" strike="noStrike" kern="1200" baseline="0" dirty="0">
                <a:solidFill>
                  <a:schemeClr val="tx1"/>
                </a:solidFill>
              </a:rPr>
              <a:t>One study sought to answer exactly this question, by comparing the relative impact of reading ability to the impact of knowledge of a topic.  They had 7</a:t>
            </a:r>
            <a:r>
              <a:rPr lang="en-US" sz="1200" b="0" i="0" u="none" strike="noStrike" kern="1200" baseline="30000" dirty="0">
                <a:solidFill>
                  <a:schemeClr val="tx1"/>
                </a:solidFill>
              </a:rPr>
              <a:t>th</a:t>
            </a:r>
            <a:r>
              <a:rPr lang="en-US" sz="1200" b="0" i="0" u="none" strike="noStrike" kern="1200" baseline="0" dirty="0">
                <a:solidFill>
                  <a:schemeClr val="tx1"/>
                </a:solidFill>
              </a:rPr>
              <a:t> and 8</a:t>
            </a:r>
            <a:r>
              <a:rPr lang="en-US" sz="1200" b="0" i="0" u="none" strike="noStrike" kern="1200" baseline="30000" dirty="0">
                <a:solidFill>
                  <a:schemeClr val="tx1"/>
                </a:solidFill>
              </a:rPr>
              <a:t>th</a:t>
            </a:r>
            <a:r>
              <a:rPr lang="en-US" sz="1200" b="0" i="0" u="none" strike="noStrike" kern="1200" baseline="0" dirty="0">
                <a:solidFill>
                  <a:schemeClr val="tx1"/>
                </a:solidFill>
              </a:rPr>
              <a:t> grade students read a short text about baseball and tested them for comprehension using:</a:t>
            </a:r>
          </a:p>
          <a:p>
            <a:pPr marL="228600" indent="-228600">
              <a:buAutoNum type="arabicParenR"/>
            </a:pPr>
            <a:r>
              <a:rPr lang="en-US" sz="1200" b="0" i="0" u="none" strike="noStrike" kern="1200" baseline="0" dirty="0">
                <a:solidFill>
                  <a:schemeClr val="tx1"/>
                </a:solidFill>
              </a:rPr>
              <a:t>Verbal retelling</a:t>
            </a:r>
          </a:p>
          <a:p>
            <a:pPr marL="228600" indent="-228600">
              <a:buAutoNum type="arabicParenR"/>
            </a:pPr>
            <a:r>
              <a:rPr lang="en-US" sz="1200" b="0" i="0" u="none" strike="noStrike" kern="1200" baseline="0" dirty="0">
                <a:solidFill>
                  <a:schemeClr val="tx1"/>
                </a:solidFill>
              </a:rPr>
              <a:t>Reenactment with figurines</a:t>
            </a:r>
          </a:p>
          <a:p>
            <a:pPr marL="228600" indent="-228600">
              <a:buAutoNum type="arabicParenR"/>
            </a:pPr>
            <a:r>
              <a:rPr lang="en-US" sz="1200" b="0" i="0" u="none" strike="noStrike" kern="1200" baseline="0" dirty="0">
                <a:solidFill>
                  <a:schemeClr val="tx1"/>
                </a:solidFill>
              </a:rPr>
              <a:t>Verbal summary</a:t>
            </a:r>
          </a:p>
          <a:p>
            <a:pPr marL="228600" indent="-228600">
              <a:buAutoNum type="arabicParenR"/>
            </a:pPr>
            <a:r>
              <a:rPr lang="en-US" sz="1200" b="0" i="0" u="none" strike="noStrike" kern="1200" baseline="0" dirty="0">
                <a:solidFill>
                  <a:schemeClr val="tx1"/>
                </a:solidFill>
              </a:rPr>
              <a:t>Rating ideas from the story in terms of importance.</a:t>
            </a:r>
          </a:p>
          <a:p>
            <a:pPr marL="0" indent="0">
              <a:buFontTx/>
              <a:buNone/>
            </a:pPr>
            <a:endParaRPr lang="en-US" sz="1200" b="0" i="0" u="none" strike="noStrike" kern="1200" baseline="0" dirty="0">
              <a:solidFill>
                <a:schemeClr val="tx1"/>
              </a:solidFill>
            </a:endParaRPr>
          </a:p>
          <a:p>
            <a:r>
              <a:rPr lang="en-US" sz="1200" b="1" i="0" u="none" strike="noStrike" kern="1200" baseline="0" dirty="0">
                <a:solidFill>
                  <a:schemeClr val="tx1"/>
                </a:solidFill>
              </a:rPr>
              <a:t>Research Source: </a:t>
            </a:r>
            <a:r>
              <a:rPr lang="en-US" sz="1200" b="0" i="0" kern="1200" dirty="0" err="1">
                <a:solidFill>
                  <a:schemeClr val="tx1"/>
                </a:solidFill>
                <a:effectLst/>
              </a:rPr>
              <a:t>Recht</a:t>
            </a:r>
            <a:r>
              <a:rPr lang="en-US" sz="1200" b="0" i="0" kern="1200" dirty="0">
                <a:solidFill>
                  <a:schemeClr val="tx1"/>
                </a:solidFill>
                <a:effectLst/>
              </a:rPr>
              <a:t>, D. R., &amp; Leslie, L. (1988). Effect of prior knowledge on good and poor readers memory of text. </a:t>
            </a:r>
            <a:r>
              <a:rPr lang="en-US" sz="1200" b="0" i="1" kern="1200" dirty="0">
                <a:solidFill>
                  <a:schemeClr val="tx1"/>
                </a:solidFill>
                <a:effectLst/>
              </a:rPr>
              <a:t>Journal of Educational Psychology,</a:t>
            </a:r>
            <a:r>
              <a:rPr lang="en-US" sz="1200" b="0" i="0" kern="1200" dirty="0">
                <a:solidFill>
                  <a:schemeClr val="tx1"/>
                </a:solidFill>
                <a:effectLst/>
              </a:rPr>
              <a:t> </a:t>
            </a:r>
            <a:r>
              <a:rPr lang="en-US" sz="1200" b="0" i="1" kern="1200" dirty="0">
                <a:solidFill>
                  <a:schemeClr val="tx1"/>
                </a:solidFill>
                <a:effectLst/>
              </a:rPr>
              <a:t>80</a:t>
            </a:r>
            <a:r>
              <a:rPr lang="en-US" sz="1200" b="0" i="0" kern="1200" dirty="0">
                <a:solidFill>
                  <a:schemeClr val="tx1"/>
                </a:solidFill>
                <a:effectLst/>
              </a:rPr>
              <a:t>(1), 16-20.</a:t>
            </a:r>
            <a:br>
              <a:rPr lang="en-US" sz="1200" dirty="0"/>
            </a:br>
            <a:endParaRPr lang="en-US" sz="1200" b="0" i="0" u="none" strike="noStrike" kern="1200" baseline="0" dirty="0">
              <a:solidFill>
                <a:schemeClr val="tx1"/>
              </a:solidFill>
            </a:endParaRPr>
          </a:p>
          <a:p>
            <a:pPr marL="0" indent="0">
              <a:buFontTx/>
              <a:buNone/>
            </a:pPr>
            <a:r>
              <a:rPr lang="en-US" sz="1200" b="1" i="0" u="none" strike="noStrike" kern="1200" baseline="0" dirty="0">
                <a:solidFill>
                  <a:schemeClr val="tx1"/>
                </a:solidFill>
              </a:rPr>
              <a:t>Image Source: </a:t>
            </a:r>
            <a:r>
              <a:rPr lang="en-US" sz="1200" i="0" u="none" strike="noStrike" kern="1200" baseline="0" dirty="0">
                <a:solidFill>
                  <a:schemeClr val="tx1"/>
                </a:solidFill>
              </a:rPr>
              <a:t>Public Domain</a:t>
            </a:r>
            <a:endParaRPr lang="en-US" sz="1200" b="1" i="0" u="none" strike="noStrike" kern="1200" baseline="0" dirty="0">
              <a:solidFill>
                <a:schemeClr val="tx1"/>
              </a:solidFill>
            </a:endParaRPr>
          </a:p>
          <a:p>
            <a:pPr marL="171450" indent="-171450">
              <a:buFont typeface="Arial" charset="0"/>
              <a:buChar char="•"/>
            </a:pPr>
            <a:r>
              <a:rPr lang="en-US" sz="1200" b="0" i="0" u="none" strike="noStrike" kern="1200" baseline="0" dirty="0">
                <a:solidFill>
                  <a:schemeClr val="tx1"/>
                </a:solidFill>
              </a:rPr>
              <a:t>https://</a:t>
            </a:r>
            <a:r>
              <a:rPr lang="en-US" sz="1200" b="0" i="0" u="none" strike="noStrike" kern="1200" baseline="0" dirty="0" err="1">
                <a:solidFill>
                  <a:schemeClr val="tx1"/>
                </a:solidFill>
              </a:rPr>
              <a:t>pixabay.com</a:t>
            </a:r>
            <a:r>
              <a:rPr lang="en-US" sz="1200" b="0" i="0" u="none" strike="noStrike" kern="1200" baseline="0" dirty="0">
                <a:solidFill>
                  <a:schemeClr val="tx1"/>
                </a:solidFill>
              </a:rPr>
              <a:t>/</a:t>
            </a:r>
            <a:r>
              <a:rPr lang="en-US" sz="1200" b="0" i="0" u="none" strike="noStrike" kern="1200" baseline="0" dirty="0" err="1">
                <a:solidFill>
                  <a:schemeClr val="tx1"/>
                </a:solidFill>
              </a:rPr>
              <a:t>en</a:t>
            </a:r>
            <a:r>
              <a:rPr lang="en-US" sz="1200" b="0" i="0" u="none" strike="noStrike" kern="1200" baseline="0" dirty="0">
                <a:solidFill>
                  <a:schemeClr val="tx1"/>
                </a:solidFill>
              </a:rPr>
              <a:t>/athletes-ballpark-baseball-1835893/</a:t>
            </a:r>
          </a:p>
        </p:txBody>
      </p:sp>
      <p:sp>
        <p:nvSpPr>
          <p:cNvPr id="4" name="Slide Number Placeholder 3"/>
          <p:cNvSpPr>
            <a:spLocks noGrp="1"/>
          </p:cNvSpPr>
          <p:nvPr>
            <p:ph type="sldNum" sz="quarter" idx="10"/>
          </p:nvPr>
        </p:nvSpPr>
        <p:spPr>
          <a:xfrm>
            <a:off x="3866470" y="8685213"/>
            <a:ext cx="2971800" cy="458787"/>
          </a:xfrm>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41788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sz="1200" b="1" i="0" u="none" strike="noStrike" cap="none" baseline="0" dirty="0">
                <a:solidFill>
                  <a:srgbClr val="000000"/>
                </a:solidFill>
                <a:latin typeface="Calibri"/>
                <a:ea typeface="+mn-ea"/>
                <a:cs typeface="Calibri"/>
                <a:sym typeface="Calibri"/>
              </a:rPr>
              <a:t>Duration: </a:t>
            </a:r>
            <a:r>
              <a:rPr lang="en-US" sz="1200" b="0" i="0" u="none" strike="noStrike" cap="none" baseline="0" dirty="0">
                <a:solidFill>
                  <a:srgbClr val="000000"/>
                </a:solidFill>
                <a:latin typeface="Calibri"/>
                <a:ea typeface="+mn-ea"/>
                <a:cs typeface="Calibri"/>
                <a:sym typeface="Calibri"/>
              </a:rPr>
              <a:t>30 seconds</a:t>
            </a:r>
          </a:p>
          <a:p>
            <a:pPr marL="0" marR="0" lvl="0" indent="0" algn="l" rtl="0">
              <a:spcBef>
                <a:spcPts val="0"/>
              </a:spcBef>
              <a:spcAft>
                <a:spcPts val="0"/>
              </a:spcAft>
              <a:buSzPct val="25000"/>
              <a:buNone/>
            </a:pPr>
            <a:endParaRPr lang="en-US" sz="1200" b="0" i="0" u="none" strike="noStrike" cap="none" baseline="0" dirty="0">
              <a:solidFill>
                <a:srgbClr val="000000"/>
              </a:solidFill>
              <a:latin typeface="Calibri"/>
              <a:ea typeface="+mn-ea"/>
              <a:cs typeface="Calibri"/>
              <a:sym typeface="Calibri"/>
            </a:endParaRPr>
          </a:p>
          <a:p>
            <a:pPr marL="0" indent="0">
              <a:buFontTx/>
              <a:buNone/>
            </a:pPr>
            <a:r>
              <a:rPr lang="en-US" sz="1200" b="1" dirty="0"/>
              <a:t>Facilitator</a:t>
            </a:r>
            <a:r>
              <a:rPr lang="en-US" sz="1200" b="1" baseline="0" dirty="0"/>
              <a:t> says</a:t>
            </a:r>
            <a:r>
              <a:rPr lang="en-US" sz="1200" b="1" dirty="0"/>
              <a:t>: </a:t>
            </a:r>
            <a:r>
              <a:rPr lang="en-US" sz="1200" dirty="0"/>
              <a:t>Take a moment</a:t>
            </a:r>
            <a:r>
              <a:rPr lang="en-US" sz="1200" baseline="0" dirty="0"/>
              <a:t> to review our objectives for today’s session.</a:t>
            </a:r>
          </a:p>
          <a:p>
            <a:pPr marL="0" indent="0">
              <a:buFontTx/>
              <a:buNone/>
            </a:pPr>
            <a:endParaRPr lang="en-US" sz="1200" baseline="0" dirty="0"/>
          </a:p>
          <a:p>
            <a:pPr marL="0" indent="0">
              <a:buFontTx/>
              <a:buNone/>
            </a:pPr>
            <a:r>
              <a:rPr lang="en-US" sz="1200" b="1" baseline="0" dirty="0"/>
              <a:t>Facilitator does</a:t>
            </a:r>
            <a:r>
              <a:rPr lang="en-US" sz="1200" baseline="0" dirty="0"/>
              <a:t>: Provide wait time.</a:t>
            </a:r>
          </a:p>
          <a:p>
            <a:pPr marL="0" indent="0">
              <a:buFontTx/>
              <a:buNone/>
            </a:pPr>
            <a:endParaRPr lang="en-US" sz="1200" baseline="0" dirty="0"/>
          </a:p>
          <a:p>
            <a:pPr marL="0" indent="0">
              <a:buFontTx/>
              <a:buNone/>
            </a:pPr>
            <a:r>
              <a:rPr lang="en-US" sz="1200" b="1" baseline="0" dirty="0"/>
              <a:t>Facilitator says: </a:t>
            </a:r>
            <a:r>
              <a:rPr lang="en-US" sz="1200" baseline="0" dirty="0"/>
              <a:t>As you can see, our focus today is to sit in the shoes of our students and experience a learning sequence that will support us in describing the relationship between content knowledge and reading comprehension.  Beginning today and throughout the rest of Module 2, we will be making explicit connections between this understanding and the implications it has on teaching and learning. In the next few sessions, we will then see how this relationship between content knowledge and reading comprehension has driven the design of the ELA Guidebooks 2.0 curriculum.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1315946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441590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45 seconds</a:t>
            </a:r>
          </a:p>
          <a:p>
            <a:endParaRPr lang="en-US" sz="1200" dirty="0"/>
          </a:p>
          <a:p>
            <a:r>
              <a:rPr lang="en-US" sz="1200" b="1" dirty="0"/>
              <a:t>Facilitator says: </a:t>
            </a:r>
            <a:r>
              <a:rPr lang="en-US" sz="1200" dirty="0"/>
              <a:t>They grouped the students based on two factors:</a:t>
            </a:r>
          </a:p>
          <a:p>
            <a:pPr marL="628650" lvl="1" indent="-171450">
              <a:buFont typeface="Arial" charset="0"/>
              <a:buChar char="•"/>
            </a:pPr>
            <a:r>
              <a:rPr lang="en-US" sz="1200" dirty="0"/>
              <a:t>Reading ability</a:t>
            </a:r>
          </a:p>
          <a:p>
            <a:pPr marL="628650" lvl="1" indent="-171450">
              <a:buFont typeface="Arial" charset="0"/>
              <a:buChar char="•"/>
            </a:pPr>
            <a:r>
              <a:rPr lang="en-US" sz="1200" dirty="0"/>
              <a:t>Knowledge of baseball</a:t>
            </a:r>
          </a:p>
          <a:p>
            <a:endParaRPr lang="en-US" sz="1200" dirty="0"/>
          </a:p>
          <a:p>
            <a:r>
              <a:rPr lang="en-US" sz="1200" dirty="0"/>
              <a:t>So</a:t>
            </a:r>
            <a:r>
              <a:rPr lang="en-US" sz="1200" baseline="0" dirty="0"/>
              <a:t> students were then classified into one of these 4 groups – for instance, you could be a low reader who knew a lot about baseball or you could be a really high reader who knew virtually nothing about baseball or you could be on the high or low ends of both.</a:t>
            </a:r>
          </a:p>
          <a:p>
            <a:endParaRPr lang="en-US" sz="1200" baseline="0" dirty="0"/>
          </a:p>
          <a:p>
            <a:r>
              <a:rPr lang="en-US" sz="1200" baseline="0" dirty="0"/>
              <a:t>Take a moment to review the groupings.  </a:t>
            </a:r>
          </a:p>
          <a:p>
            <a:endParaRPr lang="en-US" sz="1200" baseline="0" dirty="0"/>
          </a:p>
          <a:p>
            <a:r>
              <a:rPr lang="en-US" sz="1200" b="1" baseline="0" dirty="0"/>
              <a:t>Technical Notes/Additional Context:</a:t>
            </a:r>
            <a:endParaRPr lang="en-US" sz="1200" baseline="0" dirty="0"/>
          </a:p>
          <a:p>
            <a:pPr marL="171450" indent="-171450">
              <a:buFont typeface="Arial" charset="0"/>
              <a:buChar char="•"/>
            </a:pPr>
            <a:r>
              <a:rPr lang="en-US" sz="1200" b="0" i="0" u="none" strike="noStrike" kern="1200" baseline="0" dirty="0">
                <a:solidFill>
                  <a:schemeClr val="tx1"/>
                </a:solidFill>
              </a:rPr>
              <a:t>“The high-ability /high-knowledge cell had 10 boys and 6 girls; the high ability/low-knowledge cell had 3 boys and 13 girls; the low-ability/</a:t>
            </a:r>
          </a:p>
          <a:p>
            <a:pPr marL="171450" indent="-171450">
              <a:buFont typeface="Arial" charset="0"/>
              <a:buChar char="•"/>
            </a:pPr>
            <a:r>
              <a:rPr lang="en-US" sz="1200" b="0" i="0" u="none" strike="noStrike" kern="1200" baseline="0" dirty="0">
                <a:solidFill>
                  <a:schemeClr val="tx1"/>
                </a:solidFill>
              </a:rPr>
              <a:t>high-knowledge cell had 12 boys and 4 girls; and the low-ability/low knowledge cell had 7 boys and 9 girls.”</a:t>
            </a:r>
            <a:endParaRPr lang="en-US" sz="1200" dirty="0"/>
          </a:p>
          <a:p>
            <a:pPr marL="171450" indent="-171450">
              <a:buFont typeface="Arial" charset="0"/>
              <a:buChar char="•"/>
            </a:pPr>
            <a:r>
              <a:rPr lang="en-US" sz="1200" dirty="0"/>
              <a:t>High</a:t>
            </a:r>
            <a:r>
              <a:rPr lang="en-US" sz="1200" baseline="0" dirty="0"/>
              <a:t> reading ability was defined as 70</a:t>
            </a:r>
            <a:r>
              <a:rPr lang="en-US" sz="1200" baseline="30000" dirty="0"/>
              <a:t>th</a:t>
            </a:r>
            <a:r>
              <a:rPr lang="en-US" sz="1200" baseline="0" dirty="0"/>
              <a:t> percentile or higher on a standardized test of reading.  Low reading ability was defined as 30</a:t>
            </a:r>
            <a:r>
              <a:rPr lang="en-US" sz="1200" baseline="30000" dirty="0"/>
              <a:t>th</a:t>
            </a:r>
            <a:r>
              <a:rPr lang="en-US" sz="1200" baseline="0" dirty="0"/>
              <a:t> percentile or lower.</a:t>
            </a:r>
          </a:p>
          <a:p>
            <a:pPr marL="171450" indent="-171450">
              <a:buFont typeface="Arial" charset="0"/>
              <a:buChar char="•"/>
            </a:pPr>
            <a:r>
              <a:rPr lang="en-US" sz="1200" baseline="0" dirty="0"/>
              <a:t>High knowledge of baseball was defined as 70</a:t>
            </a:r>
            <a:r>
              <a:rPr lang="en-US" sz="1200" baseline="30000" dirty="0"/>
              <a:t>th</a:t>
            </a:r>
            <a:r>
              <a:rPr lang="en-US" sz="1200" baseline="0" dirty="0"/>
              <a:t> percentile or higher on a test of baseball knowledge. Low baseball ability was defined as 30</a:t>
            </a:r>
            <a:r>
              <a:rPr lang="en-US" sz="1200" baseline="30000" dirty="0"/>
              <a:t>th</a:t>
            </a:r>
            <a:r>
              <a:rPr lang="en-US" sz="1200" baseline="0" dirty="0"/>
              <a:t> percentile or lower.</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3398724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aseline="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r>
              <a:rPr lang="en-US" sz="1200" b="1" baseline="0" dirty="0"/>
              <a:t>Facilitator says: </a:t>
            </a:r>
            <a:r>
              <a:rPr lang="en-US" sz="1200" baseline="0" dirty="0"/>
              <a:t>Predict the order of achievement of these 4 groups – rank them in order from highest to lowest in your note-catcher. </a:t>
            </a: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1940930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6963" y="701675"/>
            <a:ext cx="4806950" cy="2703513"/>
          </a:xfrm>
        </p:spPr>
      </p:sp>
      <p:sp>
        <p:nvSpPr>
          <p:cNvPr id="3" name="Notes Placeholder 2"/>
          <p:cNvSpPr>
            <a:spLocks noGrp="1"/>
          </p:cNvSpPr>
          <p:nvPr>
            <p:ph type="body" idx="1"/>
          </p:nvPr>
        </p:nvSpPr>
        <p:spPr>
          <a:xfrm>
            <a:off x="721272" y="3675337"/>
            <a:ext cx="5486400" cy="417212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cap="none" dirty="0">
                <a:solidFill>
                  <a:schemeClr val="dk1"/>
                </a:solidFill>
                <a:latin typeface="Calibri"/>
                <a:ea typeface="Calibri"/>
                <a:cs typeface="Calibri"/>
                <a:sym typeface="Calibri"/>
              </a:rPr>
              <a:t>6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Calibri"/>
              <a:ea typeface="Calibri"/>
              <a:cs typeface="Calibri"/>
              <a:sym typeface="Calibri"/>
            </a:endParaRPr>
          </a:p>
          <a:p>
            <a:pPr lvl="0">
              <a:buSzPct val="25000"/>
            </a:pPr>
            <a:r>
              <a:rPr lang="en-US" sz="1200" b="1" i="0" u="none" strike="noStrike" cap="none" dirty="0">
                <a:solidFill>
                  <a:schemeClr val="dk1"/>
                </a:solidFill>
                <a:latin typeface="Calibri"/>
                <a:ea typeface="Calibri"/>
                <a:cs typeface="Calibri"/>
                <a:sym typeface="Calibri"/>
              </a:rPr>
              <a:t>Facilitator</a:t>
            </a:r>
            <a:r>
              <a:rPr lang="en-US" sz="1200" b="1" i="0" u="none" strike="noStrike" cap="none" baseline="0" dirty="0">
                <a:solidFill>
                  <a:schemeClr val="dk1"/>
                </a:solidFill>
                <a:latin typeface="Calibri"/>
                <a:ea typeface="Calibri"/>
                <a:cs typeface="Calibri"/>
                <a:sym typeface="Calibri"/>
              </a:rPr>
              <a:t> does: </a:t>
            </a:r>
            <a:r>
              <a:rPr lang="en-US" sz="1200" b="0" i="0" u="none" strike="noStrike" cap="none" dirty="0">
                <a:solidFill>
                  <a:schemeClr val="dk1"/>
                </a:solidFill>
                <a:latin typeface="Calibri"/>
                <a:ea typeface="Calibri"/>
                <a:cs typeface="Calibri"/>
                <a:sym typeface="Calibri"/>
              </a:rPr>
              <a:t>Summarize results. Have participants turn and talk about the questions on the slide. Invite participants to share out with the whole group. There is also space for participants to jot thinking about the questions/research in their note catcher. </a:t>
            </a:r>
          </a:p>
          <a:p>
            <a:pPr lvl="0">
              <a:buSzPct val="25000"/>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FontTx/>
              <a:buNone/>
            </a:pPr>
            <a:r>
              <a:rPr lang="en-US" sz="1200" b="1" i="0" u="none" strike="noStrike" cap="none" dirty="0">
                <a:solidFill>
                  <a:schemeClr val="dk1"/>
                </a:solidFill>
                <a:latin typeface="Calibri"/>
                <a:ea typeface="Calibri"/>
                <a:cs typeface="Calibri"/>
                <a:sym typeface="Calibri"/>
              </a:rPr>
              <a:t>Look for/Emphasize:</a:t>
            </a:r>
          </a:p>
          <a:p>
            <a:pPr marL="171450" marR="0" lvl="0" indent="-171450" algn="l" rtl="0">
              <a:spcBef>
                <a:spcPts val="0"/>
              </a:spcBef>
              <a:buSzPct val="25000"/>
              <a:buFont typeface="Arial" charset="0"/>
              <a:buChar char="•"/>
            </a:pPr>
            <a:r>
              <a:rPr lang="en-US" sz="1200" b="0" i="0" u="none" strike="noStrike" cap="none" dirty="0">
                <a:solidFill>
                  <a:schemeClr val="dk1"/>
                </a:solidFill>
                <a:latin typeface="Calibri"/>
                <a:ea typeface="Calibri"/>
                <a:cs typeface="Calibri"/>
                <a:sym typeface="Calibri"/>
              </a:rPr>
              <a:t>Students with low reading ability outperformed</a:t>
            </a:r>
            <a:r>
              <a:rPr lang="en-US" sz="1200" b="0" i="0" u="none" strike="noStrike" cap="none" baseline="0" dirty="0">
                <a:solidFill>
                  <a:schemeClr val="dk1"/>
                </a:solidFill>
                <a:latin typeface="Calibri"/>
                <a:ea typeface="Calibri"/>
                <a:cs typeface="Calibri"/>
                <a:sym typeface="Calibri"/>
              </a:rPr>
              <a:t> students with high reading ability if they had more knowledge of the topic</a:t>
            </a:r>
          </a:p>
          <a:p>
            <a:pPr marL="171450" marR="0" lvl="0" indent="-171450" algn="l" rtl="0">
              <a:spcBef>
                <a:spcPts val="0"/>
              </a:spcBef>
              <a:buSzPct val="25000"/>
              <a:buFont typeface="Arial" charset="0"/>
              <a:buChar char="•"/>
            </a:pPr>
            <a:r>
              <a:rPr lang="en-US" sz="1200" b="0" i="0" u="none" strike="noStrike" cap="none" baseline="0" dirty="0">
                <a:solidFill>
                  <a:schemeClr val="dk1"/>
                </a:solidFill>
                <a:latin typeface="Calibri"/>
                <a:ea typeface="Calibri"/>
                <a:cs typeface="Calibri"/>
                <a:sym typeface="Calibri"/>
              </a:rPr>
              <a:t>Perhaps most shockingly, the students with low reading ability but high knowledge of baseball performed almost as well as the students with both high reading ability and high knowledge </a:t>
            </a:r>
          </a:p>
          <a:p>
            <a:pPr marL="171450" marR="0" lvl="0" indent="-171450" algn="l" defTabSz="914400" rtl="0" eaLnBrk="1" fontAlgn="auto" latinLnBrk="0" hangingPunct="1">
              <a:lnSpc>
                <a:spcPct val="100000"/>
              </a:lnSpc>
              <a:spcBef>
                <a:spcPts val="0"/>
              </a:spcBef>
              <a:spcAft>
                <a:spcPts val="0"/>
              </a:spcAft>
              <a:buClrTx/>
              <a:buSzPct val="25000"/>
              <a:buFont typeface="Arial" charset="0"/>
              <a:buChar char="•"/>
              <a:tabLst/>
              <a:defRPr/>
            </a:pPr>
            <a:r>
              <a:rPr lang="en-US" sz="1200" dirty="0">
                <a:latin typeface="Calibri"/>
                <a:cs typeface="Calibri"/>
              </a:rPr>
              <a:t>The first </a:t>
            </a:r>
            <a:r>
              <a:rPr lang="en-US" sz="1200" b="0" i="0" u="none" strike="noStrike" cap="none" dirty="0">
                <a:solidFill>
                  <a:schemeClr val="dk1"/>
                </a:solidFill>
                <a:latin typeface="Calibri"/>
                <a:ea typeface="Calibri"/>
                <a:cs typeface="Calibri"/>
                <a:sym typeface="Calibri"/>
              </a:rPr>
              <a:t>two groups are</a:t>
            </a:r>
            <a:r>
              <a:rPr lang="en-US" sz="1200" dirty="0">
                <a:latin typeface="Calibri"/>
                <a:cs typeface="Calibri"/>
              </a:rPr>
              <a:t> actually quite close</a:t>
            </a:r>
            <a:r>
              <a:rPr lang="en-US" sz="1200" b="0" i="0" u="none" strike="noStrike" cap="none" dirty="0">
                <a:solidFill>
                  <a:schemeClr val="dk1"/>
                </a:solidFill>
                <a:latin typeface="Calibri"/>
                <a:ea typeface="Calibri"/>
                <a:cs typeface="Calibri"/>
                <a:sym typeface="Calibri"/>
              </a:rPr>
              <a:t>, and there is a huge big gap between middle two bars</a:t>
            </a:r>
            <a:r>
              <a:rPr lang="en-US" sz="1200" dirty="0">
                <a:latin typeface="Calibri"/>
                <a:cs typeface="Calibri"/>
              </a:rPr>
              <a:t>. That is because knowledge actually has a higher impact on reading comprehension than general “reading ability” as determined by a standard reading assessment.</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dirty="0">
              <a:latin typeface="Calibri"/>
              <a:cs typeface="Calibri"/>
            </a:endParaRPr>
          </a:p>
          <a:p>
            <a:pPr marL="0" marR="0" lvl="0" indent="0" algn="l" rtl="0">
              <a:spcBef>
                <a:spcPts val="0"/>
              </a:spcBef>
              <a:buSzPct val="25000"/>
              <a:buNone/>
            </a:pPr>
            <a:r>
              <a:rPr lang="en-US" sz="1200" dirty="0">
                <a:latin typeface="Calibri"/>
                <a:cs typeface="Calibri"/>
              </a:rPr>
              <a:t>Additional probes:</a:t>
            </a:r>
          </a:p>
          <a:p>
            <a:pPr marL="457200" marR="0" lvl="0" indent="-292100" algn="l" rtl="0">
              <a:spcBef>
                <a:spcPts val="0"/>
              </a:spcBef>
              <a:buSzPct val="83333"/>
              <a:buChar char="●"/>
            </a:pPr>
            <a:r>
              <a:rPr lang="en-US" sz="1200" dirty="0">
                <a:latin typeface="Calibri"/>
                <a:cs typeface="Calibri"/>
              </a:rPr>
              <a:t>Where is the biggest gap in reading comprehension? What does that tell us?</a:t>
            </a:r>
          </a:p>
          <a:p>
            <a:pPr marL="457200" marR="0" lvl="0" indent="-292100" algn="l" rtl="0">
              <a:spcBef>
                <a:spcPts val="0"/>
              </a:spcBef>
              <a:buClr>
                <a:schemeClr val="dk1"/>
              </a:buClr>
              <a:buSzPct val="83333"/>
              <a:buFont typeface="Calibri"/>
              <a:buChar char="●"/>
            </a:pPr>
            <a:r>
              <a:rPr lang="en-US" sz="1200" b="0" i="0" u="none" strike="noStrike" cap="none" dirty="0">
                <a:solidFill>
                  <a:schemeClr val="dk1"/>
                </a:solidFill>
                <a:latin typeface="Calibri"/>
                <a:ea typeface="Calibri"/>
                <a:cs typeface="Calibri"/>
                <a:sym typeface="Calibri"/>
              </a:rPr>
              <a:t>How have you seen this play out in the classroom? </a:t>
            </a:r>
          </a:p>
          <a:p>
            <a:pPr marL="457200" marR="0" lvl="0" indent="-292100" algn="l" rtl="0">
              <a:spcBef>
                <a:spcPts val="0"/>
              </a:spcBef>
              <a:buSzPct val="83333"/>
              <a:buChar char="●"/>
            </a:pPr>
            <a:r>
              <a:rPr lang="en-US" sz="1200" dirty="0">
                <a:latin typeface="Calibri"/>
                <a:cs typeface="Calibri"/>
              </a:rPr>
              <a:t>How does this connect to your experience earlier in the session?</a:t>
            </a:r>
          </a:p>
          <a:p>
            <a:pPr marR="0" lvl="0" algn="l" rtl="0">
              <a:spcBef>
                <a:spcPts val="0"/>
              </a:spcBef>
              <a:buNone/>
            </a:pPr>
            <a:endParaRPr lang="en-US" sz="1200" dirty="0">
              <a:latin typeface="Calibri"/>
              <a:cs typeface="Calibri"/>
            </a:endParaRPr>
          </a:p>
          <a:p>
            <a:pPr marL="0" marR="0" lvl="0" indent="0" algn="l" rtl="0">
              <a:spcBef>
                <a:spcPts val="0"/>
              </a:spcBef>
              <a:buSzPct val="25000"/>
              <a:buNone/>
            </a:pPr>
            <a:r>
              <a:rPr lang="en-US" sz="1200" b="1" i="0" u="sng" strike="noStrike" cap="none" dirty="0">
                <a:solidFill>
                  <a:schemeClr val="dk1"/>
                </a:solidFill>
                <a:latin typeface="Calibri"/>
                <a:ea typeface="Calibri"/>
                <a:cs typeface="Calibri"/>
                <a:sym typeface="Calibri"/>
              </a:rPr>
              <a:t>Key Points:</a:t>
            </a:r>
          </a:p>
          <a:p>
            <a:pPr marL="171450" marR="0" lvl="0"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sz="1200" b="0" i="0" u="none" strike="noStrike" cap="none" dirty="0">
                <a:solidFill>
                  <a:schemeClr val="dk1"/>
                </a:solidFill>
                <a:latin typeface="Calibri"/>
                <a:ea typeface="Calibri"/>
                <a:cs typeface="Calibri"/>
                <a:sym typeface="Calibri"/>
              </a:rPr>
              <a:t>Students don’t have just one reading level. </a:t>
            </a:r>
            <a:r>
              <a:rPr lang="en-US" sz="1200" dirty="0">
                <a:latin typeface="Calibri"/>
                <a:cs typeface="Calibri"/>
              </a:rPr>
              <a:t>Students have many reading levels  - assigning students to a single level limits their ability to engage with rich &amp; challenging text. Baseball study shows that background knowledge is a greater factor than assigned reading level in determining students’ ability to comprehend complex text.</a:t>
            </a:r>
            <a:endParaRPr lang="en-US" sz="1200" b="0" i="0" u="none" strike="noStrike" cap="none" dirty="0">
              <a:solidFill>
                <a:schemeClr val="dk1"/>
              </a:solidFill>
              <a:latin typeface="Calibri"/>
              <a:ea typeface="Calibri"/>
              <a:cs typeface="Calibri"/>
              <a:sym typeface="Calibri"/>
            </a:endParaRP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latin typeface="Calibri"/>
                <a:ea typeface="Calibri"/>
                <a:cs typeface="Calibri"/>
                <a:sym typeface="Calibri"/>
              </a:rPr>
              <a:t>Intentionally helping students to build knowledge will help them access complex text.</a:t>
            </a:r>
          </a:p>
          <a:p>
            <a:pPr marL="171450" marR="0" lvl="0" indent="-171450" algn="l" rtl="0">
              <a:spcBef>
                <a:spcPts val="0"/>
              </a:spcBef>
              <a:buClr>
                <a:schemeClr val="dk1"/>
              </a:buClr>
              <a:buSzPct val="100000"/>
              <a:buFont typeface="Arial"/>
              <a:buChar char="•"/>
            </a:pPr>
            <a:endParaRPr lang="en-US" sz="1200" dirty="0">
              <a:solidFill>
                <a:schemeClr val="dk1"/>
              </a:solidFill>
              <a:latin typeface="Calibri"/>
              <a:ea typeface="Calibri"/>
              <a:cs typeface="Calibri"/>
              <a:sym typeface="Calibri"/>
            </a:endParaRPr>
          </a:p>
          <a:p>
            <a:pPr>
              <a:buClr>
                <a:schemeClr val="dk1"/>
              </a:buClr>
              <a:buSzPct val="100000"/>
            </a:pPr>
            <a:r>
              <a:rPr lang="en-US" sz="1200" b="1" dirty="0"/>
              <a:t>Research Source: </a:t>
            </a:r>
            <a:r>
              <a:rPr lang="en-US" sz="1200" dirty="0" err="1"/>
              <a:t>Recht</a:t>
            </a:r>
            <a:r>
              <a:rPr lang="en-US" sz="1200" dirty="0"/>
              <a:t>, D. R., &amp; Leslie, L. (1988). Effect of prior knowledge on good and poor readers memory of text. </a:t>
            </a:r>
            <a:r>
              <a:rPr lang="en-US" sz="1200" i="1" dirty="0"/>
              <a:t>Journal of Educational Psychology,</a:t>
            </a:r>
            <a:r>
              <a:rPr lang="en-US" sz="1200" dirty="0"/>
              <a:t> </a:t>
            </a:r>
            <a:r>
              <a:rPr lang="en-US" sz="1200" i="1" dirty="0"/>
              <a:t>80</a:t>
            </a:r>
            <a:r>
              <a:rPr lang="en-US" sz="1200" dirty="0"/>
              <a:t>(1), 16-20.</a:t>
            </a: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2249327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In a nutshell these researchers</a:t>
            </a:r>
            <a:r>
              <a:rPr lang="en-US" sz="1200" baseline="0" dirty="0"/>
              <a:t> found</a:t>
            </a:r>
            <a:r>
              <a:rPr lang="is-IS" sz="1200" baseline="0" dirty="0"/>
              <a:t>…</a:t>
            </a:r>
          </a:p>
          <a:p>
            <a:pPr marL="0" indent="0">
              <a:buFontTx/>
              <a:buNone/>
            </a:pPr>
            <a:endParaRPr lang="is-IS" sz="1200" baseline="0" dirty="0"/>
          </a:p>
          <a:p>
            <a:pPr marL="0" indent="0">
              <a:buFontTx/>
              <a:buNone/>
            </a:pPr>
            <a:r>
              <a:rPr lang="is-IS" sz="1200" b="1" baseline="0" dirty="0"/>
              <a:t>Facilitator does</a:t>
            </a:r>
            <a:r>
              <a:rPr lang="is-IS" sz="1200" baseline="0" dirty="0"/>
              <a:t>: Read</a:t>
            </a:r>
            <a:r>
              <a:rPr lang="is-IS" sz="1200" dirty="0"/>
              <a:t> or </a:t>
            </a:r>
            <a:r>
              <a:rPr lang="is-IS" sz="1200" baseline="0" dirty="0"/>
              <a:t>summarize the two bullet points.</a:t>
            </a:r>
          </a:p>
          <a:p>
            <a:pPr marL="0" indent="0">
              <a:buFontTx/>
              <a:buNone/>
            </a:pPr>
            <a:endParaRPr lang="is-IS" sz="1200" baseline="0" dirty="0"/>
          </a:p>
          <a:p>
            <a:pPr marL="0" indent="0">
              <a:buFontTx/>
              <a:buNone/>
            </a:pPr>
            <a:r>
              <a:rPr lang="is-IS" sz="1200" b="1" baseline="0" dirty="0"/>
              <a:t>Facilitator says: </a:t>
            </a:r>
            <a:r>
              <a:rPr lang="en-US" sz="1200" dirty="0"/>
              <a:t>The</a:t>
            </a:r>
            <a:r>
              <a:rPr lang="en-US" sz="1200" baseline="0" dirty="0"/>
              <a:t> second bullet point here has a big implication for student scaffolds.  By helping students build their knowledge, “low readers” can perform at levels similar to “high readers.”  </a:t>
            </a:r>
            <a:endParaRPr lang="en-US" sz="1200" dirty="0"/>
          </a:p>
          <a:p>
            <a:endParaRPr lang="en-US" sz="1200" dirty="0"/>
          </a:p>
          <a:p>
            <a:r>
              <a:rPr lang="en-US" sz="1200" b="1" dirty="0"/>
              <a:t>Research Source: </a:t>
            </a:r>
            <a:r>
              <a:rPr lang="en-US" sz="1200" dirty="0" err="1"/>
              <a:t>Recht</a:t>
            </a:r>
            <a:r>
              <a:rPr lang="en-US" sz="1200" dirty="0"/>
              <a:t>, D. R., &amp; Leslie, L. (1988). Effect of prior knowledge on good and poor readers memory of text. </a:t>
            </a:r>
            <a:r>
              <a:rPr lang="en-US" sz="1200" i="1" dirty="0"/>
              <a:t>Journal of Educational Psychology,</a:t>
            </a:r>
            <a:r>
              <a:rPr lang="en-US" sz="1200" dirty="0"/>
              <a:t> </a:t>
            </a:r>
            <a:r>
              <a:rPr lang="en-US" sz="1200" i="1" dirty="0"/>
              <a:t>80</a:t>
            </a:r>
            <a:r>
              <a:rPr lang="en-US" sz="1200" dirty="0"/>
              <a:t>(1), 16-20.</a:t>
            </a:r>
          </a:p>
          <a:p>
            <a:pPr marL="171450" indent="-171450">
              <a:buFont typeface="Arial" charset="0"/>
              <a:buChar char="•"/>
            </a:pPr>
            <a:r>
              <a:rPr lang="en-US" sz="1200" b="1" dirty="0"/>
              <a:t>Reference: </a:t>
            </a:r>
            <a:r>
              <a:rPr lang="en-US" sz="1200" dirty="0"/>
              <a:t>“With adequate prior knowledge, those students who are comprehending below the 30th percentile on the SRA [standardize reading assessment] are comparable with those above the 30th percentile in reenactment, verbal recall, and the ability to summarize text.” (pg. 18 - 19)</a:t>
            </a:r>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8899080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2375" y="757238"/>
            <a:ext cx="4603750" cy="2589212"/>
          </a:xfrm>
        </p:spPr>
      </p:sp>
      <p:sp>
        <p:nvSpPr>
          <p:cNvPr id="3" name="Notes Placeholder 2"/>
          <p:cNvSpPr>
            <a:spLocks noGrp="1"/>
          </p:cNvSpPr>
          <p:nvPr>
            <p:ph type="body" idx="1"/>
          </p:nvPr>
        </p:nvSpPr>
        <p:spPr>
          <a:xfrm>
            <a:off x="780392" y="3549212"/>
            <a:ext cx="5486400" cy="447567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b="1" dirty="0"/>
              <a:t>Facilitator says: </a:t>
            </a:r>
            <a:r>
              <a:rPr lang="en-US" sz="1200" dirty="0"/>
              <a:t>The</a:t>
            </a:r>
            <a:r>
              <a:rPr lang="en-US" sz="1200" baseline="0" dirty="0"/>
              <a:t> best way for students to build their knowledge on a topic is to read more about that topic!  Recall the experiential in our last session.  What did we do to be able to access that complex, scientific article about Pacific Cod?  We read a carefully sequenced order of texts that supported us in building all of the background knowledge we needed to “unlock the meaning” in the final article.  We experienced what is called a “text set.”</a:t>
            </a:r>
          </a:p>
          <a:p>
            <a:pPr marL="0" lvl="0" indent="0">
              <a:buFontTx/>
              <a:buNone/>
            </a:pPr>
            <a:endParaRPr lang="en-US" sz="1200" baseline="0" dirty="0"/>
          </a:p>
          <a:p>
            <a:pPr marL="0" lvl="0" indent="0">
              <a:buFontTx/>
              <a:buNone/>
            </a:pPr>
            <a:r>
              <a:rPr lang="en-US" sz="1200" b="1" baseline="0" dirty="0"/>
              <a:t>Sources: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kern="1200" dirty="0">
                <a:solidFill>
                  <a:schemeClr val="tx1"/>
                </a:solidFill>
                <a:effectLst/>
                <a:cs typeface="Calibri"/>
              </a:rPr>
              <a:t>“Bycatch.” </a:t>
            </a:r>
            <a:r>
              <a:rPr lang="en-US" sz="1200" b="0" i="1" u="none" strike="noStrike" kern="1200" dirty="0">
                <a:solidFill>
                  <a:schemeClr val="tx1"/>
                </a:solidFill>
                <a:effectLst/>
                <a:cs typeface="Calibri"/>
              </a:rPr>
              <a:t>WWF</a:t>
            </a:r>
            <a:r>
              <a:rPr lang="en-US" sz="1200" b="0" i="0" u="none" strike="noStrike" kern="1200" dirty="0">
                <a:solidFill>
                  <a:schemeClr val="tx1"/>
                </a:solidFill>
                <a:effectLst/>
                <a:cs typeface="Calibri"/>
              </a:rPr>
              <a:t>, World Wildlife Fund, </a:t>
            </a:r>
            <a:r>
              <a:rPr lang="en-US" sz="1200" b="0" i="0" u="none" strike="noStrike" kern="1200" dirty="0" err="1">
                <a:solidFill>
                  <a:schemeClr val="tx1"/>
                </a:solidFill>
                <a:effectLst/>
                <a:cs typeface="Calibri"/>
              </a:rPr>
              <a:t>www.worldwildlife.org</a:t>
            </a:r>
            <a:r>
              <a:rPr lang="en-US" sz="1200" b="0" i="0" u="none" strike="noStrike"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rPr>
              <a:t>Wild-Caught Seafood Rating Methodology</a:t>
            </a:r>
            <a:r>
              <a:rPr lang="en-US" sz="1200" b="0" i="0" kern="1200" dirty="0">
                <a:solidFill>
                  <a:schemeClr val="tx1"/>
                </a:solidFill>
                <a:effectLst/>
              </a:rPr>
              <a:t>. (2014, May). Retrieved http://</a:t>
            </a:r>
            <a:r>
              <a:rPr lang="en-US" sz="1200" b="0" i="0" kern="1200" dirty="0" err="1">
                <a:solidFill>
                  <a:schemeClr val="tx1"/>
                </a:solidFill>
                <a:effectLst/>
              </a:rPr>
              <a:t>safinacenter.org</a:t>
            </a:r>
            <a:r>
              <a:rPr lang="en-US" sz="1200" b="0" i="0" kern="1200" dirty="0">
                <a:solidFill>
                  <a:schemeClr val="tx1"/>
                </a:solidFill>
                <a:effectLst/>
              </a:rPr>
              <a:t>/documents/2014/05/seafood-choices-rating-</a:t>
            </a:r>
            <a:r>
              <a:rPr lang="en-US" sz="1200" b="0" i="0" kern="1200" dirty="0" err="1">
                <a:solidFill>
                  <a:schemeClr val="tx1"/>
                </a:solidFill>
                <a:effectLst/>
              </a:rPr>
              <a:t>methodology.pdf</a:t>
            </a:r>
            <a:endParaRPr lang="en-US" sz="1200"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cs typeface="Calibri"/>
              </a:rPr>
              <a:t>Pacific Cod Species Score Card</a:t>
            </a:r>
            <a:r>
              <a:rPr lang="en-US" sz="1200" b="0" i="0" kern="1200" dirty="0">
                <a:solidFill>
                  <a:schemeClr val="tx1"/>
                </a:solidFill>
                <a:effectLst/>
                <a:cs typeface="Calibri"/>
              </a:rPr>
              <a:t> [Pamphlet]. (n.d.). Blue Ocean Institute.</a:t>
            </a:r>
            <a:r>
              <a:rPr lang="en-US" sz="1200" b="0" i="0" kern="1200" baseline="0" dirty="0">
                <a:solidFill>
                  <a:schemeClr val="tx1"/>
                </a:solidFill>
                <a:effectLst/>
                <a:cs typeface="Calibri"/>
              </a:rPr>
              <a:t> </a:t>
            </a:r>
            <a:r>
              <a:rPr lang="en-US" sz="1200" b="0" i="0" kern="1200" dirty="0" err="1">
                <a:solidFill>
                  <a:schemeClr val="tx1"/>
                </a:solidFill>
                <a:effectLst/>
                <a:cs typeface="Calibri"/>
              </a:rPr>
              <a:t>www.blueoceaninstitute.com</a:t>
            </a:r>
            <a:r>
              <a:rPr lang="en-US" sz="1200" b="0" i="0" kern="1200" dirty="0">
                <a:solidFill>
                  <a:schemeClr val="tx1"/>
                </a:solidFill>
                <a:effectLst/>
                <a:cs typeface="Calibri"/>
              </a:rPr>
              <a:t>/seafood/species/18.html.</a:t>
            </a:r>
            <a:endParaRPr lang="en-US" sz="1200" b="0" i="0" u="none" strike="noStrike" kern="1200" dirty="0">
              <a:solidFill>
                <a:schemeClr val="tx1"/>
              </a:solidFill>
              <a:effectLs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19114950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aseline="0" dirty="0"/>
              <a:t>You may have noticed today’s session is called “conceptual coherence.”  What exactly do we mean by that?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b="1" dirty="0"/>
              <a:t>Facilitator does: </a:t>
            </a:r>
            <a:r>
              <a:rPr lang="en-US" sz="1200" dirty="0"/>
              <a:t>Read slide</a:t>
            </a:r>
            <a:r>
              <a:rPr lang="en-US" sz="1200" baseline="0" dirty="0"/>
              <a:t> or have a volunteer read it. </a:t>
            </a:r>
            <a:endParaRPr lang="en-US" sz="1200" dirty="0"/>
          </a:p>
          <a:p>
            <a:endParaRPr lang="en-US" sz="1200" dirty="0"/>
          </a:p>
          <a:p>
            <a:r>
              <a:rPr lang="en-US" sz="1200" b="1" dirty="0"/>
              <a:t>Note: </a:t>
            </a:r>
            <a:r>
              <a:rPr lang="en-US" sz="1200" dirty="0"/>
              <a:t>Important</a:t>
            </a:r>
            <a:r>
              <a:rPr lang="en-US" sz="1200" baseline="0" dirty="0"/>
              <a:t> to point out: “texts” mean a variety of genres and formats, including audio and video.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5132246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aseline="0" dirty="0"/>
              <a:t>It’s important to point out that you can accomplish conceptual coherence in a number of ways.  Sometimes you’ll see it exactly as we experienced in our previous session – as a true text set, or a sequence of non-fiction texts that are systematically building knowledge on a topic.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200" b="0" i="0" kern="1200" dirty="0">
                <a:solidFill>
                  <a:schemeClr val="tx1"/>
                </a:solidFill>
                <a:effectLst/>
                <a:cs typeface="Calibri"/>
              </a:rPr>
              <a:t>“Bycatch.” </a:t>
            </a:r>
            <a:r>
              <a:rPr lang="en-US" sz="1200" b="0" i="1" kern="1200" dirty="0">
                <a:solidFill>
                  <a:schemeClr val="tx1"/>
                </a:solidFill>
                <a:effectLst/>
                <a:cs typeface="Calibri"/>
              </a:rPr>
              <a:t>WWF</a:t>
            </a:r>
            <a:r>
              <a:rPr lang="en-US" sz="1200" b="0" i="0" kern="1200" dirty="0">
                <a:solidFill>
                  <a:schemeClr val="tx1"/>
                </a:solidFill>
                <a:effectLst/>
                <a:cs typeface="Calibri"/>
              </a:rPr>
              <a:t>, World Wildlife Fund, </a:t>
            </a:r>
            <a:r>
              <a:rPr lang="en-US" sz="1200" b="0" i="0" kern="1200" dirty="0" err="1">
                <a:solidFill>
                  <a:schemeClr val="tx1"/>
                </a:solidFill>
                <a:effectLst/>
                <a:cs typeface="Calibri"/>
              </a:rPr>
              <a:t>www.worldwildlife.org</a:t>
            </a:r>
            <a:r>
              <a:rPr lang="en-US" sz="1200" b="0" i="0"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rPr>
              <a:t>Wild-Caught Seafood Rating Methodology</a:t>
            </a:r>
            <a:r>
              <a:rPr lang="en-US" sz="1200" b="0" i="0" kern="1200" dirty="0">
                <a:solidFill>
                  <a:schemeClr val="tx1"/>
                </a:solidFill>
                <a:effectLst/>
              </a:rPr>
              <a:t>. (2014, May). Retrieved http://</a:t>
            </a:r>
            <a:r>
              <a:rPr lang="en-US" sz="1200" b="0" i="0" kern="1200" dirty="0" err="1">
                <a:solidFill>
                  <a:schemeClr val="tx1"/>
                </a:solidFill>
                <a:effectLst/>
              </a:rPr>
              <a:t>safinacenter.org</a:t>
            </a:r>
            <a:r>
              <a:rPr lang="en-US" sz="1200" b="0" i="0" kern="1200" dirty="0">
                <a:solidFill>
                  <a:schemeClr val="tx1"/>
                </a:solidFill>
                <a:effectLst/>
              </a:rPr>
              <a:t>/documents/2014/05/seafood-choices-rating-</a:t>
            </a:r>
            <a:r>
              <a:rPr lang="en-US" sz="1200" b="0" i="0" kern="1200" dirty="0" err="1">
                <a:solidFill>
                  <a:schemeClr val="tx1"/>
                </a:solidFill>
                <a:effectLst/>
              </a:rPr>
              <a:t>methodology.pdf</a:t>
            </a:r>
            <a:endParaRPr lang="en-US" sz="1200"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effectLst/>
                <a:cs typeface="Calibri"/>
              </a:rPr>
              <a:t>Pacific Cod Species Score Card</a:t>
            </a:r>
            <a:r>
              <a:rPr lang="en-US" sz="1200" b="0" i="0" kern="1200" dirty="0">
                <a:solidFill>
                  <a:schemeClr val="tx1"/>
                </a:solidFill>
                <a:effectLst/>
                <a:cs typeface="Calibri"/>
              </a:rPr>
              <a:t> [Pamphlet]. (n.d.). Blue Ocean Institute.</a:t>
            </a:r>
            <a:r>
              <a:rPr lang="en-US" sz="1200" b="0" i="0" kern="1200" baseline="0" dirty="0">
                <a:solidFill>
                  <a:schemeClr val="tx1"/>
                </a:solidFill>
                <a:effectLst/>
                <a:cs typeface="Calibri"/>
              </a:rPr>
              <a:t> </a:t>
            </a:r>
            <a:r>
              <a:rPr lang="en-US" sz="1200" b="0" i="0" kern="1200" dirty="0" err="1">
                <a:solidFill>
                  <a:schemeClr val="tx1"/>
                </a:solidFill>
                <a:effectLst/>
                <a:cs typeface="Calibri"/>
              </a:rPr>
              <a:t>www.blueoceaninstitute.com</a:t>
            </a:r>
            <a:r>
              <a:rPr lang="en-US" sz="1200" b="0" i="0" kern="1200" dirty="0">
                <a:solidFill>
                  <a:schemeClr val="tx1"/>
                </a:solidFill>
                <a:effectLst/>
                <a:cs typeface="Calibri"/>
              </a:rPr>
              <a:t>/seafood/species/18.html</a:t>
            </a:r>
            <a:endParaRPr lang="en-US" sz="1200" b="0" i="0" u="none" strike="noStrike" kern="1200" dirty="0">
              <a:solidFill>
                <a:schemeClr val="tx1"/>
              </a:solidFill>
              <a:effectLs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944939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6350" y="669925"/>
            <a:ext cx="4281488" cy="2408238"/>
          </a:xfrm>
        </p:spPr>
      </p:sp>
      <p:sp>
        <p:nvSpPr>
          <p:cNvPr id="3" name="Notes Placeholder 2"/>
          <p:cNvSpPr>
            <a:spLocks noGrp="1"/>
          </p:cNvSpPr>
          <p:nvPr>
            <p:ph type="body" idx="1"/>
          </p:nvPr>
        </p:nvSpPr>
        <p:spPr>
          <a:xfrm>
            <a:off x="673975" y="3375790"/>
            <a:ext cx="5486400" cy="5427015"/>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0" baseline="0" dirty="0"/>
              <a:t>A</a:t>
            </a:r>
            <a:r>
              <a:rPr lang="en-US" sz="1200" baseline="0" dirty="0"/>
              <a:t>nd sometimes you will see conceptual coherence amongst literary texts or a variety of text types. In this case, the coherence is built around a concept or idea that unifies these texts.  For instance, let’s say we had a unit built around Charlotte’s Web as an anchor text.  What are some of the core concepts and ideas explored in this 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For/Share: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Friendship, loyalty and sacrifice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Standing up for what’s right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The power of words (to change minds and perspectives, etc.)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Perseverance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a:t>
            </a:r>
            <a:r>
              <a:rPr lang="en-US" sz="1200" b="1" dirty="0"/>
              <a:t> says: </a:t>
            </a:r>
            <a:r>
              <a:rPr lang="en-US" sz="1200" baseline="0" dirty="0"/>
              <a:t>In this unit, students may read other supplemental texts or excerpts from other novels that support them in engaging more deeply with the big ideas of the anchor text. For instance, students may read excerpts from ”Because of Winn Dixie,” closely examining what it means to be a friend and what impact friendship can have on an individual.  They may also read other short stories examining friendships between other unlikely animals and how compassion and love can overcome differences.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Sources: </a:t>
            </a:r>
            <a:endParaRPr lang="en-US" sz="1200" b="0" dirty="0">
              <a:effectLst/>
            </a:endParaRPr>
          </a:p>
          <a:p>
            <a:pPr marL="171450" lvl="0" indent="-171450" rtl="0" fontAlgn="base">
              <a:buFont typeface="Arial" charset="0"/>
              <a:buChar char="•"/>
            </a:pPr>
            <a:r>
              <a:rPr lang="en-US" sz="1200" b="0" i="0" u="none" strike="noStrike" kern="1200" dirty="0">
                <a:solidFill>
                  <a:schemeClr val="tx1"/>
                </a:solidFill>
                <a:effectLst/>
              </a:rPr>
              <a:t>White, E B. </a:t>
            </a:r>
            <a:r>
              <a:rPr lang="en-US" sz="1200" b="0" i="1" u="none" strike="noStrike" kern="1200" dirty="0">
                <a:solidFill>
                  <a:schemeClr val="tx1"/>
                </a:solidFill>
                <a:effectLst/>
              </a:rPr>
              <a:t>Charlotte's Web</a:t>
            </a:r>
            <a:r>
              <a:rPr lang="en-US" sz="1200" b="0" i="0" u="none" strike="noStrike" kern="1200" dirty="0">
                <a:solidFill>
                  <a:schemeClr val="tx1"/>
                </a:solidFill>
                <a:effectLst/>
              </a:rPr>
              <a:t>. New York, New York: Harper &amp; Row, 1980. Print.</a:t>
            </a:r>
          </a:p>
          <a:p>
            <a:pPr marL="171450" indent="-171450">
              <a:buFont typeface="Arial" charset="0"/>
              <a:buChar char="•"/>
            </a:pPr>
            <a:r>
              <a:rPr lang="en-US" sz="1200" b="0" i="0" kern="1200" dirty="0" err="1">
                <a:solidFill>
                  <a:schemeClr val="tx1"/>
                </a:solidFill>
                <a:effectLst/>
              </a:rPr>
              <a:t>DiCamillo</a:t>
            </a:r>
            <a:r>
              <a:rPr lang="en-US" sz="1200" b="0" i="0" kern="1200" dirty="0">
                <a:solidFill>
                  <a:schemeClr val="tx1"/>
                </a:solidFill>
                <a:effectLst/>
              </a:rPr>
              <a:t>, K. (2015). </a:t>
            </a:r>
            <a:r>
              <a:rPr lang="en-US" sz="1200" b="0" i="1" kern="1200" dirty="0">
                <a:solidFill>
                  <a:schemeClr val="tx1"/>
                </a:solidFill>
                <a:effectLst/>
              </a:rPr>
              <a:t>Because of </a:t>
            </a:r>
            <a:r>
              <a:rPr lang="en-US" sz="1200" b="0" i="1" kern="1200" dirty="0" err="1">
                <a:solidFill>
                  <a:schemeClr val="tx1"/>
                </a:solidFill>
                <a:effectLst/>
              </a:rPr>
              <a:t>winn-dixie</a:t>
            </a:r>
            <a:r>
              <a:rPr lang="en-US" sz="1200" b="0" i="0" kern="1200" dirty="0">
                <a:solidFill>
                  <a:schemeClr val="tx1"/>
                </a:solidFill>
                <a:effectLst/>
              </a:rPr>
              <a:t>. Candlewick.</a:t>
            </a:r>
          </a:p>
          <a:p>
            <a:pPr marL="171450" indent="-171450">
              <a:buFont typeface="Arial" charset="0"/>
              <a:buChar char="•"/>
            </a:pPr>
            <a:r>
              <a:rPr lang="en-US" sz="1200" b="0" i="0" kern="1200" dirty="0" err="1">
                <a:solidFill>
                  <a:schemeClr val="tx1"/>
                </a:solidFill>
                <a:effectLst/>
              </a:rPr>
              <a:t>Hatkoff</a:t>
            </a:r>
            <a:r>
              <a:rPr lang="en-US" sz="1200" b="0" i="0" kern="1200" dirty="0">
                <a:solidFill>
                  <a:schemeClr val="tx1"/>
                </a:solidFill>
                <a:effectLst/>
              </a:rPr>
              <a:t>, I., </a:t>
            </a:r>
            <a:r>
              <a:rPr lang="en-US" sz="1200" b="0" i="0" kern="1200" dirty="0" err="1">
                <a:solidFill>
                  <a:schemeClr val="tx1"/>
                </a:solidFill>
                <a:effectLst/>
              </a:rPr>
              <a:t>Hatkoff</a:t>
            </a:r>
            <a:r>
              <a:rPr lang="en-US" sz="1200" b="0" i="0" kern="1200" dirty="0">
                <a:solidFill>
                  <a:schemeClr val="tx1"/>
                </a:solidFill>
                <a:effectLst/>
              </a:rPr>
              <a:t>, C., </a:t>
            </a:r>
            <a:r>
              <a:rPr lang="en-US" sz="1200" b="0" i="0" kern="1200" dirty="0" err="1">
                <a:solidFill>
                  <a:schemeClr val="tx1"/>
                </a:solidFill>
                <a:effectLst/>
              </a:rPr>
              <a:t>Kahumbu</a:t>
            </a:r>
            <a:r>
              <a:rPr lang="en-US" sz="1200" b="0" i="0" kern="1200" dirty="0">
                <a:solidFill>
                  <a:schemeClr val="tx1"/>
                </a:solidFill>
                <a:effectLst/>
              </a:rPr>
              <a:t>, P., &amp; Greste, P. (2006). </a:t>
            </a:r>
            <a:r>
              <a:rPr lang="en-US" sz="1200" b="0" i="1" kern="1200" dirty="0">
                <a:solidFill>
                  <a:schemeClr val="tx1"/>
                </a:solidFill>
                <a:effectLst/>
              </a:rPr>
              <a:t>Owen &amp; </a:t>
            </a:r>
            <a:r>
              <a:rPr lang="en-US" sz="1200" b="0" i="1" kern="1200" dirty="0" err="1">
                <a:solidFill>
                  <a:schemeClr val="tx1"/>
                </a:solidFill>
                <a:effectLst/>
              </a:rPr>
              <a:t>Mzee</a:t>
            </a:r>
            <a:r>
              <a:rPr lang="en-US" sz="1200" b="0" i="1" kern="1200" dirty="0">
                <a:solidFill>
                  <a:schemeClr val="tx1"/>
                </a:solidFill>
                <a:effectLst/>
              </a:rPr>
              <a:t>: the true story of a remarkable friendship</a:t>
            </a:r>
            <a:r>
              <a:rPr lang="en-US" sz="1200" b="0" i="0" kern="1200" dirty="0">
                <a:solidFill>
                  <a:schemeClr val="tx1"/>
                </a:solidFill>
                <a:effectLst/>
              </a:rPr>
              <a:t>. New York: Scholastic Press.</a:t>
            </a:r>
          </a:p>
          <a:p>
            <a:pPr marL="171450" indent="-171450">
              <a:buFont typeface="Arial" charset="0"/>
              <a:buChar char="•"/>
            </a:pPr>
            <a:r>
              <a:rPr lang="en-US" sz="1200" b="0" i="0" kern="1200" dirty="0" err="1">
                <a:solidFill>
                  <a:schemeClr val="tx1"/>
                </a:solidFill>
                <a:effectLst/>
              </a:rPr>
              <a:t>Steig</a:t>
            </a:r>
            <a:r>
              <a:rPr lang="en-US" sz="1200" b="0" i="0" kern="1200" dirty="0">
                <a:solidFill>
                  <a:schemeClr val="tx1"/>
                </a:solidFill>
                <a:effectLst/>
              </a:rPr>
              <a:t>, W. (2013). </a:t>
            </a:r>
            <a:r>
              <a:rPr lang="en-US" sz="1200" b="0" i="1" kern="1200" dirty="0">
                <a:solidFill>
                  <a:schemeClr val="tx1"/>
                </a:solidFill>
                <a:effectLst/>
              </a:rPr>
              <a:t>Amos &amp; Boris</a:t>
            </a:r>
            <a:r>
              <a:rPr lang="en-US" sz="1200" b="0" i="0" kern="1200" dirty="0">
                <a:solidFill>
                  <a:schemeClr val="tx1"/>
                </a:solidFill>
                <a:effectLst/>
              </a:rPr>
              <a:t>. Columbus, O.H.: </a:t>
            </a:r>
            <a:r>
              <a:rPr lang="en-US" sz="1200" b="0" i="0" kern="1200" dirty="0" err="1">
                <a:solidFill>
                  <a:schemeClr val="tx1"/>
                </a:solidFill>
                <a:effectLst/>
              </a:rPr>
              <a:t>Zaner-Bloser</a:t>
            </a:r>
            <a:r>
              <a:rPr lang="en-US" sz="1200" b="0" i="0" kern="1200" dirty="0">
                <a:solidFill>
                  <a:schemeClr val="tx1"/>
                </a:solidFill>
                <a:effectLst/>
              </a:rPr>
              <a:t>.</a:t>
            </a:r>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166735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And sometimes – you’ll see both types of coherence in the same unit!  You’ll see a sequence of non-fiction texts that build knowledge for students to access the anchor text and then you’ll notice paired supplemental texts that support students in making meaningful connections between concepts and ideas across two or more literary texts. In fact, that is exactly what we will see when we examine our shared American Revolution unit.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a:defRPr/>
            </a:pPr>
            <a:r>
              <a:rPr lang="en-US" sz="1200" b="1" dirty="0"/>
              <a:t>Image Sources: </a:t>
            </a:r>
            <a:endParaRPr lang="en-US" sz="1200" dirty="0"/>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Marsh, L. F. (2011). </a:t>
            </a:r>
            <a:r>
              <a:rPr lang="en-US" sz="1200" b="0" i="1" kern="1200" dirty="0">
                <a:solidFill>
                  <a:schemeClr val="tx1"/>
                </a:solidFill>
                <a:effectLst/>
                <a:latin typeface="Calibri"/>
                <a:ea typeface="+mn-ea"/>
                <a:cs typeface="Calibri"/>
              </a:rPr>
              <a:t>Spiders</a:t>
            </a:r>
            <a:r>
              <a:rPr lang="en-US" sz="1200" b="0" i="0" kern="1200" dirty="0">
                <a:solidFill>
                  <a:schemeClr val="tx1"/>
                </a:solidFill>
                <a:effectLst/>
                <a:latin typeface="Calibri"/>
                <a:ea typeface="+mn-ea"/>
                <a:cs typeface="Calibri"/>
              </a:rPr>
              <a:t>. Washington, DC: National Geographic.</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Fowler, A. (1996). </a:t>
            </a:r>
            <a:r>
              <a:rPr lang="en-US" sz="1200" b="0" i="1" kern="1200" dirty="0">
                <a:solidFill>
                  <a:schemeClr val="tx1"/>
                </a:solidFill>
                <a:effectLst/>
                <a:latin typeface="Calibri"/>
                <a:ea typeface="+mn-ea"/>
                <a:cs typeface="Calibri"/>
              </a:rPr>
              <a:t>Spiders Are Not Insects</a:t>
            </a:r>
            <a:r>
              <a:rPr lang="en-US" sz="1200" b="0" i="0" kern="1200" dirty="0">
                <a:solidFill>
                  <a:schemeClr val="tx1"/>
                </a:solidFill>
                <a:effectLst/>
                <a:latin typeface="Calibri"/>
                <a:ea typeface="+mn-ea"/>
                <a:cs typeface="Calibri"/>
              </a:rPr>
              <a:t>. New York: </a:t>
            </a:r>
            <a:r>
              <a:rPr lang="en-US" sz="1200" b="0" i="0" kern="1200" dirty="0" err="1">
                <a:solidFill>
                  <a:schemeClr val="tx1"/>
                </a:solidFill>
                <a:effectLst/>
                <a:latin typeface="Calibri"/>
                <a:ea typeface="+mn-ea"/>
                <a:cs typeface="Calibri"/>
              </a:rPr>
              <a:t>Childrens</a:t>
            </a:r>
            <a:r>
              <a:rPr lang="en-US" sz="1200" b="0" i="0" kern="1200" dirty="0">
                <a:solidFill>
                  <a:schemeClr val="tx1"/>
                </a:solidFill>
                <a:effectLst/>
                <a:latin typeface="Calibri"/>
                <a:ea typeface="+mn-ea"/>
                <a:cs typeface="Calibri"/>
              </a:rPr>
              <a:t> Press.</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Simons, L. M. (2003). </a:t>
            </a:r>
            <a:r>
              <a:rPr lang="en-US" sz="1200" b="0" i="1" kern="1200" dirty="0">
                <a:solidFill>
                  <a:schemeClr val="tx1"/>
                </a:solidFill>
                <a:effectLst/>
                <a:latin typeface="Calibri"/>
                <a:ea typeface="+mn-ea"/>
                <a:cs typeface="Calibri"/>
              </a:rPr>
              <a:t>From Egg to Spider</a:t>
            </a:r>
            <a:r>
              <a:rPr lang="en-US" sz="1200" b="0" i="0" kern="1200" dirty="0">
                <a:solidFill>
                  <a:schemeClr val="tx1"/>
                </a:solidFill>
                <a:effectLst/>
                <a:latin typeface="Calibri"/>
                <a:ea typeface="+mn-ea"/>
                <a:cs typeface="Calibri"/>
              </a:rPr>
              <a:t>. Minneapolis: Lake Street.</a:t>
            </a:r>
            <a:endParaRPr lang="en-US" sz="1200" dirty="0"/>
          </a:p>
          <a:p>
            <a:pPr marL="171450" lvl="0" indent="-171450" fontAlgn="base">
              <a:buFont typeface="Arial" charset="0"/>
              <a:buChar char="•"/>
            </a:pPr>
            <a:r>
              <a:rPr lang="en-US" sz="1200" dirty="0"/>
              <a:t>White, E B. </a:t>
            </a:r>
            <a:r>
              <a:rPr lang="en-US" sz="1200" i="1" dirty="0"/>
              <a:t>Charlotte's Web</a:t>
            </a:r>
            <a:r>
              <a:rPr lang="en-US" sz="1200" dirty="0"/>
              <a:t>. New York, New York: Harper &amp; Row, 1980. Print.</a:t>
            </a:r>
          </a:p>
          <a:p>
            <a:pPr marL="171450" indent="-171450">
              <a:buFont typeface="Arial" charset="0"/>
              <a:buChar char="•"/>
            </a:pPr>
            <a:r>
              <a:rPr lang="en-US" sz="1200" dirty="0" err="1"/>
              <a:t>DiCamillo</a:t>
            </a:r>
            <a:r>
              <a:rPr lang="en-US" sz="1200" dirty="0"/>
              <a:t>, K. (2015). </a:t>
            </a:r>
            <a:r>
              <a:rPr lang="en-US" sz="1200" i="1" dirty="0"/>
              <a:t>Because of </a:t>
            </a:r>
            <a:r>
              <a:rPr lang="en-US" sz="1200" i="1" dirty="0" err="1"/>
              <a:t>winn-dixie</a:t>
            </a:r>
            <a:r>
              <a:rPr lang="en-US" sz="1200" dirty="0"/>
              <a:t>. Candlewick.</a:t>
            </a:r>
          </a:p>
          <a:p>
            <a:pPr marL="171450" indent="-171450">
              <a:buFont typeface="Arial" charset="0"/>
              <a:buChar char="•"/>
            </a:pPr>
            <a:r>
              <a:rPr lang="en-US" sz="1200" dirty="0" err="1"/>
              <a:t>Hatkoff</a:t>
            </a:r>
            <a:r>
              <a:rPr lang="en-US" sz="1200" dirty="0"/>
              <a:t>, I., </a:t>
            </a:r>
            <a:r>
              <a:rPr lang="en-US" sz="1200" dirty="0" err="1"/>
              <a:t>Hatkoff</a:t>
            </a:r>
            <a:r>
              <a:rPr lang="en-US" sz="1200" dirty="0"/>
              <a:t>, C., </a:t>
            </a:r>
            <a:r>
              <a:rPr lang="en-US" sz="1200" dirty="0" err="1"/>
              <a:t>Kahumbu</a:t>
            </a:r>
            <a:r>
              <a:rPr lang="en-US" sz="1200" dirty="0"/>
              <a:t>, P., &amp; Greste, P. (2006). </a:t>
            </a:r>
            <a:r>
              <a:rPr lang="en-US" sz="1200" i="1" dirty="0"/>
              <a:t>Owen &amp; </a:t>
            </a:r>
            <a:r>
              <a:rPr lang="en-US" sz="1200" i="1" dirty="0" err="1"/>
              <a:t>Mzee</a:t>
            </a:r>
            <a:r>
              <a:rPr lang="en-US" sz="1200" i="1" dirty="0"/>
              <a:t>: the true story of a remarkable friendship</a:t>
            </a:r>
            <a:r>
              <a:rPr lang="en-US" sz="1200" dirty="0"/>
              <a:t>. New York: Scholastic Press.</a:t>
            </a:r>
          </a:p>
          <a:p>
            <a:pPr marL="171450" indent="-171450">
              <a:buFont typeface="Arial" charset="0"/>
              <a:buChar char="•"/>
            </a:pPr>
            <a:r>
              <a:rPr lang="en-US" sz="1200" dirty="0" err="1"/>
              <a:t>Steig</a:t>
            </a:r>
            <a:r>
              <a:rPr lang="en-US" sz="1200" dirty="0"/>
              <a:t>, W. (2013). </a:t>
            </a:r>
            <a:r>
              <a:rPr lang="en-US" sz="1200" i="1" dirty="0"/>
              <a:t>Amos &amp; Boris</a:t>
            </a:r>
            <a:r>
              <a:rPr lang="en-US" sz="1200" dirty="0"/>
              <a:t>. Columbus, O.H.: </a:t>
            </a:r>
            <a:r>
              <a:rPr lang="en-US" sz="1200" dirty="0" err="1"/>
              <a:t>Zaner-Bloser</a:t>
            </a:r>
            <a:r>
              <a:rPr lang="en-US" sz="1200" dirty="0"/>
              <a:t>.</a:t>
            </a:r>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15077275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dirty="0">
                <a:latin typeface="Calibri" panose="020F0502020204030204" pitchFamily="34" charset="0"/>
                <a:cs typeface="Calibri" panose="020F0502020204030204" pitchFamily="34" charset="0"/>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r>
              <a:rPr lang="en-US" sz="1200" b="1" dirty="0">
                <a:latin typeface="Calibri" panose="020F0502020204030204" pitchFamily="34" charset="0"/>
                <a:cs typeface="Calibri" panose="020F0502020204030204" pitchFamily="34" charset="0"/>
              </a:rPr>
              <a:t>Facilitator says: </a:t>
            </a:r>
            <a:r>
              <a:rPr lang="en-US" sz="1200" dirty="0">
                <a:latin typeface="Calibri" panose="020F0502020204030204" pitchFamily="34" charset="0"/>
                <a:cs typeface="Calibri" panose="020F0502020204030204" pitchFamily="34" charset="0"/>
              </a:rPr>
              <a:t>Conceptual coherence</a:t>
            </a:r>
            <a:r>
              <a:rPr lang="en-US" sz="1200" baseline="0" dirty="0">
                <a:latin typeface="Calibri" panose="020F0502020204030204" pitchFamily="34" charset="0"/>
                <a:cs typeface="Calibri" panose="020F0502020204030204" pitchFamily="34" charset="0"/>
              </a:rPr>
              <a:t> is a key design principle of the Guidebooks.  Let’s take a closer look at how this lives in the </a:t>
            </a:r>
            <a:r>
              <a:rPr lang="en-US" sz="1200" i="1" baseline="0" dirty="0">
                <a:latin typeface="Calibri" panose="020F0502020204030204" pitchFamily="34" charset="0"/>
                <a:cs typeface="Calibri" panose="020F0502020204030204" pitchFamily="34" charset="0"/>
              </a:rPr>
              <a:t>Lion, the Witch and the Wardrobe </a:t>
            </a:r>
            <a:r>
              <a:rPr lang="en-US" sz="1200" baseline="0" dirty="0">
                <a:latin typeface="Calibri" panose="020F0502020204030204" pitchFamily="34" charset="0"/>
                <a:cs typeface="Calibri" panose="020F0502020204030204" pitchFamily="34" charset="0"/>
              </a:rPr>
              <a:t>unit from 5</a:t>
            </a:r>
            <a:r>
              <a:rPr lang="en-US" sz="1200" baseline="30000" dirty="0">
                <a:latin typeface="Calibri" panose="020F0502020204030204" pitchFamily="34" charset="0"/>
                <a:cs typeface="Calibri" panose="020F0502020204030204" pitchFamily="34" charset="0"/>
              </a:rPr>
              <a:t>th</a:t>
            </a:r>
            <a:r>
              <a:rPr lang="en-US" sz="1200" baseline="0" dirty="0">
                <a:latin typeface="Calibri" panose="020F0502020204030204" pitchFamily="34" charset="0"/>
                <a:cs typeface="Calibri" panose="020F0502020204030204" pitchFamily="34" charset="0"/>
              </a:rPr>
              <a:t> Grade. </a:t>
            </a:r>
          </a:p>
          <a:p>
            <a:endParaRPr lang="en-US" sz="1200"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latin typeface="Calibri" panose="020F0502020204030204" pitchFamily="34" charset="0"/>
                <a:cs typeface="Calibri" panose="020F0502020204030204" pitchFamily="34" charset="0"/>
              </a:rPr>
              <a:t>PLEASE NOTE: </a:t>
            </a:r>
            <a:r>
              <a:rPr lang="en-US" sz="1200" i="0" baseline="0" dirty="0">
                <a:latin typeface="Calibri" panose="020F0502020204030204" pitchFamily="34" charset="0"/>
                <a:cs typeface="Calibri" panose="020F0502020204030204" pitchFamily="34" charset="0"/>
              </a:rPr>
              <a:t>To see another example of how conceptual coherence looks in the Guidebooks, we will examine this novel-based unit instead of the American Revolution unit. In a unit like the American Revolution, the conceptual coherence is quite clear and explicit; students read texts to gain information about one topic (the war and its causes, effects, peoples’ experiences, etc.) and all supporting texts focus on this topic.  However, in other units (particularly units where the anchor text is fiction), conceptual coherence looks a little bit different. Let’s dig in.</a:t>
            </a:r>
          </a:p>
          <a:p>
            <a:endParaRPr lang="en-US" sz="120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Image Source: </a:t>
            </a:r>
            <a:r>
              <a:rPr lang="en-US" sz="1200" b="0" i="0" kern="1200" baseline="0" dirty="0">
                <a:solidFill>
                  <a:schemeClr val="tx1"/>
                </a:solidFill>
                <a:effectLst/>
                <a:latin typeface="Calibri" panose="020F0502020204030204" pitchFamily="34" charset="0"/>
                <a:cs typeface="Calibri" panose="020F0502020204030204" pitchFamily="34" charset="0"/>
              </a:rPr>
              <a:t>Lewis, C.S</a:t>
            </a:r>
            <a:r>
              <a:rPr lang="en-US" sz="1200" b="0" i="0" kern="1200" dirty="0">
                <a:solidFill>
                  <a:schemeClr val="tx1"/>
                </a:solidFill>
                <a:effectLst/>
                <a:latin typeface="Calibri" panose="020F0502020204030204" pitchFamily="34" charset="0"/>
                <a:cs typeface="Calibri" panose="020F0502020204030204" pitchFamily="34" charset="0"/>
              </a:rPr>
              <a:t>. (2002). </a:t>
            </a:r>
            <a:r>
              <a:rPr lang="en-US" sz="1200" b="0" i="1" kern="1200" dirty="0">
                <a:solidFill>
                  <a:schemeClr val="tx1"/>
                </a:solidFill>
                <a:effectLst/>
                <a:latin typeface="Calibri" panose="020F0502020204030204" pitchFamily="34" charset="0"/>
                <a:cs typeface="Calibri" panose="020F0502020204030204" pitchFamily="34" charset="0"/>
              </a:rPr>
              <a:t>The Lion, the Witch,</a:t>
            </a:r>
            <a:r>
              <a:rPr lang="en-US" sz="1200" b="0" i="1" kern="1200" baseline="0" dirty="0">
                <a:solidFill>
                  <a:schemeClr val="tx1"/>
                </a:solidFill>
                <a:effectLst/>
                <a:latin typeface="Calibri" panose="020F0502020204030204" pitchFamily="34" charset="0"/>
                <a:cs typeface="Calibri" panose="020F0502020204030204" pitchFamily="34" charset="0"/>
              </a:rPr>
              <a:t> and the Wardrobe. </a:t>
            </a:r>
            <a:r>
              <a:rPr lang="en-US" sz="1200" b="0" i="0" kern="1200" baseline="0" dirty="0">
                <a:solidFill>
                  <a:schemeClr val="tx1"/>
                </a:solidFill>
                <a:effectLst/>
                <a:latin typeface="Calibri" panose="020F0502020204030204" pitchFamily="34" charset="0"/>
                <a:cs typeface="Calibri" panose="020F0502020204030204" pitchFamily="34" charset="0"/>
              </a:rPr>
              <a:t>HarperCollins.</a:t>
            </a:r>
          </a:p>
          <a:p>
            <a:endParaRPr lang="en-US" sz="1200" b="0" i="0" kern="1200" baseline="0" dirty="0">
              <a:solidFill>
                <a:schemeClr val="tx1"/>
              </a:solidFill>
              <a:effectLst/>
              <a:latin typeface="Calibri" panose="020F0502020204030204" pitchFamily="34" charset="0"/>
              <a:cs typeface="Calibri" panose="020F0502020204030204" pitchFamily="34" charset="0"/>
            </a:endParaRPr>
          </a:p>
          <a:p>
            <a:r>
              <a:rPr lang="en-US" sz="1200" b="1" i="0" kern="1200" baseline="0" dirty="0">
                <a:solidFill>
                  <a:schemeClr val="tx1"/>
                </a:solidFill>
                <a:effectLst/>
                <a:latin typeface="Calibri" panose="020F0502020204030204" pitchFamily="34" charset="0"/>
                <a:cs typeface="Calibri" panose="020F0502020204030204" pitchFamily="34" charset="0"/>
              </a:rPr>
              <a:t>Additional context for facilitators: </a:t>
            </a:r>
            <a:r>
              <a:rPr lang="en-US" sz="1200" b="0" i="0" kern="1200" baseline="0" dirty="0">
                <a:solidFill>
                  <a:schemeClr val="tx1"/>
                </a:solidFill>
                <a:effectLst/>
                <a:latin typeface="Calibri" panose="020F0502020204030204" pitchFamily="34" charset="0"/>
                <a:cs typeface="Calibri" panose="020F0502020204030204" pitchFamily="34" charset="0"/>
              </a:rPr>
              <a:t>While we’re focusing on fiction texts for this particular activity, there are informational texts/videos included in this unit that build students’ knowledge about the history of special effects and how imagination and creativity can inspire storytelling. So, the full text set for this unit does include both fiction and nonfiction texts. </a:t>
            </a:r>
            <a:endParaRPr lang="en-US" sz="1200"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446646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50"/>
            <a:ext cx="5486400" cy="3600450"/>
          </a:xfrm>
        </p:spPr>
        <p:txBody>
          <a:bodyPr/>
          <a:lstStyle/>
          <a:p>
            <a:pPr marL="0" marR="0" lvl="0" indent="0" algn="l" rtl="0">
              <a:spcBef>
                <a:spcPts val="0"/>
              </a:spcBef>
              <a:spcAft>
                <a:spcPts val="0"/>
              </a:spcAft>
              <a:buSzPct val="25000"/>
              <a:buNone/>
            </a:pPr>
            <a:r>
              <a:rPr lang="en-US" sz="1200" b="1" i="0" u="none" strike="noStrike" cap="none" baseline="0" dirty="0">
                <a:solidFill>
                  <a:srgbClr val="000000"/>
                </a:solidFill>
                <a:latin typeface="Calibri"/>
                <a:ea typeface="+mn-ea"/>
                <a:cs typeface="Calibri"/>
                <a:sym typeface="Calibri"/>
              </a:rPr>
              <a:t>Duration: </a:t>
            </a:r>
            <a:r>
              <a:rPr lang="en-US" sz="1200" b="0" i="0" u="none" strike="noStrike" cap="none" baseline="0" dirty="0">
                <a:solidFill>
                  <a:srgbClr val="000000"/>
                </a:solidFill>
                <a:latin typeface="Calibri"/>
                <a:ea typeface="+mn-ea"/>
                <a:cs typeface="Calibri"/>
                <a:sym typeface="Calibri"/>
              </a:rPr>
              <a:t>30 seconds</a:t>
            </a:r>
          </a:p>
          <a:p>
            <a:pPr marL="0" indent="0">
              <a:buFontTx/>
              <a:buNone/>
            </a:pPr>
            <a:endParaRPr lang="en-US" sz="1200" b="0" baseline="0" dirty="0"/>
          </a:p>
          <a:p>
            <a:pPr marL="0" indent="0">
              <a:buFontTx/>
              <a:buNone/>
            </a:pPr>
            <a:r>
              <a:rPr lang="en-US" sz="1200" b="1" baseline="0" dirty="0"/>
              <a:t>Facilitator says: </a:t>
            </a:r>
            <a:r>
              <a:rPr lang="en-US" sz="1200" b="0" baseline="0" dirty="0"/>
              <a:t>Here is our agenda for today. As you can see, most of our time today will be spent engaging in a text set experiential.  We will get to put our student hats on and experience what its like to experience the impact of having knowledge deficits</a:t>
            </a:r>
            <a:r>
              <a:rPr lang="is-IS" sz="1200" b="0" baseline="0" dirty="0"/>
              <a:t>…and then what it’s like to build our knowledge through a text set.</a:t>
            </a:r>
            <a:endParaRPr lang="en-US" sz="1200" b="1" baseline="0" dirty="0"/>
          </a:p>
          <a:p>
            <a:pPr marL="0" marR="0" lvl="0" indent="0" algn="l" rtl="0">
              <a:spcBef>
                <a:spcPts val="0"/>
              </a:spcBef>
              <a:spcAft>
                <a:spcPts val="0"/>
              </a:spcAft>
              <a:buSzPct val="25000"/>
              <a:buNone/>
            </a:pPr>
            <a:endParaRPr lang="en-US" sz="1200" b="0" i="0" u="none" strike="noStrike" cap="none" baseline="0" dirty="0">
              <a:solidFill>
                <a:srgbClr val="000000"/>
              </a:solidFill>
              <a:latin typeface="Calibri"/>
              <a:ea typeface="+mn-ea"/>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6306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615950"/>
            <a:ext cx="4579938" cy="2576513"/>
          </a:xfrm>
        </p:spPr>
      </p:sp>
      <p:sp>
        <p:nvSpPr>
          <p:cNvPr id="3" name="Notes Placeholder 2"/>
          <p:cNvSpPr>
            <a:spLocks noGrp="1"/>
          </p:cNvSpPr>
          <p:nvPr>
            <p:ph type="body" idx="1"/>
          </p:nvPr>
        </p:nvSpPr>
        <p:spPr>
          <a:xfrm>
            <a:off x="807983" y="3190130"/>
            <a:ext cx="5486400" cy="595386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b="0" dirty="0">
                <a:latin typeface="Calibri" panose="020F0502020204030204" pitchFamily="34" charset="0"/>
                <a:cs typeface="Calibri" panose="020F0502020204030204" pitchFamily="34" charset="0"/>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 does: </a:t>
            </a:r>
            <a:r>
              <a:rPr lang="en-US" sz="1200" b="0" dirty="0">
                <a:latin typeface="Calibri" panose="020F0502020204030204" pitchFamily="34" charset="0"/>
                <a:cs typeface="Calibri" panose="020F0502020204030204" pitchFamily="34" charset="0"/>
              </a:rPr>
              <a:t>Point participants to the synopsis of </a:t>
            </a:r>
            <a:r>
              <a:rPr lang="en-US" sz="1200" b="0" i="1" dirty="0">
                <a:latin typeface="Calibri" panose="020F0502020204030204" pitchFamily="34" charset="0"/>
                <a:cs typeface="Calibri" panose="020F0502020204030204" pitchFamily="34" charset="0"/>
              </a:rPr>
              <a:t>The Lion, the Witch and the</a:t>
            </a:r>
            <a:r>
              <a:rPr lang="en-US" sz="1200" b="0" i="1" baseline="0" dirty="0">
                <a:latin typeface="Calibri" panose="020F0502020204030204" pitchFamily="34" charset="0"/>
                <a:cs typeface="Calibri" panose="020F0502020204030204" pitchFamily="34" charset="0"/>
              </a:rPr>
              <a:t> Wardrobe</a:t>
            </a:r>
            <a:r>
              <a:rPr lang="en-US" sz="1200" b="0" i="1" dirty="0">
                <a:latin typeface="Calibri" panose="020F0502020204030204" pitchFamily="34" charset="0"/>
                <a:cs typeface="Calibri" panose="020F0502020204030204" pitchFamily="34" charset="0"/>
              </a:rPr>
              <a:t> </a:t>
            </a:r>
            <a:r>
              <a:rPr lang="en-US" sz="1200" b="0" dirty="0">
                <a:latin typeface="Calibri" panose="020F0502020204030204" pitchFamily="34" charset="0"/>
                <a:cs typeface="Calibri" panose="020F0502020204030204" pitchFamily="34" charset="0"/>
              </a:rPr>
              <a:t>in their note-catcher. Emphasize that it’s important for us to have an</a:t>
            </a:r>
            <a:r>
              <a:rPr lang="en-US" sz="1200" b="0" baseline="0" dirty="0">
                <a:latin typeface="Calibri" panose="020F0502020204030204" pitchFamily="34" charset="0"/>
                <a:cs typeface="Calibri" panose="020F0502020204030204" pitchFamily="34" charset="0"/>
              </a:rPr>
              <a:t> understanding of the anchor text in order to better understand the purpose of the supplemental texts in this unit.  Emphasize that it would be great for our purposes for participants to actually read this anchor text on their own time (and acknowledge that if a teacher was teaching this unit that would be the very first thing they should do in their planning process!).  Have participants read independently and then discuss with a partner. If time allows, invite 2-3 participants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Calibri" panose="020F0502020204030204" pitchFamily="34" charset="0"/>
                <a:cs typeface="Calibri" panose="020F0502020204030204" pitchFamily="34" charset="0"/>
              </a:rPr>
              <a:t>Look for: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latin typeface="Calibri" panose="020F0502020204030204" pitchFamily="34" charset="0"/>
                <a:cs typeface="Calibri" panose="020F0502020204030204" pitchFamily="34" charset="0"/>
              </a:rPr>
              <a:t>It would be useful to build knowledge about the fantasy genre, where in some ways the story seems very plausible and relatable and in others is unbelievable and fantastical.</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latin typeface="Calibri" panose="020F0502020204030204" pitchFamily="34" charset="0"/>
                <a:cs typeface="Calibri" panose="020F0502020204030204" pitchFamily="34" charset="0"/>
              </a:rPr>
              <a:t>It would be helpful for students to build knowledge about the common literary themes of good vs. evil, journeys and adventures, bravery, etc.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latin typeface="Calibri" panose="020F0502020204030204" pitchFamily="34" charset="0"/>
                <a:cs typeface="Calibri" panose="020F0502020204030204" pitchFamily="34" charset="0"/>
              </a:rPr>
              <a:t>Students can also build knowledge about real life lessons that are learned through fiction.</a:t>
            </a:r>
          </a:p>
          <a:p>
            <a:endParaRPr lang="en-US" sz="1200" b="0" i="0" kern="1200" baseline="0" dirty="0">
              <a:solidFill>
                <a:schemeClr val="tx1"/>
              </a:solidFill>
              <a:effectLst/>
              <a:latin typeface="Calibri" panose="020F0502020204030204" pitchFamily="34" charset="0"/>
              <a:cs typeface="Calibri" panose="020F0502020204030204" pitchFamily="34" charset="0"/>
            </a:endParaRPr>
          </a:p>
          <a:p>
            <a:r>
              <a:rPr lang="en-US" sz="1200" b="1" i="0" kern="1200" baseline="0" dirty="0">
                <a:solidFill>
                  <a:schemeClr val="tx1"/>
                </a:solidFill>
                <a:effectLst/>
                <a:latin typeface="Calibri" panose="020F0502020204030204" pitchFamily="34" charset="0"/>
                <a:cs typeface="Calibri" panose="020F0502020204030204" pitchFamily="34" charset="0"/>
              </a:rPr>
              <a:t>Additional context for facilitators: </a:t>
            </a:r>
            <a:r>
              <a:rPr lang="en-US" sz="1200" b="0" i="0" kern="1200" baseline="0" dirty="0">
                <a:solidFill>
                  <a:schemeClr val="tx1"/>
                </a:solidFill>
                <a:effectLst/>
                <a:latin typeface="Calibri" panose="020F0502020204030204" pitchFamily="34" charset="0"/>
                <a:cs typeface="Calibri" panose="020F0502020204030204" pitchFamily="34" charset="0"/>
              </a:rPr>
              <a:t>While we’re focusing on fiction texts for this particular activity, there are informational texts/videos included in this unit that build students’ knowledge about the history of special effects and how imagination and creativity can inspire storytelling. So, the full text set for this unit does include both fiction and nonfiction texts. </a:t>
            </a:r>
            <a:endParaRPr lang="en-US" sz="1200" b="0" baseline="0" dirty="0">
              <a:latin typeface="Calibri" panose="020F0502020204030204" pitchFamily="34" charset="0"/>
              <a:cs typeface="Calibri" panose="020F050202020403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Image Source:</a:t>
            </a:r>
            <a:r>
              <a:rPr lang="en-US" sz="1200" b="1" i="0" kern="1200" baseline="0" dirty="0">
                <a:solidFill>
                  <a:schemeClr val="tx1"/>
                </a:solidFill>
                <a:effectLst/>
                <a:latin typeface="Calibri" panose="020F0502020204030204" pitchFamily="34" charset="0"/>
                <a:cs typeface="Calibri" panose="020F0502020204030204" pitchFamily="34" charset="0"/>
              </a:rPr>
              <a:t> </a:t>
            </a:r>
            <a:r>
              <a:rPr lang="en-US" sz="1200" b="0" i="0" kern="1200" dirty="0">
                <a:solidFill>
                  <a:schemeClr val="tx1"/>
                </a:solidFill>
                <a:effectLst/>
                <a:latin typeface="Calibri" panose="020F0502020204030204" pitchFamily="34" charset="0"/>
                <a:cs typeface="Calibri" panose="020F0502020204030204" pitchFamily="34" charset="0"/>
              </a:rPr>
              <a:t>Lewis,</a:t>
            </a:r>
            <a:r>
              <a:rPr lang="en-US" sz="1200" b="0" i="0" kern="1200" baseline="0" dirty="0">
                <a:solidFill>
                  <a:schemeClr val="tx1"/>
                </a:solidFill>
                <a:effectLst/>
                <a:latin typeface="Calibri" panose="020F0502020204030204" pitchFamily="34" charset="0"/>
                <a:cs typeface="Calibri" panose="020F0502020204030204" pitchFamily="34" charset="0"/>
              </a:rPr>
              <a:t> C.S. (2002). </a:t>
            </a:r>
            <a:r>
              <a:rPr lang="en-US" sz="1200" b="0" i="1" kern="1200" baseline="0" dirty="0">
                <a:solidFill>
                  <a:schemeClr val="tx1"/>
                </a:solidFill>
                <a:effectLst/>
                <a:latin typeface="Calibri" panose="020F0502020204030204" pitchFamily="34" charset="0"/>
                <a:cs typeface="Calibri" panose="020F0502020204030204" pitchFamily="34" charset="0"/>
              </a:rPr>
              <a:t>The Lion, the Witch and the Wardrobe. </a:t>
            </a:r>
            <a:r>
              <a:rPr lang="en-US" sz="1200" b="0" i="0" kern="1200" baseline="0" dirty="0">
                <a:solidFill>
                  <a:schemeClr val="tx1"/>
                </a:solidFill>
                <a:effectLst/>
                <a:latin typeface="Calibri" panose="020F0502020204030204" pitchFamily="34" charset="0"/>
                <a:cs typeface="Calibri" panose="020F0502020204030204" pitchFamily="34" charset="0"/>
              </a:rPr>
              <a:t>HarperCollins.</a:t>
            </a:r>
            <a:endParaRPr lang="en-US" sz="1200" b="0" i="0" kern="1200" dirty="0">
              <a:solidFill>
                <a:schemeClr val="tx1"/>
              </a:solidFill>
              <a:effectLst/>
              <a:latin typeface="Calibri" panose="020F0502020204030204" pitchFamily="34" charset="0"/>
              <a:cs typeface="Calibri" panose="020F0502020204030204" pitchFamily="34" charset="0"/>
            </a:endParaRPr>
          </a:p>
          <a:p>
            <a:endParaRPr lang="en-US" sz="1200" b="0" i="0" kern="1200" dirty="0">
              <a:solidFill>
                <a:schemeClr val="tx1"/>
              </a:solidFill>
              <a:effectLst/>
              <a:latin typeface="Calibri" panose="020F0502020204030204" pitchFamily="34" charset="0"/>
              <a:cs typeface="Calibri" panose="020F0502020204030204" pitchFamily="34" charset="0"/>
            </a:endParaRPr>
          </a:p>
          <a:p>
            <a:r>
              <a:rPr lang="en-US" sz="1200" b="1" i="0" kern="1200" dirty="0">
                <a:solidFill>
                  <a:schemeClr val="tx1"/>
                </a:solidFill>
                <a:effectLst/>
                <a:latin typeface="Calibri" panose="020F0502020204030204" pitchFamily="34" charset="0"/>
                <a:cs typeface="Calibri" panose="020F0502020204030204" pitchFamily="34" charset="0"/>
              </a:rPr>
              <a:t>Synopsis Source: </a:t>
            </a:r>
            <a:r>
              <a:rPr lang="en-US" sz="1200" b="0" i="0" kern="1200" dirty="0">
                <a:solidFill>
                  <a:schemeClr val="tx1"/>
                </a:solidFill>
                <a:effectLst/>
                <a:latin typeface="Calibri" panose="020F0502020204030204" pitchFamily="34" charset="0"/>
                <a:cs typeface="Calibri" panose="020F0502020204030204" pitchFamily="34" charset="0"/>
              </a:rPr>
              <a:t>http://</a:t>
            </a:r>
            <a:r>
              <a:rPr lang="en-US" sz="1200" b="0" i="0" kern="1200" dirty="0" err="1">
                <a:solidFill>
                  <a:schemeClr val="tx1"/>
                </a:solidFill>
                <a:effectLst/>
                <a:latin typeface="Calibri" panose="020F0502020204030204" pitchFamily="34" charset="0"/>
                <a:cs typeface="Calibri" panose="020F0502020204030204" pitchFamily="34" charset="0"/>
              </a:rPr>
              <a:t>www.wikisummaries.org</a:t>
            </a:r>
            <a:r>
              <a:rPr lang="en-US" sz="1200" b="0" i="0" kern="1200" dirty="0">
                <a:solidFill>
                  <a:schemeClr val="tx1"/>
                </a:solidFill>
                <a:effectLst/>
                <a:latin typeface="Calibri" panose="020F0502020204030204" pitchFamily="34" charset="0"/>
                <a:cs typeface="Calibri" panose="020F0502020204030204" pitchFamily="34" charset="0"/>
              </a:rPr>
              <a:t>/wiki/The_Lion,_</a:t>
            </a:r>
            <a:r>
              <a:rPr lang="en-US" sz="1200" b="0" i="0" kern="1200" dirty="0" err="1">
                <a:solidFill>
                  <a:schemeClr val="tx1"/>
                </a:solidFill>
                <a:effectLst/>
                <a:latin typeface="Calibri" panose="020F0502020204030204" pitchFamily="34" charset="0"/>
                <a:cs typeface="Calibri" panose="020F0502020204030204" pitchFamily="34" charset="0"/>
              </a:rPr>
              <a:t>The_Witch_and_The_Wardrobe</a:t>
            </a:r>
            <a:endParaRPr lang="en-US" sz="1200" b="0" i="0" kern="1200" dirty="0">
              <a:solidFill>
                <a:schemeClr val="tx1"/>
              </a:solidFill>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6249545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2011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a:t>
            </a:r>
            <a:r>
              <a:rPr lang="en-US" sz="120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Now let’s explore the conceptual coherence</a:t>
            </a:r>
            <a:r>
              <a:rPr lang="en-US" sz="1200" baseline="0" dirty="0"/>
              <a:t> that exists within this unit. We are going to examine the supplemental texts that are built into this unit to determine what type of information or concepts are conveyed in the text and think about what purpose they might serve in this unit. The texts from the unit that we will explore are: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a:t>Excerpt from </a:t>
            </a:r>
            <a:r>
              <a:rPr lang="en-US" sz="1200" i="1" baseline="0" dirty="0"/>
              <a:t>Alice in Wonderland</a:t>
            </a:r>
            <a:endParaRPr lang="en-US" sz="120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Excerpt from </a:t>
            </a:r>
            <a:r>
              <a:rPr lang="en-US" sz="1200" i="1" baseline="0" dirty="0"/>
              <a:t>The Secret Garden</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i="1" baseline="0" dirty="0"/>
              <a:t>Adventures of Isabel </a:t>
            </a:r>
            <a:r>
              <a:rPr lang="en-US" sz="1200" i="0" baseline="0" dirty="0"/>
              <a:t>(poem)</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200" i="1" dirty="0"/>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en-US" sz="1200" dirty="0"/>
              <a:t>These</a:t>
            </a:r>
            <a:r>
              <a:rPr lang="en-US" sz="1200" baseline="0" dirty="0"/>
              <a:t> are NOT the only supplemental texts in this unit, but we will only dig into these three for the purposes of this session.</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200" dirty="0"/>
          </a:p>
          <a:p>
            <a:pPr marR="0" algn="l" defTabSz="914400" rtl="0" eaLnBrk="1" fontAlgn="auto" latinLnBrk="0" hangingPunct="1">
              <a:lnSpc>
                <a:spcPct val="100000"/>
              </a:lnSpc>
              <a:spcBef>
                <a:spcPts val="0"/>
              </a:spcBef>
              <a:spcAft>
                <a:spcPts val="0"/>
              </a:spcAft>
              <a:buClrTx/>
              <a:buSzTx/>
              <a:tabLst/>
              <a:defRPr/>
            </a:pPr>
            <a:r>
              <a:rPr lang="en-US" sz="1200" b="1" dirty="0"/>
              <a:t>Note: </a:t>
            </a:r>
            <a:r>
              <a:rPr lang="en-US" sz="1200" b="0" dirty="0"/>
              <a:t>In</a:t>
            </a:r>
            <a:r>
              <a:rPr lang="en-US" sz="1200" b="0" baseline="0" dirty="0"/>
              <a:t> the American Revolution unit, we’ve seen the power of nonfiction to build knowledge. Here, we will see how powerful fiction texts can also build important schema and knowledge in our students’ minds.</a:t>
            </a:r>
            <a:endParaRPr lang="en-US" sz="1200" b="1" dirty="0"/>
          </a:p>
          <a:p>
            <a:pPr marR="0" algn="l" defTabSz="914400" rtl="0" eaLnBrk="1" fontAlgn="auto" latinLnBrk="0" hangingPunct="1">
              <a:lnSpc>
                <a:spcPct val="100000"/>
              </a:lnSpc>
              <a:spcBef>
                <a:spcPts val="0"/>
              </a:spcBef>
              <a:spcAft>
                <a:spcPts val="0"/>
              </a:spcAft>
              <a:buClrTx/>
              <a:buSzTx/>
              <a:tabLst/>
              <a:defRPr/>
            </a:pPr>
            <a:endParaRPr lang="en-US" sz="1200" b="1" dirty="0"/>
          </a:p>
          <a:p>
            <a:pPr marR="0" algn="l" defTabSz="914400" rtl="0" eaLnBrk="1" fontAlgn="auto" latinLnBrk="0" hangingPunct="1">
              <a:lnSpc>
                <a:spcPct val="100000"/>
              </a:lnSpc>
              <a:spcBef>
                <a:spcPts val="0"/>
              </a:spcBef>
              <a:spcAft>
                <a:spcPts val="0"/>
              </a:spcAft>
              <a:buClrTx/>
              <a:buSzTx/>
              <a:tabLst/>
              <a:defRPr/>
            </a:pPr>
            <a:r>
              <a:rPr lang="en-US" sz="1200" dirty="0"/>
              <a:t>The three texts needed for the following activity are found in the packet “The</a:t>
            </a:r>
            <a:r>
              <a:rPr lang="en-US" sz="1200" baseline="0" dirty="0"/>
              <a:t> Lion, the Witch and the Wardrobe Text Set</a:t>
            </a:r>
            <a:r>
              <a:rPr lang="en-US" sz="1200" dirty="0"/>
              <a:t>.” </a:t>
            </a:r>
          </a:p>
          <a:p>
            <a:endParaRPr lang="en-US" sz="1200" b="0" i="0" kern="1200" baseline="0" dirty="0">
              <a:solidFill>
                <a:schemeClr val="tx1"/>
              </a:solidFill>
              <a:effectLst/>
              <a:latin typeface="Calibri"/>
              <a:ea typeface="+mn-ea"/>
              <a:cs typeface="Calibri"/>
            </a:endParaRPr>
          </a:p>
          <a:p>
            <a:r>
              <a:rPr lang="en-US" sz="1200" b="1" i="0" kern="1200" baseline="0" dirty="0">
                <a:solidFill>
                  <a:schemeClr val="tx1"/>
                </a:solidFill>
                <a:effectLst/>
                <a:latin typeface="Calibri"/>
                <a:ea typeface="+mn-ea"/>
                <a:cs typeface="Calibri"/>
              </a:rPr>
              <a:t>Additional context for facilitators: </a:t>
            </a:r>
            <a:r>
              <a:rPr lang="en-US" sz="1200" b="0" i="0" kern="1200" baseline="0" dirty="0">
                <a:solidFill>
                  <a:schemeClr val="tx1"/>
                </a:solidFill>
                <a:effectLst/>
                <a:latin typeface="Calibri"/>
                <a:ea typeface="+mn-ea"/>
                <a:cs typeface="Calibri"/>
              </a:rPr>
              <a:t>While we’re focusing on fiction texts for this particular activity, there are informational texts/videos included in this unit that build students’ knowledge about the history of special effects and how imagination and creativity can inspire storytelling. So, the full text set for this unit does include both fiction and nonfiction texts. </a:t>
            </a:r>
          </a:p>
          <a:p>
            <a:endParaRPr lang="en-US" sz="1200" b="0" i="0" kern="1200" baseline="0" dirty="0">
              <a:solidFill>
                <a:schemeClr val="tx1"/>
              </a:solidFill>
              <a:effectLst/>
              <a:latin typeface="Calibri"/>
              <a:ea typeface="+mn-ea"/>
              <a:cs typeface="Calibri"/>
            </a:endParaRPr>
          </a:p>
          <a:p>
            <a:r>
              <a:rPr lang="en-US" sz="1200" b="1" i="0" kern="1200" baseline="0" dirty="0">
                <a:solidFill>
                  <a:schemeClr val="tx1"/>
                </a:solidFill>
                <a:effectLst/>
                <a:latin typeface="Calibri"/>
                <a:ea typeface="+mn-ea"/>
                <a:cs typeface="Calibri"/>
              </a:rPr>
              <a:t>Image Sources: </a:t>
            </a:r>
          </a:p>
          <a:p>
            <a:pPr marL="171450" indent="-171450">
              <a:buFont typeface="Arial" panose="020B0604020202020204" pitchFamily="34" charset="0"/>
              <a:buChar char="•"/>
            </a:pPr>
            <a:r>
              <a:rPr lang="en-US" sz="1200" b="0" i="0" kern="1200" baseline="0" dirty="0">
                <a:solidFill>
                  <a:schemeClr val="tx1"/>
                </a:solidFill>
                <a:effectLst/>
                <a:latin typeface="Calibri"/>
                <a:ea typeface="+mn-ea"/>
                <a:cs typeface="Calibri"/>
              </a:rPr>
              <a:t>ELA Guidebooks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Calibri"/>
                <a:ea typeface="+mn-ea"/>
                <a:cs typeface="Calibri"/>
              </a:rPr>
              <a:t>Lewis,</a:t>
            </a:r>
            <a:r>
              <a:rPr lang="en-US" sz="1200" b="0" i="0" kern="1200" baseline="0" dirty="0">
                <a:solidFill>
                  <a:schemeClr val="tx1"/>
                </a:solidFill>
                <a:effectLst/>
                <a:latin typeface="Calibri"/>
                <a:ea typeface="+mn-ea"/>
                <a:cs typeface="Calibri"/>
              </a:rPr>
              <a:t> C.S. (2002). </a:t>
            </a:r>
            <a:r>
              <a:rPr lang="en-US" sz="1200" b="0" i="1" kern="1200" baseline="0" dirty="0">
                <a:solidFill>
                  <a:schemeClr val="tx1"/>
                </a:solidFill>
                <a:effectLst/>
                <a:latin typeface="Calibri"/>
                <a:ea typeface="+mn-ea"/>
                <a:cs typeface="Calibri"/>
              </a:rPr>
              <a:t>The Lion, the Witch and the Wardrobe. </a:t>
            </a:r>
            <a:r>
              <a:rPr lang="en-US" sz="1200" b="0" i="0" kern="1200" baseline="0" dirty="0">
                <a:solidFill>
                  <a:schemeClr val="tx1"/>
                </a:solidFill>
                <a:effectLst/>
                <a:latin typeface="Calibri"/>
                <a:ea typeface="+mn-ea"/>
                <a:cs typeface="Calibri"/>
              </a:rPr>
              <a:t>HarperCollins.</a:t>
            </a:r>
            <a:endParaRPr lang="en-US" sz="1200" b="0" i="0" kern="1200" dirty="0">
              <a:solidFill>
                <a:schemeClr val="tx1"/>
              </a:solidFill>
              <a:effectLst/>
              <a:latin typeface="Calibri"/>
              <a:ea typeface="+mn-ea"/>
              <a:cs typeface="Calibri"/>
            </a:endParaRPr>
          </a:p>
          <a:p>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10458600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528638"/>
            <a:ext cx="5486400" cy="3086100"/>
          </a:xfrm>
        </p:spPr>
      </p:sp>
      <p:sp>
        <p:nvSpPr>
          <p:cNvPr id="3" name="Notes Placeholder 2"/>
          <p:cNvSpPr>
            <a:spLocks noGrp="1"/>
          </p:cNvSpPr>
          <p:nvPr>
            <p:ph type="body" idx="1"/>
          </p:nvPr>
        </p:nvSpPr>
        <p:spPr>
          <a:xfrm>
            <a:off x="685800" y="3840988"/>
            <a:ext cx="5486400" cy="530301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11 </a:t>
            </a:r>
            <a:r>
              <a:rPr lang="en-US" sz="1200" dirty="0"/>
              <a:t>minutes (1 minute for directions, 10 minutes for the task)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b="0" dirty="0"/>
              <a:t>You will now work with</a:t>
            </a:r>
            <a:r>
              <a:rPr lang="en-US" sz="1200" b="0" baseline="0" dirty="0"/>
              <a:t> a team of three to examine these texts from </a:t>
            </a:r>
            <a:r>
              <a:rPr lang="en-US" sz="1200" b="0" i="0" baseline="0" dirty="0"/>
              <a:t>the </a:t>
            </a:r>
            <a:r>
              <a:rPr lang="en-US" sz="1200" b="0" i="1" baseline="0" dirty="0"/>
              <a:t>The Lion, the Witch, and the Wardrobe </a:t>
            </a:r>
            <a:r>
              <a:rPr lang="en-US" sz="1200" b="0" i="0" baseline="0" dirty="0"/>
              <a:t>text set (separate packet). Each group member will read one of the three texts and summarize key ideas/concepts in your note catcher. You </a:t>
            </a:r>
            <a:r>
              <a:rPr lang="en-US" sz="1200" i="0" dirty="0"/>
              <a:t>must be </a:t>
            </a:r>
            <a:r>
              <a:rPr lang="en-US" sz="1200" baseline="0" dirty="0"/>
              <a:t>be prepared to share out about their text at the end of this work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Have participants form groups of three and assign themselves one of the three texts from the shared unit text set: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i="1" baseline="0" dirty="0"/>
              <a:t>Alice in Wonderland</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i="1" baseline="0" dirty="0"/>
              <a:t>The Secret Garden</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i="1" baseline="0" dirty="0"/>
              <a:t>Adventures of Isabel</a:t>
            </a:r>
          </a:p>
          <a:p>
            <a:pPr marL="0" marR="0" indent="0" algn="l" defTabSz="914400" rtl="0" eaLnBrk="1" fontAlgn="auto" latinLnBrk="0" hangingPunct="1">
              <a:lnSpc>
                <a:spcPct val="100000"/>
              </a:lnSpc>
              <a:spcBef>
                <a:spcPts val="0"/>
              </a:spcBef>
              <a:spcAft>
                <a:spcPts val="0"/>
              </a:spcAft>
              <a:buClrTx/>
              <a:buSzTx/>
              <a:buFont typeface="Arial" charset="0"/>
              <a:buNone/>
              <a:tabLst/>
              <a:defRPr/>
            </a:pPr>
            <a:endParaRPr lang="en-US" sz="1200" i="1" dirty="0"/>
          </a:p>
          <a:p>
            <a:r>
              <a:rPr lang="en-US" sz="1200" b="1" baseline="0" dirty="0"/>
              <a:t>Facilitator does: </a:t>
            </a:r>
            <a:r>
              <a:rPr lang="en-US" sz="1200" b="0" baseline="0" dirty="0"/>
              <a:t>Provide time for p</a:t>
            </a:r>
            <a:r>
              <a:rPr lang="en-US" sz="1200" dirty="0"/>
              <a:t>articipants to work independently</a:t>
            </a:r>
            <a:r>
              <a:rPr lang="en-US" sz="1200" baseline="0" dirty="0"/>
              <a:t> to </a:t>
            </a:r>
            <a:r>
              <a:rPr lang="en-US" sz="1200" b="0" baseline="0" dirty="0"/>
              <a:t>read their assigned text and take notes in the graphic organizer in their note-catcher. Point out that all texts are found in the packet </a:t>
            </a:r>
            <a:r>
              <a:rPr lang="en-US" sz="1200" b="0" i="0" baseline="0" dirty="0">
                <a:solidFill>
                  <a:srgbClr val="0070C0"/>
                </a:solidFill>
              </a:rPr>
              <a:t>called “The Lion, the Witch, and the Wardrobe Text Set” </a:t>
            </a:r>
            <a:r>
              <a:rPr lang="en-US" sz="1200" b="0" i="0" baseline="0" dirty="0"/>
              <a:t>and the graphic organizer to take notes is in the note catcher. Also point out that the texts are different lengths, so some people may finish early. If that happens, please respect the silent/independent work time and spend that time completing the graphic organizer, rereading, and/or exploring other texts in the set. </a:t>
            </a:r>
            <a:endParaRPr lang="en-US" sz="1200" b="0" dirty="0"/>
          </a:p>
          <a:p>
            <a:endParaRPr lang="en-US" sz="1200" dirty="0"/>
          </a:p>
          <a:p>
            <a:r>
              <a:rPr lang="en-US" sz="1200" b="1" dirty="0"/>
              <a:t>NOTE: </a:t>
            </a:r>
            <a:r>
              <a:rPr lang="en-US" sz="1200" dirty="0"/>
              <a:t>This is just an introduction to the general idea of grouping texts for coherence. In Session 4, participants will spend the majority of the session analyzing their own text sets. </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Calibri"/>
                <a:ea typeface="+mn-ea"/>
                <a:cs typeface="Calibri"/>
              </a:rPr>
              <a:t>Image Source: </a:t>
            </a:r>
            <a:r>
              <a:rPr lang="en-US" sz="1200" b="0" i="0" kern="1200" baseline="0" dirty="0">
                <a:solidFill>
                  <a:schemeClr val="tx1"/>
                </a:solidFill>
                <a:effectLst/>
                <a:latin typeface="Calibri"/>
                <a:ea typeface="+mn-ea"/>
                <a:cs typeface="Calibri"/>
              </a:rPr>
              <a:t>ELA Guidebooks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18064807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22300"/>
            <a:ext cx="5486400" cy="3086100"/>
          </a:xfrm>
        </p:spPr>
      </p:sp>
      <p:sp>
        <p:nvSpPr>
          <p:cNvPr id="3" name="Notes Placeholder 2"/>
          <p:cNvSpPr>
            <a:spLocks noGrp="1"/>
          </p:cNvSpPr>
          <p:nvPr>
            <p:ph type="body" idx="1"/>
          </p:nvPr>
        </p:nvSpPr>
        <p:spPr>
          <a:xfrm>
            <a:off x="685800" y="3868284"/>
            <a:ext cx="5486400" cy="5275715"/>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6</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a:t>
            </a:r>
            <a:r>
              <a:rPr lang="en-US" sz="1200" b="1" baseline="0" dirty="0"/>
              <a:t> </a:t>
            </a:r>
            <a:r>
              <a:rPr lang="en-US" sz="1200" b="0" baseline="0" dirty="0"/>
              <a:t>Have participants share in their groups of three by taking turns presenting about each of the texts.  Each group member has 2 minutes to provide an overview of their text and provide a piece of evidence from the text that is relevant for group members to consider.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Remind participants that they should be adding notes about each text to their graphic organizer as the other group members are presenting about the other two texts.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b="1" dirty="0"/>
              <a:t>Look for:</a:t>
            </a:r>
          </a:p>
          <a:p>
            <a:pPr marL="171450" indent="-171450">
              <a:buFont typeface="Arial" charset="0"/>
              <a:buChar char="•"/>
            </a:pPr>
            <a:r>
              <a:rPr lang="en-US" sz="1200" dirty="0"/>
              <a:t>All three texts explore the fantasy</a:t>
            </a:r>
            <a:r>
              <a:rPr lang="en-US" sz="1200" baseline="0" dirty="0"/>
              <a:t> genre. They each offer a different story, but with enough similarities (a girl as the protagonist, going on a fantastic adventure, they are self-sufficient and strong characters, etc.). </a:t>
            </a:r>
          </a:p>
          <a:p>
            <a:pPr marL="171450" indent="-171450">
              <a:buFont typeface="Arial" charset="0"/>
              <a:buChar char="•"/>
            </a:pPr>
            <a:r>
              <a:rPr lang="en-US" sz="1200" baseline="0" dirty="0"/>
              <a:t>The three texts also deal with lessons that can be learned through fantasy texts.</a:t>
            </a:r>
          </a:p>
          <a:p>
            <a:pPr marL="171450" indent="-171450">
              <a:buFont typeface="Arial" charset="0"/>
              <a:buChar char="•"/>
            </a:pPr>
            <a:r>
              <a:rPr lang="en-US" sz="1200" baseline="0" dirty="0"/>
              <a:t>There are certain ‘token’ or ‘archetypal’ characters in each text – the rabbit and the faun are examples.</a:t>
            </a:r>
          </a:p>
          <a:p>
            <a:pPr marL="171450" indent="-171450">
              <a:buFont typeface="Arial" charset="0"/>
              <a:buChar char="•"/>
            </a:pPr>
            <a:r>
              <a:rPr lang="en-US" sz="1200" baseline="0" dirty="0"/>
              <a:t>These themes and ideas also connect back to </a:t>
            </a:r>
            <a:r>
              <a:rPr lang="en-US" sz="1200" i="1" baseline="0" dirty="0"/>
              <a:t>The Lion, the Witch, and the Wardrobe.</a:t>
            </a:r>
          </a:p>
          <a:p>
            <a:pPr marL="0" indent="0">
              <a:buFont typeface="Arial" charset="0"/>
              <a:buNone/>
            </a:pPr>
            <a:endParaRPr lang="en-US" sz="1200" baseline="0" dirty="0"/>
          </a:p>
          <a:p>
            <a:pPr marL="0" indent="0">
              <a:buFont typeface="Arial" charset="0"/>
              <a:buNone/>
            </a:pPr>
            <a:r>
              <a:rPr lang="en-US" sz="1200" b="1" baseline="0" dirty="0"/>
              <a:t>Note: </a:t>
            </a:r>
            <a:r>
              <a:rPr lang="en-US" sz="1200" b="0" baseline="0" dirty="0"/>
              <a:t>On this slide, participants are sharing amongst their groups. You will facilitate a whole-group discussion about these questions on the next slide. </a:t>
            </a:r>
            <a:endParaRPr lang="en-US" sz="1200" b="1" baseline="0" dirty="0"/>
          </a:p>
          <a:p>
            <a:pPr marL="171450" indent="-171450">
              <a:buFont typeface="Arial" charset="0"/>
              <a:buChar char="•"/>
            </a:pPr>
            <a:endParaRPr lang="en-US" sz="1200" dirty="0"/>
          </a:p>
          <a:p>
            <a:r>
              <a:rPr lang="en-US" sz="1200" b="1" dirty="0"/>
              <a:t>Additional Context for Facilitators: </a:t>
            </a:r>
            <a:r>
              <a:rPr lang="en-US" sz="1200" dirty="0"/>
              <a:t>This is just an introduction to the general idea of grouping texts for coherence. In Session 4, participants will spend the majority of the session analyzing their own text sets. </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Calibri"/>
                <a:ea typeface="+mn-ea"/>
                <a:cs typeface="Calibri"/>
              </a:rPr>
              <a:t>Image Source: </a:t>
            </a:r>
            <a:r>
              <a:rPr lang="en-US" sz="1200" b="0" i="0" kern="1200" baseline="0" dirty="0">
                <a:solidFill>
                  <a:schemeClr val="tx1"/>
                </a:solidFill>
                <a:effectLst/>
                <a:latin typeface="Calibri"/>
                <a:ea typeface="+mn-ea"/>
                <a:cs typeface="Calibri"/>
              </a:rPr>
              <a:t>ELA Guidebooks </a:t>
            </a:r>
            <a:endParaRPr lang="en-US" sz="1200" b="1" dirty="0"/>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a:p>
        </p:txBody>
      </p:sp>
    </p:spTree>
    <p:extLst>
      <p:ext uri="{BB962C8B-B14F-4D97-AF65-F5344CB8AC3E}">
        <p14:creationId xmlns:p14="http://schemas.microsoft.com/office/powerpoint/2010/main" val="19618732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b="0" dirty="0"/>
              <a:t>Facilitate a whole group debrief around these questions.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Key Points/Look For: </a:t>
            </a:r>
          </a:p>
          <a:p>
            <a:pPr marL="171450" indent="-171450">
              <a:buFont typeface="Arial" charset="0"/>
              <a:buChar char="•"/>
            </a:pPr>
            <a:r>
              <a:rPr lang="en-US" sz="1200" dirty="0"/>
              <a:t>All three texts explore the fantasy</a:t>
            </a:r>
            <a:r>
              <a:rPr lang="en-US" sz="1200" baseline="0" dirty="0"/>
              <a:t> genre. They each offer a different story, but with enough similarities (a girl as the protagonist, going on a fantastic adventure, they are self-sufficient and strong characters, etc.). </a:t>
            </a:r>
          </a:p>
          <a:p>
            <a:pPr marL="171450" indent="-171450">
              <a:buFont typeface="Arial" charset="0"/>
              <a:buChar char="•"/>
            </a:pPr>
            <a:r>
              <a:rPr lang="en-US" sz="1200" baseline="0" dirty="0"/>
              <a:t>The three texts also deal with lessons that can be learned through fantasy texts.</a:t>
            </a:r>
          </a:p>
          <a:p>
            <a:pPr marL="171450" indent="-171450">
              <a:buFont typeface="Arial" charset="0"/>
              <a:buChar char="•"/>
            </a:pPr>
            <a:r>
              <a:rPr lang="en-US" sz="1200" baseline="0" dirty="0"/>
              <a:t>There are certain ‘token’ or ‘archetypal’ characters in each text – the rabbit and the faun are examples.</a:t>
            </a:r>
          </a:p>
          <a:p>
            <a:pPr marL="171450" indent="-171450">
              <a:buFont typeface="Arial" charset="0"/>
              <a:buChar char="•"/>
            </a:pPr>
            <a:r>
              <a:rPr lang="en-US" sz="1200" baseline="0" dirty="0"/>
              <a:t>These themes and ideas also connect back to </a:t>
            </a:r>
            <a:r>
              <a:rPr lang="en-US" sz="1200" i="1" baseline="0" dirty="0"/>
              <a:t>The Lion, the Witch, and the Wardrobe.</a:t>
            </a:r>
          </a:p>
          <a:p>
            <a:pPr marL="0" indent="0">
              <a:buFont typeface="Arial" charset="0"/>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Note for participants: </a:t>
            </a:r>
            <a:r>
              <a:rPr lang="en-US" sz="1200" b="0" baseline="0" dirty="0"/>
              <a:t>An understanding of these texts and how they work together is also more apparent if you consult the student materials for the unit. The graphic organizers and discussion questions show you how these texts will be used and discussed in their respective lessons, so you can get a better idea of their purpose within the greater unit.</a:t>
            </a:r>
            <a:endParaRPr lang="en-US" sz="1200"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17525106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says: </a:t>
            </a:r>
            <a:r>
              <a:rPr lang="en-US" sz="1200" b="0" baseline="0" dirty="0"/>
              <a:t>To close out today’s learning, please take a few minutes independently to complete the questions in your note catcher.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0" baseline="0" dirty="0"/>
              <a:t>Provide work time. If time permits, ask a few people to share out.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427115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Note: </a:t>
            </a:r>
            <a:r>
              <a:rPr lang="en-US" sz="1200" dirty="0"/>
              <a:t>Participants must bring laptops to this session</a:t>
            </a:r>
            <a:r>
              <a:rPr lang="en-US" sz="1200" baseline="0" dirty="0"/>
              <a:t> and have them turned on and ready to go.</a:t>
            </a:r>
            <a:endParaRPr lang="en-US" sz="1200" dirty="0"/>
          </a:p>
        </p:txBody>
      </p:sp>
      <p:sp>
        <p:nvSpPr>
          <p:cNvPr id="5" name="Slide Number Placeholder 3">
            <a:extLst>
              <a:ext uri="{FF2B5EF4-FFF2-40B4-BE49-F238E27FC236}">
                <a16:creationId xmlns:a16="http://schemas.microsoft.com/office/drawing/2014/main" id="{C8C11E09-DFC5-AF4B-810D-971A2114D680}"/>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46</a:t>
            </a:fld>
            <a:endParaRPr lang="en-US"/>
          </a:p>
        </p:txBody>
      </p:sp>
    </p:spTree>
    <p:extLst>
      <p:ext uri="{BB962C8B-B14F-4D97-AF65-F5344CB8AC3E}">
        <p14:creationId xmlns:p14="http://schemas.microsoft.com/office/powerpoint/2010/main" val="3009050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5 minutes</a:t>
            </a:r>
          </a:p>
          <a:p>
            <a:pPr marL="0" indent="0">
              <a:buFontTx/>
              <a:buNone/>
            </a:pPr>
            <a:endParaRPr lang="en-US" sz="1200" dirty="0"/>
          </a:p>
          <a:p>
            <a:r>
              <a:rPr lang="en-US" sz="1200" b="1" dirty="0"/>
              <a:t>Facilitator</a:t>
            </a:r>
            <a:r>
              <a:rPr lang="en-US" sz="1200" b="1" baseline="0" dirty="0"/>
              <a:t> says: </a:t>
            </a:r>
            <a:r>
              <a:rPr lang="en-US" sz="1200" dirty="0"/>
              <a:t>In</a:t>
            </a:r>
            <a:r>
              <a:rPr lang="en-US" sz="1200" baseline="0" dirty="0"/>
              <a:t> Module 1, Session 1 we kicked off our learning with a conversation about what it means to be literate in the 21</a:t>
            </a:r>
            <a:r>
              <a:rPr lang="en-US" sz="1200" baseline="30000" dirty="0"/>
              <a:t>st</a:t>
            </a:r>
            <a:r>
              <a:rPr lang="en-US" sz="1200" baseline="0" dirty="0"/>
              <a:t> century and why these skills are so important.  We named that a critical component of literacy in the 21</a:t>
            </a:r>
            <a:r>
              <a:rPr lang="en-US" sz="1200" baseline="30000" dirty="0"/>
              <a:t>st</a:t>
            </a:r>
            <a:r>
              <a:rPr lang="en-US" sz="1200" baseline="0" dirty="0"/>
              <a:t> century is the ability to research and rely on digital sources.  Let’s take a few moments to connect that to our own lives and to think critically about the skills that are needed to effectively research.</a:t>
            </a:r>
          </a:p>
          <a:p>
            <a:endParaRPr lang="en-US" sz="1200" baseline="0" dirty="0"/>
          </a:p>
          <a:p>
            <a:pPr marL="0" indent="0">
              <a:buFontTx/>
              <a:buNone/>
            </a:pPr>
            <a:r>
              <a:rPr lang="en-US" sz="1200" b="1" baseline="0" dirty="0"/>
              <a:t>Facilitator does: </a:t>
            </a:r>
            <a:r>
              <a:rPr lang="en-US" sz="1200" baseline="0" dirty="0"/>
              <a:t>Point participants to the Do Now section of their note-catchers and provide 2 minutes for participants to jot down their ideas. Then, have participants discuss at their tables or with a partner. If time allows, invite some participants to share with the whole group. </a:t>
            </a:r>
            <a:endParaRPr lang="en-US" sz="1200" dirty="0"/>
          </a:p>
        </p:txBody>
      </p:sp>
      <p:sp>
        <p:nvSpPr>
          <p:cNvPr id="4" name="Slide Number Placeholder 3"/>
          <p:cNvSpPr>
            <a:spLocks noGrp="1"/>
          </p:cNvSpPr>
          <p:nvPr>
            <p:ph type="sldNum" sz="quarter" idx="10"/>
          </p:nvPr>
        </p:nvSpPr>
        <p:spPr>
          <a:xfrm>
            <a:off x="6028723" y="8543323"/>
            <a:ext cx="529732" cy="458787"/>
          </a:xfrm>
          <a:prstGeom prst="rect">
            <a:avLst/>
          </a:prstGeom>
        </p:spPr>
        <p:txBody>
          <a:bodyPr/>
          <a:lstStyle/>
          <a:p>
            <a:fld id="{86425DA3-A274-D349-A373-1D0D30C163E5}" type="slidenum">
              <a:rPr lang="en-US" smtClean="0"/>
              <a:t>47</a:t>
            </a:fld>
            <a:endParaRPr lang="en-US" dirty="0"/>
          </a:p>
        </p:txBody>
      </p:sp>
    </p:spTree>
    <p:extLst>
      <p:ext uri="{BB962C8B-B14F-4D97-AF65-F5344CB8AC3E}">
        <p14:creationId xmlns:p14="http://schemas.microsoft.com/office/powerpoint/2010/main" val="2999076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1 minute</a:t>
            </a:r>
          </a:p>
          <a:p>
            <a:pPr marL="0" indent="0">
              <a:buFontTx/>
              <a:buNone/>
            </a:pPr>
            <a:endParaRPr lang="en-US" sz="1200" b="0" baseline="0" dirty="0"/>
          </a:p>
          <a:p>
            <a:pPr marL="0" indent="0">
              <a:buFontTx/>
              <a:buNone/>
            </a:pPr>
            <a:r>
              <a:rPr lang="en-US" sz="1200" b="1" baseline="0" dirty="0"/>
              <a:t>Facilitator says: </a:t>
            </a:r>
            <a:r>
              <a:rPr lang="en-US" sz="1200" b="0" baseline="0" dirty="0"/>
              <a:t>Take a moment to review today’s objectives.</a:t>
            </a:r>
          </a:p>
          <a:p>
            <a:pPr marL="0" indent="0">
              <a:buFontTx/>
              <a:buNone/>
            </a:pPr>
            <a:endParaRPr lang="en-US" sz="1200" b="0" baseline="0" dirty="0"/>
          </a:p>
          <a:p>
            <a:pPr marL="0" indent="0">
              <a:buFontTx/>
              <a:buNone/>
            </a:pPr>
            <a:r>
              <a:rPr lang="en-US" sz="1200" b="1" baseline="0" dirty="0"/>
              <a:t>Facilitator says: </a:t>
            </a:r>
            <a:r>
              <a:rPr lang="en-US" sz="1200" b="0" baseline="0" dirty="0"/>
              <a:t>Today we’ll spend our time digging into the Extension Task for our shared unit (</a:t>
            </a:r>
            <a:r>
              <a:rPr lang="en-US" sz="1200" b="0" i="1" baseline="0" dirty="0"/>
              <a:t>American Revolution</a:t>
            </a:r>
            <a:r>
              <a:rPr lang="en-US" sz="1200" b="0" baseline="0" dirty="0"/>
              <a:t>) and unpacking the skills and knowledge demanded by this task. We’ll also analyze the backwards design of Guidebooks units in order to see how lesson sequences intentionally build knowledge to prepare students for the Extension Task.</a:t>
            </a:r>
            <a:endParaRPr lang="en-US" sz="1200" b="1" dirty="0"/>
          </a:p>
        </p:txBody>
      </p:sp>
      <p:sp>
        <p:nvSpPr>
          <p:cNvPr id="5" name="Slide Number Placeholder 3">
            <a:extLst>
              <a:ext uri="{FF2B5EF4-FFF2-40B4-BE49-F238E27FC236}">
                <a16:creationId xmlns:a16="http://schemas.microsoft.com/office/drawing/2014/main" id="{2CA17B97-B088-6240-8707-83D2233AB125}"/>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48</a:t>
            </a:fld>
            <a:endParaRPr lang="en-US"/>
          </a:p>
        </p:txBody>
      </p:sp>
    </p:spTree>
    <p:extLst>
      <p:ext uri="{BB962C8B-B14F-4D97-AF65-F5344CB8AC3E}">
        <p14:creationId xmlns:p14="http://schemas.microsoft.com/office/powerpoint/2010/main" val="8055866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30 seconds</a:t>
            </a:r>
          </a:p>
          <a:p>
            <a:pPr marL="0" indent="0">
              <a:buFontTx/>
              <a:buNone/>
            </a:pPr>
            <a:endParaRPr lang="en-US" sz="1200" b="0" baseline="0" dirty="0"/>
          </a:p>
          <a:p>
            <a:pPr marL="0" indent="0">
              <a:buFontTx/>
              <a:buNone/>
            </a:pPr>
            <a:r>
              <a:rPr lang="en-US" sz="1200" b="1" baseline="0" dirty="0"/>
              <a:t>Facilitator does: </a:t>
            </a:r>
            <a:r>
              <a:rPr lang="en-US" sz="1200" b="0" baseline="0" dirty="0"/>
              <a:t>Briefly review the agenda for today and connect its components to our objectives. </a:t>
            </a:r>
            <a:endParaRPr lang="en-US" sz="1200" b="1" dirty="0"/>
          </a:p>
        </p:txBody>
      </p:sp>
      <p:sp>
        <p:nvSpPr>
          <p:cNvPr id="5" name="Slide Number Placeholder 3">
            <a:extLst>
              <a:ext uri="{FF2B5EF4-FFF2-40B4-BE49-F238E27FC236}">
                <a16:creationId xmlns:a16="http://schemas.microsoft.com/office/drawing/2014/main" id="{6B135FBA-2177-4646-A457-C6828BE1454C}"/>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49</a:t>
            </a:fld>
            <a:endParaRPr lang="en-US"/>
          </a:p>
        </p:txBody>
      </p:sp>
    </p:spTree>
    <p:extLst>
      <p:ext uri="{BB962C8B-B14F-4D97-AF65-F5344CB8AC3E}">
        <p14:creationId xmlns:p14="http://schemas.microsoft.com/office/powerpoint/2010/main" val="606670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29551"/>
          </a:xfrm>
        </p:spPr>
        <p:txBody>
          <a:bodyPr/>
          <a:lstStyle/>
          <a:p>
            <a:pPr marL="0" indent="0">
              <a:buFontTx/>
              <a:buNone/>
            </a:pPr>
            <a:r>
              <a:rPr lang="en-US" sz="1200" b="1" dirty="0"/>
              <a:t>Duration:</a:t>
            </a:r>
            <a:r>
              <a:rPr lang="en-US" sz="1200" b="1" baseline="0" dirty="0"/>
              <a:t> </a:t>
            </a:r>
            <a:r>
              <a:rPr lang="en-US" sz="1200" b="0" baseline="0" dirty="0"/>
              <a:t>2 minutes</a:t>
            </a:r>
          </a:p>
          <a:p>
            <a:pPr marL="0" indent="0">
              <a:buFontTx/>
              <a:buNone/>
            </a:pPr>
            <a:endParaRPr lang="en-US" sz="1200" b="0" baseline="0" dirty="0"/>
          </a:p>
          <a:p>
            <a:pPr marL="0" indent="0">
              <a:buFont typeface="Arial" charset="0"/>
              <a:buNone/>
            </a:pPr>
            <a:r>
              <a:rPr lang="en-US" sz="1200" b="1" i="0" dirty="0">
                <a:ea typeface="MS PGothic" charset="0"/>
              </a:rPr>
              <a:t>Facilitator</a:t>
            </a:r>
            <a:r>
              <a:rPr lang="en-US" sz="1200" b="1" i="0" baseline="0" dirty="0">
                <a:ea typeface="MS PGothic" charset="0"/>
              </a:rPr>
              <a:t> says: </a:t>
            </a:r>
            <a:r>
              <a:rPr lang="en-US" sz="1200" b="0" i="0" dirty="0">
                <a:ea typeface="MS PGothic" charset="0"/>
              </a:rPr>
              <a:t>Remember these three instructional shifts we examined in Content Module 1</a:t>
            </a:r>
            <a:r>
              <a:rPr lang="en-US" sz="1200" b="0" i="0" baseline="0" dirty="0">
                <a:ea typeface="MS PGothic" charset="0"/>
              </a:rPr>
              <a:t>: complexity, evidence, and knowledge.  These three shifts are at the heart of College and Career – ready instruction and at the heart of this professional learning initiative – these shifts are what’s driving our learning.  </a:t>
            </a:r>
          </a:p>
          <a:p>
            <a:pPr marL="0" indent="0">
              <a:buFont typeface="Arial" charset="0"/>
              <a:buNone/>
            </a:pPr>
            <a:endParaRPr lang="en-US" sz="1200" b="0" i="0" baseline="0" dirty="0">
              <a:ea typeface="MS PGothic" charset="0"/>
            </a:endParaRPr>
          </a:p>
          <a:p>
            <a:pPr marL="0" indent="0">
              <a:buFont typeface="Arial" charset="0"/>
              <a:buNone/>
            </a:pPr>
            <a:r>
              <a:rPr lang="en-US" sz="1200" b="1" i="0" baseline="0" dirty="0">
                <a:ea typeface="MS PGothic" charset="0"/>
              </a:rPr>
              <a:t>Facilitator does: </a:t>
            </a:r>
            <a:r>
              <a:rPr lang="en-US" sz="1200" b="0" i="0" baseline="0" dirty="0">
                <a:ea typeface="MS PGothic" charset="0"/>
              </a:rPr>
              <a:t>invite someone to share/explain what we mean by the instructional shifts – i.e. the shifts are the change in curriculum, assessment and instruction that are necessary to prepare students for college and career.  They are “the big picture” of literacy instruction.  </a:t>
            </a:r>
          </a:p>
          <a:p>
            <a:pPr marL="0" indent="0">
              <a:buFont typeface="Arial" charset="0"/>
              <a:buNone/>
            </a:pPr>
            <a:endParaRPr lang="en-US" sz="1200" b="0" i="0" baseline="0" dirty="0">
              <a:ea typeface="MS PGothic" charset="0"/>
            </a:endParaRPr>
          </a:p>
          <a:p>
            <a:r>
              <a:rPr lang="en-US" sz="1200" b="1" dirty="0"/>
              <a:t>Facilitator</a:t>
            </a:r>
            <a:r>
              <a:rPr lang="en-US" sz="1200" b="1" baseline="0" dirty="0"/>
              <a:t> does: </a:t>
            </a:r>
            <a:r>
              <a:rPr lang="en-US" sz="1200" baseline="0" dirty="0"/>
              <a:t>Click to reveal purple box.</a:t>
            </a:r>
          </a:p>
          <a:p>
            <a:endParaRPr lang="en-US" sz="1200" baseline="0" dirty="0"/>
          </a:p>
          <a:p>
            <a:r>
              <a:rPr lang="en-US" sz="1200" b="1" baseline="0" dirty="0"/>
              <a:t>Facilitator says: </a:t>
            </a:r>
            <a:r>
              <a:rPr lang="en-US" sz="1200" b="0" baseline="0" dirty="0"/>
              <a:t>F</a:t>
            </a:r>
            <a:r>
              <a:rPr lang="en-US" sz="1200" baseline="0" dirty="0"/>
              <a:t>or our purposes today, we are going to be zooming in on the shift of Knowledge. Please take a moment to re-read the description of this shift in your note-catcher (it’s the same description we read in November).</a:t>
            </a:r>
          </a:p>
          <a:p>
            <a:endParaRPr lang="en-US" sz="1200" baseline="0" dirty="0"/>
          </a:p>
          <a:p>
            <a:r>
              <a:rPr lang="en-US" sz="1200" b="1" baseline="0" dirty="0"/>
              <a:t>Facilitator does: </a:t>
            </a:r>
            <a:r>
              <a:rPr lang="en-US" sz="1200" baseline="0" dirty="0"/>
              <a:t>Provide 1 minute of independent reading time.</a:t>
            </a:r>
          </a:p>
          <a:p>
            <a:endParaRPr lang="en-US" sz="1200" baseline="0" dirty="0"/>
          </a:p>
          <a:p>
            <a:r>
              <a:rPr lang="en-US" sz="1200" b="1" baseline="0" dirty="0"/>
              <a:t>Facilitator says: </a:t>
            </a:r>
            <a:r>
              <a:rPr lang="en-US" sz="1200" baseline="0" dirty="0"/>
              <a:t>As we travel through Content Module 2 today, you will begin to see how this shift plays out in both curriculum and instruction.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9554419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a:t>
            </a:r>
          </a:p>
          <a:p>
            <a:pPr marL="0" indent="0">
              <a:buFontTx/>
              <a:buNone/>
            </a:pPr>
            <a:endParaRPr lang="en-US" sz="1200" dirty="0"/>
          </a:p>
          <a:p>
            <a:pPr marL="0" indent="0">
              <a:buFontTx/>
              <a:buNone/>
            </a:pPr>
            <a:r>
              <a:rPr lang="en-US" sz="1200" b="1" dirty="0"/>
              <a:t>Facilitator</a:t>
            </a:r>
            <a:r>
              <a:rPr lang="en-US" sz="1200" b="1" baseline="0" dirty="0"/>
              <a:t> says: </a:t>
            </a:r>
            <a:r>
              <a:rPr lang="en-US" sz="1200" dirty="0"/>
              <a:t>Recall the three</a:t>
            </a:r>
            <a:r>
              <a:rPr lang="en-US" sz="1200" baseline="0" dirty="0"/>
              <a:t> types of assessments in each unit. When you prepare to teach a unit, you need to conduct a careful analysis of all three to develop a deeper understanding of what students are expected to do by the end of the unit. In Module 1, we unpacked the Cold Read Task. </a:t>
            </a:r>
          </a:p>
          <a:p>
            <a:pPr marL="0" indent="0">
              <a:buFontTx/>
              <a:buNone/>
            </a:pPr>
            <a:endParaRPr lang="en-US" sz="1200" baseline="0" dirty="0"/>
          </a:p>
          <a:p>
            <a:pPr marL="0" indent="0">
              <a:buFontTx/>
              <a:buNone/>
            </a:pPr>
            <a:r>
              <a:rPr lang="en-US" sz="1200" b="1" baseline="0" dirty="0"/>
              <a:t>Facilitator does: </a:t>
            </a:r>
            <a:r>
              <a:rPr lang="en-US" sz="1200" baseline="0" dirty="0"/>
              <a:t>Click to reveal the red box.</a:t>
            </a:r>
          </a:p>
          <a:p>
            <a:pPr marL="0" indent="0">
              <a:buFontTx/>
              <a:buNone/>
            </a:pPr>
            <a:endParaRPr lang="en-US" sz="1200" baseline="0" dirty="0"/>
          </a:p>
          <a:p>
            <a:pPr marL="0" indent="0">
              <a:buFontTx/>
              <a:buNone/>
            </a:pPr>
            <a:r>
              <a:rPr lang="en-US" sz="1200" b="1" baseline="0" dirty="0"/>
              <a:t>Facilitator says: </a:t>
            </a:r>
            <a:r>
              <a:rPr lang="en-US" sz="1200" baseline="0" dirty="0"/>
              <a:t>For our purposes today we are going to zoom in and unpack the knowledge needed for students to be successful on the research extension task. </a:t>
            </a:r>
          </a:p>
          <a:p>
            <a:pPr marL="0" indent="0">
              <a:buFontTx/>
              <a:buNone/>
            </a:pPr>
            <a:r>
              <a:rPr lang="en-US" sz="1200" baseline="0" dirty="0"/>
              <a:t> </a:t>
            </a:r>
          </a:p>
          <a:p>
            <a:pPr marL="0" indent="0">
              <a:buFontTx/>
              <a:buNone/>
            </a:pPr>
            <a:r>
              <a:rPr lang="en-US" sz="1200" b="1" baseline="0" dirty="0"/>
              <a:t>Important note: </a:t>
            </a:r>
            <a:r>
              <a:rPr lang="en-US" sz="1200" baseline="0" dirty="0"/>
              <a:t>For more information on ”Preparing to Teach a Unit,” see pages 12-14 from the Overview Guide: https://</a:t>
            </a:r>
            <a:r>
              <a:rPr lang="en-US" sz="1200" baseline="0" dirty="0" err="1"/>
              <a:t>learnzillion.com</a:t>
            </a:r>
            <a:r>
              <a:rPr lang="en-US" sz="1200" baseline="0" dirty="0"/>
              <a:t>/resources/134197</a:t>
            </a:r>
          </a:p>
        </p:txBody>
      </p:sp>
      <p:sp>
        <p:nvSpPr>
          <p:cNvPr id="5" name="Slide Number Placeholder 3">
            <a:extLst>
              <a:ext uri="{FF2B5EF4-FFF2-40B4-BE49-F238E27FC236}">
                <a16:creationId xmlns:a16="http://schemas.microsoft.com/office/drawing/2014/main" id="{2BE329A4-BAD6-C943-A6B7-3E42E237D2AF}"/>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50</a:t>
            </a:fld>
            <a:endParaRPr lang="en-US" dirty="0"/>
          </a:p>
        </p:txBody>
      </p:sp>
    </p:spTree>
    <p:extLst>
      <p:ext uri="{BB962C8B-B14F-4D97-AF65-F5344CB8AC3E}">
        <p14:creationId xmlns:p14="http://schemas.microsoft.com/office/powerpoint/2010/main" val="7975856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388608"/>
          </a:xfrm>
        </p:spPr>
        <p:txBody>
          <a:bodyPr/>
          <a:lstStyle/>
          <a:p>
            <a:pPr marL="0" indent="0">
              <a:buFontTx/>
              <a:buNone/>
            </a:pPr>
            <a:r>
              <a:rPr lang="en-US" sz="1200" b="1" baseline="0" dirty="0"/>
              <a:t>Duration: </a:t>
            </a:r>
            <a:r>
              <a:rPr lang="en-US" sz="1200" b="0" baseline="0" dirty="0"/>
              <a:t>6</a:t>
            </a:r>
            <a:r>
              <a:rPr lang="en-US" sz="1200" baseline="0" dirty="0"/>
              <a:t> minutes</a:t>
            </a:r>
          </a:p>
          <a:p>
            <a:pPr marL="0" indent="0">
              <a:buFontTx/>
              <a:buNone/>
            </a:pPr>
            <a:endParaRPr lang="en-US" sz="1200" baseline="0" dirty="0"/>
          </a:p>
          <a:p>
            <a:r>
              <a:rPr lang="en-US" sz="1200" b="1" baseline="0" dirty="0"/>
              <a:t>Facilitator does</a:t>
            </a:r>
            <a:r>
              <a:rPr lang="en-US" sz="1200" baseline="0" dirty="0"/>
              <a:t>: Review directions and point participants to the Extension Task, which is the first page (front and back) of the packet called “Extension Task Supplemental Materials.” Point out that there are separate sets of directions for the two sides: Patriots and Loyalists. After 1-2 minutes of independent review time, have participants discuss the two questions with a partner. </a:t>
            </a:r>
          </a:p>
          <a:p>
            <a:endParaRPr lang="en-US" sz="1200" baseline="0" dirty="0"/>
          </a:p>
          <a:p>
            <a:r>
              <a:rPr lang="en-US" sz="1200" b="1" baseline="0" dirty="0"/>
              <a:t>Look for:</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Generally this task asks students to </a:t>
            </a:r>
            <a:r>
              <a:rPr lang="en-US" sz="1200" b="0" baseline="0" dirty="0"/>
              <a:t>research more about the topic they have been studying in this unit (the American Revolution) from either the point of view of a Loyalist or a Patriot in order to debate whether the revolution was a “war for freedom or a war of treason” with classmates.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Students will need to work with a variety of informational articles, reports, and other texts in order to answer all prompts and guiding questions that help students prepare for the debate (i.e. “What do the Loyalists think of paying taxes?”). They will also need to draw on knowledge/information from the anchor text </a:t>
            </a:r>
            <a:r>
              <a:rPr lang="en-US" sz="1200" b="0" i="1" baseline="0" dirty="0"/>
              <a:t>If You Lived at the Time of the American Revolution</a:t>
            </a:r>
            <a:r>
              <a:rPr lang="en-US" sz="1200" b="0" i="0" baseline="0" dirty="0"/>
              <a:t>, and other texts from the unit</a:t>
            </a:r>
            <a:r>
              <a:rPr lang="en-US" sz="1200" b="0" i="1" baseline="0" dirty="0"/>
              <a:t>.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0" i="1" baseline="0" dirty="0"/>
          </a:p>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latin typeface="Calibri"/>
                <a:ea typeface="+mn-ea"/>
                <a:cs typeface="Calibri"/>
              </a:rPr>
              <a:t>Image Source: </a:t>
            </a:r>
            <a:r>
              <a:rPr lang="en-US" sz="1200" b="0" i="0" u="none" strike="noStrike" kern="1200" dirty="0">
                <a:solidFill>
                  <a:schemeClr val="tx1"/>
                </a:solidFill>
                <a:effectLst/>
                <a:latin typeface="Calibri"/>
                <a:ea typeface="+mn-ea"/>
                <a:cs typeface="Calibri"/>
              </a:rPr>
              <a:t>ELA Guidebooks</a:t>
            </a:r>
            <a:endParaRPr lang="en-US" sz="1200" baseline="0" dirty="0"/>
          </a:p>
        </p:txBody>
      </p:sp>
      <p:sp>
        <p:nvSpPr>
          <p:cNvPr id="6" name="Slide Number Placeholder 3">
            <a:extLst>
              <a:ext uri="{FF2B5EF4-FFF2-40B4-BE49-F238E27FC236}">
                <a16:creationId xmlns:a16="http://schemas.microsoft.com/office/drawing/2014/main" id="{3750DB63-3D05-ED4E-86AF-7DE8210E9DEB}"/>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51</a:t>
            </a:fld>
            <a:endParaRPr lang="en-US" dirty="0"/>
          </a:p>
        </p:txBody>
      </p:sp>
    </p:spTree>
    <p:extLst>
      <p:ext uri="{BB962C8B-B14F-4D97-AF65-F5344CB8AC3E}">
        <p14:creationId xmlns:p14="http://schemas.microsoft.com/office/powerpoint/2010/main" val="3756593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2901002"/>
          </a:xfrm>
        </p:spPr>
        <p:txBody>
          <a:bodyPr/>
          <a:lstStyle/>
          <a:p>
            <a:pPr marL="0" indent="0">
              <a:buFontTx/>
              <a:buNone/>
            </a:pPr>
            <a:r>
              <a:rPr lang="en-US" sz="1200" b="1" baseline="0" dirty="0"/>
              <a:t>Duration: </a:t>
            </a:r>
            <a:r>
              <a:rPr lang="en-US" sz="1200" b="0" baseline="0" dirty="0">
                <a:latin typeface="Calibri"/>
                <a:cs typeface="Calibri"/>
              </a:rPr>
              <a:t>7</a:t>
            </a:r>
            <a:r>
              <a:rPr lang="en-US" sz="1200" dirty="0">
                <a:latin typeface="Calibri"/>
                <a:cs typeface="Calibri"/>
              </a:rPr>
              <a:t> minutes</a:t>
            </a:r>
          </a:p>
          <a:p>
            <a:pPr marL="0" indent="0">
              <a:buFontTx/>
              <a:buNone/>
            </a:pPr>
            <a:endParaRPr lang="en-US" sz="1200" dirty="0">
              <a:latin typeface="Calibri"/>
              <a:cs typeface="Calibri"/>
            </a:endParaRPr>
          </a:p>
          <a:p>
            <a:pPr marL="0" indent="0">
              <a:buFontTx/>
              <a:buNone/>
            </a:pPr>
            <a:r>
              <a:rPr lang="en-US" sz="1200" b="1" dirty="0">
                <a:latin typeface="Calibri"/>
                <a:cs typeface="Calibri"/>
              </a:rPr>
              <a:t>Facilitator says: </a:t>
            </a:r>
            <a:r>
              <a:rPr lang="en-US" sz="1200" b="0" dirty="0">
                <a:latin typeface="Calibri"/>
                <a:cs typeface="Calibri"/>
              </a:rPr>
              <a:t>Now, we’re going examine the exemplar responses to deepen our understanding of the knowledge required to be successful on this task. Since this task requires a debate, we are going to review the exemplar planning tools included in the Guidebooks unit. These clearly demonstrate the types of responses expected from students. </a:t>
            </a:r>
            <a:endParaRPr lang="en-US" sz="1200" b="1" dirty="0">
              <a:latin typeface="Calibri"/>
              <a:cs typeface="Calibri"/>
            </a:endParaRPr>
          </a:p>
          <a:p>
            <a:pPr marL="0" indent="0">
              <a:buFontTx/>
              <a:buNone/>
            </a:pPr>
            <a:endParaRPr lang="en-US" sz="1200" b="1" dirty="0">
              <a:latin typeface="Calibri"/>
              <a:cs typeface="Calibri"/>
            </a:endParaRPr>
          </a:p>
          <a:p>
            <a:pPr marL="0" indent="0">
              <a:buFontTx/>
              <a:buNone/>
            </a:pPr>
            <a:r>
              <a:rPr lang="en-US" sz="1200" b="1" dirty="0">
                <a:latin typeface="Calibri"/>
                <a:cs typeface="Calibri"/>
              </a:rPr>
              <a:t>Facilitator does: </a:t>
            </a:r>
            <a:r>
              <a:rPr lang="en-US" sz="1200" dirty="0">
                <a:latin typeface="Calibri"/>
                <a:cs typeface="Calibri"/>
              </a:rPr>
              <a:t>Point</a:t>
            </a:r>
            <a:r>
              <a:rPr lang="en-US" sz="1200" baseline="0" dirty="0">
                <a:latin typeface="Calibri"/>
                <a:cs typeface="Calibri"/>
              </a:rPr>
              <a:t> participants to the exemplar planning documents in their handouts, found starting on the next page of the supplemental extension task materials packet. Review directions and provide independent work time. Important note: There are two “exemplar planning tools” – one for the Patriot side, and another for the Loyalists. The rubric is found on the last page of the supplemental materials packet. Afterwards, have participants share what they noticed and highlighted with a partner. Finally, invite participants to share out with the whole group. </a:t>
            </a:r>
          </a:p>
          <a:p>
            <a:pPr marL="0" indent="0">
              <a:buFontTx/>
              <a:buNone/>
            </a:pPr>
            <a:endParaRPr lang="en-US" sz="1200" baseline="0" dirty="0">
              <a:latin typeface="Calibri"/>
              <a:cs typeface="Calibri"/>
            </a:endParaRPr>
          </a:p>
          <a:p>
            <a:pPr marL="0" indent="0">
              <a:buFontTx/>
              <a:buNone/>
            </a:pPr>
            <a:r>
              <a:rPr lang="en-US" sz="1200" b="1" baseline="0" dirty="0">
                <a:latin typeface="Calibri"/>
                <a:cs typeface="Calibri"/>
              </a:rPr>
              <a:t>Look for:</a:t>
            </a:r>
          </a:p>
          <a:p>
            <a:pPr marL="171450" indent="-171450">
              <a:buFont typeface="Arial" charset="0"/>
              <a:buChar char="•"/>
            </a:pPr>
            <a:r>
              <a:rPr lang="en-US" sz="1200" baseline="0" dirty="0">
                <a:latin typeface="Calibri"/>
                <a:cs typeface="Calibri"/>
              </a:rPr>
              <a:t>Evidence of integration between new ideas from research and ideas from the anchor text </a:t>
            </a:r>
            <a:r>
              <a:rPr lang="en-US" sz="1200" i="1" baseline="0" dirty="0">
                <a:latin typeface="Calibri"/>
                <a:cs typeface="Calibri"/>
              </a:rPr>
              <a:t>If You Lived at the Time of the American Revolution.</a:t>
            </a:r>
            <a:endParaRPr lang="en-US" sz="1200" i="0" baseline="0" dirty="0">
              <a:latin typeface="Calibri"/>
              <a:cs typeface="Calibri"/>
            </a:endParaRPr>
          </a:p>
          <a:p>
            <a:pPr marL="171450" indent="-171450">
              <a:buFont typeface="Arial" charset="0"/>
              <a:buChar char="•"/>
            </a:pPr>
            <a:r>
              <a:rPr lang="en-US" sz="1200" i="0" baseline="0" dirty="0">
                <a:latin typeface="Calibri"/>
                <a:cs typeface="Calibri"/>
              </a:rPr>
              <a:t>Critical thinking helps students to develop questions for the other side of the debate.</a:t>
            </a:r>
          </a:p>
          <a:p>
            <a:pPr marL="171450" indent="-171450">
              <a:buFont typeface="Arial" charset="0"/>
              <a:buChar char="•"/>
            </a:pPr>
            <a:r>
              <a:rPr lang="en-US" sz="1200" i="0" baseline="0" dirty="0">
                <a:latin typeface="Calibri"/>
                <a:cs typeface="Calibri"/>
              </a:rPr>
              <a:t>Students must have context and previous knowledge to explain the quote at the top of the research page (i.e. they must know who Thomas Paine and Isaac Wilkins are).</a:t>
            </a:r>
          </a:p>
          <a:p>
            <a:pPr marL="171450" indent="-171450">
              <a:buFont typeface="Arial" charset="0"/>
              <a:buChar char="•"/>
            </a:pPr>
            <a:r>
              <a:rPr lang="en-US" sz="1200" i="0" baseline="0" dirty="0">
                <a:latin typeface="Calibri"/>
                <a:cs typeface="Calibri"/>
              </a:rPr>
              <a:t>The depth of knowledge needed about various topics within the Revolution is apparent.</a:t>
            </a:r>
          </a:p>
          <a:p>
            <a:pPr marL="171450" indent="-171450">
              <a:buFont typeface="Arial" charset="0"/>
              <a:buChar char="•"/>
            </a:pPr>
            <a:r>
              <a:rPr lang="en-US" sz="1200" i="0" baseline="0" dirty="0">
                <a:latin typeface="Calibri"/>
                <a:cs typeface="Calibri"/>
              </a:rPr>
              <a:t>According to the rubric, an exemplary performance in the debate requires students to both know their own side but to also have thoughtful and appropriate rebuttals to the other side.</a:t>
            </a:r>
          </a:p>
          <a:p>
            <a:pPr marL="171450" indent="-171450">
              <a:buFont typeface="Arial" charset="0"/>
              <a:buChar char="•"/>
            </a:pPr>
            <a:endParaRPr lang="en-US" sz="1200" i="0" baseline="0" dirty="0">
              <a:latin typeface="Calibri"/>
              <a:cs typeface="Calibri"/>
            </a:endParaRPr>
          </a:p>
          <a:p>
            <a:pPr marL="0" indent="0">
              <a:buFont typeface="Arial" charset="0"/>
              <a:buNone/>
            </a:pPr>
            <a:r>
              <a:rPr lang="en-US" sz="1200" b="1" i="0" baseline="0" dirty="0">
                <a:latin typeface="Calibri"/>
                <a:cs typeface="Calibri"/>
              </a:rPr>
              <a:t>Note: </a:t>
            </a:r>
            <a:r>
              <a:rPr lang="en-US" sz="1200" b="0" i="0" baseline="0" dirty="0">
                <a:latin typeface="Calibri"/>
                <a:cs typeface="Calibri"/>
              </a:rPr>
              <a:t>During the debrief, participants can jot down notes about the “knowledge” demonstrated in the exemplars in their note catcher. </a:t>
            </a:r>
          </a:p>
          <a:p>
            <a:pPr marL="0" indent="0">
              <a:buFont typeface="Arial" charset="0"/>
              <a:buNone/>
            </a:pPr>
            <a:endParaRPr lang="en-US" sz="1200" b="0" i="0" baseline="0" dirty="0">
              <a:latin typeface="Calibri"/>
              <a:cs typeface="Calibri"/>
            </a:endParaRP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latin typeface="Calibri"/>
                <a:ea typeface="+mn-ea"/>
                <a:cs typeface="Calibri"/>
              </a:rPr>
              <a:t>Image Source: </a:t>
            </a:r>
            <a:r>
              <a:rPr lang="en-US" sz="1200" b="0" i="0" u="none" strike="noStrike" kern="1200" dirty="0">
                <a:solidFill>
                  <a:schemeClr val="tx1"/>
                </a:solidFill>
                <a:effectLst/>
                <a:latin typeface="Calibri"/>
                <a:ea typeface="+mn-ea"/>
                <a:cs typeface="Calibri"/>
              </a:rPr>
              <a:t>ELA Guidebooks</a:t>
            </a:r>
            <a:endParaRPr lang="en-US" sz="1200" baseline="0" dirty="0"/>
          </a:p>
        </p:txBody>
      </p:sp>
      <p:sp>
        <p:nvSpPr>
          <p:cNvPr id="5" name="Slide Number Placeholder 3">
            <a:extLst>
              <a:ext uri="{FF2B5EF4-FFF2-40B4-BE49-F238E27FC236}">
                <a16:creationId xmlns:a16="http://schemas.microsoft.com/office/drawing/2014/main" id="{BB579A97-3B4D-BD47-9233-BCF04A063B3C}"/>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52</a:t>
            </a:fld>
            <a:endParaRPr lang="en-US" dirty="0"/>
          </a:p>
        </p:txBody>
      </p:sp>
    </p:spTree>
    <p:extLst>
      <p:ext uri="{BB962C8B-B14F-4D97-AF65-F5344CB8AC3E}">
        <p14:creationId xmlns:p14="http://schemas.microsoft.com/office/powerpoint/2010/main" val="4982290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1 </a:t>
            </a:r>
            <a:r>
              <a:rPr lang="en-US" sz="1200" baseline="0" dirty="0"/>
              <a:t>minute</a:t>
            </a:r>
          </a:p>
          <a:p>
            <a:pPr marL="0" indent="0">
              <a:buFontTx/>
              <a:buNone/>
            </a:pPr>
            <a:endParaRPr lang="en-US" sz="1200" baseline="0" dirty="0"/>
          </a:p>
          <a:p>
            <a:pPr marL="0" indent="0">
              <a:buFontTx/>
              <a:buNone/>
            </a:pPr>
            <a:r>
              <a:rPr lang="en-US" sz="1200" b="1" baseline="0" dirty="0"/>
              <a:t>Facilitator says: </a:t>
            </a:r>
            <a:r>
              <a:rPr lang="en-US" sz="1200" b="0" baseline="0" dirty="0"/>
              <a:t>Typically when you unpack a task (and like we did with the Cold Read Task in Module 1) you unpack both the skills and knowledge. For our purposes today, we are going to zoom in just on the knowledge demands of this task. </a:t>
            </a:r>
          </a:p>
          <a:p>
            <a:pPr marL="0" indent="0">
              <a:buFontTx/>
              <a:buNone/>
            </a:pPr>
            <a:endParaRPr lang="en-US" sz="1200" b="1" baseline="0" dirty="0"/>
          </a:p>
          <a:p>
            <a:pPr marL="0" indent="0">
              <a:buFontTx/>
              <a:buNone/>
            </a:pPr>
            <a:r>
              <a:rPr lang="en-US" sz="1200" b="1" baseline="0" dirty="0"/>
              <a:t>Facilitator says: </a:t>
            </a:r>
            <a:r>
              <a:rPr lang="en-US" sz="1200" b="0" baseline="0" dirty="0"/>
              <a:t>When we analyzed the student exemplar for this task, we identified a significant amount of knowledge and background that students would need in order to be successful in their classroom debate.</a:t>
            </a:r>
          </a:p>
          <a:p>
            <a:pPr marL="0" indent="0">
              <a:buFontTx/>
              <a:buNone/>
            </a:pPr>
            <a:endParaRPr lang="en-US" sz="1200" b="0" baseline="0" dirty="0"/>
          </a:p>
          <a:p>
            <a:pPr marL="0" indent="0">
              <a:buFontTx/>
              <a:buNone/>
            </a:pPr>
            <a:r>
              <a:rPr lang="en-US" sz="1200" b="1" baseline="0" dirty="0"/>
              <a:t>Note: </a:t>
            </a:r>
            <a:r>
              <a:rPr lang="en-US" sz="1200" b="0" baseline="0" dirty="0"/>
              <a:t>This knowledge will come not only from the sources listed in the task directions, but also from knowledge built with texts sequenced throughout the unit. This idea will be addressed in more depth on the next few slides.  </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Image Source: </a:t>
            </a:r>
            <a:r>
              <a:rPr lang="en-US" sz="1200" b="0" i="0" u="none" strike="noStrike" kern="1200" dirty="0">
                <a:solidFill>
                  <a:schemeClr val="tx1"/>
                </a:solidFill>
                <a:effectLst/>
                <a:latin typeface="Calibri"/>
                <a:ea typeface="+mn-ea"/>
                <a:cs typeface="Calibri"/>
              </a:rPr>
              <a:t>ELA Guidebooks</a:t>
            </a:r>
            <a:endParaRPr lang="en-US" sz="1200" baseline="0" dirty="0"/>
          </a:p>
        </p:txBody>
      </p:sp>
      <p:sp>
        <p:nvSpPr>
          <p:cNvPr id="5" name="Slide Number Placeholder 3">
            <a:extLst>
              <a:ext uri="{FF2B5EF4-FFF2-40B4-BE49-F238E27FC236}">
                <a16:creationId xmlns:a16="http://schemas.microsoft.com/office/drawing/2014/main" id="{A17298BE-5496-0740-97CB-0462548AD199}"/>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53</a:t>
            </a:fld>
            <a:endParaRPr lang="en-US" dirty="0"/>
          </a:p>
        </p:txBody>
      </p:sp>
    </p:spTree>
    <p:extLst>
      <p:ext uri="{BB962C8B-B14F-4D97-AF65-F5344CB8AC3E}">
        <p14:creationId xmlns:p14="http://schemas.microsoft.com/office/powerpoint/2010/main" val="17268440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We have a very clear idea now of the knowledge students need in order to be successful on this task.  But the big question is</a:t>
            </a:r>
            <a:r>
              <a:rPr lang="is-IS" sz="1200" dirty="0"/>
              <a:t>…how?  How</a:t>
            </a:r>
            <a:r>
              <a:rPr lang="is-IS" sz="1200" baseline="0" dirty="0"/>
              <a:t> do we prepare students to be successful on a task like this? </a:t>
            </a:r>
            <a:r>
              <a:rPr lang="en-US" sz="1200" dirty="0"/>
              <a:t>Students</a:t>
            </a:r>
            <a:r>
              <a:rPr lang="en-US" sz="1200" baseline="0" dirty="0"/>
              <a:t> (in 4</a:t>
            </a:r>
            <a:r>
              <a:rPr lang="en-US" sz="1200" baseline="30000" dirty="0"/>
              <a:t>th</a:t>
            </a:r>
            <a:r>
              <a:rPr lang="en-US" sz="1200" baseline="0" dirty="0"/>
              <a:t> grade, nonetheless!) </a:t>
            </a:r>
            <a:r>
              <a:rPr lang="en-US" sz="1200" dirty="0"/>
              <a:t>must be able to synthesize</a:t>
            </a:r>
            <a:r>
              <a:rPr lang="en-US" sz="1200" baseline="0" dirty="0"/>
              <a:t> ideas from multiple sources, think critically about other points of view, and verbally express their ideas.  However, it’s important to point out that this doesn’t happen automatically or in one sitting.  Even though the task itself is scaffolded and provides students with multiple sources for their research and graphic organizers/guiding questions, this is not enough to set students up to be successful.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indent="0">
              <a:buFontTx/>
              <a:buNone/>
            </a:pPr>
            <a:r>
              <a:rPr lang="en-US" sz="1200" b="1" baseline="0" dirty="0"/>
              <a:t>Facilitator says: </a:t>
            </a:r>
            <a:r>
              <a:rPr lang="en-US" sz="1200" dirty="0"/>
              <a:t>The takeaway here is that students need</a:t>
            </a:r>
            <a:r>
              <a:rPr lang="en-US" sz="1200" baseline="0" dirty="0"/>
              <a:t> to come to this task ALREADY having some background knowledge about this topic in order to be successful. Even with the scaffolding that’s built in to the task and the sources provided, that alone won’t be enough. A lot must happen BEFORE they get to this task. And here’s why</a:t>
            </a:r>
            <a:r>
              <a:rPr lang="mr-IN" sz="1200" baseline="0" dirty="0"/>
              <a:t>…</a:t>
            </a:r>
            <a:endParaRPr lang="en-US" sz="1200" dirty="0"/>
          </a:p>
        </p:txBody>
      </p:sp>
      <p:sp>
        <p:nvSpPr>
          <p:cNvPr id="5" name="Slide Number Placeholder 3">
            <a:extLst>
              <a:ext uri="{FF2B5EF4-FFF2-40B4-BE49-F238E27FC236}">
                <a16:creationId xmlns:a16="http://schemas.microsoft.com/office/drawing/2014/main" id="{C956BA3C-0831-7B4B-8BD9-DFA7A31FB3AE}"/>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54</a:t>
            </a:fld>
            <a:endParaRPr lang="en-US" dirty="0"/>
          </a:p>
        </p:txBody>
      </p:sp>
    </p:spTree>
    <p:extLst>
      <p:ext uri="{BB962C8B-B14F-4D97-AF65-F5344CB8AC3E}">
        <p14:creationId xmlns:p14="http://schemas.microsoft.com/office/powerpoint/2010/main" val="309160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dirty="0"/>
              <a:t>1.5 minute</a:t>
            </a:r>
          </a:p>
          <a:p>
            <a:pPr marL="0" indent="0">
              <a:buFontTx/>
              <a:buNone/>
            </a:pPr>
            <a:endParaRPr lang="en-US" sz="1200" b="0" dirty="0"/>
          </a:p>
          <a:p>
            <a:pPr marL="0" indent="0">
              <a:buFontTx/>
              <a:buNone/>
            </a:pPr>
            <a:r>
              <a:rPr lang="en-US" sz="1200" b="1" dirty="0"/>
              <a:t>Facilitator</a:t>
            </a:r>
            <a:r>
              <a:rPr lang="en-US" sz="1200" b="1" baseline="0" dirty="0"/>
              <a:t> does: </a:t>
            </a:r>
            <a:r>
              <a:rPr lang="en-US" sz="1200" b="0" dirty="0"/>
              <a:t>Have a volunteer read this quote aloud and/or provide time for participants to read it independently.</a:t>
            </a:r>
            <a:r>
              <a:rPr lang="en-US" sz="1200" b="0" baseline="0" dirty="0"/>
              <a:t> </a:t>
            </a:r>
            <a:r>
              <a:rPr lang="en-US" sz="1200" b="0" dirty="0"/>
              <a:t>Ask participants to summarize what this</a:t>
            </a:r>
            <a:r>
              <a:rPr lang="en-US" sz="1200" b="0" baseline="0" dirty="0"/>
              <a:t> quote is telling us</a:t>
            </a:r>
          </a:p>
          <a:p>
            <a:pPr marL="0" indent="0">
              <a:buFontTx/>
              <a:buNone/>
            </a:pPr>
            <a:endParaRPr lang="en-US" sz="1200" b="0" baseline="0" dirty="0"/>
          </a:p>
          <a:p>
            <a:pPr marL="0" indent="0">
              <a:buFontTx/>
              <a:buNone/>
            </a:pPr>
            <a:r>
              <a:rPr lang="en-US" sz="1200" b="1" baseline="0" dirty="0"/>
              <a:t>Facilitator s</a:t>
            </a:r>
            <a:r>
              <a:rPr lang="en-US" sz="1200" b="1" dirty="0"/>
              <a:t>ays</a:t>
            </a:r>
            <a:r>
              <a:rPr lang="en-US" sz="1200" dirty="0"/>
              <a:t>: Knowledge helps acquire new knowledge and vocab </a:t>
            </a:r>
            <a:r>
              <a:rPr lang="en-US" sz="1200" i="1" dirty="0"/>
              <a:t>faster </a:t>
            </a:r>
            <a:r>
              <a:rPr lang="en-US" sz="1200" dirty="0"/>
              <a:t>and </a:t>
            </a:r>
            <a:r>
              <a:rPr lang="en-US" sz="1200" i="1" dirty="0"/>
              <a:t>easier, </a:t>
            </a:r>
            <a:r>
              <a:rPr lang="en-US" sz="1200" dirty="0"/>
              <a:t>by acting like mental velcro, so new information “sticks.” Or like the dartboard</a:t>
            </a:r>
            <a:r>
              <a:rPr lang="en-US" sz="1200" baseline="0" dirty="0"/>
              <a:t> analogy, if you have an existing schema (in this case, the dartboard) you can easily attach new learning to it (in this case, the dart!).</a:t>
            </a:r>
            <a:endParaRPr lang="en-US" sz="1200" dirty="0"/>
          </a:p>
          <a:p>
            <a:endParaRPr lang="is-IS" sz="1200" baseline="0" dirty="0"/>
          </a:p>
          <a:p>
            <a:r>
              <a:rPr lang="is-IS" sz="1200" b="1" baseline="0" dirty="0"/>
              <a:t>Image Source: </a:t>
            </a:r>
            <a:r>
              <a:rPr lang="is-IS" sz="1200" b="0" baseline="0" dirty="0"/>
              <a:t>Public Domain</a:t>
            </a:r>
            <a:endParaRPr lang="is-IS" sz="1200" b="1" baseline="0" dirty="0"/>
          </a:p>
          <a:p>
            <a:pPr marL="171450" indent="-171450">
              <a:buFont typeface="Arial" charset="0"/>
              <a:buChar char="•"/>
            </a:pPr>
            <a:r>
              <a:rPr lang="en-US" sz="1200" dirty="0"/>
              <a:t>https://</a:t>
            </a:r>
            <a:r>
              <a:rPr lang="en-US" sz="1200" dirty="0" err="1"/>
              <a:t>pixabay.com</a:t>
            </a:r>
            <a:r>
              <a:rPr lang="en-US" sz="1200" dirty="0"/>
              <a:t>/</a:t>
            </a:r>
            <a:r>
              <a:rPr lang="en-US" sz="1200" dirty="0" err="1"/>
              <a:t>en</a:t>
            </a:r>
            <a:r>
              <a:rPr lang="en-US" sz="1200" dirty="0"/>
              <a:t>/darts-game-pub-fun-target-15337/</a:t>
            </a:r>
          </a:p>
          <a:p>
            <a:endParaRPr lang="en-US" sz="1200" dirty="0"/>
          </a:p>
          <a:p>
            <a:r>
              <a:rPr lang="en-US" sz="1200" b="1" dirty="0"/>
              <a:t>Research/Quote</a:t>
            </a:r>
            <a:r>
              <a:rPr lang="en-US" sz="1200" b="1" baseline="0" dirty="0"/>
              <a:t> Source: </a:t>
            </a:r>
          </a:p>
          <a:p>
            <a:pPr marL="171450" indent="-171450">
              <a:buFont typeface="Arial" panose="020B0604020202020204" pitchFamily="34" charset="0"/>
              <a:buChar char="•"/>
            </a:pPr>
            <a:r>
              <a:rPr lang="en-US" sz="1200" dirty="0"/>
              <a:t>Willingham, D. T. (2006). How Knowledge Helps. </a:t>
            </a:r>
            <a:r>
              <a:rPr lang="en-US" sz="1200" i="1" dirty="0"/>
              <a:t>American Educator, 30(1), 30-37. </a:t>
            </a:r>
            <a:r>
              <a:rPr lang="en-US" sz="1200" baseline="0" dirty="0"/>
              <a:t>Retrieved from </a:t>
            </a:r>
            <a:r>
              <a:rPr lang="en-US" sz="1200" baseline="0" dirty="0">
                <a:hlinkClick r:id="rId3"/>
              </a:rPr>
              <a:t>https://www.aft.org/periodical/american-educator/spring-2006/how-knowledge-helps</a:t>
            </a:r>
            <a:r>
              <a:rPr lang="en-US" sz="1200" baseline="0" dirty="0"/>
              <a:t> </a:t>
            </a:r>
          </a:p>
        </p:txBody>
      </p:sp>
      <p:sp>
        <p:nvSpPr>
          <p:cNvPr id="5" name="Slide Number Placeholder 3">
            <a:extLst>
              <a:ext uri="{FF2B5EF4-FFF2-40B4-BE49-F238E27FC236}">
                <a16:creationId xmlns:a16="http://schemas.microsoft.com/office/drawing/2014/main" id="{6E790858-B9BB-5D43-98D4-E19EE4345782}"/>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55</a:t>
            </a:fld>
            <a:endParaRPr lang="en-US" dirty="0"/>
          </a:p>
        </p:txBody>
      </p:sp>
    </p:spTree>
    <p:extLst>
      <p:ext uri="{BB962C8B-B14F-4D97-AF65-F5344CB8AC3E}">
        <p14:creationId xmlns:p14="http://schemas.microsoft.com/office/powerpoint/2010/main" val="440828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a:t>
            </a:r>
          </a:p>
          <a:p>
            <a:pPr marL="0" indent="0">
              <a:buFontTx/>
              <a:buNone/>
            </a:pPr>
            <a:endParaRPr lang="en-US" sz="1200" dirty="0"/>
          </a:p>
          <a:p>
            <a:r>
              <a:rPr lang="en-US" sz="1200" b="1" dirty="0"/>
              <a:t>Facilitator says</a:t>
            </a:r>
            <a:r>
              <a:rPr lang="en-US" sz="1200" dirty="0"/>
              <a:t>: In order for</a:t>
            </a:r>
            <a:r>
              <a:rPr lang="en-US" sz="1200" baseline="0" dirty="0"/>
              <a:t> students to be able to access and fully comprehend the research presented here in this extension task, it’s important that they have a schema that they can attach their learning to. If these articles were the first time they were reading about or thinking about the American Revolution, this would be an overly challenging task for students. Let’s take a closer look now at how the lessons and texts throughout this unit help build students’ schema so that they are well equipped to understand the new research presented in this extension task. </a:t>
            </a:r>
          </a:p>
          <a:p>
            <a:endParaRPr lang="en-US" sz="1200" dirty="0"/>
          </a:p>
          <a:p>
            <a:r>
              <a:rPr lang="is-IS" sz="1200" b="1" dirty="0"/>
              <a:t>Image Source: </a:t>
            </a:r>
            <a:r>
              <a:rPr lang="is-IS" sz="1200" dirty="0"/>
              <a:t>Public Domain</a:t>
            </a:r>
            <a:endParaRPr lang="is-IS" sz="1200" b="1" dirty="0"/>
          </a:p>
          <a:p>
            <a:pPr marL="171450" indent="-171450">
              <a:buFont typeface="Arial" charset="0"/>
              <a:buChar char="•"/>
            </a:pPr>
            <a:r>
              <a:rPr lang="en-US" sz="1200" dirty="0"/>
              <a:t>https://pixabay.com/</a:t>
            </a:r>
            <a:r>
              <a:rPr lang="en-US" sz="1200" dirty="0" err="1"/>
              <a:t>en</a:t>
            </a:r>
            <a:r>
              <a:rPr lang="en-US" sz="1200" dirty="0"/>
              <a:t>/darts-game-pub-fun-target-15337/</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2366486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aseline="0" dirty="0"/>
              <a:t>30 seconds</a:t>
            </a:r>
          </a:p>
          <a:p>
            <a:pPr marL="0" indent="0">
              <a:buFontTx/>
              <a:buNone/>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As you’ll remember from our unpacking of the cold read task in module 1, the lessons in the guidebook have been intentionally designed and sequenced to build the knowledge and skills student need.  When we unpacked the cold read task, we spent most of our time looking at how specific skills and grade-level standards were addressed through the sequence of lessons.  This time</a:t>
            </a:r>
            <a:r>
              <a:rPr lang="is-IS" sz="1200" baseline="0" dirty="0"/>
              <a:t>…we are going to take a much closer look at the knowledge-building that’s happening throughout this unit. </a:t>
            </a:r>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Image Source: </a:t>
            </a:r>
            <a:r>
              <a:rPr lang="en-US" sz="1200" b="0" i="0" u="none" strike="noStrike" kern="1200" dirty="0">
                <a:solidFill>
                  <a:schemeClr val="tx1"/>
                </a:solidFill>
                <a:effectLst/>
                <a:latin typeface="Calibri"/>
                <a:ea typeface="+mn-ea"/>
                <a:cs typeface="Calibri"/>
              </a:rPr>
              <a:t>ELA Guidebooks</a:t>
            </a:r>
            <a:endParaRPr lang="en-US" sz="1200" baseline="0" dirty="0"/>
          </a:p>
        </p:txBody>
      </p:sp>
      <p:sp>
        <p:nvSpPr>
          <p:cNvPr id="5" name="Slide Number Placeholder 3">
            <a:extLst>
              <a:ext uri="{FF2B5EF4-FFF2-40B4-BE49-F238E27FC236}">
                <a16:creationId xmlns:a16="http://schemas.microsoft.com/office/drawing/2014/main" id="{D604CB90-312D-FD4B-B049-98B2B9E51C97}"/>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57</a:t>
            </a:fld>
            <a:endParaRPr lang="en-US" dirty="0"/>
          </a:p>
        </p:txBody>
      </p:sp>
    </p:spTree>
    <p:extLst>
      <p:ext uri="{BB962C8B-B14F-4D97-AF65-F5344CB8AC3E}">
        <p14:creationId xmlns:p14="http://schemas.microsoft.com/office/powerpoint/2010/main" val="17237038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3</a:t>
            </a:r>
            <a:r>
              <a:rPr lang="en-US" sz="1200" baseline="0" dirty="0"/>
              <a:t> minutes </a:t>
            </a:r>
          </a:p>
          <a:p>
            <a:pPr marL="0" indent="0">
              <a:buFontTx/>
              <a:buNone/>
            </a:pPr>
            <a:endParaRPr lang="en-US" sz="1200" baseline="0" dirty="0"/>
          </a:p>
          <a:p>
            <a:pPr marL="0" indent="0">
              <a:buFontTx/>
              <a:buNone/>
            </a:pPr>
            <a:r>
              <a:rPr lang="en-US" sz="1200" b="1" baseline="0" dirty="0"/>
              <a:t>Facilitator says: </a:t>
            </a:r>
            <a:r>
              <a:rPr lang="en-US" sz="1200" b="0" baseline="0" dirty="0"/>
              <a:t>Today we are going to examine the sequence by accessing the lessons on </a:t>
            </a:r>
            <a:r>
              <a:rPr lang="en-US" sz="1200" b="0" baseline="0" dirty="0" err="1"/>
              <a:t>LearnZillion</a:t>
            </a:r>
            <a:r>
              <a:rPr lang="en-US" sz="1200" b="0" baseline="0" dirty="0"/>
              <a:t>. </a:t>
            </a:r>
          </a:p>
          <a:p>
            <a:pPr marL="0" indent="0">
              <a:buFontTx/>
              <a:buNone/>
            </a:pPr>
            <a:endParaRPr lang="en-US" sz="1200" b="1" baseline="0" dirty="0"/>
          </a:p>
          <a:p>
            <a:pPr marL="0" indent="0">
              <a:buFontTx/>
              <a:buNone/>
            </a:pPr>
            <a:r>
              <a:rPr lang="en-US" sz="1200" b="1" baseline="0" dirty="0"/>
              <a:t>Facilitator does: </a:t>
            </a:r>
            <a:r>
              <a:rPr lang="en-US" sz="1200" baseline="0" dirty="0"/>
              <a:t>Instruct participants to log-in to </a:t>
            </a:r>
            <a:r>
              <a:rPr lang="en-US" sz="1200" baseline="0" dirty="0" err="1"/>
              <a:t>LearnZillion</a:t>
            </a:r>
            <a:r>
              <a:rPr lang="en-US" sz="1200" baseline="0" dirty="0"/>
              <a:t> and navigate to the Grade 4 ”American Revolution” unit.</a:t>
            </a:r>
          </a:p>
          <a:p>
            <a:pPr marL="0" indent="0">
              <a:buFontTx/>
              <a:buNone/>
            </a:pPr>
            <a:endParaRPr lang="en-US" sz="1200" baseline="0" dirty="0"/>
          </a:p>
          <a:p>
            <a:pPr marL="0" indent="0">
              <a:buFontTx/>
              <a:buNone/>
            </a:pPr>
            <a:r>
              <a:rPr lang="en-US" sz="1200" b="1" baseline="0" dirty="0"/>
              <a:t>Image Source: </a:t>
            </a:r>
            <a:r>
              <a:rPr lang="en-US" sz="1200" b="0" baseline="0" dirty="0"/>
              <a:t>ELA Guidebooks</a:t>
            </a:r>
            <a:endParaRPr lang="en-US" sz="1200" b="1" dirty="0"/>
          </a:p>
        </p:txBody>
      </p:sp>
    </p:spTree>
    <p:extLst>
      <p:ext uri="{BB962C8B-B14F-4D97-AF65-F5344CB8AC3E}">
        <p14:creationId xmlns:p14="http://schemas.microsoft.com/office/powerpoint/2010/main" val="18100280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796925"/>
            <a:ext cx="4497388" cy="2530475"/>
          </a:xfrm>
        </p:spPr>
      </p:sp>
      <p:sp>
        <p:nvSpPr>
          <p:cNvPr id="3" name="Notes Placeholder 2"/>
          <p:cNvSpPr>
            <a:spLocks noGrp="1"/>
          </p:cNvSpPr>
          <p:nvPr>
            <p:ph type="body" idx="1"/>
          </p:nvPr>
        </p:nvSpPr>
        <p:spPr>
          <a:xfrm>
            <a:off x="622738" y="3486150"/>
            <a:ext cx="5486400" cy="5207474"/>
          </a:xfrm>
        </p:spPr>
        <p:txBody>
          <a:bodyPr/>
          <a:lstStyle/>
          <a:p>
            <a:pPr marL="0" indent="0">
              <a:buFontTx/>
              <a:buNone/>
            </a:pPr>
            <a:r>
              <a:rPr lang="en-US" sz="1200" b="1" baseline="0" dirty="0"/>
              <a:t>Duration: </a:t>
            </a:r>
            <a:r>
              <a:rPr lang="en-US" sz="1200" b="0" baseline="0" dirty="0"/>
              <a:t>7</a:t>
            </a:r>
            <a:r>
              <a:rPr lang="en-US" sz="1200" dirty="0"/>
              <a:t> minutes</a:t>
            </a:r>
          </a:p>
          <a:p>
            <a:endParaRPr lang="en-US" sz="1200" dirty="0"/>
          </a:p>
          <a:p>
            <a:r>
              <a:rPr lang="en-US" sz="1200" b="1" dirty="0"/>
              <a:t>Facilitator says: </a:t>
            </a:r>
            <a:r>
              <a:rPr lang="en-US" sz="1200" b="0" dirty="0"/>
              <a:t>W</a:t>
            </a:r>
            <a:r>
              <a:rPr lang="en-US" sz="1200" dirty="0"/>
              <a:t>e are going to start by zooming in on lessons 3-6 to see how these  lessons builds towards the extension task.  Review</a:t>
            </a:r>
            <a:r>
              <a:rPr lang="en-US" sz="1200" baseline="0" dirty="0"/>
              <a:t> this sequence of lessons with a partner and then refer back to the skills and knowledge we unpacked in the extension task and student exemplar.  How do these lessons build knowledge that will be helpful on this extension task?</a:t>
            </a:r>
          </a:p>
          <a:p>
            <a:endParaRPr lang="en-US" sz="1200" baseline="0" dirty="0"/>
          </a:p>
          <a:p>
            <a:r>
              <a:rPr lang="en-US" sz="1200" b="1" baseline="0" dirty="0"/>
              <a:t>Facilitator does: </a:t>
            </a:r>
            <a:r>
              <a:rPr lang="en-US" sz="1200" baseline="0" dirty="0"/>
              <a:t>Point participants to the graphic organizer in their note-catcher, where they should be recording their ideas for each set of lessons. After a few minutes, facilitate a whole group debrief. </a:t>
            </a:r>
          </a:p>
          <a:p>
            <a:endParaRPr lang="en-US" sz="1200" baseline="0" dirty="0"/>
          </a:p>
          <a:p>
            <a:r>
              <a:rPr lang="en-US" sz="1200" b="1" baseline="0" dirty="0"/>
              <a:t>Look for: </a:t>
            </a:r>
          </a:p>
          <a:p>
            <a:pPr marL="171450" indent="-171450">
              <a:buFont typeface="Arial" charset="0"/>
              <a:buChar char="•"/>
            </a:pPr>
            <a:r>
              <a:rPr lang="en-US" sz="1200" b="0" baseline="0" dirty="0"/>
              <a:t>In these lessons, students use multiple texts to identify who the colonists were, the different viewpoints of the colonists with regards to Britain (i.e. some were loyal and some rebelled), and the causes of the Revolution.</a:t>
            </a:r>
          </a:p>
          <a:p>
            <a:pPr marL="171450" lvl="0" indent="-171450">
              <a:buFont typeface="Arial" charset="0"/>
              <a:buChar char="•"/>
            </a:pPr>
            <a:r>
              <a:rPr lang="en-US" sz="1200" b="0" baseline="0" dirty="0"/>
              <a:t>In the Extension Task, students will need to deeply understand both sides of the argument with regards to the start of the American Revolution. They will need to persuade others of their viewpoint while also rebutting against the opposing side.</a:t>
            </a:r>
          </a:p>
          <a:p>
            <a:pPr marL="171450" lvl="0" indent="-171450">
              <a:buFont typeface="Arial" charset="0"/>
              <a:buChar char="•"/>
            </a:pPr>
            <a:r>
              <a:rPr lang="en-US" sz="1200" b="0" baseline="0" dirty="0"/>
              <a:t>This series of lessons sets up the basic knowledge that students will need as a foundation for their debate.</a:t>
            </a:r>
          </a:p>
          <a:p>
            <a:pPr marL="0" lvl="0" indent="0">
              <a:buFont typeface="Arial" charset="0"/>
              <a:buNone/>
            </a:pPr>
            <a:endParaRPr lang="en-US" sz="1200" baseline="0" dirty="0"/>
          </a:p>
          <a:p>
            <a:r>
              <a:rPr lang="en-US" sz="1200" b="1" baseline="0" dirty="0"/>
              <a:t>Note: </a:t>
            </a:r>
            <a:r>
              <a:rPr lang="en-US" sz="1200" baseline="0" dirty="0"/>
              <a:t>Participants don’t need to do in-depth student of each lesson but should click through and review the slides.  It will also be helpful to review some of the teaching notes and additional materials. </a:t>
            </a:r>
          </a:p>
          <a:p>
            <a:endParaRPr lang="en-US" sz="1200" baseline="0" dirty="0"/>
          </a:p>
          <a:p>
            <a:r>
              <a:rPr lang="en-US" sz="1200" b="1" baseline="0" dirty="0"/>
              <a:t>Image Source: </a:t>
            </a:r>
            <a:r>
              <a:rPr lang="en-US" sz="1200" b="0" baseline="0" dirty="0"/>
              <a:t>ELA Guidebooks</a:t>
            </a:r>
            <a:endParaRPr lang="en-US" sz="1200" b="1" baseline="0" dirty="0"/>
          </a:p>
        </p:txBody>
      </p:sp>
      <p:sp>
        <p:nvSpPr>
          <p:cNvPr id="5" name="Slide Number Placeholder 3">
            <a:extLst>
              <a:ext uri="{FF2B5EF4-FFF2-40B4-BE49-F238E27FC236}">
                <a16:creationId xmlns:a16="http://schemas.microsoft.com/office/drawing/2014/main" id="{EC112995-0AED-494A-BD67-D83832CD1D9F}"/>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59</a:t>
            </a:fld>
            <a:endParaRPr lang="en-US" dirty="0"/>
          </a:p>
        </p:txBody>
      </p:sp>
    </p:spTree>
    <p:extLst>
      <p:ext uri="{BB962C8B-B14F-4D97-AF65-F5344CB8AC3E}">
        <p14:creationId xmlns:p14="http://schemas.microsoft.com/office/powerpoint/2010/main" val="428331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 seconds </a:t>
            </a:r>
          </a:p>
          <a:p>
            <a:endParaRPr lang="en-US" sz="1200" b="0" baseline="0" dirty="0"/>
          </a:p>
          <a:p>
            <a:r>
              <a:rPr lang="en-US" sz="1200" b="1" baseline="0" dirty="0"/>
              <a:t>Facilitator says: </a:t>
            </a:r>
            <a:r>
              <a:rPr lang="en-US" sz="1200" dirty="0"/>
              <a:t>We’re going to start this session out with an experiential that will set the stage for the learning we will engage in</a:t>
            </a:r>
            <a:r>
              <a:rPr lang="en-US" sz="1200" baseline="0" dirty="0"/>
              <a:t> throughout this module. </a:t>
            </a:r>
            <a:r>
              <a:rPr lang="en-US" sz="1200" dirty="0"/>
              <a:t>For the first part of the session today we’re going to play the role of students who are studying the human impact on ocean life. So far, we’ve explored how human behavior can affect the lives of sea animals including sharks and turtles. </a:t>
            </a:r>
          </a:p>
          <a:p>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says: </a:t>
            </a:r>
            <a:r>
              <a:rPr lang="en-US" sz="1200" b="0" baseline="0" dirty="0"/>
              <a:t>Today, we’re going to be reading an excerpt from a scientific report that will help us better understand the impact that our fishing practices can have on ocean life. </a:t>
            </a:r>
            <a:endParaRPr lang="en-US" sz="1200" dirty="0"/>
          </a:p>
          <a:p>
            <a:endParaRPr lang="is-IS" sz="1200" baseline="0" dirty="0"/>
          </a:p>
          <a:p>
            <a:r>
              <a:rPr lang="is-IS" sz="1200" b="1" baseline="0" dirty="0"/>
              <a:t>Facilitator says: </a:t>
            </a:r>
            <a:r>
              <a:rPr lang="is-IS" sz="1200" baseline="0" dirty="0"/>
              <a:t>So now, please put on your student hat and prepare for a little productive struggle! </a:t>
            </a:r>
          </a:p>
          <a:p>
            <a:endParaRPr lang="is-IS" sz="1200" b="1" u="sng" baseline="0" dirty="0"/>
          </a:p>
          <a:p>
            <a:r>
              <a:rPr lang="is-IS" sz="1200" b="1" u="none" baseline="0" dirty="0"/>
              <a:t>Image Sources: </a:t>
            </a:r>
          </a:p>
          <a:p>
            <a:pPr marL="171450" indent="-171450">
              <a:buFont typeface="Arial" panose="020B0604020202020204" pitchFamily="34" charset="0"/>
              <a:buChar char="•"/>
            </a:pPr>
            <a:r>
              <a:rPr lang="en-US" sz="1200" b="0" u="none" dirty="0"/>
              <a:t>https://</a:t>
            </a:r>
            <a:r>
              <a:rPr lang="en-US" sz="1200" b="0" u="none" dirty="0" err="1"/>
              <a:t>pixabay.com</a:t>
            </a:r>
            <a:r>
              <a:rPr lang="en-US" sz="1200" b="0" u="none" dirty="0"/>
              <a:t>/</a:t>
            </a:r>
            <a:r>
              <a:rPr lang="en-US" sz="1200" b="0" u="none" dirty="0" err="1"/>
              <a:t>en</a:t>
            </a:r>
            <a:r>
              <a:rPr lang="en-US" sz="1200" b="0" u="none" dirty="0"/>
              <a:t>/fish-coalfish-fishing-seabed-3322228/ </a:t>
            </a:r>
          </a:p>
          <a:p>
            <a:pPr marL="171450" indent="-171450">
              <a:buFont typeface="Arial" panose="020B0604020202020204" pitchFamily="34" charset="0"/>
              <a:buChar char="•"/>
            </a:pPr>
            <a:r>
              <a:rPr lang="en-US" sz="1200" b="0" u="none" dirty="0"/>
              <a:t>https://</a:t>
            </a:r>
            <a:r>
              <a:rPr lang="en-US" sz="1200" b="0" u="none" dirty="0" err="1"/>
              <a:t>pixabay.com</a:t>
            </a:r>
            <a:r>
              <a:rPr lang="en-US" sz="1200" b="0" u="none" dirty="0"/>
              <a:t>/</a:t>
            </a:r>
            <a:r>
              <a:rPr lang="en-US" sz="1200" b="0" u="none" dirty="0" err="1"/>
              <a:t>en</a:t>
            </a:r>
            <a:r>
              <a:rPr lang="en-US" sz="1200" b="0" u="none" dirty="0"/>
              <a:t>/sea-turtle-green-turtle-turtle-3322227/ </a:t>
            </a:r>
          </a:p>
          <a:p>
            <a:pPr marL="171450" indent="-171450">
              <a:buFont typeface="Arial" panose="020B0604020202020204" pitchFamily="34" charset="0"/>
              <a:buChar char="•"/>
            </a:pPr>
            <a:r>
              <a:rPr lang="en-US" sz="1200" b="0" u="none" dirty="0"/>
              <a:t>https://</a:t>
            </a:r>
            <a:r>
              <a:rPr lang="en-US" sz="1200" b="0" u="none" dirty="0" err="1"/>
              <a:t>pixabay.com</a:t>
            </a:r>
            <a:r>
              <a:rPr lang="en-US" sz="1200" b="0" u="none" dirty="0"/>
              <a:t>/</a:t>
            </a:r>
            <a:r>
              <a:rPr lang="en-US" sz="1200" b="0" u="none" dirty="0" err="1"/>
              <a:t>en</a:t>
            </a:r>
            <a:r>
              <a:rPr lang="en-US" sz="1200" b="0" u="none" dirty="0"/>
              <a:t>/shark-sharks-jaws-great-white-3369747/</a:t>
            </a:r>
          </a:p>
          <a:p>
            <a:pPr marL="171450" indent="-171450">
              <a:buFont typeface="Arial" panose="020B0604020202020204" pitchFamily="34" charset="0"/>
              <a:buChar char="•"/>
            </a:pPr>
            <a:r>
              <a:rPr lang="en-US" sz="1200" b="0" u="none" dirty="0"/>
              <a:t>https://</a:t>
            </a:r>
            <a:r>
              <a:rPr lang="en-US" sz="1200" b="0" u="none" dirty="0" err="1"/>
              <a:t>pixabay.com</a:t>
            </a:r>
            <a:r>
              <a:rPr lang="en-US" sz="1200" b="0" u="none" dirty="0"/>
              <a:t>/</a:t>
            </a:r>
            <a:r>
              <a:rPr lang="en-US" sz="1200" b="0" u="none" dirty="0" err="1"/>
              <a:t>en</a:t>
            </a:r>
            <a:r>
              <a:rPr lang="en-US" sz="1200" b="0" u="none" dirty="0"/>
              <a:t>/hat-cap-baseball-baseball-hat-316891/</a:t>
            </a:r>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7117350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7</a:t>
            </a:r>
            <a:r>
              <a:rPr lang="en-US" sz="1200" dirty="0"/>
              <a:t> minutes</a:t>
            </a:r>
          </a:p>
          <a:p>
            <a:endParaRPr lang="en-US" sz="1200" dirty="0"/>
          </a:p>
          <a:p>
            <a:r>
              <a:rPr lang="en-US" sz="1200" b="1" dirty="0"/>
              <a:t>Facilitator does: </a:t>
            </a:r>
            <a:r>
              <a:rPr lang="en-US" sz="1200" dirty="0"/>
              <a:t>Direct participants to now navigate to lesson 7 and continue</a:t>
            </a:r>
            <a:r>
              <a:rPr lang="en-US" sz="1200" baseline="0" dirty="0"/>
              <a:t> working with their partner and recording their ideas in their note-catcher. Point out that for this lesson, they should dig deeper into the teaching notes and the additional materials tab (especially the completed three-column chart pictured on the slide). </a:t>
            </a:r>
          </a:p>
          <a:p>
            <a:endParaRPr lang="en-US" sz="1200" baseline="0" dirty="0"/>
          </a:p>
          <a:p>
            <a:r>
              <a:rPr lang="en-US" sz="1200" b="1" baseline="0" dirty="0"/>
              <a:t>Look for: </a:t>
            </a:r>
          </a:p>
          <a:p>
            <a:pPr marL="171450" indent="-171450">
              <a:buFont typeface="Arial" charset="0"/>
              <a:buChar char="•"/>
            </a:pPr>
            <a:r>
              <a:rPr lang="en-US" sz="1200" b="0" baseline="0" dirty="0"/>
              <a:t>The lesson is literally about the exact topic that students will debate, although they will get into more detail through their research before the debate.</a:t>
            </a:r>
          </a:p>
          <a:p>
            <a:pPr marL="171450" indent="-171450">
              <a:buFont typeface="Arial" charset="0"/>
              <a:buChar char="•"/>
            </a:pPr>
            <a:r>
              <a:rPr lang="en-US" sz="1200" b="0" baseline="0" dirty="0"/>
              <a:t>In the lesson, students will read and record on a chart the differences between Loyalists and Patriots, and will then discuss their findings with a partner at the end. The post-reading questions also ask students to lay out the main differences between the two sides.</a:t>
            </a:r>
          </a:p>
          <a:p>
            <a:pPr marL="171450" indent="-171450">
              <a:buFont typeface="Arial" charset="0"/>
              <a:buChar char="•"/>
            </a:pPr>
            <a:r>
              <a:rPr lang="en-US" sz="1200" b="0" baseline="0" dirty="0"/>
              <a:t>In the exemplar planning documents from the extension task, some cited information comes directly from this lesson.</a:t>
            </a:r>
          </a:p>
          <a:p>
            <a:endParaRPr lang="en-US" sz="1200" dirty="0"/>
          </a:p>
          <a:p>
            <a:r>
              <a:rPr lang="en-US" sz="1200" b="1" dirty="0"/>
              <a:t>Image Source: </a:t>
            </a:r>
            <a:r>
              <a:rPr lang="en-US" sz="1200" b="0" dirty="0"/>
              <a:t>ELA Guidebooks</a:t>
            </a:r>
            <a:endParaRPr lang="en-US" sz="1200" b="1" dirty="0"/>
          </a:p>
        </p:txBody>
      </p:sp>
      <p:sp>
        <p:nvSpPr>
          <p:cNvPr id="5" name="Slide Number Placeholder 3">
            <a:extLst>
              <a:ext uri="{FF2B5EF4-FFF2-40B4-BE49-F238E27FC236}">
                <a16:creationId xmlns:a16="http://schemas.microsoft.com/office/drawing/2014/main" id="{9FE42726-B612-5B4E-A826-DEF07912A851}"/>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60</a:t>
            </a:fld>
            <a:endParaRPr lang="en-US" dirty="0"/>
          </a:p>
        </p:txBody>
      </p:sp>
    </p:spTree>
    <p:extLst>
      <p:ext uri="{BB962C8B-B14F-4D97-AF65-F5344CB8AC3E}">
        <p14:creationId xmlns:p14="http://schemas.microsoft.com/office/powerpoint/2010/main" val="10020087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306722"/>
          </a:xfrm>
        </p:spPr>
        <p:txBody>
          <a:bodyPr/>
          <a:lstStyle/>
          <a:p>
            <a:pPr marL="0" indent="0">
              <a:buFontTx/>
              <a:buNone/>
            </a:pPr>
            <a:r>
              <a:rPr lang="en-US" sz="1200" b="1" baseline="0" dirty="0"/>
              <a:t>Duration: </a:t>
            </a:r>
            <a:r>
              <a:rPr lang="en-US" sz="1200" b="0" baseline="0" dirty="0"/>
              <a:t>7</a:t>
            </a:r>
            <a:r>
              <a:rPr lang="en-US" sz="1200" dirty="0"/>
              <a:t> minutes</a:t>
            </a:r>
          </a:p>
          <a:p>
            <a:endParaRPr lang="en-US" sz="1200" dirty="0"/>
          </a:p>
          <a:p>
            <a:r>
              <a:rPr lang="en-US" sz="1200" b="1" dirty="0"/>
              <a:t>Facilitator does: </a:t>
            </a:r>
            <a:r>
              <a:rPr lang="en-US" sz="1200" dirty="0"/>
              <a:t>Direct participants to now navigate to lesson 24 and continue</a:t>
            </a:r>
            <a:r>
              <a:rPr lang="en-US" sz="1200" baseline="0" dirty="0"/>
              <a:t> working with their partner and recording their ideas in their note-catcher. </a:t>
            </a:r>
          </a:p>
          <a:p>
            <a:endParaRPr lang="en-US" sz="1200" b="1" baseline="0" dirty="0"/>
          </a:p>
          <a:p>
            <a:r>
              <a:rPr lang="en-US" sz="1200" b="1" baseline="0" dirty="0"/>
              <a:t>Look for: </a:t>
            </a:r>
          </a:p>
          <a:p>
            <a:pPr marL="171450" indent="-171450">
              <a:buFont typeface="Arial" charset="0"/>
              <a:buChar char="•"/>
            </a:pPr>
            <a:r>
              <a:rPr lang="en-US" sz="1200" b="0" baseline="0" dirty="0"/>
              <a:t>The text for this lesson, Katie’s Trunk, deals with the Loyalists’ point of view. This helps students prepare for the Extension Task by giving them more information about this side of the debate, which is often the less-mentioned and less-understood side of the argument.</a:t>
            </a:r>
          </a:p>
          <a:p>
            <a:pPr marL="171450" indent="-171450">
              <a:buFont typeface="Arial" charset="0"/>
              <a:buChar char="•"/>
            </a:pPr>
            <a:r>
              <a:rPr lang="en-US" sz="1200" b="0" baseline="0" dirty="0"/>
              <a:t>Students will have to consider which side had a harder time during the American Revolution: the Patriots or the Loyalists. This thinking will help prepare them to debate during the Extension Task because it deepens their understanding of both sides. </a:t>
            </a:r>
          </a:p>
          <a:p>
            <a:pPr marL="171450" indent="-171450">
              <a:buFont typeface="Arial" charset="0"/>
              <a:buChar char="•"/>
            </a:pPr>
            <a:r>
              <a:rPr lang="en-US" sz="1200" b="0" baseline="0" dirty="0"/>
              <a:t>Students will debate in this lesson, which directly prepares them for the debate in the Extension Task.</a:t>
            </a:r>
          </a:p>
          <a:p>
            <a:pPr marL="171450" indent="-171450">
              <a:buFont typeface="Arial" charset="0"/>
              <a:buChar cha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Note: </a:t>
            </a:r>
            <a:r>
              <a:rPr lang="en-US" sz="1200" baseline="0" dirty="0"/>
              <a:t>Participants don’t need to do in-depth study of each lesson but should click through and review the slides.  They may also review some of the teaching notes and additional materials.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 </a:t>
            </a:r>
            <a:r>
              <a:rPr lang="en-US" sz="1200" b="0" baseline="0" dirty="0"/>
              <a:t>ELA Guidebooks</a:t>
            </a:r>
            <a:endParaRPr lang="en-US" sz="1200" b="1" baseline="0" dirty="0"/>
          </a:p>
        </p:txBody>
      </p:sp>
      <p:sp>
        <p:nvSpPr>
          <p:cNvPr id="5" name="Slide Number Placeholder 3">
            <a:extLst>
              <a:ext uri="{FF2B5EF4-FFF2-40B4-BE49-F238E27FC236}">
                <a16:creationId xmlns:a16="http://schemas.microsoft.com/office/drawing/2014/main" id="{3A9C16FF-7FBC-914A-B88A-F1D4E2A5C28B}"/>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61</a:t>
            </a:fld>
            <a:endParaRPr lang="en-US" dirty="0"/>
          </a:p>
        </p:txBody>
      </p:sp>
    </p:spTree>
    <p:extLst>
      <p:ext uri="{BB962C8B-B14F-4D97-AF65-F5344CB8AC3E}">
        <p14:creationId xmlns:p14="http://schemas.microsoft.com/office/powerpoint/2010/main" val="2041855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7</a:t>
            </a:r>
            <a:r>
              <a:rPr lang="en-US" sz="1200" b="0" dirty="0"/>
              <a:t> </a:t>
            </a:r>
            <a:r>
              <a:rPr lang="en-US" sz="1200" dirty="0"/>
              <a:t>minutes</a:t>
            </a:r>
          </a:p>
          <a:p>
            <a:pPr marL="0" indent="0">
              <a:buFontTx/>
              <a:buNone/>
            </a:pPr>
            <a:endParaRPr lang="en-US" sz="1200" dirty="0"/>
          </a:p>
          <a:p>
            <a:r>
              <a:rPr lang="en-US" sz="1200" b="1" dirty="0"/>
              <a:t>Facilitator does: </a:t>
            </a:r>
            <a:r>
              <a:rPr lang="en-US" sz="1200" dirty="0"/>
              <a:t>Invite</a:t>
            </a:r>
            <a:r>
              <a:rPr lang="en-US" sz="1200" baseline="0" dirty="0"/>
              <a:t> participants to discuss first at tables, then share their takeaways in response to these questions with the whole group. Encourage them to use evidence from the student exemplar to support their thinking. </a:t>
            </a:r>
          </a:p>
          <a:p>
            <a:endParaRPr lang="en-US" sz="1200" baseline="0" dirty="0"/>
          </a:p>
          <a:p>
            <a:r>
              <a:rPr lang="en-US" sz="1200" b="1" baseline="0" dirty="0"/>
              <a:t>Look for: </a:t>
            </a:r>
          </a:p>
          <a:p>
            <a:pPr marL="171450" indent="-171450">
              <a:buFont typeface="Arial" charset="0"/>
              <a:buChar char="•"/>
            </a:pPr>
            <a:r>
              <a:rPr lang="en-US" sz="1200" b="0" dirty="0"/>
              <a:t>Supplemental</a:t>
            </a:r>
            <a:r>
              <a:rPr lang="en-US" sz="1200" b="0" baseline="0" dirty="0"/>
              <a:t> texts (like </a:t>
            </a:r>
            <a:r>
              <a:rPr lang="en-US" sz="1200" b="0" i="1" baseline="0" dirty="0"/>
              <a:t>Katie’s Trunk</a:t>
            </a:r>
            <a:r>
              <a:rPr lang="en-US" sz="1200" b="0" baseline="0" dirty="0"/>
              <a:t>) are selected intentionally to build students’ knowledge about the unit’s (and Extension Task’s) key concepts about the American Revolution. </a:t>
            </a:r>
          </a:p>
          <a:p>
            <a:pPr marL="171450" indent="-171450">
              <a:buFont typeface="Arial" charset="0"/>
              <a:buChar char="•"/>
            </a:pPr>
            <a:r>
              <a:rPr lang="en-US" sz="1200" b="0" baseline="0" dirty="0"/>
              <a:t>Throughout the unit, students read about and discuss ideas that appear in the Extension Task, including the differences in opinion between Loyalists and Patriots. </a:t>
            </a:r>
          </a:p>
          <a:p>
            <a:pPr marL="171450" indent="-171450">
              <a:buFont typeface="Arial" charset="0"/>
              <a:buChar char="•"/>
            </a:pPr>
            <a:r>
              <a:rPr lang="en-US" sz="1200" b="0" baseline="0" dirty="0"/>
              <a:t>Students practice the act of debating within the normal unit lessons, which directly prepares them for the Extension Task.</a:t>
            </a:r>
          </a:p>
          <a:p>
            <a:pPr marL="171450" indent="-171450">
              <a:buFont typeface="Arial" charset="0"/>
              <a:buChar char="•"/>
            </a:pPr>
            <a:r>
              <a:rPr lang="en-US" sz="1200" b="0" baseline="0" dirty="0"/>
              <a:t>By reading a series of texts related to the American Revolution, students’ schema and vocabulary about the topic grow. The less complex texts that appear earlier in the unit provide a foundation of related vocabulary and background knowledge that then enables students to access the more complex texts later on. </a:t>
            </a:r>
            <a:endParaRPr lang="en-US" sz="1200" b="0" dirty="0"/>
          </a:p>
        </p:txBody>
      </p:sp>
      <p:sp>
        <p:nvSpPr>
          <p:cNvPr id="5" name="Slide Number Placeholder 3">
            <a:extLst>
              <a:ext uri="{FF2B5EF4-FFF2-40B4-BE49-F238E27FC236}">
                <a16:creationId xmlns:a16="http://schemas.microsoft.com/office/drawing/2014/main" id="{6FFBD161-5AB9-CE4D-B2D8-95C83C40525B}"/>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62</a:t>
            </a:fld>
            <a:endParaRPr lang="en-US" dirty="0"/>
          </a:p>
        </p:txBody>
      </p:sp>
    </p:spTree>
    <p:extLst>
      <p:ext uri="{BB962C8B-B14F-4D97-AF65-F5344CB8AC3E}">
        <p14:creationId xmlns:p14="http://schemas.microsoft.com/office/powerpoint/2010/main" val="6460789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cap="none" dirty="0">
                <a:solidFill>
                  <a:schemeClr val="dk1"/>
                </a:solidFill>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ea typeface="Calibri"/>
              <a:sym typeface="Calibri"/>
            </a:endParaRPr>
          </a:p>
          <a:p>
            <a:r>
              <a:rPr lang="en-US" sz="1200" b="1" dirty="0"/>
              <a:t>Facilitator says: </a:t>
            </a:r>
            <a:r>
              <a:rPr lang="en-US" sz="1200" b="0" dirty="0"/>
              <a:t>Before</a:t>
            </a:r>
            <a:r>
              <a:rPr lang="en-US" sz="1200" b="0" baseline="0" dirty="0"/>
              <a:t> we wrap up, it’s important that we summarize and capture learning from today’s session. Please take a few moments to reflect on these two questions and record your responses in the space provided in your note-catcher. </a:t>
            </a:r>
            <a:endParaRPr lang="en-US" sz="1200" b="1" dirty="0"/>
          </a:p>
          <a:p>
            <a:endParaRPr lang="en-US" sz="1200"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a:extLst>
              <a:ext uri="{FF2B5EF4-FFF2-40B4-BE49-F238E27FC236}">
                <a16:creationId xmlns:a16="http://schemas.microsoft.com/office/drawing/2014/main" id="{310181C8-85EA-F94A-8E18-0FE84BC89925}"/>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63</a:t>
            </a:fld>
            <a:endParaRPr lang="en-US" dirty="0"/>
          </a:p>
        </p:txBody>
      </p:sp>
    </p:spTree>
    <p:extLst>
      <p:ext uri="{BB962C8B-B14F-4D97-AF65-F5344CB8AC3E}">
        <p14:creationId xmlns:p14="http://schemas.microsoft.com/office/powerpoint/2010/main" val="61539525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10056544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5</a:t>
            </a:r>
            <a:r>
              <a:rPr lang="en-US" sz="1200" dirty="0"/>
              <a:t> minutes</a:t>
            </a:r>
          </a:p>
          <a:p>
            <a:pPr marL="0" indent="0">
              <a:buFontTx/>
              <a:buNone/>
            </a:pPr>
            <a:endParaRPr lang="en-US" sz="1200" dirty="0"/>
          </a:p>
          <a:p>
            <a:pPr marL="0" indent="0">
              <a:buFontTx/>
              <a:buNone/>
            </a:pPr>
            <a:r>
              <a:rPr lang="en-US" sz="1200" b="1" dirty="0"/>
              <a:t>Facilitator</a:t>
            </a:r>
            <a:r>
              <a:rPr lang="en-US" sz="1200" b="1" baseline="0" dirty="0"/>
              <a:t> does</a:t>
            </a:r>
            <a:r>
              <a:rPr lang="en-US" sz="1200" baseline="0" dirty="0"/>
              <a:t>: Review directions/prompts and have participants think-pair-share.</a:t>
            </a:r>
            <a:r>
              <a:rPr lang="en-US" sz="1200" dirty="0"/>
              <a:t> There is space in their note catcher to record their thinking.</a:t>
            </a:r>
            <a:r>
              <a:rPr lang="en-US" sz="1200" baseline="0" dirty="0"/>
              <a:t> If time allows, invite 1-2 participants to share out.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349299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a:t>
            </a:r>
          </a:p>
          <a:p>
            <a:pPr marL="0" indent="0">
              <a:buFontTx/>
              <a:buNone/>
            </a:pPr>
            <a:endParaRPr lang="en-US" sz="1200" dirty="0"/>
          </a:p>
          <a:p>
            <a:pPr marL="0" indent="0">
              <a:buFontTx/>
              <a:buNone/>
            </a:pPr>
            <a:r>
              <a:rPr lang="en-US" sz="1200" b="1" dirty="0"/>
              <a:t>Facilitator does: </a:t>
            </a:r>
            <a:r>
              <a:rPr lang="en-US" sz="1200" dirty="0"/>
              <a:t>Have</a:t>
            </a:r>
            <a:r>
              <a:rPr lang="en-US" sz="1200" baseline="0" dirty="0"/>
              <a:t> participants independently review the objectives for the day and/or summarize the objectives for them.</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a:p>
        </p:txBody>
      </p:sp>
    </p:spTree>
    <p:extLst>
      <p:ext uri="{BB962C8B-B14F-4D97-AF65-F5344CB8AC3E}">
        <p14:creationId xmlns:p14="http://schemas.microsoft.com/office/powerpoint/2010/main" val="6059164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30</a:t>
            </a:r>
            <a:r>
              <a:rPr lang="en-US" sz="1200" dirty="0"/>
              <a:t> seconds</a:t>
            </a:r>
          </a:p>
          <a:p>
            <a:pPr marL="0" indent="0">
              <a:buFontTx/>
              <a:buNone/>
            </a:pPr>
            <a:endParaRPr lang="en-US" sz="1200" dirty="0"/>
          </a:p>
          <a:p>
            <a:pPr marL="0" indent="0">
              <a:buFontTx/>
              <a:buNone/>
            </a:pPr>
            <a:r>
              <a:rPr lang="en-US" sz="1200" b="1" dirty="0"/>
              <a:t>Facilitator says:  </a:t>
            </a:r>
            <a:r>
              <a:rPr lang="en-US" sz="1200" dirty="0"/>
              <a:t>As you can see, we will start off by engaging with more research about the important role background knowledge</a:t>
            </a:r>
            <a:r>
              <a:rPr lang="en-US" sz="1200" baseline="0" dirty="0"/>
              <a:t> plays in reading comprehension.  Then, you will spend the bulk of this session immersed in your own Guidebooks unit, examining the knowledge demands of the unit and how the texts are coherently grouped to address those demands.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17498457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 </a:t>
            </a:r>
          </a:p>
          <a:p>
            <a:endParaRPr lang="en-US" sz="1200" b="0" baseline="0" dirty="0"/>
          </a:p>
          <a:p>
            <a:r>
              <a:rPr lang="en-US" sz="1200" b="1" baseline="0" dirty="0"/>
              <a:t>Facilitator says: </a:t>
            </a:r>
            <a:r>
              <a:rPr lang="en-US" sz="1200" b="0" baseline="0" dirty="0"/>
              <a:t>First we’re going to start with a quick quiz!  In a moment I am going to show you a set of 9 letters.  Your task is to remember the letters in order they appear. You can’t write them down, just remember them!</a:t>
            </a:r>
          </a:p>
          <a:p>
            <a:endParaRPr lang="en-US" sz="1200" b="0" baseline="0" dirty="0"/>
          </a:p>
          <a:p>
            <a:r>
              <a:rPr lang="en-US" sz="1200" b="1" dirty="0"/>
              <a:t>Facilitator does: </a:t>
            </a:r>
            <a:r>
              <a:rPr lang="en-US" sz="1200" dirty="0"/>
              <a:t>Click to reveal letters – give only 10 seconds for participants</a:t>
            </a:r>
            <a:r>
              <a:rPr lang="en-US" sz="1200" baseline="0" dirty="0"/>
              <a:t> to review the list</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3562391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P</a:t>
            </a:r>
            <a:r>
              <a:rPr lang="en-US" sz="1200" b="0" baseline="0" dirty="0"/>
              <a:t>ose the somewhat rhetorical question; have participants write down the letters. Provide only enough “struggle” time to then acknowledge that this was likely a difficult task! </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390302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endParaRPr lang="en-US" sz="1200" b="1" dirty="0"/>
          </a:p>
          <a:p>
            <a:endParaRPr lang="en-US" sz="1200" b="1" dirty="0"/>
          </a:p>
          <a:p>
            <a:r>
              <a:rPr lang="en-US" sz="1200" b="1" dirty="0"/>
              <a:t>Facilitator says: </a:t>
            </a:r>
            <a:r>
              <a:rPr lang="en-US" sz="1200" b="0" dirty="0"/>
              <a:t>We’re about to read today’s text, which is an excerpt from </a:t>
            </a:r>
            <a:r>
              <a:rPr lang="en-US" sz="1200" dirty="0"/>
              <a:t>a report</a:t>
            </a:r>
            <a:r>
              <a:rPr lang="en-US" sz="1200" baseline="0" dirty="0"/>
              <a:t>, </a:t>
            </a:r>
            <a:r>
              <a:rPr lang="en-US" sz="1200" dirty="0"/>
              <a:t>in which researchers</a:t>
            </a:r>
            <a:r>
              <a:rPr lang="en-US" sz="1200" baseline="0" dirty="0"/>
              <a:t> describe the </a:t>
            </a:r>
            <a:r>
              <a:rPr lang="en-US" sz="1200" dirty="0"/>
              <a:t>sustainability of fishing Pacific Cod. </a:t>
            </a:r>
            <a:r>
              <a:rPr lang="en-US" sz="1200" b="0" dirty="0"/>
              <a:t>Before we read, I want us to examine our goal for learning today - this text will enable us to do this. </a:t>
            </a:r>
          </a:p>
          <a:p>
            <a:endParaRPr lang="en-US" sz="1200" b="0" dirty="0"/>
          </a:p>
          <a:p>
            <a:r>
              <a:rPr lang="en-US" sz="1200" b="1" dirty="0"/>
              <a:t>Facilitator does: </a:t>
            </a:r>
            <a:r>
              <a:rPr lang="en-US" sz="1200" b="0" dirty="0"/>
              <a:t>Have a participant read the purple goal aloud. </a:t>
            </a:r>
          </a:p>
          <a:p>
            <a:endParaRPr lang="en-US" sz="1200" b="0" dirty="0"/>
          </a:p>
          <a:p>
            <a:r>
              <a:rPr lang="en-US" sz="1200" b="1" dirty="0"/>
              <a:t>Facilitator says: </a:t>
            </a:r>
            <a:r>
              <a:rPr lang="en-US" sz="1200" b="0" dirty="0"/>
              <a:t>Being able to summarize this report’s findings will deepen our understanding of our unit focus: human impact on ocean life. As we move into our reading, please keep this goal in mind. </a:t>
            </a:r>
          </a:p>
          <a:p>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Source: </a:t>
            </a:r>
            <a:r>
              <a:rPr lang="en-US" sz="1200" b="0" i="1" kern="1200" dirty="0">
                <a:solidFill>
                  <a:schemeClr val="tx1"/>
                </a:solidFill>
                <a:effectLst/>
              </a:rPr>
              <a:t>Pacific Cod Species Score Card</a:t>
            </a:r>
            <a:r>
              <a:rPr lang="en-US" sz="1200" b="0" i="0" kern="1200" dirty="0">
                <a:solidFill>
                  <a:schemeClr val="tx1"/>
                </a:solidFill>
                <a:effectLst/>
              </a:rPr>
              <a:t> [Pamphlet]. (n.d.). Blue Ocean Institute.</a:t>
            </a:r>
            <a:r>
              <a:rPr lang="en-US" sz="1200" b="0" i="0" kern="1200" baseline="0" dirty="0">
                <a:solidFill>
                  <a:schemeClr val="tx1"/>
                </a:solidFill>
                <a:effectLst/>
              </a:rPr>
              <a:t> </a:t>
            </a:r>
            <a:r>
              <a:rPr lang="en-US" sz="1200" b="0" i="0" kern="1200" dirty="0" err="1">
                <a:solidFill>
                  <a:schemeClr val="tx1"/>
                </a:solidFill>
                <a:effectLst/>
              </a:rPr>
              <a:t>www.blueoceaninstitute.com</a:t>
            </a:r>
            <a:r>
              <a:rPr lang="en-US" sz="1200" b="0" i="0" kern="1200" dirty="0">
                <a:solidFill>
                  <a:schemeClr val="tx1"/>
                </a:solidFill>
                <a:effectLst/>
              </a:rPr>
              <a:t>/seafood/species/18.html.</a:t>
            </a:r>
            <a:endParaRPr lang="en-US" sz="1200" b="0" i="0" u="none" strike="noStrike" kern="1200" dirty="0">
              <a:solidFill>
                <a:schemeClr val="tx1"/>
              </a:solidFill>
              <a:effectLst/>
            </a:endParaRPr>
          </a:p>
          <a:p>
            <a:endParaRPr lang="en-US" sz="1200" b="1" dirty="0"/>
          </a:p>
          <a:p>
            <a:r>
              <a:rPr lang="en-US" sz="1200" b="1" dirty="0"/>
              <a:t>Image Source: </a:t>
            </a:r>
            <a:r>
              <a:rPr lang="en-US" sz="1200" b="0" dirty="0"/>
              <a:t>https://</a:t>
            </a:r>
            <a:r>
              <a:rPr lang="en-US" sz="1200" b="0" dirty="0" err="1"/>
              <a:t>pixabay.com</a:t>
            </a:r>
            <a:r>
              <a:rPr lang="en-US" sz="1200" b="0" dirty="0"/>
              <a:t>/</a:t>
            </a:r>
            <a:r>
              <a:rPr lang="en-US" sz="1200" b="0" dirty="0" err="1"/>
              <a:t>en</a:t>
            </a:r>
            <a:r>
              <a:rPr lang="en-US" sz="1200" b="0" dirty="0"/>
              <a:t>/hat-cap-baseball-baseball-hat-316891/</a:t>
            </a:r>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23749789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r>
              <a:rPr lang="en-US" sz="1200" b="1" dirty="0"/>
              <a:t>Facilitator says: </a:t>
            </a:r>
            <a:r>
              <a:rPr lang="en-US" sz="1200" dirty="0"/>
              <a:t>Let’s try again!</a:t>
            </a:r>
            <a:r>
              <a:rPr lang="en-US" sz="1200" baseline="0" dirty="0"/>
              <a:t> This time I’m going to mix up the order of these letters. </a:t>
            </a:r>
          </a:p>
          <a:p>
            <a:endParaRPr lang="en-US" sz="1200" baseline="0" dirty="0"/>
          </a:p>
          <a:p>
            <a:r>
              <a:rPr lang="en-US" sz="1200" b="1" baseline="0" dirty="0"/>
              <a:t>Facilitator does: </a:t>
            </a:r>
            <a:r>
              <a:rPr lang="en-US" sz="1200" dirty="0"/>
              <a:t>Click to reveal letters – give only 10 seconds for participants</a:t>
            </a:r>
            <a:r>
              <a:rPr lang="en-US" sz="1200" baseline="0" dirty="0"/>
              <a:t> to review the list</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59968865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45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0" baseline="0" dirty="0"/>
              <a:t>Have participants write down the letters now. Invite participants to share out the letters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NSA</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CSI</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FBI</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13912766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43199"/>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a:t>
            </a:r>
            <a:r>
              <a:rPr lang="en-US" sz="1200" dirty="0"/>
              <a:t> minutes</a:t>
            </a:r>
          </a:p>
          <a:p>
            <a:pPr marL="171450" indent="-171450">
              <a:buFont typeface="Arial" charset="0"/>
              <a:buChar char="•"/>
            </a:pPr>
            <a:endParaRPr lang="en-US" sz="1200" dirty="0"/>
          </a:p>
          <a:p>
            <a:pPr marL="0" indent="0">
              <a:buFontTx/>
              <a:buNone/>
            </a:pPr>
            <a:r>
              <a:rPr lang="en-US" sz="1200" b="1" dirty="0"/>
              <a:t>Facilitator says:</a:t>
            </a:r>
            <a:r>
              <a:rPr lang="en-US" sz="1200" b="1" baseline="0" dirty="0"/>
              <a:t> </a:t>
            </a:r>
            <a:r>
              <a:rPr lang="en-US" sz="1200" baseline="0" dirty="0"/>
              <a:t>So, why was it easier to remember the letters in the second test? </a:t>
            </a:r>
          </a:p>
          <a:p>
            <a:pPr marL="0" indent="0">
              <a:buFontTx/>
              <a:buNone/>
            </a:pPr>
            <a:endParaRPr lang="en-US" sz="1200" baseline="0" dirty="0"/>
          </a:p>
          <a:p>
            <a:pPr marL="0" indent="0">
              <a:buFontTx/>
              <a:buNone/>
            </a:pPr>
            <a:r>
              <a:rPr lang="en-US" sz="1200" b="1" baseline="0" dirty="0"/>
              <a:t>Facilitator does: </a:t>
            </a:r>
            <a:r>
              <a:rPr lang="en-US" sz="1200" dirty="0"/>
              <a:t>Invite</a:t>
            </a:r>
            <a:r>
              <a:rPr lang="en-US" sz="1200" baseline="0" dirty="0"/>
              <a:t> participants to share out why the second task was easier for them.</a:t>
            </a:r>
          </a:p>
          <a:p>
            <a:pPr marL="0" indent="0">
              <a:buFontTx/>
              <a:buNone/>
            </a:pPr>
            <a:endParaRPr lang="en-US" sz="1200" baseline="0" dirty="0"/>
          </a:p>
          <a:p>
            <a:pPr marL="0" indent="0">
              <a:buFontTx/>
              <a:buNone/>
            </a:pPr>
            <a:r>
              <a:rPr lang="en-US" sz="1200" b="1" baseline="0" dirty="0"/>
              <a:t>Look for: </a:t>
            </a:r>
          </a:p>
          <a:p>
            <a:pPr marL="171450" indent="-171450">
              <a:buFont typeface="Arial" charset="0"/>
              <a:buChar char="•"/>
            </a:pPr>
            <a:r>
              <a:rPr lang="en-US" sz="1200" baseline="0" dirty="0"/>
              <a:t>The letters were grouped in recognizable/familiar acronyms (i.e., FBI)</a:t>
            </a:r>
          </a:p>
          <a:p>
            <a:pPr marL="171450" indent="-171450">
              <a:buFont typeface="Arial" charset="0"/>
              <a:buChar char="•"/>
            </a:pPr>
            <a:endParaRPr lang="en-US" sz="1200" baseline="0" dirty="0"/>
          </a:p>
          <a:p>
            <a:pPr marL="0" indent="0">
              <a:buFontTx/>
              <a:buNone/>
            </a:pPr>
            <a:r>
              <a:rPr lang="en-US" sz="1200" b="1" baseline="0" dirty="0"/>
              <a:t>Facilitator does: </a:t>
            </a:r>
            <a:r>
              <a:rPr lang="en-US" sz="1200" baseline="0" dirty="0"/>
              <a:t>Click to reveal quote; have someone read aloud the quote. Explain that what we just experienced in the second test was “chunking,” which doesn’t literally mean putting letters together – it means chunking new information in a way that helps you internalize it.  </a:t>
            </a:r>
          </a:p>
          <a:p>
            <a:pPr marL="0" indent="0">
              <a:buFontTx/>
              <a:buNone/>
            </a:pPr>
            <a:endParaRPr lang="en-US" sz="1200" dirty="0"/>
          </a:p>
          <a:p>
            <a:pPr marL="0" indent="0">
              <a:buFontTx/>
              <a:buNone/>
            </a:pPr>
            <a:r>
              <a:rPr lang="en-US" sz="1200" b="1" dirty="0"/>
              <a:t>Facilitator</a:t>
            </a:r>
            <a:r>
              <a:rPr lang="en-US" sz="1200" b="1" baseline="0" dirty="0"/>
              <a:t> s</a:t>
            </a:r>
            <a:r>
              <a:rPr lang="en-US" sz="1200" b="1" dirty="0"/>
              <a:t>ays: </a:t>
            </a:r>
            <a:r>
              <a:rPr lang="en-US" sz="1200" dirty="0"/>
              <a:t>Notice, however, that chunking depends on background knowledge. If you weren't familiar with the abbreviation for the Federal Bureau of Investigation, you couldn't treat FBI as a single chunk. Let’s take</a:t>
            </a:r>
            <a:r>
              <a:rPr lang="en-US" sz="1200" baseline="0" dirty="0"/>
              <a:t> a closer look at what this has to do with reading comprehension</a:t>
            </a:r>
            <a:r>
              <a:rPr lang="is-IS" sz="1200" baseline="0" dirty="0"/>
              <a:t>…</a:t>
            </a:r>
          </a:p>
          <a:p>
            <a:pPr marL="0" indent="0">
              <a:buFont typeface="Arial" charset="0"/>
              <a:buNone/>
            </a:pPr>
            <a:endParaRPr lang="is-IS" sz="1200" baseline="0" dirty="0"/>
          </a:p>
          <a:p>
            <a:pPr marL="0" indent="0">
              <a:buFont typeface="Arial" charset="0"/>
              <a:buNone/>
            </a:pPr>
            <a:r>
              <a:rPr lang="is-IS" sz="1200" b="1" baseline="0" dirty="0"/>
              <a:t>Source: </a:t>
            </a:r>
            <a:r>
              <a:rPr lang="en-US" sz="1200" b="0" i="0" kern="1200" dirty="0">
                <a:solidFill>
                  <a:schemeClr val="tx1"/>
                </a:solidFill>
                <a:effectLst/>
                <a:latin typeface="Calibri (Body)"/>
                <a:ea typeface="+mn-ea"/>
                <a:cs typeface="Calibri (Body)"/>
              </a:rPr>
              <a:t>Willingham, D. T. (2006). How Knowledge Helps. Retrieved from https://</a:t>
            </a:r>
            <a:r>
              <a:rPr lang="en-US" sz="1200" b="0" i="0" kern="1200" dirty="0" err="1">
                <a:solidFill>
                  <a:schemeClr val="tx1"/>
                </a:solidFill>
                <a:effectLst/>
                <a:latin typeface="Calibri (Body)"/>
                <a:ea typeface="+mn-ea"/>
                <a:cs typeface="Calibri (Body)"/>
              </a:rPr>
              <a:t>www.aft.org</a:t>
            </a:r>
            <a:r>
              <a:rPr lang="en-US" sz="1200" b="0" i="0" kern="1200" dirty="0">
                <a:solidFill>
                  <a:schemeClr val="tx1"/>
                </a:solidFill>
                <a:effectLst/>
                <a:latin typeface="Calibri (Body)"/>
                <a:ea typeface="+mn-ea"/>
                <a:cs typeface="Calibri (Body)"/>
              </a:rPr>
              <a:t>/periodical/</a:t>
            </a:r>
            <a:r>
              <a:rPr lang="en-US" sz="1200" b="0" i="0" kern="1200" dirty="0" err="1">
                <a:solidFill>
                  <a:schemeClr val="tx1"/>
                </a:solidFill>
                <a:effectLst/>
                <a:latin typeface="Calibri (Body)"/>
                <a:ea typeface="+mn-ea"/>
                <a:cs typeface="Calibri (Body)"/>
              </a:rPr>
              <a:t>american</a:t>
            </a:r>
            <a:r>
              <a:rPr lang="en-US" sz="1200" b="0" i="0" kern="1200" dirty="0">
                <a:solidFill>
                  <a:schemeClr val="tx1"/>
                </a:solidFill>
                <a:effectLst/>
                <a:latin typeface="Calibri (Body)"/>
                <a:ea typeface="+mn-ea"/>
                <a:cs typeface="Calibri (Body)"/>
              </a:rPr>
              <a:t>-educator/spring-2006/how-knowledge-helps</a:t>
            </a:r>
            <a:endParaRPr lang="en-US" sz="1200" dirty="0"/>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2248335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In session 2 we looked at research on the importance of knowledge in reading comprehension – specifically,</a:t>
            </a:r>
            <a:r>
              <a:rPr lang="en-US" sz="1200" baseline="0" dirty="0"/>
              <a:t> we looked at The Baseball Study. </a:t>
            </a:r>
          </a:p>
          <a:p>
            <a:pPr marL="0" indent="0">
              <a:buFontTx/>
              <a:buNone/>
            </a:pPr>
            <a:endParaRPr lang="en-US" sz="1200" baseline="0" dirty="0"/>
          </a:p>
          <a:p>
            <a:pPr marL="0" indent="0">
              <a:buFontTx/>
              <a:buNone/>
            </a:pPr>
            <a:r>
              <a:rPr lang="en-US" sz="1200" b="1" baseline="0" dirty="0"/>
              <a:t>Facilitator does: </a:t>
            </a:r>
            <a:r>
              <a:rPr lang="en-US" sz="1200" baseline="0" dirty="0"/>
              <a:t>Connect back to and build off responses shared in the energizer.  Frame that in a moment we are going to be reading an excerpt from Daniel Willingham’s article that explores the results from this study in greater depth.  His article is going to shed light on WHY students with background knowledge on the topic had an easier time reading and understanding the text. </a:t>
            </a:r>
          </a:p>
          <a:p>
            <a:pPr marL="0" indent="0">
              <a:buFontTx/>
              <a:buNone/>
            </a:pPr>
            <a:endParaRPr lang="en-US" sz="1200" baseline="0" dirty="0"/>
          </a:p>
          <a:p>
            <a:pPr marL="0" indent="0">
              <a:buFontTx/>
              <a:buNone/>
            </a:pPr>
            <a:r>
              <a:rPr lang="en-US" sz="1200" b="1" baseline="0" dirty="0"/>
              <a:t>Look for/Emphasize:</a:t>
            </a:r>
          </a:p>
          <a:p>
            <a:pPr marL="628650" lvl="1" indent="-171450">
              <a:buFont typeface="Arial" charset="0"/>
              <a:buChar char="•"/>
            </a:pPr>
            <a:r>
              <a:rPr lang="en-US" sz="1200" baseline="0" dirty="0"/>
              <a:t>They assessed four groups of students (grouped based on their knowledge of baseball and their overall reading ability) and gave them a passage to read about baseball.  Afterwards, they assessed students’ understanding of the text.</a:t>
            </a:r>
          </a:p>
          <a:p>
            <a:pPr marL="628650" lvl="1" indent="-171450">
              <a:buFont typeface="Arial" charset="0"/>
              <a:buChar char="•"/>
            </a:pPr>
            <a:r>
              <a:rPr lang="en-US" sz="1200" baseline="0" dirty="0"/>
              <a:t>The researchers found that students with high knowledge of baseball but low reading ability outperformed students with low knowledge on the topic but with higher overall reading ability; they also found that these students performed almost as well as students with both high reading ability and high knowledge of the topic.  In a nutshell, this research showed that knowledge on a topic has a much greater impact on reading comprehension than general reading ability. </a:t>
            </a:r>
          </a:p>
          <a:p>
            <a:pPr marL="628650" lvl="1" indent="-171450">
              <a:buFont typeface="Arial" charset="0"/>
              <a:buChar char="•"/>
            </a:pPr>
            <a:endParaRPr lang="en-US" sz="1200" baseline="0" dirty="0"/>
          </a:p>
          <a:p>
            <a:pPr marL="0" lvl="0" indent="0">
              <a:buFont typeface="Arial" charset="0"/>
              <a:buNone/>
            </a:pPr>
            <a:r>
              <a:rPr lang="en-US" sz="1200" b="1" baseline="0" dirty="0"/>
              <a:t>Image </a:t>
            </a:r>
            <a:r>
              <a:rPr lang="en-US" sz="1200" b="1" dirty="0"/>
              <a:t>source: </a:t>
            </a:r>
            <a:r>
              <a:rPr lang="en-US" sz="1200" baseline="0" dirty="0"/>
              <a:t>Public</a:t>
            </a:r>
            <a:r>
              <a:rPr lang="en-US" sz="1200" dirty="0"/>
              <a:t> Domain</a:t>
            </a:r>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130108399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b="0" dirty="0">
                <a:latin typeface="Calibri" panose="020F0502020204030204" pitchFamily="34" charset="0"/>
                <a:cs typeface="Calibri" panose="020F0502020204030204" pitchFamily="34" charset="0"/>
              </a:rPr>
              <a:t>8</a:t>
            </a:r>
            <a:r>
              <a:rPr lang="en-US" sz="1200" dirty="0">
                <a:latin typeface="Calibri" panose="020F0502020204030204" pitchFamily="34" charset="0"/>
                <a:cs typeface="Calibri" panose="020F0502020204030204" pitchFamily="34" charset="0"/>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r>
              <a:rPr lang="en-US" sz="1200" b="1" dirty="0">
                <a:latin typeface="Calibri" panose="020F0502020204030204" pitchFamily="34" charset="0"/>
                <a:cs typeface="Calibri" panose="020F0502020204030204" pitchFamily="34" charset="0"/>
              </a:rPr>
              <a:t>Facilitator does: </a:t>
            </a:r>
            <a:r>
              <a:rPr lang="en-US" sz="1200" dirty="0">
                <a:latin typeface="Calibri" panose="020F0502020204030204" pitchFamily="34" charset="0"/>
                <a:cs typeface="Calibri" panose="020F0502020204030204" pitchFamily="34" charset="0"/>
              </a:rPr>
              <a:t>Point participants to the article in their note-catcher</a:t>
            </a:r>
            <a:r>
              <a:rPr lang="en-US" sz="1200" baseline="0" dirty="0">
                <a:latin typeface="Calibri" panose="020F0502020204030204" pitchFamily="34" charset="0"/>
                <a:cs typeface="Calibri" panose="020F0502020204030204" pitchFamily="34" charset="0"/>
              </a:rPr>
              <a:t> and p</a:t>
            </a:r>
            <a:r>
              <a:rPr lang="en-US" sz="1200" dirty="0">
                <a:latin typeface="Calibri" panose="020F0502020204030204" pitchFamily="34" charset="0"/>
                <a:cs typeface="Calibri" panose="020F0502020204030204" pitchFamily="34" charset="0"/>
              </a:rPr>
              <a:t>rovide 3 minutes of independent reading time.  If participants finish reading early, they can begin to reflect on the discussion questions in the space in their note catcher. </a:t>
            </a:r>
          </a:p>
          <a:p>
            <a:pPr marL="0" indent="0">
              <a:buFontTx/>
              <a:buNone/>
            </a:pPr>
            <a:endParaRPr lang="en-US" sz="1200" dirty="0">
              <a:latin typeface="Calibri" panose="020F0502020204030204" pitchFamily="34" charset="0"/>
              <a:cs typeface="Calibri" panose="020F0502020204030204" pitchFamily="34" charset="0"/>
            </a:endParaRPr>
          </a:p>
          <a:p>
            <a:pPr marL="0" indent="0">
              <a:buFontTx/>
              <a:buNone/>
            </a:pPr>
            <a:r>
              <a:rPr lang="en-US" sz="1200" b="1" dirty="0">
                <a:latin typeface="Calibri" panose="020F0502020204030204" pitchFamily="34" charset="0"/>
                <a:cs typeface="Calibri" panose="020F0502020204030204" pitchFamily="34" charset="0"/>
              </a:rPr>
              <a:t>Facilitator does: </a:t>
            </a:r>
            <a:r>
              <a:rPr lang="en-US" sz="1200" dirty="0">
                <a:latin typeface="Calibri" panose="020F0502020204030204" pitchFamily="34" charset="0"/>
                <a:cs typeface="Calibri" panose="020F0502020204030204" pitchFamily="34" charset="0"/>
              </a:rPr>
              <a:t>After 3 minutes, click to</a:t>
            </a:r>
            <a:r>
              <a:rPr lang="en-US" sz="1200" baseline="0" dirty="0">
                <a:latin typeface="Calibri" panose="020F0502020204030204" pitchFamily="34" charset="0"/>
                <a:cs typeface="Calibri" panose="020F0502020204030204" pitchFamily="34" charset="0"/>
              </a:rPr>
              <a:t> reveal the discussion prompt. </a:t>
            </a:r>
            <a:r>
              <a:rPr lang="en-US" sz="1200" dirty="0">
                <a:latin typeface="Calibri" panose="020F0502020204030204" pitchFamily="34" charset="0"/>
                <a:cs typeface="Calibri" panose="020F0502020204030204" pitchFamily="34" charset="0"/>
              </a:rPr>
              <a:t>Have participants discuss with</a:t>
            </a:r>
            <a:r>
              <a:rPr lang="en-US" sz="1200" baseline="0" dirty="0">
                <a:latin typeface="Calibri" panose="020F0502020204030204" pitchFamily="34" charset="0"/>
                <a:cs typeface="Calibri" panose="020F0502020204030204" pitchFamily="34" charset="0"/>
              </a:rPr>
              <a:t> partners, then facilitate whole group debrief.</a:t>
            </a:r>
            <a:r>
              <a:rPr lang="en-US" sz="1200" dirty="0">
                <a:latin typeface="Calibri" panose="020F0502020204030204" pitchFamily="34" charset="0"/>
                <a:cs typeface="Calibri" panose="020F0502020204030204" pitchFamily="34" charset="0"/>
              </a:rPr>
              <a:t> </a:t>
            </a:r>
            <a:endParaRPr lang="en-US" sz="1200" baseline="0" dirty="0">
              <a:latin typeface="Calibri" panose="020F0502020204030204" pitchFamily="34" charset="0"/>
              <a:cs typeface="Calibri" panose="020F0502020204030204" pitchFamily="34" charset="0"/>
            </a:endParaRPr>
          </a:p>
          <a:p>
            <a:pPr marL="0" indent="0">
              <a:buFontTx/>
              <a:buNone/>
            </a:pPr>
            <a:endParaRPr lang="en-US" sz="1200" baseline="0" dirty="0">
              <a:latin typeface="Calibri" panose="020F0502020204030204" pitchFamily="34" charset="0"/>
              <a:cs typeface="Calibri" panose="020F0502020204030204" pitchFamily="34" charset="0"/>
            </a:endParaRPr>
          </a:p>
          <a:p>
            <a:pPr marL="0" indent="0">
              <a:buFontTx/>
              <a:buNone/>
            </a:pPr>
            <a:r>
              <a:rPr lang="en-US" sz="1200" b="1" baseline="0" dirty="0">
                <a:latin typeface="Calibri" panose="020F0502020204030204" pitchFamily="34" charset="0"/>
                <a:cs typeface="Calibri" panose="020F0502020204030204" pitchFamily="34" charset="0"/>
              </a:rPr>
              <a:t>Look for:</a:t>
            </a:r>
          </a:p>
          <a:p>
            <a:pPr marL="171450" lvl="0" indent="-171450">
              <a:buFont typeface="Arial" charset="0"/>
              <a:buChar char="•"/>
            </a:pPr>
            <a:r>
              <a:rPr lang="en-US" sz="1200" dirty="0">
                <a:latin typeface="Calibri" panose="020F0502020204030204" pitchFamily="34" charset="0"/>
                <a:cs typeface="Calibri" panose="020F0502020204030204" pitchFamily="34" charset="0"/>
              </a:rPr>
              <a:t>Chunking is when you are able to group ideas</a:t>
            </a:r>
            <a:r>
              <a:rPr lang="en-US" sz="1200" baseline="0" dirty="0">
                <a:latin typeface="Calibri" panose="020F0502020204030204" pitchFamily="34" charset="0"/>
                <a:cs typeface="Calibri" panose="020F0502020204030204" pitchFamily="34" charset="0"/>
              </a:rPr>
              <a:t> and information together.</a:t>
            </a:r>
          </a:p>
          <a:p>
            <a:pPr marL="171450" lvl="0" indent="-171450">
              <a:buFont typeface="Arial" charset="0"/>
              <a:buChar char="•"/>
            </a:pPr>
            <a:r>
              <a:rPr lang="en-US" sz="1200" dirty="0">
                <a:latin typeface="Calibri" panose="020F0502020204030204" pitchFamily="34" charset="0"/>
                <a:cs typeface="Calibri" panose="020F0502020204030204" pitchFamily="34" charset="0"/>
              </a:rPr>
              <a:t>C</a:t>
            </a:r>
            <a:r>
              <a:rPr lang="en-US" sz="1200" kern="1200" dirty="0">
                <a:solidFill>
                  <a:schemeClr val="tx1"/>
                </a:solidFill>
                <a:effectLst/>
                <a:latin typeface="Calibri" panose="020F0502020204030204" pitchFamily="34" charset="0"/>
                <a:cs typeface="Calibri" panose="020F0502020204030204" pitchFamily="34" charset="0"/>
              </a:rPr>
              <a:t>hunking leaves more free space in working memory, allowing that space to be devoted to other tasks, such as recognizing patterns in the material. </a:t>
            </a:r>
          </a:p>
          <a:p>
            <a:pPr marL="171450" lvl="0" indent="-171450">
              <a:buFont typeface="Arial" charset="0"/>
              <a:buChar char="•"/>
            </a:pPr>
            <a:r>
              <a:rPr lang="en-US" sz="1200" kern="1200" dirty="0">
                <a:solidFill>
                  <a:schemeClr val="tx1"/>
                </a:solidFill>
                <a:effectLst/>
                <a:latin typeface="Calibri" panose="020F0502020204030204" pitchFamily="34" charset="0"/>
                <a:cs typeface="Calibri" panose="020F0502020204030204" pitchFamily="34" charset="0"/>
              </a:rPr>
              <a:t>“Without being able to chunk, the students with little baseball knowledge simply didn't have enough free space in their working memory to simultaneously remember all of the actions, keep track of their order, do the reenactment, and describe the reenactment.”</a:t>
            </a:r>
          </a:p>
          <a:p>
            <a:pPr marL="171450" lvl="0" indent="-171450">
              <a:buFont typeface="Arial" charset="0"/>
              <a:buChar char="•"/>
            </a:pPr>
            <a:r>
              <a:rPr lang="en-US" sz="1200" kern="1200" dirty="0">
                <a:solidFill>
                  <a:schemeClr val="tx1"/>
                </a:solidFill>
                <a:effectLst/>
                <a:latin typeface="Calibri" panose="020F0502020204030204" pitchFamily="34" charset="0"/>
                <a:cs typeface="Calibri" panose="020F0502020204030204" pitchFamily="34" charset="0"/>
              </a:rPr>
              <a:t>Students</a:t>
            </a:r>
            <a:r>
              <a:rPr lang="en-US" sz="1200" kern="1200" baseline="0" dirty="0">
                <a:solidFill>
                  <a:schemeClr val="tx1"/>
                </a:solidFill>
                <a:effectLst/>
                <a:latin typeface="Calibri" panose="020F0502020204030204" pitchFamily="34" charset="0"/>
                <a:cs typeface="Calibri" panose="020F0502020204030204" pitchFamily="34" charset="0"/>
              </a:rPr>
              <a:t> must have background knowledge in order to chunk: “chunking relies on background knowledge”</a:t>
            </a:r>
            <a:endParaRPr lang="en-US" sz="12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479149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a:t>
            </a:r>
            <a:r>
              <a:rPr lang="en-US" sz="1200" dirty="0"/>
              <a:t> minutes</a:t>
            </a:r>
          </a:p>
          <a:p>
            <a:pPr marL="0" indent="0">
              <a:buFontTx/>
              <a:buNone/>
            </a:pPr>
            <a:endParaRPr lang="en-US" sz="1200" b="1" dirty="0"/>
          </a:p>
          <a:p>
            <a:pPr marL="0" indent="0">
              <a:buFontTx/>
              <a:buNone/>
            </a:pPr>
            <a:r>
              <a:rPr lang="en-US" sz="1200" b="1" dirty="0"/>
              <a:t>Facilitator</a:t>
            </a:r>
            <a:r>
              <a:rPr lang="en-US" sz="1200" b="1" baseline="0" dirty="0"/>
              <a:t> s</a:t>
            </a:r>
            <a:r>
              <a:rPr lang="en-US" sz="1200" b="1" dirty="0"/>
              <a:t>ays: </a:t>
            </a:r>
            <a:r>
              <a:rPr lang="en-US" sz="1200" b="0" dirty="0"/>
              <a:t>We just learned that being able to “chunk” can improve our ability to comprehend text, but also that “chunking” depends on ample background knowledge. So now let’s shift gears and explore how the Guidebooks intentionally build this knowledge/schema that will allow students to be better able to ”chunk” information, and therefore comprehend/analyze more complex texts on the topic. </a:t>
            </a:r>
          </a:p>
          <a:p>
            <a:pPr marL="0" indent="0">
              <a:buFontTx/>
              <a:buNone/>
            </a:pPr>
            <a:endParaRPr lang="en-US" sz="1200" b="0" dirty="0"/>
          </a:p>
          <a:p>
            <a:pPr marL="0" indent="0">
              <a:buFontTx/>
              <a:buNone/>
            </a:pPr>
            <a:r>
              <a:rPr lang="en-US" sz="1200" b="1" dirty="0"/>
              <a:t>Facilitator says: </a:t>
            </a:r>
            <a:r>
              <a:rPr lang="en-US" sz="1200" b="0" dirty="0"/>
              <a:t>In Session 3, we</a:t>
            </a:r>
            <a:r>
              <a:rPr lang="en-US" sz="1200" dirty="0"/>
              <a:t> had a chance to see how the Guidebooks build knowledge in our American Revolution unit, but now you will have the opportunity to examine</a:t>
            </a:r>
            <a:r>
              <a:rPr lang="en-US" sz="1200" baseline="0" dirty="0"/>
              <a:t> the knowledge building that is happening in your own unit!</a:t>
            </a:r>
          </a:p>
          <a:p>
            <a:pPr marL="0" indent="0">
              <a:buFontTx/>
              <a:buNone/>
            </a:pPr>
            <a:endParaRPr lang="en-US" sz="1200" baseline="0" dirty="0"/>
          </a:p>
          <a:p>
            <a:pPr marL="0" indent="0">
              <a:buFontTx/>
              <a:buNone/>
            </a:pPr>
            <a:r>
              <a:rPr lang="en-US" sz="1200" b="1" baseline="0" dirty="0"/>
              <a:t>Facilitator does: </a:t>
            </a:r>
            <a:r>
              <a:rPr lang="en-US" sz="1200" dirty="0"/>
              <a:t>Have participants select either their current unit or an upcoming unit to focus on;</a:t>
            </a:r>
            <a:r>
              <a:rPr lang="en-US" sz="1200" baseline="0" dirty="0"/>
              <a:t> they should log-in to LearnZillion and access that unit at this time; point them to the unit goal on the home page of their unit to independently read the summary statement about their unit. </a:t>
            </a:r>
          </a:p>
          <a:p>
            <a:pPr marL="0" indent="0">
              <a:buFontTx/>
              <a:buNone/>
            </a:pPr>
            <a:endParaRPr lang="en-US" sz="1200" dirty="0"/>
          </a:p>
          <a:p>
            <a:pPr marL="0" indent="0">
              <a:buFontTx/>
              <a:buNone/>
            </a:pPr>
            <a:r>
              <a:rPr lang="en-US" sz="1200" b="1" dirty="0"/>
              <a:t>Image Source: </a:t>
            </a:r>
            <a:r>
              <a:rPr lang="en-US" sz="1200" dirty="0"/>
              <a:t>Louisiana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8780815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a:t>
            </a:r>
            <a:r>
              <a:rPr lang="en-US" sz="1200" b="1" baseline="0" dirty="0"/>
              <a:t> </a:t>
            </a:r>
            <a:r>
              <a:rPr lang="en-US" sz="1200" dirty="0"/>
              <a:t>As we’ve been doing with our shared</a:t>
            </a:r>
            <a:r>
              <a:rPr lang="en-US" sz="1200" baseline="0" dirty="0"/>
              <a:t> unit, it’s important to start with the end in mind.  Due to our limited time we will not do a full unpacking of the skills and knowledge required by the unit assessments in this session – for now, we want to become familiar with each of the three assessments and have a general idea of what students are expected to KNOW by the end of this unit. </a:t>
            </a:r>
          </a:p>
          <a:p>
            <a:pPr marL="0" indent="0">
              <a:buFontTx/>
              <a:buNone/>
            </a:pPr>
            <a:endParaRPr lang="en-US" sz="1200" baseline="0" dirty="0"/>
          </a:p>
          <a:p>
            <a:r>
              <a:rPr lang="en-US" sz="1200" b="1" baseline="0" dirty="0"/>
              <a:t>Facilitator does: </a:t>
            </a:r>
            <a:r>
              <a:rPr lang="en-US" sz="1200" baseline="0" dirty="0"/>
              <a:t>Provide independent work time for participants to pull up and review each of their assessments; point them to the space in their note-catchers where they can record their notes. </a:t>
            </a:r>
          </a:p>
          <a:p>
            <a:endParaRPr lang="en-US" sz="1200" baseline="0" dirty="0"/>
          </a:p>
          <a:p>
            <a:r>
              <a:rPr lang="en-US" sz="1200" b="1" baseline="0" dirty="0"/>
              <a:t>Important Note: </a:t>
            </a:r>
            <a:r>
              <a:rPr lang="en-US" sz="1200" b="0" baseline="0" dirty="0"/>
              <a:t>Circulate during this work time to guide participants to pull out the </a:t>
            </a:r>
            <a:r>
              <a:rPr lang="en-US" sz="1200" b="1" baseline="0" dirty="0"/>
              <a:t>knowledge</a:t>
            </a:r>
            <a:r>
              <a:rPr lang="en-US" sz="1200" b="0" baseline="0" dirty="0"/>
              <a:t> demands, not skills. For example, in the American Revolution unit, we’d want people to be saying things like “Students will need to know about the effects of Paul Revere’s ride,” NOT things like “Students will need to know about cause and effect.”</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23334634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18 minutes</a:t>
            </a:r>
          </a:p>
          <a:p>
            <a:pPr marL="0" indent="0">
              <a:buFontTx/>
              <a:buNone/>
            </a:pPr>
            <a:endParaRPr lang="en-US" sz="1200" dirty="0"/>
          </a:p>
          <a:p>
            <a:r>
              <a:rPr lang="en-US" sz="1200" b="1" dirty="0"/>
              <a:t>Facilitator does: </a:t>
            </a:r>
            <a:r>
              <a:rPr lang="en-US" sz="1200" dirty="0"/>
              <a:t>Point participants to the graphic organizer in their</a:t>
            </a:r>
            <a:r>
              <a:rPr lang="en-US" sz="1200" baseline="0" dirty="0"/>
              <a:t> note-catcher that walks them through this process and provides space for their reflections.</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12164228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06471"/>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An additional support built in to the Guidebooks units are “Let’s Set the Context Videos,” which can be used</a:t>
            </a:r>
            <a:r>
              <a:rPr lang="en-US" sz="1200" baseline="0" dirty="0"/>
              <a:t> to support diverse learners in building background knowledge before engaging with specific texts in the unit.</a:t>
            </a:r>
          </a:p>
          <a:p>
            <a:pPr marL="0" indent="0">
              <a:buFontTx/>
              <a:buNone/>
            </a:pPr>
            <a:endParaRPr lang="en-US" sz="1200" baseline="0" dirty="0"/>
          </a:p>
          <a:p>
            <a:pPr marL="0" indent="0">
              <a:buFontTx/>
              <a:buNone/>
            </a:pPr>
            <a:r>
              <a:rPr lang="en-US" sz="1200" b="1" baseline="0" dirty="0"/>
              <a:t>Facilitator does: </a:t>
            </a:r>
            <a:r>
              <a:rPr lang="en-US" sz="1200" b="0" baseline="0" dirty="0"/>
              <a:t>Gauge participants familiarity with these tools.  If someone has used them before, invite them to share with the whole group what they are and where they can be found.  Otherwise, m</a:t>
            </a:r>
            <a:r>
              <a:rPr lang="en-US" sz="1200" baseline="0" dirty="0"/>
              <a:t>odel for participants how to access the Let’s Set the Context videos from the American Revolution unit; model a think aloud for connecting these videos to the knowledge and texts we’ve unpacked for this unit:</a:t>
            </a:r>
          </a:p>
          <a:p>
            <a:pPr marL="171450" lvl="0" indent="-171450">
              <a:buFont typeface="Arial" charset="0"/>
              <a:buChar char="•"/>
            </a:pPr>
            <a:r>
              <a:rPr lang="en-US" sz="1200" baseline="0" dirty="0"/>
              <a:t>”I see there is a video called “What Were the Colonists Fighting For?”  This will be really helpful for some of my struggling readers to view before they jump into </a:t>
            </a:r>
            <a:r>
              <a:rPr lang="en-US" sz="1200" i="1" baseline="0" dirty="0"/>
              <a:t>If You Lived at the Time of the American Revolution</a:t>
            </a:r>
            <a:r>
              <a:rPr lang="en-US" sz="1200" i="0" baseline="0" dirty="0"/>
              <a:t> to give them some extra context around what we mean by “colonists” and the start of the war.”</a:t>
            </a:r>
            <a:endParaRPr lang="en-US" sz="1200" baseline="0" dirty="0"/>
          </a:p>
          <a:p>
            <a:pPr lvl="0"/>
            <a:r>
              <a:rPr lang="en-US" sz="1200" b="1" baseline="0" dirty="0"/>
              <a:t>Facilitator does: </a:t>
            </a:r>
            <a:r>
              <a:rPr lang="en-US" sz="1200" baseline="0" dirty="0"/>
              <a:t>Have participants look at the videos (just skim the titles) available in their unit and think about what knowledge and texts these videos connect to. Direct</a:t>
            </a:r>
            <a:r>
              <a:rPr lang="en-US" sz="1200" dirty="0"/>
              <a:t> them to their note catchers, where there is space to record their reflections. </a:t>
            </a:r>
          </a:p>
          <a:p>
            <a:pPr lvl="0"/>
            <a:endParaRPr lang="en-US" sz="1200" baseline="0" dirty="0"/>
          </a:p>
          <a:p>
            <a:pPr lvl="0"/>
            <a:r>
              <a:rPr lang="en-US" sz="1200" b="1" dirty="0"/>
              <a:t>Image Source: </a:t>
            </a:r>
            <a:r>
              <a:rPr lang="en-US" sz="1200" dirty="0"/>
              <a:t>Louisiana Guidebooks 2.0</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1793238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6</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Have participants share their takeaways</a:t>
            </a:r>
            <a:r>
              <a:rPr lang="en-US" sz="1200" baseline="0" dirty="0"/>
              <a:t> with a partner.  If time allows, invite participants to share out what excites them most about this unit with the whole group.</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2057283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4488" y="685800"/>
            <a:ext cx="3125787" cy="1757363"/>
          </a:xfrm>
        </p:spPr>
      </p:sp>
      <p:sp>
        <p:nvSpPr>
          <p:cNvPr id="3" name="Notes Placeholder 2"/>
          <p:cNvSpPr>
            <a:spLocks noGrp="1"/>
          </p:cNvSpPr>
          <p:nvPr>
            <p:ph type="body" idx="1"/>
          </p:nvPr>
        </p:nvSpPr>
        <p:spPr>
          <a:xfrm>
            <a:off x="654268" y="2311126"/>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b="0" dirty="0"/>
              <a:t>So, let’s jump in! Please t</a:t>
            </a:r>
            <a:r>
              <a:rPr lang="en-US" sz="1200" dirty="0"/>
              <a:t>ake 5 minutes to independently read the report and annotate using the symbols</a:t>
            </a:r>
            <a:r>
              <a:rPr lang="en-US" sz="1200" baseline="0" dirty="0"/>
              <a:t>. The report is found in your note catcher.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After a few minutes of independent reading time, move on to the next slide (debrief will happen there). </a:t>
            </a:r>
          </a:p>
          <a:p>
            <a:pPr marL="171450" lvl="0" indent="-171450" rtl="0">
              <a:spcBef>
                <a:spcPts val="0"/>
              </a:spcBef>
              <a:buClr>
                <a:schemeClr val="dk1"/>
              </a:buClr>
              <a:buSzPct val="100000"/>
              <a:buFont typeface="Arial"/>
              <a:buChar char="•"/>
            </a:pPr>
            <a:endParaRPr lang="en-US" sz="1200" dirty="0"/>
          </a:p>
          <a:p>
            <a:pPr marL="0" lvl="0" indent="0" rtl="0">
              <a:spcBef>
                <a:spcPts val="0"/>
              </a:spcBef>
              <a:buClr>
                <a:schemeClr val="dk1"/>
              </a:buClr>
              <a:buSzPct val="100000"/>
              <a:buFontTx/>
              <a:buNone/>
            </a:pPr>
            <a:r>
              <a:rPr lang="en-US" sz="1200" b="1" dirty="0"/>
              <a:t>Important Note:</a:t>
            </a:r>
            <a:r>
              <a:rPr lang="en-US" sz="1200" b="1" baseline="0" dirty="0"/>
              <a:t> </a:t>
            </a:r>
            <a:r>
              <a:rPr lang="en-US" sz="1200" baseline="0" dirty="0"/>
              <a:t>T</a:t>
            </a:r>
            <a:r>
              <a:rPr lang="en-US" sz="1200" dirty="0"/>
              <a:t>his</a:t>
            </a:r>
            <a:r>
              <a:rPr lang="en-US" sz="1200" baseline="0" dirty="0"/>
              <a:t> text is intended to feel challenging for participants. Remind them that that’s by design – the whole experience has been constructed so that it gets easier as we go along. (Struggling readers often feel this way when confronted with a challenging text about an unfamiliar topic – the point is that we are going to show them how to support students in accessing a text that feels inaccessible!)</a:t>
            </a:r>
          </a:p>
          <a:p>
            <a:pPr marL="0" lvl="0" indent="0" rtl="0">
              <a:spcBef>
                <a:spcPts val="0"/>
              </a:spcBef>
              <a:buClr>
                <a:schemeClr val="dk1"/>
              </a:buClr>
              <a:buSzPct val="100000"/>
              <a:buFontTx/>
              <a:buNone/>
            </a:pPr>
            <a:endParaRPr lang="en-US" sz="1200" baseline="0" dirty="0"/>
          </a:p>
          <a:p>
            <a:r>
              <a:rPr lang="en-US" sz="1200" b="1" baseline="0" dirty="0"/>
              <a:t>Source: </a:t>
            </a:r>
            <a:r>
              <a:rPr lang="en-US" sz="1200" b="0" i="1" kern="1200" dirty="0">
                <a:solidFill>
                  <a:schemeClr val="tx1"/>
                </a:solidFill>
                <a:effectLst/>
              </a:rPr>
              <a:t>Pacific Cod Species Score Card</a:t>
            </a:r>
            <a:r>
              <a:rPr lang="en-US" sz="1200" b="0" i="0" kern="1200" dirty="0">
                <a:solidFill>
                  <a:schemeClr val="tx1"/>
                </a:solidFill>
                <a:effectLst/>
              </a:rPr>
              <a:t> [Pamphlet]. (</a:t>
            </a:r>
            <a:r>
              <a:rPr lang="en-US" sz="1200" b="0" i="0" kern="1200" dirty="0" err="1">
                <a:solidFill>
                  <a:schemeClr val="tx1"/>
                </a:solidFill>
                <a:effectLst/>
              </a:rPr>
              <a:t>n.d.</a:t>
            </a:r>
            <a:r>
              <a:rPr lang="en-US" sz="1200" b="0" i="0" kern="1200" dirty="0">
                <a:solidFill>
                  <a:schemeClr val="tx1"/>
                </a:solidFill>
                <a:effectLst/>
              </a:rPr>
              <a:t>). Blue Ocean Institute.</a:t>
            </a:r>
            <a:r>
              <a:rPr lang="en-US" sz="1200" b="0" i="0" kern="1200" baseline="0" dirty="0">
                <a:solidFill>
                  <a:schemeClr val="tx1"/>
                </a:solidFill>
                <a:effectLst/>
              </a:rPr>
              <a:t> </a:t>
            </a:r>
            <a:r>
              <a:rPr lang="en-US" sz="1200" b="0" i="0" kern="1200" dirty="0" err="1">
                <a:solidFill>
                  <a:schemeClr val="tx1"/>
                </a:solidFill>
                <a:effectLst/>
              </a:rPr>
              <a:t>www.blueoceaninstitute.com</a:t>
            </a:r>
            <a:r>
              <a:rPr lang="en-US" sz="1200" b="0" i="0" kern="1200" dirty="0">
                <a:solidFill>
                  <a:schemeClr val="tx1"/>
                </a:solidFill>
                <a:effectLst/>
              </a:rPr>
              <a:t>/seafood/species/18.html.</a:t>
            </a:r>
            <a:endParaRPr lang="en-US" sz="1200" b="0" i="0" u="none" strike="noStrike" kern="1200" dirty="0">
              <a:solidFill>
                <a:schemeClr val="tx1"/>
              </a:solidFill>
              <a:effectLst/>
            </a:endParaRPr>
          </a:p>
        </p:txBody>
      </p:sp>
      <p:sp>
        <p:nvSpPr>
          <p:cNvPr id="4" name="Slide Number Placeholder 3">
            <a:extLst>
              <a:ext uri="{FF2B5EF4-FFF2-40B4-BE49-F238E27FC236}">
                <a16:creationId xmlns:a16="http://schemas.microsoft.com/office/drawing/2014/main" id="{3033FC35-0462-334E-BA64-CB9D2BE28D70}"/>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8</a:t>
            </a:fld>
            <a:endParaRPr lang="en-US" dirty="0"/>
          </a:p>
        </p:txBody>
      </p:sp>
    </p:spTree>
    <p:extLst>
      <p:ext uri="{BB962C8B-B14F-4D97-AF65-F5344CB8AC3E}">
        <p14:creationId xmlns:p14="http://schemas.microsoft.com/office/powerpoint/2010/main" val="1400003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17790263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2</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Direct participants to the redacted LEAP passage in their note catcher</a:t>
            </a:r>
            <a:r>
              <a:rPr lang="en-US" sz="1200" b="1" dirty="0"/>
              <a:t>.</a:t>
            </a:r>
            <a:r>
              <a:rPr lang="en-US" sz="1200" baseline="0" dirty="0"/>
              <a:t> </a:t>
            </a:r>
            <a:r>
              <a:rPr lang="en-US" sz="1200" dirty="0"/>
              <a:t>After about 1 minute</a:t>
            </a:r>
            <a:r>
              <a:rPr lang="en-US" sz="1200" baseline="0" dirty="0"/>
              <a:t> of independent reading time/struggle time, then click and ask ”ready to give up?”</a:t>
            </a:r>
          </a:p>
          <a:p>
            <a:pPr marL="171450" indent="-171450">
              <a:buFont typeface="Arial" charset="0"/>
              <a:buChar char="•"/>
            </a:pPr>
            <a:endParaRPr lang="en-US" sz="1200" baseline="0" dirty="0"/>
          </a:p>
          <a:p>
            <a:pPr marL="0" indent="0">
              <a:buFontTx/>
              <a:buNone/>
            </a:pPr>
            <a:r>
              <a:rPr lang="en-US" sz="1200" b="1" baseline="0" dirty="0"/>
              <a:t>Facilitator says: </a:t>
            </a:r>
            <a:r>
              <a:rPr lang="en-US" sz="1200" baseline="0" dirty="0"/>
              <a:t>Why was this difficult? If you were actually a student on test day, how would you feel right now? </a:t>
            </a:r>
          </a:p>
          <a:p>
            <a:pPr marL="0" indent="0">
              <a:buFontTx/>
              <a:buNone/>
            </a:pPr>
            <a:endParaRPr lang="en-US" sz="1200" baseline="0" dirty="0"/>
          </a:p>
          <a:p>
            <a:pPr marL="0" indent="0">
              <a:buFontTx/>
              <a:buNone/>
            </a:pPr>
            <a:r>
              <a:rPr lang="en-US" sz="1200" b="1" baseline="0" dirty="0"/>
              <a:t>Facilitator does</a:t>
            </a:r>
            <a:r>
              <a:rPr lang="en-US" sz="1200" baseline="0" dirty="0"/>
              <a:t>: Invite a few participants to share out their reflections with the whole group.</a:t>
            </a:r>
          </a:p>
          <a:p>
            <a:pPr marL="0" indent="0">
              <a:buFontTx/>
              <a:buNone/>
            </a:pPr>
            <a:endParaRPr lang="en-US" sz="1200" baseline="0" dirty="0"/>
          </a:p>
          <a:p>
            <a:pPr marL="0" indent="0">
              <a:buFontTx/>
              <a:buNone/>
            </a:pPr>
            <a:r>
              <a:rPr lang="en-US" sz="1200" b="1" baseline="0" dirty="0"/>
              <a:t>Look for:</a:t>
            </a:r>
          </a:p>
          <a:p>
            <a:pPr marL="171450" indent="-171450">
              <a:buFont typeface="Arial" charset="0"/>
              <a:buChar char="•"/>
            </a:pPr>
            <a:r>
              <a:rPr lang="en-US" sz="1200" baseline="0" dirty="0"/>
              <a:t>Difficult because we didn’t know half the words and have no idea what this text is really about (connect this to vocabulary and knowledge deficits)</a:t>
            </a:r>
          </a:p>
          <a:p>
            <a:pPr marL="171450" indent="-171450">
              <a:buFont typeface="Arial" charset="0"/>
              <a:buChar char="•"/>
            </a:pPr>
            <a:r>
              <a:rPr lang="en-US" sz="1200" baseline="0" dirty="0"/>
              <a:t>Likely to feel frustrated, defeated, confused</a:t>
            </a:r>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6650463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2</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a:t>
            </a:r>
            <a:r>
              <a:rPr lang="en-US" sz="1200" baseline="0" dirty="0"/>
              <a:t>: Click and read each question (these first two questions are rhetorical and don’t require discussion):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Do we need more practice with main idea?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Should we practice and apply a strategy? Perhaps it would help if we made self to text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b="0" dirty="0"/>
              <a:t>Click to reveal</a:t>
            </a:r>
            <a:r>
              <a:rPr lang="en-US" sz="1200" b="0" baseline="0" dirty="0"/>
              <a:t> grey box and pose questions for participants to discuss.  Invite participants to share their thinking with the whole group. </a:t>
            </a:r>
            <a:endParaRPr lang="en-US" sz="1200" b="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Look for</a:t>
            </a:r>
            <a:r>
              <a:rPr lang="en-US" sz="1200" dirty="0"/>
              <a:t>: A</a:t>
            </a:r>
            <a:r>
              <a:rPr lang="en-US" sz="1200" baseline="0" dirty="0"/>
              <a:t> </a:t>
            </a:r>
            <a:r>
              <a:rPr lang="en-US" sz="1200" dirty="0"/>
              <a:t>lack of skill/strategy is not the challenge;</a:t>
            </a:r>
            <a:r>
              <a:rPr lang="en-US" sz="1200" baseline="0" dirty="0"/>
              <a:t> it’s a lack of knowledge and vocabulary that’s preventing us from reading and understanding this text.</a:t>
            </a:r>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14588901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baseline="0" dirty="0"/>
              <a:t>30</a:t>
            </a:r>
            <a:r>
              <a:rPr lang="en-US" sz="1200"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baseline="0" dirty="0"/>
              <a:t>Facilitator does: </a:t>
            </a:r>
            <a:r>
              <a:rPr lang="en-US" sz="1200" i="0" baseline="0" dirty="0"/>
              <a:t>Read slide.</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737261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baseline="0" dirty="0"/>
              <a:t>30</a:t>
            </a:r>
            <a:r>
              <a:rPr lang="en-US" sz="1200"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baseline="0" dirty="0"/>
              <a:t>Facilitator says: </a:t>
            </a:r>
            <a:r>
              <a:rPr lang="en-US" sz="1200" b="0" i="0" baseline="0" dirty="0"/>
              <a:t>This passage was actually about the Inuit </a:t>
            </a:r>
            <a:r>
              <a:rPr lang="mr-IN" sz="1200" b="0" i="0" baseline="0" dirty="0"/>
              <a:t>–</a:t>
            </a:r>
            <a:r>
              <a:rPr lang="en-US" sz="1200" b="0" i="0" baseline="0" dirty="0"/>
              <a:t> and here are a few of the key vocabulary words that were missing for 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baseline="0" dirty="0"/>
              <a:t>Facilitator does: </a:t>
            </a:r>
            <a:r>
              <a:rPr lang="en-US" sz="1200" i="0" baseline="0" dirty="0"/>
              <a:t>Reveal what this passage was about and summarize some of the key vocabulary that was missing for us when we read the redacted version.</a:t>
            </a:r>
            <a:endParaRPr lang="en-US" sz="1200" dirty="0"/>
          </a:p>
          <a:p>
            <a:endParaRPr lang="en-US" sz="1200" dirty="0"/>
          </a:p>
          <a:p>
            <a:r>
              <a:rPr lang="en-US" sz="1200" b="1" dirty="0"/>
              <a:t>Image Source: </a:t>
            </a:r>
            <a:r>
              <a:rPr lang="en-US" sz="1200" b="0" dirty="0"/>
              <a:t>Public domain</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64568516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b="0" dirty="0"/>
              <a:t>Let’s now</a:t>
            </a:r>
            <a:r>
              <a:rPr lang="en-US" sz="1200" b="0" baseline="0" dirty="0"/>
              <a:t> take a look at the passage with the vocabulary included.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Have a volunteer read the passage aloud</a:t>
            </a:r>
            <a:r>
              <a:rPr lang="en-US" sz="1200" baseline="0" dirty="0"/>
              <a:t> or have participants read it independently.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20768453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a:t>
            </a:r>
            <a:r>
              <a:rPr lang="en-US" sz="120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Our experience in the do now begins to highlight the importance of vocabulary in reading comprehension. Today we’re going to spend our time digging into this concept. We’ll describe the differences between direct and indirect vocabulary instruction and make connections to the ELA Guidebooks in terms of supporting students to grow vocabulary indirectly. </a:t>
            </a:r>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20247864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says</a:t>
            </a:r>
            <a:r>
              <a:rPr lang="en-US" sz="1200" baseline="0" dirty="0"/>
              <a:t>: Please take a moment independently to review our agenda for this session.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4903897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cap="none" dirty="0">
                <a:solidFill>
                  <a:schemeClr val="dk1"/>
                </a:solidFill>
                <a:latin typeface="+mn-lt"/>
                <a:ea typeface="Calibri"/>
                <a:cs typeface="Calibri"/>
                <a:sym typeface="Calibri"/>
              </a:rPr>
              <a:t>Duration</a:t>
            </a:r>
            <a:r>
              <a:rPr lang="en-US" sz="1200" b="0" i="0" u="none" strike="noStrike" cap="none" dirty="0">
                <a:solidFill>
                  <a:schemeClr val="dk1"/>
                </a:solidFill>
                <a:latin typeface="+mn-lt"/>
                <a:ea typeface="Calibri"/>
                <a:cs typeface="Calibri"/>
                <a:sym typeface="Calibri"/>
              </a:rPr>
              <a:t>: 30 seconds</a:t>
            </a:r>
          </a:p>
          <a:p>
            <a:pPr marL="0" marR="0" lvl="0" indent="0" algn="l" rtl="0">
              <a:spcBef>
                <a:spcPts val="0"/>
              </a:spcBef>
              <a:buSzPct val="25000"/>
              <a:buFontTx/>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Research supports the crucial role that vocabulary plays in reading comprehension. </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Briefly review</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the findings on this slide.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Research Sources: </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Whipple, G.M. (1925). </a:t>
            </a:r>
            <a:r>
              <a:rPr lang="en-US" sz="1200" b="0" i="1" kern="1200" dirty="0">
                <a:solidFill>
                  <a:schemeClr val="tx1"/>
                </a:solidFill>
                <a:effectLst/>
                <a:cs typeface="Calibri"/>
              </a:rPr>
              <a:t>Report of the National Committee on Reading</a:t>
            </a:r>
            <a:r>
              <a:rPr lang="en-US" sz="1200" b="0" i="0" kern="1200" dirty="0">
                <a:solidFill>
                  <a:schemeClr val="tx1"/>
                </a:solidFill>
                <a:effectLst/>
                <a:cs typeface="Calibri"/>
              </a:rPr>
              <a:t>, IL: Public School Publishing.</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National Center for Education Statistics (2013). The Nations Report Card: Vocabulary results from the 2009 and 2011 NAEP reading assessments. </a:t>
            </a:r>
            <a:r>
              <a:rPr lang="en-US" sz="1200" b="0" i="1" kern="1200" dirty="0">
                <a:solidFill>
                  <a:schemeClr val="tx1"/>
                </a:solidFill>
                <a:effectLst/>
                <a:cs typeface="Calibri"/>
              </a:rPr>
              <a:t>Institute of Education Sciences, U.S. Department of Education, Washington, D.C.</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Nelson, J., </a:t>
            </a:r>
            <a:r>
              <a:rPr lang="en-US" sz="1200" b="0" i="0" kern="1200" dirty="0" err="1">
                <a:solidFill>
                  <a:schemeClr val="tx1"/>
                </a:solidFill>
                <a:effectLst/>
                <a:cs typeface="Calibri"/>
              </a:rPr>
              <a:t>Perfetti</a:t>
            </a:r>
            <a:r>
              <a:rPr lang="en-US" sz="1200" b="0" i="0" kern="1200" dirty="0">
                <a:solidFill>
                  <a:schemeClr val="tx1"/>
                </a:solidFill>
                <a:effectLst/>
                <a:cs typeface="Calibri"/>
              </a:rPr>
              <a:t>, C., </a:t>
            </a:r>
            <a:r>
              <a:rPr lang="en-US" sz="1200" b="0" i="0" kern="1200" dirty="0" err="1">
                <a:solidFill>
                  <a:schemeClr val="tx1"/>
                </a:solidFill>
                <a:effectLst/>
                <a:cs typeface="Calibri"/>
              </a:rPr>
              <a:t>Liben</a:t>
            </a:r>
            <a:r>
              <a:rPr lang="en-US" sz="1200" b="0" i="0" kern="1200" dirty="0">
                <a:solidFill>
                  <a:schemeClr val="tx1"/>
                </a:solidFill>
                <a:effectLst/>
                <a:cs typeface="Calibri"/>
              </a:rPr>
              <a:t>, D., &amp; </a:t>
            </a:r>
            <a:r>
              <a:rPr lang="en-US" sz="1200" b="0" i="0" kern="1200" dirty="0" err="1">
                <a:solidFill>
                  <a:schemeClr val="tx1"/>
                </a:solidFill>
                <a:effectLst/>
                <a:cs typeface="Calibri"/>
              </a:rPr>
              <a:t>Liben</a:t>
            </a:r>
            <a:r>
              <a:rPr lang="en-US" sz="1200" b="0" i="0" kern="1200" dirty="0">
                <a:solidFill>
                  <a:schemeClr val="tx1"/>
                </a:solidFill>
                <a:effectLst/>
                <a:cs typeface="Calibri"/>
              </a:rPr>
              <a:t>, M. (2012). Measures of text difficulty: Testing their predictive value for grade levels and student performance. </a:t>
            </a:r>
            <a:r>
              <a:rPr lang="en-US" sz="1200" b="0" i="1" kern="1200" dirty="0">
                <a:solidFill>
                  <a:schemeClr val="tx1"/>
                </a:solidFill>
                <a:effectLst/>
                <a:cs typeface="Calibri"/>
              </a:rPr>
              <a:t>Council of Chief State School Officers, Washington, DC.</a:t>
            </a:r>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10278988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92263" y="874713"/>
            <a:ext cx="3554412" cy="2000250"/>
          </a:xfrm>
        </p:spPr>
      </p:sp>
      <p:sp>
        <p:nvSpPr>
          <p:cNvPr id="3" name="Notes Placeholder 2"/>
          <p:cNvSpPr>
            <a:spLocks noGrp="1"/>
          </p:cNvSpPr>
          <p:nvPr>
            <p:ph type="body" idx="1"/>
          </p:nvPr>
        </p:nvSpPr>
        <p:spPr>
          <a:xfrm>
            <a:off x="670035" y="2987062"/>
            <a:ext cx="5486400" cy="6156937"/>
          </a:xfrm>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chemeClr val="tx1"/>
                </a:solidFill>
                <a:latin typeface="Calibri"/>
                <a:ea typeface="+mn-ea"/>
                <a:cs typeface="Calibri"/>
                <a:sym typeface="Calibri"/>
              </a:rPr>
              <a:t>2</a:t>
            </a:r>
            <a:r>
              <a:rPr lang="en-US" sz="1200" dirty="0"/>
              <a:t> minutes</a:t>
            </a:r>
          </a:p>
          <a:p>
            <a:pPr marL="0" marR="0" lvl="0" indent="0" algn="l" rtl="0">
              <a:spcBef>
                <a:spcPts val="0"/>
              </a:spcBef>
              <a:buSzPct val="25000"/>
              <a:buFontTx/>
              <a:buNone/>
            </a:pPr>
            <a:endParaRPr lang="en-US" sz="1200" dirty="0"/>
          </a:p>
          <a:p>
            <a:pPr marL="0" indent="0">
              <a:buFontTx/>
              <a:buNone/>
            </a:pPr>
            <a:r>
              <a:rPr lang="en-US" sz="1200" b="1" dirty="0"/>
              <a:t>Facilitator says: </a:t>
            </a:r>
            <a:r>
              <a:rPr lang="en-US" sz="1200" dirty="0"/>
              <a:t>Let’s take a closer</a:t>
            </a:r>
            <a:r>
              <a:rPr lang="en-US" sz="1200" baseline="0" dirty="0"/>
              <a:t> look at the research – here is a well known study from Hart and </a:t>
            </a:r>
            <a:r>
              <a:rPr lang="en-US" sz="1200" baseline="0" dirty="0" err="1"/>
              <a:t>Risley</a:t>
            </a:r>
            <a:r>
              <a:rPr lang="en-US" sz="1200" baseline="0" dirty="0"/>
              <a:t>.  They wanted to see what was happening in children’s earliest years that might account for the drastic differences they saw in rates of vocabulary growth in 4 year olds. </a:t>
            </a:r>
          </a:p>
          <a:p>
            <a:pPr marL="0" indent="0">
              <a:buFontTx/>
              <a:buNone/>
            </a:pPr>
            <a:endParaRPr lang="en-US" sz="1200" baseline="0" dirty="0"/>
          </a:p>
          <a:p>
            <a:pPr marL="0" lvl="0" indent="0">
              <a:buFontTx/>
              <a:buNone/>
            </a:pPr>
            <a:r>
              <a:rPr lang="en-US" sz="1200" b="1" baseline="0" dirty="0"/>
              <a:t>Facilitator does: </a:t>
            </a:r>
            <a:r>
              <a:rPr lang="en-US" sz="1200" baseline="0" dirty="0"/>
              <a:t>Orient participants to the table – provide participants a moment to review the data on their own.</a:t>
            </a:r>
          </a:p>
          <a:p>
            <a:pPr marL="0" lvl="0" indent="0">
              <a:buFontTx/>
              <a:buNone/>
            </a:pPr>
            <a:endParaRPr lang="en-US" sz="1200" baseline="0" dirty="0"/>
          </a:p>
          <a:p>
            <a:pPr marL="0" lvl="0" indent="0">
              <a:buFontTx/>
              <a:buNone/>
            </a:pPr>
            <a:r>
              <a:rPr lang="en-US" sz="1200" b="1" baseline="0" dirty="0"/>
              <a:t>Facilitator says: </a:t>
            </a:r>
          </a:p>
          <a:p>
            <a:pPr marL="628650" lvl="1" indent="-171450">
              <a:buFont typeface="Arial" charset="0"/>
              <a:buChar char="•"/>
            </a:pPr>
            <a:r>
              <a:rPr lang="en-US" sz="1200" baseline="0" dirty="0"/>
              <a:t>What does this study tell us?</a:t>
            </a:r>
          </a:p>
          <a:p>
            <a:pPr marL="628650" lvl="1" indent="-171450">
              <a:buFont typeface="Arial" charset="0"/>
              <a:buChar char="•"/>
            </a:pPr>
            <a:r>
              <a:rPr lang="en-US" sz="1200" baseline="0" dirty="0"/>
              <a:t>What stands out most to you?</a:t>
            </a:r>
          </a:p>
          <a:p>
            <a:pPr marL="628650" lvl="1" indent="-171450">
              <a:buFont typeface="Arial" charset="0"/>
              <a:buChar char="•"/>
            </a:pPr>
            <a:endParaRPr lang="en-US" sz="1200" baseline="0" dirty="0"/>
          </a:p>
          <a:p>
            <a:pPr marL="0" lvl="0" indent="0">
              <a:buFontTx/>
              <a:buNone/>
            </a:pPr>
            <a:r>
              <a:rPr lang="en-US" sz="1200" b="1" baseline="0" dirty="0"/>
              <a:t>Look for/Emphasize: </a:t>
            </a:r>
          </a:p>
          <a:p>
            <a:pPr marL="171450" lvl="0" indent="-171450">
              <a:buFont typeface="Arial" charset="0"/>
              <a:buChar char="•"/>
            </a:pPr>
            <a:r>
              <a:rPr lang="en-US" sz="1200" baseline="0" dirty="0"/>
              <a:t>There is a 30+ million word gap between a child whose family is on welfare and a child from a professional/upper class family.</a:t>
            </a:r>
          </a:p>
          <a:p>
            <a:pPr marL="171450" lvl="0" indent="-171450">
              <a:buFont typeface="Arial" charset="0"/>
              <a:buChar char="•"/>
            </a:pPr>
            <a:endParaRPr lang="en-US" sz="1200" baseline="0" dirty="0"/>
          </a:p>
          <a:p>
            <a:pPr marL="0" lvl="0" indent="0">
              <a:buFontTx/>
              <a:buNone/>
            </a:pPr>
            <a:r>
              <a:rPr lang="en-US" sz="1200" b="1" baseline="0" dirty="0"/>
              <a:t>Facilitator does: </a:t>
            </a:r>
            <a:r>
              <a:rPr lang="en-US" sz="1200" baseline="0" dirty="0"/>
              <a:t>Click to reveal title of slide. So what impact does this 30 million word gap have?</a:t>
            </a:r>
          </a:p>
          <a:p>
            <a:pPr marL="171450" lvl="0" indent="-171450">
              <a:buFont typeface="Arial" charset="0"/>
              <a:buChar char="•"/>
            </a:pPr>
            <a:endParaRPr lang="en-US" sz="1200" baseline="0" dirty="0"/>
          </a:p>
          <a:p>
            <a:pPr marL="0" indent="0">
              <a:buFontTx/>
              <a:buNone/>
            </a:pPr>
            <a:r>
              <a:rPr lang="en-US" sz="1200" b="1" baseline="0" dirty="0"/>
              <a:t>Additional Context for Facilitators:</a:t>
            </a:r>
            <a:endParaRPr lang="en-US" sz="1200" dirty="0"/>
          </a:p>
          <a:p>
            <a:pPr marL="171450" lvl="0" indent="-171450">
              <a:buFont typeface="Arial" charset="0"/>
              <a:buChar char="•"/>
            </a:pPr>
            <a:r>
              <a:rPr lang="en-US" sz="1200" dirty="0"/>
              <a:t>Longitudinal study with 42 families who participated for three years</a:t>
            </a:r>
          </a:p>
          <a:p>
            <a:pPr marL="171450" lvl="0" indent="-171450">
              <a:buFont typeface="Arial" charset="0"/>
              <a:buChar char="•"/>
            </a:pPr>
            <a:r>
              <a:rPr lang="en-US" sz="1200" dirty="0"/>
              <a:t>Goal of the study:</a:t>
            </a:r>
            <a:r>
              <a:rPr lang="en-US" sz="1200" baseline="0" dirty="0"/>
              <a:t> Researchers wanted to see what was happening in children’s earliest years that might account for the drastic differences they saw in rates of vocabulary growth in 4 year olds.  Specifically, they wanted to see what was different about the experiences of children growing up in welfare (low SES) households vs. middle and high SES households.</a:t>
            </a:r>
            <a:endParaRPr lang="en-US" sz="1200" dirty="0"/>
          </a:p>
          <a:p>
            <a:pPr marL="171450" lvl="0" indent="-171450">
              <a:buFont typeface="Arial" charset="0"/>
              <a:buChar char="•"/>
            </a:pPr>
            <a:r>
              <a:rPr lang="en-US" sz="1200" baseline="0" dirty="0"/>
              <a:t>They observed, recorded and analyzed more than 1300 hours of interactions between parents and children.</a:t>
            </a:r>
          </a:p>
          <a:p>
            <a:pPr lvl="0"/>
            <a:endParaRPr lang="en-US" sz="1200" baseline="0" dirty="0"/>
          </a:p>
          <a:p>
            <a:pPr marL="0" lvl="0" indent="0">
              <a:buFont typeface="Arial" charset="0"/>
              <a:buNone/>
            </a:pPr>
            <a:r>
              <a:rPr lang="en-US" sz="1200" b="1" baseline="0" dirty="0"/>
              <a:t>Source: </a:t>
            </a:r>
            <a:r>
              <a:rPr lang="en-US" sz="1200" b="0" i="0" kern="1200" dirty="0">
                <a:solidFill>
                  <a:schemeClr val="tx1"/>
                </a:solidFill>
                <a:effectLst/>
                <a:latin typeface="Calibri"/>
                <a:ea typeface="+mn-ea"/>
                <a:cs typeface="Calibri"/>
              </a:rPr>
              <a:t>Hart, B., &amp; Risley, T. R. (2003). The early catastrophe: The 30 million word gap by age 3. </a:t>
            </a:r>
            <a:r>
              <a:rPr lang="en-US" sz="1200" b="0" i="1" kern="1200" dirty="0">
                <a:solidFill>
                  <a:schemeClr val="tx1"/>
                </a:solidFill>
                <a:effectLst/>
                <a:latin typeface="Calibri"/>
                <a:ea typeface="+mn-ea"/>
                <a:cs typeface="Calibri"/>
              </a:rPr>
              <a:t>American Educator, 27(1), 4-9.</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2104671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Duration: </a:t>
            </a:r>
            <a:r>
              <a:rPr lang="en-US" sz="1200" b="0" dirty="0"/>
              <a:t>30 seconds</a:t>
            </a: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says: </a:t>
            </a:r>
            <a:r>
              <a:rPr lang="en-US" sz="1200" b="0" dirty="0"/>
              <a:t>Before we debrief and share our annotations, I’d like to ask you to rate your understanding of this text and your ability to answer the guiding question we discussed initially.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does: </a:t>
            </a:r>
            <a:r>
              <a:rPr lang="en-US" sz="1200" b="0" dirty="0"/>
              <a:t>Lead participants in a “fist to five” – 0 = NOT confident at all, 3 = somewhat confident, 5 = extremely confident.</a:t>
            </a:r>
            <a:endParaRPr lang="en-US" sz="1200" b="1" dirty="0"/>
          </a:p>
          <a:p>
            <a:pPr lvl="0" rtl="0">
              <a:spcBef>
                <a:spcPts val="0"/>
              </a:spcBef>
              <a:buClr>
                <a:schemeClr val="dk1"/>
              </a:buClr>
              <a:buSzPct val="25000"/>
              <a:buFont typeface="Arial"/>
              <a:buNone/>
            </a:pPr>
            <a:endParaRPr lang="en-US" sz="1200" b="1" u="sng" dirty="0"/>
          </a:p>
          <a:p>
            <a:pPr lvl="0" rtl="0">
              <a:spcBef>
                <a:spcPts val="0"/>
              </a:spcBef>
              <a:buClr>
                <a:schemeClr val="dk1"/>
              </a:buClr>
              <a:buSzPct val="25000"/>
              <a:buFont typeface="Arial"/>
              <a:buNone/>
            </a:pPr>
            <a:r>
              <a:rPr lang="en-US" sz="1200" b="1" u="none" dirty="0"/>
              <a:t>Look For:</a:t>
            </a:r>
          </a:p>
          <a:p>
            <a:pPr marL="171450" lvl="0" indent="-171450" rtl="0">
              <a:spcBef>
                <a:spcPts val="0"/>
              </a:spcBef>
              <a:buClr>
                <a:schemeClr val="dk1"/>
              </a:buClr>
              <a:buSzPct val="100000"/>
              <a:buFont typeface="Arial"/>
              <a:buChar char="•"/>
            </a:pPr>
            <a:r>
              <a:rPr lang="en-US" sz="1200" dirty="0"/>
              <a:t>Participants are thoughtfully self-assessing and grappling with concepts of text.</a:t>
            </a:r>
          </a:p>
          <a:p>
            <a:pPr marL="171450" lvl="0" indent="-171450" rtl="0">
              <a:spcBef>
                <a:spcPts val="0"/>
              </a:spcBef>
              <a:buClr>
                <a:schemeClr val="dk1"/>
              </a:buClr>
              <a:buSzPct val="100000"/>
              <a:buFont typeface="Arial"/>
              <a:buChar char="•"/>
            </a:pPr>
            <a:r>
              <a:rPr lang="en-US" sz="1200" dirty="0"/>
              <a:t>Participants’ rationale for their self-assessment relates to their knowledge of the topic and the vocabulary.</a:t>
            </a:r>
          </a:p>
          <a:p>
            <a:pPr marL="171450" lvl="0" indent="-171450" rtl="0">
              <a:spcBef>
                <a:spcPts val="0"/>
              </a:spcBef>
              <a:buClr>
                <a:schemeClr val="dk1"/>
              </a:buClr>
              <a:buSzPct val="100000"/>
              <a:buFont typeface="Arial"/>
              <a:buChar char="•"/>
            </a:pPr>
            <a:endParaRPr lang="en-US" sz="1200"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sz="1200" b="1" baseline="0" dirty="0"/>
              <a:t>Source: </a:t>
            </a:r>
            <a:r>
              <a:rPr lang="en-US" sz="1200" b="0" i="1" kern="1200" dirty="0">
                <a:solidFill>
                  <a:schemeClr val="tx1"/>
                </a:solidFill>
                <a:effectLst/>
              </a:rPr>
              <a:t>Pacific Cod Species Score Card</a:t>
            </a:r>
            <a:r>
              <a:rPr lang="en-US" sz="1200" b="0" i="0" kern="1200" dirty="0">
                <a:solidFill>
                  <a:schemeClr val="tx1"/>
                </a:solidFill>
                <a:effectLst/>
              </a:rPr>
              <a:t> [Pamphlet]. (n.d.). Blue Ocean Institute.</a:t>
            </a:r>
            <a:r>
              <a:rPr lang="en-US" sz="1200" b="0" i="0" kern="1200" baseline="0" dirty="0">
                <a:solidFill>
                  <a:schemeClr val="tx1"/>
                </a:solidFill>
                <a:effectLst/>
              </a:rPr>
              <a:t> </a:t>
            </a:r>
            <a:r>
              <a:rPr lang="en-US" sz="1200" b="0" i="0" kern="1200" dirty="0" err="1">
                <a:solidFill>
                  <a:schemeClr val="tx1"/>
                </a:solidFill>
                <a:effectLst/>
              </a:rPr>
              <a:t>www.blueoceaninstitute.com</a:t>
            </a:r>
            <a:r>
              <a:rPr lang="en-US" sz="1200" b="0" i="0" kern="1200" dirty="0">
                <a:solidFill>
                  <a:schemeClr val="tx1"/>
                </a:solidFill>
                <a:effectLst/>
              </a:rPr>
              <a:t>/seafood/species/18.html.</a:t>
            </a:r>
            <a:endParaRPr lang="en-US" sz="1200" b="0" i="0" u="none" strike="noStrike" kern="1200" dirty="0">
              <a:solidFill>
                <a:schemeClr val="tx1"/>
              </a:solidFill>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234646471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43199"/>
          </a:xfrm>
        </p:spPr>
        <p:txBody>
          <a:bodyPr/>
          <a:lstStyle/>
          <a:p>
            <a:r>
              <a:rPr lang="en-US" sz="1200" b="1" dirty="0"/>
              <a:t>Duration: </a:t>
            </a:r>
            <a:r>
              <a:rPr lang="en-US" sz="1200" b="0" dirty="0"/>
              <a:t>2</a:t>
            </a:r>
            <a:r>
              <a:rPr lang="en-US" sz="1200" dirty="0"/>
              <a:t> minutes</a:t>
            </a:r>
          </a:p>
          <a:p>
            <a:endParaRPr lang="en-US" sz="1200" dirty="0"/>
          </a:p>
          <a:p>
            <a:r>
              <a:rPr lang="en-US" sz="1200" b="1" dirty="0"/>
              <a:t>Facilitator says:  </a:t>
            </a:r>
            <a:r>
              <a:rPr lang="en-US" sz="1200" dirty="0"/>
              <a:t>This 30 million word gap in # of words heard leads to a gap in the number of words these children know.  </a:t>
            </a:r>
          </a:p>
          <a:p>
            <a:endParaRPr lang="en-US" sz="1200" dirty="0"/>
          </a:p>
          <a:p>
            <a:r>
              <a:rPr lang="en-US" sz="1200" b="1" dirty="0"/>
              <a:t>Facilitator does: </a:t>
            </a:r>
            <a:r>
              <a:rPr lang="en-US" sz="1200" dirty="0"/>
              <a:t>Briefly</a:t>
            </a:r>
            <a:r>
              <a:rPr lang="en-US" sz="1200" baseline="0" dirty="0"/>
              <a:t> orient participants to this graph – emphasizing that while the previous table highlighted the # of words heard in these households, this graph highlights the # of words those children know. The red line represents children in welfare families, the green line represents children in working class families and the blue line represents children in professional families. </a:t>
            </a:r>
          </a:p>
          <a:p>
            <a:endParaRPr lang="en-US" sz="1200" baseline="0" dirty="0"/>
          </a:p>
          <a:p>
            <a:r>
              <a:rPr lang="en-US" sz="1200" b="1" baseline="0" dirty="0"/>
              <a:t>Facilitator does: </a:t>
            </a:r>
            <a:r>
              <a:rPr lang="en-US" sz="1200" baseline="0" dirty="0"/>
              <a:t>Invite participants to share out their reflections on this data set:</a:t>
            </a:r>
          </a:p>
          <a:p>
            <a:pPr marL="628650" lvl="1" indent="-171450">
              <a:buFont typeface="Arial" charset="0"/>
              <a:buChar char="•"/>
            </a:pPr>
            <a:r>
              <a:rPr lang="en-US" sz="1200" baseline="0" dirty="0"/>
              <a:t>What do you notice? What stands out to you?</a:t>
            </a:r>
          </a:p>
          <a:p>
            <a:pPr marL="628650" lvl="1" indent="-171450">
              <a:buFont typeface="Arial" charset="0"/>
              <a:buChar char="•"/>
            </a:pPr>
            <a:r>
              <a:rPr lang="en-US" sz="1200" baseline="0" dirty="0"/>
              <a:t>What do you notice is happening over time? What conclusion could we draw? If we extended this graph by another 5 years, another 10 years</a:t>
            </a:r>
            <a:r>
              <a:rPr lang="is-IS" sz="1200" baseline="0" dirty="0"/>
              <a:t>….what do you think it would look like?  </a:t>
            </a:r>
          </a:p>
          <a:p>
            <a:pPr marL="628650" lvl="1" indent="-171450">
              <a:buFont typeface="Arial" charset="0"/>
              <a:buChar char="•"/>
            </a:pPr>
            <a:endParaRPr lang="is-IS" sz="1200" b="1" baseline="0" dirty="0"/>
          </a:p>
          <a:p>
            <a:pPr marL="0" lvl="0" indent="0">
              <a:buFontTx/>
              <a:buNone/>
            </a:pPr>
            <a:r>
              <a:rPr lang="is-IS" sz="1200" b="1" baseline="0" dirty="0"/>
              <a:t>Look for/emphasize:</a:t>
            </a:r>
          </a:p>
          <a:p>
            <a:pPr marL="171450" lvl="0" indent="-171450">
              <a:buFont typeface="Arial" charset="0"/>
              <a:buChar char="•"/>
            </a:pPr>
            <a:r>
              <a:rPr lang="is-IS" sz="1200" baseline="0" dirty="0"/>
              <a:t># of words heard directly impacts the # of words known</a:t>
            </a:r>
          </a:p>
          <a:p>
            <a:pPr marL="171450" lvl="0" indent="-171450">
              <a:buFont typeface="Arial" charset="0"/>
              <a:buChar char="•"/>
            </a:pPr>
            <a:r>
              <a:rPr lang="en-US" sz="1200" baseline="0" dirty="0"/>
              <a:t>T</a:t>
            </a:r>
            <a:r>
              <a:rPr lang="is-IS" sz="1200" baseline="0" dirty="0"/>
              <a:t>his gap gets word over time</a:t>
            </a:r>
          </a:p>
          <a:p>
            <a:pPr marL="171450" lvl="0" indent="-171450">
              <a:buFont typeface="Arial" charset="0"/>
              <a:buChar char="•"/>
            </a:pPr>
            <a:r>
              <a:rPr lang="en-US" sz="1200" baseline="0" dirty="0"/>
              <a:t>I</a:t>
            </a:r>
            <a:r>
              <a:rPr lang="is-IS" sz="1200" baseline="0" dirty="0"/>
              <a:t>f this graph was extended, the gap in words known between children in professional families and children in welfare families would be drastic</a:t>
            </a:r>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10157198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dirty="0"/>
              <a:t>30 seconds</a:t>
            </a:r>
          </a:p>
          <a:p>
            <a:pPr marL="0" marR="0" lvl="0" indent="0" algn="l" rtl="0">
              <a:spcBef>
                <a:spcPts val="0"/>
              </a:spcBef>
              <a:buSzPct val="25000"/>
              <a:buFontTx/>
              <a:buNone/>
            </a:pPr>
            <a:endParaRPr lang="en-US" sz="1200" dirty="0"/>
          </a:p>
          <a:p>
            <a:pPr marL="0" indent="0">
              <a:buFontTx/>
              <a:buNone/>
            </a:pPr>
            <a:r>
              <a:rPr lang="en-US" sz="1200" b="1" dirty="0"/>
              <a:t>Facilitator says: </a:t>
            </a:r>
            <a:r>
              <a:rPr lang="en-US" sz="1200" dirty="0"/>
              <a:t>While the Hart and Risley data is sobering,</a:t>
            </a:r>
            <a:r>
              <a:rPr lang="en-US" sz="1200" baseline="0" dirty="0"/>
              <a:t> it doesn’t mean we cannot change the outcome for these students!</a:t>
            </a:r>
          </a:p>
          <a:p>
            <a:pPr marL="0" indent="0">
              <a:buFontTx/>
              <a:buNone/>
            </a:pPr>
            <a:endParaRPr lang="en-US" sz="1200" baseline="0" dirty="0"/>
          </a:p>
          <a:p>
            <a:pPr marL="0" indent="0">
              <a:buFontTx/>
              <a:buNone/>
            </a:pPr>
            <a:r>
              <a:rPr lang="en-US" sz="1200" b="1" baseline="0" dirty="0"/>
              <a:t>Facilitator does: </a:t>
            </a:r>
            <a:r>
              <a:rPr lang="en-US" sz="1200" baseline="0" dirty="0"/>
              <a:t>Click; then read box 1.</a:t>
            </a:r>
          </a:p>
          <a:p>
            <a:pPr marL="0" indent="0">
              <a:buFontTx/>
              <a:buNone/>
            </a:pPr>
            <a:endParaRPr lang="en-US" sz="1200" baseline="0" dirty="0"/>
          </a:p>
          <a:p>
            <a:pPr marL="0" indent="0">
              <a:buFontTx/>
              <a:buNone/>
            </a:pPr>
            <a:r>
              <a:rPr lang="en-US" sz="1200" b="1" baseline="0" dirty="0"/>
              <a:t>Facilitator does: </a:t>
            </a:r>
            <a:r>
              <a:rPr lang="en-US" sz="1200" baseline="0" dirty="0"/>
              <a:t>Click; then read box 2.</a:t>
            </a:r>
            <a:endParaRPr lang="en-US" sz="1200" dirty="0"/>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614408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latin typeface="Calibri" panose="020F0502020204030204" pitchFamily="34" charset="0"/>
                <a:ea typeface="Calibri"/>
                <a:cs typeface="Calibri" panose="020F0502020204030204" pitchFamily="34" charset="0"/>
                <a:sym typeface="Calibri"/>
              </a:rPr>
              <a:t>30 seconds</a:t>
            </a:r>
          </a:p>
          <a:p>
            <a:pPr marL="0" marR="0" lvl="0" indent="0" algn="l" rtl="0">
              <a:spcBef>
                <a:spcPts val="0"/>
              </a:spcBef>
              <a:buSzPct val="25000"/>
              <a:buFontTx/>
              <a:buNone/>
            </a:pPr>
            <a:endParaRPr lang="en-US" sz="1200" b="0" i="0" u="none" strike="noStrike" cap="none" baseline="0" dirty="0">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FontTx/>
              <a:buNone/>
            </a:pPr>
            <a:r>
              <a:rPr lang="en-US" sz="1200" b="1" i="0" u="none" strike="noStrike" cap="none" baseline="0" dirty="0">
                <a:latin typeface="Calibri" panose="020F0502020204030204" pitchFamily="34" charset="0"/>
                <a:ea typeface="Calibri"/>
                <a:cs typeface="Calibri" panose="020F0502020204030204" pitchFamily="34" charset="0"/>
                <a:sym typeface="Calibri"/>
              </a:rPr>
              <a:t>Facilitator says: </a:t>
            </a:r>
            <a:r>
              <a:rPr lang="en-US" sz="1200" b="0" i="0" u="none" strike="noStrike" cap="none" baseline="0" dirty="0">
                <a:latin typeface="Calibri" panose="020F0502020204030204" pitchFamily="34" charset="0"/>
                <a:ea typeface="Calibri"/>
                <a:cs typeface="Calibri" panose="020F0502020204030204" pitchFamily="34" charset="0"/>
                <a:sym typeface="Calibri"/>
              </a:rPr>
              <a:t>So what is that magic number? If our ultimate goal is to prepare all students for College and Career, how many words do most college educated adults know? A good estimate is between 20,000 – 35,000 words.</a:t>
            </a:r>
            <a:endParaRPr lang="en-US" sz="1200" b="0" i="0" u="none" strike="noStrike" cap="none" dirty="0">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endParaRPr lang="en-US" sz="1200" b="0" i="0" u="none" strike="noStrike" cap="none" dirty="0">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latin typeface="Calibri" panose="020F0502020204030204" pitchFamily="34" charset="0"/>
                <a:ea typeface="Calibri"/>
                <a:cs typeface="Calibri" panose="020F0502020204030204" pitchFamily="34" charset="0"/>
                <a:sym typeface="Calibri"/>
              </a:rPr>
              <a:t>Source: </a:t>
            </a:r>
            <a:r>
              <a:rPr lang="en-US" sz="1200" b="0" i="0" u="none" strike="noStrike" cap="none" dirty="0">
                <a:latin typeface="Calibri" panose="020F0502020204030204" pitchFamily="34" charset="0"/>
                <a:ea typeface="Calibri"/>
                <a:cs typeface="Calibri" panose="020F0502020204030204" pitchFamily="34" charset="0"/>
                <a:sym typeface="Calibri"/>
              </a:rPr>
              <a:t>The Economist.</a:t>
            </a:r>
            <a:r>
              <a:rPr lang="en-US" sz="1200" b="0" i="0" u="none" strike="noStrike" cap="none" baseline="0" dirty="0">
                <a:latin typeface="Calibri" panose="020F0502020204030204" pitchFamily="34" charset="0"/>
                <a:ea typeface="Calibri"/>
                <a:cs typeface="Calibri" panose="020F0502020204030204" pitchFamily="34" charset="0"/>
                <a:sym typeface="Calibri"/>
              </a:rPr>
              <a:t> (2013). Vocabulary Size: Lexical Facts [Blog Post]. Retrieved from</a:t>
            </a:r>
            <a:r>
              <a:rPr lang="en-US" sz="1200" b="1" i="0" u="none" strike="noStrike" cap="none" baseline="0" dirty="0">
                <a:latin typeface="Calibri" panose="020F0502020204030204" pitchFamily="34" charset="0"/>
                <a:ea typeface="Calibri"/>
                <a:cs typeface="Calibri" panose="020F0502020204030204" pitchFamily="34" charset="0"/>
                <a:sym typeface="Calibri"/>
              </a:rPr>
              <a:t> </a:t>
            </a:r>
            <a:r>
              <a:rPr lang="en-US" sz="1200" b="0" i="0" u="none" strike="noStrike" cap="none" dirty="0">
                <a:latin typeface="Calibri" panose="020F0502020204030204" pitchFamily="34" charset="0"/>
                <a:ea typeface="Calibri"/>
                <a:cs typeface="Calibri" panose="020F0502020204030204" pitchFamily="34" charset="0"/>
                <a:sym typeface="Calibri"/>
              </a:rPr>
              <a:t>https://</a:t>
            </a:r>
            <a:r>
              <a:rPr lang="en-US" sz="1200" b="0" i="0" u="none" strike="noStrike" cap="none" dirty="0" err="1">
                <a:latin typeface="Calibri" panose="020F0502020204030204" pitchFamily="34" charset="0"/>
                <a:ea typeface="Calibri"/>
                <a:cs typeface="Calibri" panose="020F0502020204030204" pitchFamily="34" charset="0"/>
                <a:sym typeface="Calibri"/>
              </a:rPr>
              <a:t>www.economist.com</a:t>
            </a:r>
            <a:r>
              <a:rPr lang="en-US" sz="1200" b="0" i="0" u="none" strike="noStrike" cap="none" dirty="0">
                <a:latin typeface="Calibri" panose="020F0502020204030204" pitchFamily="34" charset="0"/>
                <a:ea typeface="Calibri"/>
                <a:cs typeface="Calibri" panose="020F0502020204030204" pitchFamily="34" charset="0"/>
                <a:sym typeface="Calibri"/>
              </a:rPr>
              <a:t>/blogs/</a:t>
            </a:r>
            <a:r>
              <a:rPr lang="en-US" sz="1200" b="0" i="0" u="none" strike="noStrike" cap="none" dirty="0" err="1">
                <a:latin typeface="Calibri" panose="020F0502020204030204" pitchFamily="34" charset="0"/>
                <a:ea typeface="Calibri"/>
                <a:cs typeface="Calibri" panose="020F0502020204030204" pitchFamily="34" charset="0"/>
                <a:sym typeface="Calibri"/>
              </a:rPr>
              <a:t>johnson</a:t>
            </a:r>
            <a:r>
              <a:rPr lang="en-US" sz="1200" b="0" i="0" u="none" strike="noStrike" cap="none" dirty="0">
                <a:latin typeface="Calibri" panose="020F0502020204030204" pitchFamily="34" charset="0"/>
                <a:ea typeface="Calibri"/>
                <a:cs typeface="Calibri" panose="020F0502020204030204" pitchFamily="34" charset="0"/>
                <a:sym typeface="Calibri"/>
              </a:rPr>
              <a:t>/2013/05/vocabulary-size</a:t>
            </a:r>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183168998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rgbClr val="000000"/>
                </a:solidFill>
                <a:latin typeface="Calibri" charset="0"/>
                <a:ea typeface="Calibri"/>
                <a:cs typeface="Calibri" charset="0"/>
                <a:sym typeface="Impact"/>
              </a:rPr>
              <a:t>30</a:t>
            </a:r>
            <a:r>
              <a:rPr lang="en-US" sz="1200" dirty="0">
                <a:solidFill>
                  <a:srgbClr val="000000"/>
                </a:solidFill>
                <a:latin typeface="Calibri" charset="0"/>
                <a:ea typeface="Calibri" charset="0"/>
                <a:cs typeface="Calibri" charset="0"/>
                <a:sym typeface="Impact"/>
              </a:rPr>
              <a:t> seconds</a:t>
            </a:r>
          </a:p>
          <a:p>
            <a:pPr marL="0" marR="0" lvl="0" indent="0" algn="l" rtl="0">
              <a:spcBef>
                <a:spcPts val="0"/>
              </a:spcBef>
              <a:buSzPct val="25000"/>
              <a:buNone/>
            </a:pPr>
            <a:endParaRPr lang="en-US" sz="1200" dirty="0">
              <a:solidFill>
                <a:srgbClr val="000000"/>
              </a:solidFill>
              <a:latin typeface="Calibri" charset="0"/>
              <a:ea typeface="Calibri" charset="0"/>
              <a:cs typeface="Calibri" charset="0"/>
              <a:sym typeface="Impact"/>
            </a:endParaRPr>
          </a:p>
          <a:p>
            <a:pPr marL="0" marR="0" lvl="0" indent="0" algn="l" rtl="0">
              <a:spcBef>
                <a:spcPts val="0"/>
              </a:spcBef>
              <a:buSzPct val="25000"/>
              <a:buNone/>
            </a:pPr>
            <a:r>
              <a:rPr lang="en-US" sz="1200" b="1" dirty="0">
                <a:solidFill>
                  <a:srgbClr val="000000"/>
                </a:solidFill>
                <a:latin typeface="Calibri" charset="0"/>
                <a:ea typeface="Calibri" charset="0"/>
                <a:cs typeface="Calibri" charset="0"/>
                <a:sym typeface="Impact"/>
              </a:rPr>
              <a:t>Facilitator says:</a:t>
            </a:r>
            <a:r>
              <a:rPr lang="en-US" sz="1200" b="1" baseline="0" dirty="0">
                <a:solidFill>
                  <a:srgbClr val="000000"/>
                </a:solidFill>
                <a:latin typeface="Calibri" charset="0"/>
                <a:ea typeface="Calibri" charset="0"/>
                <a:cs typeface="Calibri" charset="0"/>
                <a:sym typeface="Impact"/>
              </a:rPr>
              <a:t> </a:t>
            </a:r>
            <a:r>
              <a:rPr lang="en-US" sz="1200" dirty="0">
                <a:solidFill>
                  <a:srgbClr val="000000"/>
                </a:solidFill>
                <a:latin typeface="Calibri" charset="0"/>
                <a:ea typeface="Calibri" charset="0"/>
                <a:cs typeface="Calibri" charset="0"/>
                <a:sym typeface="Impact"/>
              </a:rPr>
              <a:t>That means...students</a:t>
            </a:r>
            <a:r>
              <a:rPr lang="en-US" sz="1200" baseline="0" dirty="0">
                <a:solidFill>
                  <a:srgbClr val="000000"/>
                </a:solidFill>
                <a:latin typeface="Calibri" charset="0"/>
                <a:ea typeface="Calibri" charset="0"/>
                <a:cs typeface="Calibri" charset="0"/>
                <a:sym typeface="Impact"/>
              </a:rPr>
              <a:t> need to learn 2300-3000 words PER YEAR between Kindergarten – Grade 12 to be prepared for college or career.</a:t>
            </a:r>
          </a:p>
          <a:p>
            <a:pPr marL="0" marR="0" lvl="0" indent="0" algn="l" rtl="0">
              <a:spcBef>
                <a:spcPts val="0"/>
              </a:spcBef>
              <a:buSzPct val="25000"/>
              <a:buNone/>
            </a:pPr>
            <a:endParaRPr lang="en-US" sz="1200" dirty="0">
              <a:solidFill>
                <a:srgbClr val="000000"/>
              </a:solidFill>
              <a:latin typeface="Calibri" charset="0"/>
              <a:ea typeface="Calibri" charset="0"/>
              <a:cs typeface="Calibri" charset="0"/>
              <a:sym typeface="Impact"/>
            </a:endParaRPr>
          </a:p>
          <a:p>
            <a:pPr marL="0" lvl="0" indent="0">
              <a:buFont typeface="Arial" charset="0"/>
              <a:buNone/>
            </a:pPr>
            <a:r>
              <a:rPr lang="en-US" sz="1200" b="1" baseline="0" dirty="0"/>
              <a:t>Source: </a:t>
            </a:r>
            <a:r>
              <a:rPr lang="en-US" sz="1200" b="0" i="0" kern="1200" dirty="0">
                <a:solidFill>
                  <a:schemeClr val="tx1"/>
                </a:solidFill>
                <a:effectLst/>
                <a:latin typeface="Calibri"/>
                <a:ea typeface="+mn-ea"/>
                <a:cs typeface="Calibri"/>
              </a:rPr>
              <a:t>Hart, B., &amp; Risley, T. R. (2003). The early catastrophe: The 30 million word gap by age 3. </a:t>
            </a:r>
            <a:r>
              <a:rPr lang="en-US" sz="1200" b="0" i="1" kern="1200" dirty="0">
                <a:solidFill>
                  <a:schemeClr val="tx1"/>
                </a:solidFill>
                <a:effectLst/>
                <a:latin typeface="Calibri"/>
                <a:ea typeface="+mn-ea"/>
                <a:cs typeface="Calibri"/>
              </a:rPr>
              <a:t>American Educator, 27(1), 4-9.</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142751441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panose="020F0502020204030204" pitchFamily="34" charset="0"/>
                <a:ea typeface="Calibri"/>
                <a:cs typeface="Calibri" panose="020F0502020204030204" pitchFamily="34" charset="0"/>
                <a:sym typeface="Calibri"/>
              </a:rPr>
              <a:t>Duration:</a:t>
            </a:r>
            <a:r>
              <a:rPr lang="en-US" sz="1200" b="1" i="0" u="none" strike="noStrike" kern="1200" cap="none" baseline="0" dirty="0">
                <a:solidFill>
                  <a:schemeClr val="dk1"/>
                </a:solidFill>
                <a:latin typeface="Calibri" panose="020F0502020204030204" pitchFamily="34" charset="0"/>
                <a:ea typeface="Calibri"/>
                <a:cs typeface="Calibri" panose="020F0502020204030204" pitchFamily="34" charset="0"/>
                <a:sym typeface="Calibri"/>
              </a:rPr>
              <a:t> </a:t>
            </a:r>
            <a:r>
              <a:rPr lang="en-US" sz="1200" b="0" i="0" u="none" strike="noStrike" kern="1200" cap="none" baseline="0" dirty="0">
                <a:solidFill>
                  <a:srgbClr val="000000"/>
                </a:solidFill>
                <a:latin typeface="Calibri" panose="020F0502020204030204" pitchFamily="34" charset="0"/>
                <a:ea typeface="Calibri"/>
                <a:cs typeface="Calibri" panose="020F0502020204030204" pitchFamily="34" charset="0"/>
                <a:sym typeface="Calibri"/>
              </a:rPr>
              <a:t>2</a:t>
            </a:r>
            <a:r>
              <a:rPr lang="en-US" sz="1200" b="0" i="0" u="none" strike="noStrike" cap="none" dirty="0">
                <a:solidFill>
                  <a:srgbClr val="000000"/>
                </a:solidFill>
                <a:latin typeface="Calibri" panose="020F0502020204030204" pitchFamily="34" charset="0"/>
                <a:ea typeface="Calibri"/>
                <a:cs typeface="Calibri" panose="020F0502020204030204" pitchFamily="34" charset="0"/>
                <a:sym typeface="Calibri"/>
              </a:rPr>
              <a:t> minutes</a:t>
            </a:r>
          </a:p>
          <a:p>
            <a:pPr marL="0" marR="0" lvl="0" indent="0" algn="l" rtl="0">
              <a:spcBef>
                <a:spcPts val="0"/>
              </a:spcBef>
              <a:buSzPct val="25000"/>
              <a:buFontTx/>
              <a:buNone/>
            </a:pPr>
            <a:endParaRPr lang="en-US" sz="1200" b="0" i="0" u="none" strike="noStrike" cap="none" dirty="0">
              <a:solidFill>
                <a:srgbClr val="000000"/>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Calibri" panose="020F0502020204030204" pitchFamily="34" charset="0"/>
                <a:ea typeface="Calibri"/>
                <a:cs typeface="Calibri" panose="020F0502020204030204" pitchFamily="34" charset="0"/>
                <a:sym typeface="Calibri"/>
              </a:rPr>
              <a:t>Facilitator says: </a:t>
            </a:r>
            <a:r>
              <a:rPr lang="en-US" sz="1200" b="0" i="0" u="none" strike="noStrike" cap="none" baseline="0" dirty="0">
                <a:solidFill>
                  <a:srgbClr val="000000"/>
                </a:solidFill>
                <a:latin typeface="Calibri" panose="020F0502020204030204" pitchFamily="34" charset="0"/>
                <a:ea typeface="Calibri"/>
                <a:cs typeface="Calibri" panose="020F0502020204030204" pitchFamily="34" charset="0"/>
                <a:sym typeface="Calibri"/>
              </a:rPr>
              <a:t>Let’s do the math on this. </a:t>
            </a:r>
          </a:p>
          <a:p>
            <a:pPr marL="0" marR="0" lvl="0" indent="0" algn="l" rtl="0">
              <a:spcBef>
                <a:spcPts val="0"/>
              </a:spcBef>
              <a:buSzPct val="25000"/>
              <a:buFontTx/>
              <a:buNone/>
            </a:pPr>
            <a:endParaRPr lang="en-US" sz="1200" b="0" i="0" u="none" strike="noStrike" cap="none" baseline="0" dirty="0">
              <a:solidFill>
                <a:srgbClr val="000000"/>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baseline="0" dirty="0">
                <a:solidFill>
                  <a:srgbClr val="000000"/>
                </a:solidFill>
                <a:latin typeface="Calibri" panose="020F0502020204030204" pitchFamily="34" charset="0"/>
                <a:ea typeface="Calibri"/>
                <a:cs typeface="Calibri" panose="020F0502020204030204" pitchFamily="34" charset="0"/>
                <a:sym typeface="Calibri"/>
              </a:rPr>
              <a:t>Read the question and have participants do the math and share out. </a:t>
            </a:r>
          </a:p>
          <a:p>
            <a:pPr marL="171450" marR="0" lvl="0" indent="-171450" algn="l" rtl="0">
              <a:spcBef>
                <a:spcPts val="0"/>
              </a:spcBef>
              <a:buSzPct val="25000"/>
              <a:buFont typeface="Arial" panose="020B0604020202020204" pitchFamily="34" charset="0"/>
              <a:buChar char="•"/>
            </a:pPr>
            <a:r>
              <a:rPr lang="en-US" sz="1200" b="0" i="0" u="none" strike="noStrike" cap="none" baseline="0" dirty="0">
                <a:solidFill>
                  <a:srgbClr val="000000"/>
                </a:solidFill>
                <a:latin typeface="Calibri" panose="020F0502020204030204" pitchFamily="34" charset="0"/>
                <a:ea typeface="Calibri"/>
                <a:cs typeface="Calibri" panose="020F0502020204030204" pitchFamily="34" charset="0"/>
                <a:sym typeface="Calibri"/>
              </a:rPr>
              <a:t>Answer: 6</a:t>
            </a:r>
            <a:r>
              <a:rPr lang="en-US" sz="1200" b="0" i="0" u="none" strike="noStrike" cap="none" dirty="0">
                <a:solidFill>
                  <a:srgbClr val="000000"/>
                </a:solidFill>
                <a:latin typeface="Calibri" panose="020F0502020204030204" pitchFamily="34" charset="0"/>
                <a:ea typeface="Calibri"/>
                <a:cs typeface="Calibri" panose="020F0502020204030204" pitchFamily="34" charset="0"/>
                <a:sym typeface="Calibri"/>
              </a:rPr>
              <a:t>0 words per week.  </a:t>
            </a: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9202189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30 seconds</a:t>
            </a: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does: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Read slide. Gauge participant reactions here (i.e. “who is thinking this exact same thing right now? Who is feeling a little stressed or anxious about this? Why?)</a:t>
            </a:r>
          </a:p>
          <a:p>
            <a:pPr marL="0" marR="0" lvl="0" indent="0" algn="l" rtl="0">
              <a:spcBef>
                <a:spcPts val="0"/>
              </a:spcBef>
              <a:buSzPct val="25000"/>
              <a:buNone/>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buSzPct val="25000"/>
              <a:buNone/>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Image source: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https://</a:t>
            </a:r>
            <a:r>
              <a:rPr lang="en-US" sz="12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pixabay.com</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a:t>
            </a:r>
            <a:r>
              <a:rPr lang="en-US" sz="1200" b="0" i="0" u="none" strike="noStrike" cap="none" dirty="0" err="1">
                <a:solidFill>
                  <a:schemeClr val="dk1"/>
                </a:solidFill>
                <a:latin typeface="Calibri" panose="020F0502020204030204" pitchFamily="34" charset="0"/>
                <a:ea typeface="Calibri"/>
                <a:cs typeface="Calibri" panose="020F0502020204030204" pitchFamily="34" charset="0"/>
                <a:sym typeface="Calibri"/>
              </a:rPr>
              <a:t>en</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/upset-overwhelmed-stress-tired-2681502/</a:t>
            </a: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181478532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8763" y="765175"/>
            <a:ext cx="3633787" cy="2043113"/>
          </a:xfrm>
        </p:spPr>
      </p:sp>
      <p:sp>
        <p:nvSpPr>
          <p:cNvPr id="3" name="Notes Placeholder 2"/>
          <p:cNvSpPr>
            <a:spLocks noGrp="1"/>
          </p:cNvSpPr>
          <p:nvPr>
            <p:ph type="body" idx="1"/>
          </p:nvPr>
        </p:nvSpPr>
        <p:spPr>
          <a:xfrm>
            <a:off x="729155" y="2999882"/>
            <a:ext cx="5486400" cy="4151546"/>
          </a:xfrm>
        </p:spPr>
        <p:txBody>
          <a:bodyPr/>
          <a:lstStyle/>
          <a:p>
            <a:pPr marL="0" marR="0" lvl="0" indent="0" algn="l" rtl="0">
              <a:spcBef>
                <a:spcPts val="0"/>
              </a:spcBef>
              <a:buSzPct val="25000"/>
              <a:buFontTx/>
              <a:buNone/>
            </a:pPr>
            <a:r>
              <a:rPr lang="en-US" sz="1200" b="1" i="0" u="none" strike="noStrike" kern="1200" cap="none" dirty="0">
                <a:solidFill>
                  <a:schemeClr val="dk1"/>
                </a:solidFill>
                <a:ea typeface="Calibri"/>
                <a:sym typeface="Calibri"/>
              </a:rPr>
              <a:t>Duration: </a:t>
            </a:r>
            <a:r>
              <a:rPr lang="en-US" sz="1200" b="0" i="0" u="none" strike="noStrike" kern="1200" cap="none" dirty="0">
                <a:solidFill>
                  <a:schemeClr val="tx1"/>
                </a:solidFill>
                <a:ea typeface="+mn-ea"/>
                <a:sym typeface="Calibri"/>
              </a:rPr>
              <a:t>5</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Of course not! Luckily, there’s a quicker</a:t>
            </a:r>
            <a:r>
              <a:rPr lang="en-US" sz="1200" baseline="0" dirty="0"/>
              <a:t>, easier and more effective way for students to learn vocabulary then by memorizing word lists. Take a moment independently to review these research snapshots in your note catcher.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Provide a moment for independent review.  Then click to reveal discussion questions for participants to discuss with a partner or at their tables. Afterwards, invite participants to share out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a:t>
            </a:r>
            <a:r>
              <a:rPr lang="en-US" sz="1200" b="1" dirty="0"/>
              <a:t> </a:t>
            </a:r>
            <a:r>
              <a:rPr lang="en-US" sz="1200" baseline="0" dirty="0"/>
              <a:t>Students acquire vocabulary by reading a volume of texts on a topic.</a:t>
            </a:r>
          </a:p>
          <a:p>
            <a:pPr marR="0" algn="l" defTabSz="914400" rtl="0" eaLnBrk="1" fontAlgn="auto" latinLnBrk="0" hangingPunct="1">
              <a:lnSpc>
                <a:spcPct val="100000"/>
              </a:lnSpc>
              <a:spcBef>
                <a:spcPts val="0"/>
              </a:spcBef>
              <a:spcAft>
                <a:spcPts val="0"/>
              </a:spcAft>
              <a:buClrTx/>
              <a:buSzTx/>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(e</a:t>
            </a:r>
            <a:r>
              <a:rPr lang="en-US" sz="1200" b="1" dirty="0"/>
              <a:t>mphasize):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Contrast</a:t>
            </a:r>
            <a:r>
              <a:rPr lang="en-US" sz="1200" baseline="0" dirty="0"/>
              <a:t> using the text sets in the Guidebooks to the typical way we teach reading - where we skip around from topic to topic, plants today, tree mammals tomorrow, the colonies the day after. Instead we need to spend time reading several texts </a:t>
            </a:r>
            <a:r>
              <a:rPr lang="en-US" sz="1200" b="1" baseline="0" dirty="0"/>
              <a:t>within the same topic</a:t>
            </a:r>
            <a:r>
              <a:rPr lang="en-US" sz="1200" b="0" baseline="0" dirty="0"/>
              <a:t> in order to build knowledge </a:t>
            </a:r>
            <a:r>
              <a:rPr lang="en-US" sz="1200" b="0" u="sng" baseline="0" dirty="0"/>
              <a:t>and vocabulary </a:t>
            </a:r>
            <a:r>
              <a:rPr lang="en-US" sz="1200" b="0" baseline="0" dirty="0"/>
              <a:t>faster.  With the huge volume of words and huge bodies of knowledge that students need to learn, we </a:t>
            </a:r>
            <a:r>
              <a:rPr lang="en-US" sz="1200" b="1" baseline="0" dirty="0"/>
              <a:t>can’t afford</a:t>
            </a:r>
            <a:r>
              <a:rPr lang="en-US" sz="1200" b="0" baseline="0" dirty="0"/>
              <a:t> to not use the most effective, fastest way to gain this knowledge.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The research referenced here is what led to the creation of the idea of text sets: a thoughtfully sequenced series of texts designed to build knowledge and vocabulary.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More Information for presenters:</a:t>
            </a:r>
          </a:p>
          <a:p>
            <a:pPr marL="171450" lvl="0" indent="-171450">
              <a:buFont typeface="Arial" charset="0"/>
              <a:buChar char="•"/>
            </a:pPr>
            <a:r>
              <a:rPr lang="en-US" sz="1200" kern="1200" dirty="0" err="1">
                <a:solidFill>
                  <a:schemeClr val="tx1"/>
                </a:solidFill>
                <a:effectLst/>
              </a:rPr>
              <a:t>Cervetti</a:t>
            </a:r>
            <a:r>
              <a:rPr lang="en-US" sz="1200" kern="1200" dirty="0">
                <a:solidFill>
                  <a:schemeClr val="tx1"/>
                </a:solidFill>
                <a:effectLst/>
              </a:rPr>
              <a:t>, Wright and Hwang study: They created a text set including about 5 texts on birds and </a:t>
            </a:r>
            <a:r>
              <a:rPr lang="en-US" sz="1200" kern="1200" baseline="0" dirty="0">
                <a:solidFill>
                  <a:schemeClr val="tx1"/>
                </a:solidFill>
                <a:effectLst/>
              </a:rPr>
              <a:t> </a:t>
            </a:r>
            <a:r>
              <a:rPr lang="en-US" sz="1200" kern="1200" dirty="0">
                <a:solidFill>
                  <a:schemeClr val="tx1"/>
                </a:solidFill>
                <a:effectLst/>
              </a:rPr>
              <a:t>another one with 5 texts on different topics. They then embedded about 10 of the same words in each set and measured how many of the  10 common words were learned in each condition. Students reading the bird set learned much more of the 10 words. </a:t>
            </a:r>
          </a:p>
          <a:p>
            <a:endParaRPr lang="en-US" sz="1200" kern="1200" dirty="0">
              <a:solidFill>
                <a:schemeClr val="tx1"/>
              </a:solidFill>
              <a:effectLst/>
            </a:endParaRPr>
          </a:p>
          <a:p>
            <a:r>
              <a:rPr lang="en-US" sz="1200" b="1" kern="1200" dirty="0">
                <a:solidFill>
                  <a:schemeClr val="tx1"/>
                </a:solidFill>
                <a:effectLst/>
              </a:rPr>
              <a:t>Sources: </a:t>
            </a:r>
          </a:p>
          <a:p>
            <a:pPr marL="171450" indent="-171450">
              <a:buFont typeface="Arial" charset="0"/>
              <a:buChar char="•"/>
            </a:pPr>
            <a:r>
              <a:rPr lang="en-US" sz="1200" b="0" i="0" kern="1200" dirty="0" err="1">
                <a:solidFill>
                  <a:schemeClr val="tx1"/>
                </a:solidFill>
                <a:effectLst/>
              </a:rPr>
              <a:t>Landauer</a:t>
            </a:r>
            <a:r>
              <a:rPr lang="en-US" sz="1200" b="0" i="0" kern="1200" dirty="0">
                <a:solidFill>
                  <a:schemeClr val="tx1"/>
                </a:solidFill>
                <a:effectLst/>
              </a:rPr>
              <a:t>, T. K., &amp; </a:t>
            </a:r>
            <a:r>
              <a:rPr lang="en-US" sz="1200" b="0" i="0" kern="1200" dirty="0" err="1">
                <a:solidFill>
                  <a:schemeClr val="tx1"/>
                </a:solidFill>
                <a:effectLst/>
              </a:rPr>
              <a:t>Dumais</a:t>
            </a:r>
            <a:r>
              <a:rPr lang="en-US" sz="1200" b="0" i="0" kern="1200" dirty="0">
                <a:solidFill>
                  <a:schemeClr val="tx1"/>
                </a:solidFill>
                <a:effectLst/>
              </a:rPr>
              <a:t>, S. T. (1997). A solution to Plato’s problem: The latent semantic analysis theory of acquisition, induction, and representation of knowledge. </a:t>
            </a:r>
            <a:r>
              <a:rPr lang="en-US" sz="1200" b="0" i="1" kern="1200" dirty="0">
                <a:solidFill>
                  <a:schemeClr val="tx1"/>
                </a:solidFill>
                <a:effectLst/>
              </a:rPr>
              <a:t>Psychological Review,</a:t>
            </a:r>
            <a:r>
              <a:rPr lang="en-US" sz="1200" b="0" i="0" kern="1200" dirty="0">
                <a:solidFill>
                  <a:schemeClr val="tx1"/>
                </a:solidFill>
                <a:effectLst/>
              </a:rPr>
              <a:t> </a:t>
            </a:r>
            <a:r>
              <a:rPr lang="en-US" sz="1200" b="0" i="1" kern="1200" dirty="0">
                <a:solidFill>
                  <a:schemeClr val="tx1"/>
                </a:solidFill>
                <a:effectLst/>
              </a:rPr>
              <a:t>104</a:t>
            </a:r>
            <a:r>
              <a:rPr lang="en-US" sz="1200" b="0" i="0" kern="1200" dirty="0">
                <a:solidFill>
                  <a:schemeClr val="tx1"/>
                </a:solidFill>
                <a:effectLst/>
              </a:rPr>
              <a:t>(2), 211-240. </a:t>
            </a:r>
          </a:p>
          <a:p>
            <a:pPr marL="171450" indent="-171450">
              <a:buFont typeface="Arial" charset="0"/>
              <a:buChar char="•"/>
            </a:pPr>
            <a:r>
              <a:rPr lang="en-US" sz="1200" b="0" i="0" kern="1200" dirty="0" err="1">
                <a:solidFill>
                  <a:schemeClr val="tx1"/>
                </a:solidFill>
                <a:effectLst/>
              </a:rPr>
              <a:t>Cervetti</a:t>
            </a:r>
            <a:r>
              <a:rPr lang="en-US" sz="1200" b="0" i="0" kern="1200" dirty="0">
                <a:solidFill>
                  <a:schemeClr val="tx1"/>
                </a:solidFill>
                <a:effectLst/>
              </a:rPr>
              <a:t>, G. N., Wright, T. S., &amp; Hwang, H. (2016). Conceptual coherence, comprehension, and vocabulary acquisition: A knowledge effect? </a:t>
            </a:r>
            <a:r>
              <a:rPr lang="en-US" sz="1200" b="0" i="1" kern="1200" dirty="0">
                <a:solidFill>
                  <a:schemeClr val="tx1"/>
                </a:solidFill>
                <a:effectLst/>
              </a:rPr>
              <a:t>Reading and Writing,</a:t>
            </a:r>
            <a:r>
              <a:rPr lang="en-US" sz="1200" b="0" i="0" kern="1200" dirty="0">
                <a:solidFill>
                  <a:schemeClr val="tx1"/>
                </a:solidFill>
                <a:effectLst/>
              </a:rPr>
              <a:t> </a:t>
            </a:r>
            <a:r>
              <a:rPr lang="en-US" sz="1200" b="0" i="1" kern="1200" dirty="0">
                <a:solidFill>
                  <a:schemeClr val="tx1"/>
                </a:solidFill>
                <a:effectLst/>
              </a:rPr>
              <a:t>29</a:t>
            </a:r>
            <a:r>
              <a:rPr lang="en-US" sz="1200" b="0" i="0" kern="1200" dirty="0">
                <a:solidFill>
                  <a:schemeClr val="tx1"/>
                </a:solidFill>
                <a:effectLst/>
              </a:rPr>
              <a:t>(4), 761-779.</a:t>
            </a:r>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73465741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rPr>
              <a:t>Note: </a:t>
            </a:r>
            <a:r>
              <a:rPr lang="en-US" sz="1200" b="0" kern="1200" dirty="0">
                <a:solidFill>
                  <a:schemeClr val="tx1"/>
                </a:solidFill>
                <a:effectLst/>
              </a:rPr>
              <a:t>This slide is hidden in the presentation</a:t>
            </a:r>
            <a:r>
              <a:rPr lang="en-US" sz="1200" b="0" kern="1200" baseline="0" dirty="0">
                <a:solidFill>
                  <a:schemeClr val="tx1"/>
                </a:solidFill>
                <a:effectLst/>
              </a:rPr>
              <a:t> but is here for facilitator reference. These r</a:t>
            </a:r>
            <a:r>
              <a:rPr lang="en-US" sz="1200" kern="1200" dirty="0">
                <a:solidFill>
                  <a:schemeClr val="tx1"/>
                </a:solidFill>
                <a:effectLst/>
              </a:rPr>
              <a:t>esearch</a:t>
            </a:r>
            <a:r>
              <a:rPr lang="en-US" sz="1200" kern="1200" baseline="0" dirty="0">
                <a:solidFill>
                  <a:schemeClr val="tx1"/>
                </a:solidFill>
                <a:effectLst/>
              </a:rPr>
              <a:t> snapshots are found in participant note-catchers. </a:t>
            </a:r>
          </a:p>
          <a:p>
            <a:endParaRPr lang="en-US" sz="1200" kern="1200" dirty="0">
              <a:solidFill>
                <a:schemeClr val="tx1"/>
              </a:solidFill>
              <a:effectLst/>
            </a:endParaRPr>
          </a:p>
          <a:p>
            <a:r>
              <a:rPr lang="en-US" sz="1200" b="1" kern="1200" dirty="0">
                <a:solidFill>
                  <a:schemeClr val="tx1"/>
                </a:solidFill>
                <a:effectLst/>
              </a:rPr>
              <a:t>Sources: </a:t>
            </a:r>
          </a:p>
          <a:p>
            <a:pPr marL="171450" indent="-171450">
              <a:buFont typeface="Arial" charset="0"/>
              <a:buChar char="•"/>
            </a:pPr>
            <a:r>
              <a:rPr lang="en-US" sz="1200" b="0" i="0" kern="1200" dirty="0" err="1">
                <a:solidFill>
                  <a:schemeClr val="tx1"/>
                </a:solidFill>
                <a:effectLst/>
                <a:latin typeface="Calibri"/>
                <a:ea typeface="+mn-ea"/>
                <a:cs typeface="Calibri"/>
              </a:rPr>
              <a:t>Landauer</a:t>
            </a:r>
            <a:r>
              <a:rPr lang="en-US" sz="1200" b="0" i="0" kern="1200" dirty="0">
                <a:solidFill>
                  <a:schemeClr val="tx1"/>
                </a:solidFill>
                <a:effectLst/>
                <a:latin typeface="Calibri"/>
                <a:ea typeface="+mn-ea"/>
                <a:cs typeface="Calibri"/>
              </a:rPr>
              <a:t>, T. K., &amp; </a:t>
            </a:r>
            <a:r>
              <a:rPr lang="en-US" sz="1200" b="0" i="0" kern="1200" dirty="0" err="1">
                <a:solidFill>
                  <a:schemeClr val="tx1"/>
                </a:solidFill>
                <a:effectLst/>
                <a:latin typeface="Calibri"/>
                <a:ea typeface="+mn-ea"/>
                <a:cs typeface="Calibri"/>
              </a:rPr>
              <a:t>Dumais</a:t>
            </a:r>
            <a:r>
              <a:rPr lang="en-US" sz="1200" b="0" i="0" kern="1200" dirty="0">
                <a:solidFill>
                  <a:schemeClr val="tx1"/>
                </a:solidFill>
                <a:effectLst/>
                <a:latin typeface="Calibri"/>
                <a:ea typeface="+mn-ea"/>
                <a:cs typeface="Calibri"/>
              </a:rPr>
              <a:t>, S. T. (1997). A solution to Plato’s problem: The latent semantic analysis theory of acquisition, induction, and representation of knowledge. </a:t>
            </a:r>
            <a:r>
              <a:rPr lang="en-US" sz="1200" b="0" i="1" kern="1200" dirty="0">
                <a:solidFill>
                  <a:schemeClr val="tx1"/>
                </a:solidFill>
                <a:effectLst/>
                <a:latin typeface="Calibri"/>
                <a:ea typeface="+mn-ea"/>
                <a:cs typeface="Calibri"/>
              </a:rPr>
              <a:t>Psychological Review,</a:t>
            </a:r>
            <a:r>
              <a:rPr lang="en-US" sz="1200" b="0" i="0" kern="1200" dirty="0">
                <a:solidFill>
                  <a:schemeClr val="tx1"/>
                </a:solidFill>
                <a:effectLst/>
                <a:latin typeface="Calibri"/>
                <a:ea typeface="+mn-ea"/>
                <a:cs typeface="Calibri"/>
              </a:rPr>
              <a:t> </a:t>
            </a:r>
            <a:r>
              <a:rPr lang="en-US" sz="1200" b="0" i="1" kern="1200" dirty="0">
                <a:solidFill>
                  <a:schemeClr val="tx1"/>
                </a:solidFill>
                <a:effectLst/>
                <a:latin typeface="Calibri"/>
                <a:ea typeface="+mn-ea"/>
                <a:cs typeface="Calibri"/>
              </a:rPr>
              <a:t>104</a:t>
            </a:r>
            <a:r>
              <a:rPr lang="en-US" sz="1200" b="0" i="0" kern="1200" dirty="0">
                <a:solidFill>
                  <a:schemeClr val="tx1"/>
                </a:solidFill>
                <a:effectLst/>
                <a:latin typeface="Calibri"/>
                <a:ea typeface="+mn-ea"/>
                <a:cs typeface="Calibri"/>
              </a:rPr>
              <a:t>(2), 211-240. </a:t>
            </a:r>
          </a:p>
          <a:p>
            <a:pPr marL="171450" indent="-171450">
              <a:buFont typeface="Arial" charset="0"/>
              <a:buChar char="•"/>
            </a:pPr>
            <a:r>
              <a:rPr lang="en-US" sz="1200" b="0" i="0" kern="1200" dirty="0" err="1">
                <a:solidFill>
                  <a:schemeClr val="tx1"/>
                </a:solidFill>
                <a:effectLst/>
                <a:latin typeface="Calibri"/>
                <a:ea typeface="+mn-ea"/>
                <a:cs typeface="Calibri"/>
              </a:rPr>
              <a:t>Cervetti</a:t>
            </a:r>
            <a:r>
              <a:rPr lang="en-US" sz="1200" b="0" i="0" kern="1200" dirty="0">
                <a:solidFill>
                  <a:schemeClr val="tx1"/>
                </a:solidFill>
                <a:effectLst/>
                <a:latin typeface="Calibri"/>
                <a:ea typeface="+mn-ea"/>
                <a:cs typeface="Calibri"/>
              </a:rPr>
              <a:t>, G. N., Wright, T. S., &amp; Hwang, H. (2016). Conceptual coherence, comprehension, and vocabulary acquisition: A knowledge effect? </a:t>
            </a:r>
            <a:r>
              <a:rPr lang="en-US" sz="1200" b="0" i="1" kern="1200" dirty="0">
                <a:solidFill>
                  <a:schemeClr val="tx1"/>
                </a:solidFill>
                <a:effectLst/>
                <a:latin typeface="Calibri"/>
                <a:ea typeface="+mn-ea"/>
                <a:cs typeface="Calibri"/>
              </a:rPr>
              <a:t>Reading and Writing,</a:t>
            </a:r>
            <a:r>
              <a:rPr lang="en-US" sz="1200" b="0" i="0" kern="1200" dirty="0">
                <a:solidFill>
                  <a:schemeClr val="tx1"/>
                </a:solidFill>
                <a:effectLst/>
                <a:latin typeface="Calibri"/>
                <a:ea typeface="+mn-ea"/>
                <a:cs typeface="Calibri"/>
              </a:rPr>
              <a:t> </a:t>
            </a:r>
            <a:r>
              <a:rPr lang="en-US" sz="1200" b="0" i="1" kern="1200" dirty="0">
                <a:solidFill>
                  <a:schemeClr val="tx1"/>
                </a:solidFill>
                <a:effectLst/>
                <a:latin typeface="Calibri"/>
                <a:ea typeface="+mn-ea"/>
                <a:cs typeface="Calibri"/>
              </a:rPr>
              <a:t>29</a:t>
            </a:r>
            <a:r>
              <a:rPr lang="en-US" sz="1200" b="0" i="0" kern="1200" dirty="0">
                <a:solidFill>
                  <a:schemeClr val="tx1"/>
                </a:solidFill>
                <a:effectLst/>
                <a:latin typeface="Calibri"/>
                <a:ea typeface="+mn-ea"/>
                <a:cs typeface="Calibri"/>
              </a:rPr>
              <a:t>(4), 761-779.</a:t>
            </a:r>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17323525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chemeClr val="tx1"/>
                </a:solidFill>
                <a:latin typeface="Calibri"/>
                <a:ea typeface="+mn-ea"/>
                <a:cs typeface="Calibri"/>
                <a:sym typeface="Calibri"/>
              </a:rPr>
              <a:t>30</a:t>
            </a:r>
            <a:r>
              <a:rPr lang="en-US" sz="1200" dirty="0"/>
              <a:t> seconds</a:t>
            </a:r>
          </a:p>
          <a:p>
            <a:pPr marL="0" marR="0" lvl="0" indent="0" algn="l" rtl="0">
              <a:spcBef>
                <a:spcPts val="0"/>
              </a:spcBef>
              <a:buSzPct val="25000"/>
              <a:buFontTx/>
              <a:buNone/>
            </a:pPr>
            <a:endParaRPr lang="en-US" sz="1200" dirty="0"/>
          </a:p>
          <a:p>
            <a:pPr marL="0" marR="0" lvl="0" indent="0" algn="l" rtl="0">
              <a:spcBef>
                <a:spcPts val="0"/>
              </a:spcBef>
              <a:buSzPct val="25000"/>
              <a:buFontTx/>
              <a:buNone/>
            </a:pPr>
            <a:r>
              <a:rPr lang="en-US" sz="1200" b="1" dirty="0"/>
              <a:t>Facilitator does</a:t>
            </a:r>
            <a:r>
              <a:rPr lang="en-US" sz="1200" dirty="0"/>
              <a:t>: Read slide. Emphasize key point below.</a:t>
            </a:r>
          </a:p>
          <a:p>
            <a:pPr marL="0" marR="0" lvl="0" indent="0" algn="l" rtl="0">
              <a:spcBef>
                <a:spcPts val="0"/>
              </a:spcBef>
              <a:buSzPct val="25000"/>
              <a:buFontTx/>
              <a:buNone/>
            </a:pPr>
            <a:endParaRPr lang="en-US" sz="1200" dirty="0"/>
          </a:p>
          <a:p>
            <a:pPr marL="0" marR="0" lvl="0" indent="0" algn="l" rtl="0">
              <a:spcBef>
                <a:spcPts val="0"/>
              </a:spcBef>
              <a:buSzPct val="25000"/>
              <a:buFontTx/>
              <a:buNone/>
            </a:pPr>
            <a:r>
              <a:rPr lang="en-US" sz="1200" b="1" dirty="0"/>
              <a:t>Key Point:</a:t>
            </a:r>
            <a:r>
              <a:rPr lang="en-US" sz="1200" b="1" baseline="0" dirty="0"/>
              <a:t> </a:t>
            </a:r>
            <a:r>
              <a:rPr lang="en-US" sz="1200" baseline="0" dirty="0"/>
              <a:t>When we say “same topic” we mean a focused topic, or a conceptually related topic.  Reading about a topic that is too broad (i.e. “birds”) doesn’t have the same vocabulary-building benefits as reading about a more focused topic (i.e. biological differences in birds that migrate vs. birds that do not).</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146939555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panose="020F0502020204030204" pitchFamily="34" charset="0"/>
                <a:ea typeface="Calibri"/>
                <a:cs typeface="Calibri" panose="020F0502020204030204" pitchFamily="34" charset="0"/>
                <a:sym typeface="Calibri"/>
              </a:rPr>
              <a:t>Duration: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Facilitator does</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 Pose question and invite participants to share their</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thinking with the whole group. </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Calibri" panose="020F0502020204030204" pitchFamily="34" charset="0"/>
                <a:ea typeface="Calibri"/>
                <a:cs typeface="Calibri" panose="020F0502020204030204" pitchFamily="34" charset="0"/>
                <a:sym typeface="Calibri"/>
              </a:rPr>
              <a:t>Important note:</a:t>
            </a:r>
            <a:r>
              <a:rPr lang="en-US" sz="1200" b="1"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The idea here is to surface what people think is the main reason.</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T</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hey are likely to say repeated exposure to the same word,</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a:t>
            </a:r>
            <a:r>
              <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rPr>
              <a:t>which is true but only PART of the answer. You</a:t>
            </a:r>
            <a:r>
              <a:rPr lang="en-US" sz="1200" b="0" i="0" u="none" strike="noStrike" cap="none" baseline="0" dirty="0">
                <a:solidFill>
                  <a:schemeClr val="dk1"/>
                </a:solidFill>
                <a:latin typeface="Calibri" panose="020F0502020204030204" pitchFamily="34" charset="0"/>
                <a:ea typeface="Calibri"/>
                <a:cs typeface="Calibri" panose="020F0502020204030204" pitchFamily="34" charset="0"/>
                <a:sym typeface="Calibri"/>
              </a:rPr>
              <a:t> will explain the other part of the answer on the next slide. </a:t>
            </a:r>
            <a:endParaRPr lang="en-US" sz="12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1020432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3736641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2194139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120417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1459680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9.xml"/><Relationship Id="rId7" Type="http://schemas.openxmlformats.org/officeDocument/2006/relationships/image" Target="../media/image5.pn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10.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1.xml"/><Relationship Id="rId1" Type="http://schemas.openxmlformats.org/officeDocument/2006/relationships/slideLayout" Target="../slideLayouts/slideLayout42.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12.xml"/><Relationship Id="rId1"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5.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5.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6.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5.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5.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8.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image" Target="../media/image5.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9.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71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6</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106210570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6">
            <a:alphaModFix/>
          </a:blip>
          <a:srcRect/>
          <a:stretch/>
        </p:blipFill>
        <p:spPr>
          <a:xfrm>
            <a:off x="0" y="0"/>
            <a:ext cx="12200813" cy="6857342"/>
          </a:xfrm>
          <a:prstGeom prst="rect">
            <a:avLst/>
          </a:prstGeom>
          <a:noFill/>
          <a:ln>
            <a:noFill/>
          </a:ln>
        </p:spPr>
      </p:pic>
      <p:sp>
        <p:nvSpPr>
          <p:cNvPr id="15" name="Shape 15"/>
          <p:cNvSpPr txBox="1"/>
          <p:nvPr/>
        </p:nvSpPr>
        <p:spPr>
          <a:xfrm>
            <a:off x="291548" y="6129294"/>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Module 2 </a:t>
            </a:r>
          </a:p>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Grades 3-5</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2048904"/>
      </p:ext>
    </p:extLst>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612539489"/>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1</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p>
        </p:txBody>
      </p:sp>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0" r:id="rId3"/>
    <p:sldLayoutId id="2147483671" r:id="rId4"/>
    <p:sldLayoutId id="214748368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2</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74083638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3</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155038595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4</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59357022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5</a:t>
            </a:r>
          </a:p>
          <a:p>
            <a:r>
              <a:rPr lang="en-US" dirty="0">
                <a:solidFill>
                  <a:schemeClr val="tx1">
                    <a:lumMod val="75000"/>
                  </a:schemeClr>
                </a:solidFill>
                <a:latin typeface="Calibri"/>
                <a:cs typeface="Calibri"/>
              </a:rPr>
              <a:t>Grades 3</a:t>
            </a:r>
            <a:r>
              <a:rPr lang="en-US" baseline="0" dirty="0">
                <a:solidFill>
                  <a:schemeClr val="tx1">
                    <a:lumMod val="75000"/>
                  </a:schemeClr>
                </a:solidFill>
                <a:latin typeface="Calibri"/>
                <a:cs typeface="Calibri"/>
              </a:rPr>
              <a:t> - 5</a:t>
            </a:r>
            <a:endParaRPr lang="en-US" dirty="0">
              <a:solidFill>
                <a:schemeClr val="tx1">
                  <a:lumMod val="75000"/>
                </a:schemeClr>
              </a:solidFill>
              <a:latin typeface="Calibri"/>
              <a:cs typeface="Calibri"/>
            </a:endParaRPr>
          </a:p>
        </p:txBody>
      </p:sp>
    </p:spTree>
    <p:extLst>
      <p:ext uri="{BB962C8B-B14F-4D97-AF65-F5344CB8AC3E}">
        <p14:creationId xmlns:p14="http://schemas.microsoft.com/office/powerpoint/2010/main" val="22871423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2.xml"/></Relationships>
</file>

<file path=ppt/slides/_rels/slide10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1.xml"/><Relationship Id="rId1" Type="http://schemas.openxmlformats.org/officeDocument/2006/relationships/slideLayout" Target="../slideLayouts/slideLayout3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2.xml"/></Relationships>
</file>

<file path=ppt/slides/_rels/slide10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3.xml"/><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2.xml"/></Relationships>
</file>

<file path=ppt/slides/_rels/slide10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6.xml"/><Relationship Id="rId1" Type="http://schemas.openxmlformats.org/officeDocument/2006/relationships/slideLayout" Target="../slideLayouts/slideLayout3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2.xml"/></Relationships>
</file>

<file path=ppt/slides/_rels/slide10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08.xml"/><Relationship Id="rId1" Type="http://schemas.openxmlformats.org/officeDocument/2006/relationships/slideLayout" Target="../slideLayouts/slideLayout32.xml"/></Relationships>
</file>

<file path=ppt/slides/_rels/slide109.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09.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0.xml"/><Relationship Id="rId1" Type="http://schemas.openxmlformats.org/officeDocument/2006/relationships/slideLayout" Target="../slideLayouts/slideLayout32.xml"/></Relationships>
</file>

<file path=ppt/slides/_rels/slide1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1.xml"/><Relationship Id="rId1" Type="http://schemas.openxmlformats.org/officeDocument/2006/relationships/slideLayout" Target="../slideLayouts/slideLayout32.xml"/></Relationships>
</file>

<file path=ppt/slides/_rels/slide1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2.xml"/><Relationship Id="rId1" Type="http://schemas.openxmlformats.org/officeDocument/2006/relationships/slideLayout" Target="../slideLayouts/slideLayout3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2.xml"/></Relationships>
</file>

<file path=ppt/slides/_rels/slide1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4.xml"/><Relationship Id="rId1" Type="http://schemas.openxmlformats.org/officeDocument/2006/relationships/slideLayout" Target="../slideLayouts/slideLayout3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0.xml"/><Relationship Id="rId1" Type="http://schemas.openxmlformats.org/officeDocument/2006/relationships/slideLayout" Target="../slideLayouts/slideLayout37.xml"/></Relationships>
</file>

<file path=ppt/slides/_rels/slide1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1.xml"/><Relationship Id="rId1" Type="http://schemas.openxmlformats.org/officeDocument/2006/relationships/slideLayout" Target="../slideLayouts/slideLayout3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7.xml"/></Relationships>
</file>

<file path=ppt/slides/_rels/slide1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4.xml"/><Relationship Id="rId1" Type="http://schemas.openxmlformats.org/officeDocument/2006/relationships/slideLayout" Target="../slideLayouts/slideLayout37.xml"/></Relationships>
</file>

<file path=ppt/slides/_rels/slide125.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25.xml"/><Relationship Id="rId1" Type="http://schemas.openxmlformats.org/officeDocument/2006/relationships/slideLayout" Target="../slideLayouts/slideLayout3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3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37.xml"/></Relationships>
</file>

<file path=ppt/slides/_rels/slide1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8.xml"/><Relationship Id="rId1" Type="http://schemas.openxmlformats.org/officeDocument/2006/relationships/slideLayout" Target="../slideLayouts/slideLayout37.xml"/></Relationships>
</file>

<file path=ppt/slides/_rels/slide129.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29.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1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0.xml"/><Relationship Id="rId1" Type="http://schemas.openxmlformats.org/officeDocument/2006/relationships/slideLayout" Target="../slideLayouts/slideLayout3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37.xml"/></Relationships>
</file>

<file path=ppt/slides/_rels/slide1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2.xml"/><Relationship Id="rId1" Type="http://schemas.openxmlformats.org/officeDocument/2006/relationships/slideLayout" Target="../slideLayouts/slideLayout3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37.xml"/></Relationships>
</file>

<file path=ppt/slides/_rels/slide1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4.xml"/><Relationship Id="rId1" Type="http://schemas.openxmlformats.org/officeDocument/2006/relationships/slideLayout" Target="../slideLayouts/slideLayout3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37.xml"/></Relationships>
</file>

<file path=ppt/slides/_rels/slide1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6.xml"/><Relationship Id="rId1" Type="http://schemas.openxmlformats.org/officeDocument/2006/relationships/slideLayout" Target="../slideLayouts/slideLayout37.xml"/></Relationships>
</file>

<file path=ppt/slides/_rels/slide1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7.xml"/><Relationship Id="rId1" Type="http://schemas.openxmlformats.org/officeDocument/2006/relationships/slideLayout" Target="../slideLayouts/slideLayout37.xml"/></Relationships>
</file>

<file path=ppt/slides/_rels/slide1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8.xml"/><Relationship Id="rId1" Type="http://schemas.openxmlformats.org/officeDocument/2006/relationships/slideLayout" Target="../slideLayouts/slideLayout37.xml"/></Relationships>
</file>

<file path=ppt/slides/_rels/slide1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9.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37.xml"/></Relationships>
</file>

<file path=ppt/slides/_rels/slide1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3.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1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17.xml"/><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7.xml"/><Relationship Id="rId5" Type="http://schemas.openxmlformats.org/officeDocument/2006/relationships/image" Target="../media/image28.png"/><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3.xml"/><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22.xml"/><Relationship Id="rId4" Type="http://schemas.openxmlformats.org/officeDocument/2006/relationships/image" Target="../media/image30.png"/></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0.xml"/><Relationship Id="rId1" Type="http://schemas.openxmlformats.org/officeDocument/2006/relationships/slideLayout" Target="../slideLayouts/slideLayout22.xml"/><Relationship Id="rId4" Type="http://schemas.openxmlformats.org/officeDocument/2006/relationships/image" Target="../media/image37.png"/></Relationships>
</file>

<file path=ppt/slides/_rels/slide6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7.xml"/></Relationships>
</file>

<file path=ppt/slides/_rels/slide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3.xml"/><Relationship Id="rId1" Type="http://schemas.openxmlformats.org/officeDocument/2006/relationships/slideLayout" Target="../slideLayouts/slideLayout2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7.xml"/></Relationships>
</file>

<file path=ppt/slides/_rels/slide75.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75.xml"/><Relationship Id="rId1" Type="http://schemas.openxmlformats.org/officeDocument/2006/relationships/slideLayout" Target="../slideLayouts/slideLayout2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2.xml"/></Relationships>
</file>

<file path=ppt/slides/_rels/slide8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4.xml"/><Relationship Id="rId1" Type="http://schemas.openxmlformats.org/officeDocument/2006/relationships/slideLayout" Target="../slideLayouts/slideLayout32.xml"/></Relationships>
</file>

<file path=ppt/slides/_rels/slide8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5.xml"/><Relationship Id="rId1" Type="http://schemas.openxmlformats.org/officeDocument/2006/relationships/slideLayout" Target="../slideLayouts/slideLayout3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0.xml"/><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2.xml"/></Relationships>
</file>

<file path=ppt/slides/_rels/slide9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5.xml"/><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solidFill>
                  <a:schemeClr val="tx1"/>
                </a:solidFill>
              </a:rPr>
              <a:t>Module 2</a:t>
            </a:r>
            <a:r>
              <a:rPr lang="en-US" dirty="0">
                <a:solidFill>
                  <a:schemeClr val="tx1"/>
                </a:solidFill>
              </a:rPr>
              <a:t>: Building Knowledge</a:t>
            </a:r>
            <a:br>
              <a:rPr lang="en-US" dirty="0">
                <a:solidFill>
                  <a:schemeClr val="tx1"/>
                </a:solidFill>
              </a:rPr>
            </a:br>
            <a:r>
              <a:rPr lang="en-US" b="1" dirty="0">
                <a:solidFill>
                  <a:schemeClr val="tx1"/>
                </a:solidFill>
              </a:rPr>
              <a:t>Session 1</a:t>
            </a:r>
            <a:r>
              <a:rPr lang="en-US" dirty="0">
                <a:solidFill>
                  <a:schemeClr val="tx1"/>
                </a:solidFill>
              </a:rPr>
              <a:t>: How does knowledge support comprehension?</a:t>
            </a:r>
            <a:br>
              <a:rPr lang="en-US" dirty="0">
                <a:solidFill>
                  <a:schemeClr val="tx1"/>
                </a:solidFill>
              </a:rPr>
            </a:br>
            <a:r>
              <a:rPr lang="en-US" sz="4500" dirty="0">
                <a:solidFill>
                  <a:schemeClr val="tx1"/>
                </a:solidFill>
              </a:rPr>
              <a:t>Grades 3 </a:t>
            </a:r>
            <a:r>
              <a:rPr lang="mr-IN" sz="4500" dirty="0">
                <a:solidFill>
                  <a:schemeClr val="tx1"/>
                </a:solidFill>
              </a:rPr>
              <a:t>–</a:t>
            </a:r>
            <a:r>
              <a:rPr lang="en-US" sz="4500" dirty="0">
                <a:solidFill>
                  <a:schemeClr val="tx1"/>
                </a:solidFill>
              </a:rPr>
              <a:t> 5</a:t>
            </a:r>
            <a:endParaRPr lang="en-US" dirty="0">
              <a:solidFill>
                <a:schemeClr val="tx1"/>
              </a:solidFill>
            </a:endParaRP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10</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endParaRPr lang="en-US" sz="4400" dirty="0"/>
          </a:p>
          <a:p>
            <a:pPr marL="0" indent="0" algn="ctr">
              <a:buNone/>
            </a:pPr>
            <a:endParaRPr lang="en-US" sz="20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What made this text challenging? </a:t>
            </a: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Be specific!</a:t>
            </a:r>
            <a:endParaRPr lang="en-US" sz="5400" dirty="0"/>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Let’s Discuss!</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
        <p:nvSpPr>
          <p:cNvPr id="8" name="TextBox 7">
            <a:extLst>
              <a:ext uri="{FF2B5EF4-FFF2-40B4-BE49-F238E27FC236}">
                <a16:creationId xmlns:a16="http://schemas.microsoft.com/office/drawing/2014/main" id="{DF6970E8-5BC6-4B40-896A-25377CAC9F28}"/>
              </a:ext>
            </a:extLst>
          </p:cNvPr>
          <p:cNvSpPr txBox="1"/>
          <p:nvPr/>
        </p:nvSpPr>
        <p:spPr>
          <a:xfrm>
            <a:off x="9922253" y="5649193"/>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11633417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100</a:t>
            </a:fld>
            <a:endParaRPr lang="en-US" dirty="0"/>
          </a:p>
        </p:txBody>
      </p:sp>
      <p:sp>
        <p:nvSpPr>
          <p:cNvPr id="5" name="Text Placeholder 4"/>
          <p:cNvSpPr>
            <a:spLocks noGrp="1"/>
          </p:cNvSpPr>
          <p:nvPr>
            <p:ph type="body" sz="quarter" idx="10"/>
          </p:nvPr>
        </p:nvSpPr>
        <p:spPr/>
        <p:txBody>
          <a:bodyPr/>
          <a:lstStyle/>
          <a:p>
            <a:pPr marL="0" indent="0" algn="ctr">
              <a:lnSpc>
                <a:spcPct val="100000"/>
              </a:lnSpc>
              <a:spcBef>
                <a:spcPts val="0"/>
              </a:spcBef>
              <a:buNone/>
              <a:defRPr/>
            </a:pPr>
            <a:r>
              <a:rPr lang="en-US" sz="4000" b="1" dirty="0">
                <a:solidFill>
                  <a:schemeClr val="tx1"/>
                </a:solidFill>
                <a:latin typeface="Calibri" charset="0"/>
                <a:ea typeface="Calibri" charset="0"/>
                <a:cs typeface="Calibri" charset="0"/>
              </a:rPr>
              <a:t>Why does reading a series of texts on the same topic build vocabulary faster?</a:t>
            </a:r>
          </a:p>
          <a:p>
            <a:pPr marL="0" marR="0" lvl="0" indent="0" defTabSz="914400" eaLnBrk="1" fontAlgn="auto" latinLnBrk="0" hangingPunct="1">
              <a:lnSpc>
                <a:spcPct val="100000"/>
              </a:lnSpc>
              <a:spcBef>
                <a:spcPts val="0"/>
              </a:spcBef>
              <a:spcAft>
                <a:spcPts val="0"/>
              </a:spcAft>
              <a:buClrTx/>
              <a:buSzTx/>
              <a:buNone/>
              <a:tabLst/>
              <a:defRPr/>
            </a:pPr>
            <a:endParaRPr lang="en-US" sz="3600" dirty="0">
              <a:solidFill>
                <a:schemeClr val="tx1"/>
              </a:solidFill>
            </a:endParaRP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Repetition of a word in context (repeated exposure)</a:t>
            </a: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Builds a mental schema which helps infer new words more easily</a:t>
            </a:r>
          </a:p>
        </p:txBody>
      </p:sp>
      <p:sp>
        <p:nvSpPr>
          <p:cNvPr id="4" name="Title 3"/>
          <p:cNvSpPr>
            <a:spLocks noGrp="1"/>
          </p:cNvSpPr>
          <p:nvPr>
            <p:ph type="title"/>
          </p:nvPr>
        </p:nvSpPr>
        <p:spPr/>
        <p:txBody>
          <a:bodyPr/>
          <a:lstStyle/>
          <a:p>
            <a:r>
              <a:rPr lang="en-US" dirty="0"/>
              <a:t>The Reasons</a:t>
            </a:r>
          </a:p>
        </p:txBody>
      </p:sp>
      <p:sp>
        <p:nvSpPr>
          <p:cNvPr id="7" name="Text Placeholder 6"/>
          <p:cNvSpPr txBox="1">
            <a:spLocks/>
          </p:cNvSpPr>
          <p:nvPr/>
        </p:nvSpPr>
        <p:spPr>
          <a:xfrm>
            <a:off x="6715341" y="5532609"/>
            <a:ext cx="4829661" cy="484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lnSpc>
                <a:spcPct val="100000"/>
              </a:lnSpc>
              <a:spcBef>
                <a:spcPts val="0"/>
              </a:spcBef>
              <a:buFont typeface="Arial"/>
              <a:buNone/>
            </a:pPr>
            <a:r>
              <a:rPr lang="en-US" sz="1800" dirty="0"/>
              <a:t>(Adams, 2009) (</a:t>
            </a:r>
            <a:r>
              <a:rPr lang="en-US" sz="1800" dirty="0" err="1"/>
              <a:t>Landauer</a:t>
            </a:r>
            <a:r>
              <a:rPr lang="en-US" sz="1800" dirty="0"/>
              <a:t> &amp; </a:t>
            </a:r>
            <a:r>
              <a:rPr lang="en-US" sz="1800" dirty="0" err="1"/>
              <a:t>Dumais</a:t>
            </a:r>
            <a:r>
              <a:rPr lang="en-US" sz="1800" dirty="0"/>
              <a:t>, 1997)</a:t>
            </a:r>
          </a:p>
        </p:txBody>
      </p:sp>
    </p:spTree>
    <p:extLst>
      <p:ext uri="{BB962C8B-B14F-4D97-AF65-F5344CB8AC3E}">
        <p14:creationId xmlns:p14="http://schemas.microsoft.com/office/powerpoint/2010/main" val="59900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101</a:t>
            </a:fld>
            <a:endParaRPr lang="en-US" dirty="0"/>
          </a:p>
        </p:txBody>
      </p:sp>
      <p:sp>
        <p:nvSpPr>
          <p:cNvPr id="5" name="Text Placeholder 4"/>
          <p:cNvSpPr>
            <a:spLocks noGrp="1"/>
          </p:cNvSpPr>
          <p:nvPr>
            <p:ph type="body" sz="quarter" idx="10"/>
          </p:nvPr>
        </p:nvSpPr>
        <p:spPr>
          <a:xfrm>
            <a:off x="398463" y="1193800"/>
            <a:ext cx="5947473" cy="4822825"/>
          </a:xfrm>
        </p:spPr>
        <p:txBody>
          <a:bodyPr/>
          <a:lstStyle/>
          <a:p>
            <a:pPr marL="0" indent="0" algn="ctr">
              <a:buNone/>
            </a:pPr>
            <a:r>
              <a:rPr lang="en-US" sz="3800" b="1" dirty="0">
                <a:solidFill>
                  <a:schemeClr val="tx2"/>
                </a:solidFill>
                <a:sym typeface="Impact"/>
              </a:rPr>
              <a:t>Scenario:</a:t>
            </a:r>
          </a:p>
          <a:p>
            <a:pPr marL="0" indent="0" algn="ctr">
              <a:buNone/>
            </a:pPr>
            <a:r>
              <a:rPr lang="en-US" sz="3800" dirty="0">
                <a:solidFill>
                  <a:schemeClr val="tx1"/>
                </a:solidFill>
                <a:sym typeface="Impact"/>
              </a:rPr>
              <a:t>Students reading a text set on sea mammals</a:t>
            </a:r>
          </a:p>
          <a:p>
            <a:pPr marL="0" indent="0" algn="ctr">
              <a:buNone/>
            </a:pPr>
            <a:endParaRPr lang="en-US" sz="1000" dirty="0">
              <a:sym typeface="Impact"/>
            </a:endParaRPr>
          </a:p>
          <a:p>
            <a:pPr marL="0" indent="0" algn="ctr">
              <a:buNone/>
            </a:pPr>
            <a:r>
              <a:rPr lang="en-US" sz="3800" b="1" dirty="0">
                <a:solidFill>
                  <a:schemeClr val="tx2"/>
                </a:solidFill>
                <a:sym typeface="Impact"/>
              </a:rPr>
              <a:t>Student Schema:</a:t>
            </a:r>
          </a:p>
          <a:p>
            <a:pPr marL="0" indent="0" algn="ctr">
              <a:buNone/>
            </a:pPr>
            <a:r>
              <a:rPr lang="en-US" sz="3800" dirty="0">
                <a:solidFill>
                  <a:schemeClr val="tx1"/>
                </a:solidFill>
                <a:sym typeface="Impact"/>
              </a:rPr>
              <a:t>Sea mammals live and eat under water but they must come above water in order to breathe air.</a:t>
            </a:r>
          </a:p>
          <a:p>
            <a:endParaRPr lang="en-US" sz="3200" dirty="0"/>
          </a:p>
        </p:txBody>
      </p:sp>
      <p:sp>
        <p:nvSpPr>
          <p:cNvPr id="4" name="Title 3"/>
          <p:cNvSpPr>
            <a:spLocks noGrp="1"/>
          </p:cNvSpPr>
          <p:nvPr>
            <p:ph type="title"/>
          </p:nvPr>
        </p:nvSpPr>
        <p:spPr/>
        <p:txBody>
          <a:bodyPr/>
          <a:lstStyle/>
          <a:p>
            <a:r>
              <a:rPr lang="en-US" dirty="0"/>
              <a:t>How does this work?</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22107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102</a:t>
            </a:fld>
            <a:endParaRPr lang="en-US" dirty="0"/>
          </a:p>
        </p:txBody>
      </p:sp>
      <p:sp>
        <p:nvSpPr>
          <p:cNvPr id="5" name="Text Placeholder 4"/>
          <p:cNvSpPr>
            <a:spLocks noGrp="1"/>
          </p:cNvSpPr>
          <p:nvPr>
            <p:ph type="body" sz="quarter" idx="10"/>
          </p:nvPr>
        </p:nvSpPr>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6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6500" dirty="0">
                <a:solidFill>
                  <a:schemeClr val="tx1"/>
                </a:solidFill>
              </a:rPr>
              <a:t>The dolphin _______ to the surface of the water to breathe. </a:t>
            </a:r>
          </a:p>
        </p:txBody>
      </p:sp>
      <p:sp>
        <p:nvSpPr>
          <p:cNvPr id="4" name="Title 3"/>
          <p:cNvSpPr>
            <a:spLocks noGrp="1"/>
          </p:cNvSpPr>
          <p:nvPr>
            <p:ph type="title"/>
          </p:nvPr>
        </p:nvSpPr>
        <p:spPr/>
        <p:txBody>
          <a:bodyPr/>
          <a:lstStyle/>
          <a:p>
            <a:r>
              <a:rPr lang="en-US" dirty="0"/>
              <a:t>Infer the Meaning</a:t>
            </a:r>
          </a:p>
        </p:txBody>
      </p:sp>
    </p:spTree>
    <p:extLst>
      <p:ext uri="{BB962C8B-B14F-4D97-AF65-F5344CB8AC3E}">
        <p14:creationId xmlns:p14="http://schemas.microsoft.com/office/powerpoint/2010/main" val="9950595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103</a:t>
            </a:fld>
            <a:endParaRPr lang="en-US" dirty="0"/>
          </a:p>
        </p:txBody>
      </p:sp>
      <p:sp>
        <p:nvSpPr>
          <p:cNvPr id="5" name="Text Placeholder 4"/>
          <p:cNvSpPr>
            <a:spLocks noGrp="1"/>
          </p:cNvSpPr>
          <p:nvPr>
            <p:ph type="body" sz="quarter" idx="10"/>
          </p:nvPr>
        </p:nvSpPr>
        <p:spPr>
          <a:xfrm>
            <a:off x="398463" y="1617785"/>
            <a:ext cx="5819457" cy="4398840"/>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4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rPr>
              <a:t>The dolphin </a:t>
            </a:r>
            <a:r>
              <a:rPr lang="en-US" sz="5000" u="sng" dirty="0">
                <a:solidFill>
                  <a:schemeClr val="tx1"/>
                </a:solidFill>
              </a:rPr>
              <a:t>ascends</a:t>
            </a:r>
            <a:r>
              <a:rPr lang="en-US" sz="5000" dirty="0">
                <a:solidFill>
                  <a:schemeClr val="tx1"/>
                </a:solidFill>
              </a:rPr>
              <a:t> to the surface of the water to breathe.</a:t>
            </a:r>
          </a:p>
        </p:txBody>
      </p:sp>
      <p:sp>
        <p:nvSpPr>
          <p:cNvPr id="4" name="Title 3"/>
          <p:cNvSpPr>
            <a:spLocks noGrp="1"/>
          </p:cNvSpPr>
          <p:nvPr>
            <p:ph type="title"/>
          </p:nvPr>
        </p:nvSpPr>
        <p:spPr/>
        <p:txBody>
          <a:bodyPr/>
          <a:lstStyle/>
          <a:p>
            <a:r>
              <a:rPr lang="en-US" dirty="0"/>
              <a:t>Schema Matters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33656547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104</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Let’s Take a Step Back</a:t>
            </a:r>
          </a:p>
        </p:txBody>
      </p:sp>
      <p:sp>
        <p:nvSpPr>
          <p:cNvPr id="8" name="TextBox 7"/>
          <p:cNvSpPr txBox="1"/>
          <p:nvPr/>
        </p:nvSpPr>
        <p:spPr>
          <a:xfrm>
            <a:off x="6813821" y="3952294"/>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308342" y="3952295"/>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5009747" y="2709998"/>
            <a:ext cx="1108954"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207179" y="2709998"/>
            <a:ext cx="1185845"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39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105</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Direct vs. Vocabulary Instruction</a:t>
            </a:r>
          </a:p>
        </p:txBody>
      </p:sp>
      <p:sp>
        <p:nvSpPr>
          <p:cNvPr id="8" name="TextBox 7"/>
          <p:cNvSpPr txBox="1"/>
          <p:nvPr/>
        </p:nvSpPr>
        <p:spPr>
          <a:xfrm>
            <a:off x="6478612" y="1637025"/>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latin typeface="Calibri"/>
                <a:cs typeface="Calibri"/>
              </a:rPr>
              <a:t>Students learn vocabulary indirectly when they hear and see words used in many different contexts. Conversations, read-aloud experiences, and independent reading are essential. </a:t>
            </a:r>
          </a:p>
        </p:txBody>
      </p:sp>
      <p:sp>
        <p:nvSpPr>
          <p:cNvPr id="9" name="TextBox 8"/>
          <p:cNvSpPr txBox="1"/>
          <p:nvPr/>
        </p:nvSpPr>
        <p:spPr>
          <a:xfrm>
            <a:off x="1415181" y="1637025"/>
            <a:ext cx="4415043"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Direct</a:t>
            </a:r>
          </a:p>
          <a:p>
            <a:r>
              <a:rPr lang="en-US" sz="2600" dirty="0">
                <a:latin typeface="Calibri"/>
                <a:cs typeface="Calibri"/>
              </a:rPr>
              <a:t>Teacher provides explicit instruction of and practice with vocabulary words in context (before, during and after reading), as well as engages students in word study (analyzing root words and affixes, </a:t>
            </a:r>
            <a:r>
              <a:rPr lang="en-US" sz="2600" dirty="0" err="1">
                <a:latin typeface="Calibri"/>
                <a:cs typeface="Calibri"/>
              </a:rPr>
              <a:t>etc</a:t>
            </a:r>
            <a:r>
              <a:rPr lang="en-US" sz="2600" dirty="0">
                <a:latin typeface="Calibri"/>
                <a:cs typeface="Calibri"/>
              </a:rPr>
              <a:t>)</a:t>
            </a:r>
          </a:p>
        </p:txBody>
      </p:sp>
    </p:spTree>
    <p:extLst>
      <p:ext uri="{BB962C8B-B14F-4D97-AF65-F5344CB8AC3E}">
        <p14:creationId xmlns:p14="http://schemas.microsoft.com/office/powerpoint/2010/main" val="12852198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106</a:t>
            </a:fld>
            <a:endParaRPr lang="en-US" dirty="0"/>
          </a:p>
        </p:txBody>
      </p:sp>
      <p:sp>
        <p:nvSpPr>
          <p:cNvPr id="7" name="Text Placeholder 6"/>
          <p:cNvSpPr>
            <a:spLocks noGrp="1"/>
          </p:cNvSpPr>
          <p:nvPr>
            <p:ph type="body" sz="quarter" idx="10"/>
          </p:nvPr>
        </p:nvSpPr>
        <p:spPr>
          <a:xfrm>
            <a:off x="398463" y="1193800"/>
            <a:ext cx="7053784" cy="4822825"/>
          </a:xfrm>
        </p:spPr>
        <p:txBody>
          <a:bodyPr/>
          <a:lstStyle/>
          <a:p>
            <a:pPr marL="0" indent="0" algn="ctr">
              <a:buNone/>
            </a:pPr>
            <a:r>
              <a:rPr lang="en-US" sz="3500" b="1" dirty="0">
                <a:solidFill>
                  <a:schemeClr val="tx1"/>
                </a:solidFill>
              </a:rPr>
              <a:t>The Vocabulary Guide lists </a:t>
            </a:r>
            <a:r>
              <a:rPr lang="en-US" sz="3500" b="1" dirty="0">
                <a:solidFill>
                  <a:schemeClr val="tx2"/>
                </a:solidFill>
              </a:rPr>
              <a:t>five ways </a:t>
            </a:r>
            <a:r>
              <a:rPr lang="en-US" sz="3500" b="1" dirty="0">
                <a:solidFill>
                  <a:schemeClr val="tx1"/>
                </a:solidFill>
              </a:rPr>
              <a:t>to “speed up vocabulary growth for all students”</a:t>
            </a:r>
          </a:p>
          <a:p>
            <a:pPr marL="0" indent="0" algn="ctr">
              <a:buNone/>
            </a:pPr>
            <a:endParaRPr lang="en-US" sz="500" b="1" dirty="0">
              <a:solidFill>
                <a:schemeClr val="tx1"/>
              </a:solidFill>
            </a:endParaRPr>
          </a:p>
          <a:p>
            <a:r>
              <a:rPr lang="en-US" sz="3500" b="1" dirty="0">
                <a:solidFill>
                  <a:schemeClr val="tx2"/>
                </a:solidFill>
              </a:rPr>
              <a:t>Review</a:t>
            </a:r>
            <a:r>
              <a:rPr lang="en-US" sz="3500" dirty="0">
                <a:solidFill>
                  <a:schemeClr val="tx1"/>
                </a:solidFill>
              </a:rPr>
              <a:t> the list in your note-catcher</a:t>
            </a:r>
          </a:p>
          <a:p>
            <a:r>
              <a:rPr lang="en-US" sz="3500" b="1" dirty="0">
                <a:solidFill>
                  <a:schemeClr val="tx2"/>
                </a:solidFill>
              </a:rPr>
              <a:t>Determine</a:t>
            </a:r>
            <a:r>
              <a:rPr lang="en-US" sz="3500" b="1" dirty="0">
                <a:solidFill>
                  <a:schemeClr val="tx1"/>
                </a:solidFill>
              </a:rPr>
              <a:t> </a:t>
            </a:r>
            <a:r>
              <a:rPr lang="en-US" sz="3500" dirty="0">
                <a:solidFill>
                  <a:schemeClr val="tx1"/>
                </a:solidFill>
              </a:rPr>
              <a:t>whether the strategy is an example of direct or indirect vocabulary instruction</a:t>
            </a:r>
          </a:p>
          <a:p>
            <a:r>
              <a:rPr lang="en-US" sz="3500" b="1" dirty="0">
                <a:solidFill>
                  <a:schemeClr val="tx2"/>
                </a:solidFill>
              </a:rPr>
              <a:t>Label</a:t>
            </a:r>
            <a:r>
              <a:rPr lang="en-US" sz="3500" dirty="0">
                <a:solidFill>
                  <a:schemeClr val="tx1"/>
                </a:solidFill>
              </a:rPr>
              <a:t> each approach (D or I) </a:t>
            </a:r>
          </a:p>
        </p:txBody>
      </p:sp>
      <p:sp>
        <p:nvSpPr>
          <p:cNvPr id="6" name="Title 5"/>
          <p:cNvSpPr>
            <a:spLocks noGrp="1"/>
          </p:cNvSpPr>
          <p:nvPr>
            <p:ph type="title"/>
          </p:nvPr>
        </p:nvSpPr>
        <p:spPr/>
        <p:txBody>
          <a:bodyPr/>
          <a:lstStyle/>
          <a:p>
            <a:r>
              <a:rPr lang="en-US" dirty="0"/>
              <a:t>Direct or Indirect?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7754" y="1113674"/>
            <a:ext cx="4404169" cy="4843564"/>
          </a:xfrm>
          <a:prstGeom prst="rect">
            <a:avLst/>
          </a:prstGeom>
          <a:ln w="22225">
            <a:solidFill>
              <a:schemeClr val="accent6">
                <a:lumMod val="50000"/>
              </a:schemeClr>
            </a:solidFill>
          </a:ln>
        </p:spPr>
      </p:pic>
      <p:sp>
        <p:nvSpPr>
          <p:cNvPr id="8" name="TextBox 7">
            <a:extLst>
              <a:ext uri="{FF2B5EF4-FFF2-40B4-BE49-F238E27FC236}">
                <a16:creationId xmlns:a16="http://schemas.microsoft.com/office/drawing/2014/main" id="{97FB3918-6BE7-004A-9855-BFC0316D3560}"/>
              </a:ext>
            </a:extLst>
          </p:cNvPr>
          <p:cNvSpPr txBox="1"/>
          <p:nvPr/>
        </p:nvSpPr>
        <p:spPr>
          <a:xfrm>
            <a:off x="10333358" y="78142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40777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107</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For Our Purposes Today</a:t>
            </a:r>
            <a:r>
              <a:rPr lang="is-IS" dirty="0"/>
              <a:t>…</a:t>
            </a:r>
            <a:endParaRPr lang="en-US" dirty="0"/>
          </a:p>
        </p:txBody>
      </p:sp>
      <p:sp>
        <p:nvSpPr>
          <p:cNvPr id="8" name="TextBox 7"/>
          <p:cNvSpPr txBox="1"/>
          <p:nvPr/>
        </p:nvSpPr>
        <p:spPr>
          <a:xfrm>
            <a:off x="6644740" y="3979922"/>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059541" y="4000555"/>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4954303" y="2709998"/>
            <a:ext cx="1219849"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147889" y="2709998"/>
            <a:ext cx="1304430"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6029348" y="3638144"/>
            <a:ext cx="3912336" cy="235410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61395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108</a:t>
            </a:fld>
            <a:endParaRPr lang="en-US" dirty="0"/>
          </a:p>
        </p:txBody>
      </p:sp>
      <p:sp>
        <p:nvSpPr>
          <p:cNvPr id="7" name="Text Placeholder 6"/>
          <p:cNvSpPr>
            <a:spLocks noGrp="1"/>
          </p:cNvSpPr>
          <p:nvPr>
            <p:ph type="body" sz="quarter" idx="10"/>
          </p:nvPr>
        </p:nvSpPr>
        <p:spPr/>
        <p:txBody>
          <a:bodyPr/>
          <a:lstStyle/>
          <a:p>
            <a:pPr>
              <a:buFont typeface="Arial" charset="0"/>
              <a:buChar char="•"/>
            </a:pPr>
            <a:r>
              <a:rPr lang="en-US" sz="3600" dirty="0">
                <a:solidFill>
                  <a:schemeClr val="tx1"/>
                </a:solidFill>
              </a:rPr>
              <a:t>Read aloud texts that are written at a level above what students can read independently. </a:t>
            </a:r>
          </a:p>
          <a:p>
            <a:pPr>
              <a:buFont typeface="Arial" charset="0"/>
              <a:buChar char="•"/>
            </a:pPr>
            <a:r>
              <a:rPr lang="en-US" sz="3600" dirty="0">
                <a:solidFill>
                  <a:schemeClr val="tx1"/>
                </a:solidFill>
              </a:rPr>
              <a:t>Prompt students to read a series of texts on the same topic. </a:t>
            </a:r>
          </a:p>
          <a:p>
            <a:pPr>
              <a:buFont typeface="Arial" charset="0"/>
              <a:buChar char="•"/>
            </a:pPr>
            <a:r>
              <a:rPr lang="en-US" sz="3600" dirty="0">
                <a:solidFill>
                  <a:schemeClr val="tx1"/>
                </a:solidFill>
              </a:rPr>
              <a:t>Ensure students have an opportunity to read a large volume of texts for interest and pleasure. </a:t>
            </a:r>
          </a:p>
          <a:p>
            <a:endParaRPr lang="en-US" dirty="0"/>
          </a:p>
        </p:txBody>
      </p:sp>
      <p:sp>
        <p:nvSpPr>
          <p:cNvPr id="6" name="Title 5"/>
          <p:cNvSpPr>
            <a:spLocks noGrp="1"/>
          </p:cNvSpPr>
          <p:nvPr>
            <p:ph type="title"/>
          </p:nvPr>
        </p:nvSpPr>
        <p:spPr/>
        <p:txBody>
          <a:bodyPr/>
          <a:lstStyle/>
          <a:p>
            <a:r>
              <a:rPr lang="en-US" dirty="0"/>
              <a:t>Speeding up Vocabulary Growth Indirectly</a:t>
            </a:r>
          </a:p>
        </p:txBody>
      </p:sp>
      <p:pic>
        <p:nvPicPr>
          <p:cNvPr id="5" name="Picture 4"/>
          <p:cNvPicPr>
            <a:picLocks noChangeAspect="1"/>
          </p:cNvPicPr>
          <p:nvPr/>
        </p:nvPicPr>
        <p:blipFill>
          <a:blip r:embed="rId3"/>
          <a:stretch>
            <a:fillRect/>
          </a:stretch>
        </p:blipFill>
        <p:spPr>
          <a:xfrm>
            <a:off x="868436" y="4597400"/>
            <a:ext cx="10612503" cy="1394618"/>
          </a:xfrm>
          <a:prstGeom prst="rect">
            <a:avLst/>
          </a:prstGeom>
        </p:spPr>
      </p:pic>
      <p:sp>
        <p:nvSpPr>
          <p:cNvPr id="2" name="Rectangle 1"/>
          <p:cNvSpPr/>
          <p:nvPr/>
        </p:nvSpPr>
        <p:spPr>
          <a:xfrm>
            <a:off x="398463" y="1154890"/>
            <a:ext cx="10828672" cy="2221356"/>
          </a:xfrm>
          <a:prstGeom prst="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1A2FFE7-9CE5-944C-8105-E4A083BFE3C5}"/>
              </a:ext>
            </a:extLst>
          </p:cNvPr>
          <p:cNvSpPr txBox="1"/>
          <p:nvPr/>
        </p:nvSpPr>
        <p:spPr>
          <a:xfrm>
            <a:off x="10575169" y="576901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51076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109</a:t>
            </a:fld>
            <a:endParaRPr lang="en-US" dirty="0"/>
          </a:p>
        </p:txBody>
      </p:sp>
      <p:sp>
        <p:nvSpPr>
          <p:cNvPr id="7" name="Text Placeholder 6"/>
          <p:cNvSpPr>
            <a:spLocks noGrp="1"/>
          </p:cNvSpPr>
          <p:nvPr>
            <p:ph type="body" sz="quarter" idx="10"/>
          </p:nvPr>
        </p:nvSpPr>
        <p:spPr/>
        <p:txBody>
          <a:bodyPr/>
          <a:lstStyle/>
          <a:p>
            <a:r>
              <a:rPr lang="en-US" sz="3600" b="1" dirty="0">
                <a:solidFill>
                  <a:srgbClr val="AE508B"/>
                </a:solidFill>
              </a:rPr>
              <a:t>Analyze</a:t>
            </a:r>
            <a:r>
              <a:rPr lang="en-US" sz="3600" dirty="0">
                <a:solidFill>
                  <a:srgbClr val="AE508B"/>
                </a:solidFill>
              </a:rPr>
              <a:t> </a:t>
            </a:r>
            <a:r>
              <a:rPr lang="en-US" sz="3600" dirty="0">
                <a:solidFill>
                  <a:schemeClr val="tx1"/>
                </a:solidFill>
              </a:rPr>
              <a:t>each example from the American Revolution unit</a:t>
            </a:r>
          </a:p>
          <a:p>
            <a:r>
              <a:rPr lang="en-US" sz="3600" b="1" dirty="0">
                <a:solidFill>
                  <a:srgbClr val="AE508B"/>
                </a:solidFill>
              </a:rPr>
              <a:t>Discuss: </a:t>
            </a:r>
          </a:p>
          <a:p>
            <a:pPr lvl="1"/>
            <a:r>
              <a:rPr lang="en-US" sz="3600" dirty="0">
                <a:solidFill>
                  <a:schemeClr val="tx1"/>
                </a:solidFill>
              </a:rPr>
              <a:t>Which </a:t>
            </a:r>
            <a:r>
              <a:rPr lang="en-US" sz="3600" b="1" dirty="0">
                <a:solidFill>
                  <a:schemeClr val="tx1"/>
                </a:solidFill>
              </a:rPr>
              <a:t>indirect vocabulary strategy </a:t>
            </a:r>
            <a:r>
              <a:rPr lang="en-US" sz="3600" dirty="0">
                <a:solidFill>
                  <a:schemeClr val="tx1"/>
                </a:solidFill>
              </a:rPr>
              <a:t>is each one an example of?</a:t>
            </a:r>
          </a:p>
          <a:p>
            <a:pPr lvl="1"/>
            <a:r>
              <a:rPr lang="en-US" sz="36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How does each example support vocabulary growth?</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
        <p:nvSpPr>
          <p:cNvPr id="9" name="TextBox 8">
            <a:extLst>
              <a:ext uri="{FF2B5EF4-FFF2-40B4-BE49-F238E27FC236}">
                <a16:creationId xmlns:a16="http://schemas.microsoft.com/office/drawing/2014/main" id="{3903C5F9-CC23-064A-B0BD-359AB4B40F07}"/>
              </a:ext>
            </a:extLst>
          </p:cNvPr>
          <p:cNvSpPr txBox="1"/>
          <p:nvPr/>
        </p:nvSpPr>
        <p:spPr>
          <a:xfrm>
            <a:off x="10575169" y="576901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100490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a:t>
            </a:fld>
            <a:endParaRPr lang="en-US" dirty="0"/>
          </a:p>
        </p:txBody>
      </p:sp>
      <p:sp>
        <p:nvSpPr>
          <p:cNvPr id="6" name="Title 5"/>
          <p:cNvSpPr>
            <a:spLocks noGrp="1"/>
          </p:cNvSpPr>
          <p:nvPr>
            <p:ph type="title"/>
          </p:nvPr>
        </p:nvSpPr>
        <p:spPr/>
        <p:txBody>
          <a:bodyPr/>
          <a:lstStyle/>
          <a:p>
            <a:r>
              <a:rPr lang="en-US" dirty="0"/>
              <a:t>Let’s Build Our Knowledge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2" name="TextBox 11"/>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5" name="TextBox 14"/>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16" name="Picture 15">
            <a:extLst>
              <a:ext uri="{FF2B5EF4-FFF2-40B4-BE49-F238E27FC236}">
                <a16:creationId xmlns:a16="http://schemas.microsoft.com/office/drawing/2014/main" id="{0BAAC4BF-7814-7B41-B6FB-9F32881979D7}"/>
              </a:ext>
            </a:extLst>
          </p:cNvPr>
          <p:cNvPicPr>
            <a:picLocks noChangeAspect="1"/>
          </p:cNvPicPr>
          <p:nvPr/>
        </p:nvPicPr>
        <p:blipFill>
          <a:blip r:embed="rId6"/>
          <a:stretch>
            <a:fillRect/>
          </a:stretch>
        </p:blipFill>
        <p:spPr>
          <a:xfrm>
            <a:off x="6311313" y="1510068"/>
            <a:ext cx="2440030" cy="3329561"/>
          </a:xfrm>
          <a:prstGeom prst="rect">
            <a:avLst/>
          </a:prstGeom>
          <a:ln>
            <a:solidFill>
              <a:schemeClr val="accent6"/>
            </a:solidFill>
          </a:ln>
        </p:spPr>
      </p:pic>
      <p:sp>
        <p:nvSpPr>
          <p:cNvPr id="17" name="TextBox 16">
            <a:extLst>
              <a:ext uri="{FF2B5EF4-FFF2-40B4-BE49-F238E27FC236}">
                <a16:creationId xmlns:a16="http://schemas.microsoft.com/office/drawing/2014/main" id="{978BB998-5626-A141-A0F8-F672BF305C64}"/>
              </a:ext>
            </a:extLst>
          </p:cNvPr>
          <p:cNvSpPr txBox="1"/>
          <p:nvPr/>
        </p:nvSpPr>
        <p:spPr>
          <a:xfrm>
            <a:off x="6500965" y="1202291"/>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5223358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110</a:t>
            </a:fld>
            <a:endParaRPr lang="en-US" dirty="0"/>
          </a:p>
        </p:txBody>
      </p:sp>
      <p:sp>
        <p:nvSpPr>
          <p:cNvPr id="6" name="Title 5"/>
          <p:cNvSpPr>
            <a:spLocks noGrp="1"/>
          </p:cNvSpPr>
          <p:nvPr>
            <p:ph type="title"/>
          </p:nvPr>
        </p:nvSpPr>
        <p:spPr/>
        <p:txBody>
          <a:bodyPr/>
          <a:lstStyle/>
          <a:p>
            <a:r>
              <a:rPr lang="en-US" dirty="0"/>
              <a:t>Example #1</a:t>
            </a:r>
          </a:p>
        </p:txBody>
      </p:sp>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2018)</a:t>
            </a:r>
          </a:p>
        </p:txBody>
      </p:sp>
      <p:pic>
        <p:nvPicPr>
          <p:cNvPr id="4" name="Picture 3" descr="Screen Shot 2018-06-06 at 8.53.4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601" y="952500"/>
            <a:ext cx="8090732" cy="4995333"/>
          </a:xfrm>
          <a:prstGeom prst="rect">
            <a:avLst/>
          </a:prstGeom>
        </p:spPr>
      </p:pic>
    </p:spTree>
    <p:extLst>
      <p:ext uri="{BB962C8B-B14F-4D97-AF65-F5344CB8AC3E}">
        <p14:creationId xmlns:p14="http://schemas.microsoft.com/office/powerpoint/2010/main" val="40931159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111</a:t>
            </a:fld>
            <a:endParaRPr lang="en-US" dirty="0"/>
          </a:p>
        </p:txBody>
      </p:sp>
      <p:sp>
        <p:nvSpPr>
          <p:cNvPr id="6" name="Title 5"/>
          <p:cNvSpPr>
            <a:spLocks noGrp="1"/>
          </p:cNvSpPr>
          <p:nvPr>
            <p:ph type="title"/>
          </p:nvPr>
        </p:nvSpPr>
        <p:spPr/>
        <p:txBody>
          <a:bodyPr/>
          <a:lstStyle/>
          <a:p>
            <a:r>
              <a:rPr lang="en-US" dirty="0"/>
              <a:t>Example #2</a:t>
            </a:r>
          </a:p>
        </p:txBody>
      </p:sp>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2018)</a:t>
            </a:r>
          </a:p>
        </p:txBody>
      </p:sp>
      <p:pic>
        <p:nvPicPr>
          <p:cNvPr id="7" name="Picture 6" descr="Screen Shot 2018-06-06 at 9.01.0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5178" y="848816"/>
            <a:ext cx="7944987" cy="4910667"/>
          </a:xfrm>
          <a:prstGeom prst="rect">
            <a:avLst/>
          </a:prstGeom>
        </p:spPr>
      </p:pic>
    </p:spTree>
    <p:extLst>
      <p:ext uri="{BB962C8B-B14F-4D97-AF65-F5344CB8AC3E}">
        <p14:creationId xmlns:p14="http://schemas.microsoft.com/office/powerpoint/2010/main" val="84568467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112</a:t>
            </a:fld>
            <a:endParaRPr lang="en-US" dirty="0"/>
          </a:p>
        </p:txBody>
      </p:sp>
      <p:sp>
        <p:nvSpPr>
          <p:cNvPr id="8" name="Text Placeholder 7"/>
          <p:cNvSpPr txBox="1">
            <a:spLocks noGrp="1"/>
          </p:cNvSpPr>
          <p:nvPr>
            <p:ph type="body" sz="quarter" idx="10"/>
          </p:nvPr>
        </p:nvSpPr>
        <p:spPr>
          <a:xfrm>
            <a:off x="8133270" y="1468498"/>
            <a:ext cx="3863721" cy="3579441"/>
          </a:xfrm>
          <a:prstGeom prst="rect">
            <a:avLst/>
          </a:prstGeom>
          <a:noFill/>
        </p:spPr>
        <p:txBody>
          <a:bodyPr wrap="square" rtlCol="0">
            <a:spAutoFit/>
          </a:bodyPr>
          <a:lstStyle/>
          <a:p>
            <a:pPr marL="0" indent="0" algn="ctr">
              <a:buNone/>
            </a:pPr>
            <a:r>
              <a:rPr lang="en-US" sz="3200" b="1" dirty="0">
                <a:solidFill>
                  <a:schemeClr val="tx2"/>
                </a:solidFill>
                <a:latin typeface="Calibri" charset="0"/>
                <a:ea typeface="Calibri" charset="0"/>
                <a:cs typeface="Calibri" charset="0"/>
              </a:rPr>
              <a:t>Review</a:t>
            </a:r>
            <a:r>
              <a:rPr lang="en-US" sz="3200" dirty="0">
                <a:latin typeface="Calibri" charset="0"/>
                <a:ea typeface="Calibri" charset="0"/>
                <a:cs typeface="Calibri" charset="0"/>
              </a:rPr>
              <a:t> the Teaching Notes for both lessons</a:t>
            </a:r>
          </a:p>
          <a:p>
            <a:pPr algn="ctr"/>
            <a:r>
              <a:rPr lang="en-US" sz="3200" dirty="0">
                <a:latin typeface="Calibri" charset="0"/>
                <a:ea typeface="Calibri" charset="0"/>
                <a:cs typeface="Calibri" charset="0"/>
              </a:rPr>
              <a:t>Let’s Read!</a:t>
            </a:r>
          </a:p>
          <a:p>
            <a:pPr algn="ctr"/>
            <a:r>
              <a:rPr lang="en-US" sz="3200" dirty="0">
                <a:latin typeface="Calibri" charset="0"/>
                <a:ea typeface="Calibri" charset="0"/>
                <a:cs typeface="Calibri" charset="0"/>
              </a:rPr>
              <a:t>Let’s Work with Words!</a:t>
            </a:r>
          </a:p>
          <a:p>
            <a:pPr algn="ctr"/>
            <a:r>
              <a:rPr lang="en-US" sz="3200" dirty="0">
                <a:latin typeface="Calibri" charset="0"/>
                <a:ea typeface="Calibri" charset="0"/>
                <a:cs typeface="Calibri" charset="0"/>
              </a:rPr>
              <a:t>Let’s Discuss!</a:t>
            </a:r>
          </a:p>
        </p:txBody>
      </p:sp>
      <p:sp>
        <p:nvSpPr>
          <p:cNvPr id="6" name="Title 5"/>
          <p:cNvSpPr>
            <a:spLocks noGrp="1"/>
          </p:cNvSpPr>
          <p:nvPr>
            <p:ph type="title"/>
          </p:nvPr>
        </p:nvSpPr>
        <p:spPr/>
        <p:txBody>
          <a:bodyPr/>
          <a:lstStyle/>
          <a:p>
            <a:r>
              <a:rPr lang="en-US" dirty="0"/>
              <a:t>Example #3</a:t>
            </a:r>
          </a:p>
        </p:txBody>
      </p:sp>
      <p:sp>
        <p:nvSpPr>
          <p:cNvPr id="7"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pic>
        <p:nvPicPr>
          <p:cNvPr id="2" name="Picture 1" descr="Screen Shot 2018-06-06 at 9.19.1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667" y="2131483"/>
            <a:ext cx="7921603" cy="2398184"/>
          </a:xfrm>
          <a:prstGeom prst="rect">
            <a:avLst/>
          </a:prstGeom>
        </p:spPr>
      </p:pic>
    </p:spTree>
    <p:extLst>
      <p:ext uri="{BB962C8B-B14F-4D97-AF65-F5344CB8AC3E}">
        <p14:creationId xmlns:p14="http://schemas.microsoft.com/office/powerpoint/2010/main" val="18879558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113</a:t>
            </a:fld>
            <a:endParaRPr lang="en-US" dirty="0"/>
          </a:p>
        </p:txBody>
      </p:sp>
      <p:sp>
        <p:nvSpPr>
          <p:cNvPr id="7" name="Text Placeholder 6"/>
          <p:cNvSpPr>
            <a:spLocks noGrp="1"/>
          </p:cNvSpPr>
          <p:nvPr>
            <p:ph type="body" sz="quarter" idx="10"/>
          </p:nvPr>
        </p:nvSpPr>
        <p:spPr/>
        <p:txBody>
          <a:bodyPr/>
          <a:lstStyle/>
          <a:p>
            <a:pPr marL="403225" indent="-403225">
              <a:buFont typeface="Arial" charset="0"/>
              <a:buChar char="•"/>
            </a:pPr>
            <a:r>
              <a:rPr lang="en-US" sz="5500" dirty="0">
                <a:solidFill>
                  <a:schemeClr val="tx1"/>
                </a:solidFill>
              </a:rPr>
              <a:t>Which indirect vocabulary strategy is each one an example of?</a:t>
            </a:r>
          </a:p>
          <a:p>
            <a:pPr marL="403225" indent="-403225">
              <a:buFont typeface="Arial" charset="0"/>
              <a:buChar char="•"/>
            </a:pPr>
            <a:endParaRPr lang="en-US" sz="5500" dirty="0">
              <a:solidFill>
                <a:schemeClr val="tx1"/>
              </a:solidFill>
            </a:endParaRPr>
          </a:p>
          <a:p>
            <a:pPr marL="403225" indent="-403225">
              <a:buFont typeface="Arial" charset="0"/>
              <a:buChar char="•"/>
            </a:pPr>
            <a:r>
              <a:rPr lang="en-US" sz="55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44244243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114</a:t>
            </a:fld>
            <a:endParaRPr lang="en-US" dirty="0"/>
          </a:p>
        </p:txBody>
      </p:sp>
      <p:sp>
        <p:nvSpPr>
          <p:cNvPr id="6" name="Title 5"/>
          <p:cNvSpPr>
            <a:spLocks noGrp="1"/>
          </p:cNvSpPr>
          <p:nvPr>
            <p:ph type="title"/>
          </p:nvPr>
        </p:nvSpPr>
        <p:spPr/>
        <p:txBody>
          <a:bodyPr/>
          <a:lstStyle/>
          <a:p>
            <a:r>
              <a:rPr lang="en-US" dirty="0"/>
              <a:t>Why is indirect vocabulary instruction so powerful?</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9413" y="970134"/>
            <a:ext cx="5622587" cy="4819360"/>
          </a:xfrm>
          <a:prstGeom prst="rect">
            <a:avLst/>
          </a:prstGeom>
        </p:spPr>
      </p:pic>
      <p:sp>
        <p:nvSpPr>
          <p:cNvPr id="9" name="TextBox 8"/>
          <p:cNvSpPr txBox="1"/>
          <p:nvPr/>
        </p:nvSpPr>
        <p:spPr>
          <a:xfrm>
            <a:off x="525293" y="1147864"/>
            <a:ext cx="6044120" cy="4832092"/>
          </a:xfrm>
          <a:prstGeom prst="rect">
            <a:avLst/>
          </a:prstGeom>
          <a:noFill/>
        </p:spPr>
        <p:txBody>
          <a:bodyPr wrap="square" rtlCol="0">
            <a:spAutoFit/>
          </a:bodyPr>
          <a:lstStyle/>
          <a:p>
            <a:pPr marL="571500" indent="-571500">
              <a:buFont typeface="Arial" charset="0"/>
              <a:buChar char="•"/>
            </a:pPr>
            <a:r>
              <a:rPr lang="en-US" sz="3200" dirty="0">
                <a:latin typeface="Calibri" charset="0"/>
                <a:ea typeface="Calibri" charset="0"/>
                <a:cs typeface="Calibri" charset="0"/>
              </a:rPr>
              <a:t>As we come across and learn new words, we connect them to words that have already been learned</a:t>
            </a:r>
          </a:p>
          <a:p>
            <a:pPr marL="571500" indent="-571500">
              <a:buFont typeface="Arial" charset="0"/>
              <a:buChar char="•"/>
            </a:pPr>
            <a:r>
              <a:rPr lang="en-US" sz="3200" dirty="0">
                <a:latin typeface="Calibri" charset="0"/>
                <a:ea typeface="Calibri" charset="0"/>
                <a:cs typeface="Calibri" charset="0"/>
              </a:rPr>
              <a:t>As we read more words in different contexts:</a:t>
            </a:r>
          </a:p>
          <a:p>
            <a:pPr marL="1028700" lvl="1" indent="-571500">
              <a:buFont typeface="Arial" charset="0"/>
              <a:buChar char="•"/>
            </a:pPr>
            <a:r>
              <a:rPr lang="en-US" sz="3200" dirty="0">
                <a:latin typeface="Calibri" charset="0"/>
                <a:ea typeface="Calibri" charset="0"/>
                <a:cs typeface="Calibri" charset="0"/>
              </a:rPr>
              <a:t>Our nexus of words grows</a:t>
            </a:r>
          </a:p>
          <a:p>
            <a:pPr marL="1028700" lvl="1" indent="-571500">
              <a:buFont typeface="Arial" charset="0"/>
              <a:buChar char="•"/>
            </a:pPr>
            <a:r>
              <a:rPr lang="en-US" sz="3200" dirty="0">
                <a:latin typeface="Calibri" charset="0"/>
                <a:ea typeface="Calibri" charset="0"/>
                <a:cs typeface="Calibri" charset="0"/>
              </a:rPr>
              <a:t>The connections between words grows stronger</a:t>
            </a:r>
            <a:endParaRPr lang="en-US" sz="2000" i="1" dirty="0">
              <a:latin typeface="Calibri" charset="0"/>
              <a:ea typeface="Calibri" charset="0"/>
              <a:cs typeface="Calibri" charset="0"/>
            </a:endParaRPr>
          </a:p>
          <a:p>
            <a:r>
              <a:rPr lang="en-US" sz="2000" i="1" dirty="0">
                <a:latin typeface="Calibri" charset="0"/>
                <a:ea typeface="Calibri" charset="0"/>
                <a:cs typeface="Calibri" charset="0"/>
              </a:rPr>
              <a:t>Adams (2009) as cited in Vocabulary Guide</a:t>
            </a:r>
          </a:p>
        </p:txBody>
      </p:sp>
      <p:sp>
        <p:nvSpPr>
          <p:cNvPr id="7" name="TextBox 6">
            <a:extLst>
              <a:ext uri="{FF2B5EF4-FFF2-40B4-BE49-F238E27FC236}">
                <a16:creationId xmlns:a16="http://schemas.microsoft.com/office/drawing/2014/main" id="{334228CD-3BDC-C549-A808-74AA5B4C4DF3}"/>
              </a:ext>
            </a:extLst>
          </p:cNvPr>
          <p:cNvSpPr txBox="1"/>
          <p:nvPr/>
        </p:nvSpPr>
        <p:spPr>
          <a:xfrm>
            <a:off x="10575169" y="576901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645088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115</a:t>
            </a:fld>
            <a:endParaRPr lang="en-US" dirty="0"/>
          </a:p>
        </p:txBody>
      </p:sp>
      <p:sp>
        <p:nvSpPr>
          <p:cNvPr id="5" name="Text Placeholder 4"/>
          <p:cNvSpPr>
            <a:spLocks noGrp="1"/>
          </p:cNvSpPr>
          <p:nvPr>
            <p:ph type="body" sz="quarter" idx="10"/>
          </p:nvPr>
        </p:nvSpPr>
        <p:spPr/>
        <p:txBody>
          <a:bodyPr/>
          <a:lstStyle/>
          <a:p>
            <a:pPr marL="403225" indent="-403225"/>
            <a:r>
              <a:rPr lang="en-US" sz="4100" dirty="0">
                <a:solidFill>
                  <a:schemeClr val="tx1"/>
                </a:solidFill>
              </a:rPr>
              <a:t>What is indirect vocabulary instruction and why is it so important?</a:t>
            </a:r>
          </a:p>
          <a:p>
            <a:pPr marL="403225" indent="-403225"/>
            <a:r>
              <a:rPr lang="en-US" sz="4100" dirty="0">
                <a:solidFill>
                  <a:schemeClr val="tx1"/>
                </a:solidFill>
              </a:rPr>
              <a:t>Name and describe two specific ways the Guidebooks lessons may support students in growing their vocabulary indirectly.</a:t>
            </a:r>
          </a:p>
          <a:p>
            <a:pPr marL="403225" indent="-403225"/>
            <a:r>
              <a:rPr lang="en-US" sz="4100" dirty="0">
                <a:solidFill>
                  <a:schemeClr val="tx1"/>
                </a:solidFill>
              </a:rPr>
              <a:t>Name a third way students can grow their vocabulary indirectly (outside of whole group instruction).</a:t>
            </a: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4264167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Module 2</a:t>
            </a:r>
            <a:r>
              <a:rPr lang="en-US" dirty="0"/>
              <a:t>: Building Knowledge</a:t>
            </a:r>
            <a:br>
              <a:rPr lang="en-US" dirty="0"/>
            </a:br>
            <a:r>
              <a:rPr lang="en-US" b="1" dirty="0"/>
              <a:t>Session 6</a:t>
            </a:r>
            <a:r>
              <a:rPr lang="en-US" dirty="0"/>
              <a:t>: Volume of Reading </a:t>
            </a:r>
            <a:br>
              <a:rPr lang="en-US" dirty="0"/>
            </a:br>
            <a:r>
              <a:rPr lang="en-US" sz="4500" dirty="0"/>
              <a:t>Grades 3 </a:t>
            </a:r>
            <a:r>
              <a:rPr lang="mr-IN" sz="4500" dirty="0"/>
              <a:t>–</a:t>
            </a:r>
            <a:r>
              <a:rPr lang="en-US" sz="4500"/>
              <a:t> 5</a:t>
            </a:r>
            <a:endParaRPr lang="en-US" dirty="0">
              <a:latin typeface="Calibri"/>
              <a:cs typeface="Calibri"/>
            </a:endParaRPr>
          </a:p>
        </p:txBody>
      </p:sp>
    </p:spTree>
    <p:extLst>
      <p:ext uri="{BB962C8B-B14F-4D97-AF65-F5344CB8AC3E}">
        <p14:creationId xmlns:p14="http://schemas.microsoft.com/office/powerpoint/2010/main" val="156923062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117</a:t>
            </a:fld>
            <a:endParaRPr lang="en-US" dirty="0"/>
          </a:p>
        </p:txBody>
      </p:sp>
      <p:sp>
        <p:nvSpPr>
          <p:cNvPr id="5" name="Text Placeholder 4"/>
          <p:cNvSpPr>
            <a:spLocks noGrp="1"/>
          </p:cNvSpPr>
          <p:nvPr>
            <p:ph type="body" sz="quarter" idx="10"/>
          </p:nvPr>
        </p:nvSpPr>
        <p:spPr>
          <a:xfrm>
            <a:off x="398462" y="1193800"/>
            <a:ext cx="11605469" cy="4822825"/>
          </a:xfrm>
        </p:spPr>
        <p:txBody>
          <a:bodyPr/>
          <a:lstStyle/>
          <a:p>
            <a:pPr marL="346075" indent="-346075">
              <a:lnSpc>
                <a:spcPct val="100000"/>
              </a:lnSpc>
              <a:buClr>
                <a:srgbClr val="797879"/>
              </a:buClr>
              <a:buSzPct val="100000"/>
            </a:pPr>
            <a:r>
              <a:rPr lang="en-US" sz="4300" b="1" dirty="0">
                <a:solidFill>
                  <a:schemeClr val="tx2"/>
                </a:solidFill>
                <a:latin typeface="Calibri" charset="0"/>
                <a:ea typeface="Calibri" charset="0"/>
                <a:cs typeface="Calibri" charset="0"/>
                <a:sym typeface="Cabin"/>
              </a:rPr>
              <a:t>Read</a:t>
            </a:r>
            <a:r>
              <a:rPr lang="en-US" sz="4300" dirty="0">
                <a:solidFill>
                  <a:schemeClr val="tx1"/>
                </a:solidFill>
                <a:latin typeface="Calibri" charset="0"/>
                <a:ea typeface="Calibri" charset="0"/>
                <a:cs typeface="Calibri" charset="0"/>
                <a:sym typeface="Cabin"/>
              </a:rPr>
              <a:t> the “Letter from a Principal”</a:t>
            </a:r>
          </a:p>
          <a:p>
            <a:pPr marL="346075" indent="-346075">
              <a:lnSpc>
                <a:spcPct val="100000"/>
              </a:lnSpc>
              <a:buClr>
                <a:srgbClr val="797879"/>
              </a:buClr>
              <a:buSzPct val="100000"/>
            </a:pPr>
            <a:endParaRPr lang="en-US" sz="2000" dirty="0">
              <a:solidFill>
                <a:schemeClr val="tx1"/>
              </a:solidFill>
              <a:latin typeface="Calibri" charset="0"/>
              <a:ea typeface="Calibri" charset="0"/>
              <a:cs typeface="Calibri" charset="0"/>
              <a:sym typeface="Cabin"/>
            </a:endParaRPr>
          </a:p>
          <a:p>
            <a:pPr marL="346075" indent="-346075">
              <a:lnSpc>
                <a:spcPct val="100000"/>
              </a:lnSpc>
              <a:buClr>
                <a:srgbClr val="797879"/>
              </a:buClr>
              <a:buSzPct val="100000"/>
            </a:pPr>
            <a:r>
              <a:rPr lang="en-US" sz="4300" b="1" dirty="0">
                <a:solidFill>
                  <a:schemeClr val="tx2"/>
                </a:solidFill>
                <a:latin typeface="Calibri" charset="0"/>
                <a:ea typeface="Calibri" charset="0"/>
                <a:cs typeface="Calibri" charset="0"/>
                <a:sym typeface="Cabin"/>
              </a:rPr>
              <a:t>Determine: </a:t>
            </a:r>
            <a:r>
              <a:rPr lang="en-US" sz="4300" dirty="0">
                <a:solidFill>
                  <a:schemeClr val="tx1"/>
                </a:solidFill>
                <a:latin typeface="Calibri" charset="0"/>
                <a:ea typeface="Calibri" charset="0"/>
                <a:cs typeface="Calibri" charset="0"/>
                <a:sym typeface="Cabin"/>
              </a:rPr>
              <a:t>What misconception is evident here?</a:t>
            </a:r>
          </a:p>
          <a:p>
            <a:pPr marL="346075" indent="-346075">
              <a:lnSpc>
                <a:spcPct val="100000"/>
              </a:lnSpc>
              <a:buClr>
                <a:srgbClr val="797879"/>
              </a:buClr>
              <a:buSzPct val="100000"/>
            </a:pPr>
            <a:endParaRPr lang="en-US" sz="2000" dirty="0">
              <a:solidFill>
                <a:schemeClr val="tx1"/>
              </a:solidFill>
              <a:latin typeface="Calibri" charset="0"/>
              <a:ea typeface="Calibri" charset="0"/>
              <a:cs typeface="Calibri" charset="0"/>
              <a:sym typeface="Cabin"/>
            </a:endParaRPr>
          </a:p>
          <a:p>
            <a:pPr marL="346075" indent="-346075">
              <a:lnSpc>
                <a:spcPct val="100000"/>
              </a:lnSpc>
              <a:buClr>
                <a:srgbClr val="797879"/>
              </a:buClr>
              <a:buSzPct val="100000"/>
            </a:pPr>
            <a:r>
              <a:rPr lang="en-US" sz="4300" b="1" dirty="0">
                <a:solidFill>
                  <a:schemeClr val="tx2"/>
                </a:solidFill>
                <a:latin typeface="Calibri" charset="0"/>
                <a:ea typeface="Calibri" charset="0"/>
                <a:cs typeface="Calibri" charset="0"/>
                <a:sym typeface="Cabin"/>
              </a:rPr>
              <a:t>Write – Pair – Share:</a:t>
            </a:r>
            <a:r>
              <a:rPr lang="en-US" sz="4300" dirty="0">
                <a:solidFill>
                  <a:schemeClr val="tx2"/>
                </a:solidFill>
                <a:latin typeface="Calibri" charset="0"/>
                <a:ea typeface="Calibri" charset="0"/>
                <a:cs typeface="Calibri" charset="0"/>
                <a:sym typeface="Cabin"/>
              </a:rPr>
              <a:t> </a:t>
            </a:r>
            <a:r>
              <a:rPr lang="en-US" sz="4300" dirty="0">
                <a:solidFill>
                  <a:schemeClr val="tx1"/>
                </a:solidFill>
                <a:latin typeface="Calibri" charset="0"/>
                <a:ea typeface="Calibri" charset="0"/>
                <a:cs typeface="Calibri" charset="0"/>
                <a:sym typeface="Cabin"/>
              </a:rPr>
              <a:t>What might you say to this leader to support them in thinking differently about how to address this challenge?</a:t>
            </a:r>
          </a:p>
        </p:txBody>
      </p:sp>
      <p:sp>
        <p:nvSpPr>
          <p:cNvPr id="4" name="Title 3"/>
          <p:cNvSpPr>
            <a:spLocks noGrp="1"/>
          </p:cNvSpPr>
          <p:nvPr>
            <p:ph type="title"/>
          </p:nvPr>
        </p:nvSpPr>
        <p:spPr/>
        <p:txBody>
          <a:bodyPr/>
          <a:lstStyle/>
          <a:p>
            <a:r>
              <a:rPr lang="en-US" dirty="0"/>
              <a:t>Do Now – Letter From a Principal </a:t>
            </a:r>
          </a:p>
        </p:txBody>
      </p:sp>
    </p:spTree>
    <p:extLst>
      <p:ext uri="{BB962C8B-B14F-4D97-AF65-F5344CB8AC3E}">
        <p14:creationId xmlns:p14="http://schemas.microsoft.com/office/powerpoint/2010/main" val="107163375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118</a:t>
            </a:fld>
            <a:endParaRPr lang="en-US" dirty="0"/>
          </a:p>
        </p:txBody>
      </p:sp>
      <p:sp>
        <p:nvSpPr>
          <p:cNvPr id="3" name="Text Placeholder 2"/>
          <p:cNvSpPr>
            <a:spLocks noGrp="1"/>
          </p:cNvSpPr>
          <p:nvPr>
            <p:ph type="body" sz="quarter" idx="10"/>
          </p:nvPr>
        </p:nvSpPr>
        <p:spPr/>
        <p:txBody>
          <a:bodyPr/>
          <a:lstStyle/>
          <a:p>
            <a:pPr marL="346075" indent="-346075"/>
            <a:r>
              <a:rPr lang="en-US" sz="4200" dirty="0">
                <a:solidFill>
                  <a:schemeClr val="tx1"/>
                </a:solidFill>
              </a:rPr>
              <a:t>Understand what volume of reading is and why it is so important</a:t>
            </a:r>
          </a:p>
          <a:p>
            <a:pPr marL="346075" indent="-346075"/>
            <a:endParaRPr lang="en-US" sz="1000" dirty="0">
              <a:solidFill>
                <a:schemeClr val="tx1"/>
              </a:solidFill>
            </a:endParaRPr>
          </a:p>
          <a:p>
            <a:pPr marL="346075" indent="-346075"/>
            <a:r>
              <a:rPr lang="en-US" sz="4200" dirty="0">
                <a:solidFill>
                  <a:schemeClr val="tx1"/>
                </a:solidFill>
              </a:rPr>
              <a:t>Understand the importance of accountable student reading and explore tools and strategies to increase accountability</a:t>
            </a:r>
          </a:p>
          <a:p>
            <a:pPr marL="346075" indent="-346075"/>
            <a:endParaRPr lang="en-US" sz="1000" dirty="0">
              <a:solidFill>
                <a:schemeClr val="tx1"/>
              </a:solidFill>
            </a:endParaRPr>
          </a:p>
          <a:p>
            <a:pPr marL="346075" indent="-346075"/>
            <a:r>
              <a:rPr lang="en-US" sz="4200" dirty="0">
                <a:solidFill>
                  <a:schemeClr val="tx1"/>
                </a:solidFill>
              </a:rPr>
              <a:t>Reflect on Module 2 key concepts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7487929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119</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317300683"/>
              </p:ext>
            </p:extLst>
          </p:nvPr>
        </p:nvGraphicFramePr>
        <p:xfrm>
          <a:off x="924240" y="1435289"/>
          <a:ext cx="10617535" cy="3823066"/>
        </p:xfrm>
        <a:graphic>
          <a:graphicData uri="http://schemas.openxmlformats.org/drawingml/2006/table">
            <a:tbl>
              <a:tblPr firstRow="1" bandRow="1">
                <a:tableStyleId>{7DF18680-E054-41AD-8BC1-D1AEF772440D}</a:tableStyleId>
              </a:tblPr>
              <a:tblGrid>
                <a:gridCol w="2184968">
                  <a:extLst>
                    <a:ext uri="{9D8B030D-6E8A-4147-A177-3AD203B41FA5}">
                      <a16:colId xmlns:a16="http://schemas.microsoft.com/office/drawing/2014/main" val="20000"/>
                    </a:ext>
                  </a:extLst>
                </a:gridCol>
                <a:gridCol w="8432567">
                  <a:extLst>
                    <a:ext uri="{9D8B030D-6E8A-4147-A177-3AD203B41FA5}">
                      <a16:colId xmlns:a16="http://schemas.microsoft.com/office/drawing/2014/main" val="20001"/>
                    </a:ext>
                  </a:extLst>
                </a:gridCol>
              </a:tblGrid>
              <a:tr h="51768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768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58245">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Read</a:t>
                      </a:r>
                      <a:r>
                        <a:rPr lang="en-US" sz="3600" baseline="0" dirty="0">
                          <a:solidFill>
                            <a:schemeClr val="tx1"/>
                          </a:solidFill>
                          <a:latin typeface="Calibri" charset="0"/>
                          <a:ea typeface="Calibri" charset="0"/>
                          <a:cs typeface="Calibri" charset="0"/>
                        </a:rPr>
                        <a:t> and Discuss Excerpt from “Both and</a:t>
                      </a:r>
                      <a:r>
                        <a:rPr lang="is-IS" sz="3600" baseline="0" dirty="0">
                          <a:solidFill>
                            <a:schemeClr val="tx1"/>
                          </a:solidFill>
                          <a:latin typeface="Calibri" charset="0"/>
                          <a:ea typeface="Calibri" charset="0"/>
                          <a:cs typeface="Calibri" charset="0"/>
                        </a:rPr>
                        <a:t>…” Article</a:t>
                      </a:r>
                      <a:endParaRPr lang="en-US" sz="36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7099">
                <a:tc>
                  <a:txBody>
                    <a:bodyPr/>
                    <a:lstStyle/>
                    <a:p>
                      <a:pPr algn="ctr"/>
                      <a:r>
                        <a:rPr lang="en-US" sz="36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Why Volume of Reading is Important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07087">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End of Module 2 Reflection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41868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2D05E21-4E29-EB4F-A7E2-CEB28343B828}"/>
              </a:ext>
            </a:extLst>
          </p:cNvPr>
          <p:cNvSpPr>
            <a:spLocks noGrp="1"/>
          </p:cNvSpPr>
          <p:nvPr>
            <p:ph type="sldNum" sz="quarter" idx="4"/>
          </p:nvPr>
        </p:nvSpPr>
        <p:spPr/>
        <p:txBody>
          <a:bodyPr/>
          <a:lstStyle/>
          <a:p>
            <a:fld id="{4080289E-A2FF-0941-931A-EE1328331F47}" type="slidenum">
              <a:rPr lang="en-US" smtClean="0"/>
              <a:pPr/>
              <a:t>12</a:t>
            </a:fld>
            <a:endParaRPr lang="en-US" dirty="0"/>
          </a:p>
        </p:txBody>
      </p:sp>
      <p:sp>
        <p:nvSpPr>
          <p:cNvPr id="15" name="Text Placeholder 14">
            <a:extLst>
              <a:ext uri="{FF2B5EF4-FFF2-40B4-BE49-F238E27FC236}">
                <a16:creationId xmlns:a16="http://schemas.microsoft.com/office/drawing/2014/main" id="{9DB53A68-F55C-BC4D-8050-7C443D2505BB}"/>
              </a:ext>
            </a:extLst>
          </p:cNvPr>
          <p:cNvSpPr>
            <a:spLocks noGrp="1"/>
          </p:cNvSpPr>
          <p:nvPr>
            <p:ph type="body" sz="quarter" idx="10"/>
          </p:nvPr>
        </p:nvSpPr>
        <p:spPr>
          <a:xfrm>
            <a:off x="281354" y="1037684"/>
            <a:ext cx="11463551" cy="4822825"/>
          </a:xfrm>
        </p:spPr>
        <p:txBody>
          <a:bodyPr/>
          <a:lstStyle/>
          <a:p>
            <a:pPr marL="0" indent="0">
              <a:buNone/>
            </a:pPr>
            <a:r>
              <a:rPr lang="en-US" sz="4100" b="1" dirty="0">
                <a:solidFill>
                  <a:schemeClr val="tx2"/>
                </a:solidFill>
              </a:rPr>
              <a:t>Independently </a:t>
            </a:r>
            <a:r>
              <a:rPr lang="en-US" sz="4100" dirty="0">
                <a:solidFill>
                  <a:schemeClr val="tx1"/>
                </a:solidFill>
              </a:rPr>
              <a:t>read the 3 texts: </a:t>
            </a:r>
          </a:p>
          <a:p>
            <a:pPr lvl="1"/>
            <a:r>
              <a:rPr lang="en-US" sz="3700" dirty="0">
                <a:solidFill>
                  <a:schemeClr val="tx1"/>
                </a:solidFill>
              </a:rPr>
              <a:t>“Bycatch” </a:t>
            </a:r>
          </a:p>
          <a:p>
            <a:pPr lvl="1"/>
            <a:r>
              <a:rPr lang="en-US" sz="3700" dirty="0">
                <a:solidFill>
                  <a:schemeClr val="tx1"/>
                </a:solidFill>
              </a:rPr>
              <a:t>“The Safina Center: Wild-Caught Seafood                           Rating Methodology” </a:t>
            </a:r>
          </a:p>
          <a:p>
            <a:pPr lvl="1"/>
            <a:r>
              <a:rPr lang="en-US" sz="3700" dirty="0">
                <a:solidFill>
                  <a:schemeClr val="tx1"/>
                </a:solidFill>
              </a:rPr>
              <a:t>“Fishing Gear 101: Longlines and Trawls” </a:t>
            </a:r>
          </a:p>
          <a:p>
            <a:pPr lvl="1"/>
            <a:endParaRPr lang="en-US" sz="2800" dirty="0"/>
          </a:p>
          <a:p>
            <a:pPr marL="0" indent="0">
              <a:buNone/>
            </a:pPr>
            <a:r>
              <a:rPr lang="en-US" sz="4100" b="1" dirty="0">
                <a:solidFill>
                  <a:schemeClr val="tx2"/>
                </a:solidFill>
              </a:rPr>
              <a:t>As you read, underline </a:t>
            </a:r>
            <a:r>
              <a:rPr lang="en-US" sz="4100" dirty="0">
                <a:solidFill>
                  <a:schemeClr val="tx1"/>
                </a:solidFill>
              </a:rPr>
              <a:t>any information that may help you better understand the scientific report. </a:t>
            </a:r>
          </a:p>
        </p:txBody>
      </p:sp>
      <p:sp>
        <p:nvSpPr>
          <p:cNvPr id="6" name="Title 5">
            <a:extLst>
              <a:ext uri="{FF2B5EF4-FFF2-40B4-BE49-F238E27FC236}">
                <a16:creationId xmlns:a16="http://schemas.microsoft.com/office/drawing/2014/main" id="{19C10A3B-CA9C-904D-A529-0268AF0D2BF9}"/>
              </a:ext>
            </a:extLst>
          </p:cNvPr>
          <p:cNvSpPr>
            <a:spLocks noGrp="1"/>
          </p:cNvSpPr>
          <p:nvPr>
            <p:ph type="title"/>
          </p:nvPr>
        </p:nvSpPr>
        <p:spPr/>
        <p:txBody>
          <a:bodyPr/>
          <a:lstStyle/>
          <a:p>
            <a:r>
              <a:rPr lang="en-US" dirty="0"/>
              <a:t>Let’s Build Our Knowledge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9847" y="1037684"/>
            <a:ext cx="2536570" cy="2412835"/>
          </a:xfrm>
          <a:prstGeom prst="rect">
            <a:avLst/>
          </a:prstGeom>
        </p:spPr>
      </p:pic>
    </p:spTree>
    <p:extLst>
      <p:ext uri="{BB962C8B-B14F-4D97-AF65-F5344CB8AC3E}">
        <p14:creationId xmlns:p14="http://schemas.microsoft.com/office/powerpoint/2010/main" val="425171375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795B751-60E8-B248-BFDE-A8BD81DDBE43}"/>
              </a:ext>
            </a:extLst>
          </p:cNvPr>
          <p:cNvSpPr>
            <a:spLocks noGrp="1"/>
          </p:cNvSpPr>
          <p:nvPr>
            <p:ph type="sldNum" sz="quarter" idx="4"/>
          </p:nvPr>
        </p:nvSpPr>
        <p:spPr/>
        <p:txBody>
          <a:bodyPr/>
          <a:lstStyle/>
          <a:p>
            <a:fld id="{4080289E-A2FF-0941-931A-EE1328331F47}" type="slidenum">
              <a:rPr lang="en-US" smtClean="0"/>
              <a:pPr/>
              <a:t>120</a:t>
            </a:fld>
            <a:endParaRPr lang="en-US" dirty="0"/>
          </a:p>
        </p:txBody>
      </p:sp>
      <p:sp>
        <p:nvSpPr>
          <p:cNvPr id="7" name="Text Placeholder 6">
            <a:extLst>
              <a:ext uri="{FF2B5EF4-FFF2-40B4-BE49-F238E27FC236}">
                <a16:creationId xmlns:a16="http://schemas.microsoft.com/office/drawing/2014/main" id="{61228B52-AA96-6243-97B0-D337A862C4D3}"/>
              </a:ext>
            </a:extLst>
          </p:cNvPr>
          <p:cNvSpPr>
            <a:spLocks noGrp="1"/>
          </p:cNvSpPr>
          <p:nvPr>
            <p:ph type="body" sz="quarter" idx="10"/>
          </p:nvPr>
        </p:nvSpPr>
        <p:spPr>
          <a:xfrm>
            <a:off x="4924108" y="1040211"/>
            <a:ext cx="6932307" cy="4822825"/>
          </a:xfrm>
        </p:spPr>
        <p:txBody>
          <a:bodyPr/>
          <a:lstStyle/>
          <a:p>
            <a:r>
              <a:rPr lang="en-US" sz="3700" b="1" dirty="0">
                <a:solidFill>
                  <a:schemeClr val="tx2"/>
                </a:solidFill>
              </a:rPr>
              <a:t>Independently read </a:t>
            </a:r>
            <a:r>
              <a:rPr lang="en-US" sz="3700" dirty="0">
                <a:solidFill>
                  <a:schemeClr val="tx1"/>
                </a:solidFill>
              </a:rPr>
              <a:t>the excerpt titled “Providing a Volume of Reading” </a:t>
            </a:r>
          </a:p>
          <a:p>
            <a:endParaRPr lang="en-US" sz="500" dirty="0">
              <a:solidFill>
                <a:schemeClr val="tx1"/>
              </a:solidFill>
            </a:endParaRPr>
          </a:p>
          <a:p>
            <a:pPr marL="0" indent="0" algn="ctr">
              <a:buNone/>
            </a:pPr>
            <a:r>
              <a:rPr lang="en-US" sz="3700" b="1" dirty="0">
                <a:solidFill>
                  <a:schemeClr val="tx2"/>
                </a:solidFill>
              </a:rPr>
              <a:t>Look for: </a:t>
            </a:r>
          </a:p>
          <a:p>
            <a:r>
              <a:rPr lang="en-US" sz="3700" dirty="0">
                <a:solidFill>
                  <a:schemeClr val="tx1"/>
                </a:solidFill>
              </a:rPr>
              <a:t>Based on this text, how would you define “volume of reading”? </a:t>
            </a:r>
          </a:p>
          <a:p>
            <a:r>
              <a:rPr lang="en-US" sz="3700" dirty="0">
                <a:solidFill>
                  <a:schemeClr val="tx1"/>
                </a:solidFill>
              </a:rPr>
              <a:t>Why is it important for students to engage in a volume of reading?</a:t>
            </a:r>
          </a:p>
          <a:p>
            <a:pPr lvl="1"/>
            <a:endParaRPr lang="en-US" sz="3200" b="1" dirty="0">
              <a:solidFill>
                <a:schemeClr val="tx2"/>
              </a:solidFill>
            </a:endParaRPr>
          </a:p>
        </p:txBody>
      </p:sp>
      <p:sp>
        <p:nvSpPr>
          <p:cNvPr id="6" name="Title 5">
            <a:extLst>
              <a:ext uri="{FF2B5EF4-FFF2-40B4-BE49-F238E27FC236}">
                <a16:creationId xmlns:a16="http://schemas.microsoft.com/office/drawing/2014/main" id="{B163DE9A-BB1F-F346-BC58-8B2B42793B69}"/>
              </a:ext>
            </a:extLst>
          </p:cNvPr>
          <p:cNvSpPr>
            <a:spLocks noGrp="1"/>
          </p:cNvSpPr>
          <p:nvPr>
            <p:ph type="title"/>
          </p:nvPr>
        </p:nvSpPr>
        <p:spPr/>
        <p:txBody>
          <a:bodyPr/>
          <a:lstStyle/>
          <a:p>
            <a:r>
              <a:rPr lang="en-US" dirty="0"/>
              <a:t>Let’s Read! Excerpt from “Both and…”</a:t>
            </a:r>
          </a:p>
        </p:txBody>
      </p:sp>
      <p:pic>
        <p:nvPicPr>
          <p:cNvPr id="9" name="Picture 8">
            <a:extLst>
              <a:ext uri="{FF2B5EF4-FFF2-40B4-BE49-F238E27FC236}">
                <a16:creationId xmlns:a16="http://schemas.microsoft.com/office/drawing/2014/main" id="{5CD9B154-4E87-EA44-BA8D-FA0A74AF47C9}"/>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sp>
        <p:nvSpPr>
          <p:cNvPr id="10" name="TextBox 9">
            <a:extLst>
              <a:ext uri="{FF2B5EF4-FFF2-40B4-BE49-F238E27FC236}">
                <a16:creationId xmlns:a16="http://schemas.microsoft.com/office/drawing/2014/main" id="{1574E740-5173-964C-A033-474E02965B60}"/>
              </a:ext>
            </a:extLst>
          </p:cNvPr>
          <p:cNvSpPr txBox="1"/>
          <p:nvPr/>
        </p:nvSpPr>
        <p:spPr>
          <a:xfrm>
            <a:off x="647770" y="5809602"/>
            <a:ext cx="261569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Liben</a:t>
            </a:r>
            <a:r>
              <a:rPr lang="en-US" sz="1400" dirty="0">
                <a:latin typeface="Calibri"/>
                <a:cs typeface="Calibri"/>
              </a:rPr>
              <a:t> D. and </a:t>
            </a:r>
            <a:r>
              <a:rPr lang="en-US" sz="1400" dirty="0" err="1">
                <a:latin typeface="Calibri"/>
                <a:cs typeface="Calibri"/>
              </a:rPr>
              <a:t>Liben</a:t>
            </a:r>
            <a:r>
              <a:rPr lang="en-US" sz="1400" dirty="0">
                <a:latin typeface="Calibri"/>
                <a:cs typeface="Calibri"/>
              </a:rPr>
              <a:t> M., n.d.)</a:t>
            </a:r>
          </a:p>
        </p:txBody>
      </p:sp>
    </p:spTree>
    <p:extLst>
      <p:ext uri="{BB962C8B-B14F-4D97-AF65-F5344CB8AC3E}">
        <p14:creationId xmlns:p14="http://schemas.microsoft.com/office/powerpoint/2010/main" val="35675542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5E408B1-1C59-BD46-A510-0A023C584F95}"/>
              </a:ext>
            </a:extLst>
          </p:cNvPr>
          <p:cNvSpPr>
            <a:spLocks noGrp="1"/>
          </p:cNvSpPr>
          <p:nvPr>
            <p:ph type="sldNum" sz="quarter" idx="4"/>
          </p:nvPr>
        </p:nvSpPr>
        <p:spPr/>
        <p:txBody>
          <a:bodyPr/>
          <a:lstStyle/>
          <a:p>
            <a:fld id="{4080289E-A2FF-0941-931A-EE1328331F47}" type="slidenum">
              <a:rPr lang="en-US" smtClean="0"/>
              <a:pPr/>
              <a:t>121</a:t>
            </a:fld>
            <a:endParaRPr lang="en-US" dirty="0"/>
          </a:p>
        </p:txBody>
      </p:sp>
      <p:sp>
        <p:nvSpPr>
          <p:cNvPr id="6" name="Text Placeholder 5">
            <a:extLst>
              <a:ext uri="{FF2B5EF4-FFF2-40B4-BE49-F238E27FC236}">
                <a16:creationId xmlns:a16="http://schemas.microsoft.com/office/drawing/2014/main" id="{3978F6A8-A78F-0143-B6C4-D90EAB01E3D8}"/>
              </a:ext>
            </a:extLst>
          </p:cNvPr>
          <p:cNvSpPr>
            <a:spLocks noGrp="1"/>
          </p:cNvSpPr>
          <p:nvPr>
            <p:ph type="body" sz="quarter" idx="10"/>
          </p:nvPr>
        </p:nvSpPr>
        <p:spPr>
          <a:xfrm>
            <a:off x="4972049" y="1193800"/>
            <a:ext cx="6810375" cy="4822825"/>
          </a:xfrm>
        </p:spPr>
        <p:txBody>
          <a:bodyPr/>
          <a:lstStyle/>
          <a:p>
            <a:pPr marL="0" indent="0" algn="ctr">
              <a:buNone/>
            </a:pPr>
            <a:r>
              <a:rPr lang="en-US" sz="4500" b="1" dirty="0">
                <a:solidFill>
                  <a:schemeClr val="tx2"/>
                </a:solidFill>
              </a:rPr>
              <a:t>Discuss with a partner: </a:t>
            </a:r>
          </a:p>
          <a:p>
            <a:pPr marL="346075" indent="-346075"/>
            <a:r>
              <a:rPr lang="en-US" sz="4500" dirty="0">
                <a:solidFill>
                  <a:schemeClr val="tx1"/>
                </a:solidFill>
              </a:rPr>
              <a:t>Based on this text, how would you define “volume of reading”? </a:t>
            </a:r>
          </a:p>
          <a:p>
            <a:pPr marL="346075" indent="-346075"/>
            <a:r>
              <a:rPr lang="en-US" sz="4500" dirty="0">
                <a:solidFill>
                  <a:schemeClr val="tx1"/>
                </a:solidFill>
              </a:rPr>
              <a:t>Why is it important for students to engage in a volume of reading?</a:t>
            </a:r>
          </a:p>
          <a:p>
            <a:endParaRPr lang="en-US" sz="3600" dirty="0"/>
          </a:p>
        </p:txBody>
      </p:sp>
      <p:sp>
        <p:nvSpPr>
          <p:cNvPr id="2" name="Title 1">
            <a:extLst>
              <a:ext uri="{FF2B5EF4-FFF2-40B4-BE49-F238E27FC236}">
                <a16:creationId xmlns:a16="http://schemas.microsoft.com/office/drawing/2014/main" id="{0C812494-CC66-4B45-9D1A-1FAF9164CC3E}"/>
              </a:ext>
            </a:extLst>
          </p:cNvPr>
          <p:cNvSpPr>
            <a:spLocks noGrp="1"/>
          </p:cNvSpPr>
          <p:nvPr>
            <p:ph type="title"/>
          </p:nvPr>
        </p:nvSpPr>
        <p:spPr/>
        <p:txBody>
          <a:bodyPr/>
          <a:lstStyle/>
          <a:p>
            <a:r>
              <a:rPr lang="en-US" dirty="0"/>
              <a:t>Let’s Discuss!</a:t>
            </a:r>
          </a:p>
        </p:txBody>
      </p:sp>
      <p:pic>
        <p:nvPicPr>
          <p:cNvPr id="7" name="Picture 6">
            <a:extLst>
              <a:ext uri="{FF2B5EF4-FFF2-40B4-BE49-F238E27FC236}">
                <a16:creationId xmlns:a16="http://schemas.microsoft.com/office/drawing/2014/main" id="{C94A1557-917E-0145-B9D4-52093151DFB2}"/>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sp>
        <p:nvSpPr>
          <p:cNvPr id="8" name="TextBox 7">
            <a:extLst>
              <a:ext uri="{FF2B5EF4-FFF2-40B4-BE49-F238E27FC236}">
                <a16:creationId xmlns:a16="http://schemas.microsoft.com/office/drawing/2014/main" id="{2138644C-AD23-424C-B0DF-53520424428C}"/>
              </a:ext>
            </a:extLst>
          </p:cNvPr>
          <p:cNvSpPr txBox="1"/>
          <p:nvPr/>
        </p:nvSpPr>
        <p:spPr>
          <a:xfrm>
            <a:off x="647770" y="5809602"/>
            <a:ext cx="261569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Liben</a:t>
            </a:r>
            <a:r>
              <a:rPr lang="en-US" sz="1400" dirty="0">
                <a:latin typeface="Calibri"/>
                <a:cs typeface="Calibri"/>
              </a:rPr>
              <a:t> D. and </a:t>
            </a:r>
            <a:r>
              <a:rPr lang="en-US" sz="1400" dirty="0" err="1">
                <a:latin typeface="Calibri"/>
                <a:cs typeface="Calibri"/>
              </a:rPr>
              <a:t>Liben</a:t>
            </a:r>
            <a:r>
              <a:rPr lang="en-US" sz="1400" dirty="0">
                <a:latin typeface="Calibri"/>
                <a:cs typeface="Calibri"/>
              </a:rPr>
              <a:t> M., n.d.)</a:t>
            </a:r>
          </a:p>
        </p:txBody>
      </p:sp>
    </p:spTree>
    <p:extLst>
      <p:ext uri="{BB962C8B-B14F-4D97-AF65-F5344CB8AC3E}">
        <p14:creationId xmlns:p14="http://schemas.microsoft.com/office/powerpoint/2010/main" val="72951393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122</a:t>
            </a:fld>
            <a:endParaRPr lang="en-US" dirty="0"/>
          </a:p>
        </p:txBody>
      </p:sp>
      <p:sp>
        <p:nvSpPr>
          <p:cNvPr id="7" name="Text Placeholder 6"/>
          <p:cNvSpPr>
            <a:spLocks noGrp="1"/>
          </p:cNvSpPr>
          <p:nvPr>
            <p:ph type="body" sz="quarter" idx="10"/>
          </p:nvPr>
        </p:nvSpPr>
        <p:spPr/>
        <p:txBody>
          <a:bodyPr/>
          <a:lstStyle/>
          <a:p>
            <a:pPr marL="0" indent="0" algn="ctr">
              <a:buSzPct val="100000"/>
              <a:buNone/>
            </a:pPr>
            <a:r>
              <a:rPr lang="en-US" sz="3400" b="1" dirty="0">
                <a:solidFill>
                  <a:schemeClr val="tx1"/>
                </a:solidFill>
              </a:rPr>
              <a:t>Volume of Reading </a:t>
            </a:r>
            <a:r>
              <a:rPr lang="en-US" sz="3400" dirty="0">
                <a:solidFill>
                  <a:schemeClr val="tx1"/>
                </a:solidFill>
              </a:rPr>
              <a:t>supports students in building knowledge of the world and a love for reading through a variety of texts at different levels and in different formats.</a:t>
            </a:r>
          </a:p>
          <a:p>
            <a:endParaRPr lang="en-US" dirty="0"/>
          </a:p>
        </p:txBody>
      </p:sp>
      <p:sp>
        <p:nvSpPr>
          <p:cNvPr id="6" name="Title 5"/>
          <p:cNvSpPr>
            <a:spLocks noGrp="1"/>
          </p:cNvSpPr>
          <p:nvPr>
            <p:ph type="title"/>
          </p:nvPr>
        </p:nvSpPr>
        <p:spPr/>
        <p:txBody>
          <a:bodyPr/>
          <a:lstStyle/>
          <a:p>
            <a:r>
              <a:rPr lang="en-US" dirty="0"/>
              <a:t>What is volume of reading?</a:t>
            </a:r>
          </a:p>
        </p:txBody>
      </p:sp>
      <p:cxnSp>
        <p:nvCxnSpPr>
          <p:cNvPr id="8" name="Straight Arrow Connector 7"/>
          <p:cNvCxnSpPr/>
          <p:nvPr/>
        </p:nvCxnSpPr>
        <p:spPr>
          <a:xfrm>
            <a:off x="731520" y="3154236"/>
            <a:ext cx="10495615" cy="0"/>
          </a:xfrm>
          <a:prstGeom prst="straightConnector1">
            <a:avLst/>
          </a:prstGeom>
          <a:ln w="508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8513756" y="3335687"/>
            <a:ext cx="3342660" cy="2978271"/>
          </a:xfrm>
          <a:prstGeom prst="rect">
            <a:avLst/>
          </a:prstGeom>
        </p:spPr>
        <p:txBody>
          <a:bodyPr vert="horz">
            <a:norm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spcBef>
                <a:spcPts val="0"/>
              </a:spcBef>
              <a:buClrTx/>
              <a:buSzTx/>
              <a:buFontTx/>
              <a:buNone/>
            </a:pPr>
            <a:r>
              <a:rPr lang="en-US" sz="3000" b="1" dirty="0">
                <a:solidFill>
                  <a:schemeClr val="tx2"/>
                </a:solidFill>
              </a:rPr>
              <a:t>Close Reading</a:t>
            </a:r>
          </a:p>
          <a:p>
            <a:pPr marL="0" indent="0" defTabSz="914400">
              <a:spcBef>
                <a:spcPts val="0"/>
              </a:spcBef>
              <a:buClrTx/>
              <a:buSzTx/>
              <a:buFontTx/>
              <a:buNone/>
            </a:pPr>
            <a:r>
              <a:rPr lang="en-US" sz="3000" i="1" dirty="0"/>
              <a:t>Fewer pages</a:t>
            </a:r>
          </a:p>
          <a:p>
            <a:pPr marL="0" indent="0" defTabSz="914400">
              <a:spcBef>
                <a:spcPts val="0"/>
              </a:spcBef>
              <a:buClrTx/>
              <a:buSzTx/>
              <a:buFontTx/>
              <a:buNone/>
            </a:pPr>
            <a:r>
              <a:rPr lang="en-US" sz="3000" i="1" dirty="0"/>
              <a:t>Complex text</a:t>
            </a:r>
          </a:p>
          <a:p>
            <a:pPr marL="0" indent="0" defTabSz="914400">
              <a:spcBef>
                <a:spcPts val="0"/>
              </a:spcBef>
              <a:buClrTx/>
              <a:buSzTx/>
              <a:buFontTx/>
              <a:buNone/>
            </a:pPr>
            <a:r>
              <a:rPr lang="en-US" sz="3000" i="1" dirty="0"/>
              <a:t>Heavy Support</a:t>
            </a:r>
          </a:p>
          <a:p>
            <a:pPr marL="0" indent="0" defTabSz="914400">
              <a:spcBef>
                <a:spcPts val="0"/>
              </a:spcBef>
              <a:buClrTx/>
              <a:buSzTx/>
              <a:buFontTx/>
              <a:buNone/>
            </a:pPr>
            <a:r>
              <a:rPr lang="en-US" sz="3000" i="1" dirty="0"/>
              <a:t>Exposes students to high-level content</a:t>
            </a:r>
          </a:p>
        </p:txBody>
      </p:sp>
      <p:sp>
        <p:nvSpPr>
          <p:cNvPr id="10" name="Content Placeholder 1"/>
          <p:cNvSpPr txBox="1">
            <a:spLocks/>
          </p:cNvSpPr>
          <p:nvPr/>
        </p:nvSpPr>
        <p:spPr>
          <a:xfrm>
            <a:off x="970418" y="3335688"/>
            <a:ext cx="3873955" cy="11176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en-US" sz="3000" b="1" dirty="0">
                <a:solidFill>
                  <a:schemeClr val="tx2"/>
                </a:solidFill>
                <a:latin typeface="Calibri" charset="0"/>
                <a:ea typeface="Calibri" charset="0"/>
                <a:cs typeface="Calibri" charset="0"/>
              </a:rPr>
              <a:t>Volume of Reading</a:t>
            </a:r>
          </a:p>
          <a:p>
            <a:pPr marL="0" indent="0">
              <a:lnSpc>
                <a:spcPct val="100000"/>
              </a:lnSpc>
              <a:spcBef>
                <a:spcPts val="0"/>
              </a:spcBef>
              <a:buFontTx/>
              <a:buNone/>
              <a:defRPr/>
            </a:pPr>
            <a:r>
              <a:rPr lang="en-US" sz="3000" i="1" dirty="0">
                <a:latin typeface="Calibri" charset="0"/>
                <a:ea typeface="Calibri" charset="0"/>
                <a:cs typeface="Calibri" charset="0"/>
              </a:rPr>
              <a:t>More pages</a:t>
            </a:r>
          </a:p>
          <a:p>
            <a:pPr marL="0" indent="0">
              <a:lnSpc>
                <a:spcPct val="100000"/>
              </a:lnSpc>
              <a:spcBef>
                <a:spcPts val="0"/>
              </a:spcBef>
              <a:buFontTx/>
              <a:buNone/>
              <a:defRPr/>
            </a:pPr>
            <a:r>
              <a:rPr lang="en-US" sz="3000" i="1" dirty="0">
                <a:latin typeface="Calibri" charset="0"/>
                <a:ea typeface="Calibri" charset="0"/>
                <a:cs typeface="Calibri" charset="0"/>
              </a:rPr>
              <a:t>Texts at various levels</a:t>
            </a:r>
          </a:p>
          <a:p>
            <a:pPr marL="0" indent="0">
              <a:lnSpc>
                <a:spcPct val="100000"/>
              </a:lnSpc>
              <a:spcBef>
                <a:spcPts val="0"/>
              </a:spcBef>
              <a:buFontTx/>
              <a:buNone/>
              <a:defRPr/>
            </a:pPr>
            <a:r>
              <a:rPr lang="en-US" sz="3000" i="1" dirty="0">
                <a:latin typeface="Calibri" charset="0"/>
                <a:ea typeface="Calibri" charset="0"/>
                <a:cs typeface="Calibri" charset="0"/>
              </a:rPr>
              <a:t>Light Support</a:t>
            </a:r>
          </a:p>
          <a:p>
            <a:pPr marL="0" indent="0">
              <a:lnSpc>
                <a:spcPct val="100000"/>
              </a:lnSpc>
              <a:spcBef>
                <a:spcPts val="0"/>
              </a:spcBef>
              <a:buFontTx/>
              <a:buNone/>
              <a:defRPr/>
            </a:pPr>
            <a:r>
              <a:rPr lang="en-US" sz="3000" i="1" dirty="0">
                <a:latin typeface="Calibri" charset="0"/>
                <a:ea typeface="Calibri" charset="0"/>
                <a:cs typeface="Calibri" charset="0"/>
              </a:rPr>
              <a:t>Builds knowledge</a:t>
            </a:r>
          </a:p>
        </p:txBody>
      </p:sp>
    </p:spTree>
    <p:extLst>
      <p:ext uri="{BB962C8B-B14F-4D97-AF65-F5344CB8AC3E}">
        <p14:creationId xmlns:p14="http://schemas.microsoft.com/office/powerpoint/2010/main" val="60190722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123</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r>
              <a:rPr lang="en-US" sz="4400" b="1" i="1" dirty="0">
                <a:solidFill>
                  <a:schemeClr val="tx2"/>
                </a:solidFill>
              </a:rPr>
              <a:t>…rapidly!</a:t>
            </a: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207108"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622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124</a:t>
            </a:fld>
            <a:endParaRPr lang="en-US" dirty="0"/>
          </a:p>
        </p:txBody>
      </p:sp>
      <p:sp>
        <p:nvSpPr>
          <p:cNvPr id="6" name="Title 5"/>
          <p:cNvSpPr>
            <a:spLocks noGrp="1"/>
          </p:cNvSpPr>
          <p:nvPr>
            <p:ph type="title"/>
          </p:nvPr>
        </p:nvSpPr>
        <p:spPr/>
        <p:txBody>
          <a:bodyPr/>
          <a:lstStyle/>
          <a:p>
            <a:r>
              <a:rPr lang="en-US" dirty="0"/>
              <a:t>Volume of Reading Builds Knowledge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68" y="824074"/>
            <a:ext cx="5824528" cy="5169034"/>
          </a:xfrm>
          <a:prstGeom prst="rect">
            <a:avLst/>
          </a:prstGeom>
        </p:spPr>
      </p:pic>
      <p:sp>
        <p:nvSpPr>
          <p:cNvPr id="15" name="TextBox 14"/>
          <p:cNvSpPr txBox="1"/>
          <p:nvPr/>
        </p:nvSpPr>
        <p:spPr>
          <a:xfrm>
            <a:off x="6847546" y="1217670"/>
            <a:ext cx="3969037" cy="2677656"/>
          </a:xfrm>
          <a:prstGeom prst="rect">
            <a:avLst/>
          </a:prstGeom>
          <a:noFill/>
        </p:spPr>
        <p:txBody>
          <a:bodyPr wrap="square" rtlCol="0">
            <a:spAutoFit/>
          </a:bodyPr>
          <a:lstStyle/>
          <a:p>
            <a:pPr algn="ctr"/>
            <a:r>
              <a:rPr lang="en-US" sz="2800" dirty="0">
                <a:latin typeface="Calibri" charset="0"/>
                <a:ea typeface="Calibri" charset="0"/>
                <a:cs typeface="Calibri" charset="0"/>
              </a:rPr>
              <a:t>Whoa! I didn’t know dolphins could communicate to each other or that they </a:t>
            </a:r>
          </a:p>
          <a:p>
            <a:pPr algn="ctr"/>
            <a:r>
              <a:rPr lang="en-US" sz="2800" dirty="0">
                <a:latin typeface="Calibri" charset="0"/>
                <a:ea typeface="Calibri" charset="0"/>
                <a:cs typeface="Calibri" charset="0"/>
              </a:rPr>
              <a:t>have their own signature whistle." </a:t>
            </a:r>
          </a:p>
        </p:txBody>
      </p:sp>
      <p:sp>
        <p:nvSpPr>
          <p:cNvPr id="16" name="Cloud 15"/>
          <p:cNvSpPr/>
          <p:nvPr/>
        </p:nvSpPr>
        <p:spPr>
          <a:xfrm rot="262796">
            <a:off x="6414946" y="824074"/>
            <a:ext cx="5024782"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220180" y="1980219"/>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010775" y="183251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31285" y="167269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3579779" y="3268494"/>
            <a:ext cx="640401" cy="1020429"/>
          </a:xfrm>
          <a:prstGeom prst="rect">
            <a:avLst/>
          </a:prstGeom>
          <a:solidFill>
            <a:srgbClr val="F5EDE4"/>
          </a:solidFill>
          <a:effectLst/>
        </p:spPr>
        <p:txBody>
          <a:bodyPr wrap="square" rtlCol="0">
            <a:spAutoFit/>
          </a:bodyPr>
          <a:lstStyle/>
          <a:p>
            <a:endParaRPr lang="en-US"/>
          </a:p>
        </p:txBody>
      </p:sp>
    </p:spTree>
    <p:extLst>
      <p:ext uri="{BB962C8B-B14F-4D97-AF65-F5344CB8AC3E}">
        <p14:creationId xmlns:p14="http://schemas.microsoft.com/office/powerpoint/2010/main" val="37673065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F5ADE7-7A10-F14F-84AF-744C00DCDC31}"/>
              </a:ext>
            </a:extLst>
          </p:cNvPr>
          <p:cNvSpPr>
            <a:spLocks noGrp="1"/>
          </p:cNvSpPr>
          <p:nvPr>
            <p:ph type="sldNum" sz="quarter" idx="4"/>
          </p:nvPr>
        </p:nvSpPr>
        <p:spPr/>
        <p:txBody>
          <a:bodyPr/>
          <a:lstStyle/>
          <a:p>
            <a:fld id="{4080289E-A2FF-0941-931A-EE1328331F47}" type="slidenum">
              <a:rPr lang="en-US" smtClean="0"/>
              <a:pPr/>
              <a:t>125</a:t>
            </a:fld>
            <a:endParaRPr lang="en-US" dirty="0"/>
          </a:p>
        </p:txBody>
      </p:sp>
      <p:sp>
        <p:nvSpPr>
          <p:cNvPr id="7" name="Text Placeholder 6">
            <a:extLst>
              <a:ext uri="{FF2B5EF4-FFF2-40B4-BE49-F238E27FC236}">
                <a16:creationId xmlns:a16="http://schemas.microsoft.com/office/drawing/2014/main" id="{1BC51814-EBB0-6042-B460-67370DA57B62}"/>
              </a:ext>
            </a:extLst>
          </p:cNvPr>
          <p:cNvSpPr>
            <a:spLocks noGrp="1"/>
          </p:cNvSpPr>
          <p:nvPr>
            <p:ph type="body" sz="quarter" idx="10"/>
          </p:nvPr>
        </p:nvSpPr>
        <p:spPr>
          <a:xfrm>
            <a:off x="404018" y="908050"/>
            <a:ext cx="11616531" cy="4822825"/>
          </a:xfrm>
        </p:spPr>
        <p:txBody>
          <a:bodyPr/>
          <a:lstStyle/>
          <a:p>
            <a:r>
              <a:rPr lang="en-US" sz="3200" dirty="0">
                <a:solidFill>
                  <a:schemeClr val="tx1"/>
                </a:solidFill>
              </a:rPr>
              <a:t>Teachers can help students </a:t>
            </a:r>
            <a:r>
              <a:rPr lang="en-US" sz="3200" b="1" dirty="0">
                <a:solidFill>
                  <a:schemeClr val="tx2"/>
                </a:solidFill>
              </a:rPr>
              <a:t>build knowledge </a:t>
            </a:r>
            <a:r>
              <a:rPr lang="en-US" sz="3200" dirty="0">
                <a:solidFill>
                  <a:schemeClr val="tx1"/>
                </a:solidFill>
              </a:rPr>
              <a:t>through volume of reading by: </a:t>
            </a:r>
          </a:p>
          <a:p>
            <a:pPr lvl="1"/>
            <a:r>
              <a:rPr lang="en-US" sz="2800" dirty="0">
                <a:solidFill>
                  <a:schemeClr val="tx1"/>
                </a:solidFill>
              </a:rPr>
              <a:t>Recommending books that are related to the unit’s topic </a:t>
            </a:r>
          </a:p>
          <a:p>
            <a:pPr lvl="1"/>
            <a:r>
              <a:rPr lang="en-US" sz="2800" dirty="0">
                <a:solidFill>
                  <a:schemeClr val="tx1"/>
                </a:solidFill>
              </a:rPr>
              <a:t>Making many books on related topics (text sets) available to students</a:t>
            </a:r>
          </a:p>
        </p:txBody>
      </p:sp>
      <p:sp>
        <p:nvSpPr>
          <p:cNvPr id="6" name="Title 5">
            <a:extLst>
              <a:ext uri="{FF2B5EF4-FFF2-40B4-BE49-F238E27FC236}">
                <a16:creationId xmlns:a16="http://schemas.microsoft.com/office/drawing/2014/main" id="{AD25F317-6B7C-4F4A-8899-BDCCE7B633D5}"/>
              </a:ext>
            </a:extLst>
          </p:cNvPr>
          <p:cNvSpPr>
            <a:spLocks noGrp="1"/>
          </p:cNvSpPr>
          <p:nvPr>
            <p:ph type="title"/>
          </p:nvPr>
        </p:nvSpPr>
        <p:spPr/>
        <p:txBody>
          <a:bodyPr/>
          <a:lstStyle/>
          <a:p>
            <a:r>
              <a:rPr lang="en-US" dirty="0"/>
              <a:t>Volume of Reading Builds Knowledge</a:t>
            </a:r>
          </a:p>
        </p:txBody>
      </p:sp>
      <p:pic>
        <p:nvPicPr>
          <p:cNvPr id="9" name="Picture 8">
            <a:extLst>
              <a:ext uri="{FF2B5EF4-FFF2-40B4-BE49-F238E27FC236}">
                <a16:creationId xmlns:a16="http://schemas.microsoft.com/office/drawing/2014/main" id="{1AB0C6A1-1D73-AB47-95E8-DB82E783BFD4}"/>
              </a:ext>
            </a:extLst>
          </p:cNvPr>
          <p:cNvPicPr>
            <a:picLocks noChangeAspect="1"/>
          </p:cNvPicPr>
          <p:nvPr/>
        </p:nvPicPr>
        <p:blipFill>
          <a:blip r:embed="rId3"/>
          <a:stretch>
            <a:fillRect/>
          </a:stretch>
        </p:blipFill>
        <p:spPr>
          <a:xfrm>
            <a:off x="723596" y="3108325"/>
            <a:ext cx="1738936" cy="2700620"/>
          </a:xfrm>
          <a:prstGeom prst="rect">
            <a:avLst/>
          </a:prstGeom>
        </p:spPr>
      </p:pic>
      <p:pic>
        <p:nvPicPr>
          <p:cNvPr id="11" name="Picture 10">
            <a:extLst>
              <a:ext uri="{FF2B5EF4-FFF2-40B4-BE49-F238E27FC236}">
                <a16:creationId xmlns:a16="http://schemas.microsoft.com/office/drawing/2014/main" id="{575F8BE0-9684-0D49-9795-AFB97E969C6D}"/>
              </a:ext>
            </a:extLst>
          </p:cNvPr>
          <p:cNvPicPr>
            <a:picLocks noChangeAspect="1"/>
          </p:cNvPicPr>
          <p:nvPr/>
        </p:nvPicPr>
        <p:blipFill>
          <a:blip r:embed="rId4"/>
          <a:stretch>
            <a:fillRect/>
          </a:stretch>
        </p:blipFill>
        <p:spPr>
          <a:xfrm>
            <a:off x="2679705" y="3134616"/>
            <a:ext cx="1786160" cy="2649864"/>
          </a:xfrm>
          <a:prstGeom prst="rect">
            <a:avLst/>
          </a:prstGeom>
        </p:spPr>
      </p:pic>
      <p:pic>
        <p:nvPicPr>
          <p:cNvPr id="15" name="Picture 14">
            <a:extLst>
              <a:ext uri="{FF2B5EF4-FFF2-40B4-BE49-F238E27FC236}">
                <a16:creationId xmlns:a16="http://schemas.microsoft.com/office/drawing/2014/main" id="{A46C2943-A1BD-304F-B4CF-2C04CB63A83A}"/>
              </a:ext>
            </a:extLst>
          </p:cNvPr>
          <p:cNvPicPr>
            <a:picLocks noChangeAspect="1"/>
          </p:cNvPicPr>
          <p:nvPr/>
        </p:nvPicPr>
        <p:blipFill>
          <a:blip r:embed="rId5"/>
          <a:stretch>
            <a:fillRect/>
          </a:stretch>
        </p:blipFill>
        <p:spPr>
          <a:xfrm>
            <a:off x="4683038" y="3029852"/>
            <a:ext cx="1940898" cy="2852118"/>
          </a:xfrm>
          <a:prstGeom prst="rect">
            <a:avLst/>
          </a:prstGeom>
        </p:spPr>
      </p:pic>
      <p:pic>
        <p:nvPicPr>
          <p:cNvPr id="17" name="Picture 16">
            <a:extLst>
              <a:ext uri="{FF2B5EF4-FFF2-40B4-BE49-F238E27FC236}">
                <a16:creationId xmlns:a16="http://schemas.microsoft.com/office/drawing/2014/main" id="{E2031DA8-C74D-8643-ABC0-3FEAEC0E5112}"/>
              </a:ext>
            </a:extLst>
          </p:cNvPr>
          <p:cNvPicPr>
            <a:picLocks noChangeAspect="1"/>
          </p:cNvPicPr>
          <p:nvPr/>
        </p:nvPicPr>
        <p:blipFill>
          <a:blip r:embed="rId6"/>
          <a:stretch>
            <a:fillRect/>
          </a:stretch>
        </p:blipFill>
        <p:spPr>
          <a:xfrm>
            <a:off x="6870137" y="3170927"/>
            <a:ext cx="2452105" cy="2261245"/>
          </a:xfrm>
          <a:prstGeom prst="rect">
            <a:avLst/>
          </a:prstGeom>
        </p:spPr>
      </p:pic>
      <p:pic>
        <p:nvPicPr>
          <p:cNvPr id="19" name="Picture 18">
            <a:extLst>
              <a:ext uri="{FF2B5EF4-FFF2-40B4-BE49-F238E27FC236}">
                <a16:creationId xmlns:a16="http://schemas.microsoft.com/office/drawing/2014/main" id="{63551CC0-82C0-5045-875F-92C53173543E}"/>
              </a:ext>
            </a:extLst>
          </p:cNvPr>
          <p:cNvPicPr>
            <a:picLocks noChangeAspect="1"/>
          </p:cNvPicPr>
          <p:nvPr/>
        </p:nvPicPr>
        <p:blipFill>
          <a:blip r:embed="rId7"/>
          <a:stretch>
            <a:fillRect/>
          </a:stretch>
        </p:blipFill>
        <p:spPr>
          <a:xfrm>
            <a:off x="9584153" y="3029852"/>
            <a:ext cx="2272263" cy="2789708"/>
          </a:xfrm>
          <a:prstGeom prst="rect">
            <a:avLst/>
          </a:prstGeom>
          <a:ln>
            <a:solidFill>
              <a:schemeClr val="tx1"/>
            </a:solidFill>
          </a:ln>
        </p:spPr>
      </p:pic>
      <p:sp>
        <p:nvSpPr>
          <p:cNvPr id="10" name="TextBox 9">
            <a:extLst>
              <a:ext uri="{FF2B5EF4-FFF2-40B4-BE49-F238E27FC236}">
                <a16:creationId xmlns:a16="http://schemas.microsoft.com/office/drawing/2014/main" id="{884E41DA-F6DF-D24D-9C1E-68AD14FBE88C}"/>
              </a:ext>
            </a:extLst>
          </p:cNvPr>
          <p:cNvSpPr txBox="1"/>
          <p:nvPr/>
        </p:nvSpPr>
        <p:spPr>
          <a:xfrm>
            <a:off x="723596" y="5796129"/>
            <a:ext cx="1416100" cy="307777"/>
          </a:xfrm>
          <a:prstGeom prst="rect">
            <a:avLst/>
          </a:prstGeom>
          <a:noFill/>
        </p:spPr>
        <p:txBody>
          <a:bodyPr wrap="square" rtlCol="0">
            <a:spAutoFit/>
          </a:bodyPr>
          <a:lstStyle/>
          <a:p>
            <a:r>
              <a:rPr lang="en-US" sz="1400" dirty="0">
                <a:latin typeface="Calibri"/>
                <a:cs typeface="Calibri"/>
              </a:rPr>
              <a:t>(Riordan, 2006)</a:t>
            </a:r>
          </a:p>
        </p:txBody>
      </p:sp>
      <p:sp>
        <p:nvSpPr>
          <p:cNvPr id="12" name="TextBox 11">
            <a:extLst>
              <a:ext uri="{FF2B5EF4-FFF2-40B4-BE49-F238E27FC236}">
                <a16:creationId xmlns:a16="http://schemas.microsoft.com/office/drawing/2014/main" id="{F826AEF6-9557-654F-9068-9C8589834008}"/>
              </a:ext>
            </a:extLst>
          </p:cNvPr>
          <p:cNvSpPr txBox="1"/>
          <p:nvPr/>
        </p:nvSpPr>
        <p:spPr>
          <a:xfrm>
            <a:off x="2679705" y="2875963"/>
            <a:ext cx="141610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D’Aulaire</a:t>
            </a:r>
            <a:r>
              <a:rPr lang="en-US" sz="1400" dirty="0">
                <a:latin typeface="Calibri"/>
                <a:cs typeface="Calibri"/>
              </a:rPr>
              <a:t>, 1962)</a:t>
            </a:r>
          </a:p>
        </p:txBody>
      </p:sp>
      <p:sp>
        <p:nvSpPr>
          <p:cNvPr id="13" name="TextBox 12">
            <a:extLst>
              <a:ext uri="{FF2B5EF4-FFF2-40B4-BE49-F238E27FC236}">
                <a16:creationId xmlns:a16="http://schemas.microsoft.com/office/drawing/2014/main" id="{C957D863-02B4-B24A-B16C-7CB05664B07E}"/>
              </a:ext>
            </a:extLst>
          </p:cNvPr>
          <p:cNvSpPr txBox="1"/>
          <p:nvPr/>
        </p:nvSpPr>
        <p:spPr>
          <a:xfrm>
            <a:off x="4679900" y="5842446"/>
            <a:ext cx="1416100" cy="307777"/>
          </a:xfrm>
          <a:prstGeom prst="rect">
            <a:avLst/>
          </a:prstGeom>
          <a:noFill/>
        </p:spPr>
        <p:txBody>
          <a:bodyPr wrap="square" rtlCol="0">
            <a:spAutoFit/>
          </a:bodyPr>
          <a:lstStyle/>
          <a:p>
            <a:r>
              <a:rPr lang="en-US" sz="1400" dirty="0">
                <a:latin typeface="Calibri"/>
                <a:cs typeface="Calibri"/>
              </a:rPr>
              <a:t>(Lin, 2016)</a:t>
            </a:r>
          </a:p>
        </p:txBody>
      </p:sp>
      <p:sp>
        <p:nvSpPr>
          <p:cNvPr id="14" name="TextBox 13">
            <a:extLst>
              <a:ext uri="{FF2B5EF4-FFF2-40B4-BE49-F238E27FC236}">
                <a16:creationId xmlns:a16="http://schemas.microsoft.com/office/drawing/2014/main" id="{3B424980-862C-FD45-A3C7-3CC04A4D6587}"/>
              </a:ext>
            </a:extLst>
          </p:cNvPr>
          <p:cNvSpPr txBox="1"/>
          <p:nvPr/>
        </p:nvSpPr>
        <p:spPr>
          <a:xfrm>
            <a:off x="3099667" y="5688557"/>
            <a:ext cx="1416100" cy="307777"/>
          </a:xfrm>
          <a:prstGeom prst="rect">
            <a:avLst/>
          </a:prstGeom>
          <a:noFill/>
        </p:spPr>
        <p:txBody>
          <a:bodyPr wrap="square" rtlCol="0">
            <a:spAutoFit/>
          </a:bodyPr>
          <a:lstStyle/>
          <a:p>
            <a:r>
              <a:rPr lang="en-US" sz="1400" dirty="0">
                <a:latin typeface="Calibri"/>
                <a:cs typeface="Calibri"/>
              </a:rPr>
              <a:t>(Osborne, 1989)</a:t>
            </a:r>
          </a:p>
        </p:txBody>
      </p:sp>
      <p:sp>
        <p:nvSpPr>
          <p:cNvPr id="16" name="TextBox 15">
            <a:extLst>
              <a:ext uri="{FF2B5EF4-FFF2-40B4-BE49-F238E27FC236}">
                <a16:creationId xmlns:a16="http://schemas.microsoft.com/office/drawing/2014/main" id="{2E75564B-5FE4-A642-9965-AAD1458D6169}"/>
              </a:ext>
            </a:extLst>
          </p:cNvPr>
          <p:cNvSpPr txBox="1"/>
          <p:nvPr/>
        </p:nvSpPr>
        <p:spPr>
          <a:xfrm>
            <a:off x="10403764" y="581247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216298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712429-FFE8-AE43-8F80-AC26090B334C}"/>
              </a:ext>
            </a:extLst>
          </p:cNvPr>
          <p:cNvSpPr>
            <a:spLocks noGrp="1"/>
          </p:cNvSpPr>
          <p:nvPr>
            <p:ph type="sldNum" sz="quarter" idx="4"/>
          </p:nvPr>
        </p:nvSpPr>
        <p:spPr/>
        <p:txBody>
          <a:bodyPr/>
          <a:lstStyle/>
          <a:p>
            <a:fld id="{4080289E-A2FF-0941-931A-EE1328331F47}" type="slidenum">
              <a:rPr lang="en-US" smtClean="0"/>
              <a:pPr/>
              <a:t>126</a:t>
            </a:fld>
            <a:endParaRPr lang="en-US" dirty="0"/>
          </a:p>
        </p:txBody>
      </p:sp>
      <p:sp>
        <p:nvSpPr>
          <p:cNvPr id="7" name="Text Placeholder 6">
            <a:extLst>
              <a:ext uri="{FF2B5EF4-FFF2-40B4-BE49-F238E27FC236}">
                <a16:creationId xmlns:a16="http://schemas.microsoft.com/office/drawing/2014/main" id="{E0919D45-139C-F84F-AEE3-ACC9B9C6F6AE}"/>
              </a:ext>
            </a:extLst>
          </p:cNvPr>
          <p:cNvSpPr>
            <a:spLocks noGrp="1"/>
          </p:cNvSpPr>
          <p:nvPr>
            <p:ph type="body" sz="quarter" idx="10"/>
          </p:nvPr>
        </p:nvSpPr>
        <p:spPr/>
        <p:txBody>
          <a:bodyPr/>
          <a:lstStyle/>
          <a:p>
            <a:pPr marL="0" indent="0">
              <a:buNone/>
            </a:pPr>
            <a:r>
              <a:rPr lang="en-US" sz="4800" b="1" dirty="0">
                <a:solidFill>
                  <a:schemeClr val="tx2"/>
                </a:solidFill>
              </a:rPr>
              <a:t>Discuss with a partner: </a:t>
            </a:r>
          </a:p>
          <a:p>
            <a:pPr marL="346075" indent="-346075"/>
            <a:r>
              <a:rPr lang="en-US" sz="4800" dirty="0">
                <a:solidFill>
                  <a:schemeClr val="tx1"/>
                </a:solidFill>
              </a:rPr>
              <a:t>What are you currently doing to help students build knowledge through reading? </a:t>
            </a:r>
          </a:p>
          <a:p>
            <a:pPr marL="346075" indent="-346075"/>
            <a:r>
              <a:rPr lang="en-US" sz="4800" dirty="0">
                <a:solidFill>
                  <a:schemeClr val="tx1"/>
                </a:solidFill>
              </a:rPr>
              <a:t>How might you increase the volume of reading they’re doing on both self-selected and teacher-selected topics? </a:t>
            </a:r>
          </a:p>
        </p:txBody>
      </p:sp>
      <p:sp>
        <p:nvSpPr>
          <p:cNvPr id="6" name="Title 5">
            <a:extLst>
              <a:ext uri="{FF2B5EF4-FFF2-40B4-BE49-F238E27FC236}">
                <a16:creationId xmlns:a16="http://schemas.microsoft.com/office/drawing/2014/main" id="{125DAF5A-EED0-614F-8FB0-D2ECFC2CD1A5}"/>
              </a:ext>
            </a:extLst>
          </p:cNvPr>
          <p:cNvSpPr>
            <a:spLocks noGrp="1"/>
          </p:cNvSpPr>
          <p:nvPr>
            <p:ph type="title"/>
          </p:nvPr>
        </p:nvSpPr>
        <p:spPr/>
        <p:txBody>
          <a:bodyPr/>
          <a:lstStyle/>
          <a:p>
            <a:r>
              <a:rPr lang="en-US" dirty="0"/>
              <a:t>Connect to Your Classroom</a:t>
            </a:r>
          </a:p>
        </p:txBody>
      </p:sp>
    </p:spTree>
    <p:extLst>
      <p:ext uri="{BB962C8B-B14F-4D97-AF65-F5344CB8AC3E}">
        <p14:creationId xmlns:p14="http://schemas.microsoft.com/office/powerpoint/2010/main" val="61435916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127</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3977620"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13621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128</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Volume of Reading Builds Vocabulary</a:t>
            </a:r>
          </a:p>
        </p:txBody>
      </p:sp>
      <p:sp>
        <p:nvSpPr>
          <p:cNvPr id="8" name="TextBox 7"/>
          <p:cNvSpPr txBox="1"/>
          <p:nvPr/>
        </p:nvSpPr>
        <p:spPr>
          <a:xfrm>
            <a:off x="7427082" y="1518942"/>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solidFill>
                  <a:schemeClr val="tx1">
                    <a:lumMod val="75000"/>
                  </a:schemeClr>
                </a:solidFill>
                <a:latin typeface="Calibri"/>
                <a:cs typeface="Calibri"/>
              </a:rPr>
              <a:t>Students learn vocabulary indirectly when they hear and </a:t>
            </a:r>
            <a:r>
              <a:rPr lang="en-US" sz="2600" b="1" dirty="0">
                <a:solidFill>
                  <a:schemeClr val="tx1">
                    <a:lumMod val="75000"/>
                  </a:schemeClr>
                </a:solidFill>
                <a:latin typeface="Calibri"/>
                <a:cs typeface="Calibri"/>
              </a:rPr>
              <a:t>see words used in many different contexts</a:t>
            </a:r>
            <a:r>
              <a:rPr lang="en-US" sz="2600" dirty="0">
                <a:solidFill>
                  <a:schemeClr val="tx1">
                    <a:lumMod val="75000"/>
                  </a:schemeClr>
                </a:solidFill>
                <a:latin typeface="Calibri"/>
                <a:cs typeface="Calibri"/>
              </a:rPr>
              <a:t>.</a:t>
            </a:r>
            <a:r>
              <a:rPr lang="en-US" sz="2600" b="1" dirty="0">
                <a:solidFill>
                  <a:schemeClr val="tx1">
                    <a:lumMod val="75000"/>
                  </a:schemeClr>
                </a:solidFill>
                <a:latin typeface="Calibri"/>
                <a:cs typeface="Calibri"/>
              </a:rPr>
              <a:t> </a:t>
            </a:r>
            <a:r>
              <a:rPr lang="en-US" sz="2600" dirty="0">
                <a:latin typeface="Calibri"/>
                <a:cs typeface="Calibri"/>
              </a:rPr>
              <a:t>Conversations, read-aloud experiences, and </a:t>
            </a:r>
            <a:r>
              <a:rPr lang="en-US" sz="2600" b="1" dirty="0">
                <a:solidFill>
                  <a:schemeClr val="tx1">
                    <a:lumMod val="75000"/>
                  </a:schemeClr>
                </a:solidFill>
                <a:latin typeface="Calibri"/>
                <a:cs typeface="Calibri"/>
              </a:rPr>
              <a:t>independent reading are essential. </a:t>
            </a:r>
          </a:p>
        </p:txBody>
      </p:sp>
      <p:pic>
        <p:nvPicPr>
          <p:cNvPr id="4" name="Picture 3">
            <a:extLst>
              <a:ext uri="{FF2B5EF4-FFF2-40B4-BE49-F238E27FC236}">
                <a16:creationId xmlns:a16="http://schemas.microsoft.com/office/drawing/2014/main" id="{9963F2D8-B503-DC44-9DF1-FF402AF93FB4}"/>
              </a:ext>
            </a:extLst>
          </p:cNvPr>
          <p:cNvPicPr>
            <a:picLocks noChangeAspect="1"/>
          </p:cNvPicPr>
          <p:nvPr/>
        </p:nvPicPr>
        <p:blipFill>
          <a:blip r:embed="rId3"/>
          <a:stretch>
            <a:fillRect/>
          </a:stretch>
        </p:blipFill>
        <p:spPr>
          <a:xfrm>
            <a:off x="398463" y="1261975"/>
            <a:ext cx="6650037" cy="4192749"/>
          </a:xfrm>
          <a:prstGeom prst="rect">
            <a:avLst/>
          </a:prstGeom>
        </p:spPr>
      </p:pic>
    </p:spTree>
    <p:extLst>
      <p:ext uri="{BB962C8B-B14F-4D97-AF65-F5344CB8AC3E}">
        <p14:creationId xmlns:p14="http://schemas.microsoft.com/office/powerpoint/2010/main" val="64667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129</a:t>
            </a:fld>
            <a:endParaRPr lang="en-US" dirty="0"/>
          </a:p>
        </p:txBody>
      </p:sp>
      <p:sp>
        <p:nvSpPr>
          <p:cNvPr id="2" name="Text Placeholder 1"/>
          <p:cNvSpPr>
            <a:spLocks noGrp="1"/>
          </p:cNvSpPr>
          <p:nvPr>
            <p:ph type="body" sz="quarter" idx="10"/>
          </p:nvPr>
        </p:nvSpPr>
        <p:spPr/>
        <p:txBody>
          <a:bodyPr/>
          <a:lstStyle/>
          <a:p>
            <a:pPr marL="0" indent="0">
              <a:buNone/>
            </a:pPr>
            <a:r>
              <a:rPr lang="en-US" sz="3400" dirty="0">
                <a:solidFill>
                  <a:schemeClr val="tx1"/>
                </a:solidFill>
                <a:latin typeface="Calibri" charset="0"/>
                <a:ea typeface="Calibri" charset="0"/>
                <a:cs typeface="Calibri" charset="0"/>
              </a:rPr>
              <a:t>“Those who can read well often do more reading, which helps them learn more words, thus making them better at reading over time. Conversely, those who don’t read well often do less reading, which means they learn fewer words, thus making them worse at reading over time.”</a:t>
            </a:r>
          </a:p>
          <a:p>
            <a:pPr marL="0" indent="0" algn="r">
              <a:buNone/>
            </a:pPr>
            <a:r>
              <a:rPr lang="en-US" i="1" dirty="0">
                <a:solidFill>
                  <a:schemeClr val="tx1"/>
                </a:solidFill>
                <a:latin typeface="Calibri" charset="0"/>
                <a:ea typeface="Calibri" charset="0"/>
                <a:cs typeface="Calibri" charset="0"/>
              </a:rPr>
              <a:t>ELA Guidebooks Reading Guide</a:t>
            </a:r>
          </a:p>
          <a:p>
            <a:pPr marL="457200" indent="-457200">
              <a:buFont typeface="Arial" charset="0"/>
              <a:buChar char="•"/>
            </a:pPr>
            <a:endParaRPr lang="en-US" dirty="0">
              <a:latin typeface="Calibri" charset="0"/>
              <a:ea typeface="Calibri" charset="0"/>
              <a:cs typeface="Calibri" charset="0"/>
            </a:endParaRPr>
          </a:p>
          <a:p>
            <a:pPr marL="0" indent="0">
              <a:buNone/>
            </a:pPr>
            <a:endParaRPr lang="en-US" dirty="0"/>
          </a:p>
        </p:txBody>
      </p:sp>
      <p:sp>
        <p:nvSpPr>
          <p:cNvPr id="6" name="Title 5"/>
          <p:cNvSpPr>
            <a:spLocks noGrp="1"/>
          </p:cNvSpPr>
          <p:nvPr>
            <p:ph type="title"/>
          </p:nvPr>
        </p:nvSpPr>
        <p:spPr/>
        <p:txBody>
          <a:bodyPr/>
          <a:lstStyle/>
          <a:p>
            <a:r>
              <a:rPr lang="en-US" dirty="0"/>
              <a:t>Volume of Reading Builds Vocabulary </a:t>
            </a:r>
          </a:p>
        </p:txBody>
      </p:sp>
      <p:pic>
        <p:nvPicPr>
          <p:cNvPr id="10" name="Picture 9"/>
          <p:cNvPicPr>
            <a:picLocks noChangeAspect="1"/>
          </p:cNvPicPr>
          <p:nvPr/>
        </p:nvPicPr>
        <p:blipFill>
          <a:blip r:embed="rId3"/>
          <a:stretch>
            <a:fillRect/>
          </a:stretch>
        </p:blipFill>
        <p:spPr>
          <a:xfrm>
            <a:off x="868436" y="4597400"/>
            <a:ext cx="10612503" cy="1394618"/>
          </a:xfrm>
          <a:prstGeom prst="rect">
            <a:avLst/>
          </a:prstGeom>
        </p:spPr>
      </p:pic>
      <p:sp>
        <p:nvSpPr>
          <p:cNvPr id="7" name="TextBox 6">
            <a:extLst>
              <a:ext uri="{FF2B5EF4-FFF2-40B4-BE49-F238E27FC236}">
                <a16:creationId xmlns:a16="http://schemas.microsoft.com/office/drawing/2014/main" id="{BE0BCF6E-CDF6-9548-B3C7-297B1BAA3941}"/>
              </a:ext>
            </a:extLst>
          </p:cNvPr>
          <p:cNvSpPr txBox="1"/>
          <p:nvPr/>
        </p:nvSpPr>
        <p:spPr>
          <a:xfrm>
            <a:off x="10403764" y="581247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311204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024E66-D867-FB48-BE5A-C50FC512E462}"/>
              </a:ext>
            </a:extLst>
          </p:cNvPr>
          <p:cNvSpPr>
            <a:spLocks noGrp="1"/>
          </p:cNvSpPr>
          <p:nvPr>
            <p:ph type="sldNum" sz="quarter" idx="4"/>
          </p:nvPr>
        </p:nvSpPr>
        <p:spPr/>
        <p:txBody>
          <a:bodyPr/>
          <a:lstStyle/>
          <a:p>
            <a:fld id="{4080289E-A2FF-0941-931A-EE1328331F47}" type="slidenum">
              <a:rPr lang="en-US" smtClean="0"/>
              <a:pPr/>
              <a:t>13</a:t>
            </a:fld>
            <a:endParaRPr lang="en-US" dirty="0"/>
          </a:p>
        </p:txBody>
      </p:sp>
      <p:sp>
        <p:nvSpPr>
          <p:cNvPr id="7" name="Text Placeholder 6">
            <a:extLst>
              <a:ext uri="{FF2B5EF4-FFF2-40B4-BE49-F238E27FC236}">
                <a16:creationId xmlns:a16="http://schemas.microsoft.com/office/drawing/2014/main" id="{A3223F27-FE1E-4D4E-92F2-6A1AD26C1965}"/>
              </a:ext>
            </a:extLst>
          </p:cNvPr>
          <p:cNvSpPr>
            <a:spLocks noGrp="1"/>
          </p:cNvSpPr>
          <p:nvPr>
            <p:ph type="body" sz="quarter" idx="10"/>
          </p:nvPr>
        </p:nvSpPr>
        <p:spPr>
          <a:xfrm>
            <a:off x="7632191" y="1056914"/>
            <a:ext cx="4224225" cy="4886685"/>
          </a:xfrm>
        </p:spPr>
        <p:txBody>
          <a:bodyPr/>
          <a:lstStyle/>
          <a:p>
            <a:pPr marL="0" indent="0" algn="ctr">
              <a:buNone/>
            </a:pPr>
            <a:r>
              <a:rPr lang="en-US" sz="4100" dirty="0">
                <a:solidFill>
                  <a:schemeClr val="tx1"/>
                </a:solidFill>
              </a:rPr>
              <a:t>What </a:t>
            </a:r>
            <a:r>
              <a:rPr lang="en-US" sz="4100" b="1" dirty="0">
                <a:solidFill>
                  <a:schemeClr val="tx2"/>
                </a:solidFill>
              </a:rPr>
              <a:t>knowledge</a:t>
            </a:r>
            <a:r>
              <a:rPr lang="en-US" sz="4100" dirty="0">
                <a:solidFill>
                  <a:schemeClr val="tx1"/>
                </a:solidFill>
              </a:rPr>
              <a:t> did you gain from these texts that will help you better understand the scientific report?</a:t>
            </a:r>
          </a:p>
          <a:p>
            <a:pPr marL="0" indent="0" algn="ctr">
              <a:buNone/>
            </a:pPr>
            <a:endParaRPr lang="en-US" sz="1000" dirty="0">
              <a:solidFill>
                <a:schemeClr val="tx1"/>
              </a:solidFill>
            </a:endParaRPr>
          </a:p>
          <a:p>
            <a:pPr marL="0" indent="0" algn="ctr">
              <a:buNone/>
            </a:pPr>
            <a:r>
              <a:rPr lang="en-US" sz="4100" b="1" i="1" dirty="0">
                <a:solidFill>
                  <a:schemeClr val="tx1"/>
                </a:solidFill>
              </a:rPr>
              <a:t>Be specific!</a:t>
            </a:r>
          </a:p>
        </p:txBody>
      </p:sp>
      <p:sp>
        <p:nvSpPr>
          <p:cNvPr id="6" name="Title 5">
            <a:extLst>
              <a:ext uri="{FF2B5EF4-FFF2-40B4-BE49-F238E27FC236}">
                <a16:creationId xmlns:a16="http://schemas.microsoft.com/office/drawing/2014/main" id="{34582CCE-F2DC-1144-86DA-6B33B3E507C2}"/>
              </a:ext>
            </a:extLst>
          </p:cNvPr>
          <p:cNvSpPr>
            <a:spLocks noGrp="1"/>
          </p:cNvSpPr>
          <p:nvPr>
            <p:ph type="title"/>
          </p:nvPr>
        </p:nvSpPr>
        <p:spPr/>
        <p:txBody>
          <a:bodyPr/>
          <a:lstStyle/>
          <a:p>
            <a:r>
              <a:rPr lang="en-US" dirty="0"/>
              <a:t>Knowledge Building: Debrief</a:t>
            </a:r>
          </a:p>
        </p:txBody>
      </p:sp>
      <p:pic>
        <p:nvPicPr>
          <p:cNvPr id="10" name="Picture 9">
            <a:extLst>
              <a:ext uri="{FF2B5EF4-FFF2-40B4-BE49-F238E27FC236}">
                <a16:creationId xmlns:a16="http://schemas.microsoft.com/office/drawing/2014/main" id="{EC968F01-A06F-7D4A-BA2C-2B40BC0273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290" y="3500256"/>
            <a:ext cx="2057851" cy="2289702"/>
          </a:xfrm>
          <a:prstGeom prst="rect">
            <a:avLst/>
          </a:prstGeom>
          <a:ln w="15875">
            <a:solidFill>
              <a:schemeClr val="accent6">
                <a:lumMod val="50000"/>
              </a:schemeClr>
            </a:solidFill>
          </a:ln>
        </p:spPr>
      </p:pic>
      <p:pic>
        <p:nvPicPr>
          <p:cNvPr id="11" name="Picture 10">
            <a:extLst>
              <a:ext uri="{FF2B5EF4-FFF2-40B4-BE49-F238E27FC236}">
                <a16:creationId xmlns:a16="http://schemas.microsoft.com/office/drawing/2014/main" id="{5A1299A0-1609-B942-9817-0B293824C5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068" y="2633990"/>
            <a:ext cx="2122489" cy="2319888"/>
          </a:xfrm>
          <a:prstGeom prst="rect">
            <a:avLst/>
          </a:prstGeom>
          <a:ln w="15875">
            <a:solidFill>
              <a:schemeClr val="accent6">
                <a:lumMod val="50000"/>
              </a:schemeClr>
            </a:solidFill>
          </a:ln>
        </p:spPr>
      </p:pic>
      <p:sp>
        <p:nvSpPr>
          <p:cNvPr id="12" name="TextBox 11">
            <a:extLst>
              <a:ext uri="{FF2B5EF4-FFF2-40B4-BE49-F238E27FC236}">
                <a16:creationId xmlns:a16="http://schemas.microsoft.com/office/drawing/2014/main" id="{D01C7A82-8DF7-A345-A14C-12FFB286CA81}"/>
              </a:ext>
            </a:extLst>
          </p:cNvPr>
          <p:cNvSpPr txBox="1"/>
          <p:nvPr/>
        </p:nvSpPr>
        <p:spPr>
          <a:xfrm>
            <a:off x="269408" y="30737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a:extLst>
              <a:ext uri="{FF2B5EF4-FFF2-40B4-BE49-F238E27FC236}">
                <a16:creationId xmlns:a16="http://schemas.microsoft.com/office/drawing/2014/main" id="{D29D0808-B546-6E43-82F1-A61677C230AF}"/>
              </a:ext>
            </a:extLst>
          </p:cNvPr>
          <p:cNvSpPr txBox="1"/>
          <p:nvPr/>
        </p:nvSpPr>
        <p:spPr>
          <a:xfrm>
            <a:off x="2815183" y="2155607"/>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pic>
        <p:nvPicPr>
          <p:cNvPr id="15" name="Picture 14">
            <a:extLst>
              <a:ext uri="{FF2B5EF4-FFF2-40B4-BE49-F238E27FC236}">
                <a16:creationId xmlns:a16="http://schemas.microsoft.com/office/drawing/2014/main" id="{CA2929A2-711C-2349-B554-DA2CBD27657C}"/>
              </a:ext>
            </a:extLst>
          </p:cNvPr>
          <p:cNvPicPr>
            <a:picLocks noChangeAspect="1"/>
          </p:cNvPicPr>
          <p:nvPr/>
        </p:nvPicPr>
        <p:blipFill>
          <a:blip r:embed="rId5"/>
          <a:stretch>
            <a:fillRect/>
          </a:stretch>
        </p:blipFill>
        <p:spPr>
          <a:xfrm>
            <a:off x="5198484" y="1750598"/>
            <a:ext cx="2070780" cy="2365034"/>
          </a:xfrm>
          <a:prstGeom prst="rect">
            <a:avLst/>
          </a:prstGeom>
          <a:ln>
            <a:solidFill>
              <a:schemeClr val="accent6"/>
            </a:solidFill>
          </a:ln>
        </p:spPr>
      </p:pic>
      <p:sp>
        <p:nvSpPr>
          <p:cNvPr id="16" name="TextBox 15">
            <a:extLst>
              <a:ext uri="{FF2B5EF4-FFF2-40B4-BE49-F238E27FC236}">
                <a16:creationId xmlns:a16="http://schemas.microsoft.com/office/drawing/2014/main" id="{F0BAC6C8-5A5E-4C44-A775-7C66E714FCA8}"/>
              </a:ext>
            </a:extLst>
          </p:cNvPr>
          <p:cNvSpPr txBox="1"/>
          <p:nvPr/>
        </p:nvSpPr>
        <p:spPr>
          <a:xfrm>
            <a:off x="5248890" y="1348200"/>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339984779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136B330-1DC0-5A4B-9AB4-C069DE7FFB0D}"/>
              </a:ext>
            </a:extLst>
          </p:cNvPr>
          <p:cNvSpPr>
            <a:spLocks noGrp="1"/>
          </p:cNvSpPr>
          <p:nvPr>
            <p:ph type="sldNum" sz="quarter" idx="4"/>
          </p:nvPr>
        </p:nvSpPr>
        <p:spPr/>
        <p:txBody>
          <a:bodyPr/>
          <a:lstStyle/>
          <a:p>
            <a:fld id="{4080289E-A2FF-0941-931A-EE1328331F47}" type="slidenum">
              <a:rPr lang="en-US" smtClean="0"/>
              <a:pPr/>
              <a:t>130</a:t>
            </a:fld>
            <a:endParaRPr lang="en-US" dirty="0"/>
          </a:p>
        </p:txBody>
      </p:sp>
      <p:sp>
        <p:nvSpPr>
          <p:cNvPr id="2" name="Title 1">
            <a:extLst>
              <a:ext uri="{FF2B5EF4-FFF2-40B4-BE49-F238E27FC236}">
                <a16:creationId xmlns:a16="http://schemas.microsoft.com/office/drawing/2014/main" id="{3B5C92B3-5C1F-964C-8B52-DCF564B7888A}"/>
              </a:ext>
            </a:extLst>
          </p:cNvPr>
          <p:cNvSpPr>
            <a:spLocks noGrp="1"/>
          </p:cNvSpPr>
          <p:nvPr>
            <p:ph type="title"/>
          </p:nvPr>
        </p:nvSpPr>
        <p:spPr/>
        <p:txBody>
          <a:bodyPr/>
          <a:lstStyle/>
          <a:p>
            <a:r>
              <a:rPr lang="en-US" dirty="0"/>
              <a:t>Connect to Our Experience: Pacific Cod</a:t>
            </a:r>
          </a:p>
        </p:txBody>
      </p:sp>
      <p:sp>
        <p:nvSpPr>
          <p:cNvPr id="5" name="Text Placeholder 4">
            <a:extLst>
              <a:ext uri="{FF2B5EF4-FFF2-40B4-BE49-F238E27FC236}">
                <a16:creationId xmlns:a16="http://schemas.microsoft.com/office/drawing/2014/main" id="{0927293E-831E-5B4F-87E3-89F56FD0B068}"/>
              </a:ext>
            </a:extLst>
          </p:cNvPr>
          <p:cNvSpPr>
            <a:spLocks noGrp="1"/>
          </p:cNvSpPr>
          <p:nvPr>
            <p:ph type="body" sz="quarter" idx="10"/>
          </p:nvPr>
        </p:nvSpPr>
        <p:spPr>
          <a:xfrm>
            <a:off x="535464" y="820617"/>
            <a:ext cx="6810216" cy="4822825"/>
          </a:xfrm>
        </p:spPr>
        <p:txBody>
          <a:bodyPr/>
          <a:lstStyle/>
          <a:p>
            <a:pPr marL="0" indent="0" algn="ctr">
              <a:buNone/>
            </a:pPr>
            <a:r>
              <a:rPr lang="en-US" sz="3500" b="1" dirty="0">
                <a:solidFill>
                  <a:schemeClr val="tx2"/>
                </a:solidFill>
              </a:rPr>
              <a:t>With a partner:</a:t>
            </a:r>
          </a:p>
          <a:p>
            <a:pPr marL="0" indent="0" algn="ctr">
              <a:buNone/>
            </a:pPr>
            <a:r>
              <a:rPr lang="en-US" sz="3500" b="1" dirty="0">
                <a:solidFill>
                  <a:schemeClr val="tx2"/>
                </a:solidFill>
              </a:rPr>
              <a:t>Go back to the report on Pacific Cod: Bycatch. </a:t>
            </a:r>
          </a:p>
          <a:p>
            <a:r>
              <a:rPr lang="en-US" sz="3500" dirty="0">
                <a:solidFill>
                  <a:schemeClr val="tx1"/>
                </a:solidFill>
              </a:rPr>
              <a:t>What knowledge and vocabulary gaps prevented you from understanding this text on your first read?</a:t>
            </a:r>
          </a:p>
          <a:p>
            <a:r>
              <a:rPr lang="en-US" sz="3500" dirty="0">
                <a:solidFill>
                  <a:schemeClr val="tx1"/>
                </a:solidFill>
              </a:rPr>
              <a:t>How did reading a volume of texts on the topic help you build this knowledge and vocabulary? </a:t>
            </a:r>
          </a:p>
          <a:p>
            <a:pPr marL="0" indent="0">
              <a:buNone/>
            </a:pPr>
            <a:endParaRPr lang="en-US" sz="3600" b="1" dirty="0">
              <a:solidFill>
                <a:schemeClr val="tx2"/>
              </a:solidFill>
            </a:endParaRPr>
          </a:p>
          <a:p>
            <a:endParaRPr lang="en-US" sz="3600" dirty="0">
              <a:solidFill>
                <a:schemeClr val="tx2"/>
              </a:solidFill>
            </a:endParaRPr>
          </a:p>
          <a:p>
            <a:pPr marL="0" indent="0">
              <a:buNone/>
            </a:pPr>
            <a:endParaRPr lang="en-US" sz="3600" b="1" dirty="0">
              <a:solidFill>
                <a:schemeClr val="tx2"/>
              </a:solidFill>
            </a:endParaRPr>
          </a:p>
        </p:txBody>
      </p:sp>
      <p:pic>
        <p:nvPicPr>
          <p:cNvPr id="6" name="Picture 5">
            <a:extLst>
              <a:ext uri="{FF2B5EF4-FFF2-40B4-BE49-F238E27FC236}">
                <a16:creationId xmlns:a16="http://schemas.microsoft.com/office/drawing/2014/main" id="{8EAB16E7-ECC9-CE4E-AFA2-2E024B6B8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927" y="942537"/>
            <a:ext cx="3902968" cy="4833758"/>
          </a:xfrm>
          <a:prstGeom prst="rect">
            <a:avLst/>
          </a:prstGeom>
          <a:ln w="15875">
            <a:solidFill>
              <a:schemeClr val="accent6">
                <a:lumMod val="50000"/>
              </a:schemeClr>
            </a:solidFill>
          </a:ln>
        </p:spPr>
      </p:pic>
      <p:sp>
        <p:nvSpPr>
          <p:cNvPr id="7" name="TextBox 6">
            <a:extLst>
              <a:ext uri="{FF2B5EF4-FFF2-40B4-BE49-F238E27FC236}">
                <a16:creationId xmlns:a16="http://schemas.microsoft.com/office/drawing/2014/main" id="{9DBFEBA7-9B09-7245-A0A3-2489DB561A44}"/>
              </a:ext>
            </a:extLst>
          </p:cNvPr>
          <p:cNvSpPr txBox="1"/>
          <p:nvPr/>
        </p:nvSpPr>
        <p:spPr>
          <a:xfrm>
            <a:off x="9521401" y="5807988"/>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64511249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131</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8024093" y="1907346"/>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004213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F51C52-632C-0747-A1D5-DAAC65439AD2}"/>
              </a:ext>
            </a:extLst>
          </p:cNvPr>
          <p:cNvSpPr>
            <a:spLocks noGrp="1"/>
          </p:cNvSpPr>
          <p:nvPr>
            <p:ph type="sldNum" sz="quarter" idx="4"/>
          </p:nvPr>
        </p:nvSpPr>
        <p:spPr/>
        <p:txBody>
          <a:bodyPr/>
          <a:lstStyle/>
          <a:p>
            <a:fld id="{4080289E-A2FF-0941-931A-EE1328331F47}" type="slidenum">
              <a:rPr lang="en-US" smtClean="0"/>
              <a:pPr/>
              <a:t>132</a:t>
            </a:fld>
            <a:endParaRPr lang="en-US" dirty="0"/>
          </a:p>
        </p:txBody>
      </p:sp>
      <p:sp>
        <p:nvSpPr>
          <p:cNvPr id="6" name="Title 5">
            <a:extLst>
              <a:ext uri="{FF2B5EF4-FFF2-40B4-BE49-F238E27FC236}">
                <a16:creationId xmlns:a16="http://schemas.microsoft.com/office/drawing/2014/main" id="{B6C61F4E-CDF9-D942-8D63-FB70D39EA147}"/>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4C5E9071-D052-4249-B462-A5B21D1F1D54}"/>
              </a:ext>
            </a:extLst>
          </p:cNvPr>
          <p:cNvPicPr>
            <a:picLocks noChangeAspect="1"/>
          </p:cNvPicPr>
          <p:nvPr/>
        </p:nvPicPr>
        <p:blipFill>
          <a:blip r:embed="rId3"/>
          <a:stretch>
            <a:fillRect/>
          </a:stretch>
        </p:blipFill>
        <p:spPr>
          <a:xfrm>
            <a:off x="546100" y="1473200"/>
            <a:ext cx="4889500" cy="3644900"/>
          </a:xfrm>
          <a:prstGeom prst="rect">
            <a:avLst/>
          </a:prstGeom>
        </p:spPr>
      </p:pic>
      <p:sp>
        <p:nvSpPr>
          <p:cNvPr id="10" name="TextBox 9">
            <a:extLst>
              <a:ext uri="{FF2B5EF4-FFF2-40B4-BE49-F238E27FC236}">
                <a16:creationId xmlns:a16="http://schemas.microsoft.com/office/drawing/2014/main" id="{EE7E5613-5206-B443-8F3D-00F8E4F9B068}"/>
              </a:ext>
            </a:extLst>
          </p:cNvPr>
          <p:cNvSpPr txBox="1"/>
          <p:nvPr/>
        </p:nvSpPr>
        <p:spPr>
          <a:xfrm>
            <a:off x="6229350" y="945832"/>
            <a:ext cx="5483875" cy="5016758"/>
          </a:xfrm>
          <a:prstGeom prst="rect">
            <a:avLst/>
          </a:prstGeom>
          <a:noFill/>
        </p:spPr>
        <p:txBody>
          <a:bodyPr wrap="square" rtlCol="0">
            <a:spAutoFit/>
          </a:bodyPr>
          <a:lstStyle/>
          <a:p>
            <a:r>
              <a:rPr lang="en-US" sz="2800" i="1" dirty="0">
                <a:latin typeface="Calibri" panose="020F0502020204030204" pitchFamily="34" charset="0"/>
                <a:cs typeface="Calibri" panose="020F0502020204030204" pitchFamily="34" charset="0"/>
              </a:rPr>
              <a:t>“If we want to inspire students to love reading, we need to give them opportunities to experience the power of reading, to expose them to amazing new ideas and communities, to help them explore and explain the world around them, and to answer their questions. …Children should be learning real things for real reasons as they read.”</a:t>
            </a:r>
          </a:p>
          <a:p>
            <a:endParaRPr lang="en-US" sz="1200" i="1" dirty="0">
              <a:solidFill>
                <a:schemeClr val="tx1">
                  <a:lumMod val="75000"/>
                </a:schemeClr>
              </a:solidFill>
              <a:latin typeface="Calibri" panose="020F0502020204030204" pitchFamily="34" charset="0"/>
              <a:cs typeface="Calibri" panose="020F0502020204030204" pitchFamily="34" charset="0"/>
            </a:endParaRPr>
          </a:p>
          <a:p>
            <a:pPr algn="r"/>
            <a:endParaRPr lang="en-US" sz="1400" i="1" dirty="0">
              <a:solidFill>
                <a:schemeClr val="tx1">
                  <a:lumMod val="75000"/>
                </a:schemeClr>
              </a:solidFill>
              <a:latin typeface="Calibri" panose="020F0502020204030204" pitchFamily="34" charset="0"/>
              <a:cs typeface="Calibri" panose="020F0502020204030204" pitchFamily="34" charset="0"/>
            </a:endParaRPr>
          </a:p>
          <a:p>
            <a:pPr algn="r"/>
            <a:r>
              <a:rPr lang="en-US" sz="1400" i="1" dirty="0">
                <a:solidFill>
                  <a:schemeClr val="tx1">
                    <a:lumMod val="75000"/>
                  </a:schemeClr>
                </a:solidFill>
                <a:latin typeface="Calibri" panose="020F0502020204030204" pitchFamily="34" charset="0"/>
                <a:cs typeface="Calibri" panose="020F0502020204030204" pitchFamily="34" charset="0"/>
              </a:rPr>
              <a:t>(Increasing Opportunities to Acquire Knowledge Through Reading)</a:t>
            </a:r>
          </a:p>
        </p:txBody>
      </p:sp>
    </p:spTree>
    <p:extLst>
      <p:ext uri="{BB962C8B-B14F-4D97-AF65-F5344CB8AC3E}">
        <p14:creationId xmlns:p14="http://schemas.microsoft.com/office/powerpoint/2010/main" val="11245668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49F77A2-9974-DA48-BCAD-94DA3E30095F}"/>
              </a:ext>
            </a:extLst>
          </p:cNvPr>
          <p:cNvSpPr>
            <a:spLocks noGrp="1"/>
          </p:cNvSpPr>
          <p:nvPr>
            <p:ph type="sldNum" sz="quarter" idx="4"/>
          </p:nvPr>
        </p:nvSpPr>
        <p:spPr/>
        <p:txBody>
          <a:bodyPr/>
          <a:lstStyle/>
          <a:p>
            <a:fld id="{4080289E-A2FF-0941-931A-EE1328331F47}" type="slidenum">
              <a:rPr lang="en-US" smtClean="0"/>
              <a:pPr/>
              <a:t>133</a:t>
            </a:fld>
            <a:endParaRPr lang="en-US" dirty="0"/>
          </a:p>
        </p:txBody>
      </p:sp>
      <p:sp>
        <p:nvSpPr>
          <p:cNvPr id="7" name="Text Placeholder 6">
            <a:extLst>
              <a:ext uri="{FF2B5EF4-FFF2-40B4-BE49-F238E27FC236}">
                <a16:creationId xmlns:a16="http://schemas.microsoft.com/office/drawing/2014/main" id="{1A61E7EA-2AA6-9B45-B7B7-6ADC5E5123AD}"/>
              </a:ext>
            </a:extLst>
          </p:cNvPr>
          <p:cNvSpPr>
            <a:spLocks noGrp="1"/>
          </p:cNvSpPr>
          <p:nvPr>
            <p:ph type="body" sz="quarter" idx="10"/>
          </p:nvPr>
        </p:nvSpPr>
        <p:spPr/>
        <p:txBody>
          <a:bodyPr/>
          <a:lstStyle/>
          <a:p>
            <a:pPr marL="0" indent="0" algn="ctr">
              <a:buNone/>
            </a:pPr>
            <a:r>
              <a:rPr lang="en-US" sz="4500" b="1" dirty="0">
                <a:solidFill>
                  <a:schemeClr val="tx2"/>
                </a:solidFill>
              </a:rPr>
              <a:t>Let’s Discuss!</a:t>
            </a:r>
          </a:p>
          <a:p>
            <a:pPr marL="0" indent="0" algn="ctr">
              <a:buNone/>
            </a:pPr>
            <a:endParaRPr lang="en-US" sz="2000" b="1" dirty="0">
              <a:solidFill>
                <a:schemeClr val="tx2"/>
              </a:solidFill>
            </a:endParaRPr>
          </a:p>
          <a:p>
            <a:pPr marL="346075" indent="-346075"/>
            <a:r>
              <a:rPr lang="en-US" sz="4500" dirty="0">
                <a:solidFill>
                  <a:schemeClr val="tx1"/>
                </a:solidFill>
              </a:rPr>
              <a:t>What kinds of books do your students tend to enjoy most? </a:t>
            </a:r>
          </a:p>
          <a:p>
            <a:pPr marL="346075" indent="-346075"/>
            <a:r>
              <a:rPr lang="en-US" sz="4500" dirty="0">
                <a:solidFill>
                  <a:schemeClr val="tx1"/>
                </a:solidFill>
              </a:rPr>
              <a:t>What are you currently doing to foster a love of reading in your classroom? What new ideas do you have? </a:t>
            </a:r>
            <a:endParaRPr lang="en-US" sz="4500" dirty="0"/>
          </a:p>
          <a:p>
            <a:pPr marL="0" indent="0">
              <a:buNone/>
            </a:pPr>
            <a:endParaRPr lang="en-US" sz="4500" dirty="0"/>
          </a:p>
        </p:txBody>
      </p:sp>
      <p:sp>
        <p:nvSpPr>
          <p:cNvPr id="6" name="Title 5">
            <a:extLst>
              <a:ext uri="{FF2B5EF4-FFF2-40B4-BE49-F238E27FC236}">
                <a16:creationId xmlns:a16="http://schemas.microsoft.com/office/drawing/2014/main" id="{BFF6A6F0-BFBB-3F43-A5EE-1EC5C0627CE6}"/>
              </a:ext>
            </a:extLst>
          </p:cNvPr>
          <p:cNvSpPr>
            <a:spLocks noGrp="1"/>
          </p:cNvSpPr>
          <p:nvPr>
            <p:ph type="title"/>
          </p:nvPr>
        </p:nvSpPr>
        <p:spPr/>
        <p:txBody>
          <a:bodyPr/>
          <a:lstStyle/>
          <a:p>
            <a:r>
              <a:rPr lang="en-US" dirty="0"/>
              <a:t>Fostering a Love of Reading</a:t>
            </a:r>
          </a:p>
        </p:txBody>
      </p:sp>
    </p:spTree>
    <p:extLst>
      <p:ext uri="{BB962C8B-B14F-4D97-AF65-F5344CB8AC3E}">
        <p14:creationId xmlns:p14="http://schemas.microsoft.com/office/powerpoint/2010/main" val="17556952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B4DC189-CBA1-B84C-9201-43D27C6F0DF9}"/>
              </a:ext>
            </a:extLst>
          </p:cNvPr>
          <p:cNvSpPr>
            <a:spLocks noGrp="1"/>
          </p:cNvSpPr>
          <p:nvPr>
            <p:ph type="sldNum" sz="quarter" idx="4"/>
          </p:nvPr>
        </p:nvSpPr>
        <p:spPr/>
        <p:txBody>
          <a:bodyPr/>
          <a:lstStyle/>
          <a:p>
            <a:fld id="{4080289E-A2FF-0941-931A-EE1328331F47}" type="slidenum">
              <a:rPr lang="en-US" smtClean="0"/>
              <a:pPr/>
              <a:t>134</a:t>
            </a:fld>
            <a:endParaRPr lang="en-US" dirty="0"/>
          </a:p>
        </p:txBody>
      </p:sp>
      <p:sp>
        <p:nvSpPr>
          <p:cNvPr id="7" name="Text Placeholder 6">
            <a:extLst>
              <a:ext uri="{FF2B5EF4-FFF2-40B4-BE49-F238E27FC236}">
                <a16:creationId xmlns:a16="http://schemas.microsoft.com/office/drawing/2014/main" id="{3907BA39-DF92-C846-BEA6-5B3964BCCADA}"/>
              </a:ext>
            </a:extLst>
          </p:cNvPr>
          <p:cNvSpPr>
            <a:spLocks noGrp="1"/>
          </p:cNvSpPr>
          <p:nvPr>
            <p:ph type="body" sz="quarter" idx="10"/>
          </p:nvPr>
        </p:nvSpPr>
        <p:spPr>
          <a:xfrm>
            <a:off x="343926" y="932800"/>
            <a:ext cx="6652579" cy="4154041"/>
          </a:xfrm>
        </p:spPr>
        <p:txBody>
          <a:bodyPr/>
          <a:lstStyle/>
          <a:p>
            <a:pPr marL="346075" indent="-346075"/>
            <a:r>
              <a:rPr lang="en-US" sz="3800" dirty="0">
                <a:solidFill>
                  <a:schemeClr val="tx1"/>
                </a:solidFill>
              </a:rPr>
              <a:t>Give students opportunities to choose what they want to read </a:t>
            </a:r>
          </a:p>
          <a:p>
            <a:pPr marL="346075" indent="-346075"/>
            <a:r>
              <a:rPr lang="en-US" sz="3800" dirty="0">
                <a:solidFill>
                  <a:schemeClr val="tx1"/>
                </a:solidFill>
              </a:rPr>
              <a:t>Encourage students to recommend books to classmates</a:t>
            </a:r>
          </a:p>
          <a:p>
            <a:pPr marL="346075" indent="-346075"/>
            <a:r>
              <a:rPr lang="en-US" sz="3800" dirty="0">
                <a:solidFill>
                  <a:schemeClr val="tx1"/>
                </a:solidFill>
              </a:rPr>
              <a:t>Support students in forming book clubs </a:t>
            </a:r>
          </a:p>
          <a:p>
            <a:pPr marL="346075" indent="-346075"/>
            <a:r>
              <a:rPr lang="en-US" sz="3800" dirty="0">
                <a:solidFill>
                  <a:schemeClr val="tx1"/>
                </a:solidFill>
              </a:rPr>
              <a:t>Keep students updated about what you’re reading!</a:t>
            </a:r>
          </a:p>
        </p:txBody>
      </p:sp>
      <p:sp>
        <p:nvSpPr>
          <p:cNvPr id="6" name="Title 5">
            <a:extLst>
              <a:ext uri="{FF2B5EF4-FFF2-40B4-BE49-F238E27FC236}">
                <a16:creationId xmlns:a16="http://schemas.microsoft.com/office/drawing/2014/main" id="{63900F54-17B3-B24E-B985-B0A2B9D71D05}"/>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8E73161D-73E3-0A47-B6E9-98B7699964D5}"/>
              </a:ext>
            </a:extLst>
          </p:cNvPr>
          <p:cNvPicPr>
            <a:picLocks noChangeAspect="1"/>
          </p:cNvPicPr>
          <p:nvPr/>
        </p:nvPicPr>
        <p:blipFill>
          <a:blip r:embed="rId3"/>
          <a:stretch>
            <a:fillRect/>
          </a:stretch>
        </p:blipFill>
        <p:spPr>
          <a:xfrm>
            <a:off x="7367258" y="1744608"/>
            <a:ext cx="4824742" cy="3581696"/>
          </a:xfrm>
          <a:prstGeom prst="rect">
            <a:avLst/>
          </a:prstGeom>
        </p:spPr>
      </p:pic>
    </p:spTree>
    <p:extLst>
      <p:ext uri="{BB962C8B-B14F-4D97-AF65-F5344CB8AC3E}">
        <p14:creationId xmlns:p14="http://schemas.microsoft.com/office/powerpoint/2010/main" val="192564171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49E7A9C-3AAA-CB40-9DE7-A7590A0A05B3}"/>
              </a:ext>
            </a:extLst>
          </p:cNvPr>
          <p:cNvSpPr>
            <a:spLocks noGrp="1"/>
          </p:cNvSpPr>
          <p:nvPr>
            <p:ph type="sldNum" sz="quarter" idx="4"/>
          </p:nvPr>
        </p:nvSpPr>
        <p:spPr/>
        <p:txBody>
          <a:bodyPr/>
          <a:lstStyle/>
          <a:p>
            <a:fld id="{4080289E-A2FF-0941-931A-EE1328331F47}" type="slidenum">
              <a:rPr lang="en-US" smtClean="0"/>
              <a:pPr/>
              <a:t>135</a:t>
            </a:fld>
            <a:endParaRPr lang="en-US" dirty="0"/>
          </a:p>
        </p:txBody>
      </p:sp>
      <p:sp>
        <p:nvSpPr>
          <p:cNvPr id="7" name="Text Placeholder 6">
            <a:extLst>
              <a:ext uri="{FF2B5EF4-FFF2-40B4-BE49-F238E27FC236}">
                <a16:creationId xmlns:a16="http://schemas.microsoft.com/office/drawing/2014/main" id="{16FB8D6D-F54A-434C-BDF4-B3826FE4362C}"/>
              </a:ext>
            </a:extLst>
          </p:cNvPr>
          <p:cNvSpPr>
            <a:spLocks noGrp="1"/>
          </p:cNvSpPr>
          <p:nvPr>
            <p:ph type="body" sz="quarter" idx="10"/>
          </p:nvPr>
        </p:nvSpPr>
        <p:spPr>
          <a:xfrm>
            <a:off x="404019" y="1673695"/>
            <a:ext cx="11787981" cy="4822825"/>
          </a:xfrm>
        </p:spPr>
        <p:txBody>
          <a:bodyPr/>
          <a:lstStyle/>
          <a:p>
            <a:pPr marL="0" indent="0" algn="ctr">
              <a:buNone/>
            </a:pPr>
            <a:r>
              <a:rPr lang="en-US" sz="6000" b="1" dirty="0">
                <a:solidFill>
                  <a:schemeClr val="tx2"/>
                </a:solidFill>
              </a:rPr>
              <a:t>So we know volume of reading is important… </a:t>
            </a:r>
          </a:p>
          <a:p>
            <a:pPr marL="0" indent="0" algn="ctr">
              <a:buNone/>
            </a:pPr>
            <a:endParaRPr lang="en-US" sz="6000" b="1" dirty="0">
              <a:solidFill>
                <a:schemeClr val="tx2"/>
              </a:solidFill>
            </a:endParaRPr>
          </a:p>
          <a:p>
            <a:pPr marL="0" indent="0" algn="ctr">
              <a:buNone/>
            </a:pPr>
            <a:r>
              <a:rPr lang="en-US" sz="6000" b="1" dirty="0">
                <a:solidFill>
                  <a:schemeClr val="tx2"/>
                </a:solidFill>
              </a:rPr>
              <a:t>…but where do we start? </a:t>
            </a:r>
          </a:p>
        </p:txBody>
      </p:sp>
      <p:sp>
        <p:nvSpPr>
          <p:cNvPr id="6" name="Title 5">
            <a:extLst>
              <a:ext uri="{FF2B5EF4-FFF2-40B4-BE49-F238E27FC236}">
                <a16:creationId xmlns:a16="http://schemas.microsoft.com/office/drawing/2014/main" id="{FB8CD3D1-0E90-AC4C-8B55-FFC91DED07E1}"/>
              </a:ext>
            </a:extLst>
          </p:cNvPr>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42288895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136</a:t>
            </a:fld>
            <a:endParaRPr lang="en-US" dirty="0"/>
          </a:p>
        </p:txBody>
      </p:sp>
      <p:sp>
        <p:nvSpPr>
          <p:cNvPr id="4" name="Title 3"/>
          <p:cNvSpPr>
            <a:spLocks noGrp="1"/>
          </p:cNvSpPr>
          <p:nvPr>
            <p:ph type="title"/>
          </p:nvPr>
        </p:nvSpPr>
        <p:spPr/>
        <p:txBody>
          <a:bodyPr/>
          <a:lstStyle/>
          <a:p>
            <a:r>
              <a:rPr lang="en-US" dirty="0"/>
              <a:t>When does volume of reading happen?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599" y="1026809"/>
            <a:ext cx="10465135" cy="4962191"/>
          </a:xfrm>
          <a:prstGeom prst="rect">
            <a:avLst/>
          </a:prstGeom>
        </p:spPr>
      </p:pic>
      <p:sp>
        <p:nvSpPr>
          <p:cNvPr id="7" name="Oval 6"/>
          <p:cNvSpPr/>
          <p:nvPr/>
        </p:nvSpPr>
        <p:spPr>
          <a:xfrm>
            <a:off x="660399" y="3327400"/>
            <a:ext cx="4978401" cy="24130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6C202FC-54E0-7A4F-95E2-3D7C2861D157}"/>
              </a:ext>
            </a:extLst>
          </p:cNvPr>
          <p:cNvSpPr txBox="1"/>
          <p:nvPr/>
        </p:nvSpPr>
        <p:spPr>
          <a:xfrm>
            <a:off x="6512700" y="5793361"/>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6627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137</a:t>
            </a:fld>
            <a:endParaRPr lang="en-US" dirty="0"/>
          </a:p>
        </p:txBody>
      </p:sp>
      <p:sp>
        <p:nvSpPr>
          <p:cNvPr id="6" name="Title 5"/>
          <p:cNvSpPr>
            <a:spLocks noGrp="1"/>
          </p:cNvSpPr>
          <p:nvPr>
            <p:ph type="title"/>
          </p:nvPr>
        </p:nvSpPr>
        <p:spPr/>
        <p:txBody>
          <a:bodyPr/>
          <a:lstStyle/>
          <a:p>
            <a:r>
              <a:rPr lang="en-US" dirty="0"/>
              <a:t>Is the answer just</a:t>
            </a:r>
            <a:r>
              <a:rPr lang="is-IS" dirty="0"/>
              <a:t>… more books? And more time?</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300" y="977900"/>
            <a:ext cx="8140700" cy="4902200"/>
          </a:xfrm>
          <a:prstGeom prst="rect">
            <a:avLst/>
          </a:prstGeom>
        </p:spPr>
      </p:pic>
    </p:spTree>
    <p:extLst>
      <p:ext uri="{BB962C8B-B14F-4D97-AF65-F5344CB8AC3E}">
        <p14:creationId xmlns:p14="http://schemas.microsoft.com/office/powerpoint/2010/main" val="120148546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9264D83-899A-2942-8D73-326D8ABB63E4}"/>
              </a:ext>
            </a:extLst>
          </p:cNvPr>
          <p:cNvSpPr>
            <a:spLocks noGrp="1"/>
          </p:cNvSpPr>
          <p:nvPr>
            <p:ph type="sldNum" sz="quarter" idx="4"/>
          </p:nvPr>
        </p:nvSpPr>
        <p:spPr/>
        <p:txBody>
          <a:bodyPr/>
          <a:lstStyle/>
          <a:p>
            <a:fld id="{4080289E-A2FF-0941-931A-EE1328331F47}" type="slidenum">
              <a:rPr lang="en-US" smtClean="0"/>
              <a:pPr/>
              <a:t>138</a:t>
            </a:fld>
            <a:endParaRPr lang="en-US" dirty="0"/>
          </a:p>
        </p:txBody>
      </p:sp>
      <p:sp>
        <p:nvSpPr>
          <p:cNvPr id="7" name="Text Placeholder 6">
            <a:extLst>
              <a:ext uri="{FF2B5EF4-FFF2-40B4-BE49-F238E27FC236}">
                <a16:creationId xmlns:a16="http://schemas.microsoft.com/office/drawing/2014/main" id="{FBBBBB33-931D-A547-8393-DFA82156FDD3}"/>
              </a:ext>
            </a:extLst>
          </p:cNvPr>
          <p:cNvSpPr>
            <a:spLocks noGrp="1"/>
          </p:cNvSpPr>
          <p:nvPr>
            <p:ph type="body" sz="quarter" idx="10"/>
          </p:nvPr>
        </p:nvSpPr>
        <p:spPr>
          <a:xfrm>
            <a:off x="423863" y="1124044"/>
            <a:ext cx="11344274" cy="4822825"/>
          </a:xfrm>
        </p:spPr>
        <p:txBody>
          <a:bodyPr/>
          <a:lstStyle/>
          <a:p>
            <a:pPr marL="0" indent="0" algn="ctr">
              <a:buNone/>
            </a:pPr>
            <a:r>
              <a:rPr lang="en-US" sz="3600" i="1" dirty="0">
                <a:solidFill>
                  <a:schemeClr val="tx1"/>
                </a:solidFill>
              </a:rPr>
              <a:t>“Many students will relish this opportunity [to read independently]; others will need to be held responsible to really read during these independent times.”</a:t>
            </a:r>
          </a:p>
          <a:p>
            <a:pPr marL="0" indent="0" algn="ctr">
              <a:buNone/>
            </a:pPr>
            <a:r>
              <a:rPr lang="en-US" sz="1200" dirty="0">
                <a:solidFill>
                  <a:schemeClr val="tx1"/>
                </a:solidFill>
              </a:rPr>
              <a:t>(”Both and” Literacy Instruction)  </a:t>
            </a:r>
          </a:p>
          <a:p>
            <a:pPr marL="0" indent="0" algn="ctr">
              <a:buNone/>
            </a:pPr>
            <a:endParaRPr lang="en-US" sz="1200" dirty="0"/>
          </a:p>
          <a:p>
            <a:pPr marL="0" indent="0" algn="ctr">
              <a:buNone/>
            </a:pPr>
            <a:endParaRPr lang="en-US" sz="1200" dirty="0"/>
          </a:p>
        </p:txBody>
      </p:sp>
      <p:sp>
        <p:nvSpPr>
          <p:cNvPr id="6" name="Title 5">
            <a:extLst>
              <a:ext uri="{FF2B5EF4-FFF2-40B4-BE49-F238E27FC236}">
                <a16:creationId xmlns:a16="http://schemas.microsoft.com/office/drawing/2014/main" id="{CDAC871B-1551-C546-8EFD-6FAD9DBFC6ED}"/>
              </a:ext>
            </a:extLst>
          </p:cNvPr>
          <p:cNvSpPr>
            <a:spLocks noGrp="1"/>
          </p:cNvSpPr>
          <p:nvPr>
            <p:ph type="title"/>
          </p:nvPr>
        </p:nvSpPr>
        <p:spPr/>
        <p:txBody>
          <a:bodyPr/>
          <a:lstStyle/>
          <a:p>
            <a:r>
              <a:rPr lang="en-US" dirty="0"/>
              <a:t>Balance is Key!</a:t>
            </a:r>
          </a:p>
        </p:txBody>
      </p:sp>
      <p:pic>
        <p:nvPicPr>
          <p:cNvPr id="8" name="Picture 7">
            <a:extLst>
              <a:ext uri="{FF2B5EF4-FFF2-40B4-BE49-F238E27FC236}">
                <a16:creationId xmlns:a16="http://schemas.microsoft.com/office/drawing/2014/main" id="{78B2BD72-72B7-DD4A-8D8D-638932D438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900" y="3264853"/>
            <a:ext cx="2616200" cy="2682016"/>
          </a:xfrm>
          <a:prstGeom prst="rect">
            <a:avLst/>
          </a:prstGeom>
        </p:spPr>
      </p:pic>
      <p:sp>
        <p:nvSpPr>
          <p:cNvPr id="9" name="TextBox 8">
            <a:extLst>
              <a:ext uri="{FF2B5EF4-FFF2-40B4-BE49-F238E27FC236}">
                <a16:creationId xmlns:a16="http://schemas.microsoft.com/office/drawing/2014/main" id="{5EC07523-319A-A84B-8363-170FC775F288}"/>
              </a:ext>
            </a:extLst>
          </p:cNvPr>
          <p:cNvSpPr txBox="1"/>
          <p:nvPr/>
        </p:nvSpPr>
        <p:spPr>
          <a:xfrm>
            <a:off x="1023937"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Accountability</a:t>
            </a:r>
          </a:p>
        </p:txBody>
      </p:sp>
      <p:sp>
        <p:nvSpPr>
          <p:cNvPr id="10" name="TextBox 9">
            <a:extLst>
              <a:ext uri="{FF2B5EF4-FFF2-40B4-BE49-F238E27FC236}">
                <a16:creationId xmlns:a16="http://schemas.microsoft.com/office/drawing/2014/main" id="{AC3DC6DC-0C4E-2845-8E10-DEAEDC21B192}"/>
              </a:ext>
            </a:extLst>
          </p:cNvPr>
          <p:cNvSpPr txBox="1"/>
          <p:nvPr/>
        </p:nvSpPr>
        <p:spPr>
          <a:xfrm>
            <a:off x="7916068"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Enjoyment</a:t>
            </a:r>
          </a:p>
        </p:txBody>
      </p:sp>
    </p:spTree>
    <p:extLst>
      <p:ext uri="{BB962C8B-B14F-4D97-AF65-F5344CB8AC3E}">
        <p14:creationId xmlns:p14="http://schemas.microsoft.com/office/powerpoint/2010/main" val="96586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139</a:t>
            </a:fld>
            <a:endParaRPr lang="en-US" dirty="0"/>
          </a:p>
        </p:txBody>
      </p:sp>
      <p:sp>
        <p:nvSpPr>
          <p:cNvPr id="6" name="Title 5"/>
          <p:cNvSpPr>
            <a:spLocks noGrp="1"/>
          </p:cNvSpPr>
          <p:nvPr>
            <p:ph type="title"/>
          </p:nvPr>
        </p:nvSpPr>
        <p:spPr/>
        <p:txBody>
          <a:bodyPr/>
          <a:lstStyle/>
          <a:p>
            <a:r>
              <a:rPr lang="en-US" dirty="0"/>
              <a:t>One Example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99" y="1116510"/>
            <a:ext cx="4025089" cy="4830107"/>
          </a:xfrm>
          <a:prstGeom prst="rect">
            <a:avLst/>
          </a:prstGeom>
          <a:ln w="25400">
            <a:solidFill>
              <a:schemeClr val="tx1">
                <a:lumMod val="50000"/>
              </a:schemeClr>
            </a:solidFill>
          </a:ln>
        </p:spPr>
      </p:pic>
      <p:sp>
        <p:nvSpPr>
          <p:cNvPr id="2" name="TextBox 1"/>
          <p:cNvSpPr txBox="1"/>
          <p:nvPr/>
        </p:nvSpPr>
        <p:spPr>
          <a:xfrm>
            <a:off x="4805464" y="1116510"/>
            <a:ext cx="7050952" cy="4801314"/>
          </a:xfrm>
          <a:prstGeom prst="rect">
            <a:avLst/>
          </a:prstGeom>
          <a:noFill/>
        </p:spPr>
        <p:txBody>
          <a:bodyPr wrap="square" rtlCol="0">
            <a:spAutoFit/>
          </a:bodyPr>
          <a:lstStyle/>
          <a:p>
            <a:pPr marL="285750" indent="-285750">
              <a:buFont typeface="Arial" charset="0"/>
              <a:buChar char="•"/>
            </a:pPr>
            <a:r>
              <a:rPr lang="en-US" sz="3400" b="1" dirty="0">
                <a:solidFill>
                  <a:schemeClr val="tx2"/>
                </a:solidFill>
                <a:latin typeface="Calibri" charset="0"/>
                <a:ea typeface="Calibri" charset="0"/>
                <a:cs typeface="Calibri" charset="0"/>
              </a:rPr>
              <a:t>Review</a:t>
            </a:r>
            <a:r>
              <a:rPr lang="en-US" sz="3400" dirty="0">
                <a:solidFill>
                  <a:schemeClr val="tx1">
                    <a:lumMod val="75000"/>
                  </a:schemeClr>
                </a:solidFill>
                <a:latin typeface="Calibri" charset="0"/>
                <a:ea typeface="Calibri" charset="0"/>
                <a:cs typeface="Calibri" charset="0"/>
              </a:rPr>
              <a:t> </a:t>
            </a:r>
            <a:r>
              <a:rPr lang="en-US" sz="3400" dirty="0">
                <a:latin typeface="Calibri" charset="0"/>
                <a:ea typeface="Calibri" charset="0"/>
                <a:cs typeface="Calibri" charset="0"/>
              </a:rPr>
              <a:t>the Independent Reading Log</a:t>
            </a:r>
          </a:p>
          <a:p>
            <a:pPr marL="285750" indent="-285750">
              <a:buFont typeface="Arial" charset="0"/>
              <a:buChar char="•"/>
            </a:pPr>
            <a:r>
              <a:rPr lang="en-US" sz="3400" dirty="0">
                <a:latin typeface="Calibri" charset="0"/>
                <a:ea typeface="Calibri" charset="0"/>
                <a:cs typeface="Calibri" charset="0"/>
              </a:rPr>
              <a:t>How does this tool support you in balancing accountability and enjoyment?</a:t>
            </a:r>
          </a:p>
          <a:p>
            <a:pPr marL="285750" indent="-285750">
              <a:buFont typeface="Arial" charset="0"/>
              <a:buChar char="•"/>
            </a:pPr>
            <a:r>
              <a:rPr lang="en-US" sz="3400" dirty="0">
                <a:latin typeface="Calibri" charset="0"/>
                <a:ea typeface="Calibri" charset="0"/>
                <a:cs typeface="Calibri" charset="0"/>
              </a:rPr>
              <a:t>What systems for accountability are you currently using in your classroom? How might you incorporate a tool like this into your practice?</a:t>
            </a:r>
          </a:p>
        </p:txBody>
      </p:sp>
      <p:sp>
        <p:nvSpPr>
          <p:cNvPr id="7" name="TextBox 6">
            <a:extLst>
              <a:ext uri="{FF2B5EF4-FFF2-40B4-BE49-F238E27FC236}">
                <a16:creationId xmlns:a16="http://schemas.microsoft.com/office/drawing/2014/main" id="{4F9FA9CC-E865-7345-9CE4-62BB4B7AD4F7}"/>
              </a:ext>
            </a:extLst>
          </p:cNvPr>
          <p:cNvSpPr txBox="1"/>
          <p:nvPr/>
        </p:nvSpPr>
        <p:spPr>
          <a:xfrm>
            <a:off x="507999" y="791449"/>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396737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5E4186-13F5-DE4D-83BE-2EF6FE68D0B5}"/>
              </a:ext>
            </a:extLst>
          </p:cNvPr>
          <p:cNvSpPr>
            <a:spLocks noGrp="1"/>
          </p:cNvSpPr>
          <p:nvPr>
            <p:ph type="sldNum" sz="quarter" idx="4"/>
          </p:nvPr>
        </p:nvSpPr>
        <p:spPr/>
        <p:txBody>
          <a:bodyPr/>
          <a:lstStyle/>
          <a:p>
            <a:fld id="{4080289E-A2FF-0941-931A-EE1328331F47}" type="slidenum">
              <a:rPr lang="en-US" smtClean="0"/>
              <a:pPr/>
              <a:t>14</a:t>
            </a:fld>
            <a:endParaRPr lang="en-US" dirty="0"/>
          </a:p>
        </p:txBody>
      </p:sp>
      <p:sp>
        <p:nvSpPr>
          <p:cNvPr id="7" name="Text Placeholder 6">
            <a:extLst>
              <a:ext uri="{FF2B5EF4-FFF2-40B4-BE49-F238E27FC236}">
                <a16:creationId xmlns:a16="http://schemas.microsoft.com/office/drawing/2014/main" id="{E1CAF9F3-9F91-864B-9F5D-24B9E5D9A5DE}"/>
              </a:ext>
            </a:extLst>
          </p:cNvPr>
          <p:cNvSpPr>
            <a:spLocks noGrp="1"/>
          </p:cNvSpPr>
          <p:nvPr>
            <p:ph type="body" sz="quarter" idx="10"/>
          </p:nvPr>
        </p:nvSpPr>
        <p:spPr>
          <a:xfrm>
            <a:off x="4431323" y="1024581"/>
            <a:ext cx="7425093" cy="4822825"/>
          </a:xfrm>
        </p:spPr>
        <p:txBody>
          <a:bodyPr/>
          <a:lstStyle/>
          <a:p>
            <a:r>
              <a:rPr lang="en-US" sz="4000" dirty="0">
                <a:solidFill>
                  <a:schemeClr val="tx1"/>
                </a:solidFill>
              </a:rPr>
              <a:t>Which text might help us understand the structure of this report? </a:t>
            </a:r>
          </a:p>
          <a:p>
            <a:r>
              <a:rPr lang="en-US" sz="4000" dirty="0">
                <a:solidFill>
                  <a:schemeClr val="tx1"/>
                </a:solidFill>
              </a:rPr>
              <a:t>Based on what we learned from that text, what do we know about the numbers listed in this report? </a:t>
            </a:r>
          </a:p>
          <a:p>
            <a:r>
              <a:rPr lang="en-US" sz="4000" dirty="0">
                <a:solidFill>
                  <a:schemeClr val="tx1"/>
                </a:solidFill>
              </a:rPr>
              <a:t>How do we know which scores this fishery received?</a:t>
            </a:r>
          </a:p>
        </p:txBody>
      </p:sp>
      <p:sp>
        <p:nvSpPr>
          <p:cNvPr id="6" name="Title 5">
            <a:extLst>
              <a:ext uri="{FF2B5EF4-FFF2-40B4-BE49-F238E27FC236}">
                <a16:creationId xmlns:a16="http://schemas.microsoft.com/office/drawing/2014/main" id="{16DF63EC-9923-EA46-8802-4F06A2D750C9}"/>
              </a:ext>
            </a:extLst>
          </p:cNvPr>
          <p:cNvSpPr>
            <a:spLocks noGrp="1"/>
          </p:cNvSpPr>
          <p:nvPr>
            <p:ph type="title"/>
          </p:nvPr>
        </p:nvSpPr>
        <p:spPr/>
        <p:txBody>
          <a:bodyPr/>
          <a:lstStyle/>
          <a:p>
            <a:r>
              <a:rPr lang="en-US" dirty="0"/>
              <a:t>Revisit the Report: Structure</a:t>
            </a:r>
          </a:p>
        </p:txBody>
      </p:sp>
      <p:pic>
        <p:nvPicPr>
          <p:cNvPr id="8" name="Picture 7">
            <a:extLst>
              <a:ext uri="{FF2B5EF4-FFF2-40B4-BE49-F238E27FC236}">
                <a16:creationId xmlns:a16="http://schemas.microsoft.com/office/drawing/2014/main" id="{5AA5094C-0CD0-6940-BD32-A2477E9751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055" y="1195953"/>
            <a:ext cx="3617394" cy="4480080"/>
          </a:xfrm>
          <a:prstGeom prst="rect">
            <a:avLst/>
          </a:prstGeom>
          <a:ln w="15875">
            <a:solidFill>
              <a:schemeClr val="accent6">
                <a:lumMod val="50000"/>
              </a:schemeClr>
            </a:solidFill>
          </a:ln>
        </p:spPr>
      </p:pic>
      <p:sp>
        <p:nvSpPr>
          <p:cNvPr id="9" name="TextBox 8">
            <a:extLst>
              <a:ext uri="{FF2B5EF4-FFF2-40B4-BE49-F238E27FC236}">
                <a16:creationId xmlns:a16="http://schemas.microsoft.com/office/drawing/2014/main" id="{E55E750C-A65A-5841-88A7-C81A9C68D729}"/>
              </a:ext>
            </a:extLst>
          </p:cNvPr>
          <p:cNvSpPr txBox="1"/>
          <p:nvPr/>
        </p:nvSpPr>
        <p:spPr>
          <a:xfrm>
            <a:off x="9922253" y="5649193"/>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87247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140</a:t>
            </a:fld>
            <a:endParaRPr lang="en-US" dirty="0"/>
          </a:p>
        </p:txBody>
      </p:sp>
      <p:sp>
        <p:nvSpPr>
          <p:cNvPr id="4" name="Title 3"/>
          <p:cNvSpPr>
            <a:spLocks noGrp="1"/>
          </p:cNvSpPr>
          <p:nvPr>
            <p:ph type="title"/>
          </p:nvPr>
        </p:nvSpPr>
        <p:spPr/>
        <p:txBody>
          <a:bodyPr/>
          <a:lstStyle/>
          <a:p>
            <a:r>
              <a:rPr lang="en-US" dirty="0"/>
              <a:t>Let’s Discuss! </a:t>
            </a:r>
          </a:p>
        </p:txBody>
      </p:sp>
      <p:sp>
        <p:nvSpPr>
          <p:cNvPr id="6" name="Text Placeholder 5">
            <a:extLst>
              <a:ext uri="{FF2B5EF4-FFF2-40B4-BE49-F238E27FC236}">
                <a16:creationId xmlns:a16="http://schemas.microsoft.com/office/drawing/2014/main" id="{F07A4622-6CA0-8E48-AD22-0969072259F8}"/>
              </a:ext>
            </a:extLst>
          </p:cNvPr>
          <p:cNvSpPr>
            <a:spLocks noGrp="1"/>
          </p:cNvSpPr>
          <p:nvPr>
            <p:ph type="body" sz="quarter" idx="10"/>
          </p:nvPr>
        </p:nvSpPr>
        <p:spPr/>
        <p:txBody>
          <a:bodyPr/>
          <a:lstStyle/>
          <a:p>
            <a:endParaRPr lang="en-US"/>
          </a:p>
        </p:txBody>
      </p:sp>
      <p:sp>
        <p:nvSpPr>
          <p:cNvPr id="7" name="Text Placeholder 2">
            <a:extLst>
              <a:ext uri="{FF2B5EF4-FFF2-40B4-BE49-F238E27FC236}">
                <a16:creationId xmlns:a16="http://schemas.microsoft.com/office/drawing/2014/main" id="{EE8366D7-A1C3-6843-A6FB-6329616E4361}"/>
              </a:ext>
            </a:extLst>
          </p:cNvPr>
          <p:cNvSpPr txBox="1">
            <a:spLocks/>
          </p:cNvSpPr>
          <p:nvPr/>
        </p:nvSpPr>
        <p:spPr>
          <a:xfrm>
            <a:off x="472454" y="1193799"/>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4200" dirty="0">
                <a:solidFill>
                  <a:schemeClr val="tx1"/>
                </a:solidFill>
              </a:rPr>
              <a:t>What is volume of reading, and why is it important?</a:t>
            </a:r>
          </a:p>
          <a:p>
            <a:endParaRPr lang="en-US" sz="500" dirty="0">
              <a:solidFill>
                <a:schemeClr val="tx1"/>
              </a:solidFill>
            </a:endParaRPr>
          </a:p>
          <a:p>
            <a:pPr marL="228600" lvl="1">
              <a:spcBef>
                <a:spcPts val="1000"/>
              </a:spcBef>
            </a:pPr>
            <a:r>
              <a:rPr lang="en-US" sz="4200" dirty="0">
                <a:solidFill>
                  <a:schemeClr val="tx1"/>
                </a:solidFill>
                <a:latin typeface="Calibri" charset="0"/>
                <a:ea typeface="Calibri" charset="0"/>
                <a:cs typeface="Calibri" charset="0"/>
              </a:rPr>
              <a:t>How does volume of reading support students in meeting the ELA goal of reading, understanding and expressing understanding of complex texts?</a:t>
            </a:r>
          </a:p>
          <a:p>
            <a:pPr marL="0" lvl="1" indent="0">
              <a:spcBef>
                <a:spcPts val="1000"/>
              </a:spcBef>
              <a:buFont typeface="Arial"/>
              <a:buNone/>
            </a:pPr>
            <a:r>
              <a:rPr lang="en-US" sz="500" dirty="0">
                <a:solidFill>
                  <a:schemeClr val="tx1"/>
                </a:solidFill>
                <a:latin typeface="Calibri" charset="0"/>
                <a:ea typeface="Calibri" charset="0"/>
                <a:cs typeface="Calibri" charset="0"/>
              </a:rPr>
              <a:t>  </a:t>
            </a:r>
          </a:p>
          <a:p>
            <a:pPr marL="228600" lvl="1">
              <a:spcBef>
                <a:spcPts val="1000"/>
              </a:spcBef>
            </a:pPr>
            <a:r>
              <a:rPr lang="en-US" sz="4200" dirty="0">
                <a:solidFill>
                  <a:schemeClr val="tx1"/>
                </a:solidFill>
                <a:latin typeface="Calibri" charset="0"/>
                <a:ea typeface="Calibri" charset="0"/>
                <a:cs typeface="Calibri" charset="0"/>
              </a:rPr>
              <a:t>How might you increase the volume of reading students are doing in your classroom? </a:t>
            </a:r>
          </a:p>
        </p:txBody>
      </p:sp>
    </p:spTree>
    <p:extLst>
      <p:ext uri="{BB962C8B-B14F-4D97-AF65-F5344CB8AC3E}">
        <p14:creationId xmlns:p14="http://schemas.microsoft.com/office/powerpoint/2010/main" val="194902008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141</a:t>
            </a:fld>
            <a:endParaRPr lang="en-US" dirty="0"/>
          </a:p>
        </p:txBody>
      </p:sp>
      <p:sp>
        <p:nvSpPr>
          <p:cNvPr id="3" name="Text Placeholder 2"/>
          <p:cNvSpPr>
            <a:spLocks noGrp="1"/>
          </p:cNvSpPr>
          <p:nvPr>
            <p:ph type="body" sz="quarter" idx="10"/>
          </p:nvPr>
        </p:nvSpPr>
        <p:spPr/>
        <p:txBody>
          <a:bodyPr/>
          <a:lstStyle/>
          <a:p>
            <a:pPr marL="0" indent="0" algn="ctr">
              <a:buNone/>
            </a:pPr>
            <a:r>
              <a:rPr lang="en-US" sz="5500" b="1" dirty="0">
                <a:solidFill>
                  <a:schemeClr val="tx2"/>
                </a:solidFill>
              </a:rPr>
              <a:t>In one sentence…</a:t>
            </a:r>
          </a:p>
          <a:p>
            <a:pPr marL="0" indent="0" algn="ctr">
              <a:buNone/>
            </a:pPr>
            <a:endParaRPr lang="en-US" sz="2000" dirty="0">
              <a:solidFill>
                <a:schemeClr val="tx1"/>
              </a:solidFill>
            </a:endParaRPr>
          </a:p>
          <a:p>
            <a:pPr marL="0" indent="0" algn="ctr">
              <a:buNone/>
            </a:pPr>
            <a:r>
              <a:rPr lang="en-US" sz="6000" dirty="0">
                <a:solidFill>
                  <a:schemeClr val="tx1"/>
                </a:solidFill>
              </a:rPr>
              <a:t>What is meant by the phrase “building knowledge” and why is it critical to achieving our ELA goal?</a:t>
            </a:r>
          </a:p>
          <a:p>
            <a:endParaRPr lang="en-US" sz="3200" dirty="0"/>
          </a:p>
        </p:txBody>
      </p:sp>
      <p:sp>
        <p:nvSpPr>
          <p:cNvPr id="4" name="Title 3"/>
          <p:cNvSpPr>
            <a:spLocks noGrp="1"/>
          </p:cNvSpPr>
          <p:nvPr>
            <p:ph type="title"/>
          </p:nvPr>
        </p:nvSpPr>
        <p:spPr/>
        <p:txBody>
          <a:bodyPr/>
          <a:lstStyle/>
          <a:p>
            <a:r>
              <a:rPr lang="en-US" dirty="0"/>
              <a:t>Let’s Reflect!</a:t>
            </a:r>
          </a:p>
        </p:txBody>
      </p:sp>
    </p:spTree>
    <p:extLst>
      <p:ext uri="{BB962C8B-B14F-4D97-AF65-F5344CB8AC3E}">
        <p14:creationId xmlns:p14="http://schemas.microsoft.com/office/powerpoint/2010/main" val="40673786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142</a:t>
            </a:fld>
            <a:endParaRPr lang="en-US"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Form a group of 3</a:t>
            </a:r>
          </a:p>
          <a:p>
            <a:pPr marL="346075" indent="-346075"/>
            <a:r>
              <a:rPr lang="en-US" sz="4000" dirty="0">
                <a:solidFill>
                  <a:schemeClr val="tx1"/>
                </a:solidFill>
              </a:rPr>
              <a:t>Take turns sharing your statements</a:t>
            </a:r>
          </a:p>
          <a:p>
            <a:pPr lvl="1"/>
            <a:r>
              <a:rPr lang="en-US" sz="3600" dirty="0">
                <a:solidFill>
                  <a:schemeClr val="tx1"/>
                </a:solidFill>
              </a:rPr>
              <a:t>Identify trends, similarities, and differences</a:t>
            </a:r>
          </a:p>
          <a:p>
            <a:pPr marL="346075" indent="-346075"/>
            <a:r>
              <a:rPr lang="en-US" sz="4000" b="1" dirty="0">
                <a:solidFill>
                  <a:schemeClr val="tx2"/>
                </a:solidFill>
              </a:rPr>
              <a:t>Co-create</a:t>
            </a:r>
            <a:r>
              <a:rPr lang="en-US" sz="4000" dirty="0">
                <a:solidFill>
                  <a:schemeClr val="tx1"/>
                </a:solidFill>
              </a:rPr>
              <a:t> one sentence that captures the message(s) you think are most important in answering the question: What is meant by the phrase “building knowledge” and why is it critical to achieving our ELA goal?</a:t>
            </a:r>
          </a:p>
        </p:txBody>
      </p:sp>
      <p:sp>
        <p:nvSpPr>
          <p:cNvPr id="6" name="Title 5"/>
          <p:cNvSpPr>
            <a:spLocks noGrp="1"/>
          </p:cNvSpPr>
          <p:nvPr>
            <p:ph type="title"/>
          </p:nvPr>
        </p:nvSpPr>
        <p:spPr/>
        <p:txBody>
          <a:bodyPr/>
          <a:lstStyle/>
          <a:p>
            <a:r>
              <a:rPr lang="en-US" dirty="0"/>
              <a:t>Come to a Consensus </a:t>
            </a:r>
          </a:p>
        </p:txBody>
      </p:sp>
    </p:spTree>
    <p:extLst>
      <p:ext uri="{BB962C8B-B14F-4D97-AF65-F5344CB8AC3E}">
        <p14:creationId xmlns:p14="http://schemas.microsoft.com/office/powerpoint/2010/main" val="109690697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143</a:t>
            </a:fld>
            <a:endParaRPr lang="en-US" dirty="0"/>
          </a:p>
        </p:txBody>
      </p:sp>
      <p:sp>
        <p:nvSpPr>
          <p:cNvPr id="6" name="Title 5"/>
          <p:cNvSpPr>
            <a:spLocks noGrp="1"/>
          </p:cNvSpPr>
          <p:nvPr>
            <p:ph type="title"/>
          </p:nvPr>
        </p:nvSpPr>
        <p:spPr/>
        <p:txBody>
          <a:bodyPr/>
          <a:lstStyle/>
          <a:p>
            <a:r>
              <a:rPr lang="en-US" dirty="0"/>
              <a:t>Where are we headed next?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752376"/>
            <a:ext cx="11119816" cy="5342724"/>
          </a:xfrm>
          <a:prstGeom prst="rect">
            <a:avLst/>
          </a:prstGeom>
        </p:spPr>
      </p:pic>
      <p:sp>
        <p:nvSpPr>
          <p:cNvPr id="9" name="Rectangle 8"/>
          <p:cNvSpPr/>
          <p:nvPr/>
        </p:nvSpPr>
        <p:spPr>
          <a:xfrm>
            <a:off x="685800" y="914400"/>
            <a:ext cx="5816600" cy="5051425"/>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4357915-DBC9-2C43-88FF-A0B9978314F4}"/>
              </a:ext>
            </a:extLst>
          </p:cNvPr>
          <p:cNvSpPr txBox="1"/>
          <p:nvPr/>
        </p:nvSpPr>
        <p:spPr>
          <a:xfrm>
            <a:off x="10062720" y="581193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753339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0E5140-83ED-C04B-B62F-B9E96D840EF9}"/>
              </a:ext>
            </a:extLst>
          </p:cNvPr>
          <p:cNvSpPr>
            <a:spLocks noGrp="1"/>
          </p:cNvSpPr>
          <p:nvPr>
            <p:ph type="sldNum" sz="quarter" idx="4"/>
          </p:nvPr>
        </p:nvSpPr>
        <p:spPr/>
        <p:txBody>
          <a:bodyPr/>
          <a:lstStyle/>
          <a:p>
            <a:fld id="{4080289E-A2FF-0941-931A-EE1328331F47}" type="slidenum">
              <a:rPr lang="en-US" smtClean="0"/>
              <a:pPr/>
              <a:t>15</a:t>
            </a:fld>
            <a:endParaRPr lang="en-US" dirty="0"/>
          </a:p>
        </p:txBody>
      </p:sp>
      <p:sp>
        <p:nvSpPr>
          <p:cNvPr id="6" name="Text Placeholder 5">
            <a:extLst>
              <a:ext uri="{FF2B5EF4-FFF2-40B4-BE49-F238E27FC236}">
                <a16:creationId xmlns:a16="http://schemas.microsoft.com/office/drawing/2014/main" id="{9809400B-307A-774F-9CCD-14E5227575A8}"/>
              </a:ext>
            </a:extLst>
          </p:cNvPr>
          <p:cNvSpPr>
            <a:spLocks noGrp="1"/>
          </p:cNvSpPr>
          <p:nvPr>
            <p:ph type="body" sz="quarter" idx="10"/>
          </p:nvPr>
        </p:nvSpPr>
        <p:spPr>
          <a:xfrm>
            <a:off x="4783015" y="1099513"/>
            <a:ext cx="6758760" cy="4822825"/>
          </a:xfrm>
        </p:spPr>
        <p:txBody>
          <a:bodyPr/>
          <a:lstStyle/>
          <a:p>
            <a:pPr marL="0" indent="0" algn="ctr">
              <a:buNone/>
            </a:pPr>
            <a:r>
              <a:rPr lang="en-US" sz="4000" b="1" dirty="0">
                <a:solidFill>
                  <a:schemeClr val="tx2"/>
                </a:solidFill>
              </a:rPr>
              <a:t>With Your Table group: </a:t>
            </a:r>
          </a:p>
          <a:p>
            <a:pPr marL="0" indent="0" algn="ctr">
              <a:buNone/>
            </a:pPr>
            <a:endParaRPr lang="en-US" sz="1400" b="1" dirty="0">
              <a:solidFill>
                <a:schemeClr val="tx2"/>
              </a:solidFill>
            </a:endParaRPr>
          </a:p>
          <a:p>
            <a:r>
              <a:rPr lang="en-US" sz="4100" b="1" dirty="0">
                <a:solidFill>
                  <a:schemeClr val="tx2"/>
                </a:solidFill>
              </a:rPr>
              <a:t>Reread </a:t>
            </a:r>
            <a:r>
              <a:rPr lang="en-US" sz="4100" dirty="0">
                <a:solidFill>
                  <a:schemeClr val="tx1"/>
                </a:solidFill>
              </a:rPr>
              <a:t>the Safina Center’s “Bycatch: Pacific Cod” report.</a:t>
            </a:r>
          </a:p>
          <a:p>
            <a:endParaRPr lang="en-US" sz="2000" dirty="0">
              <a:solidFill>
                <a:schemeClr val="tx1"/>
              </a:solidFill>
            </a:endParaRPr>
          </a:p>
          <a:p>
            <a:r>
              <a:rPr lang="en-US" sz="4100" b="1" dirty="0">
                <a:solidFill>
                  <a:schemeClr val="tx2"/>
                </a:solidFill>
              </a:rPr>
              <a:t>Discuss and answer </a:t>
            </a:r>
            <a:r>
              <a:rPr lang="en-US" sz="4100" dirty="0">
                <a:solidFill>
                  <a:schemeClr val="tx1"/>
                </a:solidFill>
              </a:rPr>
              <a:t>the series of questions in your note-catcher. </a:t>
            </a:r>
          </a:p>
        </p:txBody>
      </p:sp>
      <p:sp>
        <p:nvSpPr>
          <p:cNvPr id="2" name="Title 1">
            <a:extLst>
              <a:ext uri="{FF2B5EF4-FFF2-40B4-BE49-F238E27FC236}">
                <a16:creationId xmlns:a16="http://schemas.microsoft.com/office/drawing/2014/main" id="{DAB8A1B3-258A-B14D-9F65-3203178E1168}"/>
              </a:ext>
            </a:extLst>
          </p:cNvPr>
          <p:cNvSpPr>
            <a:spLocks noGrp="1"/>
          </p:cNvSpPr>
          <p:nvPr>
            <p:ph type="title"/>
          </p:nvPr>
        </p:nvSpPr>
        <p:spPr/>
        <p:txBody>
          <a:bodyPr/>
          <a:lstStyle/>
          <a:p>
            <a:r>
              <a:rPr lang="en-US" dirty="0"/>
              <a:t>Revisit the Report</a:t>
            </a:r>
          </a:p>
        </p:txBody>
      </p:sp>
      <p:pic>
        <p:nvPicPr>
          <p:cNvPr id="7" name="Picture 6">
            <a:extLst>
              <a:ext uri="{FF2B5EF4-FFF2-40B4-BE49-F238E27FC236}">
                <a16:creationId xmlns:a16="http://schemas.microsoft.com/office/drawing/2014/main" id="{354D13D4-C3D2-4B48-A441-9176815DE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980" y="1099513"/>
            <a:ext cx="3691641" cy="4572034"/>
          </a:xfrm>
          <a:prstGeom prst="rect">
            <a:avLst/>
          </a:prstGeom>
          <a:ln w="15875">
            <a:solidFill>
              <a:schemeClr val="accent6">
                <a:lumMod val="50000"/>
              </a:schemeClr>
            </a:solidFill>
          </a:ln>
        </p:spPr>
      </p:pic>
      <p:sp>
        <p:nvSpPr>
          <p:cNvPr id="8" name="TextBox 7">
            <a:extLst>
              <a:ext uri="{FF2B5EF4-FFF2-40B4-BE49-F238E27FC236}">
                <a16:creationId xmlns:a16="http://schemas.microsoft.com/office/drawing/2014/main" id="{8DCA163C-7F9B-1246-AA85-742C63E0EE99}"/>
              </a:ext>
            </a:extLst>
          </p:cNvPr>
          <p:cNvSpPr txBox="1"/>
          <p:nvPr/>
        </p:nvSpPr>
        <p:spPr>
          <a:xfrm>
            <a:off x="10074653" y="5801593"/>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22649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16</a:t>
            </a:fld>
            <a:endParaRPr lang="en-US" dirty="0"/>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Now</a:t>
            </a:r>
            <a:r>
              <a:rPr lang="is-IS" dirty="0"/>
              <a:t>… </a:t>
            </a:r>
            <a:r>
              <a:rPr lang="en-US" dirty="0"/>
              <a:t>Rate Your Confidence</a:t>
            </a:r>
          </a:p>
        </p:txBody>
      </p:sp>
      <p:sp>
        <p:nvSpPr>
          <p:cNvPr id="8" name="Text Placeholder 8">
            <a:extLst>
              <a:ext uri="{FF2B5EF4-FFF2-40B4-BE49-F238E27FC236}">
                <a16:creationId xmlns:a16="http://schemas.microsoft.com/office/drawing/2014/main" id="{EA49F328-11D3-2242-8846-1C93B57F215B}"/>
              </a:ext>
            </a:extLst>
          </p:cNvPr>
          <p:cNvSpPr txBox="1">
            <a:spLocks/>
          </p:cNvSpPr>
          <p:nvPr/>
        </p:nvSpPr>
        <p:spPr>
          <a:xfrm>
            <a:off x="4888524" y="1342783"/>
            <a:ext cx="6967892" cy="438534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3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1400" b="1" dirty="0">
              <a:solidFill>
                <a:schemeClr val="tx2"/>
              </a:solidFill>
              <a:latin typeface="Calibri" charset="0"/>
              <a:ea typeface="Calibri" charset="0"/>
              <a:cs typeface="Calibri" charset="0"/>
              <a:sym typeface="Rockwell"/>
            </a:endParaRPr>
          </a:p>
          <a:p>
            <a:pPr marL="290513" indent="-290513">
              <a:buFont typeface="Arial" charset="0"/>
              <a:buChar char="•"/>
            </a:pPr>
            <a:r>
              <a:rPr lang="en-US" sz="4300" b="1" dirty="0">
                <a:solidFill>
                  <a:schemeClr val="tx2"/>
                </a:solidFill>
                <a:latin typeface="Calibri" charset="0"/>
                <a:ea typeface="Calibri" charset="0"/>
                <a:cs typeface="Calibri" charset="0"/>
                <a:sym typeface="Rockwell"/>
              </a:rPr>
              <a:t>Read </a:t>
            </a:r>
            <a:r>
              <a:rPr lang="en-US" sz="4300" dirty="0">
                <a:solidFill>
                  <a:schemeClr val="tx1"/>
                </a:solidFill>
                <a:latin typeface="Calibri" charset="0"/>
                <a:ea typeface="Calibri" charset="0"/>
                <a:cs typeface="Calibri" charset="0"/>
                <a:sym typeface="Rockwell"/>
              </a:rPr>
              <a:t>this text</a:t>
            </a:r>
          </a:p>
          <a:p>
            <a:pPr marL="290513" indent="-290513">
              <a:buFont typeface="Arial" charset="0"/>
              <a:buChar char="•"/>
            </a:pPr>
            <a:r>
              <a:rPr lang="en-US" sz="4300" b="1" dirty="0">
                <a:solidFill>
                  <a:schemeClr val="tx2"/>
                </a:solidFill>
                <a:latin typeface="Calibri" charset="0"/>
                <a:ea typeface="Calibri" charset="0"/>
                <a:cs typeface="Calibri" charset="0"/>
                <a:sym typeface="Rockwell"/>
              </a:rPr>
              <a:t>Understand </a:t>
            </a:r>
            <a:r>
              <a:rPr lang="en-US" sz="4300" dirty="0">
                <a:solidFill>
                  <a:schemeClr val="tx1"/>
                </a:solidFill>
                <a:latin typeface="Calibri" charset="0"/>
                <a:ea typeface="Calibri" charset="0"/>
                <a:cs typeface="Calibri" charset="0"/>
                <a:sym typeface="Rockwell"/>
              </a:rPr>
              <a:t>this text</a:t>
            </a:r>
          </a:p>
          <a:p>
            <a:pPr marL="290513" indent="-290513">
              <a:buFont typeface="Arial" charset="0"/>
              <a:buChar char="•"/>
            </a:pPr>
            <a:r>
              <a:rPr lang="en-US" sz="4300" b="1" dirty="0">
                <a:solidFill>
                  <a:schemeClr val="tx2"/>
                </a:solidFill>
                <a:latin typeface="Calibri" charset="0"/>
                <a:ea typeface="Calibri" charset="0"/>
                <a:cs typeface="Calibri" charset="0"/>
                <a:sym typeface="Rockwell"/>
              </a:rPr>
              <a:t>Express </a:t>
            </a:r>
            <a:r>
              <a:rPr lang="en-US" sz="4300" dirty="0">
                <a:solidFill>
                  <a:schemeClr val="tx1"/>
                </a:solidFill>
                <a:latin typeface="Calibri" charset="0"/>
                <a:ea typeface="Calibri" charset="0"/>
                <a:cs typeface="Calibri" charset="0"/>
                <a:sym typeface="Rockwell"/>
              </a:rPr>
              <a:t>your understanding of this text</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971" y="1192203"/>
            <a:ext cx="3821844" cy="4733288"/>
          </a:xfrm>
          <a:prstGeom prst="rect">
            <a:avLst/>
          </a:prstGeom>
          <a:ln w="15875">
            <a:solidFill>
              <a:schemeClr val="accent6">
                <a:lumMod val="50000"/>
              </a:schemeClr>
            </a:solidFill>
          </a:ln>
        </p:spPr>
      </p:pic>
      <p:sp>
        <p:nvSpPr>
          <p:cNvPr id="7" name="TextBox 6">
            <a:extLst>
              <a:ext uri="{FF2B5EF4-FFF2-40B4-BE49-F238E27FC236}">
                <a16:creationId xmlns:a16="http://schemas.microsoft.com/office/drawing/2014/main" id="{E41726A8-50C8-BA4E-9316-1251DB5A900B}"/>
              </a:ext>
            </a:extLst>
          </p:cNvPr>
          <p:cNvSpPr txBox="1"/>
          <p:nvPr/>
        </p:nvSpPr>
        <p:spPr>
          <a:xfrm>
            <a:off x="10074653" y="5801593"/>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1109076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Based on this experience, what role does knowledge play in reading comprehension?</a:t>
            </a:r>
          </a:p>
          <a:p>
            <a:pPr marL="342900" lvl="0" indent="-368300">
              <a:spcBef>
                <a:spcPts val="0"/>
              </a:spcBef>
              <a:buClr>
                <a:schemeClr val="dk1"/>
              </a:buClr>
              <a:buSzPct val="100000"/>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buFont typeface="Rockwell"/>
              <a:buChar char="•"/>
            </a:pPr>
            <a:r>
              <a:rPr lang="en-US" sz="4100" dirty="0">
                <a:solidFill>
                  <a:schemeClr val="tx1"/>
                </a:solidFill>
                <a:latin typeface="Calibri" charset="0"/>
                <a:ea typeface="Calibri" charset="0"/>
                <a:cs typeface="Calibri" charset="0"/>
                <a:sym typeface="Rockwell"/>
              </a:rPr>
              <a:t>What would the impact have been if the texts focused on a skill (e.g. summarizing) but were about different topics? Why? </a:t>
            </a:r>
          </a:p>
          <a:p>
            <a:pPr marL="342900" lvl="0" indent="-368300">
              <a:spcBef>
                <a:spcPts val="0"/>
              </a:spcBef>
              <a:buClr>
                <a:schemeClr val="dk1"/>
              </a:buClr>
              <a:buSzPct val="100000"/>
              <a:buFont typeface="Rockwell"/>
              <a:buChar char="•"/>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What implications does this have on literacy instruction?</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Let’s Discuss!</a:t>
            </a:r>
          </a:p>
        </p:txBody>
      </p:sp>
      <p:sp>
        <p:nvSpPr>
          <p:cNvPr id="6" name="Slide Number Placeholder 5"/>
          <p:cNvSpPr>
            <a:spLocks noGrp="1"/>
          </p:cNvSpPr>
          <p:nvPr>
            <p:ph type="sldNum" sz="quarter" idx="4"/>
          </p:nvPr>
        </p:nvSpPr>
        <p:spPr/>
        <p:txBody>
          <a:bodyPr/>
          <a:lstStyle/>
          <a:p>
            <a:fld id="{4080289E-A2FF-0941-931A-EE1328331F47}" type="slidenum">
              <a:rPr lang="en-US" smtClean="0"/>
              <a:pPr/>
              <a:t>17</a:t>
            </a:fld>
            <a:endParaRPr lang="en-US" dirty="0"/>
          </a:p>
        </p:txBody>
      </p:sp>
    </p:spTree>
    <p:extLst>
      <p:ext uri="{BB962C8B-B14F-4D97-AF65-F5344CB8AC3E}">
        <p14:creationId xmlns:p14="http://schemas.microsoft.com/office/powerpoint/2010/main" val="17508109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solidFill>
                  <a:schemeClr val="tx1"/>
                </a:solidFill>
              </a:rPr>
              <a:t>Module 2</a:t>
            </a:r>
            <a:r>
              <a:rPr lang="en-US" sz="5000" dirty="0">
                <a:solidFill>
                  <a:schemeClr val="tx1"/>
                </a:solidFill>
              </a:rPr>
              <a:t>: Building Knowledge</a:t>
            </a:r>
            <a:br>
              <a:rPr lang="en-US" sz="5000" dirty="0">
                <a:solidFill>
                  <a:schemeClr val="tx1"/>
                </a:solidFill>
              </a:rPr>
            </a:br>
            <a:r>
              <a:rPr lang="en-US" sz="5000" b="1" dirty="0">
                <a:solidFill>
                  <a:schemeClr val="tx1"/>
                </a:solidFill>
              </a:rPr>
              <a:t>Session 2</a:t>
            </a:r>
            <a:r>
              <a:rPr lang="en-US" sz="5000" dirty="0">
                <a:solidFill>
                  <a:schemeClr val="tx1"/>
                </a:solidFill>
              </a:rPr>
              <a:t>: Conceptual Coherence </a:t>
            </a:r>
            <a:br>
              <a:rPr lang="en-US" sz="5000" dirty="0">
                <a:solidFill>
                  <a:schemeClr val="tx1"/>
                </a:solidFill>
              </a:rPr>
            </a:br>
            <a:r>
              <a:rPr lang="en-US" sz="4500" dirty="0">
                <a:solidFill>
                  <a:schemeClr val="tx1"/>
                </a:solidFill>
              </a:rPr>
              <a:t>Grades 3 </a:t>
            </a:r>
            <a:r>
              <a:rPr lang="mr-IN" sz="4500" dirty="0">
                <a:solidFill>
                  <a:schemeClr val="tx1"/>
                </a:solidFill>
              </a:rPr>
              <a:t>–</a:t>
            </a:r>
            <a:r>
              <a:rPr lang="en-US" sz="4500" dirty="0">
                <a:solidFill>
                  <a:schemeClr val="tx1"/>
                </a:solidFill>
              </a:rPr>
              <a:t> 5</a:t>
            </a:r>
            <a:endParaRPr lang="en-US" dirty="0">
              <a:solidFill>
                <a:schemeClr val="tx1"/>
              </a:solidFill>
            </a:endParaRPr>
          </a:p>
        </p:txBody>
      </p:sp>
    </p:spTree>
    <p:extLst>
      <p:ext uri="{BB962C8B-B14F-4D97-AF65-F5344CB8AC3E}">
        <p14:creationId xmlns:p14="http://schemas.microsoft.com/office/powerpoint/2010/main" val="931269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9FAC4B-6FA8-4C2B-BD03-70D3A4E0B385}"/>
              </a:ext>
            </a:extLst>
          </p:cNvPr>
          <p:cNvSpPr>
            <a:spLocks noGrp="1"/>
          </p:cNvSpPr>
          <p:nvPr>
            <p:ph type="body" sz="quarter" idx="10"/>
          </p:nvPr>
        </p:nvSpPr>
        <p:spPr>
          <a:xfrm>
            <a:off x="404019" y="785495"/>
            <a:ext cx="11383962" cy="4822825"/>
          </a:xfrm>
        </p:spPr>
        <p:txBody>
          <a:bodyPr/>
          <a:lstStyle/>
          <a:p>
            <a:pPr marL="0" indent="0">
              <a:buNone/>
            </a:pPr>
            <a:endParaRPr lang="en-US" sz="1000" dirty="0"/>
          </a:p>
          <a:p>
            <a:pPr marL="0" indent="0" algn="ctr">
              <a:buNone/>
            </a:pPr>
            <a:r>
              <a:rPr lang="en-US" sz="4500" b="1" dirty="0">
                <a:solidFill>
                  <a:schemeClr val="tx2"/>
                </a:solidFill>
              </a:rPr>
              <a:t>Think – Pair – Share</a:t>
            </a:r>
          </a:p>
          <a:p>
            <a:pPr marL="0" indent="0" algn="ctr">
              <a:buNone/>
            </a:pPr>
            <a:endParaRPr lang="en-US" sz="2000" b="1" dirty="0">
              <a:solidFill>
                <a:schemeClr val="tx2"/>
              </a:solidFill>
            </a:endParaRPr>
          </a:p>
          <a:p>
            <a:pPr marL="352425" indent="-352425">
              <a:buFont typeface="Arial" charset="0"/>
              <a:buChar char="•"/>
            </a:pPr>
            <a:r>
              <a:rPr lang="en-US" sz="4200" dirty="0">
                <a:solidFill>
                  <a:schemeClr val="tx1"/>
                </a:solidFill>
              </a:rPr>
              <a:t>Think about a topic you’ve learned a lot about </a:t>
            </a:r>
          </a:p>
          <a:p>
            <a:pPr marL="352425" indent="-352425">
              <a:buFont typeface="Arial" charset="0"/>
              <a:buChar char="•"/>
            </a:pPr>
            <a:r>
              <a:rPr lang="en-US" sz="4200" dirty="0">
                <a:solidFill>
                  <a:schemeClr val="tx1"/>
                </a:solidFill>
              </a:rPr>
              <a:t>What role has reading played in developing and increasing your “expertise” in this topic?</a:t>
            </a:r>
          </a:p>
          <a:p>
            <a:pPr marL="0" indent="0">
              <a:buNone/>
            </a:pPr>
            <a:endParaRPr lang="en-US" sz="2000" i="1" dirty="0">
              <a:solidFill>
                <a:schemeClr val="tx1"/>
              </a:solidFill>
            </a:endParaRPr>
          </a:p>
          <a:p>
            <a:pPr marL="0" indent="0">
              <a:buNone/>
            </a:pPr>
            <a:r>
              <a:rPr lang="en-US" sz="3400" b="1" i="1" dirty="0">
                <a:solidFill>
                  <a:schemeClr val="tx1"/>
                </a:solidFill>
              </a:rPr>
              <a:t>Note: </a:t>
            </a:r>
            <a:r>
              <a:rPr lang="en-US" sz="3400" i="1" dirty="0">
                <a:solidFill>
                  <a:schemeClr val="tx1"/>
                </a:solidFill>
              </a:rPr>
              <a:t>“Reading” need not be limited to the type of text we traditionally read in school - be sure to include texts like manuals, blogs, magazines, newspapers, etc.</a:t>
            </a:r>
          </a:p>
          <a:p>
            <a:pPr marL="0" indent="0">
              <a:buNone/>
            </a:pPr>
            <a:endParaRPr lang="en-US" dirty="0"/>
          </a:p>
        </p:txBody>
      </p:sp>
      <p:sp>
        <p:nvSpPr>
          <p:cNvPr id="3" name="Title 2">
            <a:extLst>
              <a:ext uri="{FF2B5EF4-FFF2-40B4-BE49-F238E27FC236}">
                <a16:creationId xmlns:a16="http://schemas.microsoft.com/office/drawing/2014/main" id="{E96EB6CC-C581-4EA5-90DA-7452EFADDBCD}"/>
              </a:ext>
            </a:extLst>
          </p:cNvPr>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497163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22031" y="1124044"/>
            <a:ext cx="11434385" cy="4822825"/>
          </a:xfrm>
        </p:spPr>
        <p:txBody>
          <a:bodyPr/>
          <a:lstStyle/>
          <a:p>
            <a:pPr marL="0" indent="0" algn="ctr">
              <a:spcBef>
                <a:spcPts val="0"/>
              </a:spcBef>
              <a:buClr>
                <a:schemeClr val="dk1"/>
              </a:buClr>
              <a:buSzPct val="100000"/>
              <a:buNone/>
            </a:pPr>
            <a:r>
              <a:rPr lang="en-US" sz="4000" b="1" dirty="0">
                <a:solidFill>
                  <a:schemeClr val="tx2"/>
                </a:solidFill>
                <a:latin typeface="Calibri" charset="0"/>
                <a:ea typeface="Calibri" charset="0"/>
                <a:cs typeface="Calibri" charset="0"/>
                <a:sym typeface="Rockwell"/>
              </a:rPr>
              <a:t>Think – Pair – Share </a:t>
            </a:r>
          </a:p>
          <a:p>
            <a:pPr marL="0" indent="0" algn="ctr">
              <a:spcBef>
                <a:spcPts val="0"/>
              </a:spcBef>
              <a:buClr>
                <a:schemeClr val="dk1"/>
              </a:buClr>
              <a:buSzPct val="100000"/>
              <a:buNone/>
            </a:pPr>
            <a:endParaRPr lang="en-US" sz="4000" b="1" dirty="0">
              <a:solidFill>
                <a:schemeClr val="tx2"/>
              </a:solidFill>
              <a:latin typeface="Calibri" charset="0"/>
              <a:ea typeface="Calibri" charset="0"/>
              <a:cs typeface="Calibri" charset="0"/>
              <a:sym typeface="Rockwell"/>
            </a:endParaRPr>
          </a:p>
          <a:p>
            <a:pPr marL="0" indent="0" algn="ctr">
              <a:spcBef>
                <a:spcPts val="0"/>
              </a:spcBef>
              <a:buClr>
                <a:schemeClr val="dk1"/>
              </a:buClr>
              <a:buSzPct val="100000"/>
              <a:buNone/>
            </a:pPr>
            <a:r>
              <a:rPr lang="en-US" sz="3600" dirty="0">
                <a:solidFill>
                  <a:schemeClr val="tx1"/>
                </a:solidFill>
                <a:latin typeface="Calibri" charset="0"/>
                <a:ea typeface="Calibri" charset="0"/>
                <a:cs typeface="Calibri" charset="0"/>
                <a:sym typeface="Rockwell"/>
              </a:rPr>
              <a:t>Think about a text you’ve read that you found very challenging.</a:t>
            </a:r>
          </a:p>
          <a:p>
            <a:pPr marL="0" indent="0" algn="ctr">
              <a:spcBef>
                <a:spcPts val="0"/>
              </a:spcBef>
              <a:buClr>
                <a:schemeClr val="dk1"/>
              </a:buClr>
              <a:buSzPct val="100000"/>
              <a:buNone/>
            </a:pPr>
            <a:r>
              <a:rPr lang="en-US" sz="2400" i="1" dirty="0">
                <a:solidFill>
                  <a:schemeClr val="tx1"/>
                </a:solidFill>
                <a:latin typeface="Calibri" charset="0"/>
                <a:ea typeface="Calibri" charset="0"/>
                <a:cs typeface="Calibri" charset="0"/>
                <a:sym typeface="Rockwell"/>
              </a:rPr>
              <a:t>This could be something you read for pleasure, for work, for a college class, etc.   </a:t>
            </a:r>
          </a:p>
          <a:p>
            <a:pPr marL="0" indent="0" algn="ctr">
              <a:spcBef>
                <a:spcPts val="0"/>
              </a:spcBef>
              <a:buClr>
                <a:schemeClr val="dk1"/>
              </a:buClr>
              <a:buSzPct val="100000"/>
              <a:buNone/>
            </a:pPr>
            <a:endParaRPr lang="en-US" sz="3600" dirty="0">
              <a:solidFill>
                <a:schemeClr val="tx1"/>
              </a:solidFill>
              <a:latin typeface="Calibri" charset="0"/>
              <a:ea typeface="Calibri" charset="0"/>
              <a:cs typeface="Calibri" charset="0"/>
              <a:sym typeface="Rockwell"/>
            </a:endParaRPr>
          </a:p>
          <a:p>
            <a:pPr marL="762000" indent="-339725">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made this text so challenging to read? </a:t>
            </a:r>
          </a:p>
          <a:p>
            <a:pPr marL="762000" indent="-339725">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would have made this text easier to read and understand? </a:t>
            </a:r>
          </a:p>
          <a:p>
            <a:pPr>
              <a:spcBef>
                <a:spcPts val="0"/>
              </a:spcBef>
              <a:buClr>
                <a:schemeClr val="dk1"/>
              </a:buClr>
              <a:buSzPct val="100000"/>
            </a:pPr>
            <a:endParaRPr lang="en-US" sz="4000" b="1" dirty="0">
              <a:solidFill>
                <a:schemeClr val="accent6"/>
              </a:solidFill>
              <a:latin typeface="Calibri" charset="0"/>
              <a:ea typeface="Calibri" charset="0"/>
              <a:cs typeface="Calibri" charset="0"/>
              <a:sym typeface="Rockwell"/>
            </a:endParaRPr>
          </a:p>
          <a:p>
            <a:pPr marL="0" indent="0" algn="ctr">
              <a:spcBef>
                <a:spcPts val="0"/>
              </a:spcBef>
              <a:buClr>
                <a:schemeClr val="dk1"/>
              </a:buClr>
              <a:buSzPct val="100000"/>
              <a:buNone/>
            </a:pPr>
            <a:endParaRPr lang="en-US" sz="2000" b="1" dirty="0">
              <a:solidFill>
                <a:schemeClr val="tx2"/>
              </a:solidFill>
              <a:latin typeface="Calibri" charset="0"/>
              <a:ea typeface="Calibri" charset="0"/>
              <a:cs typeface="Calibri" charset="0"/>
              <a:sym typeface="Rockwell"/>
            </a:endParaRPr>
          </a:p>
          <a:p>
            <a:pPr>
              <a:spcBef>
                <a:spcPts val="0"/>
              </a:spcBef>
              <a:buClr>
                <a:schemeClr val="dk1"/>
              </a:buClr>
              <a:buSzPct val="100000"/>
              <a:buFont typeface="Arial" charset="0"/>
              <a:buChar char="•"/>
            </a:pPr>
            <a:endParaRPr lang="en-US" sz="4000" dirty="0">
              <a:solidFill>
                <a:schemeClr val="accent6"/>
              </a:solidFill>
              <a:latin typeface="Calibri" charset="0"/>
              <a:ea typeface="Calibri" charset="0"/>
              <a:cs typeface="Calibri" charset="0"/>
              <a:sym typeface="Rockwell"/>
            </a:endParaRPr>
          </a:p>
          <a:p>
            <a:pPr marL="342900" lvl="0" indent="-368300">
              <a:spcBef>
                <a:spcPts val="0"/>
              </a:spcBef>
              <a:buClr>
                <a:schemeClr val="dk1"/>
              </a:buClr>
              <a:buSzPct val="100000"/>
            </a:pPr>
            <a:endParaRPr lang="en-US" sz="3200" dirty="0">
              <a:solidFill>
                <a:schemeClr val="dk1"/>
              </a:solidFill>
              <a:latin typeface="Calibri" charset="0"/>
              <a:ea typeface="Calibri" charset="0"/>
              <a:cs typeface="Calibri" charset="0"/>
              <a:sym typeface="Rockwell"/>
            </a:endParaRPr>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2</a:t>
            </a:fld>
            <a:endParaRPr lang="en-US" dirty="0"/>
          </a:p>
        </p:txBody>
      </p:sp>
    </p:spTree>
    <p:extLst>
      <p:ext uri="{BB962C8B-B14F-4D97-AF65-F5344CB8AC3E}">
        <p14:creationId xmlns:p14="http://schemas.microsoft.com/office/powerpoint/2010/main" val="1277407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20</a:t>
            </a:fld>
            <a:endParaRPr lang="en-US" dirty="0"/>
          </a:p>
        </p:txBody>
      </p:sp>
      <p:sp>
        <p:nvSpPr>
          <p:cNvPr id="3" name="Text Placeholder 2"/>
          <p:cNvSpPr>
            <a:spLocks noGrp="1"/>
          </p:cNvSpPr>
          <p:nvPr>
            <p:ph type="body" sz="quarter" idx="10"/>
          </p:nvPr>
        </p:nvSpPr>
        <p:spPr/>
        <p:txBody>
          <a:bodyPr/>
          <a:lstStyle/>
          <a:p>
            <a:pPr marL="415925" lvl="0" indent="-415925">
              <a:spcBef>
                <a:spcPts val="0"/>
              </a:spcBef>
              <a:buClr>
                <a:schemeClr val="tx1"/>
              </a:buClr>
              <a:buSzPct val="100000"/>
              <a:buFont typeface="Arial" charset="0"/>
              <a:buChar char="•"/>
            </a:pPr>
            <a:r>
              <a:rPr lang="en-US" sz="5500" dirty="0">
                <a:solidFill>
                  <a:schemeClr val="tx1"/>
                </a:solidFill>
                <a:latin typeface="Calibri" panose="020F0502020204030204" pitchFamily="34" charset="0"/>
                <a:ea typeface="Rockwell"/>
                <a:cs typeface="Calibri" panose="020F0502020204030204" pitchFamily="34" charset="0"/>
                <a:sym typeface="Rockwell"/>
              </a:rPr>
              <a:t>Explain the research on the relationship between knowledge and reading comprehension</a:t>
            </a:r>
          </a:p>
          <a:p>
            <a:pPr marL="415925" lvl="0" indent="-415925">
              <a:spcBef>
                <a:spcPts val="0"/>
              </a:spcBef>
              <a:buClr>
                <a:schemeClr val="tx1"/>
              </a:buClr>
              <a:buSzPct val="100000"/>
              <a:buFont typeface="Arial" charset="0"/>
              <a:buChar char="•"/>
            </a:pPr>
            <a:r>
              <a:rPr lang="en-US" sz="5500" dirty="0">
                <a:solidFill>
                  <a:schemeClr val="tx1"/>
                </a:solidFill>
                <a:latin typeface="Calibri" panose="020F0502020204030204" pitchFamily="34" charset="0"/>
                <a:ea typeface="Rockwell"/>
                <a:cs typeface="Calibri" panose="020F0502020204030204" pitchFamily="34" charset="0"/>
                <a:sym typeface="Rockwell"/>
              </a:rPr>
              <a:t>Analyze how texts are chosen and organized to build knowledge in our shared unit from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244042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21</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1570361793"/>
              </p:ext>
            </p:extLst>
          </p:nvPr>
        </p:nvGraphicFramePr>
        <p:xfrm>
          <a:off x="1687483" y="1469360"/>
          <a:ext cx="8817033" cy="3840480"/>
        </p:xfrm>
        <a:graphic>
          <a:graphicData uri="http://schemas.openxmlformats.org/drawingml/2006/table">
            <a:tbl>
              <a:tblPr firstRow="1" bandRow="1">
                <a:tableStyleId>{7DF18680-E054-41AD-8BC1-D1AEF772440D}</a:tableStyleId>
              </a:tblPr>
              <a:tblGrid>
                <a:gridCol w="1814446">
                  <a:extLst>
                    <a:ext uri="{9D8B030D-6E8A-4147-A177-3AD203B41FA5}">
                      <a16:colId xmlns:a16="http://schemas.microsoft.com/office/drawing/2014/main" val="20000"/>
                    </a:ext>
                  </a:extLst>
                </a:gridCol>
                <a:gridCol w="7002587">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Rigor and Reading Comprehension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10</a:t>
                      </a:r>
                      <a:r>
                        <a:rPr lang="en-US" sz="3600" baseline="0" dirty="0">
                          <a:solidFill>
                            <a:schemeClr val="tx1"/>
                          </a:solidFill>
                          <a:latin typeface="Calibri" charset="0"/>
                          <a:ea typeface="Calibri" charset="0"/>
                          <a:cs typeface="Calibri" charset="0"/>
                        </a:rPr>
                        <a:t> min</a:t>
                      </a:r>
                      <a:endParaRPr lang="en-US" sz="36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The Baseball Study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36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Text Sets in the ELA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9217722"/>
                  </a:ext>
                </a:extLst>
              </a:tr>
            </a:tbl>
          </a:graphicData>
        </a:graphic>
      </p:graphicFrame>
    </p:spTree>
    <p:extLst>
      <p:ext uri="{BB962C8B-B14F-4D97-AF65-F5344CB8AC3E}">
        <p14:creationId xmlns:p14="http://schemas.microsoft.com/office/powerpoint/2010/main" val="1643008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22</a:t>
            </a:fld>
            <a:endParaRPr lang="en-US" dirty="0"/>
          </a:p>
        </p:txBody>
      </p:sp>
      <p:sp>
        <p:nvSpPr>
          <p:cNvPr id="4" name="Title 3"/>
          <p:cNvSpPr>
            <a:spLocks noGrp="1"/>
          </p:cNvSpPr>
          <p:nvPr>
            <p:ph type="title"/>
          </p:nvPr>
        </p:nvSpPr>
        <p:spPr/>
        <p:txBody>
          <a:bodyPr/>
          <a:lstStyle/>
          <a:p>
            <a:r>
              <a:rPr lang="en-US" dirty="0"/>
              <a:t>Consider These Questions</a:t>
            </a:r>
          </a:p>
        </p:txBody>
      </p:sp>
      <p:sp>
        <p:nvSpPr>
          <p:cNvPr id="5" name="TextBox 4"/>
          <p:cNvSpPr txBox="1"/>
          <p:nvPr/>
        </p:nvSpPr>
        <p:spPr>
          <a:xfrm>
            <a:off x="7135561" y="1098046"/>
            <a:ext cx="4720855" cy="4816703"/>
          </a:xfrm>
          <a:prstGeom prst="rect">
            <a:avLst/>
          </a:prstGeom>
          <a:solidFill>
            <a:schemeClr val="bg1">
              <a:lumMod val="85000"/>
            </a:schemeClr>
          </a:solidFill>
          <a:ln w="38100">
            <a:solidFill>
              <a:schemeClr val="tx2"/>
            </a:solidFill>
          </a:ln>
        </p:spPr>
        <p:txBody>
          <a:bodyPr wrap="square" rtlCol="0">
            <a:spAutoFit/>
          </a:bodyPr>
          <a:lstStyle/>
          <a:p>
            <a:pPr algn="ctr"/>
            <a:endParaRPr lang="en-US" sz="2000" b="1" dirty="0">
              <a:solidFill>
                <a:schemeClr val="tx2"/>
              </a:solidFill>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Look at the Bloom’s hierarchy in your note-catcher.  </a:t>
            </a:r>
          </a:p>
          <a:p>
            <a:pPr algn="ctr"/>
            <a:endParaRPr lang="en-US" sz="1500" b="1" dirty="0">
              <a:latin typeface="Calibri" charset="0"/>
              <a:ea typeface="Calibri" charset="0"/>
              <a:cs typeface="Calibri" charset="0"/>
            </a:endParaRPr>
          </a:p>
          <a:p>
            <a:pPr marL="457200" indent="-457200">
              <a:buFont typeface="Arial" charset="0"/>
              <a:buChar char="•"/>
            </a:pPr>
            <a:r>
              <a:rPr lang="en-US" sz="3600" b="1" dirty="0">
                <a:latin typeface="Calibri" charset="0"/>
                <a:ea typeface="Calibri" charset="0"/>
                <a:cs typeface="Calibri" charset="0"/>
              </a:rPr>
              <a:t>Where does each question fall in this hierarchy? </a:t>
            </a:r>
          </a:p>
          <a:p>
            <a:pPr marL="457200" indent="-457200">
              <a:buFont typeface="Arial" charset="0"/>
              <a:buChar char="•"/>
            </a:pPr>
            <a:r>
              <a:rPr lang="en-US" sz="3600" b="1" dirty="0">
                <a:latin typeface="Calibri" charset="0"/>
                <a:ea typeface="Calibri" charset="0"/>
                <a:cs typeface="Calibri" charset="0"/>
              </a:rPr>
              <a:t>How do you know? </a:t>
            </a:r>
          </a:p>
          <a:p>
            <a:pPr algn="ctr"/>
            <a:endParaRPr lang="en-US" sz="2000" b="1" dirty="0">
              <a:solidFill>
                <a:schemeClr val="tx2"/>
              </a:solidFill>
              <a:latin typeface="Calibri" charset="0"/>
              <a:ea typeface="Calibri" charset="0"/>
              <a:cs typeface="Calibri" charset="0"/>
            </a:endParaRPr>
          </a:p>
        </p:txBody>
      </p:sp>
      <p:sp>
        <p:nvSpPr>
          <p:cNvPr id="7" name="Content Placeholder 1"/>
          <p:cNvSpPr txBox="1">
            <a:spLocks/>
          </p:cNvSpPr>
          <p:nvPr/>
        </p:nvSpPr>
        <p:spPr>
          <a:xfrm>
            <a:off x="777157" y="1329661"/>
            <a:ext cx="5682009" cy="4338084"/>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4400" b="1" dirty="0">
                <a:solidFill>
                  <a:schemeClr val="tx2"/>
                </a:solidFill>
                <a:latin typeface="Calibri" charset="0"/>
                <a:ea typeface="Calibri" charset="0"/>
                <a:cs typeface="Calibri" charset="0"/>
              </a:rPr>
              <a:t>Question #1</a:t>
            </a:r>
            <a:r>
              <a:rPr lang="en-US" sz="4400" b="1" dirty="0">
                <a:latin typeface="Calibri" charset="0"/>
                <a:ea typeface="Calibri" charset="0"/>
                <a:cs typeface="Calibri" charset="0"/>
              </a:rPr>
              <a:t>: </a:t>
            </a:r>
            <a:r>
              <a:rPr lang="en-US" sz="4400" dirty="0">
                <a:latin typeface="Calibri" charset="0"/>
                <a:ea typeface="Calibri" charset="0"/>
                <a:cs typeface="Calibri" charset="0"/>
              </a:rPr>
              <a:t>Restate the following sentence in your own words.</a:t>
            </a:r>
          </a:p>
          <a:p>
            <a:pPr marL="0" indent="0">
              <a:buFont typeface="Arial"/>
              <a:buNone/>
            </a:pPr>
            <a:endParaRPr lang="en-US" sz="4400" dirty="0">
              <a:solidFill>
                <a:schemeClr val="tx1">
                  <a:lumMod val="75000"/>
                </a:schemeClr>
              </a:solidFill>
              <a:latin typeface="Calibri" charset="0"/>
              <a:ea typeface="Calibri" charset="0"/>
              <a:cs typeface="Calibri" charset="0"/>
            </a:endParaRPr>
          </a:p>
          <a:p>
            <a:pPr marL="0" indent="0">
              <a:buFont typeface="Arial"/>
              <a:buNone/>
            </a:pPr>
            <a:r>
              <a:rPr lang="en-US" sz="4400" b="1" dirty="0">
                <a:solidFill>
                  <a:schemeClr val="tx2"/>
                </a:solidFill>
                <a:latin typeface="Calibri" charset="0"/>
                <a:ea typeface="Calibri" charset="0"/>
                <a:cs typeface="Calibri" charset="0"/>
              </a:rPr>
              <a:t>Question #2: </a:t>
            </a:r>
            <a:r>
              <a:rPr lang="en-US" sz="4400" dirty="0">
                <a:latin typeface="Calibri" charset="0"/>
                <a:ea typeface="Calibri" charset="0"/>
                <a:cs typeface="Calibri" charset="0"/>
              </a:rPr>
              <a:t>Read the following passage, then write a letter to the editor defending the moral values the main character displays with regard to animals.</a:t>
            </a:r>
            <a:endParaRPr lang="en-US" sz="4400" b="1" dirty="0">
              <a:latin typeface="Calibri" charset="0"/>
              <a:ea typeface="Calibri" charset="0"/>
              <a:cs typeface="Calibri" charset="0"/>
            </a:endParaRPr>
          </a:p>
          <a:p>
            <a:pPr marL="0" indent="0">
              <a:buFont typeface="Arial"/>
              <a:buNone/>
            </a:pPr>
            <a:endParaRPr lang="en-US" dirty="0">
              <a:solidFill>
                <a:srgbClr val="000000"/>
              </a:solidFill>
            </a:endParaRPr>
          </a:p>
        </p:txBody>
      </p:sp>
    </p:spTree>
    <p:extLst>
      <p:ext uri="{BB962C8B-B14F-4D97-AF65-F5344CB8AC3E}">
        <p14:creationId xmlns:p14="http://schemas.microsoft.com/office/powerpoint/2010/main" val="155905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23</a:t>
            </a:fld>
            <a:endParaRPr lang="en-US" dirty="0"/>
          </a:p>
        </p:txBody>
      </p:sp>
      <p:sp>
        <p:nvSpPr>
          <p:cNvPr id="3" name="Text Placeholder 2"/>
          <p:cNvSpPr>
            <a:spLocks noGrp="1"/>
          </p:cNvSpPr>
          <p:nvPr>
            <p:ph type="body" sz="quarter" idx="10"/>
          </p:nvPr>
        </p:nvSpPr>
        <p:spPr/>
        <p:txBody>
          <a:bodyPr/>
          <a:lstStyle/>
          <a:p>
            <a:pPr marL="0" indent="0" algn="ctr">
              <a:buNone/>
            </a:pPr>
            <a:r>
              <a:rPr lang="en-US" sz="3500" b="1" dirty="0">
                <a:solidFill>
                  <a:schemeClr val="tx2"/>
                </a:solidFill>
              </a:rPr>
              <a:t>Restate the following sentence in your own words:</a:t>
            </a:r>
          </a:p>
          <a:p>
            <a:pPr marL="0" indent="0">
              <a:buNone/>
            </a:pPr>
            <a:endParaRPr lang="en-US" sz="2000" dirty="0"/>
          </a:p>
          <a:p>
            <a:pPr marL="0" indent="0">
              <a:buNone/>
            </a:pPr>
            <a:r>
              <a:rPr lang="en-US" sz="3500" dirty="0">
                <a:solidFill>
                  <a:schemeClr val="tx1"/>
                </a:solidFill>
              </a:rPr>
              <a:t>“The former render possible </a:t>
            </a:r>
            <a:r>
              <a:rPr lang="en-US" sz="3500" i="1" dirty="0">
                <a:solidFill>
                  <a:schemeClr val="tx1"/>
                </a:solidFill>
              </a:rPr>
              <a:t>theoretical</a:t>
            </a:r>
            <a:r>
              <a:rPr lang="en-US" sz="3500" dirty="0">
                <a:solidFill>
                  <a:schemeClr val="tx1"/>
                </a:solidFill>
              </a:rPr>
              <a:t> cognition according to principles </a:t>
            </a:r>
            <a:r>
              <a:rPr lang="en-US" sz="3500" i="1" dirty="0">
                <a:solidFill>
                  <a:schemeClr val="tx1"/>
                </a:solidFill>
              </a:rPr>
              <a:t>a priori;</a:t>
            </a:r>
            <a:r>
              <a:rPr lang="en-US" sz="3500" dirty="0">
                <a:solidFill>
                  <a:schemeClr val="tx1"/>
                </a:solidFill>
              </a:rPr>
              <a:t> the latter in respect of this theoretical cognition only supplies in itself a negative principle (that of mere contrast), but on the other hand it furnishes fundamental propositions which extend the sphere of the determination of the will and are therefore called practical.”</a:t>
            </a:r>
            <a:r>
              <a:rPr lang="en-US" sz="3500" dirty="0"/>
              <a:t> </a:t>
            </a:r>
          </a:p>
          <a:p>
            <a:pPr marL="0" indent="0">
              <a:buNone/>
            </a:pPr>
            <a:endParaRPr lang="en-US" sz="3200" dirty="0"/>
          </a:p>
        </p:txBody>
      </p:sp>
      <p:sp>
        <p:nvSpPr>
          <p:cNvPr id="4" name="Title 3"/>
          <p:cNvSpPr>
            <a:spLocks noGrp="1"/>
          </p:cNvSpPr>
          <p:nvPr>
            <p:ph type="title"/>
          </p:nvPr>
        </p:nvSpPr>
        <p:spPr/>
        <p:txBody>
          <a:bodyPr/>
          <a:lstStyle/>
          <a:p>
            <a:r>
              <a:rPr lang="en-US" dirty="0"/>
              <a:t>Question #1</a:t>
            </a:r>
          </a:p>
        </p:txBody>
      </p:sp>
      <p:sp>
        <p:nvSpPr>
          <p:cNvPr id="5" name="TextBox 4">
            <a:extLst>
              <a:ext uri="{FF2B5EF4-FFF2-40B4-BE49-F238E27FC236}">
                <a16:creationId xmlns:a16="http://schemas.microsoft.com/office/drawing/2014/main" id="{B55FAB99-9B1D-478E-992B-ACAD46D49A5C}"/>
              </a:ext>
            </a:extLst>
          </p:cNvPr>
          <p:cNvSpPr txBox="1"/>
          <p:nvPr/>
        </p:nvSpPr>
        <p:spPr>
          <a:xfrm>
            <a:off x="545007" y="5401621"/>
            <a:ext cx="1211125" cy="369332"/>
          </a:xfrm>
          <a:prstGeom prst="rect">
            <a:avLst/>
          </a:prstGeom>
          <a:noFill/>
        </p:spPr>
        <p:txBody>
          <a:bodyPr wrap="square" rtlCol="0">
            <a:spAutoFit/>
          </a:bodyPr>
          <a:lstStyle/>
          <a:p>
            <a:r>
              <a:rPr lang="en-US" dirty="0">
                <a:latin typeface="Calibri" charset="0"/>
                <a:ea typeface="Calibri" charset="0"/>
                <a:cs typeface="Calibri" charset="0"/>
              </a:rPr>
              <a:t>(Kant)</a:t>
            </a:r>
          </a:p>
        </p:txBody>
      </p:sp>
    </p:spTree>
    <p:extLst>
      <p:ext uri="{BB962C8B-B14F-4D97-AF65-F5344CB8AC3E}">
        <p14:creationId xmlns:p14="http://schemas.microsoft.com/office/powerpoint/2010/main" val="190988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24</a:t>
            </a:fld>
            <a:endParaRPr lang="en-US" dirty="0"/>
          </a:p>
        </p:txBody>
      </p:sp>
      <p:sp>
        <p:nvSpPr>
          <p:cNvPr id="3" name="Text Placeholder 2"/>
          <p:cNvSpPr>
            <a:spLocks noGrp="1"/>
          </p:cNvSpPr>
          <p:nvPr>
            <p:ph type="body" sz="quarter" idx="10"/>
          </p:nvPr>
        </p:nvSpPr>
        <p:spPr/>
        <p:txBody>
          <a:bodyPr/>
          <a:lstStyle/>
          <a:p>
            <a:pPr marL="0" indent="0" algn="ctr">
              <a:buNone/>
            </a:pPr>
            <a:endParaRPr lang="en-US" sz="4000" dirty="0">
              <a:solidFill>
                <a:schemeClr val="tx1"/>
              </a:solidFill>
            </a:endParaRPr>
          </a:p>
          <a:p>
            <a:pPr marL="0" indent="0" algn="ctr">
              <a:buNone/>
            </a:pPr>
            <a:r>
              <a:rPr lang="en-US" sz="4500" dirty="0">
                <a:solidFill>
                  <a:schemeClr val="tx1"/>
                </a:solidFill>
              </a:rPr>
              <a:t>Read the following passage, then write a letter to the editor defending the moral values the main character displays with regard to animals.</a:t>
            </a:r>
            <a:endParaRPr lang="en-US" sz="4500" b="1" dirty="0">
              <a:solidFill>
                <a:schemeClr val="tx1"/>
              </a:solidFill>
            </a:endParaRPr>
          </a:p>
          <a:p>
            <a:pPr marL="0" indent="0" algn="r">
              <a:buNone/>
            </a:pPr>
            <a:endParaRPr lang="en-US" sz="3200" dirty="0"/>
          </a:p>
          <a:p>
            <a:pPr marL="0" indent="0" algn="r">
              <a:buNone/>
            </a:pPr>
            <a:r>
              <a:rPr lang="en-US" sz="3200" dirty="0"/>
              <a:t>	</a:t>
            </a:r>
          </a:p>
        </p:txBody>
      </p:sp>
      <p:sp>
        <p:nvSpPr>
          <p:cNvPr id="4" name="Title 3"/>
          <p:cNvSpPr>
            <a:spLocks noGrp="1"/>
          </p:cNvSpPr>
          <p:nvPr>
            <p:ph type="title"/>
          </p:nvPr>
        </p:nvSpPr>
        <p:spPr/>
        <p:txBody>
          <a:bodyPr/>
          <a:lstStyle/>
          <a:p>
            <a:r>
              <a:rPr lang="en-US" dirty="0"/>
              <a:t>Question #2</a:t>
            </a:r>
          </a:p>
        </p:txBody>
      </p:sp>
    </p:spTree>
    <p:extLst>
      <p:ext uri="{BB962C8B-B14F-4D97-AF65-F5344CB8AC3E}">
        <p14:creationId xmlns:p14="http://schemas.microsoft.com/office/powerpoint/2010/main" val="14685156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25</a:t>
            </a:fld>
            <a:endParaRPr lang="en-US" dirty="0"/>
          </a:p>
        </p:txBody>
      </p:sp>
      <p:sp>
        <p:nvSpPr>
          <p:cNvPr id="4" name="Title 3"/>
          <p:cNvSpPr>
            <a:spLocks noGrp="1"/>
          </p:cNvSpPr>
          <p:nvPr>
            <p:ph type="title"/>
          </p:nvPr>
        </p:nvSpPr>
        <p:spPr/>
        <p:txBody>
          <a:bodyPr/>
          <a:lstStyle/>
          <a:p>
            <a:r>
              <a:rPr lang="en-US" dirty="0"/>
              <a:t>Question #2</a:t>
            </a:r>
            <a:endParaRPr lang="en-US" i="1" dirty="0"/>
          </a:p>
        </p:txBody>
      </p:sp>
      <p:sp>
        <p:nvSpPr>
          <p:cNvPr id="6" name="Text Placeholder 2"/>
          <p:cNvSpPr txBox="1">
            <a:spLocks/>
          </p:cNvSpPr>
          <p:nvPr/>
        </p:nvSpPr>
        <p:spPr>
          <a:xfrm>
            <a:off x="1867711" y="987039"/>
            <a:ext cx="8151778"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3200" dirty="0">
                <a:solidFill>
                  <a:schemeClr val="tx1"/>
                </a:solidFill>
              </a:rPr>
              <a:t>“Where's Papa going with that ax?" said Fern to her mother as they were setting the table for breakfast.</a:t>
            </a:r>
          </a:p>
          <a:p>
            <a:pPr marL="0" indent="0">
              <a:buNone/>
            </a:pPr>
            <a:endParaRPr lang="en-US" sz="3200" dirty="0">
              <a:solidFill>
                <a:schemeClr val="tx1"/>
              </a:solidFill>
            </a:endParaRPr>
          </a:p>
          <a:p>
            <a:pPr marL="0" indent="0">
              <a:buNone/>
            </a:pPr>
            <a:r>
              <a:rPr lang="en-US" sz="3200" dirty="0">
                <a:solidFill>
                  <a:schemeClr val="tx1"/>
                </a:solidFill>
              </a:rPr>
              <a:t>"Out to the </a:t>
            </a:r>
            <a:r>
              <a:rPr lang="en-US" sz="3200" dirty="0" err="1">
                <a:solidFill>
                  <a:schemeClr val="tx1"/>
                </a:solidFill>
              </a:rPr>
              <a:t>hoghouse</a:t>
            </a:r>
            <a:r>
              <a:rPr lang="en-US" sz="3200" dirty="0">
                <a:solidFill>
                  <a:schemeClr val="tx1"/>
                </a:solidFill>
              </a:rPr>
              <a:t>," replied Mrs. Arable. "Some pigs were born last night.“</a:t>
            </a:r>
          </a:p>
          <a:p>
            <a:pPr marL="0" indent="0">
              <a:buNone/>
            </a:pPr>
            <a:endParaRPr lang="en-US" sz="3200" dirty="0">
              <a:solidFill>
                <a:schemeClr val="tx1"/>
              </a:solidFill>
            </a:endParaRPr>
          </a:p>
          <a:p>
            <a:pPr marL="0" indent="0">
              <a:buNone/>
            </a:pPr>
            <a:r>
              <a:rPr lang="en-US" sz="3200" dirty="0">
                <a:solidFill>
                  <a:schemeClr val="tx1"/>
                </a:solidFill>
              </a:rPr>
              <a:t>"I don't see why he needs an ax," continued Fern, who was only eight.</a:t>
            </a:r>
          </a:p>
        </p:txBody>
      </p:sp>
      <p:sp>
        <p:nvSpPr>
          <p:cNvPr id="7" name="TextBox 6">
            <a:extLst>
              <a:ext uri="{FF2B5EF4-FFF2-40B4-BE49-F238E27FC236}">
                <a16:creationId xmlns:a16="http://schemas.microsoft.com/office/drawing/2014/main" id="{B55FAB99-9B1D-478E-992B-ACAD46D49A5C}"/>
              </a:ext>
            </a:extLst>
          </p:cNvPr>
          <p:cNvSpPr txBox="1"/>
          <p:nvPr/>
        </p:nvSpPr>
        <p:spPr>
          <a:xfrm>
            <a:off x="9051752" y="5625198"/>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p>
        </p:txBody>
      </p:sp>
    </p:spTree>
    <p:extLst>
      <p:ext uri="{BB962C8B-B14F-4D97-AF65-F5344CB8AC3E}">
        <p14:creationId xmlns:p14="http://schemas.microsoft.com/office/powerpoint/2010/main" val="1030777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26</a:t>
            </a:fld>
            <a:endParaRPr lang="en-US" dirty="0"/>
          </a:p>
        </p:txBody>
      </p:sp>
      <p:sp>
        <p:nvSpPr>
          <p:cNvPr id="3" name="Text Placeholder 2"/>
          <p:cNvSpPr>
            <a:spLocks noGrp="1"/>
          </p:cNvSpPr>
          <p:nvPr>
            <p:ph type="body" sz="quarter" idx="10"/>
          </p:nvPr>
        </p:nvSpPr>
        <p:spPr/>
        <p:txBody>
          <a:bodyPr/>
          <a:lstStyle/>
          <a:p>
            <a:pPr marL="0" indent="0">
              <a:buNone/>
            </a:pPr>
            <a:r>
              <a:rPr lang="en-US" sz="3200" dirty="0">
                <a:solidFill>
                  <a:schemeClr val="tx1"/>
                </a:solidFill>
              </a:rPr>
              <a:t>"Well," said her mother, "one of the pigs is a runt. It's very small and weak, and it will never amount to anything. So your father has decided to do away with it.”</a:t>
            </a:r>
          </a:p>
          <a:p>
            <a:pPr marL="0" indent="0">
              <a:buNone/>
            </a:pPr>
            <a:endParaRPr lang="en-US" sz="3200" dirty="0">
              <a:solidFill>
                <a:schemeClr val="tx1"/>
              </a:solidFill>
            </a:endParaRPr>
          </a:p>
          <a:p>
            <a:pPr marL="0" indent="0">
              <a:buNone/>
            </a:pPr>
            <a:r>
              <a:rPr lang="en-US" sz="3200" dirty="0">
                <a:solidFill>
                  <a:schemeClr val="tx1"/>
                </a:solidFill>
              </a:rPr>
              <a:t>"Do away with it?" shrieked Fern. "You mean kill it? Just because it's smaller than the others?"</a:t>
            </a:r>
          </a:p>
        </p:txBody>
      </p:sp>
      <p:sp>
        <p:nvSpPr>
          <p:cNvPr id="4" name="Title 3"/>
          <p:cNvSpPr>
            <a:spLocks noGrp="1"/>
          </p:cNvSpPr>
          <p:nvPr>
            <p:ph type="title"/>
          </p:nvPr>
        </p:nvSpPr>
        <p:spPr/>
        <p:txBody>
          <a:bodyPr/>
          <a:lstStyle/>
          <a:p>
            <a:r>
              <a:rPr lang="en-US" dirty="0"/>
              <a:t>Question #2</a:t>
            </a:r>
          </a:p>
        </p:txBody>
      </p:sp>
      <p:sp>
        <p:nvSpPr>
          <p:cNvPr id="5" name="TextBox 4">
            <a:extLst>
              <a:ext uri="{FF2B5EF4-FFF2-40B4-BE49-F238E27FC236}">
                <a16:creationId xmlns:a16="http://schemas.microsoft.com/office/drawing/2014/main" id="{B55FAB99-9B1D-478E-992B-ACAD46D49A5C}"/>
              </a:ext>
            </a:extLst>
          </p:cNvPr>
          <p:cNvSpPr txBox="1"/>
          <p:nvPr/>
        </p:nvSpPr>
        <p:spPr>
          <a:xfrm>
            <a:off x="9110117" y="5615626"/>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endParaRPr lang="en-US" i="1" dirty="0">
              <a:latin typeface="Calibri" charset="0"/>
              <a:ea typeface="Calibri" charset="0"/>
              <a:cs typeface="Calibri" charset="0"/>
            </a:endParaRPr>
          </a:p>
        </p:txBody>
      </p:sp>
    </p:spTree>
    <p:extLst>
      <p:ext uri="{BB962C8B-B14F-4D97-AF65-F5344CB8AC3E}">
        <p14:creationId xmlns:p14="http://schemas.microsoft.com/office/powerpoint/2010/main" val="328786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27</a:t>
            </a:fld>
            <a:endParaRPr lang="en-US" dirty="0"/>
          </a:p>
        </p:txBody>
      </p:sp>
      <p:sp>
        <p:nvSpPr>
          <p:cNvPr id="3" name="Text Placeholder 2"/>
          <p:cNvSpPr>
            <a:spLocks noGrp="1"/>
          </p:cNvSpPr>
          <p:nvPr>
            <p:ph type="body" sz="quarter" idx="10"/>
          </p:nvPr>
        </p:nvSpPr>
        <p:spPr/>
        <p:txBody>
          <a:bodyPr/>
          <a:lstStyle/>
          <a:p>
            <a:pPr marL="352425" indent="-352425"/>
            <a:r>
              <a:rPr lang="en-US" sz="4000" dirty="0">
                <a:solidFill>
                  <a:schemeClr val="tx1"/>
                </a:solidFill>
              </a:rPr>
              <a:t>Which question was easier? Why?</a:t>
            </a:r>
          </a:p>
          <a:p>
            <a:pPr marL="352425" indent="-352425"/>
            <a:endParaRPr lang="en-US" sz="1500" dirty="0">
              <a:solidFill>
                <a:schemeClr val="tx1"/>
              </a:solidFill>
            </a:endParaRPr>
          </a:p>
          <a:p>
            <a:pPr marL="352425" indent="-352425"/>
            <a:r>
              <a:rPr lang="en-US" sz="4000" dirty="0">
                <a:solidFill>
                  <a:schemeClr val="tx1"/>
                </a:solidFill>
              </a:rPr>
              <a:t>Would a lesson (or a whole week of lessons) on “</a:t>
            </a:r>
            <a:r>
              <a:rPr lang="en-US" sz="4000" i="1" dirty="0">
                <a:solidFill>
                  <a:schemeClr val="tx1"/>
                </a:solidFill>
              </a:rPr>
              <a:t>finding main idea</a:t>
            </a:r>
            <a:r>
              <a:rPr lang="en-US" sz="4000" dirty="0">
                <a:solidFill>
                  <a:schemeClr val="tx1"/>
                </a:solidFill>
              </a:rPr>
              <a:t>,” “summarizing,” or “</a:t>
            </a:r>
            <a:r>
              <a:rPr lang="en-US" sz="4000" i="1" dirty="0">
                <a:solidFill>
                  <a:schemeClr val="tx1"/>
                </a:solidFill>
              </a:rPr>
              <a:t>making inferences</a:t>
            </a:r>
            <a:r>
              <a:rPr lang="en-US" sz="4000" dirty="0">
                <a:solidFill>
                  <a:schemeClr val="tx1"/>
                </a:solidFill>
              </a:rPr>
              <a:t>” help you to answer question 1? Why or why not?</a:t>
            </a:r>
          </a:p>
          <a:p>
            <a:pPr marL="352425" indent="-352425"/>
            <a:endParaRPr lang="en-US" sz="1500" dirty="0">
              <a:solidFill>
                <a:schemeClr val="tx1"/>
              </a:solidFill>
            </a:endParaRPr>
          </a:p>
          <a:p>
            <a:pPr marL="352425" indent="-352425"/>
            <a:r>
              <a:rPr lang="en-US" sz="4000" dirty="0">
                <a:solidFill>
                  <a:schemeClr val="tx1"/>
                </a:solidFill>
              </a:rPr>
              <a:t>Refer back to where you placed each question in Bloom’s hierarchy.  What’s the big takeaway?</a:t>
            </a:r>
          </a:p>
          <a:p>
            <a:endParaRPr lang="en-US" sz="3200" dirty="0"/>
          </a:p>
          <a:p>
            <a:endParaRPr lang="en-US" sz="3200" dirty="0"/>
          </a:p>
        </p:txBody>
      </p:sp>
      <p:sp>
        <p:nvSpPr>
          <p:cNvPr id="4" name="Title 3"/>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B55FAB99-9B1D-478E-992B-ACAD46D49A5C}"/>
              </a:ext>
            </a:extLst>
          </p:cNvPr>
          <p:cNvSpPr txBox="1"/>
          <p:nvPr/>
        </p:nvSpPr>
        <p:spPr>
          <a:xfrm>
            <a:off x="10330650" y="5611294"/>
            <a:ext cx="1211125" cy="369332"/>
          </a:xfrm>
          <a:prstGeom prst="rect">
            <a:avLst/>
          </a:prstGeom>
          <a:noFill/>
        </p:spPr>
        <p:txBody>
          <a:bodyPr wrap="square" rtlCol="0">
            <a:spAutoFit/>
          </a:bodyPr>
          <a:lstStyle/>
          <a:p>
            <a:endParaRPr lang="en-US" dirty="0">
              <a:latin typeface="Calibri" charset="0"/>
              <a:ea typeface="Calibri" charset="0"/>
              <a:cs typeface="Calibri" charset="0"/>
            </a:endParaRPr>
          </a:p>
        </p:txBody>
      </p:sp>
    </p:spTree>
    <p:extLst>
      <p:ext uri="{BB962C8B-B14F-4D97-AF65-F5344CB8AC3E}">
        <p14:creationId xmlns:p14="http://schemas.microsoft.com/office/powerpoint/2010/main" val="1868585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type="body" sz="quarter" idx="10"/>
          </p:nvPr>
        </p:nvSpPr>
        <p:spPr>
          <a:prstGeom prst="rect">
            <a:avLst/>
          </a:prstGeom>
        </p:spPr>
        <p:txBody>
          <a:bodyPr anchor="ctr">
            <a:normAutofit/>
          </a:bodyPr>
          <a:lstStyle/>
          <a:p>
            <a:pPr marL="0" indent="0" algn="ctr">
              <a:buNone/>
            </a:pPr>
            <a:r>
              <a:rPr lang="en-US" sz="5500" dirty="0">
                <a:solidFill>
                  <a:schemeClr val="tx1"/>
                </a:solidFill>
                <a:latin typeface="Calibri" charset="0"/>
                <a:ea typeface="Calibri" charset="0"/>
                <a:cs typeface="Calibri" charset="0"/>
              </a:rPr>
              <a:t>We know that knowledge plays a role in comprehension</a:t>
            </a:r>
            <a:r>
              <a:rPr lang="is-IS" sz="5500" dirty="0">
                <a:solidFill>
                  <a:schemeClr val="tx1"/>
                </a:solidFill>
                <a:latin typeface="Calibri" charset="0"/>
                <a:ea typeface="Calibri" charset="0"/>
                <a:cs typeface="Calibri" charset="0"/>
              </a:rPr>
              <a:t>…</a:t>
            </a:r>
          </a:p>
          <a:p>
            <a:pPr marL="0" indent="0" algn="ctr">
              <a:buNone/>
            </a:pPr>
            <a:endParaRPr lang="is-IS" sz="5500" dirty="0">
              <a:solidFill>
                <a:schemeClr val="tx1"/>
              </a:solidFill>
              <a:latin typeface="Calibri" charset="0"/>
              <a:ea typeface="Calibri" charset="0"/>
              <a:cs typeface="Calibri" charset="0"/>
            </a:endParaRPr>
          </a:p>
          <a:p>
            <a:pPr marL="0" indent="0" algn="ctr">
              <a:buNone/>
            </a:pPr>
            <a:r>
              <a:rPr lang="en-US" sz="6000" dirty="0">
                <a:solidFill>
                  <a:schemeClr val="tx1"/>
                </a:solidFill>
                <a:latin typeface="Calibri" charset="0"/>
                <a:ea typeface="Calibri" charset="0"/>
                <a:cs typeface="Calibri" charset="0"/>
              </a:rPr>
              <a:t>but how </a:t>
            </a:r>
            <a:r>
              <a:rPr lang="en-US" sz="6000" b="1" dirty="0">
                <a:solidFill>
                  <a:schemeClr val="tx2"/>
                </a:solidFill>
                <a:latin typeface="Calibri" charset="0"/>
                <a:ea typeface="Calibri" charset="0"/>
                <a:cs typeface="Calibri" charset="0"/>
              </a:rPr>
              <a:t>big</a:t>
            </a:r>
            <a:r>
              <a:rPr lang="en-US" sz="6000" dirty="0">
                <a:solidFill>
                  <a:schemeClr val="tx1"/>
                </a:solidFill>
                <a:latin typeface="Calibri" charset="0"/>
                <a:ea typeface="Calibri" charset="0"/>
                <a:cs typeface="Calibri" charset="0"/>
              </a:rPr>
              <a:t> a role does it play?</a:t>
            </a:r>
          </a:p>
        </p:txBody>
      </p:sp>
      <p:sp>
        <p:nvSpPr>
          <p:cNvPr id="6" name="Title 3"/>
          <p:cNvSpPr>
            <a:spLocks noGrp="1"/>
          </p:cNvSpPr>
          <p:nvPr>
            <p:ph type="title"/>
          </p:nvPr>
        </p:nvSpPr>
        <p:spPr/>
        <p:txBody>
          <a:bodyPr>
            <a:noAutofit/>
          </a:bodyPr>
          <a:lstStyle/>
          <a:p>
            <a:r>
              <a:rPr lang="en-US" sz="4000" dirty="0">
                <a:solidFill>
                  <a:schemeClr val="bg1"/>
                </a:solidFill>
                <a:latin typeface="Calibri" charset="0"/>
                <a:ea typeface="Calibri" charset="0"/>
                <a:cs typeface="Calibri" charset="0"/>
              </a:rPr>
              <a:t>How important is content knowledge?</a:t>
            </a:r>
          </a:p>
        </p:txBody>
      </p:sp>
    </p:spTree>
    <p:extLst>
      <p:ext uri="{BB962C8B-B14F-4D97-AF65-F5344CB8AC3E}">
        <p14:creationId xmlns:p14="http://schemas.microsoft.com/office/powerpoint/2010/main" val="1253343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29</a:t>
            </a:fld>
            <a:endParaRPr lang="en-US" dirty="0"/>
          </a:p>
        </p:txBody>
      </p:sp>
      <p:sp>
        <p:nvSpPr>
          <p:cNvPr id="3" name="Text Placeholder 2"/>
          <p:cNvSpPr>
            <a:spLocks noGrp="1"/>
          </p:cNvSpPr>
          <p:nvPr>
            <p:ph type="body" sz="quarter" idx="10"/>
          </p:nvPr>
        </p:nvSpPr>
        <p:spPr>
          <a:xfrm>
            <a:off x="398463" y="1193800"/>
            <a:ext cx="4701075" cy="4822825"/>
          </a:xfrm>
        </p:spPr>
        <p:txBody>
          <a:bodyPr/>
          <a:lstStyle/>
          <a:p>
            <a:pPr marL="0" indent="0" algn="ctr">
              <a:buNone/>
            </a:pPr>
            <a:r>
              <a:rPr lang="en-US" sz="3400" b="1" dirty="0">
                <a:solidFill>
                  <a:schemeClr val="tx1"/>
                </a:solidFill>
              </a:rPr>
              <a:t>“Effect of Prior Knowledge on Good and Poor Readers’ Memory of Text” </a:t>
            </a:r>
          </a:p>
          <a:p>
            <a:pPr marL="0" indent="0" algn="ctr">
              <a:buNone/>
            </a:pPr>
            <a:endParaRPr lang="en-US" sz="1000" b="1" dirty="0">
              <a:solidFill>
                <a:schemeClr val="tx1"/>
              </a:solidFill>
            </a:endParaRPr>
          </a:p>
          <a:p>
            <a:r>
              <a:rPr lang="en-US" sz="3200" dirty="0">
                <a:solidFill>
                  <a:schemeClr val="tx1"/>
                </a:solidFill>
              </a:rPr>
              <a:t>Compared the impact of reading ability with the impact of knowledge of a topic on reading comprehension</a:t>
            </a:r>
          </a:p>
          <a:p>
            <a:pPr marL="0" indent="0" algn="r">
              <a:buNone/>
            </a:pPr>
            <a:r>
              <a:rPr lang="en-US" sz="1800" i="1" dirty="0" err="1">
                <a:solidFill>
                  <a:schemeClr val="tx1"/>
                </a:solidFill>
              </a:rPr>
              <a:t>Recht</a:t>
            </a:r>
            <a:r>
              <a:rPr lang="en-US" sz="1800" i="1" dirty="0">
                <a:solidFill>
                  <a:schemeClr val="tx1"/>
                </a:solidFill>
              </a:rPr>
              <a:t> &amp; Leslie (1988)</a:t>
            </a:r>
          </a:p>
          <a:p>
            <a:pPr algn="r"/>
            <a:endParaRPr lang="en-US" dirty="0">
              <a:solidFill>
                <a:schemeClr val="tx1"/>
              </a:solidFill>
            </a:endParaRPr>
          </a:p>
        </p:txBody>
      </p:sp>
      <p:sp>
        <p:nvSpPr>
          <p:cNvPr id="4" name="Title 3"/>
          <p:cNvSpPr>
            <a:spLocks noGrp="1"/>
          </p:cNvSpPr>
          <p:nvPr>
            <p:ph type="title"/>
          </p:nvPr>
        </p:nvSpPr>
        <p:spPr/>
        <p:txBody>
          <a:bodyPr>
            <a:noAutofit/>
          </a:bodyPr>
          <a:lstStyle/>
          <a:p>
            <a:r>
              <a:rPr lang="en-US" dirty="0"/>
              <a:t>The Baseball Study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6701" y="1617784"/>
            <a:ext cx="6489715" cy="4023347"/>
          </a:xfrm>
          <a:prstGeom prst="rect">
            <a:avLst/>
          </a:prstGeom>
        </p:spPr>
      </p:pic>
    </p:spTree>
    <p:extLst>
      <p:ext uri="{BB962C8B-B14F-4D97-AF65-F5344CB8AC3E}">
        <p14:creationId xmlns:p14="http://schemas.microsoft.com/office/powerpoint/2010/main" val="906064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401638" indent="-401638"/>
            <a:r>
              <a:rPr lang="en-US" sz="5500" dirty="0">
                <a:solidFill>
                  <a:schemeClr val="tx1"/>
                </a:solidFill>
              </a:rPr>
              <a:t>Experience how readers develop understanding by building knowledge about topics</a:t>
            </a:r>
            <a:endParaRPr lang="en-US" sz="2000" dirty="0">
              <a:solidFill>
                <a:schemeClr val="tx1"/>
              </a:solidFill>
            </a:endParaRPr>
          </a:p>
          <a:p>
            <a:pPr marL="401638" indent="-401638"/>
            <a:r>
              <a:rPr lang="en-US" sz="5500" dirty="0">
                <a:solidFill>
                  <a:schemeClr val="tx1"/>
                </a:solidFill>
              </a:rPr>
              <a:t>Describe the relationship between content knowledge and reading comprehension</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Tree>
    <p:extLst>
      <p:ext uri="{BB962C8B-B14F-4D97-AF65-F5344CB8AC3E}">
        <p14:creationId xmlns:p14="http://schemas.microsoft.com/office/powerpoint/2010/main" val="16889545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30</a:t>
            </a:fld>
            <a:endParaRPr lang="en-US" dirty="0"/>
          </a:p>
        </p:txBody>
      </p:sp>
      <p:sp>
        <p:nvSpPr>
          <p:cNvPr id="6" name="Title 5"/>
          <p:cNvSpPr>
            <a:spLocks noGrp="1"/>
          </p:cNvSpPr>
          <p:nvPr>
            <p:ph type="title"/>
          </p:nvPr>
        </p:nvSpPr>
        <p:spPr/>
        <p:txBody>
          <a:bodyPr/>
          <a:lstStyle/>
          <a:p>
            <a:r>
              <a:rPr lang="en-US" dirty="0"/>
              <a:t>The Groups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43415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31</a:t>
            </a:fld>
            <a:endParaRPr lang="en-US" dirty="0"/>
          </a:p>
        </p:txBody>
      </p:sp>
      <p:sp>
        <p:nvSpPr>
          <p:cNvPr id="6" name="Title 5"/>
          <p:cNvSpPr>
            <a:spLocks noGrp="1"/>
          </p:cNvSpPr>
          <p:nvPr>
            <p:ph type="title"/>
          </p:nvPr>
        </p:nvSpPr>
        <p:spPr/>
        <p:txBody>
          <a:bodyPr/>
          <a:lstStyle/>
          <a:p>
            <a:r>
              <a:rPr lang="en-US" dirty="0"/>
              <a:t>Predict the Results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9" name="TextBox 8"/>
          <p:cNvSpPr txBox="1"/>
          <p:nvPr/>
        </p:nvSpPr>
        <p:spPr>
          <a:xfrm>
            <a:off x="1182824" y="5391833"/>
            <a:ext cx="9826352" cy="615553"/>
          </a:xfrm>
          <a:prstGeom prst="rect">
            <a:avLst/>
          </a:prstGeom>
          <a:noFill/>
        </p:spPr>
        <p:txBody>
          <a:bodyPr wrap="square" rtlCol="0">
            <a:spAutoFit/>
          </a:bodyPr>
          <a:lstStyle/>
          <a:p>
            <a:r>
              <a:rPr lang="en-US" sz="3400" b="1" dirty="0">
                <a:solidFill>
                  <a:schemeClr val="tx2">
                    <a:lumMod val="75000"/>
                  </a:schemeClr>
                </a:solidFill>
                <a:latin typeface="Calibri" charset="0"/>
                <a:ea typeface="Calibri" charset="0"/>
                <a:cs typeface="Calibri" charset="0"/>
              </a:rPr>
              <a:t>Put these in order from highest to lowest performers.</a:t>
            </a:r>
          </a:p>
        </p:txBody>
      </p:sp>
    </p:spTree>
    <p:extLst>
      <p:ext uri="{BB962C8B-B14F-4D97-AF65-F5344CB8AC3E}">
        <p14:creationId xmlns:p14="http://schemas.microsoft.com/office/powerpoint/2010/main" val="20768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32</a:t>
            </a:fld>
            <a:endParaRPr lang="en-US" dirty="0"/>
          </a:p>
        </p:txBody>
      </p:sp>
      <p:sp>
        <p:nvSpPr>
          <p:cNvPr id="6" name="Title 5"/>
          <p:cNvSpPr>
            <a:spLocks noGrp="1"/>
          </p:cNvSpPr>
          <p:nvPr>
            <p:ph type="title"/>
          </p:nvPr>
        </p:nvSpPr>
        <p:spPr/>
        <p:txBody>
          <a:bodyPr/>
          <a:lstStyle/>
          <a:p>
            <a:r>
              <a:rPr lang="en-US" dirty="0"/>
              <a:t>The Results</a:t>
            </a:r>
          </a:p>
        </p:txBody>
      </p:sp>
      <p:graphicFrame>
        <p:nvGraphicFramePr>
          <p:cNvPr id="8" name="Content Placeholder 17"/>
          <p:cNvGraphicFramePr>
            <a:graphicFrameLocks/>
          </p:cNvGraphicFramePr>
          <p:nvPr>
            <p:extLst>
              <p:ext uri="{D42A27DB-BD31-4B8C-83A1-F6EECF244321}">
                <p14:modId xmlns:p14="http://schemas.microsoft.com/office/powerpoint/2010/main" val="54576377"/>
              </p:ext>
            </p:extLst>
          </p:nvPr>
        </p:nvGraphicFramePr>
        <p:xfrm>
          <a:off x="307057" y="1047588"/>
          <a:ext cx="9023792" cy="497573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9650102" y="1275612"/>
            <a:ext cx="2225769" cy="4524315"/>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What do these results tell us?</a:t>
            </a:r>
          </a:p>
          <a:p>
            <a:pPr algn="ctr"/>
            <a:endParaRPr lang="en-US" sz="3200" b="1" dirty="0">
              <a:solidFill>
                <a:schemeClr val="tx2">
                  <a:lumMod val="75000"/>
                </a:schemeClr>
              </a:solidFill>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What stands out to you most?</a:t>
            </a:r>
          </a:p>
        </p:txBody>
      </p:sp>
      <p:sp>
        <p:nvSpPr>
          <p:cNvPr id="2" name="TextBox 1"/>
          <p:cNvSpPr txBox="1"/>
          <p:nvPr/>
        </p:nvSpPr>
        <p:spPr>
          <a:xfrm>
            <a:off x="1957945" y="1600237"/>
            <a:ext cx="402336" cy="523220"/>
          </a:xfrm>
          <a:prstGeom prst="rect">
            <a:avLst/>
          </a:prstGeom>
          <a:noFill/>
        </p:spPr>
        <p:txBody>
          <a:bodyPr wrap="square" rtlCol="0">
            <a:spAutoFit/>
          </a:bodyPr>
          <a:lstStyle/>
          <a:p>
            <a:r>
              <a:rPr lang="en-US" sz="2800" b="1" dirty="0">
                <a:latin typeface="Calibri" charset="0"/>
                <a:ea typeface="Calibri" charset="0"/>
                <a:cs typeface="Calibri" charset="0"/>
              </a:rPr>
              <a:t>A</a:t>
            </a:r>
          </a:p>
        </p:txBody>
      </p:sp>
      <p:sp>
        <p:nvSpPr>
          <p:cNvPr id="7" name="TextBox 6"/>
          <p:cNvSpPr txBox="1"/>
          <p:nvPr/>
        </p:nvSpPr>
        <p:spPr>
          <a:xfrm>
            <a:off x="3992881" y="1825271"/>
            <a:ext cx="402336" cy="523220"/>
          </a:xfrm>
          <a:prstGeom prst="rect">
            <a:avLst/>
          </a:prstGeom>
          <a:noFill/>
        </p:spPr>
        <p:txBody>
          <a:bodyPr wrap="square" rtlCol="0">
            <a:spAutoFit/>
          </a:bodyPr>
          <a:lstStyle/>
          <a:p>
            <a:r>
              <a:rPr lang="en-US" sz="2800" b="1" dirty="0">
                <a:solidFill>
                  <a:schemeClr val="tx2"/>
                </a:solidFill>
                <a:latin typeface="Calibri" charset="0"/>
                <a:ea typeface="Calibri" charset="0"/>
                <a:cs typeface="Calibri" charset="0"/>
              </a:rPr>
              <a:t>C</a:t>
            </a:r>
          </a:p>
        </p:txBody>
      </p:sp>
      <p:sp>
        <p:nvSpPr>
          <p:cNvPr id="10" name="TextBox 9"/>
          <p:cNvSpPr txBox="1"/>
          <p:nvPr/>
        </p:nvSpPr>
        <p:spPr>
          <a:xfrm>
            <a:off x="6041136" y="2750626"/>
            <a:ext cx="402336" cy="523220"/>
          </a:xfrm>
          <a:prstGeom prst="rect">
            <a:avLst/>
          </a:prstGeom>
          <a:noFill/>
        </p:spPr>
        <p:txBody>
          <a:bodyPr wrap="square" rtlCol="0">
            <a:spAutoFit/>
          </a:bodyPr>
          <a:lstStyle/>
          <a:p>
            <a:r>
              <a:rPr lang="en-US" sz="2800" b="1" dirty="0">
                <a:solidFill>
                  <a:srgbClr val="0070C0"/>
                </a:solidFill>
                <a:latin typeface="Calibri" charset="0"/>
                <a:ea typeface="Calibri" charset="0"/>
                <a:cs typeface="Calibri" charset="0"/>
              </a:rPr>
              <a:t>B</a:t>
            </a:r>
          </a:p>
        </p:txBody>
      </p:sp>
      <p:sp>
        <p:nvSpPr>
          <p:cNvPr id="11" name="TextBox 10"/>
          <p:cNvSpPr txBox="1"/>
          <p:nvPr/>
        </p:nvSpPr>
        <p:spPr>
          <a:xfrm>
            <a:off x="8028432" y="3012236"/>
            <a:ext cx="402336" cy="523220"/>
          </a:xfrm>
          <a:prstGeom prst="rect">
            <a:avLst/>
          </a:prstGeom>
          <a:noFill/>
        </p:spPr>
        <p:txBody>
          <a:bodyPr wrap="square" rtlCol="0">
            <a:spAutoFit/>
          </a:bodyPr>
          <a:lstStyle/>
          <a:p>
            <a:r>
              <a:rPr lang="en-US" sz="2800" b="1" dirty="0">
                <a:solidFill>
                  <a:srgbClr val="00B050"/>
                </a:solidFill>
                <a:latin typeface="Calibri" charset="0"/>
                <a:ea typeface="Calibri" charset="0"/>
                <a:cs typeface="Calibri" charset="0"/>
              </a:rPr>
              <a:t>D</a:t>
            </a:r>
          </a:p>
        </p:txBody>
      </p:sp>
    </p:spTree>
    <p:extLst>
      <p:ext uri="{BB962C8B-B14F-4D97-AF65-F5344CB8AC3E}">
        <p14:creationId xmlns:p14="http://schemas.microsoft.com/office/powerpoint/2010/main" val="94860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dirty="0"/>
          </a:p>
        </p:txBody>
      </p:sp>
      <p:sp>
        <p:nvSpPr>
          <p:cNvPr id="3" name="Text Placeholder 2"/>
          <p:cNvSpPr>
            <a:spLocks noGrp="1"/>
          </p:cNvSpPr>
          <p:nvPr>
            <p:ph type="body" sz="quarter" idx="10"/>
          </p:nvPr>
        </p:nvSpPr>
        <p:spPr/>
        <p:txBody>
          <a:bodyPr/>
          <a:lstStyle/>
          <a:p>
            <a:pPr marL="352425" indent="-352425"/>
            <a:r>
              <a:rPr lang="en-US" sz="3800" dirty="0">
                <a:solidFill>
                  <a:schemeClr val="tx1"/>
                </a:solidFill>
              </a:rPr>
              <a:t>Knowledge of the topic had a </a:t>
            </a:r>
            <a:r>
              <a:rPr lang="en-US" sz="3800" b="1" dirty="0">
                <a:solidFill>
                  <a:schemeClr val="tx2"/>
                </a:solidFill>
              </a:rPr>
              <a:t>much</a:t>
            </a:r>
            <a:r>
              <a:rPr lang="en-US" sz="3800" dirty="0">
                <a:solidFill>
                  <a:schemeClr val="tx1"/>
                </a:solidFill>
              </a:rPr>
              <a:t> bigger impact on comprehension than generalized reading ability did.</a:t>
            </a:r>
          </a:p>
          <a:p>
            <a:pPr marL="352425" indent="-352425"/>
            <a:endParaRPr lang="en-US" sz="2500" dirty="0">
              <a:solidFill>
                <a:schemeClr val="tx1"/>
              </a:solidFill>
            </a:endParaRPr>
          </a:p>
          <a:p>
            <a:pPr marL="352425" indent="-352425"/>
            <a:r>
              <a:rPr lang="en-US" sz="3800" dirty="0">
                <a:solidFill>
                  <a:schemeClr val="tx1"/>
                </a:solidFill>
              </a:rPr>
              <a:t>With sufficient prior knowledge “low ability” students performed similarly to higher ability students. </a:t>
            </a:r>
          </a:p>
          <a:p>
            <a:pPr marL="352425" indent="-352425"/>
            <a:endParaRPr lang="en-US" sz="2500" dirty="0">
              <a:solidFill>
                <a:schemeClr val="tx1"/>
              </a:solidFill>
            </a:endParaRPr>
          </a:p>
          <a:p>
            <a:pPr marL="352425" indent="-352425"/>
            <a:r>
              <a:rPr lang="en-US" sz="3800" dirty="0">
                <a:solidFill>
                  <a:schemeClr val="tx1"/>
                </a:solidFill>
              </a:rPr>
              <a:t>The difference in their performance was not statistically significant.</a:t>
            </a:r>
          </a:p>
        </p:txBody>
      </p:sp>
      <p:sp>
        <p:nvSpPr>
          <p:cNvPr id="4" name="Title 3"/>
          <p:cNvSpPr>
            <a:spLocks noGrp="1"/>
          </p:cNvSpPr>
          <p:nvPr>
            <p:ph type="title"/>
          </p:nvPr>
        </p:nvSpPr>
        <p:spPr/>
        <p:txBody>
          <a:bodyPr/>
          <a:lstStyle/>
          <a:p>
            <a:r>
              <a:rPr lang="en-US" dirty="0"/>
              <a:t>Summary of Findings</a:t>
            </a:r>
          </a:p>
        </p:txBody>
      </p:sp>
      <p:sp>
        <p:nvSpPr>
          <p:cNvPr id="6" name="Rectangle 5"/>
          <p:cNvSpPr/>
          <p:nvPr/>
        </p:nvSpPr>
        <p:spPr>
          <a:xfrm>
            <a:off x="9297550" y="5587810"/>
            <a:ext cx="2166015" cy="369332"/>
          </a:xfrm>
          <a:prstGeom prst="rect">
            <a:avLst/>
          </a:prstGeom>
        </p:spPr>
        <p:txBody>
          <a:bodyPr wrap="none">
            <a:spAutoFit/>
          </a:bodyPr>
          <a:lstStyle/>
          <a:p>
            <a:r>
              <a:rPr lang="en-US" dirty="0">
                <a:latin typeface="Calibri"/>
                <a:cs typeface="Calibri"/>
              </a:rPr>
              <a:t>(</a:t>
            </a:r>
            <a:r>
              <a:rPr lang="en-US" dirty="0" err="1">
                <a:latin typeface="Calibri"/>
                <a:cs typeface="Calibri"/>
              </a:rPr>
              <a:t>Recht</a:t>
            </a:r>
            <a:r>
              <a:rPr lang="en-US" dirty="0">
                <a:latin typeface="Calibri"/>
                <a:cs typeface="Calibri"/>
              </a:rPr>
              <a:t> &amp; Leslie 1988)</a:t>
            </a:r>
          </a:p>
        </p:txBody>
      </p:sp>
    </p:spTree>
    <p:extLst>
      <p:ext uri="{BB962C8B-B14F-4D97-AF65-F5344CB8AC3E}">
        <p14:creationId xmlns:p14="http://schemas.microsoft.com/office/powerpoint/2010/main" val="8741491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34</a:t>
            </a:fld>
            <a:endParaRPr lang="en-US" dirty="0"/>
          </a:p>
        </p:txBody>
      </p:sp>
      <p:sp>
        <p:nvSpPr>
          <p:cNvPr id="6" name="Title 5"/>
          <p:cNvSpPr>
            <a:spLocks noGrp="1"/>
          </p:cNvSpPr>
          <p:nvPr>
            <p:ph type="title"/>
          </p:nvPr>
        </p:nvSpPr>
        <p:spPr/>
        <p:txBody>
          <a:bodyPr/>
          <a:lstStyle/>
          <a:p>
            <a:r>
              <a:rPr lang="en-US" dirty="0"/>
              <a:t>How do we build students’ knowledge?</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6083946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35</a:t>
            </a:fld>
            <a:endParaRPr lang="en-US" dirty="0"/>
          </a:p>
        </p:txBody>
      </p:sp>
      <p:sp>
        <p:nvSpPr>
          <p:cNvPr id="7" name="Text Placeholder 6"/>
          <p:cNvSpPr>
            <a:spLocks noGrp="1"/>
          </p:cNvSpPr>
          <p:nvPr>
            <p:ph type="body" sz="quarter" idx="10"/>
          </p:nvPr>
        </p:nvSpPr>
        <p:spPr/>
        <p:txBody>
          <a:bodyPr/>
          <a:lstStyle/>
          <a:p>
            <a:pPr marL="0" indent="0" algn="ctr">
              <a:buNone/>
            </a:pPr>
            <a:endParaRPr lang="en-US" sz="6000" dirty="0">
              <a:solidFill>
                <a:schemeClr val="tx1"/>
              </a:solidFill>
            </a:endParaRPr>
          </a:p>
          <a:p>
            <a:pPr marL="0" indent="0" algn="ctr">
              <a:buNone/>
            </a:pPr>
            <a:r>
              <a:rPr lang="en-US" sz="7000" dirty="0">
                <a:solidFill>
                  <a:schemeClr val="tx1"/>
                </a:solidFill>
              </a:rPr>
              <a:t>A coherent and cohesive set of texts on a single topic.</a:t>
            </a:r>
          </a:p>
        </p:txBody>
      </p:sp>
      <p:sp>
        <p:nvSpPr>
          <p:cNvPr id="6" name="Title 5"/>
          <p:cNvSpPr>
            <a:spLocks noGrp="1"/>
          </p:cNvSpPr>
          <p:nvPr>
            <p:ph type="title"/>
          </p:nvPr>
        </p:nvSpPr>
        <p:spPr/>
        <p:txBody>
          <a:bodyPr/>
          <a:lstStyle/>
          <a:p>
            <a:r>
              <a:rPr lang="en-US" dirty="0"/>
              <a:t>Conceptual Coherence</a:t>
            </a:r>
          </a:p>
        </p:txBody>
      </p:sp>
    </p:spTree>
    <p:extLst>
      <p:ext uri="{BB962C8B-B14F-4D97-AF65-F5344CB8AC3E}">
        <p14:creationId xmlns:p14="http://schemas.microsoft.com/office/powerpoint/2010/main" val="142114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36</a:t>
            </a:fld>
            <a:endParaRPr lang="en-US" dirty="0"/>
          </a:p>
        </p:txBody>
      </p:sp>
      <p:sp>
        <p:nvSpPr>
          <p:cNvPr id="6" name="Title 5"/>
          <p:cNvSpPr>
            <a:spLocks noGrp="1"/>
          </p:cNvSpPr>
          <p:nvPr>
            <p:ph type="title"/>
          </p:nvPr>
        </p:nvSpPr>
        <p:spPr/>
        <p:txBody>
          <a:bodyPr/>
          <a:lstStyle/>
          <a:p>
            <a:r>
              <a:rPr lang="en-US" dirty="0"/>
              <a:t>Sometimes Looks Like</a:t>
            </a:r>
            <a:r>
              <a:rPr lang="is-IS" dirty="0"/>
              <a:t>…</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4721309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37</a:t>
            </a:fld>
            <a:endParaRPr lang="en-US" dirty="0"/>
          </a:p>
        </p:txBody>
      </p:sp>
      <p:sp>
        <p:nvSpPr>
          <p:cNvPr id="6" name="Title 5"/>
          <p:cNvSpPr>
            <a:spLocks noGrp="1"/>
          </p:cNvSpPr>
          <p:nvPr>
            <p:ph type="title"/>
          </p:nvPr>
        </p:nvSpPr>
        <p:spPr/>
        <p:txBody>
          <a:bodyPr/>
          <a:lstStyle/>
          <a:p>
            <a:r>
              <a:rPr lang="en-US" dirty="0"/>
              <a:t>And Sometimes</a:t>
            </a:r>
            <a:r>
              <a:rPr lang="is-IS" dirty="0"/>
              <a:t>…</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470" y="1020950"/>
            <a:ext cx="3570711" cy="453904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4394" y="1666476"/>
            <a:ext cx="2228791" cy="324798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7778" y="750470"/>
            <a:ext cx="2781300" cy="25400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7047" y="3290469"/>
            <a:ext cx="3122762" cy="2693932"/>
          </a:xfrm>
          <a:prstGeom prst="rect">
            <a:avLst/>
          </a:prstGeom>
        </p:spPr>
      </p:pic>
      <p:sp>
        <p:nvSpPr>
          <p:cNvPr id="8" name="TextBox 7"/>
          <p:cNvSpPr txBox="1"/>
          <p:nvPr/>
        </p:nvSpPr>
        <p:spPr>
          <a:xfrm>
            <a:off x="4140470" y="567662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9" name="TextBox 8"/>
          <p:cNvSpPr txBox="1"/>
          <p:nvPr/>
        </p:nvSpPr>
        <p:spPr>
          <a:xfrm>
            <a:off x="1144394" y="4914463"/>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DiCamillo</a:t>
            </a:r>
            <a:r>
              <a:rPr lang="en-US" sz="1400" dirty="0">
                <a:latin typeface="Calibri"/>
                <a:cs typeface="Calibri"/>
              </a:rPr>
              <a:t>, 2015)</a:t>
            </a:r>
          </a:p>
        </p:txBody>
      </p:sp>
      <p:sp>
        <p:nvSpPr>
          <p:cNvPr id="10" name="TextBox 9"/>
          <p:cNvSpPr txBox="1"/>
          <p:nvPr/>
        </p:nvSpPr>
        <p:spPr>
          <a:xfrm>
            <a:off x="8445064" y="3136581"/>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Hatkoff</a:t>
            </a:r>
            <a:r>
              <a:rPr lang="en-US" sz="1400" dirty="0">
                <a:latin typeface="Calibri"/>
                <a:cs typeface="Calibri"/>
              </a:rPr>
              <a:t> et. al, 2006)</a:t>
            </a:r>
          </a:p>
        </p:txBody>
      </p:sp>
      <p:sp>
        <p:nvSpPr>
          <p:cNvPr id="11" name="TextBox 10"/>
          <p:cNvSpPr txBox="1"/>
          <p:nvPr/>
        </p:nvSpPr>
        <p:spPr>
          <a:xfrm>
            <a:off x="8257778"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Tree>
    <p:extLst>
      <p:ext uri="{BB962C8B-B14F-4D97-AF65-F5344CB8AC3E}">
        <p14:creationId xmlns:p14="http://schemas.microsoft.com/office/powerpoint/2010/main" val="9517833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38</a:t>
            </a:fld>
            <a:endParaRPr lang="en-US" dirty="0"/>
          </a:p>
        </p:txBody>
      </p:sp>
      <p:sp>
        <p:nvSpPr>
          <p:cNvPr id="6" name="Title 5"/>
          <p:cNvSpPr>
            <a:spLocks noGrp="1"/>
          </p:cNvSpPr>
          <p:nvPr>
            <p:ph type="title"/>
          </p:nvPr>
        </p:nvSpPr>
        <p:spPr/>
        <p:txBody>
          <a:bodyPr/>
          <a:lstStyle/>
          <a:p>
            <a:r>
              <a:rPr lang="en-US" dirty="0"/>
              <a:t>And sometimes</a:t>
            </a:r>
            <a:r>
              <a:rPr lang="is-IS" dirty="0"/>
              <a:t>… you’ll see both!</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686" y="1258644"/>
            <a:ext cx="3570711" cy="453904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618" y="2504419"/>
            <a:ext cx="1654694" cy="204749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0063" y="3127622"/>
            <a:ext cx="1612190" cy="2047491"/>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076" y="3910519"/>
            <a:ext cx="1509609" cy="204280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26792" y="777998"/>
            <a:ext cx="1945766" cy="177695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07351" y="4072911"/>
            <a:ext cx="2184649" cy="1884644"/>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16037" y="2274913"/>
            <a:ext cx="1559237" cy="2272255"/>
          </a:xfrm>
          <a:prstGeom prst="rect">
            <a:avLst/>
          </a:prstGeom>
        </p:spPr>
      </p:pic>
      <p:sp>
        <p:nvSpPr>
          <p:cNvPr id="12" name="TextBox 11"/>
          <p:cNvSpPr txBox="1"/>
          <p:nvPr/>
        </p:nvSpPr>
        <p:spPr>
          <a:xfrm>
            <a:off x="5389686" y="579768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13" name="TextBox 12"/>
          <p:cNvSpPr txBox="1"/>
          <p:nvPr/>
        </p:nvSpPr>
        <p:spPr>
          <a:xfrm>
            <a:off x="9116037" y="4551910"/>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DiCamillo</a:t>
            </a:r>
            <a:r>
              <a:rPr lang="en-US" sz="1000" dirty="0">
                <a:latin typeface="Calibri"/>
                <a:cs typeface="Calibri"/>
              </a:rPr>
              <a:t>, 2015)</a:t>
            </a:r>
          </a:p>
        </p:txBody>
      </p:sp>
      <p:sp>
        <p:nvSpPr>
          <p:cNvPr id="14" name="TextBox 13"/>
          <p:cNvSpPr txBox="1"/>
          <p:nvPr/>
        </p:nvSpPr>
        <p:spPr>
          <a:xfrm>
            <a:off x="10733971" y="2618967"/>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Hatkoff</a:t>
            </a:r>
            <a:r>
              <a:rPr lang="en-US" sz="1000" dirty="0">
                <a:latin typeface="Calibri"/>
                <a:cs typeface="Calibri"/>
              </a:rPr>
              <a:t> et. al, 2006)</a:t>
            </a:r>
          </a:p>
        </p:txBody>
      </p:sp>
      <p:sp>
        <p:nvSpPr>
          <p:cNvPr id="15" name="TextBox 14"/>
          <p:cNvSpPr txBox="1"/>
          <p:nvPr/>
        </p:nvSpPr>
        <p:spPr>
          <a:xfrm>
            <a:off x="10126792"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
        <p:nvSpPr>
          <p:cNvPr id="16" name="TextBox 15">
            <a:extLst>
              <a:ext uri="{FF2B5EF4-FFF2-40B4-BE49-F238E27FC236}">
                <a16:creationId xmlns:a16="http://schemas.microsoft.com/office/drawing/2014/main" id="{50867234-E6FE-7B4D-A4A7-C373689A73B8}"/>
              </a:ext>
            </a:extLst>
          </p:cNvPr>
          <p:cNvSpPr txBox="1"/>
          <p:nvPr/>
        </p:nvSpPr>
        <p:spPr>
          <a:xfrm>
            <a:off x="236076" y="3602742"/>
            <a:ext cx="2020374" cy="307777"/>
          </a:xfrm>
          <a:prstGeom prst="rect">
            <a:avLst/>
          </a:prstGeom>
          <a:noFill/>
        </p:spPr>
        <p:txBody>
          <a:bodyPr wrap="square" rtlCol="0">
            <a:spAutoFit/>
          </a:bodyPr>
          <a:lstStyle/>
          <a:p>
            <a:r>
              <a:rPr lang="en-US" sz="1400" dirty="0">
                <a:latin typeface="Calibri"/>
                <a:cs typeface="Calibri"/>
              </a:rPr>
              <a:t>(Marsh, 2011)</a:t>
            </a:r>
          </a:p>
        </p:txBody>
      </p:sp>
      <p:sp>
        <p:nvSpPr>
          <p:cNvPr id="17" name="TextBox 16">
            <a:extLst>
              <a:ext uri="{FF2B5EF4-FFF2-40B4-BE49-F238E27FC236}">
                <a16:creationId xmlns:a16="http://schemas.microsoft.com/office/drawing/2014/main" id="{4CEC2E95-A68A-444F-93C8-C7264572D66F}"/>
              </a:ext>
            </a:extLst>
          </p:cNvPr>
          <p:cNvSpPr txBox="1"/>
          <p:nvPr/>
        </p:nvSpPr>
        <p:spPr>
          <a:xfrm>
            <a:off x="1840063" y="2815654"/>
            <a:ext cx="2020374" cy="307777"/>
          </a:xfrm>
          <a:prstGeom prst="rect">
            <a:avLst/>
          </a:prstGeom>
          <a:noFill/>
        </p:spPr>
        <p:txBody>
          <a:bodyPr wrap="square" rtlCol="0">
            <a:spAutoFit/>
          </a:bodyPr>
          <a:lstStyle/>
          <a:p>
            <a:r>
              <a:rPr lang="en-US" sz="1400" dirty="0">
                <a:latin typeface="Calibri"/>
                <a:cs typeface="Calibri"/>
              </a:rPr>
              <a:t>(Fowler, 1996)</a:t>
            </a:r>
          </a:p>
        </p:txBody>
      </p:sp>
      <p:sp>
        <p:nvSpPr>
          <p:cNvPr id="18" name="TextBox 17">
            <a:extLst>
              <a:ext uri="{FF2B5EF4-FFF2-40B4-BE49-F238E27FC236}">
                <a16:creationId xmlns:a16="http://schemas.microsoft.com/office/drawing/2014/main" id="{15F1F369-292E-1D43-9D96-A1B7519173BE}"/>
              </a:ext>
            </a:extLst>
          </p:cNvPr>
          <p:cNvSpPr txBox="1"/>
          <p:nvPr/>
        </p:nvSpPr>
        <p:spPr>
          <a:xfrm>
            <a:off x="3443926" y="2213200"/>
            <a:ext cx="2020374" cy="307777"/>
          </a:xfrm>
          <a:prstGeom prst="rect">
            <a:avLst/>
          </a:prstGeom>
          <a:noFill/>
        </p:spPr>
        <p:txBody>
          <a:bodyPr wrap="square" rtlCol="0">
            <a:spAutoFit/>
          </a:bodyPr>
          <a:lstStyle/>
          <a:p>
            <a:r>
              <a:rPr lang="en-US" sz="1400" dirty="0">
                <a:latin typeface="Calibri"/>
                <a:cs typeface="Calibri"/>
              </a:rPr>
              <a:t>(Simons, 2003)</a:t>
            </a:r>
          </a:p>
        </p:txBody>
      </p:sp>
    </p:spTree>
    <p:extLst>
      <p:ext uri="{BB962C8B-B14F-4D97-AF65-F5344CB8AC3E}">
        <p14:creationId xmlns:p14="http://schemas.microsoft.com/office/powerpoint/2010/main" val="10599681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39</a:t>
            </a:fld>
            <a:endParaRPr lang="en-US" dirty="0"/>
          </a:p>
        </p:txBody>
      </p:sp>
      <p:sp>
        <p:nvSpPr>
          <p:cNvPr id="7" name="Text Placeholder 6"/>
          <p:cNvSpPr>
            <a:spLocks noGrp="1"/>
          </p:cNvSpPr>
          <p:nvPr>
            <p:ph type="body" sz="quarter" idx="10"/>
          </p:nvPr>
        </p:nvSpPr>
        <p:spPr>
          <a:xfrm>
            <a:off x="695025" y="1193799"/>
            <a:ext cx="7227633" cy="4822825"/>
          </a:xfrm>
        </p:spPr>
        <p:txBody>
          <a:bodyPr/>
          <a:lstStyle/>
          <a:p>
            <a:pPr marL="0" indent="0" algn="ctr">
              <a:buNone/>
            </a:pPr>
            <a:r>
              <a:rPr lang="en-US" sz="5000" b="1" dirty="0">
                <a:solidFill>
                  <a:schemeClr val="tx1"/>
                </a:solidFill>
              </a:rPr>
              <a:t>What is this unit about?</a:t>
            </a:r>
          </a:p>
          <a:p>
            <a:pPr marL="0" indent="0" algn="ctr">
              <a:buNone/>
            </a:pPr>
            <a:endParaRPr lang="en-US" sz="3000" b="1" dirty="0">
              <a:solidFill>
                <a:schemeClr val="tx2">
                  <a:lumMod val="75000"/>
                </a:schemeClr>
              </a:solidFill>
            </a:endParaRPr>
          </a:p>
          <a:p>
            <a:pPr marL="290513" indent="-290513">
              <a:buFont typeface="Arial" charset="0"/>
              <a:buChar char="•"/>
            </a:pPr>
            <a:r>
              <a:rPr lang="en-US" sz="5000" dirty="0">
                <a:solidFill>
                  <a:schemeClr val="tx1"/>
                </a:solidFill>
              </a:rPr>
              <a:t>What knowledge is being built through this unit?</a:t>
            </a:r>
          </a:p>
          <a:p>
            <a:pPr marL="290513" indent="-290513">
              <a:buFont typeface="Arial" charset="0"/>
              <a:buChar char="•"/>
            </a:pPr>
            <a:r>
              <a:rPr lang="en-US" sz="5000" dirty="0">
                <a:solidFill>
                  <a:schemeClr val="tx1"/>
                </a:solidFill>
              </a:rPr>
              <a:t>What concepts are being explored?</a:t>
            </a:r>
          </a:p>
        </p:txBody>
      </p:sp>
      <p:sp>
        <p:nvSpPr>
          <p:cNvPr id="6" name="Title 5"/>
          <p:cNvSpPr>
            <a:spLocks noGrp="1"/>
          </p:cNvSpPr>
          <p:nvPr>
            <p:ph type="title"/>
          </p:nvPr>
        </p:nvSpPr>
        <p:spPr/>
        <p:txBody>
          <a:bodyPr/>
          <a:lstStyle/>
          <a:p>
            <a:r>
              <a:rPr lang="en-US" dirty="0"/>
              <a:t>Conceptual Coherence in the ELA Guidebooks</a:t>
            </a:r>
          </a:p>
        </p:txBody>
      </p:sp>
      <p:sp>
        <p:nvSpPr>
          <p:cNvPr id="9" name="TextBox 8"/>
          <p:cNvSpPr txBox="1"/>
          <p:nvPr/>
        </p:nvSpPr>
        <p:spPr>
          <a:xfrm>
            <a:off x="10171626" y="5277646"/>
            <a:ext cx="2020374" cy="307777"/>
          </a:xfrm>
          <a:prstGeom prst="rect">
            <a:avLst/>
          </a:prstGeom>
          <a:noFill/>
        </p:spPr>
        <p:txBody>
          <a:bodyPr wrap="square" rtlCol="0">
            <a:spAutoFit/>
          </a:bodyPr>
          <a:lstStyle/>
          <a:p>
            <a:r>
              <a:rPr lang="en-US" sz="1400" dirty="0">
                <a:latin typeface="Calibri"/>
                <a:cs typeface="Calibri"/>
              </a:rPr>
              <a:t>(Lewis, 2002) </a:t>
            </a:r>
          </a:p>
        </p:txBody>
      </p:sp>
      <p:pic>
        <p:nvPicPr>
          <p:cNvPr id="2" name="Picture 1"/>
          <p:cNvPicPr>
            <a:picLocks noChangeAspect="1"/>
          </p:cNvPicPr>
          <p:nvPr/>
        </p:nvPicPr>
        <p:blipFill>
          <a:blip r:embed="rId3"/>
          <a:stretch>
            <a:fillRect/>
          </a:stretch>
        </p:blipFill>
        <p:spPr>
          <a:xfrm>
            <a:off x="8768222" y="1193799"/>
            <a:ext cx="2458913" cy="3970867"/>
          </a:xfrm>
          <a:prstGeom prst="rect">
            <a:avLst/>
          </a:prstGeom>
        </p:spPr>
      </p:pic>
    </p:spTree>
    <p:extLst>
      <p:ext uri="{BB962C8B-B14F-4D97-AF65-F5344CB8AC3E}">
        <p14:creationId xmlns:p14="http://schemas.microsoft.com/office/powerpoint/2010/main" val="69662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Agenda</a:t>
            </a:r>
          </a:p>
        </p:txBody>
      </p:sp>
      <p:sp>
        <p:nvSpPr>
          <p:cNvPr id="6" name="Slide Number Placeholder 5"/>
          <p:cNvSpPr>
            <a:spLocks noGrp="1"/>
          </p:cNvSpPr>
          <p:nvPr>
            <p:ph type="sldNum" sz="quarter" idx="4"/>
          </p:nvPr>
        </p:nvSpPr>
        <p:spPr/>
        <p:txBody>
          <a:bodyPr/>
          <a:lstStyle/>
          <a:p>
            <a:fld id="{4080289E-A2FF-0941-931A-EE1328331F47}" type="slidenum">
              <a:rPr lang="en-US" smtClean="0"/>
              <a:pPr/>
              <a:t>4</a:t>
            </a:fld>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734074906"/>
              </p:ext>
            </p:extLst>
          </p:nvPr>
        </p:nvGraphicFramePr>
        <p:xfrm>
          <a:off x="1820487" y="1591747"/>
          <a:ext cx="8551026" cy="2987040"/>
        </p:xfrm>
        <a:graphic>
          <a:graphicData uri="http://schemas.openxmlformats.org/drawingml/2006/table">
            <a:tbl>
              <a:tblPr firstRow="1" bandRow="1">
                <a:tableStyleId>{7DF18680-E054-41AD-8BC1-D1AEF772440D}</a:tableStyleId>
              </a:tblPr>
              <a:tblGrid>
                <a:gridCol w="2098027">
                  <a:extLst>
                    <a:ext uri="{9D8B030D-6E8A-4147-A177-3AD203B41FA5}">
                      <a16:colId xmlns:a16="http://schemas.microsoft.com/office/drawing/2014/main" val="20000"/>
                    </a:ext>
                  </a:extLst>
                </a:gridCol>
                <a:gridCol w="6452999">
                  <a:extLst>
                    <a:ext uri="{9D8B030D-6E8A-4147-A177-3AD203B41FA5}">
                      <a16:colId xmlns:a16="http://schemas.microsoft.com/office/drawing/2014/main" val="20001"/>
                    </a:ext>
                  </a:extLst>
                </a:gridCol>
              </a:tblGrid>
              <a:tr h="561289">
                <a:tc>
                  <a:txBody>
                    <a:bodyPr/>
                    <a:lstStyle/>
                    <a:p>
                      <a:pPr algn="ctr"/>
                      <a:r>
                        <a:rPr lang="en-US" sz="43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3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1289">
                <a:tc>
                  <a:txBody>
                    <a:bodyPr/>
                    <a:lstStyle/>
                    <a:p>
                      <a:pPr algn="ctr"/>
                      <a:r>
                        <a:rPr lang="en-US" sz="43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3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61289">
                <a:tc>
                  <a:txBody>
                    <a:bodyPr/>
                    <a:lstStyle/>
                    <a:p>
                      <a:pPr algn="ctr"/>
                      <a:r>
                        <a:rPr lang="en-US" sz="4300" dirty="0">
                          <a:solidFill>
                            <a:schemeClr val="tx1"/>
                          </a:solidFill>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300" dirty="0">
                          <a:solidFill>
                            <a:schemeClr val="tx1"/>
                          </a:solidFill>
                          <a:latin typeface="Calibri" charset="0"/>
                          <a:ea typeface="Calibri" charset="0"/>
                          <a:cs typeface="Calibri" charset="0"/>
                        </a:rPr>
                        <a:t>Text Set Experiential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61289">
                <a:tc>
                  <a:txBody>
                    <a:bodyPr/>
                    <a:lstStyle/>
                    <a:p>
                      <a:pPr algn="ctr"/>
                      <a:r>
                        <a:rPr lang="en-US" sz="4300" dirty="0">
                          <a:solidFill>
                            <a:schemeClr val="tx1"/>
                          </a:solidFill>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300" dirty="0">
                          <a:solidFill>
                            <a:schemeClr val="tx1"/>
                          </a:solidFill>
                          <a:latin typeface="Calibri" charset="0"/>
                          <a:ea typeface="Calibri" charset="0"/>
                          <a:cs typeface="Calibri" charset="0"/>
                        </a:rPr>
                        <a:t>Reflect + 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999133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40</a:t>
            </a:fld>
            <a:endParaRPr lang="en-US" dirty="0"/>
          </a:p>
        </p:txBody>
      </p:sp>
      <p:sp>
        <p:nvSpPr>
          <p:cNvPr id="7" name="Text Placeholder 6"/>
          <p:cNvSpPr>
            <a:spLocks noGrp="1"/>
          </p:cNvSpPr>
          <p:nvPr>
            <p:ph type="body" sz="quarter" idx="10"/>
          </p:nvPr>
        </p:nvSpPr>
        <p:spPr>
          <a:xfrm>
            <a:off x="398463" y="996088"/>
            <a:ext cx="7245921" cy="4822825"/>
          </a:xfrm>
        </p:spPr>
        <p:txBody>
          <a:bodyPr/>
          <a:lstStyle/>
          <a:p>
            <a:pPr marL="290513" indent="-290513"/>
            <a:r>
              <a:rPr lang="en-US" sz="4000" b="1" dirty="0">
                <a:solidFill>
                  <a:schemeClr val="tx2"/>
                </a:solidFill>
              </a:rPr>
              <a:t>Read</a:t>
            </a:r>
            <a:r>
              <a:rPr lang="en-US" sz="4000" dirty="0">
                <a:solidFill>
                  <a:schemeClr val="accent5">
                    <a:lumMod val="75000"/>
                  </a:schemeClr>
                </a:solidFill>
              </a:rPr>
              <a:t> </a:t>
            </a:r>
            <a:r>
              <a:rPr lang="en-US" sz="3800" dirty="0">
                <a:solidFill>
                  <a:schemeClr val="tx1"/>
                </a:solidFill>
              </a:rPr>
              <a:t>the synopsis of the anchor text </a:t>
            </a:r>
            <a:r>
              <a:rPr lang="en-US" sz="3800" i="1" dirty="0">
                <a:solidFill>
                  <a:schemeClr val="tx1"/>
                </a:solidFill>
              </a:rPr>
              <a:t>The Lion, the Witch and the Wardrobe</a:t>
            </a:r>
            <a:endParaRPr lang="en-US" sz="3800" dirty="0">
              <a:solidFill>
                <a:schemeClr val="tx1"/>
              </a:solidFill>
            </a:endParaRPr>
          </a:p>
          <a:p>
            <a:pPr marL="290513" indent="-290513"/>
            <a:endParaRPr lang="en-US" sz="1000" dirty="0">
              <a:solidFill>
                <a:schemeClr val="tx1"/>
              </a:solidFill>
            </a:endParaRPr>
          </a:p>
          <a:p>
            <a:pPr marL="290513" indent="-290513"/>
            <a:r>
              <a:rPr lang="en-US" sz="4000" b="1" dirty="0">
                <a:solidFill>
                  <a:schemeClr val="tx2"/>
                </a:solidFill>
              </a:rPr>
              <a:t>Discuss:</a:t>
            </a:r>
          </a:p>
          <a:p>
            <a:pPr lvl="1"/>
            <a:r>
              <a:rPr lang="en-US" sz="4000" dirty="0">
                <a:solidFill>
                  <a:schemeClr val="tx1"/>
                </a:solidFill>
              </a:rPr>
              <a:t>What knowledge may be helpful for students to build?</a:t>
            </a:r>
          </a:p>
          <a:p>
            <a:pPr lvl="1"/>
            <a:r>
              <a:rPr lang="en-US" sz="4000" dirty="0">
                <a:solidFill>
                  <a:schemeClr val="tx1"/>
                </a:solidFill>
              </a:rPr>
              <a:t>What concepts are being explored in this text?</a:t>
            </a:r>
          </a:p>
        </p:txBody>
      </p:sp>
      <p:sp>
        <p:nvSpPr>
          <p:cNvPr id="6" name="Title 5"/>
          <p:cNvSpPr>
            <a:spLocks noGrp="1"/>
          </p:cNvSpPr>
          <p:nvPr>
            <p:ph type="title"/>
          </p:nvPr>
        </p:nvSpPr>
        <p:spPr/>
        <p:txBody>
          <a:bodyPr/>
          <a:lstStyle/>
          <a:p>
            <a:r>
              <a:rPr lang="en-US" dirty="0"/>
              <a:t>A Closer Look at the Anchor Text</a:t>
            </a:r>
          </a:p>
        </p:txBody>
      </p:sp>
      <p:sp>
        <p:nvSpPr>
          <p:cNvPr id="9" name="TextBox 8"/>
          <p:cNvSpPr txBox="1"/>
          <p:nvPr/>
        </p:nvSpPr>
        <p:spPr>
          <a:xfrm>
            <a:off x="10171626" y="5293733"/>
            <a:ext cx="2020374" cy="307777"/>
          </a:xfrm>
          <a:prstGeom prst="rect">
            <a:avLst/>
          </a:prstGeom>
          <a:noFill/>
        </p:spPr>
        <p:txBody>
          <a:bodyPr wrap="square" rtlCol="0">
            <a:spAutoFit/>
          </a:bodyPr>
          <a:lstStyle/>
          <a:p>
            <a:r>
              <a:rPr lang="en-US" sz="1400" dirty="0">
                <a:latin typeface="Calibri"/>
                <a:cs typeface="Calibri"/>
              </a:rPr>
              <a:t>(Lewis, 2002)</a:t>
            </a:r>
          </a:p>
        </p:txBody>
      </p:sp>
      <p:pic>
        <p:nvPicPr>
          <p:cNvPr id="11" name="Picture 10"/>
          <p:cNvPicPr>
            <a:picLocks noChangeAspect="1"/>
          </p:cNvPicPr>
          <p:nvPr/>
        </p:nvPicPr>
        <p:blipFill>
          <a:blip r:embed="rId3"/>
          <a:stretch>
            <a:fillRect/>
          </a:stretch>
        </p:blipFill>
        <p:spPr>
          <a:xfrm>
            <a:off x="8768222" y="1193799"/>
            <a:ext cx="2458913" cy="3970867"/>
          </a:xfrm>
          <a:prstGeom prst="rect">
            <a:avLst/>
          </a:prstGeom>
        </p:spPr>
      </p:pic>
    </p:spTree>
    <p:extLst>
      <p:ext uri="{BB962C8B-B14F-4D97-AF65-F5344CB8AC3E}">
        <p14:creationId xmlns:p14="http://schemas.microsoft.com/office/powerpoint/2010/main" val="13348834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41</a:t>
            </a:fld>
            <a:endParaRPr lang="en-US" dirty="0"/>
          </a:p>
        </p:txBody>
      </p:sp>
      <p:sp>
        <p:nvSpPr>
          <p:cNvPr id="4" name="Title 3"/>
          <p:cNvSpPr>
            <a:spLocks noGrp="1"/>
          </p:cNvSpPr>
          <p:nvPr>
            <p:ph type="title"/>
          </p:nvPr>
        </p:nvSpPr>
        <p:spPr/>
        <p:txBody>
          <a:bodyPr>
            <a:normAutofit fontScale="90000"/>
          </a:bodyPr>
          <a:lstStyle/>
          <a:p>
            <a:r>
              <a:rPr lang="en-US" dirty="0"/>
              <a:t>Examine the Text Set in </a:t>
            </a:r>
            <a:r>
              <a:rPr lang="en-US" i="1" dirty="0"/>
              <a:t>The Lion, the Witch and the Wardrobe</a:t>
            </a:r>
          </a:p>
        </p:txBody>
      </p:sp>
      <p:sp>
        <p:nvSpPr>
          <p:cNvPr id="8" name="TextBox 7"/>
          <p:cNvSpPr txBox="1"/>
          <p:nvPr/>
        </p:nvSpPr>
        <p:spPr>
          <a:xfrm>
            <a:off x="10439373" y="5296129"/>
            <a:ext cx="2020374" cy="307777"/>
          </a:xfrm>
          <a:prstGeom prst="rect">
            <a:avLst/>
          </a:prstGeom>
          <a:noFill/>
        </p:spPr>
        <p:txBody>
          <a:bodyPr wrap="square" rtlCol="0">
            <a:spAutoFit/>
          </a:bodyPr>
          <a:lstStyle/>
          <a:p>
            <a:r>
              <a:rPr lang="en-US" sz="1400" dirty="0">
                <a:latin typeface="Calibri"/>
                <a:cs typeface="Calibri"/>
              </a:rPr>
              <a:t>(Lewis, 2002)</a:t>
            </a:r>
          </a:p>
        </p:txBody>
      </p:sp>
      <p:pic>
        <p:nvPicPr>
          <p:cNvPr id="9" name="Picture 8"/>
          <p:cNvPicPr>
            <a:picLocks noChangeAspect="1"/>
          </p:cNvPicPr>
          <p:nvPr/>
        </p:nvPicPr>
        <p:blipFill>
          <a:blip r:embed="rId3"/>
          <a:stretch>
            <a:fillRect/>
          </a:stretch>
        </p:blipFill>
        <p:spPr>
          <a:xfrm>
            <a:off x="8990647" y="1193799"/>
            <a:ext cx="2458913" cy="3970867"/>
          </a:xfrm>
          <a:prstGeom prst="rect">
            <a:avLst/>
          </a:prstGeom>
        </p:spPr>
      </p:pic>
      <p:pic>
        <p:nvPicPr>
          <p:cNvPr id="3" name="Picture 2" descr="Screen Shot 2018-06-06 at 12.53.1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3655" y="1080145"/>
            <a:ext cx="5628115" cy="1210347"/>
          </a:xfrm>
          <a:prstGeom prst="rect">
            <a:avLst/>
          </a:prstGeom>
          <a:ln>
            <a:solidFill>
              <a:schemeClr val="tx1"/>
            </a:solidFill>
          </a:ln>
        </p:spPr>
      </p:pic>
      <p:pic>
        <p:nvPicPr>
          <p:cNvPr id="5" name="Picture 4" descr="Screen Shot 2018-06-06 at 12.53.07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501" y="4319755"/>
            <a:ext cx="4084938" cy="1391463"/>
          </a:xfrm>
          <a:prstGeom prst="rect">
            <a:avLst/>
          </a:prstGeom>
          <a:ln>
            <a:solidFill>
              <a:schemeClr val="tx1"/>
            </a:solidFill>
          </a:ln>
        </p:spPr>
      </p:pic>
      <p:pic>
        <p:nvPicPr>
          <p:cNvPr id="6" name="Picture 5" descr="Screen Shot 2018-06-06 at 12.52.5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6310" y="2613682"/>
            <a:ext cx="5258257" cy="1423506"/>
          </a:xfrm>
          <a:prstGeom prst="rect">
            <a:avLst/>
          </a:prstGeom>
          <a:ln>
            <a:solidFill>
              <a:schemeClr val="tx1"/>
            </a:solidFill>
          </a:ln>
        </p:spPr>
      </p:pic>
      <p:sp>
        <p:nvSpPr>
          <p:cNvPr id="10" name="TextBox 9">
            <a:extLst>
              <a:ext uri="{FF2B5EF4-FFF2-40B4-BE49-F238E27FC236}">
                <a16:creationId xmlns:a16="http://schemas.microsoft.com/office/drawing/2014/main" id="{FB0F52A4-1463-3F4C-BE9A-874089C07F5F}"/>
              </a:ext>
            </a:extLst>
          </p:cNvPr>
          <p:cNvSpPr txBox="1"/>
          <p:nvPr/>
        </p:nvSpPr>
        <p:spPr>
          <a:xfrm>
            <a:off x="-6558" y="585627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683858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42</a:t>
            </a:fld>
            <a:endParaRPr lang="en-US" dirty="0"/>
          </a:p>
        </p:txBody>
      </p:sp>
      <p:sp>
        <p:nvSpPr>
          <p:cNvPr id="4" name="Title 3"/>
          <p:cNvSpPr>
            <a:spLocks noGrp="1"/>
          </p:cNvSpPr>
          <p:nvPr>
            <p:ph type="title"/>
          </p:nvPr>
        </p:nvSpPr>
        <p:spPr/>
        <p:txBody>
          <a:bodyPr>
            <a:normAutofit fontScale="90000"/>
          </a:bodyPr>
          <a:lstStyle/>
          <a:p>
            <a:r>
              <a:rPr lang="en-US" dirty="0"/>
              <a:t>Examine the Text Set in </a:t>
            </a:r>
            <a:r>
              <a:rPr lang="en-US" i="1" dirty="0"/>
              <a:t>The Lion, the Witch and the Wardrobe</a:t>
            </a:r>
          </a:p>
        </p:txBody>
      </p:sp>
      <p:sp>
        <p:nvSpPr>
          <p:cNvPr id="3" name="TextBox 2"/>
          <p:cNvSpPr txBox="1"/>
          <p:nvPr/>
        </p:nvSpPr>
        <p:spPr>
          <a:xfrm>
            <a:off x="5273773" y="1063459"/>
            <a:ext cx="6564569" cy="4647426"/>
          </a:xfrm>
          <a:prstGeom prst="rect">
            <a:avLst/>
          </a:prstGeom>
          <a:noFill/>
        </p:spPr>
        <p:txBody>
          <a:bodyPr wrap="square" rtlCol="0">
            <a:spAutoFit/>
          </a:bodyPr>
          <a:lstStyle/>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Form</a:t>
            </a:r>
            <a:r>
              <a:rPr lang="en-US" sz="3700" dirty="0">
                <a:latin typeface="Calibri" panose="020F0502020204030204" pitchFamily="34" charset="0"/>
                <a:ea typeface="Avenir Next Medium" charset="0"/>
                <a:cs typeface="Calibri" panose="020F0502020204030204" pitchFamily="34" charset="0"/>
              </a:rPr>
              <a:t> a group of 3</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Assign</a:t>
            </a:r>
            <a:r>
              <a:rPr lang="en-US" sz="3700" dirty="0">
                <a:latin typeface="Calibri" panose="020F0502020204030204" pitchFamily="34" charset="0"/>
                <a:ea typeface="Avenir Next Medium" charset="0"/>
                <a:cs typeface="Calibri" panose="020F0502020204030204" pitchFamily="34" charset="0"/>
              </a:rPr>
              <a:t> each group member one of the three supplemental texts</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Independently</a:t>
            </a:r>
            <a:r>
              <a:rPr lang="en-US" sz="3700" dirty="0">
                <a:latin typeface="Calibri" panose="020F0502020204030204" pitchFamily="34" charset="0"/>
                <a:ea typeface="Avenir Next Medium" charset="0"/>
                <a:cs typeface="Calibri" panose="020F0502020204030204" pitchFamily="34" charset="0"/>
              </a:rPr>
              <a:t> read your assigned text</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Complete</a:t>
            </a:r>
            <a:r>
              <a:rPr lang="en-US" sz="3700" dirty="0">
                <a:latin typeface="Calibri" panose="020F0502020204030204" pitchFamily="34" charset="0"/>
                <a:ea typeface="Avenir Next Medium" charset="0"/>
                <a:cs typeface="Calibri" panose="020F0502020204030204" pitchFamily="34" charset="0"/>
              </a:rPr>
              <a:t> the graphic organizer in your note-catcher to summarize your text</a:t>
            </a:r>
          </a:p>
        </p:txBody>
      </p:sp>
      <p:pic>
        <p:nvPicPr>
          <p:cNvPr id="5" name="Picture 4" descr="Screen Shot 2018-06-06 at 12.53.1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033" y="4420818"/>
            <a:ext cx="4633134" cy="996373"/>
          </a:xfrm>
          <a:prstGeom prst="rect">
            <a:avLst/>
          </a:prstGeom>
          <a:ln>
            <a:solidFill>
              <a:schemeClr val="tx1"/>
            </a:solidFill>
          </a:ln>
        </p:spPr>
      </p:pic>
      <p:pic>
        <p:nvPicPr>
          <p:cNvPr id="6" name="Picture 5" descr="Screen Shot 2018-06-06 at 12.53.0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598" y="1075331"/>
            <a:ext cx="4385999" cy="1494015"/>
          </a:xfrm>
          <a:prstGeom prst="rect">
            <a:avLst/>
          </a:prstGeom>
          <a:ln>
            <a:solidFill>
              <a:schemeClr val="tx1"/>
            </a:solidFill>
          </a:ln>
        </p:spPr>
      </p:pic>
      <p:pic>
        <p:nvPicPr>
          <p:cNvPr id="7" name="Picture 6" descr="Screen Shot 2018-06-06 at 12.52.51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286" y="2887722"/>
            <a:ext cx="4487025" cy="1214720"/>
          </a:xfrm>
          <a:prstGeom prst="rect">
            <a:avLst/>
          </a:prstGeom>
          <a:ln>
            <a:solidFill>
              <a:schemeClr val="tx1"/>
            </a:solidFill>
          </a:ln>
        </p:spPr>
      </p:pic>
      <p:sp>
        <p:nvSpPr>
          <p:cNvPr id="8" name="TextBox 7">
            <a:extLst>
              <a:ext uri="{FF2B5EF4-FFF2-40B4-BE49-F238E27FC236}">
                <a16:creationId xmlns:a16="http://schemas.microsoft.com/office/drawing/2014/main" id="{8BF1721A-A22F-CA45-9AB1-EB31ACF5DA08}"/>
              </a:ext>
            </a:extLst>
          </p:cNvPr>
          <p:cNvSpPr txBox="1"/>
          <p:nvPr/>
        </p:nvSpPr>
        <p:spPr>
          <a:xfrm>
            <a:off x="13320" y="575688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166130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43</a:t>
            </a:fld>
            <a:endParaRPr lang="en-US" dirty="0"/>
          </a:p>
        </p:txBody>
      </p:sp>
      <p:sp>
        <p:nvSpPr>
          <p:cNvPr id="3" name="Text Placeholder 2"/>
          <p:cNvSpPr>
            <a:spLocks noGrp="1"/>
          </p:cNvSpPr>
          <p:nvPr>
            <p:ph type="body" sz="quarter" idx="10"/>
          </p:nvPr>
        </p:nvSpPr>
        <p:spPr>
          <a:xfrm>
            <a:off x="5099538" y="1193800"/>
            <a:ext cx="6682886" cy="4822825"/>
          </a:xfrm>
        </p:spPr>
        <p:txBody>
          <a:bodyPr/>
          <a:lstStyle/>
          <a:p>
            <a:pPr marL="533400" lvl="0" indent="-457200">
              <a:buClr>
                <a:schemeClr val="dk1"/>
              </a:buClr>
              <a:buSzPct val="100000"/>
              <a:buFont typeface="Arial" charset="0"/>
              <a:buChar char="•"/>
            </a:pPr>
            <a:r>
              <a:rPr lang="en-US" sz="5000" b="1" dirty="0">
                <a:solidFill>
                  <a:schemeClr val="tx2"/>
                </a:solidFill>
                <a:latin typeface="Calibri" charset="0"/>
                <a:ea typeface="Calibri" charset="0"/>
                <a:cs typeface="Calibri" charset="0"/>
                <a:sym typeface="Rockwell"/>
              </a:rPr>
              <a:t>Share</a:t>
            </a:r>
            <a:r>
              <a:rPr lang="en-US" sz="5000" dirty="0">
                <a:solidFill>
                  <a:schemeClr val="tx1"/>
                </a:solidFill>
                <a:latin typeface="Calibri" charset="0"/>
                <a:ea typeface="Calibri" charset="0"/>
                <a:cs typeface="Calibri" charset="0"/>
                <a:sym typeface="Rockwell"/>
              </a:rPr>
              <a:t> a brief overview of each of your texts</a:t>
            </a:r>
          </a:p>
          <a:p>
            <a:pPr marL="533400" lvl="0" indent="-457200">
              <a:buClr>
                <a:schemeClr val="dk1"/>
              </a:buClr>
              <a:buSzPct val="100000"/>
              <a:buFont typeface="Arial" charset="0"/>
              <a:buChar char="•"/>
            </a:pPr>
            <a:endParaRPr lang="en-US" sz="30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5000" b="1" dirty="0">
                <a:solidFill>
                  <a:schemeClr val="tx2"/>
                </a:solidFill>
                <a:latin typeface="Calibri" charset="0"/>
                <a:ea typeface="Calibri" charset="0"/>
                <a:cs typeface="Calibri" charset="0"/>
                <a:sym typeface="Rockwell"/>
              </a:rPr>
              <a:t>Record</a:t>
            </a:r>
            <a:r>
              <a:rPr lang="en-US" sz="5000" dirty="0">
                <a:solidFill>
                  <a:schemeClr val="tx1"/>
                </a:solidFill>
                <a:latin typeface="Calibri" charset="0"/>
                <a:ea typeface="Calibri" charset="0"/>
                <a:cs typeface="Calibri" charset="0"/>
                <a:sym typeface="Rockwell"/>
              </a:rPr>
              <a:t> notes about each text in your graphic organizer</a:t>
            </a:r>
          </a:p>
        </p:txBody>
      </p:sp>
      <p:sp>
        <p:nvSpPr>
          <p:cNvPr id="4" name="Title 3"/>
          <p:cNvSpPr>
            <a:spLocks noGrp="1"/>
          </p:cNvSpPr>
          <p:nvPr>
            <p:ph type="title"/>
          </p:nvPr>
        </p:nvSpPr>
        <p:spPr/>
        <p:txBody>
          <a:bodyPr>
            <a:normAutofit/>
          </a:bodyPr>
          <a:lstStyle/>
          <a:p>
            <a:r>
              <a:rPr lang="en-US" dirty="0"/>
              <a:t>Share </a:t>
            </a:r>
            <a:endParaRPr lang="en-US" i="1" dirty="0"/>
          </a:p>
        </p:txBody>
      </p:sp>
      <p:pic>
        <p:nvPicPr>
          <p:cNvPr id="8" name="Picture 7" descr="Screen Shot 2018-06-06 at 12.53.18 PM.png">
            <a:extLst>
              <a:ext uri="{FF2B5EF4-FFF2-40B4-BE49-F238E27FC236}">
                <a16:creationId xmlns:a16="http://schemas.microsoft.com/office/drawing/2014/main" id="{75720588-D3A4-9A4A-935B-970D2FA8D1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033" y="4420818"/>
            <a:ext cx="4633134" cy="996373"/>
          </a:xfrm>
          <a:prstGeom prst="rect">
            <a:avLst/>
          </a:prstGeom>
          <a:ln>
            <a:solidFill>
              <a:schemeClr val="tx1"/>
            </a:solidFill>
          </a:ln>
        </p:spPr>
      </p:pic>
      <p:pic>
        <p:nvPicPr>
          <p:cNvPr id="12" name="Picture 11" descr="Screen Shot 2018-06-06 at 12.53.07 PM.png">
            <a:extLst>
              <a:ext uri="{FF2B5EF4-FFF2-40B4-BE49-F238E27FC236}">
                <a16:creationId xmlns:a16="http://schemas.microsoft.com/office/drawing/2014/main" id="{36F16B90-3F96-8E48-A1AF-721D98973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598" y="1075331"/>
            <a:ext cx="4385999" cy="1494015"/>
          </a:xfrm>
          <a:prstGeom prst="rect">
            <a:avLst/>
          </a:prstGeom>
          <a:ln>
            <a:solidFill>
              <a:schemeClr val="tx1"/>
            </a:solidFill>
          </a:ln>
        </p:spPr>
      </p:pic>
      <p:pic>
        <p:nvPicPr>
          <p:cNvPr id="13" name="Picture 12" descr="Screen Shot 2018-06-06 at 12.52.51 PM.png">
            <a:extLst>
              <a:ext uri="{FF2B5EF4-FFF2-40B4-BE49-F238E27FC236}">
                <a16:creationId xmlns:a16="http://schemas.microsoft.com/office/drawing/2014/main" id="{A692D7D6-F25F-FE40-A1C4-C6AA8BF9A5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286" y="2887722"/>
            <a:ext cx="4487025" cy="1214720"/>
          </a:xfrm>
          <a:prstGeom prst="rect">
            <a:avLst/>
          </a:prstGeom>
          <a:ln>
            <a:solidFill>
              <a:schemeClr val="tx1"/>
            </a:solidFill>
          </a:ln>
        </p:spPr>
      </p:pic>
      <p:sp>
        <p:nvSpPr>
          <p:cNvPr id="9" name="TextBox 8">
            <a:extLst>
              <a:ext uri="{FF2B5EF4-FFF2-40B4-BE49-F238E27FC236}">
                <a16:creationId xmlns:a16="http://schemas.microsoft.com/office/drawing/2014/main" id="{E6E0A555-2681-2E44-A14F-A4419A42809C}"/>
              </a:ext>
            </a:extLst>
          </p:cNvPr>
          <p:cNvSpPr txBox="1"/>
          <p:nvPr/>
        </p:nvSpPr>
        <p:spPr>
          <a:xfrm>
            <a:off x="13320" y="575688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398769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44</a:t>
            </a:fld>
            <a:endParaRPr lang="en-US" dirty="0"/>
          </a:p>
        </p:txBody>
      </p:sp>
      <p:sp>
        <p:nvSpPr>
          <p:cNvPr id="7" name="Text Placeholder 6"/>
          <p:cNvSpPr>
            <a:spLocks noGrp="1"/>
          </p:cNvSpPr>
          <p:nvPr>
            <p:ph type="body" sz="quarter" idx="10"/>
          </p:nvPr>
        </p:nvSpPr>
        <p:spPr/>
        <p:txBody>
          <a:bodyPr/>
          <a:lstStyle/>
          <a:p>
            <a:pPr marL="533400" lvl="0" indent="-457200">
              <a:buClr>
                <a:schemeClr val="dk1"/>
              </a:buClr>
              <a:buSzPct val="100000"/>
              <a:buFont typeface="Arial" charset="0"/>
              <a:buChar char="•"/>
            </a:pPr>
            <a:r>
              <a:rPr lang="en-US" sz="5000" dirty="0">
                <a:solidFill>
                  <a:schemeClr val="tx1"/>
                </a:solidFill>
                <a:latin typeface="Calibri" charset="0"/>
                <a:ea typeface="Calibri" charset="0"/>
                <a:cs typeface="Calibri" charset="0"/>
                <a:sym typeface="Rockwell"/>
              </a:rPr>
              <a:t>What is the relationship between these texts? What do they have in common?</a:t>
            </a:r>
          </a:p>
          <a:p>
            <a:pPr marL="533400" lvl="0" indent="-457200">
              <a:buClr>
                <a:schemeClr val="dk1"/>
              </a:buClr>
              <a:buSzPct val="100000"/>
              <a:buFont typeface="Arial" charset="0"/>
              <a:buChar char="•"/>
            </a:pPr>
            <a:endParaRPr lang="en-US" sz="50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5000" dirty="0">
                <a:solidFill>
                  <a:schemeClr val="tx1"/>
                </a:solidFill>
              </a:rPr>
              <a:t>How might the selection of these texts support reading comprehension in this unit?</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7401664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45</a:t>
            </a:fld>
            <a:endParaRPr lang="en-US" dirty="0"/>
          </a:p>
        </p:txBody>
      </p:sp>
      <p:sp>
        <p:nvSpPr>
          <p:cNvPr id="3" name="Text Placeholder 2"/>
          <p:cNvSpPr>
            <a:spLocks noGrp="1"/>
          </p:cNvSpPr>
          <p:nvPr>
            <p:ph type="body" sz="quarter" idx="10"/>
          </p:nvPr>
        </p:nvSpPr>
        <p:spPr/>
        <p:txBody>
          <a:bodyPr/>
          <a:lstStyle/>
          <a:p>
            <a:pPr marL="415925" lvl="0" indent="-415925"/>
            <a:r>
              <a:rPr lang="en-US" sz="5000" dirty="0">
                <a:solidFill>
                  <a:schemeClr val="tx1"/>
                </a:solidFill>
              </a:rPr>
              <a:t>What are the key takeaways from “the baseball study”? What implications does this have on instruction?</a:t>
            </a:r>
          </a:p>
          <a:p>
            <a:pPr marL="415925" lvl="0" indent="-415925"/>
            <a:endParaRPr lang="en-US" sz="3000" dirty="0">
              <a:solidFill>
                <a:schemeClr val="tx1"/>
              </a:solidFill>
            </a:endParaRPr>
          </a:p>
          <a:p>
            <a:pPr marL="415925" lvl="0" indent="-415925"/>
            <a:r>
              <a:rPr lang="en-US" sz="5000" dirty="0">
                <a:solidFill>
                  <a:schemeClr val="tx1"/>
                </a:solidFill>
              </a:rPr>
              <a:t>How would you explain the term “conceptual coherence” to a colleague?</a:t>
            </a: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080742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500" b="1" dirty="0">
                <a:solidFill>
                  <a:schemeClr val="tx1"/>
                </a:solidFill>
              </a:rPr>
              <a:t>Module 2</a:t>
            </a:r>
            <a:r>
              <a:rPr lang="en-US" sz="5500" dirty="0">
                <a:solidFill>
                  <a:schemeClr val="tx1"/>
                </a:solidFill>
              </a:rPr>
              <a:t>: Building Knowledge</a:t>
            </a:r>
            <a:br>
              <a:rPr lang="en-US" sz="5500" dirty="0">
                <a:solidFill>
                  <a:schemeClr val="tx1"/>
                </a:solidFill>
              </a:rPr>
            </a:br>
            <a:r>
              <a:rPr lang="en-US" sz="5500" b="1" dirty="0">
                <a:solidFill>
                  <a:schemeClr val="tx1"/>
                </a:solidFill>
              </a:rPr>
              <a:t>Session 3</a:t>
            </a:r>
            <a:r>
              <a:rPr lang="en-US" sz="5500" dirty="0">
                <a:solidFill>
                  <a:schemeClr val="tx1"/>
                </a:solidFill>
              </a:rPr>
              <a:t>: Unpack the Extension Task</a:t>
            </a:r>
            <a:br>
              <a:rPr lang="en-US" dirty="0">
                <a:solidFill>
                  <a:schemeClr val="tx1"/>
                </a:solidFill>
              </a:rPr>
            </a:br>
            <a:r>
              <a:rPr lang="en-US" sz="4000" dirty="0">
                <a:solidFill>
                  <a:schemeClr val="tx1"/>
                </a:solidFill>
              </a:rPr>
              <a:t>Grades 3 </a:t>
            </a:r>
            <a:r>
              <a:rPr lang="mr-IN" sz="4000" dirty="0">
                <a:solidFill>
                  <a:schemeClr val="tx1"/>
                </a:solidFill>
              </a:rPr>
              <a:t>–</a:t>
            </a:r>
            <a:r>
              <a:rPr lang="en-US" sz="4000" dirty="0">
                <a:solidFill>
                  <a:schemeClr val="tx1"/>
                </a:solidFill>
              </a:rPr>
              <a:t> 5</a:t>
            </a:r>
          </a:p>
        </p:txBody>
      </p:sp>
    </p:spTree>
    <p:extLst>
      <p:ext uri="{BB962C8B-B14F-4D97-AF65-F5344CB8AC3E}">
        <p14:creationId xmlns:p14="http://schemas.microsoft.com/office/powerpoint/2010/main" val="643994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47</a:t>
            </a:fld>
            <a:endParaRPr lang="en-US" dirty="0"/>
          </a:p>
        </p:txBody>
      </p:sp>
      <p:sp>
        <p:nvSpPr>
          <p:cNvPr id="5" name="Text Placeholder 4"/>
          <p:cNvSpPr>
            <a:spLocks noGrp="1"/>
          </p:cNvSpPr>
          <p:nvPr>
            <p:ph type="body" sz="quarter" idx="10"/>
          </p:nvPr>
        </p:nvSpPr>
        <p:spPr/>
        <p:txBody>
          <a:bodyPr/>
          <a:lstStyle/>
          <a:p>
            <a:pPr marL="0" indent="0" algn="ctr">
              <a:buNone/>
            </a:pPr>
            <a:r>
              <a:rPr lang="en-US" sz="4300" b="1" dirty="0">
                <a:solidFill>
                  <a:schemeClr val="tx2"/>
                </a:solidFill>
              </a:rPr>
              <a:t>Write – Pair </a:t>
            </a:r>
            <a:r>
              <a:rPr lang="mr-IN" sz="4300" b="1" dirty="0">
                <a:solidFill>
                  <a:schemeClr val="tx2"/>
                </a:solidFill>
              </a:rPr>
              <a:t>–</a:t>
            </a:r>
            <a:r>
              <a:rPr lang="en-US" sz="4300" b="1" dirty="0">
                <a:solidFill>
                  <a:schemeClr val="tx2"/>
                </a:solidFill>
              </a:rPr>
              <a:t> Share</a:t>
            </a:r>
          </a:p>
          <a:p>
            <a:pPr marL="415925" indent="-415925">
              <a:buFont typeface="Arial" charset="0"/>
              <a:buChar char="•"/>
            </a:pPr>
            <a:r>
              <a:rPr lang="en-US" sz="4200" dirty="0">
                <a:solidFill>
                  <a:schemeClr val="tx1"/>
                </a:solidFill>
              </a:rPr>
              <a:t>When do you use research in your own life? </a:t>
            </a:r>
          </a:p>
          <a:p>
            <a:pPr marL="415925" indent="-415925">
              <a:buFont typeface="Arial" charset="0"/>
              <a:buChar char="•"/>
            </a:pPr>
            <a:endParaRPr lang="en-US" sz="1000" dirty="0">
              <a:solidFill>
                <a:schemeClr val="tx1"/>
              </a:solidFill>
            </a:endParaRPr>
          </a:p>
          <a:p>
            <a:pPr marL="415925" indent="-415925">
              <a:buFont typeface="Arial" charset="0"/>
              <a:buChar char="•"/>
            </a:pPr>
            <a:r>
              <a:rPr lang="en-US" sz="4200" dirty="0">
                <a:solidFill>
                  <a:schemeClr val="tx1"/>
                </a:solidFill>
              </a:rPr>
              <a:t>In today’s digital world, what types of skills are needed in order to research effectively?</a:t>
            </a:r>
          </a:p>
          <a:p>
            <a:pPr marL="415925" indent="-415925">
              <a:buFont typeface="Arial" charset="0"/>
              <a:buChar char="•"/>
            </a:pPr>
            <a:endParaRPr lang="en-US" sz="1000" dirty="0">
              <a:solidFill>
                <a:schemeClr val="tx1"/>
              </a:solidFill>
            </a:endParaRPr>
          </a:p>
          <a:p>
            <a:pPr marL="415925" indent="-415925">
              <a:buFont typeface="Arial" charset="0"/>
              <a:buChar char="•"/>
            </a:pPr>
            <a:r>
              <a:rPr lang="en-US" sz="4200" dirty="0">
                <a:solidFill>
                  <a:schemeClr val="tx1"/>
                </a:solidFill>
              </a:rPr>
              <a:t>Why is research a critical component of literacy in the 21</a:t>
            </a:r>
            <a:r>
              <a:rPr lang="en-US" sz="4200" baseline="30000" dirty="0">
                <a:solidFill>
                  <a:schemeClr val="tx1"/>
                </a:solidFill>
              </a:rPr>
              <a:t>st</a:t>
            </a:r>
            <a:r>
              <a:rPr lang="en-US" sz="4200" dirty="0">
                <a:solidFill>
                  <a:schemeClr val="tx1"/>
                </a:solidFill>
              </a:rPr>
              <a:t> century?</a:t>
            </a:r>
          </a:p>
        </p:txBody>
      </p:sp>
      <p:sp>
        <p:nvSpPr>
          <p:cNvPr id="4" name="Title 3"/>
          <p:cNvSpPr>
            <a:spLocks noGrp="1"/>
          </p:cNvSpPr>
          <p:nvPr>
            <p:ph type="title"/>
          </p:nvPr>
        </p:nvSpPr>
        <p:spPr/>
        <p:txBody>
          <a:bodyPr/>
          <a:lstStyle/>
          <a:p>
            <a:r>
              <a:rPr lang="en-US" dirty="0"/>
              <a:t>Do Now	</a:t>
            </a:r>
          </a:p>
        </p:txBody>
      </p:sp>
    </p:spTree>
    <p:extLst>
      <p:ext uri="{BB962C8B-B14F-4D97-AF65-F5344CB8AC3E}">
        <p14:creationId xmlns:p14="http://schemas.microsoft.com/office/powerpoint/2010/main" val="2134468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48</a:t>
            </a:fld>
            <a:endParaRPr lang="en-US" dirty="0"/>
          </a:p>
        </p:txBody>
      </p:sp>
      <p:sp>
        <p:nvSpPr>
          <p:cNvPr id="5" name="Text Placeholder 4"/>
          <p:cNvSpPr>
            <a:spLocks noGrp="1"/>
          </p:cNvSpPr>
          <p:nvPr>
            <p:ph type="body" sz="quarter" idx="10"/>
          </p:nvPr>
        </p:nvSpPr>
        <p:spPr/>
        <p:txBody>
          <a:bodyPr/>
          <a:lstStyle/>
          <a:p>
            <a:pPr marL="357188" indent="-357188"/>
            <a:r>
              <a:rPr lang="en-US" sz="3800" dirty="0">
                <a:solidFill>
                  <a:schemeClr val="tx1"/>
                </a:solidFill>
              </a:rPr>
              <a:t>Unpack the knowledge demanded by the Extension Task in the </a:t>
            </a:r>
            <a:r>
              <a:rPr lang="en-US" sz="3800" i="1" dirty="0">
                <a:solidFill>
                  <a:schemeClr val="tx1"/>
                </a:solidFill>
              </a:rPr>
              <a:t>American Revolution </a:t>
            </a:r>
            <a:r>
              <a:rPr lang="en-US" sz="3800" dirty="0">
                <a:solidFill>
                  <a:schemeClr val="tx1"/>
                </a:solidFill>
              </a:rPr>
              <a:t>unit</a:t>
            </a:r>
          </a:p>
          <a:p>
            <a:pPr marL="357188" indent="-357188"/>
            <a:endParaRPr lang="en-US" sz="1000" dirty="0">
              <a:solidFill>
                <a:schemeClr val="tx1"/>
              </a:solidFill>
            </a:endParaRPr>
          </a:p>
          <a:p>
            <a:pPr marL="357188" indent="-357188"/>
            <a:r>
              <a:rPr lang="en-US" sz="3800" dirty="0">
                <a:solidFill>
                  <a:schemeClr val="tx1"/>
                </a:solidFill>
              </a:rPr>
              <a:t>Analyze exemplars to find evidence of student knowledge and understanding</a:t>
            </a:r>
          </a:p>
          <a:p>
            <a:pPr marL="357188" indent="-357188"/>
            <a:endParaRPr lang="en-US" sz="1000" dirty="0">
              <a:solidFill>
                <a:schemeClr val="tx1"/>
              </a:solidFill>
            </a:endParaRPr>
          </a:p>
          <a:p>
            <a:pPr marL="357188" indent="-357188"/>
            <a:r>
              <a:rPr lang="en-US" sz="3800" dirty="0">
                <a:solidFill>
                  <a:schemeClr val="tx1"/>
                </a:solidFill>
              </a:rPr>
              <a:t>Examine the sequence of lessons in the </a:t>
            </a:r>
            <a:r>
              <a:rPr lang="en-US" sz="3800" i="1" dirty="0">
                <a:solidFill>
                  <a:schemeClr val="tx1"/>
                </a:solidFill>
              </a:rPr>
              <a:t>American Revolution </a:t>
            </a:r>
            <a:r>
              <a:rPr lang="en-US" sz="3800" dirty="0">
                <a:solidFill>
                  <a:schemeClr val="tx1"/>
                </a:solidFill>
              </a:rPr>
              <a:t>unit and explain how this sequence builds knowledge in preparation for the Extension Task</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4039389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49</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1141062974"/>
              </p:ext>
            </p:extLst>
          </p:nvPr>
        </p:nvGraphicFramePr>
        <p:xfrm>
          <a:off x="1319313" y="1615216"/>
          <a:ext cx="9553374" cy="3840480"/>
        </p:xfrm>
        <a:graphic>
          <a:graphicData uri="http://schemas.openxmlformats.org/drawingml/2006/table">
            <a:tbl>
              <a:tblPr firstRow="1" bandRow="1">
                <a:tableStyleId>{7DF18680-E054-41AD-8BC1-D1AEF772440D}</a:tableStyleId>
              </a:tblPr>
              <a:tblGrid>
                <a:gridCol w="2020047">
                  <a:extLst>
                    <a:ext uri="{9D8B030D-6E8A-4147-A177-3AD203B41FA5}">
                      <a16:colId xmlns:a16="http://schemas.microsoft.com/office/drawing/2014/main" val="20000"/>
                    </a:ext>
                  </a:extLst>
                </a:gridCol>
                <a:gridCol w="7533327">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Analyze Task and Student Exemplar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Unpack the Research</a:t>
                      </a:r>
                      <a:r>
                        <a:rPr lang="en-US" sz="3600" baseline="0" dirty="0">
                          <a:solidFill>
                            <a:schemeClr val="tx1"/>
                          </a:solidFill>
                          <a:latin typeface="Calibri" charset="0"/>
                          <a:ea typeface="Calibri" charset="0"/>
                          <a:cs typeface="Calibri" charset="0"/>
                        </a:rPr>
                        <a:t> Extension </a:t>
                      </a:r>
                      <a:r>
                        <a:rPr lang="en-US" sz="3600" dirty="0">
                          <a:solidFill>
                            <a:schemeClr val="tx1"/>
                          </a:solidFill>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18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Examine Sequence of Lessons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Capture</a:t>
                      </a:r>
                      <a:r>
                        <a:rPr lang="en-US" sz="3600" baseline="0" dirty="0">
                          <a:solidFill>
                            <a:schemeClr val="tx1"/>
                          </a:solidFill>
                          <a:latin typeface="Calibri" charset="0"/>
                          <a:ea typeface="Calibri" charset="0"/>
                          <a:cs typeface="Calibri" charset="0"/>
                        </a:rPr>
                        <a:t> Your Learning</a:t>
                      </a:r>
                      <a:endParaRPr lang="en-US" sz="36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58067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600" b="1" dirty="0">
                <a:solidFill>
                  <a:schemeClr val="accent5"/>
                </a:solidFill>
                <a:sym typeface="Arial"/>
              </a:rPr>
              <a:t>Complexity</a:t>
            </a:r>
            <a:r>
              <a:rPr lang="en-US" sz="3600" dirty="0">
                <a:solidFill>
                  <a:schemeClr val="accent5"/>
                </a:solidFill>
                <a:sym typeface="Arial"/>
              </a:rPr>
              <a:t>: </a:t>
            </a:r>
            <a:r>
              <a:rPr lang="x-none" sz="3600" dirty="0">
                <a:solidFill>
                  <a:schemeClr val="tx1"/>
                </a:solidFill>
                <a:sym typeface="Arial"/>
              </a:rPr>
              <a:t>Regular </a:t>
            </a:r>
            <a:r>
              <a:rPr lang="en-US" sz="3600" dirty="0">
                <a:solidFill>
                  <a:schemeClr val="tx1"/>
                </a:solidFill>
                <a:sym typeface="Arial"/>
              </a:rPr>
              <a:t>p</a:t>
            </a:r>
            <a:r>
              <a:rPr lang="x-none" sz="3600" dirty="0">
                <a:solidFill>
                  <a:schemeClr val="tx1"/>
                </a:solidFill>
                <a:sym typeface="Arial"/>
              </a:rPr>
              <a:t>ractice </a:t>
            </a:r>
            <a:r>
              <a:rPr lang="en-US" sz="3600" dirty="0">
                <a:solidFill>
                  <a:schemeClr val="tx1"/>
                </a:solidFill>
                <a:sym typeface="Arial"/>
              </a:rPr>
              <a:t>w</a:t>
            </a:r>
            <a:r>
              <a:rPr lang="x-none" sz="3600" dirty="0">
                <a:solidFill>
                  <a:schemeClr val="tx1"/>
                </a:solidFill>
                <a:sym typeface="Arial"/>
              </a:rPr>
              <a:t>ith</a:t>
            </a:r>
            <a:r>
              <a:rPr lang="en-US" sz="3600" dirty="0">
                <a:solidFill>
                  <a:schemeClr val="tx1"/>
                </a:solidFill>
                <a:sym typeface="Arial"/>
              </a:rPr>
              <a:t> c</a:t>
            </a:r>
            <a:r>
              <a:rPr lang="x-none" sz="3600" dirty="0">
                <a:solidFill>
                  <a:schemeClr val="tx1"/>
                </a:solidFill>
                <a:sym typeface="Arial"/>
              </a:rPr>
              <a:t>omplex </a:t>
            </a:r>
            <a:r>
              <a:rPr lang="en-US" sz="3600" dirty="0">
                <a:solidFill>
                  <a:schemeClr val="tx1"/>
                </a:solidFill>
                <a:sym typeface="Arial"/>
              </a:rPr>
              <a:t>t</a:t>
            </a:r>
            <a:r>
              <a:rPr lang="x-none" sz="3600" dirty="0">
                <a:solidFill>
                  <a:schemeClr val="tx1"/>
                </a:solidFill>
                <a:sym typeface="Arial"/>
              </a:rPr>
              <a:t>ext </a:t>
            </a:r>
            <a:r>
              <a:rPr lang="en-US" sz="3600" dirty="0">
                <a:solidFill>
                  <a:schemeClr val="tx1"/>
                </a:solidFill>
                <a:sym typeface="Arial"/>
              </a:rPr>
              <a:t>a</a:t>
            </a:r>
            <a:r>
              <a:rPr lang="x-none" sz="3600" dirty="0">
                <a:solidFill>
                  <a:schemeClr val="tx1"/>
                </a:solidFill>
                <a:sym typeface="Arial"/>
              </a:rPr>
              <a:t>nd </a:t>
            </a:r>
            <a:r>
              <a:rPr lang="en-US" sz="3600" dirty="0" err="1">
                <a:solidFill>
                  <a:schemeClr val="tx1"/>
                </a:solidFill>
                <a:sym typeface="Arial"/>
              </a:rPr>
              <a:t>i</a:t>
            </a:r>
            <a:r>
              <a:rPr lang="x-none" sz="3600" dirty="0">
                <a:solidFill>
                  <a:schemeClr val="tx1"/>
                </a:solidFill>
                <a:sym typeface="Arial"/>
              </a:rPr>
              <a:t>ts </a:t>
            </a:r>
            <a:r>
              <a:rPr lang="en-US" sz="3600" dirty="0">
                <a:solidFill>
                  <a:schemeClr val="tx1"/>
                </a:solidFill>
                <a:sym typeface="Arial"/>
              </a:rPr>
              <a:t>a</a:t>
            </a:r>
            <a:r>
              <a:rPr lang="x-none" sz="3600" dirty="0">
                <a:solidFill>
                  <a:schemeClr val="tx1"/>
                </a:solidFill>
                <a:sym typeface="Arial"/>
              </a:rPr>
              <a:t>cademic </a:t>
            </a:r>
            <a:r>
              <a:rPr lang="en-US" sz="3600" dirty="0">
                <a:solidFill>
                  <a:schemeClr val="tx1"/>
                </a:solidFill>
                <a:sym typeface="Arial"/>
              </a:rPr>
              <a:t>l</a:t>
            </a:r>
            <a:r>
              <a:rPr lang="x-none" sz="3600" dirty="0">
                <a:solidFill>
                  <a:schemeClr val="tx1"/>
                </a:solidFill>
                <a:sym typeface="Arial"/>
              </a:rPr>
              <a:t>anguage</a:t>
            </a:r>
            <a:endParaRPr lang="en-US" sz="3600" dirty="0">
              <a:solidFill>
                <a:schemeClr val="tx1"/>
              </a:solidFill>
              <a:sym typeface="Arial"/>
            </a:endParaRPr>
          </a:p>
          <a:p>
            <a:pPr marL="514338" indent="-514338">
              <a:lnSpc>
                <a:spcPct val="120000"/>
              </a:lnSpc>
              <a:buSzPct val="85000"/>
              <a:buAutoNum type="arabicPeriod"/>
            </a:pPr>
            <a:r>
              <a:rPr lang="en-US" sz="3600" b="1" dirty="0">
                <a:solidFill>
                  <a:schemeClr val="accent5"/>
                </a:solidFill>
                <a:sym typeface="Arial"/>
              </a:rPr>
              <a:t>Evidence</a:t>
            </a:r>
            <a:r>
              <a:rPr lang="en-US" sz="3600" dirty="0">
                <a:solidFill>
                  <a:schemeClr val="accent5"/>
                </a:solidFill>
                <a:sym typeface="Arial"/>
              </a:rPr>
              <a:t>: </a:t>
            </a:r>
            <a:r>
              <a:rPr lang="en-US" sz="36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600" b="1" dirty="0">
                <a:solidFill>
                  <a:schemeClr val="accent5"/>
                </a:solidFill>
                <a:sym typeface="Arial"/>
              </a:rPr>
              <a:t>Knowledge</a:t>
            </a:r>
            <a:r>
              <a:rPr lang="en-US" sz="3600" dirty="0">
                <a:solidFill>
                  <a:schemeClr val="accent5"/>
                </a:solidFill>
                <a:sym typeface="Arial"/>
              </a:rPr>
              <a:t>: </a:t>
            </a:r>
            <a:r>
              <a:rPr lang="en-US" sz="3600" dirty="0">
                <a:solidFill>
                  <a:schemeClr val="tx1"/>
                </a:solidFill>
                <a:sym typeface="Arial"/>
              </a:rPr>
              <a:t>Building knowledge through content-rich nonfiction</a:t>
            </a:r>
            <a:endParaRPr lang="en-US" sz="3600" dirty="0">
              <a:solidFill>
                <a:schemeClr val="tx1"/>
              </a:solidFill>
            </a:endParaRPr>
          </a:p>
          <a:p>
            <a:endParaRPr lang="en-US" dirty="0"/>
          </a:p>
        </p:txBody>
      </p:sp>
      <p:sp>
        <p:nvSpPr>
          <p:cNvPr id="4" name="Title 3"/>
          <p:cNvSpPr>
            <a:spLocks noGrp="1"/>
          </p:cNvSpPr>
          <p:nvPr>
            <p:ph type="title"/>
          </p:nvPr>
        </p:nvSpPr>
        <p:spPr/>
        <p:txBody>
          <a:bodyPr/>
          <a:lstStyle/>
          <a:p>
            <a:r>
              <a:rPr lang="en-US"/>
              <a:t>The Instructional Shifts</a:t>
            </a:r>
            <a:endParaRPr lang="en-US" dirty="0"/>
          </a:p>
        </p:txBody>
      </p:sp>
      <p:sp>
        <p:nvSpPr>
          <p:cNvPr id="5" name="Rectangle 4"/>
          <p:cNvSpPr/>
          <p:nvPr/>
        </p:nvSpPr>
        <p:spPr>
          <a:xfrm>
            <a:off x="932688" y="4114800"/>
            <a:ext cx="10294447" cy="146304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33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50</a:t>
            </a:fld>
            <a:endParaRPr lang="en-US" dirty="0"/>
          </a:p>
        </p:txBody>
      </p:sp>
      <p:sp>
        <p:nvSpPr>
          <p:cNvPr id="5" name="Text Placeholder 4"/>
          <p:cNvSpPr>
            <a:spLocks noGrp="1"/>
          </p:cNvSpPr>
          <p:nvPr>
            <p:ph type="body" sz="quarter" idx="10"/>
          </p:nvPr>
        </p:nvSpPr>
        <p:spPr/>
        <p:txBody>
          <a:bodyPr/>
          <a:lstStyle/>
          <a:p>
            <a:r>
              <a:rPr lang="en-US" sz="3200" b="1" dirty="0">
                <a:solidFill>
                  <a:schemeClr val="accent5"/>
                </a:solidFill>
              </a:rPr>
              <a:t>Culminating Writing Task</a:t>
            </a:r>
          </a:p>
          <a:p>
            <a:pPr lvl="1"/>
            <a:r>
              <a:rPr lang="en-US" sz="2800" dirty="0">
                <a:solidFill>
                  <a:schemeClr val="tx1"/>
                </a:solidFill>
              </a:rPr>
              <a:t>Students synthesize the topics, themes, and ideas of the unit into a written essay.</a:t>
            </a:r>
          </a:p>
          <a:p>
            <a:r>
              <a:rPr lang="en-US" sz="3200" b="1" dirty="0">
                <a:solidFill>
                  <a:schemeClr val="accent5"/>
                </a:solidFill>
              </a:rPr>
              <a:t>Cold-read Task</a:t>
            </a:r>
          </a:p>
          <a:p>
            <a:pPr lvl="1">
              <a:spcBef>
                <a:spcPts val="0"/>
              </a:spcBef>
            </a:pPr>
            <a:r>
              <a:rPr lang="en-US" sz="2800" dirty="0">
                <a:solidFill>
                  <a:schemeClr val="tx1"/>
                </a:solidFill>
              </a:rPr>
              <a:t>Students read a new text or two related to the unit topic and answer multiple choice questions, as well as write an essay.</a:t>
            </a:r>
          </a:p>
          <a:p>
            <a:pPr>
              <a:spcBef>
                <a:spcPts val="0"/>
              </a:spcBef>
            </a:pPr>
            <a:r>
              <a:rPr lang="en-US" sz="3200" b="1" dirty="0">
                <a:solidFill>
                  <a:schemeClr val="accent5"/>
                </a:solidFill>
              </a:rPr>
              <a:t>Extension Task</a:t>
            </a:r>
          </a:p>
          <a:p>
            <a:pPr lvl="1"/>
            <a:r>
              <a:rPr lang="en-US" sz="2800" dirty="0">
                <a:solidFill>
                  <a:schemeClr val="tx1"/>
                </a:solidFill>
              </a:rPr>
              <a:t>Students extend what they have learned in the unit to either:</a:t>
            </a:r>
          </a:p>
          <a:p>
            <a:pPr lvl="2"/>
            <a:r>
              <a:rPr lang="en-US" sz="2600" dirty="0">
                <a:solidFill>
                  <a:schemeClr val="tx1"/>
                </a:solidFill>
              </a:rPr>
              <a:t>make connections between their learning and their lives through a narrative or personal essay </a:t>
            </a:r>
          </a:p>
          <a:p>
            <a:pPr lvl="2"/>
            <a:r>
              <a:rPr lang="en-US" sz="2600" dirty="0">
                <a:solidFill>
                  <a:schemeClr val="tx1"/>
                </a:solidFill>
              </a:rPr>
              <a:t>Make connections between their learning and the world through research</a:t>
            </a:r>
          </a:p>
        </p:txBody>
      </p:sp>
      <p:sp>
        <p:nvSpPr>
          <p:cNvPr id="4" name="Title 3"/>
          <p:cNvSpPr>
            <a:spLocks noGrp="1"/>
          </p:cNvSpPr>
          <p:nvPr>
            <p:ph type="title"/>
          </p:nvPr>
        </p:nvSpPr>
        <p:spPr/>
        <p:txBody>
          <a:bodyPr/>
          <a:lstStyle/>
          <a:p>
            <a:r>
              <a:rPr lang="en-US" dirty="0"/>
              <a:t>Three Assessment Types</a:t>
            </a:r>
          </a:p>
        </p:txBody>
      </p:sp>
      <p:sp>
        <p:nvSpPr>
          <p:cNvPr id="7" name="Rectangle 6"/>
          <p:cNvSpPr/>
          <p:nvPr/>
        </p:nvSpPr>
        <p:spPr>
          <a:xfrm>
            <a:off x="368950" y="3848100"/>
            <a:ext cx="11413474" cy="220435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2745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51</a:t>
            </a:fld>
            <a:endParaRPr lang="en-US" dirty="0"/>
          </a:p>
        </p:txBody>
      </p:sp>
      <p:sp>
        <p:nvSpPr>
          <p:cNvPr id="5" name="Text Placeholder 4"/>
          <p:cNvSpPr>
            <a:spLocks noGrp="1"/>
          </p:cNvSpPr>
          <p:nvPr>
            <p:ph type="body" sz="quarter" idx="10"/>
          </p:nvPr>
        </p:nvSpPr>
        <p:spPr>
          <a:xfrm>
            <a:off x="398463" y="1124044"/>
            <a:ext cx="6368097" cy="4822825"/>
          </a:xfrm>
        </p:spPr>
        <p:txBody>
          <a:bodyPr/>
          <a:lstStyle/>
          <a:p>
            <a:pPr marL="357188" indent="-357188"/>
            <a:r>
              <a:rPr lang="en-US" sz="4200" b="1" dirty="0">
                <a:solidFill>
                  <a:schemeClr val="tx2"/>
                </a:solidFill>
              </a:rPr>
              <a:t>Review </a:t>
            </a:r>
            <a:r>
              <a:rPr lang="en-US" sz="4200" dirty="0">
                <a:solidFill>
                  <a:schemeClr val="tx1"/>
                </a:solidFill>
              </a:rPr>
              <a:t>the task</a:t>
            </a:r>
          </a:p>
          <a:p>
            <a:pPr marL="357188" indent="-357188"/>
            <a:endParaRPr lang="en-US" sz="1000" dirty="0"/>
          </a:p>
          <a:p>
            <a:pPr marL="357188" indent="-357188"/>
            <a:r>
              <a:rPr lang="en-US" sz="4200" b="1" dirty="0">
                <a:solidFill>
                  <a:schemeClr val="tx2"/>
                </a:solidFill>
              </a:rPr>
              <a:t>Summarize: </a:t>
            </a:r>
            <a:r>
              <a:rPr lang="en-US" sz="4200" dirty="0">
                <a:solidFill>
                  <a:schemeClr val="tx1"/>
                </a:solidFill>
              </a:rPr>
              <a:t>What does this task require students to do?</a:t>
            </a:r>
          </a:p>
          <a:p>
            <a:pPr marL="357188" indent="-357188"/>
            <a:endParaRPr lang="en-US" sz="1000" dirty="0"/>
          </a:p>
          <a:p>
            <a:pPr marL="357188" indent="-357188"/>
            <a:r>
              <a:rPr lang="en-US" sz="4200" b="1" dirty="0">
                <a:solidFill>
                  <a:schemeClr val="tx2"/>
                </a:solidFill>
              </a:rPr>
              <a:t>Take note: </a:t>
            </a:r>
            <a:r>
              <a:rPr lang="en-US" sz="4200" dirty="0">
                <a:solidFill>
                  <a:schemeClr val="tx1"/>
                </a:solidFill>
              </a:rPr>
              <a:t>What texts do students need to work with here?</a:t>
            </a:r>
          </a:p>
          <a:p>
            <a:endParaRPr lang="en-US" dirty="0"/>
          </a:p>
          <a:p>
            <a:pPr>
              <a:buFont typeface="Wingdings" charset="2"/>
              <a:buChar char="q"/>
            </a:pPr>
            <a:endParaRPr lang="en-US" dirty="0"/>
          </a:p>
          <a:p>
            <a:pPr>
              <a:buFont typeface="Wingdings" charset="2"/>
              <a:buChar char="q"/>
            </a:pPr>
            <a:endParaRPr lang="en-US" dirty="0"/>
          </a:p>
          <a:p>
            <a:pPr>
              <a:buFont typeface="Wingdings" charset="2"/>
              <a:buChar char="q"/>
            </a:pPr>
            <a:endParaRPr lang="en-US" dirty="0"/>
          </a:p>
          <a:p>
            <a:endParaRPr lang="en-US" dirty="0"/>
          </a:p>
        </p:txBody>
      </p:sp>
      <p:sp>
        <p:nvSpPr>
          <p:cNvPr id="4" name="Title 3"/>
          <p:cNvSpPr>
            <a:spLocks noGrp="1"/>
          </p:cNvSpPr>
          <p:nvPr>
            <p:ph type="title"/>
          </p:nvPr>
        </p:nvSpPr>
        <p:spPr/>
        <p:txBody>
          <a:bodyPr/>
          <a:lstStyle/>
          <a:p>
            <a:r>
              <a:rPr lang="en-US" dirty="0"/>
              <a:t>Grade 4 Extension Task</a:t>
            </a:r>
          </a:p>
        </p:txBody>
      </p:sp>
      <p:pic>
        <p:nvPicPr>
          <p:cNvPr id="2" name="Picture 1" descr="Screen Shot 2018-06-03 at 1.13.5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3572" y="1000474"/>
            <a:ext cx="3763921" cy="4822825"/>
          </a:xfrm>
          <a:prstGeom prst="rect">
            <a:avLst/>
          </a:prstGeom>
          <a:ln>
            <a:solidFill>
              <a:schemeClr val="accent1"/>
            </a:solidFill>
          </a:ln>
        </p:spPr>
      </p:pic>
      <p:sp>
        <p:nvSpPr>
          <p:cNvPr id="7" name="TextBox 6">
            <a:extLst>
              <a:ext uri="{FF2B5EF4-FFF2-40B4-BE49-F238E27FC236}">
                <a16:creationId xmlns:a16="http://schemas.microsoft.com/office/drawing/2014/main" id="{7D15BA74-269C-B841-9185-6651E9FBA0AF}"/>
              </a:ext>
            </a:extLst>
          </p:cNvPr>
          <p:cNvSpPr txBox="1"/>
          <p:nvPr/>
        </p:nvSpPr>
        <p:spPr>
          <a:xfrm>
            <a:off x="10015225" y="5823299"/>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4298512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5" name="Text Placeholder 4"/>
          <p:cNvSpPr>
            <a:spLocks noGrp="1"/>
          </p:cNvSpPr>
          <p:nvPr>
            <p:ph type="body" sz="quarter" idx="10"/>
          </p:nvPr>
        </p:nvSpPr>
        <p:spPr>
          <a:xfrm>
            <a:off x="5585255" y="1070230"/>
            <a:ext cx="6197170" cy="4822825"/>
          </a:xfrm>
        </p:spPr>
        <p:txBody>
          <a:bodyPr/>
          <a:lstStyle/>
          <a:p>
            <a:pPr>
              <a:buFont typeface="Arial" charset="0"/>
              <a:buChar char="•"/>
            </a:pPr>
            <a:r>
              <a:rPr lang="en-US" sz="4000" b="1" dirty="0">
                <a:solidFill>
                  <a:schemeClr val="tx2"/>
                </a:solidFill>
                <a:latin typeface="Calibri" charset="0"/>
                <a:ea typeface="Calibri" charset="0"/>
                <a:cs typeface="Calibri" charset="0"/>
              </a:rPr>
              <a:t>Read</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the exemplar planning documents and rubric  </a:t>
            </a:r>
            <a:endParaRPr lang="en-US" sz="1000" dirty="0">
              <a:latin typeface="Calibri" charset="0"/>
              <a:ea typeface="Calibri" charset="0"/>
              <a:cs typeface="Calibri" charset="0"/>
            </a:endParaRPr>
          </a:p>
          <a:p>
            <a:pPr>
              <a:buFont typeface="Arial" charset="0"/>
              <a:buChar char="•"/>
            </a:pPr>
            <a:r>
              <a:rPr lang="en-US" sz="4000" b="1" dirty="0">
                <a:solidFill>
                  <a:schemeClr val="tx2"/>
                </a:solidFill>
                <a:latin typeface="Calibri" charset="0"/>
                <a:ea typeface="Calibri" charset="0"/>
                <a:cs typeface="Calibri" charset="0"/>
              </a:rPr>
              <a:t>Highlight</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evidence of the student’s:</a:t>
            </a:r>
          </a:p>
          <a:p>
            <a:pPr marL="749300" lvl="1" indent="-292100">
              <a:buFont typeface="Arial" charset="0"/>
              <a:buChar char="•"/>
            </a:pPr>
            <a:r>
              <a:rPr lang="en-US" sz="4000" dirty="0">
                <a:solidFill>
                  <a:schemeClr val="tx1"/>
                </a:solidFill>
                <a:latin typeface="Calibri" charset="0"/>
                <a:ea typeface="Calibri" charset="0"/>
                <a:cs typeface="Calibri" charset="0"/>
              </a:rPr>
              <a:t>Comprehension of the anchor text</a:t>
            </a:r>
          </a:p>
          <a:p>
            <a:pPr marL="749300" lvl="1" indent="-292100">
              <a:buFont typeface="Arial" charset="0"/>
              <a:buChar char="•"/>
            </a:pPr>
            <a:r>
              <a:rPr lang="en-US" sz="4000" dirty="0">
                <a:solidFill>
                  <a:schemeClr val="tx1"/>
                </a:solidFill>
                <a:latin typeface="Calibri" charset="0"/>
                <a:ea typeface="Calibri" charset="0"/>
                <a:cs typeface="Calibri" charset="0"/>
              </a:rPr>
              <a:t>Knowledge of the topic</a:t>
            </a:r>
          </a:p>
        </p:txBody>
      </p:sp>
      <p:sp>
        <p:nvSpPr>
          <p:cNvPr id="4" name="Title 3"/>
          <p:cNvSpPr>
            <a:spLocks noGrp="1"/>
          </p:cNvSpPr>
          <p:nvPr>
            <p:ph type="title"/>
          </p:nvPr>
        </p:nvSpPr>
        <p:spPr/>
        <p:txBody>
          <a:bodyPr>
            <a:normAutofit/>
          </a:bodyPr>
          <a:lstStyle/>
          <a:p>
            <a:r>
              <a:rPr lang="en-US" dirty="0"/>
              <a:t>Vision of Excellence</a:t>
            </a:r>
          </a:p>
        </p:txBody>
      </p:sp>
      <p:pic>
        <p:nvPicPr>
          <p:cNvPr id="7" name="Picture 6" descr="Screen Shot 2018-06-05 at 1.43.53 PM.png">
            <a:extLst>
              <a:ext uri="{FF2B5EF4-FFF2-40B4-BE49-F238E27FC236}">
                <a16:creationId xmlns:a16="http://schemas.microsoft.com/office/drawing/2014/main" id="{1B21EA06-CC51-5B4E-9419-FF3AE0DC69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687" y="945260"/>
            <a:ext cx="3785786" cy="4883828"/>
          </a:xfrm>
          <a:prstGeom prst="rect">
            <a:avLst/>
          </a:prstGeom>
          <a:ln>
            <a:solidFill>
              <a:schemeClr val="accent1"/>
            </a:solidFill>
          </a:ln>
        </p:spPr>
      </p:pic>
      <p:sp>
        <p:nvSpPr>
          <p:cNvPr id="8" name="TextBox 7">
            <a:extLst>
              <a:ext uri="{FF2B5EF4-FFF2-40B4-BE49-F238E27FC236}">
                <a16:creationId xmlns:a16="http://schemas.microsoft.com/office/drawing/2014/main" id="{6C9EF138-F092-4A4B-9837-854E8A2C281E}"/>
              </a:ext>
            </a:extLst>
          </p:cNvPr>
          <p:cNvSpPr txBox="1"/>
          <p:nvPr/>
        </p:nvSpPr>
        <p:spPr>
          <a:xfrm>
            <a:off x="889687" y="582908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44203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53</a:t>
            </a:fld>
            <a:endParaRPr lang="en-US" dirty="0"/>
          </a:p>
        </p:txBody>
      </p:sp>
      <p:sp>
        <p:nvSpPr>
          <p:cNvPr id="5" name="Text Placeholder 4"/>
          <p:cNvSpPr>
            <a:spLocks noGrp="1"/>
          </p:cNvSpPr>
          <p:nvPr>
            <p:ph type="body" sz="quarter" idx="10"/>
          </p:nvPr>
        </p:nvSpPr>
        <p:spPr>
          <a:xfrm>
            <a:off x="398463" y="1193800"/>
            <a:ext cx="4667313" cy="4822825"/>
          </a:xfrm>
        </p:spPr>
        <p:txBody>
          <a:bodyPr/>
          <a:lstStyle/>
          <a:p>
            <a:pPr marL="0" indent="0" algn="ctr">
              <a:buNone/>
            </a:pPr>
            <a:endParaRPr lang="en-US" sz="3400" dirty="0"/>
          </a:p>
          <a:p>
            <a:pPr marL="0" indent="0" algn="ctr">
              <a:buNone/>
            </a:pPr>
            <a:endParaRPr lang="en-US" sz="1000" dirty="0"/>
          </a:p>
          <a:p>
            <a:pPr marL="0" indent="0" algn="ctr">
              <a:buNone/>
            </a:pPr>
            <a:r>
              <a:rPr lang="en-US" sz="4400" dirty="0">
                <a:solidFill>
                  <a:schemeClr val="tx1"/>
                </a:solidFill>
              </a:rPr>
              <a:t>What </a:t>
            </a:r>
            <a:r>
              <a:rPr lang="en-US" sz="4400" b="1" dirty="0">
                <a:solidFill>
                  <a:schemeClr val="tx2"/>
                </a:solidFill>
              </a:rPr>
              <a:t>knowledge</a:t>
            </a:r>
            <a:r>
              <a:rPr lang="en-US" sz="4400" b="1" dirty="0">
                <a:solidFill>
                  <a:schemeClr val="tx1"/>
                </a:solidFill>
              </a:rPr>
              <a:t> </a:t>
            </a:r>
            <a:r>
              <a:rPr lang="en-US" sz="4400" dirty="0">
                <a:solidFill>
                  <a:schemeClr val="tx1"/>
                </a:solidFill>
              </a:rPr>
              <a:t>do  students need in order to successfully complete the task?</a:t>
            </a:r>
          </a:p>
          <a:p>
            <a:endParaRPr lang="en-US" dirty="0"/>
          </a:p>
          <a:p>
            <a:pPr>
              <a:buFont typeface="Wingdings" charset="2"/>
              <a:buChar char="q"/>
            </a:pPr>
            <a:endParaRPr lang="en-US" dirty="0"/>
          </a:p>
          <a:p>
            <a:pPr>
              <a:buFont typeface="Wingdings" charset="2"/>
              <a:buChar char="q"/>
            </a:pPr>
            <a:endParaRPr lang="en-US" dirty="0"/>
          </a:p>
          <a:p>
            <a:pPr>
              <a:buFont typeface="Wingdings" charset="2"/>
              <a:buChar char="q"/>
            </a:pPr>
            <a:endParaRPr lang="en-US" dirty="0"/>
          </a:p>
          <a:p>
            <a:endParaRPr lang="en-US" dirty="0"/>
          </a:p>
        </p:txBody>
      </p:sp>
      <p:sp>
        <p:nvSpPr>
          <p:cNvPr id="4" name="Title 3"/>
          <p:cNvSpPr>
            <a:spLocks noGrp="1"/>
          </p:cNvSpPr>
          <p:nvPr>
            <p:ph type="title"/>
          </p:nvPr>
        </p:nvSpPr>
        <p:spPr/>
        <p:txBody>
          <a:bodyPr/>
          <a:lstStyle/>
          <a:p>
            <a:r>
              <a:rPr lang="en-US" dirty="0"/>
              <a:t>Unpack the Knowledge</a:t>
            </a:r>
          </a:p>
        </p:txBody>
      </p:sp>
      <p:pic>
        <p:nvPicPr>
          <p:cNvPr id="2" name="Picture 1" descr="Screen Shot 2018-06-05 at 1.43.5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4615" y="1952366"/>
            <a:ext cx="2997224" cy="3866549"/>
          </a:xfrm>
          <a:prstGeom prst="rect">
            <a:avLst/>
          </a:prstGeom>
          <a:ln>
            <a:solidFill>
              <a:schemeClr val="accent1"/>
            </a:solidFill>
          </a:ln>
        </p:spPr>
      </p:pic>
      <p:pic>
        <p:nvPicPr>
          <p:cNvPr id="7" name="Picture 6" descr="Screen Shot 2018-06-05 at 1.42.5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0155" y="947455"/>
            <a:ext cx="2916261" cy="3798068"/>
          </a:xfrm>
          <a:prstGeom prst="rect">
            <a:avLst/>
          </a:prstGeom>
          <a:ln>
            <a:solidFill>
              <a:schemeClr val="accent1"/>
            </a:solidFill>
          </a:ln>
        </p:spPr>
      </p:pic>
      <p:sp>
        <p:nvSpPr>
          <p:cNvPr id="8" name="TextBox 7">
            <a:extLst>
              <a:ext uri="{FF2B5EF4-FFF2-40B4-BE49-F238E27FC236}">
                <a16:creationId xmlns:a16="http://schemas.microsoft.com/office/drawing/2014/main" id="{D564CF22-EB46-7F4B-8572-ECB3EF7E0266}"/>
              </a:ext>
            </a:extLst>
          </p:cNvPr>
          <p:cNvSpPr txBox="1"/>
          <p:nvPr/>
        </p:nvSpPr>
        <p:spPr>
          <a:xfrm>
            <a:off x="8940155" y="4782134"/>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971053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54</a:t>
            </a:fld>
            <a:endParaRPr lang="en-US" dirty="0"/>
          </a:p>
        </p:txBody>
      </p:sp>
      <p:sp>
        <p:nvSpPr>
          <p:cNvPr id="7" name="Text Placeholder 6"/>
          <p:cNvSpPr>
            <a:spLocks noGrp="1"/>
          </p:cNvSpPr>
          <p:nvPr>
            <p:ph type="body" sz="quarter" idx="10"/>
          </p:nvPr>
        </p:nvSpPr>
        <p:spPr>
          <a:xfrm>
            <a:off x="404019" y="1813728"/>
            <a:ext cx="11383962" cy="3941640"/>
          </a:xfrm>
        </p:spPr>
        <p:txBody>
          <a:bodyPr/>
          <a:lstStyle/>
          <a:p>
            <a:pPr marL="0" indent="0" algn="ctr">
              <a:buNone/>
            </a:pPr>
            <a:r>
              <a:rPr lang="en-US" sz="7000" b="1" dirty="0">
                <a:solidFill>
                  <a:schemeClr val="tx2"/>
                </a:solidFill>
              </a:rPr>
              <a:t>How?</a:t>
            </a:r>
          </a:p>
          <a:p>
            <a:pPr marL="0" indent="0" algn="ctr">
              <a:buNone/>
            </a:pPr>
            <a:r>
              <a:rPr lang="en-US" sz="6000" dirty="0">
                <a:solidFill>
                  <a:schemeClr val="tx1"/>
                </a:solidFill>
              </a:rPr>
              <a:t>How do we prepare students to be successful on this task?</a:t>
            </a:r>
          </a:p>
        </p:txBody>
      </p:sp>
      <p:sp>
        <p:nvSpPr>
          <p:cNvPr id="6" name="Title 5"/>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97448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55</a:t>
            </a:fld>
            <a:endParaRPr lang="en-US" dirty="0"/>
          </a:p>
        </p:txBody>
      </p:sp>
      <p:sp>
        <p:nvSpPr>
          <p:cNvPr id="6" name="Title 5"/>
          <p:cNvSpPr>
            <a:spLocks noGrp="1"/>
          </p:cNvSpPr>
          <p:nvPr>
            <p:ph type="title"/>
          </p:nvPr>
        </p:nvSpPr>
        <p:spPr/>
        <p:txBody>
          <a:bodyPr/>
          <a:lstStyle/>
          <a:p>
            <a:r>
              <a:rPr lang="en-US" dirty="0"/>
              <a:t>Schema Matters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3906" y="1336379"/>
            <a:ext cx="5620269" cy="4131455"/>
          </a:xfrm>
          <a:prstGeom prst="rect">
            <a:avLst/>
          </a:prstGeom>
        </p:spPr>
      </p:pic>
      <p:sp>
        <p:nvSpPr>
          <p:cNvPr id="2" name="TextBox 1"/>
          <p:cNvSpPr txBox="1"/>
          <p:nvPr/>
        </p:nvSpPr>
        <p:spPr>
          <a:xfrm>
            <a:off x="647700" y="1039921"/>
            <a:ext cx="5120054" cy="5001369"/>
          </a:xfrm>
          <a:prstGeom prst="rect">
            <a:avLst/>
          </a:prstGeom>
          <a:noFill/>
        </p:spPr>
        <p:txBody>
          <a:bodyPr wrap="square" rtlCol="0">
            <a:spAutoFit/>
          </a:bodyPr>
          <a:lstStyle/>
          <a:p>
            <a:r>
              <a:rPr lang="en-US" sz="3100" dirty="0">
                <a:latin typeface="Calibri" charset="0"/>
                <a:ea typeface="Calibri" charset="0"/>
                <a:cs typeface="Calibri" charset="0"/>
              </a:rPr>
              <a:t>“New material is more likely to be remembered if it is related to what is already in memory. Remembering information on a brand new topic is difficult because there is no existing network in your memory that the new information can be tied to.”</a:t>
            </a:r>
          </a:p>
          <a:p>
            <a:pPr algn="r"/>
            <a:r>
              <a:rPr lang="en-US" sz="2000" dirty="0">
                <a:latin typeface="Calibri" charset="0"/>
                <a:ea typeface="Calibri" charset="0"/>
                <a:cs typeface="Calibri" charset="0"/>
              </a:rPr>
              <a:t>-</a:t>
            </a:r>
            <a:r>
              <a:rPr lang="en-US" sz="2000" i="1" dirty="0">
                <a:latin typeface="Calibri" charset="0"/>
                <a:ea typeface="Calibri" charset="0"/>
                <a:cs typeface="Calibri" charset="0"/>
              </a:rPr>
              <a:t>Daniel T. Willingham</a:t>
            </a:r>
          </a:p>
          <a:p>
            <a:pPr algn="r"/>
            <a:r>
              <a:rPr lang="en-US" sz="2000" dirty="0">
                <a:latin typeface="Calibri" charset="0"/>
                <a:ea typeface="Calibri" charset="0"/>
                <a:cs typeface="Calibri" charset="0"/>
              </a:rPr>
              <a:t>“How Knowledge Helps”</a:t>
            </a:r>
          </a:p>
        </p:txBody>
      </p:sp>
    </p:spTree>
    <p:extLst>
      <p:ext uri="{BB962C8B-B14F-4D97-AF65-F5344CB8AC3E}">
        <p14:creationId xmlns:p14="http://schemas.microsoft.com/office/powerpoint/2010/main" val="20620060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56</a:t>
            </a:fld>
            <a:endParaRPr lang="en-US" dirty="0"/>
          </a:p>
        </p:txBody>
      </p:sp>
      <p:sp>
        <p:nvSpPr>
          <p:cNvPr id="6" name="Title 5"/>
          <p:cNvSpPr>
            <a:spLocks noGrp="1"/>
          </p:cNvSpPr>
          <p:nvPr>
            <p:ph type="title"/>
          </p:nvPr>
        </p:nvSpPr>
        <p:spPr/>
        <p:txBody>
          <a:bodyPr/>
          <a:lstStyle/>
          <a:p>
            <a:r>
              <a:rPr lang="en-US" dirty="0"/>
              <a:t>How does this relate to this Extension Task?</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770" y="1527242"/>
            <a:ext cx="4914899" cy="3612938"/>
          </a:xfrm>
          <a:prstGeom prst="rect">
            <a:avLst/>
          </a:prstGeom>
        </p:spPr>
      </p:pic>
      <p:sp>
        <p:nvSpPr>
          <p:cNvPr id="13" name="TextBox 12"/>
          <p:cNvSpPr txBox="1"/>
          <p:nvPr/>
        </p:nvSpPr>
        <p:spPr>
          <a:xfrm>
            <a:off x="6355757" y="1334854"/>
            <a:ext cx="5500659" cy="4401205"/>
          </a:xfrm>
          <a:prstGeom prst="rect">
            <a:avLst/>
          </a:prstGeom>
          <a:noFill/>
        </p:spPr>
        <p:txBody>
          <a:bodyPr wrap="square" rtlCol="0">
            <a:spAutoFit/>
          </a:bodyPr>
          <a:lstStyle/>
          <a:p>
            <a:pPr marL="457200" indent="-457200">
              <a:buFont typeface="Arial" charset="0"/>
              <a:buChar char="•"/>
              <a:defRPr/>
            </a:pPr>
            <a:r>
              <a:rPr lang="en-US" sz="4000" dirty="0">
                <a:latin typeface="Calibri" charset="0"/>
                <a:ea typeface="Calibri" charset="0"/>
                <a:cs typeface="Calibri" charset="0"/>
              </a:rPr>
              <a:t>This task isn’t the first time students are reading about the American Revolution!</a:t>
            </a:r>
          </a:p>
          <a:p>
            <a:pPr marL="457200" indent="-457200">
              <a:buFont typeface="Arial" charset="0"/>
              <a:buChar char="•"/>
              <a:defRPr/>
            </a:pPr>
            <a:r>
              <a:rPr lang="en-US" sz="4000" dirty="0">
                <a:latin typeface="Calibri" charset="0"/>
                <a:ea typeface="Calibri" charset="0"/>
                <a:cs typeface="Calibri" charset="0"/>
              </a:rPr>
              <a:t>How do the texts and tasks in the unit build students’ schema?</a:t>
            </a:r>
          </a:p>
        </p:txBody>
      </p:sp>
    </p:spTree>
    <p:extLst>
      <p:ext uri="{BB962C8B-B14F-4D97-AF65-F5344CB8AC3E}">
        <p14:creationId xmlns:p14="http://schemas.microsoft.com/office/powerpoint/2010/main" val="186689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57</a:t>
            </a:fld>
            <a:endParaRPr lang="en-US" dirty="0"/>
          </a:p>
        </p:txBody>
      </p:sp>
      <p:sp>
        <p:nvSpPr>
          <p:cNvPr id="6" name="Title 5"/>
          <p:cNvSpPr>
            <a:spLocks noGrp="1"/>
          </p:cNvSpPr>
          <p:nvPr>
            <p:ph type="title"/>
          </p:nvPr>
        </p:nvSpPr>
        <p:spPr/>
        <p:txBody>
          <a:bodyPr/>
          <a:lstStyle/>
          <a:p>
            <a:r>
              <a:rPr lang="en-US" dirty="0"/>
              <a:t>Backwards Design Model</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80" y="852205"/>
            <a:ext cx="5871470" cy="5228209"/>
          </a:xfrm>
          <a:prstGeom prst="rect">
            <a:avLst/>
          </a:prstGeom>
        </p:spPr>
      </p:pic>
      <p:pic>
        <p:nvPicPr>
          <p:cNvPr id="2" name="Picture 1" descr="Screen Shot 2018-06-05 at 1.43.5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5500" y="952258"/>
            <a:ext cx="3797300" cy="4898681"/>
          </a:xfrm>
          <a:prstGeom prst="rect">
            <a:avLst/>
          </a:prstGeom>
          <a:ln>
            <a:solidFill>
              <a:schemeClr val="accent1"/>
            </a:solidFill>
          </a:ln>
        </p:spPr>
      </p:pic>
      <p:sp>
        <p:nvSpPr>
          <p:cNvPr id="7" name="TextBox 6">
            <a:extLst>
              <a:ext uri="{FF2B5EF4-FFF2-40B4-BE49-F238E27FC236}">
                <a16:creationId xmlns:a16="http://schemas.microsoft.com/office/drawing/2014/main" id="{A5732F2F-5F7E-8F40-844C-FC9E85FC15FD}"/>
              </a:ext>
            </a:extLst>
          </p:cNvPr>
          <p:cNvSpPr txBox="1"/>
          <p:nvPr/>
        </p:nvSpPr>
        <p:spPr>
          <a:xfrm>
            <a:off x="7175500" y="581628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146337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58</a:t>
            </a:fld>
            <a:endParaRPr lang="en-US" dirty="0"/>
          </a:p>
        </p:txBody>
      </p:sp>
      <p:sp>
        <p:nvSpPr>
          <p:cNvPr id="6" name="Title 5"/>
          <p:cNvSpPr>
            <a:spLocks noGrp="1"/>
          </p:cNvSpPr>
          <p:nvPr>
            <p:ph type="title"/>
          </p:nvPr>
        </p:nvSpPr>
        <p:spPr/>
        <p:txBody>
          <a:bodyPr/>
          <a:lstStyle/>
          <a:p>
            <a:r>
              <a:rPr lang="en-US" dirty="0"/>
              <a:t>Access the American Revolution Unit</a:t>
            </a:r>
          </a:p>
        </p:txBody>
      </p:sp>
      <p:sp>
        <p:nvSpPr>
          <p:cNvPr id="2" name="TextBox 1"/>
          <p:cNvSpPr txBox="1"/>
          <p:nvPr/>
        </p:nvSpPr>
        <p:spPr>
          <a:xfrm>
            <a:off x="9619121" y="570467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pic>
        <p:nvPicPr>
          <p:cNvPr id="5" name="Picture 4" descr="Screen Shot 2018-06-03 at 1.44.3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401" y="1393958"/>
            <a:ext cx="9537265" cy="3813041"/>
          </a:xfrm>
          <a:prstGeom prst="rect">
            <a:avLst/>
          </a:prstGeom>
        </p:spPr>
      </p:pic>
    </p:spTree>
    <p:extLst>
      <p:ext uri="{BB962C8B-B14F-4D97-AF65-F5344CB8AC3E}">
        <p14:creationId xmlns:p14="http://schemas.microsoft.com/office/powerpoint/2010/main" val="7362089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59</a:t>
            </a:fld>
            <a:endParaRPr lang="en-US" dirty="0"/>
          </a:p>
        </p:txBody>
      </p:sp>
      <p:sp>
        <p:nvSpPr>
          <p:cNvPr id="5" name="Text Placeholder 4"/>
          <p:cNvSpPr>
            <a:spLocks noGrp="1"/>
          </p:cNvSpPr>
          <p:nvPr>
            <p:ph type="body" sz="quarter" idx="10"/>
          </p:nvPr>
        </p:nvSpPr>
        <p:spPr>
          <a:xfrm>
            <a:off x="6876287" y="1193800"/>
            <a:ext cx="4906137" cy="4822825"/>
          </a:xfrm>
        </p:spPr>
        <p:txBody>
          <a:bodyPr/>
          <a:lstStyle/>
          <a:p>
            <a:pPr marL="0" indent="0" algn="ctr">
              <a:buNone/>
            </a:pPr>
            <a:r>
              <a:rPr lang="en-US" sz="3200" b="1" dirty="0">
                <a:solidFill>
                  <a:schemeClr val="tx2"/>
                </a:solidFill>
              </a:rPr>
              <a:t>Discuss and Record:</a:t>
            </a:r>
          </a:p>
          <a:p>
            <a:pPr marL="0" indent="0" algn="ctr">
              <a:buNone/>
            </a:pPr>
            <a:endParaRPr lang="en-US" sz="1500" b="1" dirty="0">
              <a:solidFill>
                <a:schemeClr val="tx2"/>
              </a:solidFill>
            </a:endParaRPr>
          </a:p>
          <a:p>
            <a:pPr>
              <a:buFont typeface="Arial" charset="0"/>
              <a:buChar char="•"/>
            </a:pPr>
            <a:r>
              <a:rPr lang="en-US" sz="3300" dirty="0">
                <a:solidFill>
                  <a:schemeClr val="tx1"/>
                </a:solidFill>
              </a:rPr>
              <a:t>How do these lessons build knowledge that will be helpful to students on the research extension task?</a:t>
            </a:r>
          </a:p>
          <a:p>
            <a:pPr>
              <a:buFont typeface="Arial" charset="0"/>
              <a:buChar char="•"/>
            </a:pPr>
            <a:r>
              <a:rPr lang="en-US" sz="3300" dirty="0">
                <a:solidFill>
                  <a:schemeClr val="tx1"/>
                </a:solidFill>
              </a:rPr>
              <a:t>What evidence do you see of this knowledge in the student exemplar?</a:t>
            </a:r>
          </a:p>
        </p:txBody>
      </p:sp>
      <p:sp>
        <p:nvSpPr>
          <p:cNvPr id="4" name="Title 3"/>
          <p:cNvSpPr>
            <a:spLocks noGrp="1"/>
          </p:cNvSpPr>
          <p:nvPr>
            <p:ph type="title"/>
          </p:nvPr>
        </p:nvSpPr>
        <p:spPr/>
        <p:txBody>
          <a:bodyPr/>
          <a:lstStyle/>
          <a:p>
            <a:r>
              <a:rPr lang="en-US" dirty="0"/>
              <a:t>Zoom In: Lessons 3 - 6</a:t>
            </a:r>
          </a:p>
        </p:txBody>
      </p:sp>
      <p:pic>
        <p:nvPicPr>
          <p:cNvPr id="3" name="Picture 2" descr="Screen Shot 2018-06-05 at 2.11.5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1645944"/>
            <a:ext cx="6685787" cy="3624556"/>
          </a:xfrm>
          <a:prstGeom prst="rect">
            <a:avLst/>
          </a:prstGeom>
          <a:ln>
            <a:solidFill>
              <a:schemeClr val="accent1"/>
            </a:solidFill>
          </a:ln>
        </p:spPr>
      </p:pic>
      <p:sp>
        <p:nvSpPr>
          <p:cNvPr id="7" name="TextBox 6">
            <a:extLst>
              <a:ext uri="{FF2B5EF4-FFF2-40B4-BE49-F238E27FC236}">
                <a16:creationId xmlns:a16="http://schemas.microsoft.com/office/drawing/2014/main" id="{2C784442-7C07-9E45-9CC6-17CAC01FB76E}"/>
              </a:ext>
            </a:extLst>
          </p:cNvPr>
          <p:cNvSpPr txBox="1"/>
          <p:nvPr/>
        </p:nvSpPr>
        <p:spPr>
          <a:xfrm>
            <a:off x="190500" y="533578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035963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997895" y="1078220"/>
            <a:ext cx="4889950" cy="4765021"/>
          </a:xfrm>
          <a:ln w="25400">
            <a:solidFill>
              <a:schemeClr val="tx2">
                <a:lumMod val="75000"/>
              </a:schemeClr>
            </a:solidFill>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b="1" dirty="0">
                <a:solidFill>
                  <a:schemeClr val="tx2"/>
                </a:solidFill>
              </a:rPr>
              <a:t>Unit Focus: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How Humans Impact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Ocean Life </a:t>
            </a:r>
            <a:endParaRPr lang="en-US" sz="32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p:txBody>
      </p:sp>
      <p:sp>
        <p:nvSpPr>
          <p:cNvPr id="4" name="Title 3"/>
          <p:cNvSpPr>
            <a:spLocks noGrp="1"/>
          </p:cNvSpPr>
          <p:nvPr>
            <p:ph type="title"/>
          </p:nvPr>
        </p:nvSpPr>
        <p:spPr/>
        <p:txBody>
          <a:bodyPr/>
          <a:lstStyle/>
          <a:p>
            <a:r>
              <a:rPr lang="en-US" dirty="0"/>
              <a:t>Put on Your Student Hat</a:t>
            </a:r>
          </a:p>
        </p:txBody>
      </p:sp>
      <p:sp>
        <p:nvSpPr>
          <p:cNvPr id="6" name="Slide Number Placeholder 5"/>
          <p:cNvSpPr>
            <a:spLocks noGrp="1"/>
          </p:cNvSpPr>
          <p:nvPr>
            <p:ph type="sldNum" sz="quarter" idx="4"/>
          </p:nvPr>
        </p:nvSpPr>
        <p:spPr/>
        <p:txBody>
          <a:bodyPr/>
          <a:lstStyle/>
          <a:p>
            <a:fld id="{4080289E-A2FF-0941-931A-EE1328331F47}" type="slidenum">
              <a:rPr lang="en-US" smtClean="0"/>
              <a:pPr/>
              <a:t>6</a:t>
            </a:fld>
            <a:endParaRPr lang="en-US" dirty="0"/>
          </a:p>
        </p:txBody>
      </p:sp>
      <p:pic>
        <p:nvPicPr>
          <p:cNvPr id="3" name="Picture 2">
            <a:extLst>
              <a:ext uri="{FF2B5EF4-FFF2-40B4-BE49-F238E27FC236}">
                <a16:creationId xmlns:a16="http://schemas.microsoft.com/office/drawing/2014/main" id="{1E915A1E-5F69-AC41-BD3C-AD66AF93EC3A}"/>
              </a:ext>
            </a:extLst>
          </p:cNvPr>
          <p:cNvPicPr>
            <a:picLocks noChangeAspect="1"/>
          </p:cNvPicPr>
          <p:nvPr/>
        </p:nvPicPr>
        <p:blipFill>
          <a:blip r:embed="rId3"/>
          <a:stretch>
            <a:fillRect/>
          </a:stretch>
        </p:blipFill>
        <p:spPr>
          <a:xfrm>
            <a:off x="7148551" y="1442078"/>
            <a:ext cx="4318000" cy="3644900"/>
          </a:xfrm>
          <a:prstGeom prst="rect">
            <a:avLst/>
          </a:prstGeom>
        </p:spPr>
      </p:pic>
      <p:sp>
        <p:nvSpPr>
          <p:cNvPr id="9" name="TextBox 8">
            <a:extLst>
              <a:ext uri="{FF2B5EF4-FFF2-40B4-BE49-F238E27FC236}">
                <a16:creationId xmlns:a16="http://schemas.microsoft.com/office/drawing/2014/main" id="{9E182E96-FDA8-0F47-9065-908152065DA2}"/>
              </a:ext>
            </a:extLst>
          </p:cNvPr>
          <p:cNvSpPr txBox="1"/>
          <p:nvPr/>
        </p:nvSpPr>
        <p:spPr>
          <a:xfrm>
            <a:off x="8341112" y="2618197"/>
            <a:ext cx="2408663"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Student</a:t>
            </a:r>
          </a:p>
        </p:txBody>
      </p:sp>
      <p:pic>
        <p:nvPicPr>
          <p:cNvPr id="11" name="Picture 10">
            <a:extLst>
              <a:ext uri="{FF2B5EF4-FFF2-40B4-BE49-F238E27FC236}">
                <a16:creationId xmlns:a16="http://schemas.microsoft.com/office/drawing/2014/main" id="{83F431AA-D9CD-D544-B91C-2E25E15CB775}"/>
              </a:ext>
            </a:extLst>
          </p:cNvPr>
          <p:cNvPicPr>
            <a:picLocks noChangeAspect="1"/>
          </p:cNvPicPr>
          <p:nvPr/>
        </p:nvPicPr>
        <p:blipFill>
          <a:blip r:embed="rId4"/>
          <a:stretch>
            <a:fillRect/>
          </a:stretch>
        </p:blipFill>
        <p:spPr>
          <a:xfrm>
            <a:off x="1681653" y="4931841"/>
            <a:ext cx="2374801" cy="779607"/>
          </a:xfrm>
          <a:prstGeom prst="rect">
            <a:avLst/>
          </a:prstGeom>
        </p:spPr>
      </p:pic>
      <p:pic>
        <p:nvPicPr>
          <p:cNvPr id="13" name="Picture 12">
            <a:extLst>
              <a:ext uri="{FF2B5EF4-FFF2-40B4-BE49-F238E27FC236}">
                <a16:creationId xmlns:a16="http://schemas.microsoft.com/office/drawing/2014/main" id="{5A1B148D-A963-E44E-8522-7B2D81C402CE}"/>
              </a:ext>
            </a:extLst>
          </p:cNvPr>
          <p:cNvPicPr>
            <a:picLocks noChangeAspect="1"/>
          </p:cNvPicPr>
          <p:nvPr/>
        </p:nvPicPr>
        <p:blipFill>
          <a:blip r:embed="rId5"/>
          <a:stretch>
            <a:fillRect/>
          </a:stretch>
        </p:blipFill>
        <p:spPr>
          <a:xfrm>
            <a:off x="3577386" y="3578449"/>
            <a:ext cx="2104878" cy="1185506"/>
          </a:xfrm>
          <a:prstGeom prst="rect">
            <a:avLst/>
          </a:prstGeom>
        </p:spPr>
      </p:pic>
      <p:pic>
        <p:nvPicPr>
          <p:cNvPr id="15" name="Picture 14">
            <a:extLst>
              <a:ext uri="{FF2B5EF4-FFF2-40B4-BE49-F238E27FC236}">
                <a16:creationId xmlns:a16="http://schemas.microsoft.com/office/drawing/2014/main" id="{17448A0E-6EF1-D74E-8324-CAF8F96A97FF}"/>
              </a:ext>
            </a:extLst>
          </p:cNvPr>
          <p:cNvPicPr>
            <a:picLocks noChangeAspect="1"/>
          </p:cNvPicPr>
          <p:nvPr/>
        </p:nvPicPr>
        <p:blipFill>
          <a:blip r:embed="rId6"/>
          <a:stretch>
            <a:fillRect/>
          </a:stretch>
        </p:blipFill>
        <p:spPr>
          <a:xfrm>
            <a:off x="1247853" y="2863131"/>
            <a:ext cx="2235200" cy="1422400"/>
          </a:xfrm>
          <a:prstGeom prst="rect">
            <a:avLst/>
          </a:prstGeom>
        </p:spPr>
      </p:pic>
    </p:spTree>
    <p:extLst>
      <p:ext uri="{BB962C8B-B14F-4D97-AF65-F5344CB8AC3E}">
        <p14:creationId xmlns:p14="http://schemas.microsoft.com/office/powerpoint/2010/main" val="15622306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60</a:t>
            </a:fld>
            <a:endParaRPr lang="en-US" dirty="0"/>
          </a:p>
        </p:txBody>
      </p:sp>
      <p:sp>
        <p:nvSpPr>
          <p:cNvPr id="9" name="Text Placeholder 4"/>
          <p:cNvSpPr>
            <a:spLocks noGrp="1"/>
          </p:cNvSpPr>
          <p:nvPr>
            <p:ph type="body" sz="quarter" idx="10"/>
          </p:nvPr>
        </p:nvSpPr>
        <p:spPr>
          <a:xfrm>
            <a:off x="4675495" y="951049"/>
            <a:ext cx="8202413" cy="4822825"/>
          </a:xfrm>
        </p:spPr>
        <p:txBody>
          <a:bodyPr/>
          <a:lstStyle/>
          <a:p>
            <a:pPr marL="0" indent="0">
              <a:buNone/>
            </a:pPr>
            <a:r>
              <a:rPr lang="en-US" sz="3500" b="1" dirty="0">
                <a:solidFill>
                  <a:schemeClr val="tx2"/>
                </a:solidFill>
              </a:rPr>
              <a:t>Review </a:t>
            </a:r>
            <a:r>
              <a:rPr lang="en-US" sz="3500" dirty="0">
                <a:solidFill>
                  <a:srgbClr val="797879"/>
                </a:solidFill>
              </a:rPr>
              <a:t>the slides, teaching notes, and additional materials for this lesson. </a:t>
            </a:r>
            <a:endParaRPr lang="en-US" sz="3500" b="1" dirty="0">
              <a:solidFill>
                <a:srgbClr val="797879"/>
              </a:solidFill>
            </a:endParaRPr>
          </a:p>
          <a:p>
            <a:pPr marL="0" indent="0">
              <a:buNone/>
            </a:pPr>
            <a:r>
              <a:rPr lang="en-US" sz="3500" b="1" dirty="0">
                <a:solidFill>
                  <a:schemeClr val="tx2"/>
                </a:solidFill>
              </a:rPr>
              <a:t>Discuss and Record: </a:t>
            </a:r>
          </a:p>
          <a:p>
            <a:pPr>
              <a:buFont typeface="Arial" charset="0"/>
              <a:buChar char="•"/>
            </a:pPr>
            <a:r>
              <a:rPr lang="en-US" sz="3600" dirty="0">
                <a:solidFill>
                  <a:srgbClr val="797879"/>
                </a:solidFill>
              </a:rPr>
              <a:t>How does this lesson build knowledge that will be helpful to students on the research extension task?</a:t>
            </a:r>
          </a:p>
          <a:p>
            <a:pPr>
              <a:buFont typeface="Arial" charset="0"/>
              <a:buChar char="•"/>
            </a:pPr>
            <a:r>
              <a:rPr lang="en-US" sz="3600" dirty="0">
                <a:solidFill>
                  <a:srgbClr val="797879"/>
                </a:solidFill>
              </a:rPr>
              <a:t>What evidence do you see of this knowledge in the exemplar planning documents?</a:t>
            </a:r>
          </a:p>
        </p:txBody>
      </p:sp>
      <p:sp>
        <p:nvSpPr>
          <p:cNvPr id="6" name="Title 5"/>
          <p:cNvSpPr>
            <a:spLocks noGrp="1"/>
          </p:cNvSpPr>
          <p:nvPr>
            <p:ph type="title"/>
          </p:nvPr>
        </p:nvSpPr>
        <p:spPr/>
        <p:txBody>
          <a:bodyPr/>
          <a:lstStyle/>
          <a:p>
            <a:r>
              <a:rPr lang="en-US" dirty="0"/>
              <a:t>Zoom In: Lesson 7</a:t>
            </a:r>
          </a:p>
        </p:txBody>
      </p:sp>
      <p:pic>
        <p:nvPicPr>
          <p:cNvPr id="2" name="Picture 1" descr="Screen Shot 2018-06-06 at 12.20.0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781" y="1136824"/>
            <a:ext cx="3597450" cy="2199502"/>
          </a:xfrm>
          <a:prstGeom prst="rect">
            <a:avLst/>
          </a:prstGeom>
          <a:ln>
            <a:solidFill>
              <a:schemeClr val="accent1"/>
            </a:solidFill>
          </a:ln>
        </p:spPr>
      </p:pic>
      <p:pic>
        <p:nvPicPr>
          <p:cNvPr id="5" name="Picture 4">
            <a:extLst>
              <a:ext uri="{FF2B5EF4-FFF2-40B4-BE49-F238E27FC236}">
                <a16:creationId xmlns:a16="http://schemas.microsoft.com/office/drawing/2014/main" id="{0F91B533-C602-1243-ACBF-EAB0942669EA}"/>
              </a:ext>
            </a:extLst>
          </p:cNvPr>
          <p:cNvPicPr>
            <a:picLocks noChangeAspect="1"/>
          </p:cNvPicPr>
          <p:nvPr/>
        </p:nvPicPr>
        <p:blipFill>
          <a:blip r:embed="rId4"/>
          <a:stretch>
            <a:fillRect/>
          </a:stretch>
        </p:blipFill>
        <p:spPr>
          <a:xfrm>
            <a:off x="592781" y="3716195"/>
            <a:ext cx="3616480" cy="2077908"/>
          </a:xfrm>
          <a:prstGeom prst="rect">
            <a:avLst/>
          </a:prstGeom>
          <a:ln>
            <a:solidFill>
              <a:schemeClr val="accent1"/>
            </a:solidFill>
          </a:ln>
        </p:spPr>
      </p:pic>
      <p:sp>
        <p:nvSpPr>
          <p:cNvPr id="7" name="TextBox 6">
            <a:extLst>
              <a:ext uri="{FF2B5EF4-FFF2-40B4-BE49-F238E27FC236}">
                <a16:creationId xmlns:a16="http://schemas.microsoft.com/office/drawing/2014/main" id="{3D70E5EB-91A8-1D4E-9F57-2AAC67C4CF72}"/>
              </a:ext>
            </a:extLst>
          </p:cNvPr>
          <p:cNvSpPr txBox="1"/>
          <p:nvPr/>
        </p:nvSpPr>
        <p:spPr>
          <a:xfrm>
            <a:off x="592781" y="3362461"/>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039156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61</a:t>
            </a:fld>
            <a:endParaRPr lang="en-US" dirty="0"/>
          </a:p>
        </p:txBody>
      </p:sp>
      <p:sp>
        <p:nvSpPr>
          <p:cNvPr id="5" name="Text Placeholder 4"/>
          <p:cNvSpPr>
            <a:spLocks noGrp="1"/>
          </p:cNvSpPr>
          <p:nvPr>
            <p:ph type="body" sz="quarter" idx="10"/>
          </p:nvPr>
        </p:nvSpPr>
        <p:spPr>
          <a:xfrm>
            <a:off x="7157847" y="1473971"/>
            <a:ext cx="5034153" cy="4822825"/>
          </a:xfrm>
        </p:spPr>
        <p:txBody>
          <a:bodyPr/>
          <a:lstStyle/>
          <a:p>
            <a:pPr marL="287338" indent="-287338">
              <a:buFont typeface="Arial" charset="0"/>
              <a:buChar char="•"/>
            </a:pPr>
            <a:r>
              <a:rPr lang="en-US" sz="4000" b="1" dirty="0">
                <a:solidFill>
                  <a:schemeClr val="tx2"/>
                </a:solidFill>
              </a:rPr>
              <a:t>Review</a:t>
            </a:r>
            <a:r>
              <a:rPr lang="en-US" sz="4000" dirty="0">
                <a:solidFill>
                  <a:schemeClr val="accent5">
                    <a:lumMod val="75000"/>
                  </a:schemeClr>
                </a:solidFill>
              </a:rPr>
              <a:t> </a:t>
            </a:r>
            <a:r>
              <a:rPr lang="en-US" sz="4000" dirty="0">
                <a:solidFill>
                  <a:srgbClr val="797879"/>
                </a:solidFill>
              </a:rPr>
              <a:t>the slides and teaching notes for Lesson 24 </a:t>
            </a:r>
          </a:p>
          <a:p>
            <a:pPr marL="287338" indent="-287338">
              <a:buFont typeface="Arial" charset="0"/>
              <a:buChar char="•"/>
            </a:pPr>
            <a:r>
              <a:rPr lang="en-US" sz="4000" b="1" dirty="0">
                <a:solidFill>
                  <a:schemeClr val="tx2"/>
                </a:solidFill>
              </a:rPr>
              <a:t>Discuss: </a:t>
            </a:r>
            <a:r>
              <a:rPr lang="en-US" sz="4000" dirty="0">
                <a:solidFill>
                  <a:srgbClr val="797879"/>
                </a:solidFill>
              </a:rPr>
              <a:t>How does this lesson help students prepare for the Extension Task?</a:t>
            </a:r>
          </a:p>
        </p:txBody>
      </p:sp>
      <p:sp>
        <p:nvSpPr>
          <p:cNvPr id="4" name="Title 3"/>
          <p:cNvSpPr>
            <a:spLocks noGrp="1"/>
          </p:cNvSpPr>
          <p:nvPr>
            <p:ph type="title"/>
          </p:nvPr>
        </p:nvSpPr>
        <p:spPr/>
        <p:txBody>
          <a:bodyPr/>
          <a:lstStyle/>
          <a:p>
            <a:r>
              <a:rPr lang="en-US" dirty="0"/>
              <a:t>Zoom In: Lesson 24</a:t>
            </a:r>
          </a:p>
        </p:txBody>
      </p:sp>
      <p:pic>
        <p:nvPicPr>
          <p:cNvPr id="3" name="Picture 2" descr="Screen Shot 2018-06-06 at 12.18.3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45" y="1193800"/>
            <a:ext cx="6337126" cy="4360333"/>
          </a:xfrm>
          <a:prstGeom prst="rect">
            <a:avLst/>
          </a:prstGeom>
          <a:ln>
            <a:solidFill>
              <a:schemeClr val="accent1"/>
            </a:solidFill>
          </a:ln>
        </p:spPr>
      </p:pic>
      <p:sp>
        <p:nvSpPr>
          <p:cNvPr id="7" name="TextBox 6">
            <a:extLst>
              <a:ext uri="{FF2B5EF4-FFF2-40B4-BE49-F238E27FC236}">
                <a16:creationId xmlns:a16="http://schemas.microsoft.com/office/drawing/2014/main" id="{4B8E342F-00F0-794F-B5F1-81E526AAE048}"/>
              </a:ext>
            </a:extLst>
          </p:cNvPr>
          <p:cNvSpPr txBox="1"/>
          <p:nvPr/>
        </p:nvSpPr>
        <p:spPr>
          <a:xfrm>
            <a:off x="411145" y="5554133"/>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947384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62</a:t>
            </a:fld>
            <a:endParaRPr lang="en-US" dirty="0"/>
          </a:p>
        </p:txBody>
      </p:sp>
      <p:sp>
        <p:nvSpPr>
          <p:cNvPr id="7" name="Text Placeholder 6"/>
          <p:cNvSpPr>
            <a:spLocks noGrp="1"/>
          </p:cNvSpPr>
          <p:nvPr>
            <p:ph type="body" sz="quarter" idx="10"/>
          </p:nvPr>
        </p:nvSpPr>
        <p:spPr/>
        <p:txBody>
          <a:bodyPr/>
          <a:lstStyle/>
          <a:p>
            <a:pPr marL="287338" indent="-287338"/>
            <a:r>
              <a:rPr lang="en-US" sz="4000" dirty="0">
                <a:solidFill>
                  <a:schemeClr val="tx1"/>
                </a:solidFill>
                <a:latin typeface="Calibri" charset="0"/>
                <a:ea typeface="Calibri" charset="0"/>
                <a:cs typeface="Calibri" charset="0"/>
              </a:rPr>
              <a:t>How do the texts and tasks in the unit build students’ schema?</a:t>
            </a:r>
          </a:p>
          <a:p>
            <a:pPr marL="287338" indent="-287338"/>
            <a:endParaRPr lang="en-US" sz="1000" dirty="0">
              <a:solidFill>
                <a:schemeClr val="tx1"/>
              </a:solidFill>
              <a:latin typeface="Calibri" charset="0"/>
              <a:ea typeface="Calibri" charset="0"/>
              <a:cs typeface="Calibri" charset="0"/>
            </a:endParaRPr>
          </a:p>
          <a:p>
            <a:pPr marL="287338" indent="-287338"/>
            <a:r>
              <a:rPr lang="en-US" sz="4000" dirty="0">
                <a:solidFill>
                  <a:schemeClr val="tx1"/>
                </a:solidFill>
              </a:rPr>
              <a:t>How do these lessons build knowledge that will be helpful to students on the research Extension Task?</a:t>
            </a:r>
          </a:p>
          <a:p>
            <a:pPr marL="287338" indent="-287338"/>
            <a:endParaRPr lang="en-US" sz="1000" dirty="0">
              <a:solidFill>
                <a:schemeClr val="tx1"/>
              </a:solidFill>
            </a:endParaRPr>
          </a:p>
          <a:p>
            <a:pPr marL="287338" indent="-287338"/>
            <a:r>
              <a:rPr lang="en-US" sz="4000" dirty="0">
                <a:solidFill>
                  <a:schemeClr val="tx1"/>
                </a:solidFill>
              </a:rPr>
              <a:t>How do these lessons support students in acquiring new knowledge from the research provided in the Extension Task?</a:t>
            </a:r>
          </a:p>
          <a:p>
            <a:endParaRPr lang="en-US"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81415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63</a:t>
            </a:fld>
            <a:endParaRPr lang="en-US" dirty="0"/>
          </a:p>
        </p:txBody>
      </p:sp>
      <p:sp>
        <p:nvSpPr>
          <p:cNvPr id="5" name="Text Placeholder 4"/>
          <p:cNvSpPr>
            <a:spLocks noGrp="1"/>
          </p:cNvSpPr>
          <p:nvPr>
            <p:ph type="body" sz="quarter" idx="10"/>
          </p:nvPr>
        </p:nvSpPr>
        <p:spPr/>
        <p:txBody>
          <a:bodyPr/>
          <a:lstStyle/>
          <a:p>
            <a:pPr marL="287338" indent="-287338"/>
            <a:r>
              <a:rPr lang="en-US" sz="4500" dirty="0">
                <a:solidFill>
                  <a:schemeClr val="tx1"/>
                </a:solidFill>
              </a:rPr>
              <a:t>Why is unpacking unit assessments a critical part of the planning process as you prepare to teach a unit?</a:t>
            </a:r>
          </a:p>
          <a:p>
            <a:pPr marL="287338" indent="-287338"/>
            <a:endParaRPr lang="en-US" sz="3000" dirty="0">
              <a:solidFill>
                <a:schemeClr val="tx1"/>
              </a:solidFill>
            </a:endParaRPr>
          </a:p>
          <a:p>
            <a:pPr marL="287338" indent="-287338"/>
            <a:r>
              <a:rPr lang="en-US" sz="4500" dirty="0">
                <a:solidFill>
                  <a:schemeClr val="tx1"/>
                </a:solidFill>
              </a:rPr>
              <a:t>When teaching a Guidebooks unit, why is it important to teach each lesson in the suggested sequence?</a:t>
            </a: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9712404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600" b="1" dirty="0">
                <a:solidFill>
                  <a:schemeClr val="tx1"/>
                </a:solidFill>
              </a:rPr>
              <a:t>Module 2</a:t>
            </a:r>
            <a:r>
              <a:rPr lang="en-US" sz="5600" dirty="0">
                <a:solidFill>
                  <a:schemeClr val="tx1"/>
                </a:solidFill>
              </a:rPr>
              <a:t>: Building Knowledge</a:t>
            </a:r>
            <a:br>
              <a:rPr lang="en-US" sz="5600" dirty="0">
                <a:solidFill>
                  <a:schemeClr val="tx1"/>
                </a:solidFill>
              </a:rPr>
            </a:br>
            <a:r>
              <a:rPr lang="en-US" sz="5600" b="1" dirty="0">
                <a:solidFill>
                  <a:schemeClr val="tx1"/>
                </a:solidFill>
              </a:rPr>
              <a:t>Session 4</a:t>
            </a:r>
            <a:r>
              <a:rPr lang="en-US" sz="5600" dirty="0">
                <a:solidFill>
                  <a:schemeClr val="tx1"/>
                </a:solidFill>
              </a:rPr>
              <a:t>: Exploring Text Sets in the ELA Guidebooks</a:t>
            </a:r>
            <a:br>
              <a:rPr lang="en-US" dirty="0">
                <a:solidFill>
                  <a:schemeClr val="tx1"/>
                </a:solidFill>
              </a:rPr>
            </a:br>
            <a:r>
              <a:rPr lang="en-US" sz="4000" dirty="0">
                <a:solidFill>
                  <a:schemeClr val="tx1"/>
                </a:solidFill>
              </a:rPr>
              <a:t>Grades 3 </a:t>
            </a:r>
            <a:r>
              <a:rPr lang="mr-IN" sz="4000" dirty="0">
                <a:solidFill>
                  <a:schemeClr val="tx1"/>
                </a:solidFill>
              </a:rPr>
              <a:t>–</a:t>
            </a:r>
            <a:r>
              <a:rPr lang="en-US" sz="4000" dirty="0">
                <a:solidFill>
                  <a:schemeClr val="tx1"/>
                </a:solidFill>
              </a:rPr>
              <a:t> 5</a:t>
            </a:r>
          </a:p>
        </p:txBody>
      </p:sp>
    </p:spTree>
    <p:extLst>
      <p:ext uri="{BB962C8B-B14F-4D97-AF65-F5344CB8AC3E}">
        <p14:creationId xmlns:p14="http://schemas.microsoft.com/office/powerpoint/2010/main" val="5373460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65</a:t>
            </a:fld>
            <a:endParaRPr lang="en-US" dirty="0"/>
          </a:p>
        </p:txBody>
      </p:sp>
      <p:sp>
        <p:nvSpPr>
          <p:cNvPr id="5" name="Text Placeholder 4"/>
          <p:cNvSpPr>
            <a:spLocks noGrp="1"/>
          </p:cNvSpPr>
          <p:nvPr>
            <p:ph type="body" sz="quarter" idx="10"/>
          </p:nvPr>
        </p:nvSpPr>
        <p:spPr/>
        <p:txBody>
          <a:bodyPr/>
          <a:lstStyle/>
          <a:p>
            <a:pPr marL="0" indent="0" algn="ctr">
              <a:buNone/>
            </a:pPr>
            <a:r>
              <a:rPr lang="en-US" sz="3700" b="1" dirty="0">
                <a:solidFill>
                  <a:schemeClr val="tx2"/>
                </a:solidFill>
                <a:latin typeface="Calibri" charset="0"/>
                <a:ea typeface="Calibri" charset="0"/>
                <a:cs typeface="Calibri" charset="0"/>
              </a:rPr>
              <a:t>Think about a text you have read with your students this year that has required significant background knowledge.</a:t>
            </a:r>
            <a:endParaRPr lang="en-US" sz="1000" b="1" dirty="0">
              <a:solidFill>
                <a:schemeClr val="tx2"/>
              </a:solidFill>
              <a:latin typeface="Calibri" charset="0"/>
              <a:ea typeface="Calibri" charset="0"/>
              <a:cs typeface="Calibri" charset="0"/>
            </a:endParaRPr>
          </a:p>
          <a:p>
            <a:pPr marL="346075" indent="-346075">
              <a:buFont typeface="Arial" charset="0"/>
              <a:buChar char="•"/>
            </a:pPr>
            <a:r>
              <a:rPr lang="en-US" sz="3500" dirty="0">
                <a:solidFill>
                  <a:schemeClr val="tx1"/>
                </a:solidFill>
                <a:latin typeface="Calibri" charset="0"/>
                <a:ea typeface="Calibri" charset="0"/>
                <a:cs typeface="Calibri" charset="0"/>
              </a:rPr>
              <a:t>What background knowledge was most critical in order to access the text? Why?</a:t>
            </a:r>
          </a:p>
          <a:p>
            <a:pPr marL="346075" indent="-346075">
              <a:buFont typeface="Arial" charset="0"/>
              <a:buChar char="•"/>
            </a:pPr>
            <a:r>
              <a:rPr lang="en-US" sz="3500" dirty="0">
                <a:solidFill>
                  <a:schemeClr val="tx1"/>
                </a:solidFill>
                <a:latin typeface="Calibri" charset="0"/>
                <a:ea typeface="Calibri" charset="0"/>
                <a:cs typeface="Calibri" charset="0"/>
              </a:rPr>
              <a:t>How did you support students in building that background knowledge? </a:t>
            </a:r>
          </a:p>
          <a:p>
            <a:pPr marL="346075" indent="-346075">
              <a:buFont typeface="Arial" charset="0"/>
              <a:buChar char="•"/>
            </a:pPr>
            <a:r>
              <a:rPr lang="en-US" sz="3500" dirty="0">
                <a:solidFill>
                  <a:schemeClr val="tx1"/>
                </a:solidFill>
                <a:latin typeface="Calibri" charset="0"/>
                <a:ea typeface="Calibri" charset="0"/>
                <a:cs typeface="Calibri" charset="0"/>
              </a:rPr>
              <a:t>Based on what we’ve learned so far, what might you do differently next time? Why?</a:t>
            </a:r>
          </a:p>
          <a:p>
            <a:endParaRPr lang="en-US" sz="34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13377871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66</a:t>
            </a:fld>
            <a:endParaRPr lang="en-US" dirty="0"/>
          </a:p>
        </p:txBody>
      </p:sp>
      <p:sp>
        <p:nvSpPr>
          <p:cNvPr id="5" name="Text Placeholder 4"/>
          <p:cNvSpPr>
            <a:spLocks noGrp="1"/>
          </p:cNvSpPr>
          <p:nvPr>
            <p:ph type="body" sz="quarter" idx="10"/>
          </p:nvPr>
        </p:nvSpPr>
        <p:spPr/>
        <p:txBody>
          <a:bodyPr/>
          <a:lstStyle/>
          <a:p>
            <a:pPr marL="230188" indent="-230188"/>
            <a:r>
              <a:rPr lang="en-US" sz="3800" dirty="0">
                <a:solidFill>
                  <a:schemeClr val="tx1"/>
                </a:solidFill>
              </a:rPr>
              <a:t>Explain how the ability to chunk supports reading comprehension and how this connects to knowledge</a:t>
            </a:r>
          </a:p>
          <a:p>
            <a:pPr marL="230188" indent="-230188"/>
            <a:endParaRPr lang="en-US" sz="1000" dirty="0">
              <a:solidFill>
                <a:schemeClr val="tx1"/>
              </a:solidFill>
            </a:endParaRPr>
          </a:p>
          <a:p>
            <a:pPr marL="230188" indent="-230188"/>
            <a:r>
              <a:rPr lang="en-US" sz="3800" dirty="0">
                <a:solidFill>
                  <a:schemeClr val="tx1"/>
                </a:solidFill>
              </a:rPr>
              <a:t>Articulate the knowledge goals for your unit and explain how the sequence of texts in the unit are designed to build that knowledge </a:t>
            </a:r>
          </a:p>
          <a:p>
            <a:pPr marL="230188" indent="-230188"/>
            <a:endParaRPr lang="en-US" sz="1000" dirty="0">
              <a:solidFill>
                <a:schemeClr val="tx1"/>
              </a:solidFill>
            </a:endParaRPr>
          </a:p>
          <a:p>
            <a:pPr marL="230188" indent="-230188"/>
            <a:r>
              <a:rPr lang="en-US" sz="3800" dirty="0">
                <a:solidFill>
                  <a:schemeClr val="tx1"/>
                </a:solidFill>
              </a:rPr>
              <a:t>Become familiar with additional supports for building knowledge that exist within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8053903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67</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1427032420"/>
              </p:ext>
            </p:extLst>
          </p:nvPr>
        </p:nvGraphicFramePr>
        <p:xfrm>
          <a:off x="1302376" y="1193800"/>
          <a:ext cx="9576135" cy="4108132"/>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633412">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solidFill>
                            <a:schemeClr val="tx1"/>
                          </a:solidFill>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Experience and Examine the Research:</a:t>
                      </a:r>
                      <a:r>
                        <a:rPr lang="en-US" sz="3400" baseline="0" dirty="0">
                          <a:solidFill>
                            <a:schemeClr val="tx1"/>
                          </a:solidFill>
                          <a:latin typeface="Calibri" charset="0"/>
                          <a:ea typeface="Calibri" charset="0"/>
                          <a:cs typeface="Calibri" charset="0"/>
                        </a:rPr>
                        <a:t> </a:t>
                      </a:r>
                      <a:r>
                        <a:rPr lang="en-US" sz="3400" dirty="0">
                          <a:solidFill>
                            <a:schemeClr val="tx1"/>
                          </a:solidFill>
                          <a:latin typeface="Calibri" charset="0"/>
                          <a:ea typeface="Calibri" charset="0"/>
                          <a:cs typeface="Calibri" charset="0"/>
                        </a:rPr>
                        <a:t>Background Knowledge and Reading Comprehension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Explore</a:t>
                      </a:r>
                      <a:r>
                        <a:rPr lang="en-US" sz="3400" baseline="0" dirty="0">
                          <a:solidFill>
                            <a:schemeClr val="tx1"/>
                          </a:solidFill>
                          <a:latin typeface="Calibri" charset="0"/>
                          <a:ea typeface="Calibri" charset="0"/>
                          <a:cs typeface="Calibri" charset="0"/>
                        </a:rPr>
                        <a:t> your Guidebooks Unit</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400" dirty="0">
                          <a:solidFill>
                            <a:schemeClr val="tx1"/>
                          </a:solidFill>
                          <a:latin typeface="Calibri" charset="0"/>
                          <a:ea typeface="Calibri" charset="0"/>
                          <a:cs typeface="Calibri" charset="0"/>
                        </a:rPr>
                        <a:t>5</a:t>
                      </a:r>
                      <a:r>
                        <a:rPr lang="en-US" sz="3400" baseline="0" dirty="0">
                          <a:solidFill>
                            <a:schemeClr val="tx1"/>
                          </a:solidFill>
                          <a:latin typeface="Calibri" charset="0"/>
                          <a:ea typeface="Calibri" charset="0"/>
                          <a:cs typeface="Calibri" charset="0"/>
                        </a:rPr>
                        <a:t> min</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Capture your</a:t>
                      </a:r>
                      <a:r>
                        <a:rPr lang="en-US" sz="3400" baseline="0" dirty="0">
                          <a:solidFill>
                            <a:schemeClr val="tx1"/>
                          </a:solidFill>
                          <a:latin typeface="Calibri" charset="0"/>
                          <a:ea typeface="Calibri" charset="0"/>
                          <a:cs typeface="Calibri" charset="0"/>
                        </a:rPr>
                        <a:t> Learning</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11110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68</a:t>
            </a:fld>
            <a:endParaRPr lang="en-US" dirty="0"/>
          </a:p>
        </p:txBody>
      </p:sp>
      <p:sp>
        <p:nvSpPr>
          <p:cNvPr id="8" name="Shape 489"/>
          <p:cNvSpPr txBox="1">
            <a:spLocks noGrp="1"/>
          </p:cNvSpPr>
          <p:nvPr>
            <p:ph type="body" sz="quarter" idx="10"/>
          </p:nvPr>
        </p:nvSpPr>
        <p:spPr>
          <a:xfrm>
            <a:off x="668215" y="3291841"/>
            <a:ext cx="10558920" cy="1389888"/>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rgbClr val="434343"/>
              </a:buClr>
              <a:buSzPct val="100000"/>
              <a:buNone/>
            </a:pPr>
            <a:r>
              <a:rPr lang="en-US" sz="5000" b="1" i="0" u="none" strike="noStrike" cap="none" dirty="0">
                <a:solidFill>
                  <a:schemeClr val="tx1"/>
                </a:solidFill>
                <a:latin typeface="Calibri" charset="0"/>
                <a:ea typeface="Calibri" charset="0"/>
                <a:cs typeface="Calibri" charset="0"/>
                <a:sym typeface="Cabin"/>
              </a:rPr>
              <a:t>B      S      A      I       S      </a:t>
            </a:r>
            <a:r>
              <a:rPr lang="en-US" sz="5000" b="1" dirty="0">
                <a:solidFill>
                  <a:schemeClr val="tx1"/>
                </a:solidFill>
                <a:latin typeface="Calibri" charset="0"/>
                <a:ea typeface="Calibri" charset="0"/>
                <a:cs typeface="Calibri" charset="0"/>
                <a:sym typeface="Cabin"/>
              </a:rPr>
              <a:t>C       N</a:t>
            </a:r>
            <a:r>
              <a:rPr lang="en-US" sz="5000" b="1" i="0" u="none" strike="noStrike" cap="none" dirty="0">
                <a:solidFill>
                  <a:schemeClr val="tx1"/>
                </a:solidFill>
                <a:latin typeface="Calibri" charset="0"/>
                <a:ea typeface="Calibri" charset="0"/>
                <a:cs typeface="Calibri" charset="0"/>
                <a:sym typeface="Cabin"/>
              </a:rPr>
              <a:t>     F       I</a:t>
            </a: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buClr>
                <a:schemeClr val="dk2"/>
              </a:buClr>
              <a:buSzPct val="25000"/>
              <a:buFont typeface="Arial"/>
              <a:buNone/>
            </a:pPr>
            <a:endParaRPr sz="2000" b="0" i="0" u="none" strike="noStrike" cap="none" dirty="0">
              <a:solidFill>
                <a:srgbClr val="3F3F3F"/>
              </a:solidFill>
              <a:latin typeface="Cabin"/>
              <a:ea typeface="Cabin"/>
              <a:cs typeface="Cabin"/>
              <a:sym typeface="Cabin"/>
            </a:endParaRPr>
          </a:p>
        </p:txBody>
      </p:sp>
      <p:sp>
        <p:nvSpPr>
          <p:cNvPr id="6" name="Title 5"/>
          <p:cNvSpPr>
            <a:spLocks noGrp="1"/>
          </p:cNvSpPr>
          <p:nvPr>
            <p:ph type="title"/>
          </p:nvPr>
        </p:nvSpPr>
        <p:spPr/>
        <p:txBody>
          <a:bodyPr/>
          <a:lstStyle/>
          <a:p>
            <a:r>
              <a:rPr lang="en-US" dirty="0"/>
              <a:t>First</a:t>
            </a:r>
            <a:r>
              <a:rPr lang="is-IS" dirty="0"/>
              <a:t>… A Quick Quiz!</a:t>
            </a:r>
            <a:endParaRPr lang="en-US" dirty="0"/>
          </a:p>
        </p:txBody>
      </p:sp>
      <p:sp>
        <p:nvSpPr>
          <p:cNvPr id="10" name="TextBox 9"/>
          <p:cNvSpPr txBox="1"/>
          <p:nvPr/>
        </p:nvSpPr>
        <p:spPr>
          <a:xfrm>
            <a:off x="1330683" y="1550298"/>
            <a:ext cx="9571779" cy="1477328"/>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Remember </a:t>
            </a:r>
            <a:r>
              <a:rPr lang="en-US" sz="45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44914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69</a:t>
            </a:fld>
            <a:endParaRPr lang="en-US" dirty="0"/>
          </a:p>
        </p:txBody>
      </p:sp>
      <p:sp>
        <p:nvSpPr>
          <p:cNvPr id="7" name="Text Placeholder 6"/>
          <p:cNvSpPr>
            <a:spLocks noGrp="1"/>
          </p:cNvSpPr>
          <p:nvPr>
            <p:ph type="body" sz="quarter" idx="10"/>
          </p:nvPr>
        </p:nvSpPr>
        <p:spPr/>
        <p:txBody>
          <a:bodyPr/>
          <a:lstStyle/>
          <a:p>
            <a:pPr marL="0" indent="0" algn="ctr">
              <a:buNone/>
            </a:pPr>
            <a:endParaRPr lang="en-US" sz="7000" dirty="0"/>
          </a:p>
          <a:p>
            <a:pPr marL="0" indent="0" algn="ctr">
              <a:buNone/>
            </a:pPr>
            <a:r>
              <a:rPr lang="en-US" sz="7000" dirty="0">
                <a:solidFill>
                  <a:schemeClr val="tx1"/>
                </a:solidFill>
              </a:rPr>
              <a:t>What were the 9 letters?</a:t>
            </a:r>
          </a:p>
          <a:p>
            <a:endParaRPr lang="en-US" sz="7000" dirty="0"/>
          </a:p>
          <a:p>
            <a:endParaRPr lang="en-US" sz="7000"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127540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5AED26-3FB5-1546-A08C-D6DE7162B07F}"/>
              </a:ext>
            </a:extLst>
          </p:cNvPr>
          <p:cNvSpPr>
            <a:spLocks noGrp="1"/>
          </p:cNvSpPr>
          <p:nvPr>
            <p:ph type="sldNum" sz="quarter" idx="4"/>
          </p:nvPr>
        </p:nvSpPr>
        <p:spPr/>
        <p:txBody>
          <a:bodyPr/>
          <a:lstStyle/>
          <a:p>
            <a:fld id="{4080289E-A2FF-0941-931A-EE1328331F47}" type="slidenum">
              <a:rPr lang="en-US" smtClean="0"/>
              <a:pPr/>
              <a:t>7</a:t>
            </a:fld>
            <a:endParaRPr lang="en-US" dirty="0"/>
          </a:p>
        </p:txBody>
      </p:sp>
      <p:sp>
        <p:nvSpPr>
          <p:cNvPr id="9" name="Text Placeholder 8">
            <a:extLst>
              <a:ext uri="{FF2B5EF4-FFF2-40B4-BE49-F238E27FC236}">
                <a16:creationId xmlns:a16="http://schemas.microsoft.com/office/drawing/2014/main" id="{FA5727F5-3B64-9A42-AAB8-B8227B89BD53}"/>
              </a:ext>
            </a:extLst>
          </p:cNvPr>
          <p:cNvSpPr>
            <a:spLocks noGrp="1"/>
          </p:cNvSpPr>
          <p:nvPr>
            <p:ph type="body" sz="quarter" idx="10"/>
          </p:nvPr>
        </p:nvSpPr>
        <p:spPr>
          <a:xfrm>
            <a:off x="5426576" y="2435787"/>
            <a:ext cx="6429840" cy="2820639"/>
          </a:xfrm>
        </p:spPr>
        <p:txBody>
          <a:bodyPr/>
          <a:lstStyle/>
          <a:p>
            <a:pPr marL="0" indent="0" algn="ctr">
              <a:buNone/>
            </a:pPr>
            <a:r>
              <a:rPr lang="en-US" sz="4800" b="1" dirty="0">
                <a:solidFill>
                  <a:schemeClr val="tx2"/>
                </a:solidFill>
              </a:rPr>
              <a:t>Summarize this report’s findings about the fishing practices used to catch Pacific Cod. </a:t>
            </a:r>
            <a:endParaRPr lang="en-US" sz="4000" dirty="0">
              <a:solidFill>
                <a:schemeClr val="tx2"/>
              </a:solidFill>
            </a:endParaRPr>
          </a:p>
        </p:txBody>
      </p:sp>
      <p:sp>
        <p:nvSpPr>
          <p:cNvPr id="6" name="Title 5">
            <a:extLst>
              <a:ext uri="{FF2B5EF4-FFF2-40B4-BE49-F238E27FC236}">
                <a16:creationId xmlns:a16="http://schemas.microsoft.com/office/drawing/2014/main" id="{A59CC16C-EFCD-224C-BCEE-C3590C042C86}"/>
              </a:ext>
            </a:extLst>
          </p:cNvPr>
          <p:cNvSpPr>
            <a:spLocks noGrp="1"/>
          </p:cNvSpPr>
          <p:nvPr>
            <p:ph type="title"/>
          </p:nvPr>
        </p:nvSpPr>
        <p:spPr/>
        <p:txBody>
          <a:bodyPr/>
          <a:lstStyle/>
          <a:p>
            <a:r>
              <a:rPr lang="en-US" dirty="0"/>
              <a:t>Experiential: The Impact of Fishing Pacific Cod</a:t>
            </a:r>
          </a:p>
        </p:txBody>
      </p:sp>
      <p:pic>
        <p:nvPicPr>
          <p:cNvPr id="8" name="Picture 7">
            <a:extLst>
              <a:ext uri="{FF2B5EF4-FFF2-40B4-BE49-F238E27FC236}">
                <a16:creationId xmlns:a16="http://schemas.microsoft.com/office/drawing/2014/main" id="{5E73AE8A-6B6F-604D-89B5-B14C5B516E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251" y="933955"/>
            <a:ext cx="4018476" cy="4976812"/>
          </a:xfrm>
          <a:prstGeom prst="rect">
            <a:avLst/>
          </a:prstGeom>
          <a:ln w="15875">
            <a:solidFill>
              <a:schemeClr val="accent6">
                <a:lumMod val="50000"/>
              </a:schemeClr>
            </a:solidFill>
          </a:ln>
        </p:spPr>
      </p:pic>
      <p:pic>
        <p:nvPicPr>
          <p:cNvPr id="10" name="Picture 9">
            <a:extLst>
              <a:ext uri="{FF2B5EF4-FFF2-40B4-BE49-F238E27FC236}">
                <a16:creationId xmlns:a16="http://schemas.microsoft.com/office/drawing/2014/main" id="{D0CCEB02-5A9B-5A4B-86B4-04A52A513396}"/>
              </a:ext>
            </a:extLst>
          </p:cNvPr>
          <p:cNvPicPr>
            <a:picLocks noChangeAspect="1"/>
          </p:cNvPicPr>
          <p:nvPr/>
        </p:nvPicPr>
        <p:blipFill>
          <a:blip r:embed="rId4"/>
          <a:stretch>
            <a:fillRect/>
          </a:stretch>
        </p:blipFill>
        <p:spPr>
          <a:xfrm>
            <a:off x="10749776" y="756955"/>
            <a:ext cx="1442224" cy="1217407"/>
          </a:xfrm>
          <a:prstGeom prst="rect">
            <a:avLst/>
          </a:prstGeom>
        </p:spPr>
      </p:pic>
      <p:sp>
        <p:nvSpPr>
          <p:cNvPr id="11" name="TextBox 10">
            <a:extLst>
              <a:ext uri="{FF2B5EF4-FFF2-40B4-BE49-F238E27FC236}">
                <a16:creationId xmlns:a16="http://schemas.microsoft.com/office/drawing/2014/main" id="{6679CB4D-5A8C-964F-AF94-D10869A7D757}"/>
              </a:ext>
            </a:extLst>
          </p:cNvPr>
          <p:cNvSpPr txBox="1"/>
          <p:nvPr/>
        </p:nvSpPr>
        <p:spPr>
          <a:xfrm>
            <a:off x="10986845" y="1206133"/>
            <a:ext cx="812192" cy="307777"/>
          </a:xfrm>
          <a:prstGeom prst="rect">
            <a:avLst/>
          </a:prstGeom>
          <a:noFill/>
        </p:spPr>
        <p:txBody>
          <a:bodyPr wrap="square" rtlCol="0">
            <a:spAutoFit/>
          </a:bodyPr>
          <a:lstStyle/>
          <a:p>
            <a:r>
              <a:rPr lang="en-US" sz="1400" b="1" dirty="0">
                <a:solidFill>
                  <a:schemeClr val="bg1"/>
                </a:solidFill>
                <a:latin typeface="Calibri" panose="020F0502020204030204" pitchFamily="34" charset="0"/>
                <a:cs typeface="Calibri" panose="020F0502020204030204" pitchFamily="34" charset="0"/>
              </a:rPr>
              <a:t>Student</a:t>
            </a:r>
          </a:p>
        </p:txBody>
      </p:sp>
      <p:sp>
        <p:nvSpPr>
          <p:cNvPr id="12" name="TextBox 11">
            <a:extLst>
              <a:ext uri="{FF2B5EF4-FFF2-40B4-BE49-F238E27FC236}">
                <a16:creationId xmlns:a16="http://schemas.microsoft.com/office/drawing/2014/main" id="{43324A18-39C5-D34D-B693-BE953C971F93}"/>
              </a:ext>
            </a:extLst>
          </p:cNvPr>
          <p:cNvSpPr txBox="1"/>
          <p:nvPr/>
        </p:nvSpPr>
        <p:spPr>
          <a:xfrm>
            <a:off x="10074653" y="5801593"/>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2426696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70</a:t>
            </a:fld>
            <a:endParaRPr lang="en-US" dirty="0"/>
          </a:p>
        </p:txBody>
      </p:sp>
      <p:sp>
        <p:nvSpPr>
          <p:cNvPr id="6" name="Title 5"/>
          <p:cNvSpPr>
            <a:spLocks noGrp="1"/>
          </p:cNvSpPr>
          <p:nvPr>
            <p:ph type="title"/>
          </p:nvPr>
        </p:nvSpPr>
        <p:spPr/>
        <p:txBody>
          <a:bodyPr/>
          <a:lstStyle/>
          <a:p>
            <a:r>
              <a:rPr lang="en-US" dirty="0"/>
              <a:t>Let’s Try Again</a:t>
            </a:r>
          </a:p>
        </p:txBody>
      </p:sp>
      <p:sp>
        <p:nvSpPr>
          <p:cNvPr id="9" name="Shape 490"/>
          <p:cNvSpPr txBox="1"/>
          <p:nvPr/>
        </p:nvSpPr>
        <p:spPr>
          <a:xfrm>
            <a:off x="7182481" y="1925097"/>
            <a:ext cx="4673935" cy="3931918"/>
          </a:xfrm>
          <a:prstGeom prst="rect">
            <a:avLst/>
          </a:prstGeom>
          <a:noFill/>
          <a:ln>
            <a:noFill/>
          </a:ln>
        </p:spPr>
        <p:txBody>
          <a:bodyPr lIns="91425" tIns="91425" rIns="91425" bIns="91425" anchor="t" anchorCtr="0">
            <a:noAutofit/>
          </a:bodyPr>
          <a:lstStyle/>
          <a:p>
            <a:pPr marL="685801" marR="0" lvl="0" indent="-571500" algn="l" rtl="0">
              <a:lnSpc>
                <a:spcPct val="100000"/>
              </a:lnSpc>
              <a:spcBef>
                <a:spcPts val="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NSA</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CSI</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FBI</a:t>
            </a:r>
          </a:p>
          <a:p>
            <a:pPr marL="0" marR="0" lvl="0" indent="0" algn="l" rtl="0">
              <a:lnSpc>
                <a:spcPct val="100000"/>
              </a:lnSpc>
              <a:spcBef>
                <a:spcPts val="900"/>
              </a:spcBef>
              <a:spcAft>
                <a:spcPts val="0"/>
              </a:spcAft>
              <a:buClr>
                <a:srgbClr val="262626"/>
              </a:buClr>
              <a:buFont typeface="Garamond"/>
              <a:buNone/>
            </a:pPr>
            <a:endParaRPr sz="1800" b="0" i="0" u="none" strike="noStrike" cap="none" dirty="0">
              <a:solidFill>
                <a:srgbClr val="3F3F3F"/>
              </a:solidFill>
              <a:latin typeface="Questrial"/>
              <a:ea typeface="Questrial"/>
              <a:cs typeface="Questrial"/>
              <a:sym typeface="Questrial"/>
            </a:endParaRPr>
          </a:p>
        </p:txBody>
      </p:sp>
      <p:sp>
        <p:nvSpPr>
          <p:cNvPr id="10" name="TextBox 9"/>
          <p:cNvSpPr txBox="1"/>
          <p:nvPr/>
        </p:nvSpPr>
        <p:spPr>
          <a:xfrm>
            <a:off x="965200" y="2306097"/>
            <a:ext cx="4902200" cy="2400657"/>
          </a:xfrm>
          <a:prstGeom prst="rect">
            <a:avLst/>
          </a:prstGeom>
          <a:noFill/>
        </p:spPr>
        <p:txBody>
          <a:bodyPr wrap="square" rtlCol="0">
            <a:spAutoFit/>
          </a:bodyPr>
          <a:lstStyle/>
          <a:p>
            <a:pPr algn="ctr"/>
            <a:r>
              <a:rPr lang="en-US" sz="5000" b="1" dirty="0">
                <a:solidFill>
                  <a:schemeClr val="tx2"/>
                </a:solidFill>
                <a:latin typeface="Calibri" charset="0"/>
                <a:ea typeface="Calibri" charset="0"/>
                <a:cs typeface="Calibri" charset="0"/>
              </a:rPr>
              <a:t>Remember </a:t>
            </a:r>
            <a:r>
              <a:rPr lang="en-US" sz="50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139416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71</a:t>
            </a:fld>
            <a:endParaRPr lang="en-US" dirty="0"/>
          </a:p>
        </p:txBody>
      </p:sp>
      <p:sp>
        <p:nvSpPr>
          <p:cNvPr id="7" name="Text Placeholder 6"/>
          <p:cNvSpPr>
            <a:spLocks noGrp="1"/>
          </p:cNvSpPr>
          <p:nvPr>
            <p:ph type="body" sz="quarter" idx="10"/>
          </p:nvPr>
        </p:nvSpPr>
        <p:spPr/>
        <p:txBody>
          <a:bodyPr/>
          <a:lstStyle/>
          <a:p>
            <a:pPr marL="0" indent="0" algn="ctr">
              <a:buNone/>
            </a:pPr>
            <a:endParaRPr lang="en-US" sz="7000" dirty="0"/>
          </a:p>
          <a:p>
            <a:pPr marL="0" indent="0" algn="ctr">
              <a:buNone/>
            </a:pPr>
            <a:r>
              <a:rPr lang="en-US" sz="7000" dirty="0">
                <a:solidFill>
                  <a:schemeClr val="tx1"/>
                </a:solidFill>
              </a:rPr>
              <a:t>What were the 9 letters?</a:t>
            </a:r>
          </a:p>
          <a:p>
            <a:endParaRPr lang="en-US" sz="7000" dirty="0"/>
          </a:p>
          <a:p>
            <a:endParaRPr lang="en-US" sz="7000"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8265196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72</a:t>
            </a:fld>
            <a:endParaRPr lang="en-US" dirty="0"/>
          </a:p>
        </p:txBody>
      </p:sp>
      <p:sp>
        <p:nvSpPr>
          <p:cNvPr id="7" name="Text Placeholder 6"/>
          <p:cNvSpPr>
            <a:spLocks noGrp="1"/>
          </p:cNvSpPr>
          <p:nvPr>
            <p:ph type="body" sz="quarter" idx="10"/>
          </p:nvPr>
        </p:nvSpPr>
        <p:spPr>
          <a:xfrm>
            <a:off x="398463" y="1789016"/>
            <a:ext cx="5215953" cy="3492881"/>
          </a:xfrm>
        </p:spPr>
        <p:txBody>
          <a:bodyPr/>
          <a:lstStyle/>
          <a:p>
            <a:pPr marL="0" indent="0" algn="ctr">
              <a:buNone/>
            </a:pPr>
            <a:r>
              <a:rPr lang="en-US" sz="5000" dirty="0">
                <a:solidFill>
                  <a:schemeClr val="tx1"/>
                </a:solidFill>
              </a:rPr>
              <a:t>Why was it easier to remember the letters in the second test?</a:t>
            </a:r>
          </a:p>
        </p:txBody>
      </p:sp>
      <p:sp>
        <p:nvSpPr>
          <p:cNvPr id="6" name="Title 5"/>
          <p:cNvSpPr>
            <a:spLocks noGrp="1"/>
          </p:cNvSpPr>
          <p:nvPr>
            <p:ph type="title"/>
          </p:nvPr>
        </p:nvSpPr>
        <p:spPr/>
        <p:txBody>
          <a:bodyPr/>
          <a:lstStyle/>
          <a:p>
            <a:r>
              <a:rPr lang="en-US" dirty="0"/>
              <a:t>Let’s Discuss!</a:t>
            </a:r>
          </a:p>
        </p:txBody>
      </p:sp>
      <p:sp>
        <p:nvSpPr>
          <p:cNvPr id="8" name="Text Placeholder 6"/>
          <p:cNvSpPr txBox="1">
            <a:spLocks/>
          </p:cNvSpPr>
          <p:nvPr/>
        </p:nvSpPr>
        <p:spPr>
          <a:xfrm>
            <a:off x="6269266" y="1143001"/>
            <a:ext cx="5136691" cy="4572000"/>
          </a:xfrm>
          <a:prstGeom prst="rect">
            <a:avLst/>
          </a:prstGeom>
          <a:ln w="254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3600" dirty="0">
                <a:solidFill>
                  <a:schemeClr val="tx1"/>
                </a:solidFill>
              </a:rPr>
              <a:t>“Putting items together this way is called </a:t>
            </a:r>
            <a:r>
              <a:rPr lang="en-US" sz="3600" i="1" dirty="0">
                <a:solidFill>
                  <a:schemeClr val="tx1"/>
                </a:solidFill>
              </a:rPr>
              <a:t>chunking</a:t>
            </a:r>
            <a:r>
              <a:rPr lang="en-US" sz="3600" dirty="0">
                <a:solidFill>
                  <a:schemeClr val="tx1"/>
                </a:solidFill>
              </a:rPr>
              <a:t>. It greatly expands how much fits in your working memory—and, therefore, how much you can think about.”</a:t>
            </a:r>
          </a:p>
          <a:p>
            <a:pPr marL="0" indent="0" algn="ctr">
              <a:buNone/>
            </a:pPr>
            <a:endParaRPr lang="en-US" sz="1000" dirty="0">
              <a:solidFill>
                <a:schemeClr val="tx1"/>
              </a:solidFill>
            </a:endParaRPr>
          </a:p>
          <a:p>
            <a:pPr marL="0" indent="0" algn="r">
              <a:lnSpc>
                <a:spcPct val="100000"/>
              </a:lnSpc>
              <a:spcBef>
                <a:spcPts val="0"/>
              </a:spcBef>
              <a:buNone/>
            </a:pPr>
            <a:r>
              <a:rPr lang="en-US" sz="2000" i="1" dirty="0">
                <a:solidFill>
                  <a:schemeClr val="tx1"/>
                </a:solidFill>
                <a:latin typeface="Calibri" charset="0"/>
                <a:ea typeface="Calibri" charset="0"/>
                <a:cs typeface="Calibri" charset="0"/>
              </a:rPr>
              <a:t>-Daniel T. Willingham</a:t>
            </a:r>
          </a:p>
          <a:p>
            <a:pPr marL="0" indent="0" algn="r">
              <a:lnSpc>
                <a:spcPct val="100000"/>
              </a:lnSpc>
              <a:spcBef>
                <a:spcPts val="0"/>
              </a:spcBef>
              <a:buNone/>
            </a:pPr>
            <a:r>
              <a:rPr lang="en-US" sz="2000" dirty="0">
                <a:solidFill>
                  <a:schemeClr val="tx1"/>
                </a:solidFill>
                <a:latin typeface="Calibri" charset="0"/>
                <a:ea typeface="Calibri" charset="0"/>
                <a:cs typeface="Calibri" charset="0"/>
              </a:rPr>
              <a:t>“How Knowledge Helps”</a:t>
            </a:r>
          </a:p>
        </p:txBody>
      </p:sp>
    </p:spTree>
    <p:extLst>
      <p:ext uri="{BB962C8B-B14F-4D97-AF65-F5344CB8AC3E}">
        <p14:creationId xmlns:p14="http://schemas.microsoft.com/office/powerpoint/2010/main" val="138469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73</a:t>
            </a:fld>
            <a:endParaRPr lang="en-US" dirty="0"/>
          </a:p>
        </p:txBody>
      </p:sp>
      <p:sp>
        <p:nvSpPr>
          <p:cNvPr id="5" name="Text Placeholder 4"/>
          <p:cNvSpPr>
            <a:spLocks noGrp="1"/>
          </p:cNvSpPr>
          <p:nvPr>
            <p:ph type="body" sz="quarter" idx="10"/>
          </p:nvPr>
        </p:nvSpPr>
        <p:spPr>
          <a:xfrm>
            <a:off x="398463" y="2312843"/>
            <a:ext cx="3917505" cy="3328289"/>
          </a:xfrm>
        </p:spPr>
        <p:txBody>
          <a:bodyPr/>
          <a:lstStyle/>
          <a:p>
            <a:pPr marL="0" indent="0" algn="ctr">
              <a:buNone/>
            </a:pPr>
            <a:r>
              <a:rPr lang="en-US" sz="5000" b="1" dirty="0">
                <a:solidFill>
                  <a:schemeClr val="tx2"/>
                </a:solidFill>
              </a:rPr>
              <a:t>Let’s revisit “The Baseball Study”</a:t>
            </a:r>
          </a:p>
          <a:p>
            <a:pPr>
              <a:buFont typeface="Arial" charset="0"/>
              <a:buChar char="•"/>
            </a:pPr>
            <a:endParaRPr lang="en-US" sz="5000" dirty="0"/>
          </a:p>
        </p:txBody>
      </p:sp>
      <p:sp>
        <p:nvSpPr>
          <p:cNvPr id="4" name="Title 3"/>
          <p:cNvSpPr>
            <a:spLocks noGrp="1"/>
          </p:cNvSpPr>
          <p:nvPr>
            <p:ph type="title"/>
          </p:nvPr>
        </p:nvSpPr>
        <p:spPr/>
        <p:txBody>
          <a:bodyPr/>
          <a:lstStyle/>
          <a:p>
            <a:r>
              <a:rPr lang="en-US" dirty="0"/>
              <a:t>How does chunking relate to reading comprehension?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2807" y="1193800"/>
            <a:ext cx="7173609" cy="4447332"/>
          </a:xfrm>
          <a:prstGeom prst="rect">
            <a:avLst/>
          </a:prstGeom>
        </p:spPr>
      </p:pic>
    </p:spTree>
    <p:extLst>
      <p:ext uri="{BB962C8B-B14F-4D97-AF65-F5344CB8AC3E}">
        <p14:creationId xmlns:p14="http://schemas.microsoft.com/office/powerpoint/2010/main" val="135306749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74</a:t>
            </a:fld>
            <a:endParaRPr lang="en-US" dirty="0"/>
          </a:p>
        </p:txBody>
      </p:sp>
      <p:sp>
        <p:nvSpPr>
          <p:cNvPr id="5" name="Text Placeholder 4"/>
          <p:cNvSpPr>
            <a:spLocks noGrp="1"/>
          </p:cNvSpPr>
          <p:nvPr>
            <p:ph type="body" sz="quarter" idx="10"/>
          </p:nvPr>
        </p:nvSpPr>
        <p:spPr/>
        <p:txBody>
          <a:bodyPr/>
          <a:lstStyle/>
          <a:p>
            <a:pPr>
              <a:buFont typeface="Arial" charset="0"/>
              <a:buChar char="•"/>
            </a:pPr>
            <a:r>
              <a:rPr lang="en-US" sz="4000" b="1" dirty="0">
                <a:solidFill>
                  <a:schemeClr val="tx2"/>
                </a:solidFill>
              </a:rPr>
              <a:t>Read</a:t>
            </a:r>
            <a:r>
              <a:rPr lang="en-US" sz="4000" dirty="0"/>
              <a:t> </a:t>
            </a:r>
            <a:r>
              <a:rPr lang="en-US" sz="4000" dirty="0">
                <a:solidFill>
                  <a:schemeClr val="tx1"/>
                </a:solidFill>
              </a:rPr>
              <a:t>the excerpt from “How Knowledge Helps”</a:t>
            </a:r>
            <a:endParaRPr lang="en-US" sz="1500" dirty="0">
              <a:solidFill>
                <a:schemeClr val="tx1"/>
              </a:solidFill>
            </a:endParaRPr>
          </a:p>
          <a:p>
            <a:pPr>
              <a:buFont typeface="Arial" charset="0"/>
              <a:buChar char="•"/>
            </a:pPr>
            <a:r>
              <a:rPr lang="en-US" sz="4000" b="1" dirty="0">
                <a:solidFill>
                  <a:schemeClr val="tx2"/>
                </a:solidFill>
              </a:rPr>
              <a:t>Discuss:</a:t>
            </a:r>
          </a:p>
          <a:p>
            <a:pPr lvl="1">
              <a:buFont typeface="Arial" charset="0"/>
              <a:buChar char="•"/>
            </a:pPr>
            <a:r>
              <a:rPr lang="en-US" sz="4000" dirty="0">
                <a:solidFill>
                  <a:schemeClr val="tx1"/>
                </a:solidFill>
              </a:rPr>
              <a:t>What resonated most with you?</a:t>
            </a:r>
          </a:p>
          <a:p>
            <a:pPr lvl="1">
              <a:buFont typeface="Arial" charset="0"/>
              <a:buChar char="•"/>
            </a:pPr>
            <a:r>
              <a:rPr lang="en-US" sz="4000" dirty="0">
                <a:solidFill>
                  <a:schemeClr val="tx1"/>
                </a:solidFill>
              </a:rPr>
              <a:t>According to Willingham, what is chunking, and what impact does it have on reading comprehension? </a:t>
            </a:r>
          </a:p>
          <a:p>
            <a:pPr lvl="1">
              <a:buFont typeface="Arial" charset="0"/>
              <a:buChar char="•"/>
            </a:pPr>
            <a:r>
              <a:rPr lang="en-US" sz="4000" dirty="0">
                <a:solidFill>
                  <a:schemeClr val="tx1"/>
                </a:solidFill>
              </a:rPr>
              <a:t>What must students have in order to chunk information as they read?</a:t>
            </a:r>
          </a:p>
          <a:p>
            <a:pPr>
              <a:buFont typeface="Arial" charset="0"/>
              <a:buChar char="•"/>
            </a:pPr>
            <a:endParaRPr lang="en-US" sz="3800" dirty="0"/>
          </a:p>
        </p:txBody>
      </p:sp>
      <p:sp>
        <p:nvSpPr>
          <p:cNvPr id="4" name="Title 3"/>
          <p:cNvSpPr>
            <a:spLocks noGrp="1"/>
          </p:cNvSpPr>
          <p:nvPr>
            <p:ph type="title"/>
          </p:nvPr>
        </p:nvSpPr>
        <p:spPr/>
        <p:txBody>
          <a:bodyPr/>
          <a:lstStyle/>
          <a:p>
            <a:r>
              <a:rPr lang="en-US" dirty="0"/>
              <a:t>How does chunking relate to reading comprehension?</a:t>
            </a:r>
          </a:p>
        </p:txBody>
      </p:sp>
    </p:spTree>
    <p:extLst>
      <p:ext uri="{BB962C8B-B14F-4D97-AF65-F5344CB8AC3E}">
        <p14:creationId xmlns:p14="http://schemas.microsoft.com/office/powerpoint/2010/main" val="164022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75</a:t>
            </a:fld>
            <a:endParaRPr lang="en-US" dirty="0"/>
          </a:p>
        </p:txBody>
      </p:sp>
      <p:sp>
        <p:nvSpPr>
          <p:cNvPr id="7" name="Text Placeholder 6"/>
          <p:cNvSpPr>
            <a:spLocks noGrp="1"/>
          </p:cNvSpPr>
          <p:nvPr>
            <p:ph type="body" sz="quarter" idx="10"/>
          </p:nvPr>
        </p:nvSpPr>
        <p:spPr/>
        <p:txBody>
          <a:bodyPr/>
          <a:lstStyle/>
          <a:p>
            <a:pPr marL="346075" indent="-346075"/>
            <a:r>
              <a:rPr lang="en-US" sz="5000" b="1" dirty="0">
                <a:solidFill>
                  <a:schemeClr val="tx2"/>
                </a:solidFill>
              </a:rPr>
              <a:t>Access</a:t>
            </a:r>
            <a:r>
              <a:rPr lang="en-US" sz="5000" dirty="0"/>
              <a:t> </a:t>
            </a:r>
            <a:r>
              <a:rPr lang="en-US" sz="5000" dirty="0">
                <a:solidFill>
                  <a:schemeClr val="tx1"/>
                </a:solidFill>
              </a:rPr>
              <a:t>your unit online</a:t>
            </a:r>
          </a:p>
          <a:p>
            <a:pPr marL="346075" indent="-346075"/>
            <a:endParaRPr lang="en-US" sz="3000" dirty="0">
              <a:solidFill>
                <a:schemeClr val="tx1"/>
              </a:solidFill>
            </a:endParaRPr>
          </a:p>
          <a:p>
            <a:pPr marL="346075" indent="-346075"/>
            <a:r>
              <a:rPr lang="en-US" sz="5000" b="1" dirty="0">
                <a:solidFill>
                  <a:schemeClr val="tx2"/>
                </a:solidFill>
              </a:rPr>
              <a:t>Read</a:t>
            </a:r>
            <a:r>
              <a:rPr lang="en-US" sz="5000" dirty="0"/>
              <a:t> </a:t>
            </a:r>
            <a:r>
              <a:rPr lang="en-US" sz="5000" dirty="0">
                <a:solidFill>
                  <a:schemeClr val="tx1"/>
                </a:solidFill>
              </a:rPr>
              <a:t>the Unit Goal (underneath “Unit at a Glance”)</a:t>
            </a:r>
          </a:p>
        </p:txBody>
      </p:sp>
      <p:sp>
        <p:nvSpPr>
          <p:cNvPr id="6" name="Title 5"/>
          <p:cNvSpPr>
            <a:spLocks noGrp="1"/>
          </p:cNvSpPr>
          <p:nvPr>
            <p:ph type="title"/>
          </p:nvPr>
        </p:nvSpPr>
        <p:spPr/>
        <p:txBody>
          <a:bodyPr/>
          <a:lstStyle/>
          <a:p>
            <a:r>
              <a:rPr lang="en-US" dirty="0"/>
              <a:t>How is knowledge built in the ELA Guidebooks?</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
        <p:nvSpPr>
          <p:cNvPr id="9" name="TextBox 8">
            <a:extLst>
              <a:ext uri="{FF2B5EF4-FFF2-40B4-BE49-F238E27FC236}">
                <a16:creationId xmlns:a16="http://schemas.microsoft.com/office/drawing/2014/main" id="{EB1FF4EF-5DAA-BF42-8E76-964407BE5121}"/>
              </a:ext>
            </a:extLst>
          </p:cNvPr>
          <p:cNvSpPr txBox="1"/>
          <p:nvPr/>
        </p:nvSpPr>
        <p:spPr>
          <a:xfrm>
            <a:off x="0" y="5783634"/>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8188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76</a:t>
            </a:fld>
            <a:endParaRPr lang="en-US" dirty="0"/>
          </a:p>
        </p:txBody>
      </p:sp>
      <p:sp>
        <p:nvSpPr>
          <p:cNvPr id="3" name="Text Placeholder 2"/>
          <p:cNvSpPr>
            <a:spLocks noGrp="1"/>
          </p:cNvSpPr>
          <p:nvPr>
            <p:ph type="body" sz="quarter" idx="10"/>
          </p:nvPr>
        </p:nvSpPr>
        <p:spPr/>
        <p:txBody>
          <a:bodyPr/>
          <a:lstStyle/>
          <a:p>
            <a:r>
              <a:rPr lang="en-US" sz="4000" b="1" dirty="0">
                <a:solidFill>
                  <a:schemeClr val="tx2"/>
                </a:solidFill>
              </a:rPr>
              <a:t>Review</a:t>
            </a:r>
            <a:r>
              <a:rPr lang="en-US" sz="4000" dirty="0"/>
              <a:t> </a:t>
            </a:r>
            <a:r>
              <a:rPr lang="en-US" sz="4000" dirty="0">
                <a:solidFill>
                  <a:schemeClr val="tx1"/>
                </a:solidFill>
              </a:rPr>
              <a:t>each of the three unit assessments</a:t>
            </a:r>
          </a:p>
          <a:p>
            <a:endParaRPr lang="en-US" sz="1000" dirty="0">
              <a:solidFill>
                <a:schemeClr val="tx1"/>
              </a:solidFill>
            </a:endParaRPr>
          </a:p>
          <a:p>
            <a:r>
              <a:rPr lang="en-US" sz="4000" b="1" dirty="0">
                <a:solidFill>
                  <a:schemeClr val="tx2"/>
                </a:solidFill>
              </a:rPr>
              <a:t>Summarize: </a:t>
            </a:r>
            <a:r>
              <a:rPr lang="en-US" sz="4000" dirty="0">
                <a:solidFill>
                  <a:schemeClr val="tx1"/>
                </a:solidFill>
              </a:rPr>
              <a:t>Based on these assessments, what </a:t>
            </a:r>
            <a:r>
              <a:rPr lang="en-US" sz="4000" b="1" dirty="0">
                <a:solidFill>
                  <a:schemeClr val="tx1"/>
                </a:solidFill>
              </a:rPr>
              <a:t>knowledge</a:t>
            </a:r>
            <a:r>
              <a:rPr lang="en-US" sz="4000" dirty="0">
                <a:solidFill>
                  <a:schemeClr val="tx1"/>
                </a:solidFill>
              </a:rPr>
              <a:t> must students have built by the end of this unit? </a:t>
            </a:r>
          </a:p>
        </p:txBody>
      </p:sp>
      <p:sp>
        <p:nvSpPr>
          <p:cNvPr id="4" name="Title 3"/>
          <p:cNvSpPr>
            <a:spLocks noGrp="1"/>
          </p:cNvSpPr>
          <p:nvPr>
            <p:ph type="title"/>
          </p:nvPr>
        </p:nvSpPr>
        <p:spPr/>
        <p:txBody>
          <a:bodyPr/>
          <a:lstStyle/>
          <a:p>
            <a:r>
              <a:rPr lang="en-US" dirty="0"/>
              <a:t>Start with the End in Mind</a:t>
            </a:r>
          </a:p>
        </p:txBody>
      </p:sp>
      <p:sp>
        <p:nvSpPr>
          <p:cNvPr id="2" name="TextBox 1"/>
          <p:cNvSpPr txBox="1"/>
          <p:nvPr/>
        </p:nvSpPr>
        <p:spPr>
          <a:xfrm>
            <a:off x="838200"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Culminating Writing </a:t>
            </a:r>
          </a:p>
          <a:p>
            <a:pPr algn="ctr"/>
            <a:r>
              <a:rPr lang="en-US" sz="4000" b="1" dirty="0">
                <a:latin typeface="Calibri" charset="0"/>
                <a:ea typeface="Calibri" charset="0"/>
                <a:cs typeface="Calibri" charset="0"/>
              </a:rPr>
              <a:t>Task</a:t>
            </a:r>
          </a:p>
        </p:txBody>
      </p:sp>
      <p:sp>
        <p:nvSpPr>
          <p:cNvPr id="8" name="TextBox 7"/>
          <p:cNvSpPr txBox="1"/>
          <p:nvPr/>
        </p:nvSpPr>
        <p:spPr>
          <a:xfrm>
            <a:off x="4604544"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Cold </a:t>
            </a:r>
          </a:p>
          <a:p>
            <a:pPr algn="ctr"/>
            <a:r>
              <a:rPr lang="en-US" sz="4000" b="1" dirty="0">
                <a:latin typeface="Calibri" charset="0"/>
                <a:ea typeface="Calibri" charset="0"/>
                <a:cs typeface="Calibri" charset="0"/>
              </a:rPr>
              <a:t>Read </a:t>
            </a:r>
          </a:p>
          <a:p>
            <a:pPr algn="ctr"/>
            <a:r>
              <a:rPr lang="en-US" sz="4000" b="1" dirty="0">
                <a:latin typeface="Calibri" charset="0"/>
                <a:ea typeface="Calibri" charset="0"/>
                <a:cs typeface="Calibri" charset="0"/>
              </a:rPr>
              <a:t>Task</a:t>
            </a:r>
          </a:p>
        </p:txBody>
      </p:sp>
      <p:sp>
        <p:nvSpPr>
          <p:cNvPr id="9" name="TextBox 8"/>
          <p:cNvSpPr txBox="1"/>
          <p:nvPr/>
        </p:nvSpPr>
        <p:spPr>
          <a:xfrm>
            <a:off x="8280735" y="3909879"/>
            <a:ext cx="3073400" cy="1938992"/>
          </a:xfrm>
          <a:prstGeom prst="rect">
            <a:avLst/>
          </a:prstGeom>
          <a:noFill/>
          <a:ln w="25400">
            <a:solidFill>
              <a:schemeClr val="tx2"/>
            </a:solidFill>
          </a:ln>
        </p:spPr>
        <p:txBody>
          <a:bodyPr wrap="square" rtlCol="0">
            <a:spAutoFit/>
          </a:bodyPr>
          <a:lstStyle/>
          <a:p>
            <a:pPr algn="ctr"/>
            <a:endParaRPr lang="en-US" sz="2000" dirty="0">
              <a:latin typeface="Calibri" charset="0"/>
              <a:ea typeface="Calibri" charset="0"/>
              <a:cs typeface="Calibri" charset="0"/>
            </a:endParaRPr>
          </a:p>
          <a:p>
            <a:pPr algn="ctr"/>
            <a:r>
              <a:rPr lang="en-US" sz="4000" b="1" dirty="0">
                <a:latin typeface="Calibri" charset="0"/>
                <a:ea typeface="Calibri" charset="0"/>
                <a:cs typeface="Calibri" charset="0"/>
              </a:rPr>
              <a:t>Extension Task</a:t>
            </a:r>
          </a:p>
          <a:p>
            <a:pPr algn="ctr"/>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4082491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77</a:t>
            </a:fld>
            <a:endParaRPr lang="en-US" dirty="0"/>
          </a:p>
        </p:txBody>
      </p:sp>
      <p:sp>
        <p:nvSpPr>
          <p:cNvPr id="5" name="Text Placeholder 4"/>
          <p:cNvSpPr>
            <a:spLocks noGrp="1"/>
          </p:cNvSpPr>
          <p:nvPr>
            <p:ph type="body" sz="quarter" idx="10"/>
          </p:nvPr>
        </p:nvSpPr>
        <p:spPr/>
        <p:txBody>
          <a:bodyPr/>
          <a:lstStyle/>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Examine</a:t>
            </a:r>
            <a:r>
              <a:rPr lang="en-US" sz="4000" dirty="0">
                <a:solidFill>
                  <a:schemeClr val="dk1"/>
                </a:solidFill>
                <a:latin typeface="Calibri" charset="0"/>
                <a:ea typeface="Calibri" charset="0"/>
                <a:cs typeface="Calibri" charset="0"/>
                <a:sym typeface="Rockwell"/>
              </a:rPr>
              <a:t> </a:t>
            </a:r>
            <a:r>
              <a:rPr lang="en-US" sz="4000" dirty="0">
                <a:solidFill>
                  <a:schemeClr val="tx1"/>
                </a:solidFill>
                <a:latin typeface="Calibri" charset="0"/>
                <a:ea typeface="Calibri" charset="0"/>
                <a:cs typeface="Calibri" charset="0"/>
                <a:sym typeface="Rockwell"/>
              </a:rPr>
              <a:t>the sequence of texts in your unit</a:t>
            </a:r>
          </a:p>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Reflect on your unit’s conceptual coherence:</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What is the relationship between these texts? What do they have in common?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are the texts organized to build knowledge around the unit’s topic(s)?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does this sequence appear to prepare students for the three unit assessments?</a:t>
            </a:r>
          </a:p>
        </p:txBody>
      </p:sp>
      <p:sp>
        <p:nvSpPr>
          <p:cNvPr id="4" name="Title 3"/>
          <p:cNvSpPr>
            <a:spLocks noGrp="1"/>
          </p:cNvSpPr>
          <p:nvPr>
            <p:ph type="title"/>
          </p:nvPr>
        </p:nvSpPr>
        <p:spPr/>
        <p:txBody>
          <a:bodyPr/>
          <a:lstStyle/>
          <a:p>
            <a:r>
              <a:rPr lang="en-US" dirty="0"/>
              <a:t>Examine the Text Set </a:t>
            </a:r>
          </a:p>
        </p:txBody>
      </p:sp>
    </p:spTree>
    <p:extLst>
      <p:ext uri="{BB962C8B-B14F-4D97-AF65-F5344CB8AC3E}">
        <p14:creationId xmlns:p14="http://schemas.microsoft.com/office/powerpoint/2010/main" val="54681376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78</a:t>
            </a:fld>
            <a:endParaRPr lang="en-US" dirty="0"/>
          </a:p>
        </p:txBody>
      </p:sp>
      <p:sp>
        <p:nvSpPr>
          <p:cNvPr id="4" name="Title 3"/>
          <p:cNvSpPr>
            <a:spLocks noGrp="1"/>
          </p:cNvSpPr>
          <p:nvPr>
            <p:ph type="title"/>
          </p:nvPr>
        </p:nvSpPr>
        <p:spPr/>
        <p:txBody>
          <a:bodyPr/>
          <a:lstStyle/>
          <a:p>
            <a:r>
              <a:rPr lang="en-US" dirty="0"/>
              <a:t>An Additional Support</a:t>
            </a:r>
          </a:p>
        </p:txBody>
      </p:sp>
      <p:sp>
        <p:nvSpPr>
          <p:cNvPr id="3" name="TextBox 2"/>
          <p:cNvSpPr txBox="1"/>
          <p:nvPr/>
        </p:nvSpPr>
        <p:spPr>
          <a:xfrm>
            <a:off x="533400" y="1117600"/>
            <a:ext cx="10922000" cy="4401205"/>
          </a:xfrm>
          <a:prstGeom prst="rect">
            <a:avLst/>
          </a:prstGeom>
          <a:noFill/>
        </p:spPr>
        <p:txBody>
          <a:bodyPr wrap="square" rtlCol="0">
            <a:spAutoFit/>
          </a:bodyPr>
          <a:lstStyle/>
          <a:p>
            <a:pPr marL="285750" indent="-285750">
              <a:buFont typeface="Arial" charset="0"/>
              <a:buChar char="•"/>
            </a:pPr>
            <a:r>
              <a:rPr lang="en-US" sz="4000" b="1" dirty="0">
                <a:solidFill>
                  <a:schemeClr val="tx2"/>
                </a:solidFill>
                <a:latin typeface="Calibri" charset="0"/>
                <a:ea typeface="Calibri" charset="0"/>
                <a:cs typeface="Calibri" charset="0"/>
              </a:rPr>
              <a:t>Access</a:t>
            </a:r>
            <a:r>
              <a:rPr lang="en-US" sz="4000" dirty="0">
                <a:latin typeface="Calibri" charset="0"/>
                <a:ea typeface="Calibri" charset="0"/>
                <a:cs typeface="Calibri" charset="0"/>
              </a:rPr>
              <a:t> the “Let’s Set the Context Videos” for your unit</a:t>
            </a:r>
          </a:p>
          <a:p>
            <a:pPr marL="285750" indent="-285750">
              <a:buFont typeface="Arial" charset="0"/>
              <a:buChar char="•"/>
            </a:pPr>
            <a:r>
              <a:rPr lang="en-US" sz="4000" b="1" dirty="0">
                <a:solidFill>
                  <a:schemeClr val="tx2"/>
                </a:solidFill>
                <a:latin typeface="Calibri" charset="0"/>
                <a:ea typeface="Calibri" charset="0"/>
                <a:cs typeface="Calibri" charset="0"/>
              </a:rPr>
              <a:t>Reflect:</a:t>
            </a:r>
          </a:p>
          <a:p>
            <a:pPr marL="742950" lvl="1" indent="-285750">
              <a:buFont typeface="Arial" charset="0"/>
              <a:buChar char="•"/>
            </a:pPr>
            <a:r>
              <a:rPr lang="en-US" sz="4000" dirty="0">
                <a:latin typeface="Calibri" charset="0"/>
                <a:ea typeface="Calibri" charset="0"/>
                <a:cs typeface="Calibri" charset="0"/>
              </a:rPr>
              <a:t>Based on these titles, what knowledge do these videos appear to support in this unit?</a:t>
            </a:r>
          </a:p>
          <a:p>
            <a:pPr marL="742950" lvl="1" indent="-285750">
              <a:buFont typeface="Arial" charset="0"/>
              <a:buChar char="•"/>
            </a:pPr>
            <a:r>
              <a:rPr lang="en-US" sz="4000" dirty="0">
                <a:latin typeface="Calibri" charset="0"/>
                <a:ea typeface="Calibri" charset="0"/>
                <a:cs typeface="Calibri" charset="0"/>
              </a:rPr>
              <a:t>How might you use these videos to support students in accessing specific texts in your unit?</a:t>
            </a:r>
          </a:p>
        </p:txBody>
      </p:sp>
    </p:spTree>
    <p:extLst>
      <p:ext uri="{BB962C8B-B14F-4D97-AF65-F5344CB8AC3E}">
        <p14:creationId xmlns:p14="http://schemas.microsoft.com/office/powerpoint/2010/main" val="3743860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79</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chemeClr val="tx2"/>
                </a:solidFill>
              </a:rPr>
              <a:t>Share with a partner:</a:t>
            </a:r>
          </a:p>
          <a:p>
            <a:pPr marL="0" indent="0" algn="ctr">
              <a:buNone/>
            </a:pPr>
            <a:endParaRPr lang="en-US" sz="2000" b="1" dirty="0">
              <a:solidFill>
                <a:schemeClr val="tx1"/>
              </a:solidFill>
            </a:endParaRPr>
          </a:p>
          <a:p>
            <a:pPr marL="403225" indent="-403225"/>
            <a:r>
              <a:rPr lang="en-US" sz="4000" dirty="0">
                <a:solidFill>
                  <a:schemeClr val="tx1"/>
                </a:solidFill>
              </a:rPr>
              <a:t>What knowledge is being built through your unit?</a:t>
            </a:r>
          </a:p>
          <a:p>
            <a:pPr marL="403225" indent="-403225"/>
            <a:endParaRPr lang="en-US" sz="1000" dirty="0">
              <a:solidFill>
                <a:schemeClr val="tx1"/>
              </a:solidFill>
            </a:endParaRPr>
          </a:p>
          <a:p>
            <a:pPr marL="403225" indent="-403225"/>
            <a:r>
              <a:rPr lang="en-US" sz="4000" dirty="0">
                <a:solidFill>
                  <a:schemeClr val="tx1"/>
                </a:solidFill>
              </a:rPr>
              <a:t>How does the sequence of texts in your unit support students in building this knowledge?</a:t>
            </a:r>
          </a:p>
          <a:p>
            <a:pPr marL="403225" indent="-403225"/>
            <a:endParaRPr lang="en-US" sz="1000" dirty="0">
              <a:solidFill>
                <a:schemeClr val="tx1"/>
              </a:solidFill>
            </a:endParaRPr>
          </a:p>
          <a:p>
            <a:pPr marL="403225" indent="-403225"/>
            <a:r>
              <a:rPr lang="en-US" sz="4000" dirty="0">
                <a:solidFill>
                  <a:schemeClr val="tx1"/>
                </a:solidFill>
              </a:rPr>
              <a:t>What excites you most about this unit?</a:t>
            </a:r>
          </a:p>
          <a:p>
            <a:endParaRPr lang="en-US" sz="3200" dirty="0"/>
          </a:p>
          <a:p>
            <a:endParaRPr lang="en-US" sz="3200" dirty="0"/>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976692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04749" y="983724"/>
            <a:ext cx="6451667" cy="4822825"/>
          </a:xfrm>
        </p:spPr>
        <p:txBody>
          <a:bodyPr/>
          <a:lstStyle/>
          <a:p>
            <a:pPr marL="457200" lvl="0" indent="-406400">
              <a:spcBef>
                <a:spcPts val="0"/>
              </a:spcBef>
              <a:buClr>
                <a:schemeClr val="dk1"/>
              </a:buClr>
              <a:buSzPct val="100000"/>
              <a:buFont typeface="Rockwell"/>
              <a:buChar char="●"/>
            </a:pPr>
            <a:r>
              <a:rPr lang="en-US" sz="3600" b="1" dirty="0">
                <a:solidFill>
                  <a:schemeClr val="tx2"/>
                </a:solidFill>
                <a:latin typeface="Calibri" charset="0"/>
                <a:ea typeface="Calibri" charset="0"/>
                <a:cs typeface="Calibri" charset="0"/>
                <a:sym typeface="Rockwell"/>
              </a:rPr>
              <a:t>Read</a:t>
            </a:r>
            <a:r>
              <a:rPr lang="en-US" sz="3600" dirty="0">
                <a:solidFill>
                  <a:schemeClr val="dk1"/>
                </a:solidFill>
                <a:latin typeface="Calibri" charset="0"/>
                <a:ea typeface="Calibri" charset="0"/>
                <a:cs typeface="Calibri" charset="0"/>
                <a:sym typeface="Rockwell"/>
              </a:rPr>
              <a:t> </a:t>
            </a:r>
            <a:r>
              <a:rPr lang="en-US" sz="3600" dirty="0">
                <a:solidFill>
                  <a:schemeClr val="tx1"/>
                </a:solidFill>
                <a:latin typeface="Calibri" charset="0"/>
                <a:ea typeface="Calibri" charset="0"/>
                <a:cs typeface="Calibri" charset="0"/>
                <a:sym typeface="Rockwell"/>
              </a:rPr>
              <a:t>the excerpt “Pacific Cod: Bycatch” from a scientific report</a:t>
            </a:r>
          </a:p>
          <a:p>
            <a:pPr marL="50800" lvl="0" indent="0">
              <a:spcBef>
                <a:spcPts val="0"/>
              </a:spcBef>
              <a:buClr>
                <a:schemeClr val="dk1"/>
              </a:buClr>
              <a:buSzPct val="100000"/>
              <a:buNone/>
            </a:pPr>
            <a:endParaRPr lang="en-US" sz="2000" dirty="0">
              <a:latin typeface="Calibri" charset="0"/>
              <a:ea typeface="Calibri" charset="0"/>
              <a:cs typeface="Calibri" charset="0"/>
              <a:sym typeface="Rockwell"/>
            </a:endParaRPr>
          </a:p>
          <a:p>
            <a:pPr marL="457200" lvl="0" indent="-406400">
              <a:spcBef>
                <a:spcPts val="0"/>
              </a:spcBef>
              <a:buClr>
                <a:schemeClr val="dk1"/>
              </a:buClr>
              <a:buSzPct val="100000"/>
              <a:buFont typeface="Rockwell"/>
              <a:buChar char="●"/>
            </a:pPr>
            <a:r>
              <a:rPr lang="en-US" sz="3700" b="1" dirty="0">
                <a:solidFill>
                  <a:schemeClr val="tx2"/>
                </a:solidFill>
                <a:latin typeface="Calibri" charset="0"/>
                <a:ea typeface="Calibri" charset="0"/>
                <a:cs typeface="Calibri" charset="0"/>
                <a:sym typeface="Rockwell"/>
              </a:rPr>
              <a:t>Annotate</a:t>
            </a:r>
            <a:r>
              <a:rPr lang="en-US" sz="3700" dirty="0">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the text as you read using the following symbols: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important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confusing or </a:t>
            </a:r>
          </a:p>
          <a:p>
            <a:pPr marL="935038" lvl="1" indent="0">
              <a:spcBef>
                <a:spcPts val="0"/>
              </a:spcBef>
              <a:buClr>
                <a:schemeClr val="dk1"/>
              </a:buClr>
              <a:buSzPct val="100000"/>
              <a:buNone/>
            </a:pPr>
            <a:r>
              <a:rPr lang="en-US" sz="3700" dirty="0">
                <a:solidFill>
                  <a:schemeClr val="tx1"/>
                </a:solidFill>
                <a:latin typeface="Calibri" charset="0"/>
                <a:ea typeface="Calibri" charset="0"/>
                <a:cs typeface="Calibri" charset="0"/>
                <a:sym typeface="Rockwell"/>
              </a:rPr>
              <a:t>       unclear</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Experiential: The Impact of Fishing Pacific Cod</a:t>
            </a:r>
          </a:p>
        </p:txBody>
      </p:sp>
      <p:sp>
        <p:nvSpPr>
          <p:cNvPr id="6" name="Slide Number Placeholder 5"/>
          <p:cNvSpPr>
            <a:spLocks noGrp="1"/>
          </p:cNvSpPr>
          <p:nvPr>
            <p:ph type="sldNum" sz="quarter" idx="4"/>
          </p:nvPr>
        </p:nvSpPr>
        <p:spPr/>
        <p:txBody>
          <a:bodyPr/>
          <a:lstStyle/>
          <a:p>
            <a:fld id="{4080289E-A2FF-0941-931A-EE1328331F47}" type="slidenum">
              <a:rPr lang="en-US" smtClean="0"/>
              <a:pPr/>
              <a:t>8</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743" y="972791"/>
            <a:ext cx="3902968" cy="4833758"/>
          </a:xfrm>
          <a:prstGeom prst="rect">
            <a:avLst/>
          </a:prstGeom>
          <a:ln w="15875">
            <a:solidFill>
              <a:schemeClr val="accent6">
                <a:lumMod val="50000"/>
              </a:schemeClr>
            </a:solidFill>
          </a:ln>
        </p:spPr>
      </p:pic>
      <p:sp>
        <p:nvSpPr>
          <p:cNvPr id="3" name="TextBox 2"/>
          <p:cNvSpPr txBox="1"/>
          <p:nvPr/>
        </p:nvSpPr>
        <p:spPr>
          <a:xfrm>
            <a:off x="9922253" y="5649193"/>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19965453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600" b="1" dirty="0">
                <a:solidFill>
                  <a:schemeClr val="tx1"/>
                </a:solidFill>
              </a:rPr>
              <a:t>Module 2</a:t>
            </a:r>
            <a:r>
              <a:rPr lang="en-US" sz="5600" dirty="0">
                <a:solidFill>
                  <a:schemeClr val="tx1"/>
                </a:solidFill>
              </a:rPr>
              <a:t>: Building Knowledge</a:t>
            </a:r>
            <a:br>
              <a:rPr lang="en-US" sz="5600" dirty="0">
                <a:solidFill>
                  <a:schemeClr val="tx1"/>
                </a:solidFill>
              </a:rPr>
            </a:br>
            <a:r>
              <a:rPr lang="en-US" sz="5600" b="1" dirty="0">
                <a:solidFill>
                  <a:schemeClr val="tx1"/>
                </a:solidFill>
              </a:rPr>
              <a:t>Session 5</a:t>
            </a:r>
            <a:r>
              <a:rPr lang="en-US" sz="5600" dirty="0">
                <a:solidFill>
                  <a:schemeClr val="tx1"/>
                </a:solidFill>
              </a:rPr>
              <a:t>: Indirect Vocabulary Instruction </a:t>
            </a:r>
            <a:br>
              <a:rPr lang="en-US" dirty="0">
                <a:solidFill>
                  <a:schemeClr val="tx1"/>
                </a:solidFill>
              </a:rPr>
            </a:br>
            <a:r>
              <a:rPr lang="en-US" sz="4000" dirty="0">
                <a:solidFill>
                  <a:schemeClr val="tx1"/>
                </a:solidFill>
              </a:rPr>
              <a:t>Grades 3 </a:t>
            </a:r>
            <a:r>
              <a:rPr lang="mr-IN" sz="4000" dirty="0">
                <a:solidFill>
                  <a:schemeClr val="tx1"/>
                </a:solidFill>
              </a:rPr>
              <a:t>–</a:t>
            </a:r>
            <a:r>
              <a:rPr lang="en-US" sz="4000" dirty="0">
                <a:solidFill>
                  <a:schemeClr val="tx1"/>
                </a:solidFill>
              </a:rPr>
              <a:t> 5</a:t>
            </a:r>
          </a:p>
        </p:txBody>
      </p:sp>
    </p:spTree>
    <p:extLst>
      <p:ext uri="{BB962C8B-B14F-4D97-AF65-F5344CB8AC3E}">
        <p14:creationId xmlns:p14="http://schemas.microsoft.com/office/powerpoint/2010/main" val="11001050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81</a:t>
            </a:fld>
            <a:endParaRPr lang="en-US" dirty="0"/>
          </a:p>
        </p:txBody>
      </p:sp>
      <p:sp>
        <p:nvSpPr>
          <p:cNvPr id="7" name="Text Placeholder 6"/>
          <p:cNvSpPr>
            <a:spLocks noGrp="1"/>
          </p:cNvSpPr>
          <p:nvPr>
            <p:ph type="body" sz="quarter" idx="10"/>
          </p:nvPr>
        </p:nvSpPr>
        <p:spPr/>
        <p:txBody>
          <a:bodyPr/>
          <a:lstStyle/>
          <a:p>
            <a:pPr marL="0" indent="0" algn="ctr">
              <a:spcBef>
                <a:spcPts val="600"/>
              </a:spcBef>
              <a:spcAft>
                <a:spcPts val="600"/>
              </a:spcAft>
              <a:buNone/>
            </a:pPr>
            <a:r>
              <a:rPr lang="en-US" sz="4000" b="1" dirty="0">
                <a:solidFill>
                  <a:schemeClr val="tx1"/>
                </a:solidFill>
              </a:rPr>
              <a:t>Grade 3 </a:t>
            </a:r>
          </a:p>
          <a:p>
            <a:pPr marL="0" indent="0" algn="ctr">
              <a:spcBef>
                <a:spcPts val="600"/>
              </a:spcBef>
              <a:spcAft>
                <a:spcPts val="600"/>
              </a:spcAft>
              <a:buNone/>
            </a:pPr>
            <a:r>
              <a:rPr lang="en-US" sz="4000" b="1" dirty="0">
                <a:solidFill>
                  <a:schemeClr val="tx1"/>
                </a:solidFill>
              </a:rPr>
              <a:t>LEAP 2025 Excerpt - Redacted</a:t>
            </a:r>
          </a:p>
          <a:p>
            <a:pPr marL="514350" indent="-514350">
              <a:spcBef>
                <a:spcPts val="600"/>
              </a:spcBef>
              <a:spcAft>
                <a:spcPts val="600"/>
              </a:spcAft>
              <a:buAutoNum type="arabicPeriod"/>
            </a:pPr>
            <a:r>
              <a:rPr lang="en-US" sz="4000" b="1" dirty="0">
                <a:solidFill>
                  <a:schemeClr val="tx2"/>
                </a:solidFill>
              </a:rPr>
              <a:t>Read</a:t>
            </a:r>
            <a:r>
              <a:rPr lang="en-US" sz="4000" dirty="0">
                <a:solidFill>
                  <a:srgbClr val="797879"/>
                </a:solidFill>
              </a:rPr>
              <a:t> </a:t>
            </a:r>
            <a:r>
              <a:rPr lang="en-US" sz="4000" dirty="0">
                <a:solidFill>
                  <a:schemeClr val="tx1"/>
                </a:solidFill>
              </a:rPr>
              <a:t>the passage</a:t>
            </a:r>
          </a:p>
          <a:p>
            <a:pPr marL="514350" indent="-514350">
              <a:spcBef>
                <a:spcPts val="600"/>
              </a:spcBef>
              <a:spcAft>
                <a:spcPts val="600"/>
              </a:spcAft>
              <a:buAutoNum type="arabicPeriod"/>
            </a:pPr>
            <a:r>
              <a:rPr lang="en-US" sz="4000" b="1" dirty="0">
                <a:solidFill>
                  <a:schemeClr val="tx2"/>
                </a:solidFill>
              </a:rPr>
              <a:t>Write:</a:t>
            </a:r>
          </a:p>
          <a:p>
            <a:pPr lvl="1">
              <a:spcBef>
                <a:spcPts val="600"/>
              </a:spcBef>
              <a:spcAft>
                <a:spcPts val="600"/>
              </a:spcAft>
              <a:buFont typeface="Arial" charset="0"/>
              <a:buChar char="•"/>
            </a:pPr>
            <a:r>
              <a:rPr lang="en-US" sz="3800" dirty="0">
                <a:solidFill>
                  <a:schemeClr val="tx1"/>
                </a:solidFill>
              </a:rPr>
              <a:t>What is the main idea of this passage? Provide at least 2 details from the text to support your thinking.</a:t>
            </a:r>
          </a:p>
          <a:p>
            <a:pPr lvl="1">
              <a:spcBef>
                <a:spcPts val="600"/>
              </a:spcBef>
              <a:spcAft>
                <a:spcPts val="600"/>
              </a:spcAft>
              <a:buFont typeface="Arial" charset="0"/>
              <a:buChar char="•"/>
            </a:pPr>
            <a:endParaRPr lang="en-US" sz="1000" dirty="0">
              <a:solidFill>
                <a:srgbClr val="797879"/>
              </a:solidFill>
            </a:endParaRPr>
          </a:p>
          <a:p>
            <a:pPr marL="457200" lvl="1" indent="0" algn="ctr">
              <a:spcBef>
                <a:spcPts val="600"/>
              </a:spcBef>
              <a:spcAft>
                <a:spcPts val="600"/>
              </a:spcAft>
              <a:buNone/>
            </a:pPr>
            <a:r>
              <a:rPr lang="en-US" sz="3500" b="1" dirty="0">
                <a:solidFill>
                  <a:schemeClr val="tx2"/>
                </a:solidFill>
              </a:rPr>
              <a:t>Ready to give up?</a:t>
            </a:r>
          </a:p>
          <a:p>
            <a:endParaRPr lang="en-US" dirty="0"/>
          </a:p>
        </p:txBody>
      </p:sp>
      <p:sp>
        <p:nvSpPr>
          <p:cNvPr id="6" name="Title 5"/>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68183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82</a:t>
            </a:fld>
            <a:endParaRPr lang="en-US" dirty="0"/>
          </a:p>
        </p:txBody>
      </p:sp>
      <p:sp>
        <p:nvSpPr>
          <p:cNvPr id="7" name="Text Placeholder 6"/>
          <p:cNvSpPr>
            <a:spLocks noGrp="1"/>
          </p:cNvSpPr>
          <p:nvPr>
            <p:ph type="body" sz="quarter" idx="10"/>
          </p:nvPr>
        </p:nvSpPr>
        <p:spPr>
          <a:xfrm>
            <a:off x="398463" y="1193800"/>
            <a:ext cx="6514401" cy="4822825"/>
          </a:xfrm>
        </p:spPr>
        <p:txBody>
          <a:bodyPr/>
          <a:lstStyle/>
          <a:p>
            <a:pPr marL="0" indent="0" algn="ctr">
              <a:buNone/>
            </a:pPr>
            <a:r>
              <a:rPr lang="en-US" sz="4500" dirty="0">
                <a:solidFill>
                  <a:schemeClr val="tx1"/>
                </a:solidFill>
              </a:rPr>
              <a:t>Do we need more practice with main idea?</a:t>
            </a:r>
          </a:p>
          <a:p>
            <a:pPr marL="0" indent="0" algn="ctr">
              <a:buNone/>
            </a:pPr>
            <a:endParaRPr lang="en-US" sz="3000" dirty="0">
              <a:solidFill>
                <a:schemeClr val="tx1"/>
              </a:solidFill>
            </a:endParaRPr>
          </a:p>
          <a:p>
            <a:pPr marL="0" indent="0" algn="ctr">
              <a:buNone/>
            </a:pPr>
            <a:r>
              <a:rPr lang="en-US" sz="4500" dirty="0">
                <a:solidFill>
                  <a:schemeClr val="tx1"/>
                </a:solidFill>
              </a:rPr>
              <a:t>Should we practice and apply a strategy? Maybe it would help if we made text to self connections!</a:t>
            </a:r>
          </a:p>
        </p:txBody>
      </p:sp>
      <p:sp>
        <p:nvSpPr>
          <p:cNvPr id="6" name="Title 5"/>
          <p:cNvSpPr>
            <a:spLocks noGrp="1"/>
          </p:cNvSpPr>
          <p:nvPr>
            <p:ph type="title"/>
          </p:nvPr>
        </p:nvSpPr>
        <p:spPr/>
        <p:txBody>
          <a:bodyPr/>
          <a:lstStyle/>
          <a:p>
            <a:r>
              <a:rPr lang="en-US" dirty="0"/>
              <a:t>What would help you understand this passage?</a:t>
            </a:r>
          </a:p>
        </p:txBody>
      </p:sp>
      <p:sp>
        <p:nvSpPr>
          <p:cNvPr id="2" name="TextBox 1"/>
          <p:cNvSpPr txBox="1"/>
          <p:nvPr/>
        </p:nvSpPr>
        <p:spPr>
          <a:xfrm>
            <a:off x="7470843" y="1134799"/>
            <a:ext cx="4385573" cy="4801314"/>
          </a:xfrm>
          <a:prstGeom prst="rect">
            <a:avLst/>
          </a:prstGeom>
          <a:noFill/>
          <a:ln w="57150">
            <a:solidFill>
              <a:schemeClr val="tx2"/>
            </a:solidFill>
          </a:ln>
        </p:spPr>
        <p:txBody>
          <a:bodyPr wrap="square" rtlCol="0">
            <a:spAutoFit/>
          </a:bodyPr>
          <a:lstStyle/>
          <a:p>
            <a:pPr marL="457200" indent="-457200">
              <a:buFont typeface="Arial" charset="0"/>
              <a:buChar char="•"/>
            </a:pPr>
            <a:r>
              <a:rPr lang="en-US" sz="3400" b="1" dirty="0">
                <a:latin typeface="Calibri" charset="0"/>
                <a:ea typeface="Calibri" charset="0"/>
                <a:cs typeface="Calibri" charset="0"/>
              </a:rPr>
              <a:t>Is the problem a lack of skills and strategies? Why or why not?</a:t>
            </a:r>
          </a:p>
          <a:p>
            <a:pPr marL="457200" indent="-457200">
              <a:buFont typeface="Arial" charset="0"/>
              <a:buChar char="•"/>
            </a:pPr>
            <a:endParaRPr lang="en-US" sz="3400" b="1" dirty="0">
              <a:latin typeface="Calibri" charset="0"/>
              <a:ea typeface="Calibri" charset="0"/>
              <a:cs typeface="Calibri" charset="0"/>
            </a:endParaRPr>
          </a:p>
          <a:p>
            <a:pPr marL="457200" indent="-457200">
              <a:buFont typeface="Arial" charset="0"/>
              <a:buChar char="•"/>
            </a:pPr>
            <a:r>
              <a:rPr lang="en-US" sz="3400" b="1" dirty="0">
                <a:latin typeface="Calibri" charset="0"/>
                <a:ea typeface="Calibri" charset="0"/>
                <a:cs typeface="Calibri" charset="0"/>
              </a:rPr>
              <a:t>What do you need in order to read and understand this text?</a:t>
            </a:r>
          </a:p>
        </p:txBody>
      </p:sp>
    </p:spTree>
    <p:extLst>
      <p:ext uri="{BB962C8B-B14F-4D97-AF65-F5344CB8AC3E}">
        <p14:creationId xmlns:p14="http://schemas.microsoft.com/office/powerpoint/2010/main" val="192984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83</a:t>
            </a:fld>
            <a:endParaRPr lang="en-US" dirty="0"/>
          </a:p>
        </p:txBody>
      </p:sp>
      <p:sp>
        <p:nvSpPr>
          <p:cNvPr id="5" name="Text Placeholder 4"/>
          <p:cNvSpPr>
            <a:spLocks noGrp="1"/>
          </p:cNvSpPr>
          <p:nvPr>
            <p:ph type="body" sz="quarter" idx="10"/>
          </p:nvPr>
        </p:nvSpPr>
        <p:spPr/>
        <p:txBody>
          <a:bodyPr/>
          <a:lstStyle/>
          <a:p>
            <a:pPr marL="0" indent="0" algn="ctr">
              <a:buNone/>
            </a:pPr>
            <a:r>
              <a:rPr lang="en-US" sz="5000" b="1" dirty="0">
                <a:solidFill>
                  <a:srgbClr val="AE508B"/>
                </a:solidFill>
              </a:rPr>
              <a:t>We owe our students a better experience reading than this.</a:t>
            </a:r>
            <a:br>
              <a:rPr lang="en-US" sz="5000" b="1" dirty="0">
                <a:solidFill>
                  <a:srgbClr val="AE508B"/>
                </a:solidFill>
              </a:rPr>
            </a:br>
            <a:br>
              <a:rPr lang="en-US" sz="5000" b="1" dirty="0"/>
            </a:br>
            <a:r>
              <a:rPr lang="en-US" sz="5000" dirty="0">
                <a:solidFill>
                  <a:schemeClr val="tx1"/>
                </a:solidFill>
              </a:rPr>
              <a:t>We have to help them get the </a:t>
            </a:r>
            <a:r>
              <a:rPr lang="en-US" sz="5000" b="1" dirty="0">
                <a:solidFill>
                  <a:schemeClr val="tx1"/>
                </a:solidFill>
              </a:rPr>
              <a:t>vocabulary </a:t>
            </a:r>
            <a:r>
              <a:rPr lang="en-US" sz="5000" dirty="0">
                <a:solidFill>
                  <a:schemeClr val="tx1"/>
                </a:solidFill>
              </a:rPr>
              <a:t>and </a:t>
            </a:r>
            <a:r>
              <a:rPr lang="en-US" sz="5000" b="1" dirty="0">
                <a:solidFill>
                  <a:schemeClr val="tx1"/>
                </a:solidFill>
              </a:rPr>
              <a:t>knowledge</a:t>
            </a:r>
            <a:r>
              <a:rPr lang="en-US" sz="5000" dirty="0">
                <a:solidFill>
                  <a:schemeClr val="tx1"/>
                </a:solidFill>
              </a:rPr>
              <a:t> of the world they need to be able to read complex text. </a:t>
            </a:r>
          </a:p>
        </p:txBody>
      </p:sp>
      <p:sp>
        <p:nvSpPr>
          <p:cNvPr id="4" name="Title 3"/>
          <p:cNvSpPr>
            <a:spLocks noGrp="1"/>
          </p:cNvSpPr>
          <p:nvPr>
            <p:ph type="title"/>
          </p:nvPr>
        </p:nvSpPr>
        <p:spPr/>
        <p:txBody>
          <a:bodyPr/>
          <a:lstStyle/>
          <a:p>
            <a:r>
              <a:rPr lang="en-US" dirty="0"/>
              <a:t>What does this mean for us?</a:t>
            </a:r>
          </a:p>
        </p:txBody>
      </p:sp>
    </p:spTree>
    <p:extLst>
      <p:ext uri="{BB962C8B-B14F-4D97-AF65-F5344CB8AC3E}">
        <p14:creationId xmlns:p14="http://schemas.microsoft.com/office/powerpoint/2010/main" val="17459364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84</a:t>
            </a:fld>
            <a:endParaRPr lang="en-US" dirty="0"/>
          </a:p>
        </p:txBody>
      </p:sp>
      <p:sp>
        <p:nvSpPr>
          <p:cNvPr id="6" name="Title 5"/>
          <p:cNvSpPr>
            <a:spLocks noGrp="1"/>
          </p:cNvSpPr>
          <p:nvPr>
            <p:ph type="title"/>
          </p:nvPr>
        </p:nvSpPr>
        <p:spPr/>
        <p:txBody>
          <a:bodyPr/>
          <a:lstStyle/>
          <a:p>
            <a:r>
              <a:rPr lang="en-US" dirty="0"/>
              <a:t>What is this passage actually about?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549" y="948879"/>
            <a:ext cx="4596226" cy="4938995"/>
          </a:xfrm>
          <a:prstGeom prst="rect">
            <a:avLst/>
          </a:prstGeom>
        </p:spPr>
      </p:pic>
      <p:sp>
        <p:nvSpPr>
          <p:cNvPr id="9" name="TextBox 8"/>
          <p:cNvSpPr txBox="1"/>
          <p:nvPr/>
        </p:nvSpPr>
        <p:spPr>
          <a:xfrm>
            <a:off x="1624519" y="905537"/>
            <a:ext cx="2743200" cy="677108"/>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The Inuit</a:t>
            </a:r>
          </a:p>
        </p:txBody>
      </p:sp>
      <p:sp>
        <p:nvSpPr>
          <p:cNvPr id="11" name="TextBox 10"/>
          <p:cNvSpPr txBox="1"/>
          <p:nvPr/>
        </p:nvSpPr>
        <p:spPr>
          <a:xfrm>
            <a:off x="856034" y="1454986"/>
            <a:ext cx="4280170" cy="4678204"/>
          </a:xfrm>
          <a:prstGeom prst="rect">
            <a:avLst/>
          </a:prstGeom>
          <a:noFill/>
        </p:spPr>
        <p:txBody>
          <a:bodyPr wrap="square" rtlCol="0">
            <a:spAutoFit/>
          </a:bodyPr>
          <a:lstStyle/>
          <a:p>
            <a:r>
              <a:rPr lang="en-US" sz="3400" dirty="0">
                <a:latin typeface="Calibri" charset="0"/>
                <a:ea typeface="Calibri" charset="0"/>
                <a:cs typeface="Calibri" charset="0"/>
              </a:rPr>
              <a:t>Remote place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Canadian Arctic</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Caribou herds</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Teeming with life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Adapted</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Inhabit </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Various regions</a:t>
            </a:r>
          </a:p>
        </p:txBody>
      </p:sp>
    </p:spTree>
    <p:extLst>
      <p:ext uri="{BB962C8B-B14F-4D97-AF65-F5344CB8AC3E}">
        <p14:creationId xmlns:p14="http://schemas.microsoft.com/office/powerpoint/2010/main" val="1767487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85</a:t>
            </a:fld>
            <a:endParaRPr lang="en-US" dirty="0"/>
          </a:p>
        </p:txBody>
      </p:sp>
      <p:sp>
        <p:nvSpPr>
          <p:cNvPr id="6" name="Title 5"/>
          <p:cNvSpPr>
            <a:spLocks noGrp="1"/>
          </p:cNvSpPr>
          <p:nvPr>
            <p:ph type="title"/>
          </p:nvPr>
        </p:nvSpPr>
        <p:spPr/>
        <p:txBody>
          <a:bodyPr/>
          <a:lstStyle/>
          <a:p>
            <a:r>
              <a:rPr lang="en-US" dirty="0"/>
              <a:t>Better?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11" y="883744"/>
            <a:ext cx="10273824" cy="5201392"/>
          </a:xfrm>
          <a:prstGeom prst="rect">
            <a:avLst/>
          </a:prstGeom>
        </p:spPr>
      </p:pic>
    </p:spTree>
    <p:extLst>
      <p:ext uri="{BB962C8B-B14F-4D97-AF65-F5344CB8AC3E}">
        <p14:creationId xmlns:p14="http://schemas.microsoft.com/office/powerpoint/2010/main" val="7957670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86</a:t>
            </a:fld>
            <a:endParaRPr lang="en-US" dirty="0"/>
          </a:p>
        </p:txBody>
      </p:sp>
      <p:sp>
        <p:nvSpPr>
          <p:cNvPr id="5" name="Text Placeholder 4"/>
          <p:cNvSpPr>
            <a:spLocks noGrp="1"/>
          </p:cNvSpPr>
          <p:nvPr>
            <p:ph type="body" sz="quarter" idx="10"/>
          </p:nvPr>
        </p:nvSpPr>
        <p:spPr/>
        <p:txBody>
          <a:bodyPr/>
          <a:lstStyle/>
          <a:p>
            <a:pPr marL="346075" indent="-346075"/>
            <a:r>
              <a:rPr lang="en-US" sz="4200" dirty="0">
                <a:solidFill>
                  <a:schemeClr val="tx1"/>
                </a:solidFill>
              </a:rPr>
              <a:t>Explain the importance of vocabulary in reading comprehension.</a:t>
            </a:r>
          </a:p>
          <a:p>
            <a:pPr marL="346075" indent="-346075"/>
            <a:endParaRPr lang="en-US" sz="2000" dirty="0">
              <a:solidFill>
                <a:schemeClr val="tx1"/>
              </a:solidFill>
            </a:endParaRPr>
          </a:p>
          <a:p>
            <a:pPr marL="346075" indent="-346075"/>
            <a:r>
              <a:rPr lang="en-US" sz="4200" dirty="0">
                <a:solidFill>
                  <a:schemeClr val="tx1"/>
                </a:solidFill>
              </a:rPr>
              <a:t>Describe the difference between direct and indirect vocabulary instruction.</a:t>
            </a:r>
          </a:p>
          <a:p>
            <a:pPr marL="346075" indent="-346075"/>
            <a:endParaRPr lang="en-US" sz="2000" dirty="0">
              <a:solidFill>
                <a:schemeClr val="tx1"/>
              </a:solidFill>
            </a:endParaRPr>
          </a:p>
          <a:p>
            <a:pPr marL="346075" indent="-346075"/>
            <a:r>
              <a:rPr lang="en-US" sz="4200" dirty="0">
                <a:solidFill>
                  <a:schemeClr val="tx1"/>
                </a:solidFill>
              </a:rPr>
              <a:t>Explain how the Guidebooks support students in growing their vocabularies indirectly.</a:t>
            </a:r>
          </a:p>
          <a:p>
            <a:pPr marL="0" indent="0">
              <a:buNone/>
            </a:pPr>
            <a:endParaRPr lang="en-US" sz="4200" dirty="0"/>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410192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87</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970683614"/>
              </p:ext>
            </p:extLst>
          </p:nvPr>
        </p:nvGraphicFramePr>
        <p:xfrm>
          <a:off x="1302376" y="1193800"/>
          <a:ext cx="9576135" cy="4199572"/>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633412">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solidFill>
                            <a:schemeClr val="tx1"/>
                          </a:solidFill>
                          <a:latin typeface="Calibri" charset="0"/>
                          <a:ea typeface="Calibri" charset="0"/>
                          <a:cs typeface="Calibri" charset="0"/>
                        </a:rPr>
                        <a:t>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solidFill>
                            <a:schemeClr val="tx1"/>
                          </a:solidFill>
                          <a:latin typeface="Calibri" charset="0"/>
                          <a:ea typeface="Calibri" charset="0"/>
                          <a:cs typeface="Calibri" charset="0"/>
                        </a:rPr>
                        <a:t>18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Examine the Research on Vocabulary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Direct vs. Indirect Vocabulary Instruction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4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Explore Indirect Vocabulary Instruction in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lang="en-US" sz="3400" dirty="0">
                          <a:solidFill>
                            <a:schemeClr val="tx1"/>
                          </a:solidFill>
                          <a:latin typeface="Calibri" charset="0"/>
                          <a:ea typeface="Calibri" charset="0"/>
                          <a:cs typeface="Calibri" charset="0"/>
                        </a:rPr>
                        <a:t>5</a:t>
                      </a:r>
                      <a:r>
                        <a:rPr lang="en-US" sz="3400">
                          <a:solidFill>
                            <a:schemeClr val="tx1"/>
                          </a:solidFill>
                          <a:latin typeface="Calibri" charset="0"/>
                          <a:ea typeface="Calibri" charset="0"/>
                          <a:cs typeface="Calibri" charset="0"/>
                        </a:rPr>
                        <a:t> </a:t>
                      </a:r>
                      <a:r>
                        <a:rPr lang="en-US" sz="3400" dirty="0">
                          <a:solidFill>
                            <a:schemeClr val="tx1"/>
                          </a:solidFill>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593729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88</a:t>
            </a:fld>
            <a:endParaRPr lang="en-US" dirty="0"/>
          </a:p>
        </p:txBody>
      </p:sp>
      <p:sp>
        <p:nvSpPr>
          <p:cNvPr id="5" name="Text Placeholder 4"/>
          <p:cNvSpPr>
            <a:spLocks noGrp="1"/>
          </p:cNvSpPr>
          <p:nvPr>
            <p:ph type="body" sz="quarter" idx="10"/>
          </p:nvPr>
        </p:nvSpPr>
        <p:spPr/>
        <p:txBody>
          <a:bodyPr/>
          <a:lstStyle/>
          <a:p>
            <a:pPr marL="346075" indent="-346075">
              <a:spcBef>
                <a:spcPts val="0"/>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Nearly a century of research supporting the importance of vocabulary in reading comprehension </a:t>
            </a:r>
            <a:r>
              <a:rPr lang="en-US" sz="4000" i="1" dirty="0">
                <a:solidFill>
                  <a:schemeClr val="tx1"/>
                </a:solidFill>
                <a:latin typeface="Calibri" charset="0"/>
                <a:ea typeface="Calibri" charset="0"/>
                <a:cs typeface="Calibri" charset="0"/>
                <a:sym typeface="Cabin"/>
              </a:rPr>
              <a:t>(Whipple 1925, NAEP 2013)</a:t>
            </a:r>
          </a:p>
          <a:p>
            <a:pPr marL="346075" indent="-346075">
              <a:spcBef>
                <a:spcPts val="0"/>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marL="346075" indent="-346075">
              <a:spcBef>
                <a:spcPts val="525"/>
              </a:spcBef>
              <a:buClr>
                <a:schemeClr val="tx1">
                  <a:lumMod val="75000"/>
                </a:schemeClr>
              </a:buClr>
              <a:buSzPct val="100000"/>
            </a:pPr>
            <a:r>
              <a:rPr lang="en-US" sz="4000" dirty="0">
                <a:solidFill>
                  <a:schemeClr val="tx1"/>
                </a:solidFill>
              </a:rPr>
              <a:t>Vocabulary is the feature of complex text that likely causes greatest difficulty </a:t>
            </a:r>
            <a:r>
              <a:rPr lang="en-US" sz="4000" i="1" dirty="0">
                <a:solidFill>
                  <a:schemeClr val="tx1"/>
                </a:solidFill>
                <a:latin typeface="Calibri" charset="0"/>
                <a:ea typeface="Calibri" charset="0"/>
                <a:cs typeface="Calibri" charset="0"/>
                <a:sym typeface="Cabin"/>
              </a:rPr>
              <a:t>(Nelson et al 2012)</a:t>
            </a:r>
          </a:p>
          <a:p>
            <a:pPr marL="346075" indent="-346075">
              <a:spcBef>
                <a:spcPts val="525"/>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marL="346075" indent="-346075">
              <a:spcBef>
                <a:spcPts val="525"/>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Not knowing words on the page is debilitating to a reader</a:t>
            </a:r>
            <a:endParaRPr lang="en-US" sz="40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The Importance of Vocabulary</a:t>
            </a:r>
          </a:p>
        </p:txBody>
      </p:sp>
    </p:spTree>
    <p:extLst>
      <p:ext uri="{BB962C8B-B14F-4D97-AF65-F5344CB8AC3E}">
        <p14:creationId xmlns:p14="http://schemas.microsoft.com/office/powerpoint/2010/main" val="129644772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89</a:t>
            </a:fld>
            <a:endParaRPr lang="en-US" dirty="0"/>
          </a:p>
        </p:txBody>
      </p:sp>
      <p:sp>
        <p:nvSpPr>
          <p:cNvPr id="7" name="Text Placeholder 6"/>
          <p:cNvSpPr>
            <a:spLocks noGrp="1"/>
          </p:cNvSpPr>
          <p:nvPr>
            <p:ph type="body" sz="quarter" idx="10"/>
          </p:nvPr>
        </p:nvSpPr>
        <p:spPr>
          <a:xfrm>
            <a:off x="398463" y="5541264"/>
            <a:ext cx="11383962" cy="310769"/>
          </a:xfrm>
        </p:spPr>
        <p:txBody>
          <a:bodyPr/>
          <a:lstStyle/>
          <a:p>
            <a:pPr marL="0" indent="0" algn="ctr">
              <a:lnSpc>
                <a:spcPct val="100000"/>
              </a:lnSpc>
              <a:spcBef>
                <a:spcPts val="0"/>
              </a:spcBef>
              <a:buNone/>
            </a:pPr>
            <a:r>
              <a:rPr lang="en-US" sz="2000" dirty="0"/>
              <a:t>(Hart and Risley, 1995)</a:t>
            </a:r>
          </a:p>
        </p:txBody>
      </p:sp>
      <p:sp>
        <p:nvSpPr>
          <p:cNvPr id="6" name="Title 5"/>
          <p:cNvSpPr>
            <a:spLocks noGrp="1"/>
          </p:cNvSpPr>
          <p:nvPr>
            <p:ph type="title"/>
          </p:nvPr>
        </p:nvSpPr>
        <p:spPr/>
        <p:txBody>
          <a:bodyPr/>
          <a:lstStyle/>
          <a:p>
            <a:r>
              <a:rPr lang="en-US"/>
              <a:t>30 Million Word Gap</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996267870"/>
              </p:ext>
            </p:extLst>
          </p:nvPr>
        </p:nvGraphicFramePr>
        <p:xfrm>
          <a:off x="689543" y="1251633"/>
          <a:ext cx="10801802" cy="3959544"/>
        </p:xfrm>
        <a:graphic>
          <a:graphicData uri="http://schemas.openxmlformats.org/drawingml/2006/table">
            <a:tbl>
              <a:tblPr firstRow="1" bandRow="1">
                <a:tableStyleId>{72833802-FEF1-4C79-8D5D-14CF1EAF98D9}</a:tableStyleId>
              </a:tblPr>
              <a:tblGrid>
                <a:gridCol w="1941505">
                  <a:extLst>
                    <a:ext uri="{9D8B030D-6E8A-4147-A177-3AD203B41FA5}">
                      <a16:colId xmlns:a16="http://schemas.microsoft.com/office/drawing/2014/main" val="20000"/>
                    </a:ext>
                  </a:extLst>
                </a:gridCol>
                <a:gridCol w="2062264">
                  <a:extLst>
                    <a:ext uri="{9D8B030D-6E8A-4147-A177-3AD203B41FA5}">
                      <a16:colId xmlns:a16="http://schemas.microsoft.com/office/drawing/2014/main" val="20001"/>
                    </a:ext>
                  </a:extLst>
                </a:gridCol>
                <a:gridCol w="2394846">
                  <a:extLst>
                    <a:ext uri="{9D8B030D-6E8A-4147-A177-3AD203B41FA5}">
                      <a16:colId xmlns:a16="http://schemas.microsoft.com/office/drawing/2014/main" val="20002"/>
                    </a:ext>
                  </a:extLst>
                </a:gridCol>
                <a:gridCol w="2430073">
                  <a:extLst>
                    <a:ext uri="{9D8B030D-6E8A-4147-A177-3AD203B41FA5}">
                      <a16:colId xmlns:a16="http://schemas.microsoft.com/office/drawing/2014/main" val="20003"/>
                    </a:ext>
                  </a:extLst>
                </a:gridCol>
                <a:gridCol w="1973114">
                  <a:extLst>
                    <a:ext uri="{9D8B030D-6E8A-4147-A177-3AD203B41FA5}">
                      <a16:colId xmlns:a16="http://schemas.microsoft.com/office/drawing/2014/main" val="20004"/>
                    </a:ext>
                  </a:extLst>
                </a:gridCol>
              </a:tblGrid>
              <a:tr h="1018224">
                <a:tc>
                  <a:txBody>
                    <a:bodyPr/>
                    <a:lstStyle/>
                    <a:p>
                      <a:pPr algn="ctr"/>
                      <a:r>
                        <a:rPr lang="en-US" sz="2500" dirty="0">
                          <a:solidFill>
                            <a:schemeClr val="tx2">
                              <a:lumMod val="50000"/>
                            </a:schemeClr>
                          </a:solidFill>
                          <a:latin typeface="Calibri" charset="0"/>
                          <a:ea typeface="Calibri" charset="0"/>
                          <a:cs typeface="Calibri" charset="0"/>
                        </a:rPr>
                        <a:t>Category</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a:t>
                      </a:r>
                      <a:r>
                        <a:rPr lang="en-US" sz="2500" baseline="0" dirty="0">
                          <a:solidFill>
                            <a:schemeClr val="tx2">
                              <a:lumMod val="50000"/>
                            </a:schemeClr>
                          </a:solidFill>
                          <a:latin typeface="Calibri" charset="0"/>
                          <a:ea typeface="Calibri" charset="0"/>
                          <a:cs typeface="Calibri" charset="0"/>
                        </a:rPr>
                        <a:t> per hour</a:t>
                      </a:r>
                      <a:endParaRPr lang="en-US" sz="2500" dirty="0">
                        <a:solidFill>
                          <a:schemeClr val="tx2">
                            <a:lumMod val="50000"/>
                          </a:schemeClr>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 in a 100-hour week</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 in a 5,200-hour year</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 in 4 years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712757">
                <a:tc>
                  <a:txBody>
                    <a:bodyPr/>
                    <a:lstStyle/>
                    <a:p>
                      <a:r>
                        <a:rPr lang="en-US" sz="2500" b="1" dirty="0">
                          <a:solidFill>
                            <a:schemeClr val="tx1">
                              <a:lumMod val="75000"/>
                            </a:schemeClr>
                          </a:solidFill>
                          <a:latin typeface="Calibri" charset="0"/>
                          <a:ea typeface="Calibri" charset="0"/>
                          <a:cs typeface="Calibri" charset="0"/>
                        </a:rPr>
                        <a:t>Professional</a:t>
                      </a:r>
                      <a:r>
                        <a:rPr lang="en-US" sz="2500" b="1" baseline="0" dirty="0">
                          <a:solidFill>
                            <a:schemeClr val="tx1">
                              <a:lumMod val="75000"/>
                            </a:schemeClr>
                          </a:solidFill>
                          <a:latin typeface="Calibri" charset="0"/>
                          <a:ea typeface="Calibri" charset="0"/>
                          <a:cs typeface="Calibri" charset="0"/>
                        </a:rPr>
                        <a:t> Family Child</a:t>
                      </a:r>
                      <a:endParaRPr lang="en-US" sz="2500" b="1" dirty="0">
                        <a:solidFill>
                          <a:schemeClr val="tx1">
                            <a:lumMod val="75000"/>
                          </a:schemeClr>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500" dirty="0">
                          <a:solidFill>
                            <a:schemeClr val="tx1">
                              <a:lumMod val="75000"/>
                            </a:schemeClr>
                          </a:solidFill>
                          <a:latin typeface="Calibri" charset="0"/>
                          <a:ea typeface="Calibri" charset="0"/>
                          <a:cs typeface="Calibri" charset="0"/>
                        </a:rPr>
                        <a:t>2,153</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215,000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11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45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1018224">
                <a:tc>
                  <a:txBody>
                    <a:bodyPr/>
                    <a:lstStyle/>
                    <a:p>
                      <a:r>
                        <a:rPr lang="en-US" sz="2500" b="1" dirty="0">
                          <a:solidFill>
                            <a:schemeClr val="tx1">
                              <a:lumMod val="75000"/>
                            </a:schemeClr>
                          </a:solidFill>
                          <a:latin typeface="Calibri" charset="0"/>
                          <a:ea typeface="Calibri" charset="0"/>
                          <a:cs typeface="Calibri" charset="0"/>
                        </a:rPr>
                        <a:t>Working Class Family Child</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500" dirty="0">
                          <a:solidFill>
                            <a:schemeClr val="tx1">
                              <a:lumMod val="75000"/>
                            </a:schemeClr>
                          </a:solidFill>
                          <a:latin typeface="Calibri" charset="0"/>
                          <a:ea typeface="Calibri" charset="0"/>
                          <a:cs typeface="Calibri" charset="0"/>
                        </a:rPr>
                        <a:t>1,251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125,000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6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26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712757">
                <a:tc>
                  <a:txBody>
                    <a:bodyPr/>
                    <a:lstStyle/>
                    <a:p>
                      <a:r>
                        <a:rPr lang="en-US" sz="2500" b="1" dirty="0">
                          <a:solidFill>
                            <a:schemeClr val="tx1">
                              <a:lumMod val="75000"/>
                            </a:schemeClr>
                          </a:solidFill>
                          <a:latin typeface="Calibri" charset="0"/>
                          <a:ea typeface="Calibri" charset="0"/>
                          <a:cs typeface="Calibri" charset="0"/>
                        </a:rPr>
                        <a:t>Welfare Family</a:t>
                      </a:r>
                      <a:r>
                        <a:rPr lang="en-US" sz="2500" b="1" baseline="0" dirty="0">
                          <a:solidFill>
                            <a:schemeClr val="tx1">
                              <a:lumMod val="75000"/>
                            </a:schemeClr>
                          </a:solidFill>
                          <a:latin typeface="Calibri" charset="0"/>
                          <a:ea typeface="Calibri" charset="0"/>
                          <a:cs typeface="Calibri" charset="0"/>
                        </a:rPr>
                        <a:t> Child</a:t>
                      </a:r>
                      <a:endParaRPr lang="en-US" sz="2500" b="1" dirty="0">
                        <a:solidFill>
                          <a:schemeClr val="tx1">
                            <a:lumMod val="75000"/>
                          </a:schemeClr>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500" dirty="0">
                          <a:solidFill>
                            <a:schemeClr val="tx1">
                              <a:lumMod val="75000"/>
                            </a:schemeClr>
                          </a:solidFill>
                          <a:latin typeface="Calibri" charset="0"/>
                          <a:ea typeface="Calibri" charset="0"/>
                          <a:cs typeface="Calibri" charset="0"/>
                        </a:rPr>
                        <a:t>616</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62,000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3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13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3736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9</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pPr marL="0" indent="0" algn="ctr">
              <a:buNone/>
            </a:pPr>
            <a:r>
              <a:rPr lang="en-US" sz="44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2000" b="1" dirty="0">
              <a:solidFill>
                <a:schemeClr val="tx2"/>
              </a:solidFill>
              <a:latin typeface="Calibri" charset="0"/>
              <a:ea typeface="Calibri" charset="0"/>
              <a:cs typeface="Calibri" charset="0"/>
              <a:sym typeface="Rockwell"/>
            </a:endParaRPr>
          </a:p>
          <a:p>
            <a:pPr marL="307975" indent="-307975">
              <a:buFont typeface="Arial" charset="0"/>
              <a:buChar char="•"/>
            </a:pPr>
            <a:r>
              <a:rPr lang="en-US" sz="4400" b="1" dirty="0">
                <a:solidFill>
                  <a:schemeClr val="tx2"/>
                </a:solidFill>
                <a:latin typeface="Calibri" charset="0"/>
                <a:ea typeface="Calibri" charset="0"/>
                <a:cs typeface="Calibri" charset="0"/>
                <a:sym typeface="Rockwell"/>
              </a:rPr>
              <a:t>Read </a:t>
            </a:r>
            <a:r>
              <a:rPr lang="en-US" sz="4400" dirty="0">
                <a:solidFill>
                  <a:schemeClr val="tx1"/>
                </a:solidFill>
                <a:latin typeface="Calibri" charset="0"/>
                <a:ea typeface="Calibri" charset="0"/>
                <a:cs typeface="Calibri" charset="0"/>
                <a:sym typeface="Rockwell"/>
              </a:rPr>
              <a:t>this text</a:t>
            </a:r>
          </a:p>
          <a:p>
            <a:pPr marL="307975" indent="-307975">
              <a:buFont typeface="Arial" charset="0"/>
              <a:buChar char="•"/>
            </a:pPr>
            <a:r>
              <a:rPr lang="en-US" sz="4400" b="1" dirty="0">
                <a:solidFill>
                  <a:schemeClr val="tx2"/>
                </a:solidFill>
                <a:latin typeface="Calibri" charset="0"/>
                <a:ea typeface="Calibri" charset="0"/>
                <a:cs typeface="Calibri" charset="0"/>
                <a:sym typeface="Rockwell"/>
              </a:rPr>
              <a:t>Understand </a:t>
            </a:r>
            <a:r>
              <a:rPr lang="en-US" sz="4400" dirty="0">
                <a:solidFill>
                  <a:schemeClr val="tx1"/>
                </a:solidFill>
                <a:latin typeface="Calibri" charset="0"/>
                <a:ea typeface="Calibri" charset="0"/>
                <a:cs typeface="Calibri" charset="0"/>
                <a:sym typeface="Rockwell"/>
              </a:rPr>
              <a:t>this text</a:t>
            </a:r>
          </a:p>
          <a:p>
            <a:pPr marL="307975" indent="-307975">
              <a:buFont typeface="Arial" charset="0"/>
              <a:buChar char="•"/>
            </a:pPr>
            <a:r>
              <a:rPr lang="en-US" sz="4400" b="1" dirty="0">
                <a:solidFill>
                  <a:schemeClr val="tx2"/>
                </a:solidFill>
                <a:latin typeface="Calibri" charset="0"/>
                <a:ea typeface="Calibri" charset="0"/>
                <a:cs typeface="Calibri" charset="0"/>
                <a:sym typeface="Rockwell"/>
              </a:rPr>
              <a:t>Express </a:t>
            </a:r>
            <a:r>
              <a:rPr lang="en-US" sz="4400" dirty="0">
                <a:solidFill>
                  <a:schemeClr val="tx1"/>
                </a:solidFill>
                <a:latin typeface="Calibri" charset="0"/>
                <a:ea typeface="Calibri" charset="0"/>
                <a:cs typeface="Calibri" charset="0"/>
                <a:sym typeface="Rockwell"/>
              </a:rPr>
              <a:t>your understanding of this text</a:t>
            </a:r>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Rate Your Confidence</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
        <p:nvSpPr>
          <p:cNvPr id="8" name="TextBox 7">
            <a:extLst>
              <a:ext uri="{FF2B5EF4-FFF2-40B4-BE49-F238E27FC236}">
                <a16:creationId xmlns:a16="http://schemas.microsoft.com/office/drawing/2014/main" id="{A63C0296-58DF-1E44-963F-FB993C01327A}"/>
              </a:ext>
            </a:extLst>
          </p:cNvPr>
          <p:cNvSpPr txBox="1"/>
          <p:nvPr/>
        </p:nvSpPr>
        <p:spPr>
          <a:xfrm>
            <a:off x="9922253" y="5649193"/>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10717713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90</a:t>
            </a:fld>
            <a:endParaRPr lang="en-US" dirty="0"/>
          </a:p>
        </p:txBody>
      </p:sp>
      <p:sp>
        <p:nvSpPr>
          <p:cNvPr id="4" name="Title 3"/>
          <p:cNvSpPr>
            <a:spLocks noGrp="1"/>
          </p:cNvSpPr>
          <p:nvPr>
            <p:ph type="title"/>
          </p:nvPr>
        </p:nvSpPr>
        <p:spPr/>
        <p:txBody>
          <a:bodyPr/>
          <a:lstStyle/>
          <a:p>
            <a:r>
              <a:rPr lang="en-US" dirty="0"/>
              <a:t>Words Heard </a:t>
            </a:r>
            <a:r>
              <a:rPr lang="en-US" dirty="0">
                <a:sym typeface="Wingdings"/>
              </a:rPr>
              <a:t> Words Known</a:t>
            </a:r>
            <a:endParaRPr lang="en-US" dirty="0"/>
          </a:p>
        </p:txBody>
      </p:sp>
      <p:pic>
        <p:nvPicPr>
          <p:cNvPr id="5" name="Content Placeholder 3"/>
          <p:cNvPicPr>
            <a:picLocks noChangeAspect="1"/>
          </p:cNvPicPr>
          <p:nvPr/>
        </p:nvPicPr>
        <p:blipFill>
          <a:blip r:embed="rId3"/>
          <a:stretch>
            <a:fillRect/>
          </a:stretch>
        </p:blipFill>
        <p:spPr>
          <a:xfrm>
            <a:off x="2064419" y="799195"/>
            <a:ext cx="8396317" cy="5007443"/>
          </a:xfrm>
          <a:prstGeom prst="rect">
            <a:avLst/>
          </a:prstGeom>
        </p:spPr>
      </p:pic>
      <p:sp>
        <p:nvSpPr>
          <p:cNvPr id="6" name="Rectangle 5"/>
          <p:cNvSpPr/>
          <p:nvPr/>
        </p:nvSpPr>
        <p:spPr>
          <a:xfrm>
            <a:off x="4829723" y="5703687"/>
            <a:ext cx="2532553" cy="400110"/>
          </a:xfrm>
          <a:prstGeom prst="rect">
            <a:avLst/>
          </a:prstGeom>
        </p:spPr>
        <p:txBody>
          <a:bodyPr wrap="none">
            <a:spAutoFit/>
          </a:bodyPr>
          <a:lstStyle/>
          <a:p>
            <a:r>
              <a:rPr lang="en-US" sz="2000" dirty="0">
                <a:latin typeface="Calibri" charset="0"/>
                <a:ea typeface="Calibri" charset="0"/>
                <a:cs typeface="Calibri" charset="0"/>
              </a:rPr>
              <a:t>(Hart and </a:t>
            </a:r>
            <a:r>
              <a:rPr lang="en-US" sz="2000" dirty="0" err="1">
                <a:latin typeface="Calibri" charset="0"/>
                <a:ea typeface="Calibri" charset="0"/>
                <a:cs typeface="Calibri" charset="0"/>
              </a:rPr>
              <a:t>Risley</a:t>
            </a:r>
            <a:r>
              <a:rPr lang="en-US" sz="2000" dirty="0">
                <a:latin typeface="Calibri" charset="0"/>
                <a:ea typeface="Calibri" charset="0"/>
                <a:cs typeface="Calibri" charset="0"/>
              </a:rPr>
              <a:t>, 1995</a:t>
            </a:r>
            <a:r>
              <a:rPr lang="en-US" dirty="0"/>
              <a:t>)</a:t>
            </a:r>
          </a:p>
        </p:txBody>
      </p:sp>
    </p:spTree>
    <p:extLst>
      <p:ext uri="{BB962C8B-B14F-4D97-AF65-F5344CB8AC3E}">
        <p14:creationId xmlns:p14="http://schemas.microsoft.com/office/powerpoint/2010/main" val="8254551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91</a:t>
            </a:fld>
            <a:endParaRPr lang="en-US" dirty="0"/>
          </a:p>
        </p:txBody>
      </p:sp>
      <p:sp>
        <p:nvSpPr>
          <p:cNvPr id="7" name="Text Placeholder 6"/>
          <p:cNvSpPr>
            <a:spLocks noGrp="1"/>
          </p:cNvSpPr>
          <p:nvPr>
            <p:ph type="body" sz="quarter" idx="10"/>
          </p:nvPr>
        </p:nvSpPr>
        <p:spPr>
          <a:xfrm>
            <a:off x="731520" y="1494817"/>
            <a:ext cx="5029200" cy="3579780"/>
          </a:xfrm>
          <a:ln w="34925">
            <a:solidFill>
              <a:schemeClr val="tx2"/>
            </a:solidFill>
          </a:ln>
        </p:spPr>
        <p:txBody>
          <a:bodyPr/>
          <a:lstStyle/>
          <a:p>
            <a:pPr marL="0" indent="0" algn="ctr">
              <a:buNone/>
            </a:pPr>
            <a:r>
              <a:rPr lang="en-US" sz="4000" b="1" dirty="0">
                <a:solidFill>
                  <a:schemeClr val="tx1"/>
                </a:solidFill>
              </a:rPr>
              <a:t>We can’t</a:t>
            </a:r>
            <a:r>
              <a:rPr lang="is-IS" sz="4000" b="1" dirty="0">
                <a:solidFill>
                  <a:schemeClr val="tx1"/>
                </a:solidFill>
              </a:rPr>
              <a:t>...</a:t>
            </a:r>
          </a:p>
          <a:p>
            <a:pPr marL="0" indent="0" algn="ctr">
              <a:buNone/>
            </a:pPr>
            <a:r>
              <a:rPr lang="is-IS" sz="4000" dirty="0">
                <a:solidFill>
                  <a:schemeClr val="tx1"/>
                </a:solidFill>
              </a:rPr>
              <a:t>Control the number of words a child hears at home between birth and age 4</a:t>
            </a:r>
            <a:endParaRPr lang="en-US" sz="4000" dirty="0">
              <a:solidFill>
                <a:schemeClr val="tx1"/>
              </a:solidFill>
            </a:endParaRPr>
          </a:p>
        </p:txBody>
      </p:sp>
      <p:sp>
        <p:nvSpPr>
          <p:cNvPr id="6" name="Title 5"/>
          <p:cNvSpPr>
            <a:spLocks noGrp="1"/>
          </p:cNvSpPr>
          <p:nvPr>
            <p:ph type="title"/>
          </p:nvPr>
        </p:nvSpPr>
        <p:spPr/>
        <p:txBody>
          <a:bodyPr/>
          <a:lstStyle/>
          <a:p>
            <a:r>
              <a:rPr lang="en-US" dirty="0"/>
              <a:t>Our Locus of Control</a:t>
            </a:r>
          </a:p>
        </p:txBody>
      </p:sp>
      <p:sp>
        <p:nvSpPr>
          <p:cNvPr id="9" name="Text Placeholder 6"/>
          <p:cNvSpPr txBox="1">
            <a:spLocks/>
          </p:cNvSpPr>
          <p:nvPr/>
        </p:nvSpPr>
        <p:spPr>
          <a:xfrm>
            <a:off x="6473293" y="1494817"/>
            <a:ext cx="5068482" cy="3579779"/>
          </a:xfrm>
          <a:prstGeom prst="rect">
            <a:avLst/>
          </a:prstGeom>
          <a:ln w="34925">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solidFill>
                  <a:schemeClr val="tx1"/>
                </a:solidFill>
              </a:rPr>
              <a:t>We can</a:t>
            </a:r>
            <a:r>
              <a:rPr lang="is-IS" sz="4000" b="1" dirty="0">
                <a:solidFill>
                  <a:schemeClr val="tx1"/>
                </a:solidFill>
              </a:rPr>
              <a:t>..</a:t>
            </a:r>
          </a:p>
          <a:p>
            <a:pPr marL="0" indent="0" algn="ctr">
              <a:buFont typeface="Arial"/>
              <a:buNone/>
            </a:pPr>
            <a:r>
              <a:rPr lang="is-IS" sz="4000" dirty="0">
                <a:solidFill>
                  <a:schemeClr val="tx1"/>
                </a:solidFill>
              </a:rPr>
              <a:t>Ensure they learn an adequate number of vocabulary words each year</a:t>
            </a:r>
            <a:endParaRPr lang="en-US" sz="4000" dirty="0">
              <a:solidFill>
                <a:schemeClr val="tx1"/>
              </a:solidFill>
            </a:endParaRPr>
          </a:p>
        </p:txBody>
      </p:sp>
    </p:spTree>
    <p:extLst>
      <p:ext uri="{BB962C8B-B14F-4D97-AF65-F5344CB8AC3E}">
        <p14:creationId xmlns:p14="http://schemas.microsoft.com/office/powerpoint/2010/main" val="20137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92</a:t>
            </a:fld>
            <a:endParaRPr lang="en-US" dirty="0"/>
          </a:p>
        </p:txBody>
      </p:sp>
      <p:sp>
        <p:nvSpPr>
          <p:cNvPr id="5" name="Text Placeholder 4"/>
          <p:cNvSpPr>
            <a:spLocks noGrp="1"/>
          </p:cNvSpPr>
          <p:nvPr>
            <p:ph type="body" sz="quarter" idx="10"/>
          </p:nvPr>
        </p:nvSpPr>
        <p:spPr/>
        <p:txBody>
          <a:bodyPr anchor="ctr"/>
          <a:lstStyle/>
          <a:p>
            <a:pPr marL="0" indent="0" algn="ctr">
              <a:lnSpc>
                <a:spcPct val="100000"/>
              </a:lnSpc>
              <a:spcBef>
                <a:spcPts val="0"/>
              </a:spcBef>
              <a:buNone/>
            </a:pPr>
            <a:r>
              <a:rPr lang="en-US" sz="5000" b="1" dirty="0">
                <a:solidFill>
                  <a:schemeClr val="tx1"/>
                </a:solidFill>
                <a:latin typeface="Calibri" charset="0"/>
                <a:ea typeface="Calibri" charset="0"/>
                <a:cs typeface="Calibri" charset="0"/>
                <a:sym typeface="Impact"/>
              </a:rPr>
              <a:t>How many words do most college educated adults </a:t>
            </a:r>
            <a:r>
              <a:rPr lang="en-US" sz="5000" b="1" dirty="0">
                <a:solidFill>
                  <a:schemeClr val="tx2"/>
                </a:solidFill>
                <a:latin typeface="Calibri" charset="0"/>
                <a:ea typeface="Calibri" charset="0"/>
                <a:cs typeface="Calibri" charset="0"/>
                <a:sym typeface="Impact"/>
              </a:rPr>
              <a:t>know</a:t>
            </a:r>
            <a:r>
              <a:rPr lang="en-US" sz="5000" b="1" dirty="0">
                <a:solidFill>
                  <a:schemeClr val="tx1"/>
                </a:solidFill>
                <a:latin typeface="Calibri" charset="0"/>
                <a:ea typeface="Calibri" charset="0"/>
                <a:cs typeface="Calibri" charset="0"/>
                <a:sym typeface="Impact"/>
              </a:rPr>
              <a:t>? </a:t>
            </a:r>
            <a:br>
              <a:rPr lang="en-US" sz="5000" dirty="0">
                <a:solidFill>
                  <a:schemeClr val="tx1"/>
                </a:solidFill>
                <a:latin typeface="Calibri" charset="0"/>
                <a:ea typeface="Calibri" charset="0"/>
                <a:cs typeface="Calibri" charset="0"/>
                <a:sym typeface="Impact"/>
              </a:rPr>
            </a:br>
            <a:r>
              <a:rPr lang="en-US" sz="2000" dirty="0">
                <a:solidFill>
                  <a:schemeClr val="tx1"/>
                </a:solidFill>
                <a:latin typeface="Calibri" charset="0"/>
                <a:ea typeface="Calibri" charset="0"/>
                <a:cs typeface="Calibri" charset="0"/>
                <a:sym typeface="Impact"/>
              </a:rPr>
              <a:t> </a:t>
            </a:r>
            <a:br>
              <a:rPr lang="en-US" sz="5000" dirty="0">
                <a:solidFill>
                  <a:schemeClr val="tx1"/>
                </a:solidFill>
                <a:latin typeface="Calibri" charset="0"/>
                <a:ea typeface="Calibri" charset="0"/>
                <a:cs typeface="Calibri" charset="0"/>
                <a:sym typeface="Impact"/>
              </a:rPr>
            </a:br>
            <a:r>
              <a:rPr lang="en-US" sz="5000" dirty="0">
                <a:solidFill>
                  <a:schemeClr val="tx1"/>
                </a:solidFill>
                <a:latin typeface="Calibri" charset="0"/>
                <a:ea typeface="Calibri" charset="0"/>
                <a:cs typeface="Calibri" charset="0"/>
                <a:sym typeface="Impact"/>
              </a:rPr>
              <a:t>A good estimate is about 20,000-35,000</a:t>
            </a: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What’s the magic number?</a:t>
            </a:r>
          </a:p>
        </p:txBody>
      </p:sp>
      <p:sp>
        <p:nvSpPr>
          <p:cNvPr id="7" name="Text Placeholder 6"/>
          <p:cNvSpPr txBox="1">
            <a:spLocks/>
          </p:cNvSpPr>
          <p:nvPr/>
        </p:nvSpPr>
        <p:spPr>
          <a:xfrm>
            <a:off x="4805647" y="4635622"/>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a:t>
            </a:r>
            <a:r>
              <a:rPr lang="en-US" sz="2000" i="1" dirty="0"/>
              <a:t>The Economist</a:t>
            </a:r>
            <a:r>
              <a:rPr lang="en-US" sz="2000" dirty="0"/>
              <a:t>, 2013)</a:t>
            </a:r>
          </a:p>
        </p:txBody>
      </p:sp>
    </p:spTree>
    <p:extLst>
      <p:ext uri="{BB962C8B-B14F-4D97-AF65-F5344CB8AC3E}">
        <p14:creationId xmlns:p14="http://schemas.microsoft.com/office/powerpoint/2010/main" val="18441313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93</a:t>
            </a:fld>
            <a:endParaRPr lang="en-US" dirty="0"/>
          </a:p>
        </p:txBody>
      </p:sp>
      <p:sp>
        <p:nvSpPr>
          <p:cNvPr id="5" name="Text Placeholder 4"/>
          <p:cNvSpPr>
            <a:spLocks noGrp="1"/>
          </p:cNvSpPr>
          <p:nvPr>
            <p:ph type="body" sz="quarter" idx="10"/>
          </p:nvPr>
        </p:nvSpPr>
        <p:spPr>
          <a:xfrm>
            <a:off x="398462" y="967969"/>
            <a:ext cx="11383962" cy="4822825"/>
          </a:xfrm>
        </p:spPr>
        <p:txBody>
          <a:bodyPr/>
          <a:lstStyle/>
          <a:p>
            <a:pPr marL="0" indent="0" algn="ctr">
              <a:lnSpc>
                <a:spcPct val="100000"/>
              </a:lnSpc>
              <a:spcBef>
                <a:spcPts val="0"/>
              </a:spcBef>
              <a:buNone/>
            </a:pPr>
            <a:br>
              <a:rPr lang="en-US" sz="4200" dirty="0">
                <a:solidFill>
                  <a:srgbClr val="797879"/>
                </a:solidFill>
                <a:latin typeface="Calibri" charset="0"/>
                <a:ea typeface="Calibri" charset="0"/>
                <a:cs typeface="Calibri" charset="0"/>
                <a:sym typeface="Impact"/>
              </a:rPr>
            </a:br>
            <a:br>
              <a:rPr lang="en-US" sz="4200" dirty="0">
                <a:solidFill>
                  <a:srgbClr val="797879"/>
                </a:solidFill>
                <a:latin typeface="Calibri" charset="0"/>
                <a:ea typeface="Calibri" charset="0"/>
                <a:cs typeface="Calibri" charset="0"/>
                <a:sym typeface="Impact"/>
              </a:rPr>
            </a:br>
            <a:r>
              <a:rPr lang="en-US" sz="5000" dirty="0">
                <a:solidFill>
                  <a:schemeClr val="tx1"/>
                </a:solidFill>
                <a:latin typeface="Calibri" charset="0"/>
                <a:ea typeface="Calibri" charset="0"/>
                <a:cs typeface="Calibri" charset="0"/>
                <a:sym typeface="Impact"/>
              </a:rPr>
              <a:t>Students need to learn 2300-3000 words per year between Kindergarten – Grade 12</a:t>
            </a:r>
            <a:br>
              <a:rPr lang="en-US" sz="3200" dirty="0">
                <a:solidFill>
                  <a:srgbClr val="797879"/>
                </a:solidFill>
                <a:latin typeface="Calibri" charset="0"/>
                <a:ea typeface="Calibri" charset="0"/>
                <a:cs typeface="Calibri" charset="0"/>
                <a:sym typeface="Impact"/>
              </a:rPr>
            </a:b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 does that  mean for one school year?</a:t>
            </a:r>
          </a:p>
        </p:txBody>
      </p:sp>
      <p:sp>
        <p:nvSpPr>
          <p:cNvPr id="7" name="Text Placeholder 6"/>
          <p:cNvSpPr txBox="1">
            <a:spLocks/>
          </p:cNvSpPr>
          <p:nvPr/>
        </p:nvSpPr>
        <p:spPr>
          <a:xfrm>
            <a:off x="4805646" y="4050879"/>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(Hart &amp; </a:t>
            </a:r>
            <a:r>
              <a:rPr lang="en-US" sz="2000" dirty="0" err="1"/>
              <a:t>Risley</a:t>
            </a:r>
            <a:r>
              <a:rPr lang="en-US" sz="2000" dirty="0"/>
              <a:t>, 2003)</a:t>
            </a:r>
          </a:p>
        </p:txBody>
      </p:sp>
    </p:spTree>
    <p:extLst>
      <p:ext uri="{BB962C8B-B14F-4D97-AF65-F5344CB8AC3E}">
        <p14:creationId xmlns:p14="http://schemas.microsoft.com/office/powerpoint/2010/main" val="10354309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94</a:t>
            </a:fld>
            <a:endParaRPr lang="en-US" dirty="0"/>
          </a:p>
        </p:txBody>
      </p:sp>
      <p:sp>
        <p:nvSpPr>
          <p:cNvPr id="4" name="Title 3"/>
          <p:cNvSpPr>
            <a:spLocks noGrp="1"/>
          </p:cNvSpPr>
          <p:nvPr>
            <p:ph type="title"/>
          </p:nvPr>
        </p:nvSpPr>
        <p:spPr/>
        <p:txBody>
          <a:bodyPr/>
          <a:lstStyle/>
          <a:p>
            <a:r>
              <a:rPr lang="en-US" dirty="0"/>
              <a:t>Let’s do the math</a:t>
            </a:r>
          </a:p>
        </p:txBody>
      </p:sp>
      <p:sp>
        <p:nvSpPr>
          <p:cNvPr id="7" name="Shape 658"/>
          <p:cNvSpPr txBox="1">
            <a:spLocks/>
          </p:cNvSpPr>
          <p:nvPr/>
        </p:nvSpPr>
        <p:spPr>
          <a:xfrm>
            <a:off x="603115" y="1290014"/>
            <a:ext cx="10875523" cy="4585492"/>
          </a:xfrm>
          <a:prstGeom prst="rect">
            <a:avLst/>
          </a:prstGeom>
          <a:noFill/>
          <a:ln>
            <a:noFill/>
          </a:ln>
        </p:spPr>
        <p:txBody>
          <a:bodyPr vert="horz" lIns="68569" tIns="34275" rIns="68569" bIns="34275" rtlCol="0" anchor="t" anchorCtr="0">
            <a:noAutofit/>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pPr algn="ctr">
              <a:spcBef>
                <a:spcPts val="0"/>
              </a:spcBef>
              <a:buClr>
                <a:srgbClr val="797879"/>
              </a:buClr>
              <a:buSzPct val="100000"/>
            </a:pPr>
            <a:endParaRPr lang="en-US" dirty="0">
              <a:solidFill>
                <a:schemeClr val="tx1">
                  <a:lumMod val="75000"/>
                </a:schemeClr>
              </a:solidFill>
              <a:latin typeface="Calibri" charset="0"/>
              <a:ea typeface="Calibri" charset="0"/>
              <a:cs typeface="Calibri" charset="0"/>
              <a:sym typeface="Impact"/>
            </a:endParaRPr>
          </a:p>
          <a:p>
            <a:pPr algn="ctr">
              <a:spcBef>
                <a:spcPts val="0"/>
              </a:spcBef>
              <a:buClr>
                <a:srgbClr val="797879"/>
              </a:buClr>
              <a:buSzPct val="100000"/>
            </a:pPr>
            <a:r>
              <a:rPr lang="en-US" sz="5000" dirty="0">
                <a:solidFill>
                  <a:schemeClr val="tx1"/>
                </a:solidFill>
                <a:latin typeface="Calibri" charset="0"/>
                <a:ea typeface="Calibri" charset="0"/>
                <a:cs typeface="Calibri" charset="0"/>
                <a:sym typeface="Impact"/>
              </a:rPr>
              <a:t>Assuming there are 40 weeks in the school year, how many words would students need to learn each week in order to learn 2400 words?</a:t>
            </a:r>
          </a:p>
          <a:p>
            <a:pPr algn="ctr">
              <a:spcBef>
                <a:spcPts val="0"/>
              </a:spcBef>
              <a:buClr>
                <a:srgbClr val="797879"/>
              </a:buClr>
              <a:buSzPct val="100000"/>
            </a:pPr>
            <a:endParaRPr lang="en-US" dirty="0">
              <a:solidFill>
                <a:schemeClr val="tx1">
                  <a:lumMod val="75000"/>
                </a:schemeClr>
              </a:solidFill>
              <a:latin typeface="Calibri" charset="0"/>
              <a:ea typeface="Calibri" charset="0"/>
              <a:cs typeface="Calibri" charset="0"/>
              <a:sym typeface="Impact"/>
            </a:endParaRPr>
          </a:p>
          <a:p>
            <a:pPr>
              <a:spcBef>
                <a:spcPts val="0"/>
              </a:spcBef>
              <a:buClr>
                <a:schemeClr val="dk2"/>
              </a:buClr>
              <a:buSzPct val="25000"/>
            </a:pPr>
            <a:br>
              <a:rPr lang="en-US" sz="3200" dirty="0">
                <a:solidFill>
                  <a:srgbClr val="797879"/>
                </a:solidFill>
                <a:latin typeface="Calibri" charset="0"/>
                <a:ea typeface="Calibri" charset="0"/>
                <a:cs typeface="Calibri" charset="0"/>
                <a:sym typeface="Impact"/>
              </a:rPr>
            </a:b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p:txBody>
      </p:sp>
    </p:spTree>
    <p:extLst>
      <p:ext uri="{BB962C8B-B14F-4D97-AF65-F5344CB8AC3E}">
        <p14:creationId xmlns:p14="http://schemas.microsoft.com/office/powerpoint/2010/main" val="54743500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95</a:t>
            </a:fld>
            <a:endParaRPr lang="en-US" dirty="0"/>
          </a:p>
        </p:txBody>
      </p:sp>
      <p:sp>
        <p:nvSpPr>
          <p:cNvPr id="4" name="Title 3"/>
          <p:cNvSpPr>
            <a:spLocks noGrp="1"/>
          </p:cNvSpPr>
          <p:nvPr>
            <p:ph type="title"/>
          </p:nvPr>
        </p:nvSpPr>
        <p:spPr/>
        <p:txBody>
          <a:bodyPr/>
          <a:lstStyle/>
          <a:p>
            <a:r>
              <a:rPr lang="en-US" dirty="0"/>
              <a:t>Hold up</a:t>
            </a:r>
            <a:r>
              <a:rPr lang="is-IS" dirty="0"/>
              <a:t>…</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464" y="1088684"/>
            <a:ext cx="7518400" cy="4953000"/>
          </a:xfrm>
          <a:prstGeom prst="rect">
            <a:avLst/>
          </a:prstGeom>
        </p:spPr>
      </p:pic>
      <p:sp>
        <p:nvSpPr>
          <p:cNvPr id="8" name="TextBox 7"/>
          <p:cNvSpPr txBox="1"/>
          <p:nvPr/>
        </p:nvSpPr>
        <p:spPr>
          <a:xfrm>
            <a:off x="7996137" y="1302689"/>
            <a:ext cx="3604005" cy="2246769"/>
          </a:xfrm>
          <a:prstGeom prst="rect">
            <a:avLst/>
          </a:prstGeom>
          <a:noFill/>
        </p:spPr>
        <p:txBody>
          <a:bodyPr wrap="square" rtlCol="0">
            <a:spAutoFit/>
          </a:bodyPr>
          <a:lstStyle/>
          <a:p>
            <a:pPr algn="ctr"/>
            <a:r>
              <a:rPr lang="en-US" sz="2800" dirty="0">
                <a:latin typeface="Calibri" charset="0"/>
                <a:ea typeface="Calibri" charset="0"/>
                <a:cs typeface="Calibri" charset="0"/>
              </a:rPr>
              <a:t>Do you mean to tell me that I need to teach my students a minimum of 60 vocabulary words each week?</a:t>
            </a:r>
          </a:p>
        </p:txBody>
      </p:sp>
      <p:sp>
        <p:nvSpPr>
          <p:cNvPr id="9" name="Cloud 8"/>
          <p:cNvSpPr/>
          <p:nvPr/>
        </p:nvSpPr>
        <p:spPr>
          <a:xfrm>
            <a:off x="7412476" y="756955"/>
            <a:ext cx="4779523"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659873" y="2426073"/>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298654" y="2286644"/>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901770" y="2169911"/>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932706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96</a:t>
            </a:fld>
            <a:endParaRPr lang="en-US" dirty="0"/>
          </a:p>
        </p:txBody>
      </p:sp>
      <p:sp>
        <p:nvSpPr>
          <p:cNvPr id="5" name="Text Placeholder 4"/>
          <p:cNvSpPr>
            <a:spLocks noGrp="1"/>
          </p:cNvSpPr>
          <p:nvPr>
            <p:ph type="body" sz="quarter" idx="10"/>
          </p:nvPr>
        </p:nvSpPr>
        <p:spPr>
          <a:xfrm>
            <a:off x="398463" y="1702800"/>
            <a:ext cx="4525229" cy="3665311"/>
          </a:xfrm>
          <a:ln w="25400">
            <a:solidFill>
              <a:schemeClr val="tx2"/>
            </a:solidFill>
          </a:ln>
        </p:spPr>
        <p:txBody>
          <a:bodyPr/>
          <a:lstStyle/>
          <a:p>
            <a:pPr marL="0" indent="0" algn="ctr">
              <a:buNone/>
            </a:pPr>
            <a:r>
              <a:rPr lang="en-US" sz="4000" dirty="0">
                <a:solidFill>
                  <a:schemeClr val="tx1"/>
                </a:solidFill>
              </a:rPr>
              <a:t>Research tells us that there’s a more effective and efficient way that students can grow their vocabulary!</a:t>
            </a:r>
          </a:p>
          <a:p>
            <a:pPr marL="0" indent="0" algn="ctr">
              <a:buNone/>
            </a:pPr>
            <a:endParaRPr lang="en-US" sz="3600" dirty="0"/>
          </a:p>
          <a:p>
            <a:pPr>
              <a:buFont typeface="Arial" charset="0"/>
              <a:buChar char="•"/>
            </a:pPr>
            <a:endParaRPr lang="en-US" sz="3600" dirty="0"/>
          </a:p>
        </p:txBody>
      </p:sp>
      <p:sp>
        <p:nvSpPr>
          <p:cNvPr id="4" name="Title 3"/>
          <p:cNvSpPr>
            <a:spLocks noGrp="1"/>
          </p:cNvSpPr>
          <p:nvPr>
            <p:ph type="title"/>
          </p:nvPr>
        </p:nvSpPr>
        <p:spPr/>
        <p:txBody>
          <a:bodyPr/>
          <a:lstStyle/>
          <a:p>
            <a:r>
              <a:rPr lang="en-US" dirty="0"/>
              <a:t>Of course not!</a:t>
            </a:r>
          </a:p>
        </p:txBody>
      </p:sp>
      <p:sp>
        <p:nvSpPr>
          <p:cNvPr id="2" name="Rectangle 1"/>
          <p:cNvSpPr/>
          <p:nvPr/>
        </p:nvSpPr>
        <p:spPr>
          <a:xfrm>
            <a:off x="5136205" y="1150188"/>
            <a:ext cx="6720212" cy="4770537"/>
          </a:xfrm>
          <a:prstGeom prst="rect">
            <a:avLst/>
          </a:prstGeom>
        </p:spPr>
        <p:txBody>
          <a:bodyPr wrap="square">
            <a:spAutoFit/>
          </a:bodyPr>
          <a:lstStyle/>
          <a:p>
            <a:pPr marL="287338" indent="-287338">
              <a:buFont typeface="Arial" charset="0"/>
              <a:buChar char="•"/>
            </a:pPr>
            <a:r>
              <a:rPr lang="en-US" sz="3800" b="1" dirty="0">
                <a:solidFill>
                  <a:schemeClr val="tx2"/>
                </a:solidFill>
                <a:latin typeface="Calibri" charset="0"/>
                <a:ea typeface="Calibri" charset="0"/>
                <a:cs typeface="Calibri" charset="0"/>
              </a:rPr>
              <a:t>Review</a:t>
            </a:r>
            <a:r>
              <a:rPr lang="en-US" sz="3800" dirty="0">
                <a:latin typeface="Calibri" charset="0"/>
                <a:ea typeface="Calibri" charset="0"/>
                <a:cs typeface="Calibri" charset="0"/>
              </a:rPr>
              <a:t> the research snapshots in your note-catcher</a:t>
            </a:r>
          </a:p>
          <a:p>
            <a:pPr algn="ctr"/>
            <a:r>
              <a:rPr lang="en-US" sz="3800" b="1" dirty="0">
                <a:solidFill>
                  <a:schemeClr val="tx2"/>
                </a:solidFill>
                <a:latin typeface="Calibri" charset="0"/>
                <a:ea typeface="Calibri" charset="0"/>
                <a:cs typeface="Calibri" charset="0"/>
              </a:rPr>
              <a:t>Discuss:</a:t>
            </a:r>
          </a:p>
          <a:p>
            <a:pPr marL="287338" indent="-287338">
              <a:buFont typeface="Arial" charset="0"/>
              <a:buChar char="•"/>
            </a:pPr>
            <a:r>
              <a:rPr lang="en-US" sz="3800" dirty="0">
                <a:latin typeface="Calibri" charset="0"/>
                <a:ea typeface="Calibri" charset="0"/>
                <a:cs typeface="Calibri" charset="0"/>
              </a:rPr>
              <a:t>What does this research tell us about how students acquire vocabulary?</a:t>
            </a:r>
          </a:p>
          <a:p>
            <a:pPr marL="287338" indent="-287338">
              <a:buFont typeface="Arial" charset="0"/>
              <a:buChar char="•"/>
            </a:pPr>
            <a:r>
              <a:rPr lang="en-US" sz="3800" dirty="0">
                <a:latin typeface="Calibri" charset="0"/>
                <a:ea typeface="Calibri" charset="0"/>
                <a:cs typeface="Calibri" charset="0"/>
              </a:rPr>
              <a:t>How have you seen this play out in your own classroom?</a:t>
            </a:r>
          </a:p>
        </p:txBody>
      </p:sp>
    </p:spTree>
    <p:extLst>
      <p:ext uri="{BB962C8B-B14F-4D97-AF65-F5344CB8AC3E}">
        <p14:creationId xmlns:p14="http://schemas.microsoft.com/office/powerpoint/2010/main" val="3866853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97</a:t>
            </a:fld>
            <a:endParaRPr lang="en-US" dirty="0"/>
          </a:p>
        </p:txBody>
      </p:sp>
      <p:sp>
        <p:nvSpPr>
          <p:cNvPr id="5" name="Text Placeholder 4"/>
          <p:cNvSpPr>
            <a:spLocks noGrp="1"/>
          </p:cNvSpPr>
          <p:nvPr>
            <p:ph type="body" sz="quarter" idx="10"/>
          </p:nvPr>
        </p:nvSpPr>
        <p:spPr/>
        <p:txBody>
          <a:bodyPr/>
          <a:lstStyle/>
          <a:p>
            <a:r>
              <a:rPr lang="en-US" sz="3400" dirty="0">
                <a:solidFill>
                  <a:schemeClr val="tx1"/>
                </a:solidFill>
              </a:rPr>
              <a:t>Students acquire vocabulary </a:t>
            </a:r>
            <a:r>
              <a:rPr lang="en-US" sz="3400" b="1" dirty="0">
                <a:solidFill>
                  <a:schemeClr val="tx2"/>
                </a:solidFill>
              </a:rPr>
              <a:t>up to four times faster </a:t>
            </a:r>
            <a:r>
              <a:rPr lang="en-US" sz="3400" dirty="0">
                <a:solidFill>
                  <a:schemeClr val="tx1"/>
                </a:solidFill>
              </a:rPr>
              <a:t>when they read a series of related texts. </a:t>
            </a:r>
            <a:r>
              <a:rPr lang="en-US" sz="1800" dirty="0">
                <a:solidFill>
                  <a:schemeClr val="tx1"/>
                </a:solidFill>
              </a:rPr>
              <a:t>(</a:t>
            </a:r>
            <a:r>
              <a:rPr lang="en-US" sz="1800" dirty="0" err="1">
                <a:solidFill>
                  <a:schemeClr val="tx1"/>
                </a:solidFill>
              </a:rPr>
              <a:t>Landauer</a:t>
            </a:r>
            <a:r>
              <a:rPr lang="en-US" sz="1800" dirty="0">
                <a:solidFill>
                  <a:schemeClr val="tx1"/>
                </a:solidFill>
              </a:rPr>
              <a:t> and </a:t>
            </a:r>
            <a:r>
              <a:rPr lang="en-US" sz="1800" dirty="0" err="1">
                <a:solidFill>
                  <a:schemeClr val="tx1"/>
                </a:solidFill>
              </a:rPr>
              <a:t>Dumais</a:t>
            </a:r>
            <a:r>
              <a:rPr lang="en-US" sz="1800" dirty="0">
                <a:solidFill>
                  <a:schemeClr val="tx1"/>
                </a:solidFill>
              </a:rPr>
              <a:t> 1997)</a:t>
            </a:r>
          </a:p>
          <a:p>
            <a:r>
              <a:rPr lang="en-US" sz="3400" dirty="0">
                <a:solidFill>
                  <a:schemeClr val="tx1"/>
                </a:solidFill>
              </a:rPr>
              <a:t>Research by </a:t>
            </a:r>
            <a:r>
              <a:rPr lang="en-US" sz="3400" dirty="0" err="1">
                <a:solidFill>
                  <a:schemeClr val="tx1"/>
                </a:solidFill>
              </a:rPr>
              <a:t>Cervetti</a:t>
            </a:r>
            <a:r>
              <a:rPr lang="en-US" sz="3400" dirty="0">
                <a:solidFill>
                  <a:schemeClr val="tx1"/>
                </a:solidFill>
              </a:rPr>
              <a:t>, Wright and Hwang (2016) revealed that students who read a conceptually coherent text set demonstrated deeper understanding of targeted words in their texts compared to students who read a set of unrelated texts. </a:t>
            </a:r>
          </a:p>
          <a:p>
            <a:r>
              <a:rPr lang="en-US" sz="3400" dirty="0">
                <a:solidFill>
                  <a:schemeClr val="tx1"/>
                </a:solidFill>
              </a:rPr>
              <a:t>Reading a number of texts within a topic grows knowledge and vocabulary far faster than any other approach</a:t>
            </a:r>
          </a:p>
        </p:txBody>
      </p:sp>
      <p:sp>
        <p:nvSpPr>
          <p:cNvPr id="4" name="Title 3"/>
          <p:cNvSpPr>
            <a:spLocks noGrp="1"/>
          </p:cNvSpPr>
          <p:nvPr>
            <p:ph type="title"/>
          </p:nvPr>
        </p:nvSpPr>
        <p:spPr/>
        <p:txBody>
          <a:bodyPr/>
          <a:lstStyle/>
          <a:p>
            <a:r>
              <a:rPr lang="en-US" dirty="0"/>
              <a:t>Research Snapshots</a:t>
            </a:r>
          </a:p>
        </p:txBody>
      </p:sp>
    </p:spTree>
    <p:extLst>
      <p:ext uri="{BB962C8B-B14F-4D97-AF65-F5344CB8AC3E}">
        <p14:creationId xmlns:p14="http://schemas.microsoft.com/office/powerpoint/2010/main" val="15037377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98</a:t>
            </a:fld>
            <a:endParaRPr lang="en-US" dirty="0"/>
          </a:p>
        </p:txBody>
      </p:sp>
      <p:sp>
        <p:nvSpPr>
          <p:cNvPr id="7" name="Text Placeholder 6"/>
          <p:cNvSpPr>
            <a:spLocks noGrp="1"/>
          </p:cNvSpPr>
          <p:nvPr>
            <p:ph type="body" sz="quarter" idx="10"/>
          </p:nvPr>
        </p:nvSpPr>
        <p:spPr>
          <a:xfrm>
            <a:off x="398463" y="1193800"/>
            <a:ext cx="11383962" cy="4822825"/>
          </a:xfrm>
        </p:spPr>
        <p:txBody>
          <a:bodyPr/>
          <a:lstStyle/>
          <a:p>
            <a:pPr marL="0" indent="0" algn="ctr">
              <a:buNone/>
            </a:pPr>
            <a:endParaRPr lang="en-US" sz="1500" dirty="0">
              <a:solidFill>
                <a:schemeClr val="tx1"/>
              </a:solidFill>
            </a:endParaRPr>
          </a:p>
          <a:p>
            <a:pPr marL="0" indent="0" algn="ctr">
              <a:buNone/>
            </a:pPr>
            <a:endParaRPr lang="en-US" sz="1500" dirty="0">
              <a:solidFill>
                <a:schemeClr val="tx1"/>
              </a:solidFill>
            </a:endParaRPr>
          </a:p>
          <a:p>
            <a:pPr marL="0" indent="0" algn="ctr">
              <a:buNone/>
            </a:pPr>
            <a:r>
              <a:rPr lang="en-US" sz="5500" dirty="0">
                <a:solidFill>
                  <a:schemeClr val="tx1"/>
                </a:solidFill>
              </a:rPr>
              <a:t>Students need to spend time reading several texts </a:t>
            </a:r>
            <a:r>
              <a:rPr lang="en-US" sz="5500" b="1" dirty="0">
                <a:solidFill>
                  <a:schemeClr val="tx1"/>
                </a:solidFill>
              </a:rPr>
              <a:t>within the same topic</a:t>
            </a:r>
            <a:r>
              <a:rPr lang="en-US" sz="5500" dirty="0">
                <a:solidFill>
                  <a:schemeClr val="tx1"/>
                </a:solidFill>
              </a:rPr>
              <a:t> in order to build knowledge and vocabulary faster.</a:t>
            </a:r>
          </a:p>
        </p:txBody>
      </p:sp>
      <p:sp>
        <p:nvSpPr>
          <p:cNvPr id="6" name="Title 5"/>
          <p:cNvSpPr>
            <a:spLocks noGrp="1"/>
          </p:cNvSpPr>
          <p:nvPr>
            <p:ph type="title"/>
          </p:nvPr>
        </p:nvSpPr>
        <p:spPr/>
        <p:txBody>
          <a:bodyPr/>
          <a:lstStyle/>
          <a:p>
            <a:r>
              <a:rPr lang="en-US" dirty="0"/>
              <a:t>What does this tell us?</a:t>
            </a:r>
          </a:p>
        </p:txBody>
      </p:sp>
    </p:spTree>
    <p:extLst>
      <p:ext uri="{BB962C8B-B14F-4D97-AF65-F5344CB8AC3E}">
        <p14:creationId xmlns:p14="http://schemas.microsoft.com/office/powerpoint/2010/main" val="6627392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99</a:t>
            </a:fld>
            <a:endParaRPr lang="en-US" dirty="0"/>
          </a:p>
        </p:txBody>
      </p:sp>
      <p:sp>
        <p:nvSpPr>
          <p:cNvPr id="5" name="Text Placeholder 4"/>
          <p:cNvSpPr>
            <a:spLocks noGrp="1"/>
          </p:cNvSpPr>
          <p:nvPr>
            <p:ph type="body" sz="quarter" idx="10"/>
          </p:nvPr>
        </p:nvSpPr>
        <p:spPr>
          <a:xfrm>
            <a:off x="398463" y="1193801"/>
            <a:ext cx="11383962" cy="4292600"/>
          </a:xfrm>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5500" dirty="0">
                <a:solidFill>
                  <a:schemeClr val="tx1"/>
                </a:solidFill>
                <a:latin typeface="Calibri" charset="0"/>
                <a:ea typeface="Calibri" charset="0"/>
                <a:cs typeface="Calibri" charset="0"/>
              </a:rPr>
              <a:t>Why do you think reading a series of texts on the same topic builds vocabulary faster?</a:t>
            </a:r>
          </a:p>
        </p:txBody>
      </p:sp>
      <p:sp>
        <p:nvSpPr>
          <p:cNvPr id="4" name="Title 3"/>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69185999"/>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F9C0D673-2E86-6F41-809F-DE7B4B6C7E13}"/>
    </a:ext>
  </a:extLst>
</a:theme>
</file>

<file path=ppt/theme/theme10.xml><?xml version="1.0" encoding="utf-8"?>
<a:theme xmlns:a="http://schemas.openxmlformats.org/drawingml/2006/main" name="6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11.xml><?xml version="1.0" encoding="utf-8"?>
<a:theme xmlns:a="http://schemas.openxmlformats.org/drawingml/2006/main" name="Picture with Side Text">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DEC496D1-38BE-4543-A639-D6A75E8251B0}"/>
    </a:ext>
  </a:extLst>
</a:theme>
</file>

<file path=ppt/theme/theme12.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3F5584D4-D4E6-FE40-B7C3-18176436AC7B}"/>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Option 1">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8C920D3-42A0-6446-99A1-294B1C87B528}"/>
    </a:ext>
  </a:extLst>
</a:theme>
</file>

<file path=ppt/theme/theme5.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6.xml><?xml version="1.0" encoding="utf-8"?>
<a:theme xmlns:a="http://schemas.openxmlformats.org/drawingml/2006/main" name="2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7.xml><?xml version="1.0" encoding="utf-8"?>
<a:theme xmlns:a="http://schemas.openxmlformats.org/drawingml/2006/main" name="3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8.xml><?xml version="1.0" encoding="utf-8"?>
<a:theme xmlns:a="http://schemas.openxmlformats.org/drawingml/2006/main" name="4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9.xml><?xml version="1.0" encoding="utf-8"?>
<a:theme xmlns:a="http://schemas.openxmlformats.org/drawingml/2006/main" name="5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docProps/app.xml><?xml version="1.0" encoding="utf-8"?>
<Properties xmlns="http://schemas.openxmlformats.org/officeDocument/2006/extended-properties" xmlns:vt="http://schemas.openxmlformats.org/officeDocument/2006/docPropsVTypes">
  <Template>LDOE_ELA_Yr1_CLM3_Building Knowledge</Template>
  <TotalTime>13754</TotalTime>
  <Words>24374</Words>
  <Application>Microsoft Macintosh PowerPoint</Application>
  <PresentationFormat>Widescreen</PresentationFormat>
  <Paragraphs>2339</Paragraphs>
  <Slides>143</Slides>
  <Notes>143</Notes>
  <HiddenSlides>4</HiddenSlides>
  <MMClips>0</MMClips>
  <ScaleCrop>false</ScaleCrop>
  <HeadingPairs>
    <vt:vector size="6" baseType="variant">
      <vt:variant>
        <vt:lpstr>Fonts Used</vt:lpstr>
      </vt:variant>
      <vt:variant>
        <vt:i4>13</vt:i4>
      </vt:variant>
      <vt:variant>
        <vt:lpstr>Theme</vt:lpstr>
      </vt:variant>
      <vt:variant>
        <vt:i4>12</vt:i4>
      </vt:variant>
      <vt:variant>
        <vt:lpstr>Slide Titles</vt:lpstr>
      </vt:variant>
      <vt:variant>
        <vt:i4>143</vt:i4>
      </vt:variant>
    </vt:vector>
  </HeadingPairs>
  <TitlesOfParts>
    <vt:vector size="168" baseType="lpstr">
      <vt:lpstr>Arial</vt:lpstr>
      <vt:lpstr>Avenir Medium next</vt:lpstr>
      <vt:lpstr>Avenir Next Medium</vt:lpstr>
      <vt:lpstr>Cabin</vt:lpstr>
      <vt:lpstr>Calibri</vt:lpstr>
      <vt:lpstr>Calibri (Body)</vt:lpstr>
      <vt:lpstr>Century</vt:lpstr>
      <vt:lpstr>Century Gothic</vt:lpstr>
      <vt:lpstr>Century Schoolbook</vt:lpstr>
      <vt:lpstr>Garamond</vt:lpstr>
      <vt:lpstr>Questrial</vt:lpstr>
      <vt:lpstr>Rockwell</vt:lpstr>
      <vt:lpstr>Wingdings</vt:lpstr>
      <vt:lpstr>Cover</vt:lpstr>
      <vt:lpstr>1_Mentor Text 2</vt:lpstr>
      <vt:lpstr>1_Cover</vt:lpstr>
      <vt:lpstr>Mentor Text Option 1</vt:lpstr>
      <vt:lpstr>Mentor Text 2</vt:lpstr>
      <vt:lpstr>2_Mentor Text 2</vt:lpstr>
      <vt:lpstr>3_Mentor Text 2</vt:lpstr>
      <vt:lpstr>4_Mentor Text 2</vt:lpstr>
      <vt:lpstr>5_Mentor Text 2</vt:lpstr>
      <vt:lpstr>6_Mentor Text 2</vt:lpstr>
      <vt:lpstr>Picture with Side Text</vt:lpstr>
      <vt:lpstr>Section</vt:lpstr>
      <vt:lpstr>Module 2: Building Knowledge Session 1: How does knowledge support comprehension? Grades 3 – 5</vt:lpstr>
      <vt:lpstr>Do Now</vt:lpstr>
      <vt:lpstr>Session Objectives</vt:lpstr>
      <vt:lpstr>Session Agenda</vt:lpstr>
      <vt:lpstr>The Instructional Shifts</vt:lpstr>
      <vt:lpstr>Put on Your Student Hat</vt:lpstr>
      <vt:lpstr>Experiential: The Impact of Fishing Pacific Cod</vt:lpstr>
      <vt:lpstr>Experiential: The Impact of Fishing Pacific Cod</vt:lpstr>
      <vt:lpstr>Rate Your Confidence</vt:lpstr>
      <vt:lpstr>Let’s Discuss!</vt:lpstr>
      <vt:lpstr>Let’s Build Our Knowledge</vt:lpstr>
      <vt:lpstr>Let’s Build Our Knowledge</vt:lpstr>
      <vt:lpstr>Knowledge Building: Debrief</vt:lpstr>
      <vt:lpstr>Revisit the Report: Structure</vt:lpstr>
      <vt:lpstr>Revisit the Report</vt:lpstr>
      <vt:lpstr>Now… Rate Your Confidence</vt:lpstr>
      <vt:lpstr>Let’s Discuss!</vt:lpstr>
      <vt:lpstr>Module 2: Building Knowledge Session 2: Conceptual Coherence  Grades 3 – 5</vt:lpstr>
      <vt:lpstr>Do Now</vt:lpstr>
      <vt:lpstr>Session Objectives</vt:lpstr>
      <vt:lpstr>Agenda</vt:lpstr>
      <vt:lpstr>Consider These Questions</vt:lpstr>
      <vt:lpstr>Question #1</vt:lpstr>
      <vt:lpstr>Question #2</vt:lpstr>
      <vt:lpstr>Question #2</vt:lpstr>
      <vt:lpstr>Question #2</vt:lpstr>
      <vt:lpstr>Let’s Discuss!</vt:lpstr>
      <vt:lpstr>How important is content knowledge?</vt:lpstr>
      <vt:lpstr>The Baseball Study</vt:lpstr>
      <vt:lpstr>The Groups</vt:lpstr>
      <vt:lpstr>Predict the Results</vt:lpstr>
      <vt:lpstr>The Results</vt:lpstr>
      <vt:lpstr>Summary of Findings</vt:lpstr>
      <vt:lpstr>How do we build students’ knowledge?</vt:lpstr>
      <vt:lpstr>Conceptual Coherence</vt:lpstr>
      <vt:lpstr>Sometimes Looks Like…</vt:lpstr>
      <vt:lpstr>And Sometimes…</vt:lpstr>
      <vt:lpstr>And sometimes… you’ll see both!</vt:lpstr>
      <vt:lpstr>Conceptual Coherence in the ELA Guidebooks</vt:lpstr>
      <vt:lpstr>A Closer Look at the Anchor Text</vt:lpstr>
      <vt:lpstr>Examine the Text Set in The Lion, the Witch and the Wardrobe</vt:lpstr>
      <vt:lpstr>Examine the Text Set in The Lion, the Witch and the Wardrobe</vt:lpstr>
      <vt:lpstr>Share </vt:lpstr>
      <vt:lpstr>Let’s Discuss!</vt:lpstr>
      <vt:lpstr>Capture Your Learning</vt:lpstr>
      <vt:lpstr>Module 2: Building Knowledge Session 3: Unpack the Extension Task Grades 3 – 5</vt:lpstr>
      <vt:lpstr>Do Now </vt:lpstr>
      <vt:lpstr>Session Objectives</vt:lpstr>
      <vt:lpstr>Agenda</vt:lpstr>
      <vt:lpstr>Three Assessment Types</vt:lpstr>
      <vt:lpstr>Grade 4 Extension Task</vt:lpstr>
      <vt:lpstr>Vision of Excellence</vt:lpstr>
      <vt:lpstr>Unpack the Knowledge</vt:lpstr>
      <vt:lpstr>The Big Question</vt:lpstr>
      <vt:lpstr>Schema Matters</vt:lpstr>
      <vt:lpstr>How does this relate to this Extension Task?</vt:lpstr>
      <vt:lpstr>Backwards Design Model</vt:lpstr>
      <vt:lpstr>Access the American Revolution Unit</vt:lpstr>
      <vt:lpstr>Zoom In: Lessons 3 - 6</vt:lpstr>
      <vt:lpstr>Zoom In: Lesson 7</vt:lpstr>
      <vt:lpstr>Zoom In: Lesson 24</vt:lpstr>
      <vt:lpstr>Let’s Discuss!</vt:lpstr>
      <vt:lpstr>Capture Your Learning</vt:lpstr>
      <vt:lpstr>Module 2: Building Knowledge Session 4: Exploring Text Sets in the ELA Guidebooks Grades 3 – 5</vt:lpstr>
      <vt:lpstr>Do Now</vt:lpstr>
      <vt:lpstr>Session Objectives</vt:lpstr>
      <vt:lpstr>Agenda</vt:lpstr>
      <vt:lpstr>First… A Quick Quiz!</vt:lpstr>
      <vt:lpstr>Recall</vt:lpstr>
      <vt:lpstr>Let’s Try Again</vt:lpstr>
      <vt:lpstr>Recall</vt:lpstr>
      <vt:lpstr>Let’s Discuss!</vt:lpstr>
      <vt:lpstr>How does chunking relate to reading comprehension?</vt:lpstr>
      <vt:lpstr>How does chunking relate to reading comprehension?</vt:lpstr>
      <vt:lpstr>How is knowledge built in the ELA Guidebooks?</vt:lpstr>
      <vt:lpstr>Start with the End in Mind</vt:lpstr>
      <vt:lpstr>Examine the Text Set </vt:lpstr>
      <vt:lpstr>An Additional Support</vt:lpstr>
      <vt:lpstr>Let’s Discuss!</vt:lpstr>
      <vt:lpstr>Module 2: Building Knowledge Session 5: Indirect Vocabulary Instruction  Grades 3 – 5</vt:lpstr>
      <vt:lpstr>Do Now</vt:lpstr>
      <vt:lpstr>What would help you understand this passage?</vt:lpstr>
      <vt:lpstr>What does this mean for us?</vt:lpstr>
      <vt:lpstr>What is this passage actually about?</vt:lpstr>
      <vt:lpstr>Better?</vt:lpstr>
      <vt:lpstr>Session Objectives</vt:lpstr>
      <vt:lpstr>Agenda</vt:lpstr>
      <vt:lpstr>The Importance of Vocabulary</vt:lpstr>
      <vt:lpstr>30 Million Word Gap</vt:lpstr>
      <vt:lpstr>Words Heard  Words Known</vt:lpstr>
      <vt:lpstr>Our Locus of Control</vt:lpstr>
      <vt:lpstr>What’s the magic number?</vt:lpstr>
      <vt:lpstr>What does that  mean for one school year?</vt:lpstr>
      <vt:lpstr>Let’s do the math</vt:lpstr>
      <vt:lpstr>Hold up…</vt:lpstr>
      <vt:lpstr>Of course not!</vt:lpstr>
      <vt:lpstr>Research Snapshots</vt:lpstr>
      <vt:lpstr>What does this tell us?</vt:lpstr>
      <vt:lpstr>Think About It</vt:lpstr>
      <vt:lpstr>The Reasons</vt:lpstr>
      <vt:lpstr>How does this work?</vt:lpstr>
      <vt:lpstr>Infer the Meaning</vt:lpstr>
      <vt:lpstr>Schema Matters</vt:lpstr>
      <vt:lpstr>Let’s Take a Step Back</vt:lpstr>
      <vt:lpstr>Direct vs. Vocabulary Instruction</vt:lpstr>
      <vt:lpstr>Direct or Indirect?</vt:lpstr>
      <vt:lpstr>For Our Purposes Today…</vt:lpstr>
      <vt:lpstr>Speeding up Vocabulary Growth Indirectly</vt:lpstr>
      <vt:lpstr>How does each example support vocabulary growth?</vt:lpstr>
      <vt:lpstr>Example #1</vt:lpstr>
      <vt:lpstr>Example #2</vt:lpstr>
      <vt:lpstr>Example #3</vt:lpstr>
      <vt:lpstr>Let’s Discuss!</vt:lpstr>
      <vt:lpstr>Why is indirect vocabulary instruction so powerful?</vt:lpstr>
      <vt:lpstr>Capture Your Learning</vt:lpstr>
      <vt:lpstr>Module 2: Building Knowledge Session 6: Volume of Reading  Grades 3 – 5</vt:lpstr>
      <vt:lpstr>Do Now – Letter From a Principal </vt:lpstr>
      <vt:lpstr>Session Objectives</vt:lpstr>
      <vt:lpstr>Agenda</vt:lpstr>
      <vt:lpstr>Let’s Read! Excerpt from “Both and…”</vt:lpstr>
      <vt:lpstr>Let’s Discuss!</vt:lpstr>
      <vt:lpstr>What is volume of reading?</vt:lpstr>
      <vt:lpstr>Benefits of Volume of Reading</vt:lpstr>
      <vt:lpstr>Volume of Reading Builds Knowledge</vt:lpstr>
      <vt:lpstr>Volume of Reading Builds Knowledge</vt:lpstr>
      <vt:lpstr>Connect to Your Classroom</vt:lpstr>
      <vt:lpstr>Benefits of Volume of Reading</vt:lpstr>
      <vt:lpstr>Volume of Reading Builds Vocabulary</vt:lpstr>
      <vt:lpstr>Volume of Reading Builds Vocabulary </vt:lpstr>
      <vt:lpstr>Connect to Our Experience: Pacific Cod</vt:lpstr>
      <vt:lpstr>Benefits of Volume of Reading</vt:lpstr>
      <vt:lpstr>Fostering a Love of Reading</vt:lpstr>
      <vt:lpstr>Fostering a Love of Reading</vt:lpstr>
      <vt:lpstr>Fostering a Love of Reading</vt:lpstr>
      <vt:lpstr>The Big Question</vt:lpstr>
      <vt:lpstr>When does volume of reading happen?</vt:lpstr>
      <vt:lpstr>Is the answer just… more books? And more time?</vt:lpstr>
      <vt:lpstr>Balance is Key!</vt:lpstr>
      <vt:lpstr>One Example</vt:lpstr>
      <vt:lpstr>Let’s Discuss! </vt:lpstr>
      <vt:lpstr>Let’s Reflect!</vt:lpstr>
      <vt:lpstr>Come to a Consensus </vt:lpstr>
      <vt:lpstr>Where are we headed next?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Leader  Day 3  Learning Content Module 2 </dc:title>
  <dc:subject/>
  <dc:creator>Amanda Pecsi</dc:creator>
  <cp:keywords/>
  <dc:description/>
  <cp:lastModifiedBy>Liz Budrionis</cp:lastModifiedBy>
  <cp:revision>466</cp:revision>
  <dcterms:created xsi:type="dcterms:W3CDTF">2017-12-08T19:36:31Z</dcterms:created>
  <dcterms:modified xsi:type="dcterms:W3CDTF">2018-12-10T04:59:45Z</dcterms:modified>
  <cp:category/>
</cp:coreProperties>
</file>