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 id="2147483676" r:id="rId3"/>
    <p:sldMasterId id="2147483652" r:id="rId4"/>
    <p:sldMasterId id="2147483656" r:id="rId5"/>
  </p:sldMasterIdLst>
  <p:notesMasterIdLst>
    <p:notesMasterId r:id="rId153"/>
  </p:notesMasterIdLst>
  <p:handoutMasterIdLst>
    <p:handoutMasterId r:id="rId154"/>
  </p:handoutMasterIdLst>
  <p:sldIdLst>
    <p:sldId id="256" r:id="rId6"/>
    <p:sldId id="270" r:id="rId7"/>
    <p:sldId id="260" r:id="rId8"/>
    <p:sldId id="278" r:id="rId9"/>
    <p:sldId id="504" r:id="rId10"/>
    <p:sldId id="292" r:id="rId11"/>
    <p:sldId id="263" r:id="rId12"/>
    <p:sldId id="264" r:id="rId13"/>
    <p:sldId id="503" r:id="rId14"/>
    <p:sldId id="265" r:id="rId15"/>
    <p:sldId id="293" r:id="rId16"/>
    <p:sldId id="272" r:id="rId17"/>
    <p:sldId id="282" r:id="rId18"/>
    <p:sldId id="283" r:id="rId19"/>
    <p:sldId id="271" r:id="rId20"/>
    <p:sldId id="284" r:id="rId21"/>
    <p:sldId id="286" r:id="rId22"/>
    <p:sldId id="285" r:id="rId23"/>
    <p:sldId id="287" r:id="rId24"/>
    <p:sldId id="276" r:id="rId25"/>
    <p:sldId id="608" r:id="rId26"/>
    <p:sldId id="269" r:id="rId27"/>
    <p:sldId id="277" r:id="rId28"/>
    <p:sldId id="297" r:id="rId29"/>
    <p:sldId id="298" r:id="rId30"/>
    <p:sldId id="299" r:id="rId31"/>
    <p:sldId id="300" r:id="rId32"/>
    <p:sldId id="302" r:id="rId33"/>
    <p:sldId id="303" r:id="rId34"/>
    <p:sldId id="612" r:id="rId35"/>
    <p:sldId id="304" r:id="rId36"/>
    <p:sldId id="615" r:id="rId37"/>
    <p:sldId id="305" r:id="rId38"/>
    <p:sldId id="306" r:id="rId39"/>
    <p:sldId id="307" r:id="rId40"/>
    <p:sldId id="308" r:id="rId41"/>
    <p:sldId id="309" r:id="rId42"/>
    <p:sldId id="310" r:id="rId43"/>
    <p:sldId id="311" r:id="rId44"/>
    <p:sldId id="312" r:id="rId45"/>
    <p:sldId id="313" r:id="rId46"/>
    <p:sldId id="502" r:id="rId47"/>
    <p:sldId id="314" r:id="rId48"/>
    <p:sldId id="319" r:id="rId49"/>
    <p:sldId id="320" r:id="rId50"/>
    <p:sldId id="321" r:id="rId51"/>
    <p:sldId id="322" r:id="rId52"/>
    <p:sldId id="500" r:id="rId53"/>
    <p:sldId id="581" r:id="rId54"/>
    <p:sldId id="327" r:id="rId55"/>
    <p:sldId id="325" r:id="rId56"/>
    <p:sldId id="328" r:id="rId57"/>
    <p:sldId id="428" r:id="rId58"/>
    <p:sldId id="582" r:id="rId59"/>
    <p:sldId id="583" r:id="rId60"/>
    <p:sldId id="584" r:id="rId61"/>
    <p:sldId id="585" r:id="rId62"/>
    <p:sldId id="580" r:id="rId63"/>
    <p:sldId id="586" r:id="rId64"/>
    <p:sldId id="587" r:id="rId65"/>
    <p:sldId id="588" r:id="rId66"/>
    <p:sldId id="589" r:id="rId67"/>
    <p:sldId id="590" r:id="rId68"/>
    <p:sldId id="591" r:id="rId69"/>
    <p:sldId id="592" r:id="rId70"/>
    <p:sldId id="593" r:id="rId71"/>
    <p:sldId id="609" r:id="rId72"/>
    <p:sldId id="336" r:id="rId73"/>
    <p:sldId id="339" r:id="rId74"/>
    <p:sldId id="594" r:id="rId75"/>
    <p:sldId id="341" r:id="rId76"/>
    <p:sldId id="342" r:id="rId77"/>
    <p:sldId id="344" r:id="rId78"/>
    <p:sldId id="345" r:id="rId79"/>
    <p:sldId id="346" r:id="rId80"/>
    <p:sldId id="595" r:id="rId81"/>
    <p:sldId id="596" r:id="rId82"/>
    <p:sldId id="597" r:id="rId83"/>
    <p:sldId id="598" r:id="rId84"/>
    <p:sldId id="599" r:id="rId85"/>
    <p:sldId id="600" r:id="rId86"/>
    <p:sldId id="601" r:id="rId87"/>
    <p:sldId id="602" r:id="rId88"/>
    <p:sldId id="603" r:id="rId89"/>
    <p:sldId id="356" r:id="rId90"/>
    <p:sldId id="357" r:id="rId91"/>
    <p:sldId id="604" r:id="rId92"/>
    <p:sldId id="577" r:id="rId93"/>
    <p:sldId id="613" r:id="rId94"/>
    <p:sldId id="578" r:id="rId95"/>
    <p:sldId id="605" r:id="rId96"/>
    <p:sldId id="359" r:id="rId97"/>
    <p:sldId id="360" r:id="rId98"/>
    <p:sldId id="361" r:id="rId99"/>
    <p:sldId id="606" r:id="rId100"/>
    <p:sldId id="607" r:id="rId101"/>
    <p:sldId id="610" r:id="rId102"/>
    <p:sldId id="363" r:id="rId103"/>
    <p:sldId id="431" r:id="rId104"/>
    <p:sldId id="432" r:id="rId105"/>
    <p:sldId id="433" r:id="rId106"/>
    <p:sldId id="434" r:id="rId107"/>
    <p:sldId id="436" r:id="rId108"/>
    <p:sldId id="437" r:id="rId109"/>
    <p:sldId id="438" r:id="rId110"/>
    <p:sldId id="439" r:id="rId111"/>
    <p:sldId id="440" r:id="rId112"/>
    <p:sldId id="441" r:id="rId113"/>
    <p:sldId id="442" r:id="rId114"/>
    <p:sldId id="443" r:id="rId115"/>
    <p:sldId id="499" r:id="rId116"/>
    <p:sldId id="498" r:id="rId117"/>
    <p:sldId id="444" r:id="rId118"/>
    <p:sldId id="445" r:id="rId119"/>
    <p:sldId id="446" r:id="rId120"/>
    <p:sldId id="447" r:id="rId121"/>
    <p:sldId id="448" r:id="rId122"/>
    <p:sldId id="449" r:id="rId123"/>
    <p:sldId id="611" r:id="rId124"/>
    <p:sldId id="450" r:id="rId125"/>
    <p:sldId id="451" r:id="rId126"/>
    <p:sldId id="452" r:id="rId127"/>
    <p:sldId id="453" r:id="rId128"/>
    <p:sldId id="476" r:id="rId129"/>
    <p:sldId id="477" r:id="rId130"/>
    <p:sldId id="478" r:id="rId131"/>
    <p:sldId id="479" r:id="rId132"/>
    <p:sldId id="481" r:id="rId133"/>
    <p:sldId id="482" r:id="rId134"/>
    <p:sldId id="494" r:id="rId135"/>
    <p:sldId id="483" r:id="rId136"/>
    <p:sldId id="493" r:id="rId137"/>
    <p:sldId id="484" r:id="rId138"/>
    <p:sldId id="487" r:id="rId139"/>
    <p:sldId id="488" r:id="rId140"/>
    <p:sldId id="495" r:id="rId141"/>
    <p:sldId id="489" r:id="rId142"/>
    <p:sldId id="496" r:id="rId143"/>
    <p:sldId id="485" r:id="rId144"/>
    <p:sldId id="486" r:id="rId145"/>
    <p:sldId id="497" r:id="rId146"/>
    <p:sldId id="490" r:id="rId147"/>
    <p:sldId id="491" r:id="rId148"/>
    <p:sldId id="492" r:id="rId149"/>
    <p:sldId id="424" r:id="rId150"/>
    <p:sldId id="430" r:id="rId151"/>
    <p:sldId id="474" r:id="rId1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6DB858F4-6967-5D4D-B86D-04B877768EB4}">
          <p14:sldIdLst>
            <p14:sldId id="256"/>
            <p14:sldId id="270"/>
            <p14:sldId id="260"/>
            <p14:sldId id="278"/>
            <p14:sldId id="504"/>
            <p14:sldId id="292"/>
            <p14:sldId id="263"/>
            <p14:sldId id="264"/>
            <p14:sldId id="503"/>
            <p14:sldId id="265"/>
            <p14:sldId id="293"/>
            <p14:sldId id="272"/>
            <p14:sldId id="282"/>
            <p14:sldId id="283"/>
            <p14:sldId id="271"/>
            <p14:sldId id="284"/>
            <p14:sldId id="286"/>
            <p14:sldId id="285"/>
            <p14:sldId id="287"/>
            <p14:sldId id="276"/>
            <p14:sldId id="608"/>
            <p14:sldId id="269"/>
            <p14:sldId id="277"/>
          </p14:sldIdLst>
        </p14:section>
        <p14:section name="Session 2" id="{F5643C4E-C19D-1047-82FA-9080C98B2D7B}">
          <p14:sldIdLst>
            <p14:sldId id="297"/>
            <p14:sldId id="298"/>
            <p14:sldId id="299"/>
            <p14:sldId id="300"/>
            <p14:sldId id="302"/>
            <p14:sldId id="303"/>
            <p14:sldId id="612"/>
            <p14:sldId id="304"/>
            <p14:sldId id="615"/>
            <p14:sldId id="305"/>
            <p14:sldId id="306"/>
            <p14:sldId id="307"/>
            <p14:sldId id="308"/>
            <p14:sldId id="309"/>
            <p14:sldId id="310"/>
            <p14:sldId id="311"/>
            <p14:sldId id="312"/>
            <p14:sldId id="313"/>
            <p14:sldId id="502"/>
            <p14:sldId id="314"/>
          </p14:sldIdLst>
        </p14:section>
        <p14:section name="Session 3" id="{D2B32549-B72C-8E40-95EA-F1F5161BD8C6}">
          <p14:sldIdLst>
            <p14:sldId id="319"/>
            <p14:sldId id="320"/>
            <p14:sldId id="321"/>
            <p14:sldId id="322"/>
            <p14:sldId id="500"/>
            <p14:sldId id="581"/>
            <p14:sldId id="327"/>
            <p14:sldId id="325"/>
            <p14:sldId id="328"/>
            <p14:sldId id="428"/>
            <p14:sldId id="582"/>
            <p14:sldId id="583"/>
            <p14:sldId id="584"/>
            <p14:sldId id="585"/>
            <p14:sldId id="580"/>
            <p14:sldId id="586"/>
            <p14:sldId id="587"/>
            <p14:sldId id="588"/>
            <p14:sldId id="589"/>
            <p14:sldId id="590"/>
            <p14:sldId id="591"/>
            <p14:sldId id="592"/>
            <p14:sldId id="593"/>
            <p14:sldId id="609"/>
            <p14:sldId id="336"/>
          </p14:sldIdLst>
        </p14:section>
        <p14:section name="Session 4" id="{E13FF0E3-124D-E34E-AD34-C8D592FBDB8B}">
          <p14:sldIdLst>
            <p14:sldId id="339"/>
            <p14:sldId id="594"/>
            <p14:sldId id="341"/>
            <p14:sldId id="342"/>
            <p14:sldId id="344"/>
            <p14:sldId id="345"/>
            <p14:sldId id="346"/>
            <p14:sldId id="595"/>
            <p14:sldId id="596"/>
            <p14:sldId id="597"/>
            <p14:sldId id="598"/>
            <p14:sldId id="599"/>
            <p14:sldId id="600"/>
            <p14:sldId id="601"/>
            <p14:sldId id="602"/>
            <p14:sldId id="603"/>
            <p14:sldId id="356"/>
            <p14:sldId id="357"/>
            <p14:sldId id="604"/>
            <p14:sldId id="577"/>
            <p14:sldId id="613"/>
            <p14:sldId id="578"/>
            <p14:sldId id="605"/>
            <p14:sldId id="359"/>
            <p14:sldId id="360"/>
            <p14:sldId id="361"/>
            <p14:sldId id="606"/>
            <p14:sldId id="607"/>
            <p14:sldId id="610"/>
            <p14:sldId id="363"/>
          </p14:sldIdLst>
        </p14:section>
        <p14:section name="Session 5" id="{6029B165-B6DA-AC43-B045-AB498F3D1E6C}">
          <p14:sldIdLst>
            <p14:sldId id="431"/>
            <p14:sldId id="432"/>
            <p14:sldId id="433"/>
            <p14:sldId id="434"/>
            <p14:sldId id="436"/>
            <p14:sldId id="437"/>
            <p14:sldId id="438"/>
            <p14:sldId id="439"/>
            <p14:sldId id="440"/>
            <p14:sldId id="441"/>
            <p14:sldId id="442"/>
            <p14:sldId id="443"/>
            <p14:sldId id="499"/>
            <p14:sldId id="498"/>
            <p14:sldId id="444"/>
            <p14:sldId id="445"/>
            <p14:sldId id="446"/>
            <p14:sldId id="447"/>
            <p14:sldId id="448"/>
            <p14:sldId id="449"/>
            <p14:sldId id="611"/>
            <p14:sldId id="450"/>
            <p14:sldId id="451"/>
            <p14:sldId id="452"/>
            <p14:sldId id="453"/>
          </p14:sldIdLst>
        </p14:section>
        <p14:section name="Session 6" id="{4B610CD6-0A32-8842-AD5A-4E51EE12C853}">
          <p14:sldIdLst>
            <p14:sldId id="476"/>
            <p14:sldId id="477"/>
            <p14:sldId id="478"/>
            <p14:sldId id="479"/>
            <p14:sldId id="481"/>
            <p14:sldId id="482"/>
            <p14:sldId id="494"/>
            <p14:sldId id="483"/>
            <p14:sldId id="493"/>
            <p14:sldId id="484"/>
            <p14:sldId id="487"/>
            <p14:sldId id="488"/>
            <p14:sldId id="495"/>
            <p14:sldId id="489"/>
            <p14:sldId id="496"/>
            <p14:sldId id="485"/>
            <p14:sldId id="486"/>
            <p14:sldId id="497"/>
            <p14:sldId id="490"/>
            <p14:sldId id="491"/>
            <p14:sldId id="492"/>
            <p14:sldId id="424"/>
            <p14:sldId id="430"/>
            <p14:sldId id="474"/>
          </p14:sldIdLst>
        </p14:section>
      </p14:sectionLst>
    </p:ext>
    <p:ext uri="{EFAFB233-063F-42B5-8137-9DF3F51BA10A}">
      <p15:sldGuideLst xmlns:p15="http://schemas.microsoft.com/office/powerpoint/2012/main">
        <p15:guide id="1" orient="horz" pos="2160">
          <p15:clr>
            <a:srgbClr val="A4A3A4"/>
          </p15:clr>
        </p15:guide>
        <p15:guide id="2" pos="386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36" clrIdx="1">
    <p:extLst/>
  </p:cmAuthor>
  <p:cmAuthor id="2" name="Jason Shinkunas" initials="JS [2]" lastIdx="1" clrIdx="2">
    <p:extLst/>
  </p:cmAuthor>
  <p:cmAuthor id="3" name="Jason Shinkunas" initials="JS [3]" lastIdx="1" clrIdx="3">
    <p:extLst/>
  </p:cmAuthor>
  <p:cmAuthor id="4" name="Jason Shinkunas" initials="JS [4]" lastIdx="1" clrIdx="4">
    <p:extLst/>
  </p:cmAuthor>
  <p:cmAuthor id="5" name="Jason Shinkunas" initials="JS [5]" lastIdx="1" clrIdx="5">
    <p:extLst/>
  </p:cmAuthor>
  <p:cmAuthor id="6" name="Jason Shinkunas" initials="JS [6]" lastIdx="1" clrIdx="6">
    <p:extLst/>
  </p:cmAuthor>
  <p:cmAuthor id="7" name="Jason Shinkunas" initials="JS [7]" lastIdx="1" clrIdx="7">
    <p:extLst/>
  </p:cmAuthor>
  <p:cmAuthor id="8" name="Jason Shinkunas" initials="JS [8]" lastIdx="1" clrIdx="8">
    <p:extLst/>
  </p:cmAuthor>
  <p:cmAuthor id="9" name="Jason Shinkunas" initials="JS [9]" lastIdx="1" clrIdx="9">
    <p:extLst/>
  </p:cmAuthor>
  <p:cmAuthor id="10" name="Jason Shinkunas" initials="JS [10]" lastIdx="1" clrIdx="10">
    <p:extLst/>
  </p:cmAuthor>
  <p:cmAuthor id="11" name="Jason Shinkunas" initials="JS [11]" lastIdx="1" clrIdx="11">
    <p:extLst/>
  </p:cmAuthor>
  <p:cmAuthor id="12" name="Amanda Pecsi" initials="AP" lastIdx="1" clrIdx="12">
    <p:extLst/>
  </p:cmAuthor>
  <p:cmAuthor id="13" name="Amanda Pecsi" initials="AP [2]" lastIdx="1" clrIdx="13">
    <p:extLst/>
  </p:cmAuthor>
  <p:cmAuthor id="14" name="Amanda Pecsi" initials="AP [3]" lastIdx="1" clrIdx="1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4843"/>
    <p:restoredTop sz="52624" autoAdjust="0"/>
  </p:normalViewPr>
  <p:slideViewPr>
    <p:cSldViewPr snapToGrid="0" snapToObjects="1">
      <p:cViewPr>
        <p:scale>
          <a:sx n="53" d="100"/>
          <a:sy n="53" d="100"/>
        </p:scale>
        <p:origin x="1712" y="384"/>
      </p:cViewPr>
      <p:guideLst>
        <p:guide orient="horz" pos="2160"/>
        <p:guide pos="3864"/>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2" d="100"/>
          <a:sy n="92" d="100"/>
        </p:scale>
        <p:origin x="3688" y="1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tableStyles" Target="tableStyle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commentAuthors" Target="commentAuthors.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notesMaster" Target="notesMasters/notesMaster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handoutMaster" Target="handoutMasters/handoutMaster1.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99F2BA04-5602-7D49-8BE4-CF121ED7A9C6}" type="presOf" srcId="{18A3E80B-D319-5C42-9E02-4A2491B7C4F3}" destId="{3B53A725-5CCF-134F-9F36-26C1FBE02CF4}" srcOrd="0" destOrd="0" presId="urn:microsoft.com/office/officeart/2005/8/layout/matrix1"/>
    <dgm:cxn modelId="{DC20BC08-7995-5841-87FC-ECCBD0B4934F}" type="presOf" srcId="{EAD40D1B-1E94-2E4B-A3B9-EF16E1F865F8}" destId="{6C9851A4-CDC6-C44B-B34F-5D1A0C201155}"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62AC0A0E-7FFE-2146-AA94-14524B17CC75}" type="presOf" srcId="{CCBCDD5E-7586-454A-BE21-3503F488E29C}" destId="{2AB88CF3-B599-B44A-BB41-A7561774492E}"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7205E247-D1A8-E841-9E11-CD37390E2A7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2EC4C26F-113E-B64C-84B7-DC80DF43A8D1}" type="presOf" srcId="{CCBCDD5E-7586-454A-BE21-3503F488E29C}" destId="{7602D4D8-358C-7B42-A70F-951F393E82E0}" srcOrd="0" destOrd="0" presId="urn:microsoft.com/office/officeart/2005/8/layout/matrix1"/>
    <dgm:cxn modelId="{797AF790-BD52-0C43-A81E-D29E1E9758E4}" type="presOf" srcId="{F7DDBC28-B4EA-224F-9E7D-B65F898889E8}" destId="{EECA4A7B-95E4-7C4D-8A57-D33500644B69}" srcOrd="0" destOrd="0" presId="urn:microsoft.com/office/officeart/2005/8/layout/matrix1"/>
    <dgm:cxn modelId="{6E5034A8-D5F0-2643-BEB3-FD4503361357}" type="presOf" srcId="{F7DDBC28-B4EA-224F-9E7D-B65F898889E8}" destId="{9202597F-D7BC-B64D-BF96-5E009B5F42EC}" srcOrd="1" destOrd="0" presId="urn:microsoft.com/office/officeart/2005/8/layout/matrix1"/>
    <dgm:cxn modelId="{6EFD27C2-C4DB-2D47-90F8-3219DA49306C}" type="presOf" srcId="{06DE1A0B-840E-C041-A9C7-FBFCF119ED6C}" destId="{0A10FB9A-EACD-0B46-9668-77E51C577859}" srcOrd="0" destOrd="0" presId="urn:microsoft.com/office/officeart/2005/8/layout/matrix1"/>
    <dgm:cxn modelId="{48D626CE-548C-6647-86E8-0DFE95F84AA3}" type="presOf" srcId="{EAD40D1B-1E94-2E4B-A3B9-EF16E1F865F8}" destId="{BD47E702-4A42-944B-A210-0D4EDE94B250}" srcOrd="0" destOrd="0" presId="urn:microsoft.com/office/officeart/2005/8/layout/matrix1"/>
    <dgm:cxn modelId="{312FACDD-B0EB-A542-8030-F0F08692C4D4}"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2B653AF2-5D30-4D4E-84DF-9E2898B29AD7}" type="presParOf" srcId="{8A1613FE-26D9-0E46-83A9-9AF948298DEE}" destId="{832929C1-C513-AB46-9AA7-BB272B0DE816}" srcOrd="0" destOrd="0" presId="urn:microsoft.com/office/officeart/2005/8/layout/matrix1"/>
    <dgm:cxn modelId="{FD0DCE6C-B249-7847-9DD7-3D1BFB570B68}" type="presParOf" srcId="{832929C1-C513-AB46-9AA7-BB272B0DE816}" destId="{EECA4A7B-95E4-7C4D-8A57-D33500644B69}" srcOrd="0" destOrd="0" presId="urn:microsoft.com/office/officeart/2005/8/layout/matrix1"/>
    <dgm:cxn modelId="{2F5F9B4F-556D-CA40-86E4-114541EBD436}" type="presParOf" srcId="{832929C1-C513-AB46-9AA7-BB272B0DE816}" destId="{9202597F-D7BC-B64D-BF96-5E009B5F42EC}" srcOrd="1" destOrd="0" presId="urn:microsoft.com/office/officeart/2005/8/layout/matrix1"/>
    <dgm:cxn modelId="{1F54D804-B4D7-B94D-A2CB-2B1175100A16}" type="presParOf" srcId="{832929C1-C513-AB46-9AA7-BB272B0DE816}" destId="{0A10FB9A-EACD-0B46-9668-77E51C577859}" srcOrd="2" destOrd="0" presId="urn:microsoft.com/office/officeart/2005/8/layout/matrix1"/>
    <dgm:cxn modelId="{16FFF5BF-DBAA-2E44-B74A-AB791DD667FB}" type="presParOf" srcId="{832929C1-C513-AB46-9AA7-BB272B0DE816}" destId="{BE74617E-6745-5D49-B63F-7704F0F6539B}" srcOrd="3" destOrd="0" presId="urn:microsoft.com/office/officeart/2005/8/layout/matrix1"/>
    <dgm:cxn modelId="{BBBA5CE6-5DF7-3C46-9074-48394D9DA7C8}" type="presParOf" srcId="{832929C1-C513-AB46-9AA7-BB272B0DE816}" destId="{BD47E702-4A42-944B-A210-0D4EDE94B250}" srcOrd="4" destOrd="0" presId="urn:microsoft.com/office/officeart/2005/8/layout/matrix1"/>
    <dgm:cxn modelId="{0CA749C0-3FE3-6F46-B4A7-30E0C77C2747}" type="presParOf" srcId="{832929C1-C513-AB46-9AA7-BB272B0DE816}" destId="{6C9851A4-CDC6-C44B-B34F-5D1A0C201155}" srcOrd="5" destOrd="0" presId="urn:microsoft.com/office/officeart/2005/8/layout/matrix1"/>
    <dgm:cxn modelId="{B694724C-1C40-0340-98BA-517935551DE2}" type="presParOf" srcId="{832929C1-C513-AB46-9AA7-BB272B0DE816}" destId="{7602D4D8-358C-7B42-A70F-951F393E82E0}" srcOrd="6" destOrd="0" presId="urn:microsoft.com/office/officeart/2005/8/layout/matrix1"/>
    <dgm:cxn modelId="{C7D9776B-C1FE-FE49-A646-2C9723FA05EA}" type="presParOf" srcId="{832929C1-C513-AB46-9AA7-BB272B0DE816}" destId="{2AB88CF3-B599-B44A-BB41-A7561774492E}" srcOrd="7" destOrd="0" presId="urn:microsoft.com/office/officeart/2005/8/layout/matrix1"/>
    <dgm:cxn modelId="{D19853D5-43E4-5A4B-A175-4655EDBE845D}"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06C36B3B-6F9B-3F42-9E1D-A6659B8F31B6}" type="presOf" srcId="{06DE1A0B-840E-C041-A9C7-FBFCF119ED6C}" destId="{0A10FB9A-EACD-0B46-9668-77E51C577859}"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0B216886-EE03-B343-B59E-79C031597B97}" type="presOf" srcId="{F7DDBC28-B4EA-224F-9E7D-B65F898889E8}" destId="{9202597F-D7BC-B64D-BF96-5E009B5F42EC}" srcOrd="1" destOrd="0" presId="urn:microsoft.com/office/officeart/2005/8/layout/matrix1"/>
    <dgm:cxn modelId="{A244A6BA-DE70-EB4A-8A2F-697C8FE6B8A8}" type="presOf" srcId="{06DE1A0B-840E-C041-A9C7-FBFCF119ED6C}" destId="{BE74617E-6745-5D49-B63F-7704F0F6539B}" srcOrd="1" destOrd="0" presId="urn:microsoft.com/office/officeart/2005/8/layout/matrix1"/>
    <dgm:cxn modelId="{163B15BB-CB9A-CD4D-8B10-CFE3FDB06291}" type="presOf" srcId="{CCBCDD5E-7586-454A-BE21-3503F488E29C}" destId="{2AB88CF3-B599-B44A-BB41-A7561774492E}" srcOrd="1" destOrd="0" presId="urn:microsoft.com/office/officeart/2005/8/layout/matrix1"/>
    <dgm:cxn modelId="{09DF1FBD-D662-9245-8BF9-899DD963EDD8}" type="presOf" srcId="{18A3E80B-D319-5C42-9E02-4A2491B7C4F3}" destId="{3B53A725-5CCF-134F-9F36-26C1FBE02CF4}" srcOrd="0" destOrd="0" presId="urn:microsoft.com/office/officeart/2005/8/layout/matrix1"/>
    <dgm:cxn modelId="{ED3E55C5-BC80-3E4A-9D5C-7C704AA8F7A0}" type="presOf" srcId="{EAD40D1B-1E94-2E4B-A3B9-EF16E1F865F8}" destId="{6C9851A4-CDC6-C44B-B34F-5D1A0C201155}" srcOrd="1" destOrd="0" presId="urn:microsoft.com/office/officeart/2005/8/layout/matrix1"/>
    <dgm:cxn modelId="{30B9C1D9-E1C4-7945-9B4E-206E5E4DEEC9}" type="presOf" srcId="{F7DDBC28-B4EA-224F-9E7D-B65F898889E8}" destId="{EECA4A7B-95E4-7C4D-8A57-D33500644B69}" srcOrd="0" destOrd="0" presId="urn:microsoft.com/office/officeart/2005/8/layout/matrix1"/>
    <dgm:cxn modelId="{A55210E3-FF6D-8849-B136-D7650B4A3F52}" type="presOf" srcId="{EAD40D1B-1E94-2E4B-A3B9-EF16E1F865F8}" destId="{BD47E702-4A42-944B-A210-0D4EDE94B25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28C4BBE7-EAF2-E44C-9BED-49E59E7DFAA3}" type="presOf" srcId="{CCBCDD5E-7586-454A-BE21-3503F488E29C}" destId="{7602D4D8-358C-7B42-A70F-951F393E82E0}"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2D86F0F4-471D-EA47-8F96-8076AF013780}" type="presOf" srcId="{992E888E-5441-4A48-8490-45DD9DDBDDBA}" destId="{8A1613FE-26D9-0E46-83A9-9AF948298DEE}" srcOrd="0" destOrd="0" presId="urn:microsoft.com/office/officeart/2005/8/layout/matrix1"/>
    <dgm:cxn modelId="{F67771F4-D2F5-B943-B88F-9DEF8DCA67E9}" type="presParOf" srcId="{8A1613FE-26D9-0E46-83A9-9AF948298DEE}" destId="{832929C1-C513-AB46-9AA7-BB272B0DE816}" srcOrd="0" destOrd="0" presId="urn:microsoft.com/office/officeart/2005/8/layout/matrix1"/>
    <dgm:cxn modelId="{6F055737-2CE7-5F4E-A0DF-67B645E3E775}" type="presParOf" srcId="{832929C1-C513-AB46-9AA7-BB272B0DE816}" destId="{EECA4A7B-95E4-7C4D-8A57-D33500644B69}" srcOrd="0" destOrd="0" presId="urn:microsoft.com/office/officeart/2005/8/layout/matrix1"/>
    <dgm:cxn modelId="{A81CB718-7F32-8242-8463-ABFB978B53E6}" type="presParOf" srcId="{832929C1-C513-AB46-9AA7-BB272B0DE816}" destId="{9202597F-D7BC-B64D-BF96-5E009B5F42EC}" srcOrd="1" destOrd="0" presId="urn:microsoft.com/office/officeart/2005/8/layout/matrix1"/>
    <dgm:cxn modelId="{B854FBE5-0B1F-524F-92D3-868E7AF7171A}" type="presParOf" srcId="{832929C1-C513-AB46-9AA7-BB272B0DE816}" destId="{0A10FB9A-EACD-0B46-9668-77E51C577859}" srcOrd="2" destOrd="0" presId="urn:microsoft.com/office/officeart/2005/8/layout/matrix1"/>
    <dgm:cxn modelId="{2464418D-7618-8F46-8BC1-B58CA05A6A4E}" type="presParOf" srcId="{832929C1-C513-AB46-9AA7-BB272B0DE816}" destId="{BE74617E-6745-5D49-B63F-7704F0F6539B}" srcOrd="3" destOrd="0" presId="urn:microsoft.com/office/officeart/2005/8/layout/matrix1"/>
    <dgm:cxn modelId="{E2817096-3E7B-DC46-97F7-27B8547202DF}" type="presParOf" srcId="{832929C1-C513-AB46-9AA7-BB272B0DE816}" destId="{BD47E702-4A42-944B-A210-0D4EDE94B250}" srcOrd="4" destOrd="0" presId="urn:microsoft.com/office/officeart/2005/8/layout/matrix1"/>
    <dgm:cxn modelId="{EE6400B9-7843-C345-8D2A-29A7C948EAED}" type="presParOf" srcId="{832929C1-C513-AB46-9AA7-BB272B0DE816}" destId="{6C9851A4-CDC6-C44B-B34F-5D1A0C201155}" srcOrd="5" destOrd="0" presId="urn:microsoft.com/office/officeart/2005/8/layout/matrix1"/>
    <dgm:cxn modelId="{7ABEA88A-7593-B042-81AD-A8FC57B1EAF1}" type="presParOf" srcId="{832929C1-C513-AB46-9AA7-BB272B0DE816}" destId="{7602D4D8-358C-7B42-A70F-951F393E82E0}" srcOrd="6" destOrd="0" presId="urn:microsoft.com/office/officeart/2005/8/layout/matrix1"/>
    <dgm:cxn modelId="{A304FFA5-3E79-F042-8CE2-779E521B4F59}" type="presParOf" srcId="{832929C1-C513-AB46-9AA7-BB272B0DE816}" destId="{2AB88CF3-B599-B44A-BB41-A7561774492E}" srcOrd="7" destOrd="0" presId="urn:microsoft.com/office/officeart/2005/8/layout/matrix1"/>
    <dgm:cxn modelId="{908426EB-E14D-ED4F-9103-3FADA7E8E67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0BDAF230-D5DF-474A-8B4C-9D5E0F9CF104}" srcId="{18A3E80B-D319-5C42-9E02-4A2491B7C4F3}" destId="{F7DDBC28-B4EA-224F-9E7D-B65F898889E8}" srcOrd="0" destOrd="0" parTransId="{687F2233-ED41-9648-90B1-FF0D694B4716}" sibTransId="{DF925DB0-CB85-B048-8E71-2C95164D71FB}"/>
    <dgm:cxn modelId="{ED4E8648-F54F-DE46-A397-FFFA39148E22}" type="presOf" srcId="{EAD40D1B-1E94-2E4B-A3B9-EF16E1F865F8}" destId="{BD47E702-4A42-944B-A210-0D4EDE94B250}" srcOrd="0" destOrd="0" presId="urn:microsoft.com/office/officeart/2005/8/layout/matrix1"/>
    <dgm:cxn modelId="{4E1CFD5A-EDBF-8646-BA8A-F0559B0A7078}" type="presOf" srcId="{CCBCDD5E-7586-454A-BE21-3503F488E29C}" destId="{2AB88CF3-B599-B44A-BB41-A7561774492E}"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87EF682-8CFB-BC4C-9AE8-6662F21BB638}" type="presOf" srcId="{06DE1A0B-840E-C041-A9C7-FBFCF119ED6C}" destId="{BE74617E-6745-5D49-B63F-7704F0F6539B}" srcOrd="1" destOrd="0" presId="urn:microsoft.com/office/officeart/2005/8/layout/matrix1"/>
    <dgm:cxn modelId="{50354D8F-50C6-0E49-9AF9-1F6B07E7C767}" type="presOf" srcId="{CCBCDD5E-7586-454A-BE21-3503F488E29C}" destId="{7602D4D8-358C-7B42-A70F-951F393E82E0}" srcOrd="0" destOrd="0" presId="urn:microsoft.com/office/officeart/2005/8/layout/matrix1"/>
    <dgm:cxn modelId="{2FAA87A7-84DE-2848-B7FA-A45F89F8B58D}" type="presOf" srcId="{F7DDBC28-B4EA-224F-9E7D-B65F898889E8}" destId="{9202597F-D7BC-B64D-BF96-5E009B5F42EC}" srcOrd="1" destOrd="0" presId="urn:microsoft.com/office/officeart/2005/8/layout/matrix1"/>
    <dgm:cxn modelId="{EB2EAEA7-8B3C-0A46-AFC1-BF3223031F83}" type="presOf" srcId="{EAD40D1B-1E94-2E4B-A3B9-EF16E1F865F8}" destId="{6C9851A4-CDC6-C44B-B34F-5D1A0C201155}" srcOrd="1" destOrd="0" presId="urn:microsoft.com/office/officeart/2005/8/layout/matrix1"/>
    <dgm:cxn modelId="{C7D74EBC-0651-144A-A4DC-EDBABE6A861B}" type="presOf" srcId="{18A3E80B-D319-5C42-9E02-4A2491B7C4F3}" destId="{3B53A725-5CCF-134F-9F36-26C1FBE02CF4}" srcOrd="0" destOrd="0" presId="urn:microsoft.com/office/officeart/2005/8/layout/matrix1"/>
    <dgm:cxn modelId="{5BE0BEC3-968B-6540-879E-F2CAC9702400}" type="presOf" srcId="{992E888E-5441-4A48-8490-45DD9DDBDDBA}" destId="{8A1613FE-26D9-0E46-83A9-9AF948298DEE}"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C4C524F4-D939-854C-93F1-30BFE2D57919}" type="presOf" srcId="{F7DDBC28-B4EA-224F-9E7D-B65F898889E8}" destId="{EECA4A7B-95E4-7C4D-8A57-D33500644B69}" srcOrd="0" destOrd="0" presId="urn:microsoft.com/office/officeart/2005/8/layout/matrix1"/>
    <dgm:cxn modelId="{D3C72AF5-F6D7-9641-88F2-E149915A1009}" type="presOf" srcId="{06DE1A0B-840E-C041-A9C7-FBFCF119ED6C}" destId="{0A10FB9A-EACD-0B46-9668-77E51C577859}" srcOrd="0" destOrd="0" presId="urn:microsoft.com/office/officeart/2005/8/layout/matrix1"/>
    <dgm:cxn modelId="{AC263E0B-6CBC-1548-A5CF-97EF6B208CDB}" type="presParOf" srcId="{8A1613FE-26D9-0E46-83A9-9AF948298DEE}" destId="{832929C1-C513-AB46-9AA7-BB272B0DE816}" srcOrd="0" destOrd="0" presId="urn:microsoft.com/office/officeart/2005/8/layout/matrix1"/>
    <dgm:cxn modelId="{B1FB5200-B771-C14B-BB1A-F18AE4649311}" type="presParOf" srcId="{832929C1-C513-AB46-9AA7-BB272B0DE816}" destId="{EECA4A7B-95E4-7C4D-8A57-D33500644B69}" srcOrd="0" destOrd="0" presId="urn:microsoft.com/office/officeart/2005/8/layout/matrix1"/>
    <dgm:cxn modelId="{921910BA-6C17-4242-8CB8-7142A42FB337}" type="presParOf" srcId="{832929C1-C513-AB46-9AA7-BB272B0DE816}" destId="{9202597F-D7BC-B64D-BF96-5E009B5F42EC}" srcOrd="1" destOrd="0" presId="urn:microsoft.com/office/officeart/2005/8/layout/matrix1"/>
    <dgm:cxn modelId="{4F73EA42-58E6-2B44-A400-FF288BE67DDE}" type="presParOf" srcId="{832929C1-C513-AB46-9AA7-BB272B0DE816}" destId="{0A10FB9A-EACD-0B46-9668-77E51C577859}" srcOrd="2" destOrd="0" presId="urn:microsoft.com/office/officeart/2005/8/layout/matrix1"/>
    <dgm:cxn modelId="{9ED5EE83-590D-AF47-9321-0E50193AD4C8}" type="presParOf" srcId="{832929C1-C513-AB46-9AA7-BB272B0DE816}" destId="{BE74617E-6745-5D49-B63F-7704F0F6539B}" srcOrd="3" destOrd="0" presId="urn:microsoft.com/office/officeart/2005/8/layout/matrix1"/>
    <dgm:cxn modelId="{53BF702B-EB5C-2147-A301-9FB58F174605}" type="presParOf" srcId="{832929C1-C513-AB46-9AA7-BB272B0DE816}" destId="{BD47E702-4A42-944B-A210-0D4EDE94B250}" srcOrd="4" destOrd="0" presId="urn:microsoft.com/office/officeart/2005/8/layout/matrix1"/>
    <dgm:cxn modelId="{BE9B84E5-37A7-074D-B27E-6C3374E8B823}" type="presParOf" srcId="{832929C1-C513-AB46-9AA7-BB272B0DE816}" destId="{6C9851A4-CDC6-C44B-B34F-5D1A0C201155}" srcOrd="5" destOrd="0" presId="urn:microsoft.com/office/officeart/2005/8/layout/matrix1"/>
    <dgm:cxn modelId="{5B57AD39-24FF-C647-986A-6533DA362C01}" type="presParOf" srcId="{832929C1-C513-AB46-9AA7-BB272B0DE816}" destId="{7602D4D8-358C-7B42-A70F-951F393E82E0}" srcOrd="6" destOrd="0" presId="urn:microsoft.com/office/officeart/2005/8/layout/matrix1"/>
    <dgm:cxn modelId="{B6A065ED-35DC-4B4C-B2AD-94B26CE6DFC5}" type="presParOf" srcId="{832929C1-C513-AB46-9AA7-BB272B0DE816}" destId="{2AB88CF3-B599-B44A-BB41-A7561774492E}" srcOrd="7" destOrd="0" presId="urn:microsoft.com/office/officeart/2005/8/layout/matrix1"/>
    <dgm:cxn modelId="{486E78B0-128A-A54E-A9F3-9343C5A7D92B}"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1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1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1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38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0" custLinFactNeighborY="-9005"/>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EECDE314-A202-5041-AB1D-D5867F5E756A}" type="presOf" srcId="{06DE1A0B-840E-C041-A9C7-FBFCF119ED6C}" destId="{0A10FB9A-EACD-0B46-9668-77E51C577859}" srcOrd="0" destOrd="0" presId="urn:microsoft.com/office/officeart/2005/8/layout/matrix1"/>
    <dgm:cxn modelId="{A7C18D2E-9A68-6E43-A57D-D986033EE602}" type="presOf" srcId="{EAD40D1B-1E94-2E4B-A3B9-EF16E1F865F8}" destId="{6C9851A4-CDC6-C44B-B34F-5D1A0C201155}" srcOrd="1"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202D5336-F980-994A-9A86-C727123F3C94}"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5CA8C46E-1146-C14A-91E9-35253CFC9CFE}" type="presOf" srcId="{CCBCDD5E-7586-454A-BE21-3503F488E29C}" destId="{7602D4D8-358C-7B42-A70F-951F393E82E0}" srcOrd="0" destOrd="0" presId="urn:microsoft.com/office/officeart/2005/8/layout/matrix1"/>
    <dgm:cxn modelId="{BBA4C096-BDCB-0643-ADED-A7C4724624B6}" type="presOf" srcId="{F7DDBC28-B4EA-224F-9E7D-B65F898889E8}" destId="{EECA4A7B-95E4-7C4D-8A57-D33500644B69}" srcOrd="0" destOrd="0" presId="urn:microsoft.com/office/officeart/2005/8/layout/matrix1"/>
    <dgm:cxn modelId="{07E09B9A-09F0-E749-A224-D9A7D49E181A}" type="presOf" srcId="{EAD40D1B-1E94-2E4B-A3B9-EF16E1F865F8}" destId="{BD47E702-4A42-944B-A210-0D4EDE94B250}" srcOrd="0" destOrd="0" presId="urn:microsoft.com/office/officeart/2005/8/layout/matrix1"/>
    <dgm:cxn modelId="{B2BBD1C1-70B4-5245-902B-C12B5134D9C6}" type="presOf" srcId="{F7DDBC28-B4EA-224F-9E7D-B65F898889E8}" destId="{9202597F-D7BC-B64D-BF96-5E009B5F42EC}" srcOrd="1" destOrd="0" presId="urn:microsoft.com/office/officeart/2005/8/layout/matrix1"/>
    <dgm:cxn modelId="{1D0700C7-95D0-B94F-A673-6F1226D7960F}"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0BF980EB-61F3-744C-837D-0552FFC510A1}" type="presOf" srcId="{CCBCDD5E-7586-454A-BE21-3503F488E29C}" destId="{2AB88CF3-B599-B44A-BB41-A7561774492E}" srcOrd="1"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BE74E2FB-03B8-9D43-9219-8676B815249C}" type="presOf" srcId="{18A3E80B-D319-5C42-9E02-4A2491B7C4F3}" destId="{3B53A725-5CCF-134F-9F36-26C1FBE02CF4}" srcOrd="0" destOrd="0" presId="urn:microsoft.com/office/officeart/2005/8/layout/matrix1"/>
    <dgm:cxn modelId="{0D32415B-F0F4-B64C-8437-4810BCFBAE68}" type="presParOf" srcId="{8A1613FE-26D9-0E46-83A9-9AF948298DEE}" destId="{832929C1-C513-AB46-9AA7-BB272B0DE816}" srcOrd="0" destOrd="0" presId="urn:microsoft.com/office/officeart/2005/8/layout/matrix1"/>
    <dgm:cxn modelId="{BB92A227-1E02-864A-85B8-5665080A5B77}" type="presParOf" srcId="{832929C1-C513-AB46-9AA7-BB272B0DE816}" destId="{EECA4A7B-95E4-7C4D-8A57-D33500644B69}" srcOrd="0" destOrd="0" presId="urn:microsoft.com/office/officeart/2005/8/layout/matrix1"/>
    <dgm:cxn modelId="{D1EB1D95-5487-8B46-BC2E-FE63C099B977}" type="presParOf" srcId="{832929C1-C513-AB46-9AA7-BB272B0DE816}" destId="{9202597F-D7BC-B64D-BF96-5E009B5F42EC}" srcOrd="1" destOrd="0" presId="urn:microsoft.com/office/officeart/2005/8/layout/matrix1"/>
    <dgm:cxn modelId="{3FE438C1-B065-6C48-9D7A-A3946563E335}" type="presParOf" srcId="{832929C1-C513-AB46-9AA7-BB272B0DE816}" destId="{0A10FB9A-EACD-0B46-9668-77E51C577859}" srcOrd="2" destOrd="0" presId="urn:microsoft.com/office/officeart/2005/8/layout/matrix1"/>
    <dgm:cxn modelId="{03E775C1-D260-D34B-8E38-A107052487D2}" type="presParOf" srcId="{832929C1-C513-AB46-9AA7-BB272B0DE816}" destId="{BE74617E-6745-5D49-B63F-7704F0F6539B}" srcOrd="3" destOrd="0" presId="urn:microsoft.com/office/officeart/2005/8/layout/matrix1"/>
    <dgm:cxn modelId="{0550CA5D-C6EC-2842-BBF8-DFEC79F64D54}" type="presParOf" srcId="{832929C1-C513-AB46-9AA7-BB272B0DE816}" destId="{BD47E702-4A42-944B-A210-0D4EDE94B250}" srcOrd="4" destOrd="0" presId="urn:microsoft.com/office/officeart/2005/8/layout/matrix1"/>
    <dgm:cxn modelId="{07AEBAA2-372A-1D41-95C2-A6CC454F44EA}" type="presParOf" srcId="{832929C1-C513-AB46-9AA7-BB272B0DE816}" destId="{6C9851A4-CDC6-C44B-B34F-5D1A0C201155}" srcOrd="5" destOrd="0" presId="urn:microsoft.com/office/officeart/2005/8/layout/matrix1"/>
    <dgm:cxn modelId="{F46A7552-DBE5-664D-B05A-26A16C2E8EDF}" type="presParOf" srcId="{832929C1-C513-AB46-9AA7-BB272B0DE816}" destId="{7602D4D8-358C-7B42-A70F-951F393E82E0}" srcOrd="6" destOrd="0" presId="urn:microsoft.com/office/officeart/2005/8/layout/matrix1"/>
    <dgm:cxn modelId="{45CEC09D-B321-6F41-8057-06A9A35E1927}" type="presParOf" srcId="{832929C1-C513-AB46-9AA7-BB272B0DE816}" destId="{2AB88CF3-B599-B44A-BB41-A7561774492E}" srcOrd="7" destOrd="0" presId="urn:microsoft.com/office/officeart/2005/8/layout/matrix1"/>
    <dgm:cxn modelId="{14BDF133-8988-2F4A-9AC7-DBE2CC175772}"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1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1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1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1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0"/>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X="552"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FBBC8D24-92CB-0C46-A9BB-9A0156D194B4}" type="presOf" srcId="{CCBCDD5E-7586-454A-BE21-3503F488E29C}" destId="{7602D4D8-358C-7B42-A70F-951F393E82E0}" srcOrd="0" destOrd="0" presId="urn:microsoft.com/office/officeart/2005/8/layout/matrix1"/>
    <dgm:cxn modelId="{532B6E28-450D-E548-BB94-65BB94F2EE6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E71ED741-C180-7445-9AA7-A2AB4654503A}" type="presOf" srcId="{F7DDBC28-B4EA-224F-9E7D-B65F898889E8}" destId="{EECA4A7B-95E4-7C4D-8A57-D33500644B69}" srcOrd="0" destOrd="0" presId="urn:microsoft.com/office/officeart/2005/8/layout/matrix1"/>
    <dgm:cxn modelId="{81C2A859-FB9C-5744-8C5A-3751D45879FE}"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CA6D2474-DDCA-CC41-BAEE-1207FA9C20FD}" type="presOf" srcId="{CCBCDD5E-7586-454A-BE21-3503F488E29C}" destId="{2AB88CF3-B599-B44A-BB41-A7561774492E}" srcOrd="1" destOrd="0" presId="urn:microsoft.com/office/officeart/2005/8/layout/matrix1"/>
    <dgm:cxn modelId="{DD8CC8B1-E9BD-B14D-AD35-0E5E12200CC5}" type="presOf" srcId="{F7DDBC28-B4EA-224F-9E7D-B65F898889E8}" destId="{9202597F-D7BC-B64D-BF96-5E009B5F42EC}" srcOrd="1" destOrd="0" presId="urn:microsoft.com/office/officeart/2005/8/layout/matrix1"/>
    <dgm:cxn modelId="{20509ADB-5A06-884F-B6E6-094C9C5F900A}" type="presOf" srcId="{06DE1A0B-840E-C041-A9C7-FBFCF119ED6C}" destId="{BE74617E-6745-5D49-B63F-7704F0F6539B}"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361353E6-7F82-4F4A-99EF-90564F61508D}" type="presOf" srcId="{992E888E-5441-4A48-8490-45DD9DDBDDBA}" destId="{8A1613FE-26D9-0E46-83A9-9AF948298DEE}" srcOrd="0" destOrd="0" presId="urn:microsoft.com/office/officeart/2005/8/layout/matrix1"/>
    <dgm:cxn modelId="{87BBFBEA-A043-314C-8B76-980B78F78C08}" type="presOf" srcId="{18A3E80B-D319-5C42-9E02-4A2491B7C4F3}" destId="{3B53A725-5CCF-134F-9F36-26C1FBE02CF4}"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933EBFF9-CDA0-CB42-8872-4D7680F2534A}" type="presOf" srcId="{06DE1A0B-840E-C041-A9C7-FBFCF119ED6C}" destId="{0A10FB9A-EACD-0B46-9668-77E51C577859}" srcOrd="0" destOrd="0" presId="urn:microsoft.com/office/officeart/2005/8/layout/matrix1"/>
    <dgm:cxn modelId="{853A83F7-15F0-A545-9BEE-F6C6B8201462}" type="presParOf" srcId="{8A1613FE-26D9-0E46-83A9-9AF948298DEE}" destId="{832929C1-C513-AB46-9AA7-BB272B0DE816}" srcOrd="0" destOrd="0" presId="urn:microsoft.com/office/officeart/2005/8/layout/matrix1"/>
    <dgm:cxn modelId="{331C8F65-72A8-B045-9B20-E91799810A83}" type="presParOf" srcId="{832929C1-C513-AB46-9AA7-BB272B0DE816}" destId="{EECA4A7B-95E4-7C4D-8A57-D33500644B69}" srcOrd="0" destOrd="0" presId="urn:microsoft.com/office/officeart/2005/8/layout/matrix1"/>
    <dgm:cxn modelId="{C2413EFA-EC3C-4247-A101-1A6C71B0AC72}" type="presParOf" srcId="{832929C1-C513-AB46-9AA7-BB272B0DE816}" destId="{9202597F-D7BC-B64D-BF96-5E009B5F42EC}" srcOrd="1" destOrd="0" presId="urn:microsoft.com/office/officeart/2005/8/layout/matrix1"/>
    <dgm:cxn modelId="{1B208006-FD2E-5A42-989F-99A27A3B81E4}" type="presParOf" srcId="{832929C1-C513-AB46-9AA7-BB272B0DE816}" destId="{0A10FB9A-EACD-0B46-9668-77E51C577859}" srcOrd="2" destOrd="0" presId="urn:microsoft.com/office/officeart/2005/8/layout/matrix1"/>
    <dgm:cxn modelId="{CCB94CBB-B5F1-E142-A43A-9FB1408C2CD1}" type="presParOf" srcId="{832929C1-C513-AB46-9AA7-BB272B0DE816}" destId="{BE74617E-6745-5D49-B63F-7704F0F6539B}" srcOrd="3" destOrd="0" presId="urn:microsoft.com/office/officeart/2005/8/layout/matrix1"/>
    <dgm:cxn modelId="{D564D44C-FF99-3041-9BDD-5E8ADA374B1C}" type="presParOf" srcId="{832929C1-C513-AB46-9AA7-BB272B0DE816}" destId="{BD47E702-4A42-944B-A210-0D4EDE94B250}" srcOrd="4" destOrd="0" presId="urn:microsoft.com/office/officeart/2005/8/layout/matrix1"/>
    <dgm:cxn modelId="{7F7F2920-FEC4-1943-A567-ACB2156E0F4E}" type="presParOf" srcId="{832929C1-C513-AB46-9AA7-BB272B0DE816}" destId="{6C9851A4-CDC6-C44B-B34F-5D1A0C201155}" srcOrd="5" destOrd="0" presId="urn:microsoft.com/office/officeart/2005/8/layout/matrix1"/>
    <dgm:cxn modelId="{CE0442AF-6D1D-5A45-A758-62AD43BE9977}" type="presParOf" srcId="{832929C1-C513-AB46-9AA7-BB272B0DE816}" destId="{7602D4D8-358C-7B42-A70F-951F393E82E0}" srcOrd="6" destOrd="0" presId="urn:microsoft.com/office/officeart/2005/8/layout/matrix1"/>
    <dgm:cxn modelId="{C899452B-4E50-0C44-8518-CDE263612ED2}" type="presParOf" srcId="{832929C1-C513-AB46-9AA7-BB272B0DE816}" destId="{2AB88CF3-B599-B44A-BB41-A7561774492E}" srcOrd="7" destOrd="0" presId="urn:microsoft.com/office/officeart/2005/8/layout/matrix1"/>
    <dgm:cxn modelId="{58F1848A-8B87-C94C-A718-89BDBBA82435}"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4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74C24B06-B027-904C-BA78-966FE3694B3B}" type="presOf" srcId="{06DE1A0B-840E-C041-A9C7-FBFCF119ED6C}" destId="{BE74617E-6745-5D49-B63F-7704F0F6539B}" srcOrd="1" destOrd="0" presId="urn:microsoft.com/office/officeart/2005/8/layout/matrix1"/>
    <dgm:cxn modelId="{DC72470B-563A-AB41-A2EC-0F1550CDCF6A}" type="presOf" srcId="{CCBCDD5E-7586-454A-BE21-3503F488E29C}" destId="{2AB88CF3-B599-B44A-BB41-A7561774492E}"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9B4E3113-0C57-BA47-9DE0-ABD2A4EA2BE8}" type="presOf" srcId="{18A3E80B-D319-5C42-9E02-4A2491B7C4F3}" destId="{3B53A725-5CCF-134F-9F36-26C1FBE02CF4}" srcOrd="0" destOrd="0" presId="urn:microsoft.com/office/officeart/2005/8/layout/matrix1"/>
    <dgm:cxn modelId="{1BFCAA22-0548-0049-809B-CE196088D557}" type="presOf" srcId="{06DE1A0B-840E-C041-A9C7-FBFCF119ED6C}" destId="{0A10FB9A-EACD-0B46-9668-77E51C57785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4368374B-0EE1-3640-B5C5-C5D7D9F3E249}" type="presOf" srcId="{CCBCDD5E-7586-454A-BE21-3503F488E29C}" destId="{7602D4D8-358C-7B42-A70F-951F393E82E0}" srcOrd="0" destOrd="0" presId="urn:microsoft.com/office/officeart/2005/8/layout/matrix1"/>
    <dgm:cxn modelId="{BA833E54-3BF2-E246-8D35-B941C4F90F50}" type="presOf" srcId="{EAD40D1B-1E94-2E4B-A3B9-EF16E1F865F8}" destId="{6C9851A4-CDC6-C44B-B34F-5D1A0C201155}" srcOrd="1" destOrd="0" presId="urn:microsoft.com/office/officeart/2005/8/layout/matrix1"/>
    <dgm:cxn modelId="{E4646B55-FC96-BB45-836D-0FE3AD7C5F5C}" type="presOf" srcId="{EAD40D1B-1E94-2E4B-A3B9-EF16E1F865F8}" destId="{BD47E702-4A42-944B-A210-0D4EDE94B250}" srcOrd="0" destOrd="0" presId="urn:microsoft.com/office/officeart/2005/8/layout/matrix1"/>
    <dgm:cxn modelId="{29165259-AB74-BF43-ADC5-67E766BA9ACE}" type="presOf" srcId="{992E888E-5441-4A48-8490-45DD9DDBDDBA}" destId="{8A1613FE-26D9-0E46-83A9-9AF948298DEE}"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3ECE35A1-D672-F143-8167-5AFE52D59CAD}" type="presOf" srcId="{F7DDBC28-B4EA-224F-9E7D-B65F898889E8}" destId="{EECA4A7B-95E4-7C4D-8A57-D33500644B69}" srcOrd="0" destOrd="0" presId="urn:microsoft.com/office/officeart/2005/8/layout/matrix1"/>
    <dgm:cxn modelId="{3871F9CD-6F7D-6B44-B7F8-69298731A100}" type="presOf" srcId="{F7DDBC28-B4EA-224F-9E7D-B65F898889E8}" destId="{9202597F-D7BC-B64D-BF96-5E009B5F42EC}"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A8CD31FD-9A8E-654C-BEF5-5FADBA8D5E30}" type="presParOf" srcId="{8A1613FE-26D9-0E46-83A9-9AF948298DEE}" destId="{832929C1-C513-AB46-9AA7-BB272B0DE816}" srcOrd="0" destOrd="0" presId="urn:microsoft.com/office/officeart/2005/8/layout/matrix1"/>
    <dgm:cxn modelId="{CF93E569-8678-034E-B5A5-E33FBC54C10A}" type="presParOf" srcId="{832929C1-C513-AB46-9AA7-BB272B0DE816}" destId="{EECA4A7B-95E4-7C4D-8A57-D33500644B69}" srcOrd="0" destOrd="0" presId="urn:microsoft.com/office/officeart/2005/8/layout/matrix1"/>
    <dgm:cxn modelId="{5883606C-F638-F444-ABA4-9C637EF798E8}" type="presParOf" srcId="{832929C1-C513-AB46-9AA7-BB272B0DE816}" destId="{9202597F-D7BC-B64D-BF96-5E009B5F42EC}" srcOrd="1" destOrd="0" presId="urn:microsoft.com/office/officeart/2005/8/layout/matrix1"/>
    <dgm:cxn modelId="{36A093E3-8821-5240-816D-76EB9A291BC7}" type="presParOf" srcId="{832929C1-C513-AB46-9AA7-BB272B0DE816}" destId="{0A10FB9A-EACD-0B46-9668-77E51C577859}" srcOrd="2" destOrd="0" presId="urn:microsoft.com/office/officeart/2005/8/layout/matrix1"/>
    <dgm:cxn modelId="{15261CB0-0F4B-614B-94C0-A067DCA6AFB1}" type="presParOf" srcId="{832929C1-C513-AB46-9AA7-BB272B0DE816}" destId="{BE74617E-6745-5D49-B63F-7704F0F6539B}" srcOrd="3" destOrd="0" presId="urn:microsoft.com/office/officeart/2005/8/layout/matrix1"/>
    <dgm:cxn modelId="{05033843-4198-0F4A-8B3D-F9E839041DE5}" type="presParOf" srcId="{832929C1-C513-AB46-9AA7-BB272B0DE816}" destId="{BD47E702-4A42-944B-A210-0D4EDE94B250}" srcOrd="4" destOrd="0" presId="urn:microsoft.com/office/officeart/2005/8/layout/matrix1"/>
    <dgm:cxn modelId="{B136123A-AE38-8641-B288-EB3384B50202}" type="presParOf" srcId="{832929C1-C513-AB46-9AA7-BB272B0DE816}" destId="{6C9851A4-CDC6-C44B-B34F-5D1A0C201155}" srcOrd="5" destOrd="0" presId="urn:microsoft.com/office/officeart/2005/8/layout/matrix1"/>
    <dgm:cxn modelId="{C3F8FE69-2FE4-4849-B700-59D34BBA2485}" type="presParOf" srcId="{832929C1-C513-AB46-9AA7-BB272B0DE816}" destId="{7602D4D8-358C-7B42-A70F-951F393E82E0}" srcOrd="6" destOrd="0" presId="urn:microsoft.com/office/officeart/2005/8/layout/matrix1"/>
    <dgm:cxn modelId="{5A1DA1EA-0E68-AA47-AF47-F1EFA9E41481}" type="presParOf" srcId="{832929C1-C513-AB46-9AA7-BB272B0DE816}" destId="{2AB88CF3-B599-B44A-BB41-A7561774492E}" srcOrd="7" destOrd="0" presId="urn:microsoft.com/office/officeart/2005/8/layout/matrix1"/>
    <dgm:cxn modelId="{243CE5D4-62FB-3E47-A8F5-BF6EB3D970DA}"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41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41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41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38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X="1337" custLinFactNeighborY="0"/>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0CF24D09-10B6-EA42-A442-AC6A0F42913B}" type="presOf" srcId="{06DE1A0B-840E-C041-A9C7-FBFCF119ED6C}" destId="{BE74617E-6745-5D49-B63F-7704F0F6539B}" srcOrd="1" destOrd="0" presId="urn:microsoft.com/office/officeart/2005/8/layout/matrix1"/>
    <dgm:cxn modelId="{DE779D0B-C77B-B640-891E-65F1DEF1A8F2}" srcId="{18A3E80B-D319-5C42-9E02-4A2491B7C4F3}" destId="{EAD40D1B-1E94-2E4B-A3B9-EF16E1F865F8}" srcOrd="2" destOrd="0" parTransId="{0617BF06-94CB-C749-AB78-BB2E174AE25D}" sibTransId="{FAEEA95D-401B-9243-86BD-90AD86CD489C}"/>
    <dgm:cxn modelId="{A821321B-B6E2-6647-9066-D80B90161F23}" type="presOf" srcId="{EAD40D1B-1E94-2E4B-A3B9-EF16E1F865F8}" destId="{BD47E702-4A42-944B-A210-0D4EDE94B250}"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88EF4651-8D35-D74B-9AE7-A5C85D04875D}" type="presOf" srcId="{CCBCDD5E-7586-454A-BE21-3503F488E29C}" destId="{7602D4D8-358C-7B42-A70F-951F393E82E0}" srcOrd="0" destOrd="0" presId="urn:microsoft.com/office/officeart/2005/8/layout/matrix1"/>
    <dgm:cxn modelId="{D18F8A5A-8F5D-9142-B0D2-AFD8B94B48C1}" type="presOf" srcId="{EAD40D1B-1E94-2E4B-A3B9-EF16E1F865F8}" destId="{6C9851A4-CDC6-C44B-B34F-5D1A0C201155}" srcOrd="1" destOrd="0" presId="urn:microsoft.com/office/officeart/2005/8/layout/matrix1"/>
    <dgm:cxn modelId="{2DD5B863-E61A-7848-A976-8A20F578F8DC}" type="presOf" srcId="{18A3E80B-D319-5C42-9E02-4A2491B7C4F3}" destId="{3B53A725-5CCF-134F-9F36-26C1FBE02CF4}" srcOrd="0"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F46C8766-8C4D-3C4D-B175-CEC8BE21E135}" type="presOf" srcId="{992E888E-5441-4A48-8490-45DD9DDBDDBA}" destId="{8A1613FE-26D9-0E46-83A9-9AF948298DEE}" srcOrd="0" destOrd="0" presId="urn:microsoft.com/office/officeart/2005/8/layout/matrix1"/>
    <dgm:cxn modelId="{ED10956F-692C-274A-AA60-5254265D1A2D}" type="presOf" srcId="{06DE1A0B-840E-C041-A9C7-FBFCF119ED6C}" destId="{0A10FB9A-EACD-0B46-9668-77E51C577859}" srcOrd="0" destOrd="0" presId="urn:microsoft.com/office/officeart/2005/8/layout/matrix1"/>
    <dgm:cxn modelId="{5792F7C2-638F-4549-B834-4176189454FC}" type="presOf" srcId="{F7DDBC28-B4EA-224F-9E7D-B65F898889E8}" destId="{9202597F-D7BC-B64D-BF96-5E009B5F42EC}" srcOrd="1" destOrd="0" presId="urn:microsoft.com/office/officeart/2005/8/layout/matrix1"/>
    <dgm:cxn modelId="{F63F0DE2-37FD-E947-BB7A-3D43E4C632F8}" type="presOf" srcId="{CCBCDD5E-7586-454A-BE21-3503F488E29C}" destId="{2AB88CF3-B599-B44A-BB41-A7561774492E}" srcOrd="1"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B569DFEB-474A-4343-A694-F7A358983416}" srcId="{18A3E80B-D319-5C42-9E02-4A2491B7C4F3}" destId="{CCBCDD5E-7586-454A-BE21-3503F488E29C}" srcOrd="3" destOrd="0" parTransId="{BCCA55FB-EEDB-3246-B456-5A8DEA9B25BB}" sibTransId="{B4D2D323-633F-5F4F-85FF-836385ACAA57}"/>
    <dgm:cxn modelId="{7CE1C2FF-87B7-7D43-BA4F-E06FCA3CB9E5}" type="presOf" srcId="{F7DDBC28-B4EA-224F-9E7D-B65F898889E8}" destId="{EECA4A7B-95E4-7C4D-8A57-D33500644B69}" srcOrd="0" destOrd="0" presId="urn:microsoft.com/office/officeart/2005/8/layout/matrix1"/>
    <dgm:cxn modelId="{32CB4896-A151-DB47-9F90-69782BD9B5D3}" type="presParOf" srcId="{8A1613FE-26D9-0E46-83A9-9AF948298DEE}" destId="{832929C1-C513-AB46-9AA7-BB272B0DE816}" srcOrd="0" destOrd="0" presId="urn:microsoft.com/office/officeart/2005/8/layout/matrix1"/>
    <dgm:cxn modelId="{D5B3F72F-86DD-124E-9F75-46B6124E820F}" type="presParOf" srcId="{832929C1-C513-AB46-9AA7-BB272B0DE816}" destId="{EECA4A7B-95E4-7C4D-8A57-D33500644B69}" srcOrd="0" destOrd="0" presId="urn:microsoft.com/office/officeart/2005/8/layout/matrix1"/>
    <dgm:cxn modelId="{1C1FE458-B4E0-E247-B1D5-9EEE4DCB6AC7}" type="presParOf" srcId="{832929C1-C513-AB46-9AA7-BB272B0DE816}" destId="{9202597F-D7BC-B64D-BF96-5E009B5F42EC}" srcOrd="1" destOrd="0" presId="urn:microsoft.com/office/officeart/2005/8/layout/matrix1"/>
    <dgm:cxn modelId="{421A277F-8B5A-7B4B-B390-1A94C3F9286A}" type="presParOf" srcId="{832929C1-C513-AB46-9AA7-BB272B0DE816}" destId="{0A10FB9A-EACD-0B46-9668-77E51C577859}" srcOrd="2" destOrd="0" presId="urn:microsoft.com/office/officeart/2005/8/layout/matrix1"/>
    <dgm:cxn modelId="{00531D64-930E-2249-A492-B34C24616A59}" type="presParOf" srcId="{832929C1-C513-AB46-9AA7-BB272B0DE816}" destId="{BE74617E-6745-5D49-B63F-7704F0F6539B}" srcOrd="3" destOrd="0" presId="urn:microsoft.com/office/officeart/2005/8/layout/matrix1"/>
    <dgm:cxn modelId="{90846761-7066-D242-A735-246C3649DA88}" type="presParOf" srcId="{832929C1-C513-AB46-9AA7-BB272B0DE816}" destId="{BD47E702-4A42-944B-A210-0D4EDE94B250}" srcOrd="4" destOrd="0" presId="urn:microsoft.com/office/officeart/2005/8/layout/matrix1"/>
    <dgm:cxn modelId="{E5CE7530-2DD8-9741-A97D-A9F911421EB0}" type="presParOf" srcId="{832929C1-C513-AB46-9AA7-BB272B0DE816}" destId="{6C9851A4-CDC6-C44B-B34F-5D1A0C201155}" srcOrd="5" destOrd="0" presId="urn:microsoft.com/office/officeart/2005/8/layout/matrix1"/>
    <dgm:cxn modelId="{5EB02CEB-D528-1F4D-A1D2-A9132117C542}" type="presParOf" srcId="{832929C1-C513-AB46-9AA7-BB272B0DE816}" destId="{7602D4D8-358C-7B42-A70F-951F393E82E0}" srcOrd="6" destOrd="0" presId="urn:microsoft.com/office/officeart/2005/8/layout/matrix1"/>
    <dgm:cxn modelId="{D7439D11-AB88-D943-846B-786C6975C0ED}" type="presParOf" srcId="{832929C1-C513-AB46-9AA7-BB272B0DE816}" destId="{2AB88CF3-B599-B44A-BB41-A7561774492E}" srcOrd="7" destOrd="0" presId="urn:microsoft.com/office/officeart/2005/8/layout/matrix1"/>
    <dgm:cxn modelId="{798CCEB2-5434-B248-99DE-9524AE8EDD8E}"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92E888E-5441-4A48-8490-45DD9DDBDDBA}" type="doc">
      <dgm:prSet loTypeId="urn:microsoft.com/office/officeart/2005/8/layout/matrix1" loCatId="" qsTypeId="urn:microsoft.com/office/officeart/2005/8/quickstyle/simple4" qsCatId="simple" csTypeId="urn:microsoft.com/office/officeart/2005/8/colors/colorful1" csCatId="colorful" phldr="1"/>
      <dgm:spPr/>
      <dgm:t>
        <a:bodyPr/>
        <a:lstStyle/>
        <a:p>
          <a:endParaRPr lang="en-US"/>
        </a:p>
      </dgm:t>
    </dgm:pt>
    <dgm:pt modelId="{18A3E80B-D319-5C42-9E02-4A2491B7C4F3}">
      <dgm:prSet phldrT="[Text]"/>
      <dgm:spPr/>
      <dgm:t>
        <a:bodyPr/>
        <a:lstStyle/>
        <a:p>
          <a:r>
            <a:rPr lang="en-US" b="1" dirty="0">
              <a:solidFill>
                <a:schemeClr val="tx1">
                  <a:lumMod val="50000"/>
                </a:schemeClr>
              </a:solidFill>
              <a:latin typeface="Calibri" charset="0"/>
              <a:ea typeface="Calibri" charset="0"/>
              <a:cs typeface="Calibri" charset="0"/>
            </a:rPr>
            <a:t>Qualitative Features </a:t>
          </a:r>
        </a:p>
      </dgm:t>
    </dgm:pt>
    <dgm:pt modelId="{3072C1DA-671A-824B-9D27-E36D2B0662C2}" type="parTrans" cxnId="{08A89DE3-AC33-4146-961E-97C7F6344413}">
      <dgm:prSet/>
      <dgm:spPr/>
      <dgm:t>
        <a:bodyPr/>
        <a:lstStyle/>
        <a:p>
          <a:endParaRPr lang="en-US"/>
        </a:p>
      </dgm:t>
    </dgm:pt>
    <dgm:pt modelId="{B1D8931A-0370-2E4F-820B-E358A3E6D5F2}" type="sibTrans" cxnId="{08A89DE3-AC33-4146-961E-97C7F6344413}">
      <dgm:prSet/>
      <dgm:spPr/>
      <dgm:t>
        <a:bodyPr/>
        <a:lstStyle/>
        <a:p>
          <a:endParaRPr lang="en-US"/>
        </a:p>
      </dgm:t>
    </dgm:pt>
    <dgm:pt modelId="{F7DDBC28-B4EA-224F-9E7D-B65F898889E8}">
      <dgm:prSet phldrT="[Text]" custT="1"/>
      <dgm:spPr/>
      <dgm:t>
        <a:bodyPr/>
        <a:lstStyle/>
        <a:p>
          <a:r>
            <a:rPr lang="en-US" sz="3500" dirty="0">
              <a:solidFill>
                <a:schemeClr val="tx1">
                  <a:lumMod val="50000"/>
                </a:schemeClr>
              </a:solidFill>
              <a:latin typeface="Calibri" charset="0"/>
              <a:ea typeface="Calibri" charset="0"/>
              <a:cs typeface="Calibri" charset="0"/>
            </a:rPr>
            <a:t>Meaning</a:t>
          </a:r>
        </a:p>
      </dgm:t>
    </dgm:pt>
    <dgm:pt modelId="{687F2233-ED41-9648-90B1-FF0D694B4716}" type="parTrans" cxnId="{0BDAF230-D5DF-474A-8B4C-9D5E0F9CF104}">
      <dgm:prSet/>
      <dgm:spPr/>
      <dgm:t>
        <a:bodyPr/>
        <a:lstStyle/>
        <a:p>
          <a:endParaRPr lang="en-US"/>
        </a:p>
      </dgm:t>
    </dgm:pt>
    <dgm:pt modelId="{DF925DB0-CB85-B048-8E71-2C95164D71FB}" type="sibTrans" cxnId="{0BDAF230-D5DF-474A-8B4C-9D5E0F9CF104}">
      <dgm:prSet/>
      <dgm:spPr/>
      <dgm:t>
        <a:bodyPr/>
        <a:lstStyle/>
        <a:p>
          <a:endParaRPr lang="en-US"/>
        </a:p>
      </dgm:t>
    </dgm:pt>
    <dgm:pt modelId="{06DE1A0B-840E-C041-A9C7-FBFCF119ED6C}">
      <dgm:prSet phldrT="[Text]" custT="1"/>
      <dgm:spPr/>
      <dgm:t>
        <a:bodyPr/>
        <a:lstStyle/>
        <a:p>
          <a:r>
            <a:rPr lang="en-US" sz="3500" dirty="0">
              <a:solidFill>
                <a:schemeClr val="tx1">
                  <a:lumMod val="50000"/>
                </a:schemeClr>
              </a:solidFill>
              <a:latin typeface="Calibri" charset="0"/>
              <a:ea typeface="Calibri" charset="0"/>
              <a:cs typeface="Calibri" charset="0"/>
            </a:rPr>
            <a:t>Structure</a:t>
          </a:r>
        </a:p>
      </dgm:t>
    </dgm:pt>
    <dgm:pt modelId="{8BD53FEF-9A94-8149-885A-2EE5BDF1ED44}" type="parTrans" cxnId="{6E3A7166-79F5-BB4F-90C1-752E88E97153}">
      <dgm:prSet/>
      <dgm:spPr/>
      <dgm:t>
        <a:bodyPr/>
        <a:lstStyle/>
        <a:p>
          <a:endParaRPr lang="en-US"/>
        </a:p>
      </dgm:t>
    </dgm:pt>
    <dgm:pt modelId="{4D62AB5F-E38D-3F44-9868-5669737ADCB9}" type="sibTrans" cxnId="{6E3A7166-79F5-BB4F-90C1-752E88E97153}">
      <dgm:prSet/>
      <dgm:spPr/>
      <dgm:t>
        <a:bodyPr/>
        <a:lstStyle/>
        <a:p>
          <a:endParaRPr lang="en-US"/>
        </a:p>
      </dgm:t>
    </dgm:pt>
    <dgm:pt modelId="{EAD40D1B-1E94-2E4B-A3B9-EF16E1F865F8}">
      <dgm:prSet phldrT="[Text]" custT="1"/>
      <dgm:spPr/>
      <dgm:t>
        <a:bodyPr/>
        <a:lstStyle/>
        <a:p>
          <a:r>
            <a:rPr lang="en-US" sz="3500" dirty="0">
              <a:solidFill>
                <a:schemeClr val="tx1">
                  <a:lumMod val="50000"/>
                </a:schemeClr>
              </a:solidFill>
              <a:latin typeface="Calibri" charset="0"/>
              <a:ea typeface="Calibri" charset="0"/>
              <a:cs typeface="Calibri" charset="0"/>
            </a:rPr>
            <a:t>Language</a:t>
          </a:r>
        </a:p>
      </dgm:t>
    </dgm:pt>
    <dgm:pt modelId="{0617BF06-94CB-C749-AB78-BB2E174AE25D}" type="parTrans" cxnId="{DE779D0B-C77B-B640-891E-65F1DEF1A8F2}">
      <dgm:prSet/>
      <dgm:spPr/>
      <dgm:t>
        <a:bodyPr/>
        <a:lstStyle/>
        <a:p>
          <a:endParaRPr lang="en-US"/>
        </a:p>
      </dgm:t>
    </dgm:pt>
    <dgm:pt modelId="{FAEEA95D-401B-9243-86BD-90AD86CD489C}" type="sibTrans" cxnId="{DE779D0B-C77B-B640-891E-65F1DEF1A8F2}">
      <dgm:prSet/>
      <dgm:spPr/>
      <dgm:t>
        <a:bodyPr/>
        <a:lstStyle/>
        <a:p>
          <a:endParaRPr lang="en-US"/>
        </a:p>
      </dgm:t>
    </dgm:pt>
    <dgm:pt modelId="{CCBCDD5E-7586-454A-BE21-3503F488E29C}">
      <dgm:prSet phldrT="[Text]" custT="1"/>
      <dgm:spPr/>
      <dgm:t>
        <a:bodyPr/>
        <a:lstStyle/>
        <a:p>
          <a:r>
            <a:rPr lang="en-US" sz="3500" dirty="0">
              <a:solidFill>
                <a:schemeClr val="tx1">
                  <a:lumMod val="50000"/>
                </a:schemeClr>
              </a:solidFill>
              <a:latin typeface="Calibri" charset="0"/>
              <a:ea typeface="Calibri" charset="0"/>
              <a:cs typeface="Calibri" charset="0"/>
            </a:rPr>
            <a:t>Knowledge</a:t>
          </a:r>
        </a:p>
      </dgm:t>
    </dgm:pt>
    <dgm:pt modelId="{BCCA55FB-EEDB-3246-B456-5A8DEA9B25BB}" type="parTrans" cxnId="{B569DFEB-474A-4343-A694-F7A358983416}">
      <dgm:prSet/>
      <dgm:spPr/>
      <dgm:t>
        <a:bodyPr/>
        <a:lstStyle/>
        <a:p>
          <a:endParaRPr lang="en-US"/>
        </a:p>
      </dgm:t>
    </dgm:pt>
    <dgm:pt modelId="{B4D2D323-633F-5F4F-85FF-836385ACAA57}" type="sibTrans" cxnId="{B569DFEB-474A-4343-A694-F7A358983416}">
      <dgm:prSet/>
      <dgm:spPr/>
      <dgm:t>
        <a:bodyPr/>
        <a:lstStyle/>
        <a:p>
          <a:endParaRPr lang="en-US"/>
        </a:p>
      </dgm:t>
    </dgm:pt>
    <dgm:pt modelId="{8A1613FE-26D9-0E46-83A9-9AF948298DEE}" type="pres">
      <dgm:prSet presAssocID="{992E888E-5441-4A48-8490-45DD9DDBDDBA}" presName="diagram" presStyleCnt="0">
        <dgm:presLayoutVars>
          <dgm:chMax val="1"/>
          <dgm:dir/>
          <dgm:animLvl val="ctr"/>
          <dgm:resizeHandles val="exact"/>
        </dgm:presLayoutVars>
      </dgm:prSet>
      <dgm:spPr/>
    </dgm:pt>
    <dgm:pt modelId="{832929C1-C513-AB46-9AA7-BB272B0DE816}" type="pres">
      <dgm:prSet presAssocID="{992E888E-5441-4A48-8490-45DD9DDBDDBA}" presName="matrix" presStyleCnt="0"/>
      <dgm:spPr/>
    </dgm:pt>
    <dgm:pt modelId="{EECA4A7B-95E4-7C4D-8A57-D33500644B69}" type="pres">
      <dgm:prSet presAssocID="{992E888E-5441-4A48-8490-45DD9DDBDDBA}" presName="tile1" presStyleLbl="node1" presStyleIdx="0" presStyleCnt="4"/>
      <dgm:spPr/>
    </dgm:pt>
    <dgm:pt modelId="{9202597F-D7BC-B64D-BF96-5E009B5F42EC}" type="pres">
      <dgm:prSet presAssocID="{992E888E-5441-4A48-8490-45DD9DDBDDBA}" presName="tile1text" presStyleLbl="node1" presStyleIdx="0" presStyleCnt="4">
        <dgm:presLayoutVars>
          <dgm:chMax val="0"/>
          <dgm:chPref val="0"/>
          <dgm:bulletEnabled val="1"/>
        </dgm:presLayoutVars>
      </dgm:prSet>
      <dgm:spPr/>
    </dgm:pt>
    <dgm:pt modelId="{0A10FB9A-EACD-0B46-9668-77E51C577859}" type="pres">
      <dgm:prSet presAssocID="{992E888E-5441-4A48-8490-45DD9DDBDDBA}" presName="tile2" presStyleLbl="node1" presStyleIdx="1" presStyleCnt="4" custLinFactNeighborX="702" custLinFactNeighborY="0"/>
      <dgm:spPr/>
    </dgm:pt>
    <dgm:pt modelId="{BE74617E-6745-5D49-B63F-7704F0F6539B}" type="pres">
      <dgm:prSet presAssocID="{992E888E-5441-4A48-8490-45DD9DDBDDBA}" presName="tile2text" presStyleLbl="node1" presStyleIdx="1" presStyleCnt="4">
        <dgm:presLayoutVars>
          <dgm:chMax val="0"/>
          <dgm:chPref val="0"/>
          <dgm:bulletEnabled val="1"/>
        </dgm:presLayoutVars>
      </dgm:prSet>
      <dgm:spPr/>
    </dgm:pt>
    <dgm:pt modelId="{BD47E702-4A42-944B-A210-0D4EDE94B250}" type="pres">
      <dgm:prSet presAssocID="{992E888E-5441-4A48-8490-45DD9DDBDDBA}" presName="tile3" presStyleLbl="node1" presStyleIdx="2" presStyleCnt="4"/>
      <dgm:spPr/>
    </dgm:pt>
    <dgm:pt modelId="{6C9851A4-CDC6-C44B-B34F-5D1A0C201155}" type="pres">
      <dgm:prSet presAssocID="{992E888E-5441-4A48-8490-45DD9DDBDDBA}" presName="tile3text" presStyleLbl="node1" presStyleIdx="2" presStyleCnt="4">
        <dgm:presLayoutVars>
          <dgm:chMax val="0"/>
          <dgm:chPref val="0"/>
          <dgm:bulletEnabled val="1"/>
        </dgm:presLayoutVars>
      </dgm:prSet>
      <dgm:spPr/>
    </dgm:pt>
    <dgm:pt modelId="{7602D4D8-358C-7B42-A70F-951F393E82E0}" type="pres">
      <dgm:prSet presAssocID="{992E888E-5441-4A48-8490-45DD9DDBDDBA}" presName="tile4" presStyleLbl="node1" presStyleIdx="3" presStyleCnt="4" custLinFactNeighborY="-734"/>
      <dgm:spPr/>
    </dgm:pt>
    <dgm:pt modelId="{2AB88CF3-B599-B44A-BB41-A7561774492E}" type="pres">
      <dgm:prSet presAssocID="{992E888E-5441-4A48-8490-45DD9DDBDDBA}" presName="tile4text" presStyleLbl="node1" presStyleIdx="3" presStyleCnt="4">
        <dgm:presLayoutVars>
          <dgm:chMax val="0"/>
          <dgm:chPref val="0"/>
          <dgm:bulletEnabled val="1"/>
        </dgm:presLayoutVars>
      </dgm:prSet>
      <dgm:spPr/>
    </dgm:pt>
    <dgm:pt modelId="{3B53A725-5CCF-134F-9F36-26C1FBE02CF4}" type="pres">
      <dgm:prSet presAssocID="{992E888E-5441-4A48-8490-45DD9DDBDDBA}" presName="centerTile" presStyleLbl="fgShp" presStyleIdx="0" presStyleCnt="1">
        <dgm:presLayoutVars>
          <dgm:chMax val="0"/>
          <dgm:chPref val="0"/>
        </dgm:presLayoutVars>
      </dgm:prSet>
      <dgm:spPr/>
    </dgm:pt>
  </dgm:ptLst>
  <dgm:cxnLst>
    <dgm:cxn modelId="{DE779D0B-C77B-B640-891E-65F1DEF1A8F2}" srcId="{18A3E80B-D319-5C42-9E02-4A2491B7C4F3}" destId="{EAD40D1B-1E94-2E4B-A3B9-EF16E1F865F8}" srcOrd="2" destOrd="0" parTransId="{0617BF06-94CB-C749-AB78-BB2E174AE25D}" sibTransId="{FAEEA95D-401B-9243-86BD-90AD86CD489C}"/>
    <dgm:cxn modelId="{6A12B010-6E11-644D-91F2-534865FB09BB}" type="presOf" srcId="{18A3E80B-D319-5C42-9E02-4A2491B7C4F3}" destId="{3B53A725-5CCF-134F-9F36-26C1FBE02CF4}" srcOrd="0" destOrd="0" presId="urn:microsoft.com/office/officeart/2005/8/layout/matrix1"/>
    <dgm:cxn modelId="{A1B9F918-ED12-B64D-B39A-1235C7B87871}" type="presOf" srcId="{EAD40D1B-1E94-2E4B-A3B9-EF16E1F865F8}" destId="{BD47E702-4A42-944B-A210-0D4EDE94B250}" srcOrd="0" destOrd="0" presId="urn:microsoft.com/office/officeart/2005/8/layout/matrix1"/>
    <dgm:cxn modelId="{7D61AA29-D222-E640-AF68-9A8B0B545D63}" type="presOf" srcId="{F7DDBC28-B4EA-224F-9E7D-B65F898889E8}" destId="{EECA4A7B-95E4-7C4D-8A57-D33500644B69}" srcOrd="0" destOrd="0" presId="urn:microsoft.com/office/officeart/2005/8/layout/matrix1"/>
    <dgm:cxn modelId="{0BDAF230-D5DF-474A-8B4C-9D5E0F9CF104}" srcId="{18A3E80B-D319-5C42-9E02-4A2491B7C4F3}" destId="{F7DDBC28-B4EA-224F-9E7D-B65F898889E8}" srcOrd="0" destOrd="0" parTransId="{687F2233-ED41-9648-90B1-FF0D694B4716}" sibTransId="{DF925DB0-CB85-B048-8E71-2C95164D71FB}"/>
    <dgm:cxn modelId="{0EACD246-BFBE-4448-80F5-049B1273DFA9}" type="presOf" srcId="{EAD40D1B-1E94-2E4B-A3B9-EF16E1F865F8}" destId="{6C9851A4-CDC6-C44B-B34F-5D1A0C201155}" srcOrd="1" destOrd="0" presId="urn:microsoft.com/office/officeart/2005/8/layout/matrix1"/>
    <dgm:cxn modelId="{6E3A7166-79F5-BB4F-90C1-752E88E97153}" srcId="{18A3E80B-D319-5C42-9E02-4A2491B7C4F3}" destId="{06DE1A0B-840E-C041-A9C7-FBFCF119ED6C}" srcOrd="1" destOrd="0" parTransId="{8BD53FEF-9A94-8149-885A-2EE5BDF1ED44}" sibTransId="{4D62AB5F-E38D-3F44-9868-5669737ADCB9}"/>
    <dgm:cxn modelId="{136E246A-5A37-E443-A8A6-B7629343C3E3}" type="presOf" srcId="{06DE1A0B-840E-C041-A9C7-FBFCF119ED6C}" destId="{BE74617E-6745-5D49-B63F-7704F0F6539B}" srcOrd="1" destOrd="0" presId="urn:microsoft.com/office/officeart/2005/8/layout/matrix1"/>
    <dgm:cxn modelId="{0799A49A-14B4-3C44-BA23-87546E6BA6A4}" type="presOf" srcId="{992E888E-5441-4A48-8490-45DD9DDBDDBA}" destId="{8A1613FE-26D9-0E46-83A9-9AF948298DEE}" srcOrd="0" destOrd="0" presId="urn:microsoft.com/office/officeart/2005/8/layout/matrix1"/>
    <dgm:cxn modelId="{10B346B8-65A6-0D40-9FA2-FCBBD19AB0F9}" type="presOf" srcId="{CCBCDD5E-7586-454A-BE21-3503F488E29C}" destId="{2AB88CF3-B599-B44A-BB41-A7561774492E}" srcOrd="1" destOrd="0" presId="urn:microsoft.com/office/officeart/2005/8/layout/matrix1"/>
    <dgm:cxn modelId="{D26798BC-17BD-7144-9D3D-5C95F89FDBF6}" type="presOf" srcId="{CCBCDD5E-7586-454A-BE21-3503F488E29C}" destId="{7602D4D8-358C-7B42-A70F-951F393E82E0}" srcOrd="0" destOrd="0" presId="urn:microsoft.com/office/officeart/2005/8/layout/matrix1"/>
    <dgm:cxn modelId="{08A89DE3-AC33-4146-961E-97C7F6344413}" srcId="{992E888E-5441-4A48-8490-45DD9DDBDDBA}" destId="{18A3E80B-D319-5C42-9E02-4A2491B7C4F3}" srcOrd="0" destOrd="0" parTransId="{3072C1DA-671A-824B-9D27-E36D2B0662C2}" sibTransId="{B1D8931A-0370-2E4F-820B-E358A3E6D5F2}"/>
    <dgm:cxn modelId="{403A94E8-4D2C-614B-9F16-0FC92CD54138}" type="presOf" srcId="{06DE1A0B-840E-C041-A9C7-FBFCF119ED6C}" destId="{0A10FB9A-EACD-0B46-9668-77E51C577859}" srcOrd="0" destOrd="0" presId="urn:microsoft.com/office/officeart/2005/8/layout/matrix1"/>
    <dgm:cxn modelId="{B569DFEB-474A-4343-A694-F7A358983416}" srcId="{18A3E80B-D319-5C42-9E02-4A2491B7C4F3}" destId="{CCBCDD5E-7586-454A-BE21-3503F488E29C}" srcOrd="3" destOrd="0" parTransId="{BCCA55FB-EEDB-3246-B456-5A8DEA9B25BB}" sibTransId="{B4D2D323-633F-5F4F-85FF-836385ACAA57}"/>
    <dgm:cxn modelId="{34A425FB-639C-5F47-B625-F7D0869B6E4F}" type="presOf" srcId="{F7DDBC28-B4EA-224F-9E7D-B65F898889E8}" destId="{9202597F-D7BC-B64D-BF96-5E009B5F42EC}" srcOrd="1" destOrd="0" presId="urn:microsoft.com/office/officeart/2005/8/layout/matrix1"/>
    <dgm:cxn modelId="{9B6CEB6B-AA53-2A4B-8BC3-B815AA8D3FBB}" type="presParOf" srcId="{8A1613FE-26D9-0E46-83A9-9AF948298DEE}" destId="{832929C1-C513-AB46-9AA7-BB272B0DE816}" srcOrd="0" destOrd="0" presId="urn:microsoft.com/office/officeart/2005/8/layout/matrix1"/>
    <dgm:cxn modelId="{EE03830F-BC8C-4F41-8D69-69B038EA376A}" type="presParOf" srcId="{832929C1-C513-AB46-9AA7-BB272B0DE816}" destId="{EECA4A7B-95E4-7C4D-8A57-D33500644B69}" srcOrd="0" destOrd="0" presId="urn:microsoft.com/office/officeart/2005/8/layout/matrix1"/>
    <dgm:cxn modelId="{97F525A6-6663-C94D-968C-A9353ECB4D6C}" type="presParOf" srcId="{832929C1-C513-AB46-9AA7-BB272B0DE816}" destId="{9202597F-D7BC-B64D-BF96-5E009B5F42EC}" srcOrd="1" destOrd="0" presId="urn:microsoft.com/office/officeart/2005/8/layout/matrix1"/>
    <dgm:cxn modelId="{E856D9D1-2577-C34A-87B2-98423759D0E2}" type="presParOf" srcId="{832929C1-C513-AB46-9AA7-BB272B0DE816}" destId="{0A10FB9A-EACD-0B46-9668-77E51C577859}" srcOrd="2" destOrd="0" presId="urn:microsoft.com/office/officeart/2005/8/layout/matrix1"/>
    <dgm:cxn modelId="{EA5D186B-1E87-3D40-802D-1CE063B0634D}" type="presParOf" srcId="{832929C1-C513-AB46-9AA7-BB272B0DE816}" destId="{BE74617E-6745-5D49-B63F-7704F0F6539B}" srcOrd="3" destOrd="0" presId="urn:microsoft.com/office/officeart/2005/8/layout/matrix1"/>
    <dgm:cxn modelId="{89E94768-637A-5240-9ACE-08AFC81E460C}" type="presParOf" srcId="{832929C1-C513-AB46-9AA7-BB272B0DE816}" destId="{BD47E702-4A42-944B-A210-0D4EDE94B250}" srcOrd="4" destOrd="0" presId="urn:microsoft.com/office/officeart/2005/8/layout/matrix1"/>
    <dgm:cxn modelId="{12115E0B-EDF3-2240-AC45-7B474B8C1881}" type="presParOf" srcId="{832929C1-C513-AB46-9AA7-BB272B0DE816}" destId="{6C9851A4-CDC6-C44B-B34F-5D1A0C201155}" srcOrd="5" destOrd="0" presId="urn:microsoft.com/office/officeart/2005/8/layout/matrix1"/>
    <dgm:cxn modelId="{5334AAC9-F0EF-534A-BFD6-EE0DFEA7E35A}" type="presParOf" srcId="{832929C1-C513-AB46-9AA7-BB272B0DE816}" destId="{7602D4D8-358C-7B42-A70F-951F393E82E0}" srcOrd="6" destOrd="0" presId="urn:microsoft.com/office/officeart/2005/8/layout/matrix1"/>
    <dgm:cxn modelId="{C7C9FCAE-C66D-B944-9170-728A07E7C429}" type="presParOf" srcId="{832929C1-C513-AB46-9AA7-BB272B0DE816}" destId="{2AB88CF3-B599-B44A-BB41-A7561774492E}" srcOrd="7" destOrd="0" presId="urn:microsoft.com/office/officeart/2005/8/layout/matrix1"/>
    <dgm:cxn modelId="{E6AE2A76-4956-334B-934A-0845197D4C71}" type="presParOf" srcId="{8A1613FE-26D9-0E46-83A9-9AF948298DEE}" destId="{3B53A725-5CCF-134F-9F36-26C1FBE02CF4}"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1480" y="-661480"/>
          <a:ext cx="2645923" cy="3968885"/>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68885" cy="1984442"/>
      </dsp:txXfrm>
    </dsp:sp>
    <dsp:sp modelId="{0A10FB9A-EACD-0B46-9668-77E51C577859}">
      <dsp:nvSpPr>
        <dsp:cNvPr id="0" name=""/>
        <dsp:cNvSpPr/>
      </dsp:nvSpPr>
      <dsp:spPr>
        <a:xfrm>
          <a:off x="3968885" y="0"/>
          <a:ext cx="3968885" cy="2645923"/>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68885" y="0"/>
        <a:ext cx="3968885" cy="1984442"/>
      </dsp:txXfrm>
    </dsp:sp>
    <dsp:sp modelId="{BD47E702-4A42-944B-A210-0D4EDE94B250}">
      <dsp:nvSpPr>
        <dsp:cNvPr id="0" name=""/>
        <dsp:cNvSpPr/>
      </dsp:nvSpPr>
      <dsp:spPr>
        <a:xfrm rot="10800000">
          <a:off x="0" y="2645923"/>
          <a:ext cx="3968885" cy="2645923"/>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07404"/>
        <a:ext cx="3968885" cy="1984442"/>
      </dsp:txXfrm>
    </dsp:sp>
    <dsp:sp modelId="{7602D4D8-358C-7B42-A70F-951F393E82E0}">
      <dsp:nvSpPr>
        <dsp:cNvPr id="0" name=""/>
        <dsp:cNvSpPr/>
      </dsp:nvSpPr>
      <dsp:spPr>
        <a:xfrm rot="5400000">
          <a:off x="4630365" y="1965021"/>
          <a:ext cx="2645923" cy="3968885"/>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68885" y="3287983"/>
        <a:ext cx="3968885" cy="1984442"/>
      </dsp:txXfrm>
    </dsp:sp>
    <dsp:sp modelId="{3B53A725-5CCF-134F-9F36-26C1FBE02CF4}">
      <dsp:nvSpPr>
        <dsp:cNvPr id="0" name=""/>
        <dsp:cNvSpPr/>
      </dsp:nvSpPr>
      <dsp:spPr>
        <a:xfrm>
          <a:off x="2778219" y="1984442"/>
          <a:ext cx="2381331" cy="1322961"/>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2801" y="2049024"/>
        <a:ext cx="2252167" cy="11937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662381" y="-662381"/>
          <a:ext cx="2649526" cy="397428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0" y="0"/>
        <a:ext cx="3974289" cy="1987144"/>
      </dsp:txXfrm>
    </dsp:sp>
    <dsp:sp modelId="{0A10FB9A-EACD-0B46-9668-77E51C577859}">
      <dsp:nvSpPr>
        <dsp:cNvPr id="0" name=""/>
        <dsp:cNvSpPr/>
      </dsp:nvSpPr>
      <dsp:spPr>
        <a:xfrm>
          <a:off x="3974289" y="0"/>
          <a:ext cx="3974289" cy="2649526"/>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974289" y="0"/>
        <a:ext cx="3974289" cy="1987144"/>
      </dsp:txXfrm>
    </dsp:sp>
    <dsp:sp modelId="{BD47E702-4A42-944B-A210-0D4EDE94B250}">
      <dsp:nvSpPr>
        <dsp:cNvPr id="0" name=""/>
        <dsp:cNvSpPr/>
      </dsp:nvSpPr>
      <dsp:spPr>
        <a:xfrm rot="10800000">
          <a:off x="0" y="2649526"/>
          <a:ext cx="3974289" cy="2649526"/>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3311908"/>
        <a:ext cx="3974289" cy="1987144"/>
      </dsp:txXfrm>
    </dsp:sp>
    <dsp:sp modelId="{7602D4D8-358C-7B42-A70F-951F393E82E0}">
      <dsp:nvSpPr>
        <dsp:cNvPr id="0" name=""/>
        <dsp:cNvSpPr/>
      </dsp:nvSpPr>
      <dsp:spPr>
        <a:xfrm rot="5400000">
          <a:off x="4636671" y="1967697"/>
          <a:ext cx="2649526" cy="397428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974289" y="3292460"/>
        <a:ext cx="3974289" cy="1987144"/>
      </dsp:txXfrm>
    </dsp:sp>
    <dsp:sp modelId="{3B53A725-5CCF-134F-9F36-26C1FBE02CF4}">
      <dsp:nvSpPr>
        <dsp:cNvPr id="0" name=""/>
        <dsp:cNvSpPr/>
      </dsp:nvSpPr>
      <dsp:spPr>
        <a:xfrm>
          <a:off x="2782002" y="1987144"/>
          <a:ext cx="2384573" cy="1324763"/>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chemeClr val="tx1">
                  <a:lumMod val="50000"/>
                </a:schemeClr>
              </a:solidFill>
              <a:latin typeface="Calibri" charset="0"/>
              <a:ea typeface="Calibri" charset="0"/>
              <a:cs typeface="Calibri" charset="0"/>
            </a:rPr>
            <a:t>Qualitative Features </a:t>
          </a:r>
        </a:p>
      </dsp:txBody>
      <dsp:txXfrm>
        <a:off x="2846672" y="2051814"/>
        <a:ext cx="2255233" cy="11954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459951" y="-459951"/>
          <a:ext cx="1809443" cy="2729345"/>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Meaning</a:t>
          </a:r>
        </a:p>
      </dsp:txBody>
      <dsp:txXfrm rot="5400000">
        <a:off x="0" y="0"/>
        <a:ext cx="2729345" cy="1357082"/>
      </dsp:txXfrm>
    </dsp:sp>
    <dsp:sp modelId="{0A10FB9A-EACD-0B46-9668-77E51C577859}">
      <dsp:nvSpPr>
        <dsp:cNvPr id="0" name=""/>
        <dsp:cNvSpPr/>
      </dsp:nvSpPr>
      <dsp:spPr>
        <a:xfrm>
          <a:off x="2729345" y="0"/>
          <a:ext cx="2729345" cy="1809443"/>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Structure</a:t>
          </a:r>
        </a:p>
      </dsp:txBody>
      <dsp:txXfrm>
        <a:off x="2729345" y="0"/>
        <a:ext cx="2729345" cy="1357082"/>
      </dsp:txXfrm>
    </dsp:sp>
    <dsp:sp modelId="{BD47E702-4A42-944B-A210-0D4EDE94B250}">
      <dsp:nvSpPr>
        <dsp:cNvPr id="0" name=""/>
        <dsp:cNvSpPr/>
      </dsp:nvSpPr>
      <dsp:spPr>
        <a:xfrm rot="10800000">
          <a:off x="0" y="1809443"/>
          <a:ext cx="2729345" cy="1809443"/>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Language</a:t>
          </a:r>
        </a:p>
      </dsp:txBody>
      <dsp:txXfrm rot="10800000">
        <a:off x="0" y="2261803"/>
        <a:ext cx="2729345" cy="1357082"/>
      </dsp:txXfrm>
    </dsp:sp>
    <dsp:sp modelId="{7602D4D8-358C-7B42-A70F-951F393E82E0}">
      <dsp:nvSpPr>
        <dsp:cNvPr id="0" name=""/>
        <dsp:cNvSpPr/>
      </dsp:nvSpPr>
      <dsp:spPr>
        <a:xfrm rot="5400000">
          <a:off x="3189296" y="1336210"/>
          <a:ext cx="1809443" cy="2729345"/>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lumMod val="50000"/>
                </a:schemeClr>
              </a:solidFill>
              <a:latin typeface="Calibri" charset="0"/>
              <a:ea typeface="Calibri" charset="0"/>
              <a:cs typeface="Calibri" charset="0"/>
            </a:rPr>
            <a:t>Knowledge</a:t>
          </a:r>
        </a:p>
      </dsp:txBody>
      <dsp:txXfrm rot="-5400000">
        <a:off x="2729346" y="2248521"/>
        <a:ext cx="2729345" cy="1357082"/>
      </dsp:txXfrm>
    </dsp:sp>
    <dsp:sp modelId="{3B53A725-5CCF-134F-9F36-26C1FBE02CF4}">
      <dsp:nvSpPr>
        <dsp:cNvPr id="0" name=""/>
        <dsp:cNvSpPr/>
      </dsp:nvSpPr>
      <dsp:spPr>
        <a:xfrm>
          <a:off x="1910541" y="1357082"/>
          <a:ext cx="1637607" cy="904721"/>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solidFill>
                <a:schemeClr val="tx1">
                  <a:lumMod val="50000"/>
                </a:schemeClr>
              </a:solidFill>
              <a:latin typeface="Calibri" charset="0"/>
              <a:ea typeface="Calibri" charset="0"/>
              <a:cs typeface="Calibri" charset="0"/>
            </a:rPr>
            <a:t>Qualitative Features </a:t>
          </a:r>
        </a:p>
      </dsp:txBody>
      <dsp:txXfrm>
        <a:off x="1954706" y="1401247"/>
        <a:ext cx="1549277" cy="8163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33296" y="-533296"/>
          <a:ext cx="2127353" cy="3193946"/>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Meaning</a:t>
          </a:r>
        </a:p>
      </dsp:txBody>
      <dsp:txXfrm rot="5400000">
        <a:off x="0" y="0"/>
        <a:ext cx="3193946" cy="1595515"/>
      </dsp:txXfrm>
    </dsp:sp>
    <dsp:sp modelId="{0A10FB9A-EACD-0B46-9668-77E51C577859}">
      <dsp:nvSpPr>
        <dsp:cNvPr id="0" name=""/>
        <dsp:cNvSpPr/>
      </dsp:nvSpPr>
      <dsp:spPr>
        <a:xfrm>
          <a:off x="3193946" y="0"/>
          <a:ext cx="3193946" cy="2127353"/>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Structure</a:t>
          </a:r>
        </a:p>
      </dsp:txBody>
      <dsp:txXfrm>
        <a:off x="3193946" y="0"/>
        <a:ext cx="3193946" cy="1595515"/>
      </dsp:txXfrm>
    </dsp:sp>
    <dsp:sp modelId="{BD47E702-4A42-944B-A210-0D4EDE94B250}">
      <dsp:nvSpPr>
        <dsp:cNvPr id="0" name=""/>
        <dsp:cNvSpPr/>
      </dsp:nvSpPr>
      <dsp:spPr>
        <a:xfrm rot="10800000">
          <a:off x="0" y="2127353"/>
          <a:ext cx="3193946" cy="2127353"/>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Language</a:t>
          </a:r>
        </a:p>
      </dsp:txBody>
      <dsp:txXfrm rot="10800000">
        <a:off x="0" y="2659191"/>
        <a:ext cx="3193946" cy="1595515"/>
      </dsp:txXfrm>
    </dsp:sp>
    <dsp:sp modelId="{7602D4D8-358C-7B42-A70F-951F393E82E0}">
      <dsp:nvSpPr>
        <dsp:cNvPr id="0" name=""/>
        <dsp:cNvSpPr/>
      </dsp:nvSpPr>
      <dsp:spPr>
        <a:xfrm rot="5400000">
          <a:off x="3727243" y="1578442"/>
          <a:ext cx="2127353" cy="3193946"/>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Knowledge</a:t>
          </a:r>
        </a:p>
      </dsp:txBody>
      <dsp:txXfrm rot="-5400000">
        <a:off x="3193947" y="2643576"/>
        <a:ext cx="3193946" cy="1595515"/>
      </dsp:txXfrm>
    </dsp:sp>
    <dsp:sp modelId="{3B53A725-5CCF-134F-9F36-26C1FBE02CF4}">
      <dsp:nvSpPr>
        <dsp:cNvPr id="0" name=""/>
        <dsp:cNvSpPr/>
      </dsp:nvSpPr>
      <dsp:spPr>
        <a:xfrm>
          <a:off x="2235762" y="1595515"/>
          <a:ext cx="1916367" cy="1063676"/>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b="1" kern="1200" dirty="0">
              <a:solidFill>
                <a:schemeClr val="tx1">
                  <a:lumMod val="50000"/>
                </a:schemeClr>
              </a:solidFill>
              <a:latin typeface="Calibri" charset="0"/>
              <a:ea typeface="Calibri" charset="0"/>
              <a:cs typeface="Calibri" charset="0"/>
            </a:rPr>
            <a:t>Qualitative Features </a:t>
          </a:r>
        </a:p>
      </dsp:txBody>
      <dsp:txXfrm>
        <a:off x="2287686" y="1647439"/>
        <a:ext cx="1812519" cy="9598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587329" y="-587329"/>
          <a:ext cx="2349319" cy="3523979"/>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Meaning</a:t>
          </a:r>
        </a:p>
      </dsp:txBody>
      <dsp:txXfrm rot="5400000">
        <a:off x="-1" y="1"/>
        <a:ext cx="3523979" cy="1761989"/>
      </dsp:txXfrm>
    </dsp:sp>
    <dsp:sp modelId="{0A10FB9A-EACD-0B46-9668-77E51C577859}">
      <dsp:nvSpPr>
        <dsp:cNvPr id="0" name=""/>
        <dsp:cNvSpPr/>
      </dsp:nvSpPr>
      <dsp:spPr>
        <a:xfrm>
          <a:off x="3523979" y="0"/>
          <a:ext cx="3523979" cy="2349319"/>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Structure</a:t>
          </a:r>
        </a:p>
      </dsp:txBody>
      <dsp:txXfrm>
        <a:off x="3523979" y="0"/>
        <a:ext cx="3523979" cy="1761989"/>
      </dsp:txXfrm>
    </dsp:sp>
    <dsp:sp modelId="{BD47E702-4A42-944B-A210-0D4EDE94B250}">
      <dsp:nvSpPr>
        <dsp:cNvPr id="0" name=""/>
        <dsp:cNvSpPr/>
      </dsp:nvSpPr>
      <dsp:spPr>
        <a:xfrm rot="10800000">
          <a:off x="0" y="2349319"/>
          <a:ext cx="3523979" cy="2349319"/>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Language</a:t>
          </a:r>
        </a:p>
      </dsp:txBody>
      <dsp:txXfrm rot="10800000">
        <a:off x="0" y="2936649"/>
        <a:ext cx="3523979" cy="1761989"/>
      </dsp:txXfrm>
    </dsp:sp>
    <dsp:sp modelId="{7602D4D8-358C-7B42-A70F-951F393E82E0}">
      <dsp:nvSpPr>
        <dsp:cNvPr id="0" name=""/>
        <dsp:cNvSpPr/>
      </dsp:nvSpPr>
      <dsp:spPr>
        <a:xfrm rot="5400000">
          <a:off x="4111308" y="1744745"/>
          <a:ext cx="2349319" cy="3523979"/>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lumMod val="50000"/>
                </a:schemeClr>
              </a:solidFill>
              <a:latin typeface="Calibri" charset="0"/>
              <a:ea typeface="Calibri" charset="0"/>
              <a:cs typeface="Calibri" charset="0"/>
            </a:rPr>
            <a:t>Knowledge</a:t>
          </a:r>
        </a:p>
      </dsp:txBody>
      <dsp:txXfrm rot="-5400000">
        <a:off x="3523978" y="2919405"/>
        <a:ext cx="3523979" cy="1761989"/>
      </dsp:txXfrm>
    </dsp:sp>
    <dsp:sp modelId="{3B53A725-5CCF-134F-9F36-26C1FBE02CF4}">
      <dsp:nvSpPr>
        <dsp:cNvPr id="0" name=""/>
        <dsp:cNvSpPr/>
      </dsp:nvSpPr>
      <dsp:spPr>
        <a:xfrm>
          <a:off x="2466785" y="1761989"/>
          <a:ext cx="2114387" cy="1174659"/>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tx1">
                  <a:lumMod val="50000"/>
                </a:schemeClr>
              </a:solidFill>
              <a:latin typeface="Calibri" charset="0"/>
              <a:ea typeface="Calibri" charset="0"/>
              <a:cs typeface="Calibri" charset="0"/>
            </a:rPr>
            <a:t>Qualitative Features </a:t>
          </a:r>
        </a:p>
      </dsp:txBody>
      <dsp:txXfrm>
        <a:off x="2524127" y="1819331"/>
        <a:ext cx="1999703" cy="10599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381364" y="-381364"/>
          <a:ext cx="1957522" cy="2720251"/>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Meaning</a:t>
          </a:r>
        </a:p>
      </dsp:txBody>
      <dsp:txXfrm rot="5400000">
        <a:off x="-1" y="1"/>
        <a:ext cx="2720251" cy="1468141"/>
      </dsp:txXfrm>
    </dsp:sp>
    <dsp:sp modelId="{0A10FB9A-EACD-0B46-9668-77E51C577859}">
      <dsp:nvSpPr>
        <dsp:cNvPr id="0" name=""/>
        <dsp:cNvSpPr/>
      </dsp:nvSpPr>
      <dsp:spPr>
        <a:xfrm>
          <a:off x="2720251" y="0"/>
          <a:ext cx="2720251" cy="1957522"/>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Structure</a:t>
          </a:r>
        </a:p>
      </dsp:txBody>
      <dsp:txXfrm>
        <a:off x="2720251" y="0"/>
        <a:ext cx="2720251" cy="1468141"/>
      </dsp:txXfrm>
    </dsp:sp>
    <dsp:sp modelId="{BD47E702-4A42-944B-A210-0D4EDE94B250}">
      <dsp:nvSpPr>
        <dsp:cNvPr id="0" name=""/>
        <dsp:cNvSpPr/>
      </dsp:nvSpPr>
      <dsp:spPr>
        <a:xfrm rot="10800000">
          <a:off x="0" y="1957522"/>
          <a:ext cx="2720251" cy="1957522"/>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dirty="0">
              <a:solidFill>
                <a:schemeClr val="tx1">
                  <a:lumMod val="50000"/>
                </a:schemeClr>
              </a:solidFill>
              <a:latin typeface="Calibri" charset="0"/>
              <a:ea typeface="Calibri" charset="0"/>
              <a:cs typeface="Calibri" charset="0"/>
            </a:rPr>
            <a:t>Language</a:t>
          </a:r>
        </a:p>
      </dsp:txBody>
      <dsp:txXfrm rot="10800000">
        <a:off x="0" y="2446902"/>
        <a:ext cx="2720251" cy="1468141"/>
      </dsp:txXfrm>
    </dsp:sp>
    <dsp:sp modelId="{7602D4D8-358C-7B42-A70F-951F393E82E0}">
      <dsp:nvSpPr>
        <dsp:cNvPr id="0" name=""/>
        <dsp:cNvSpPr/>
      </dsp:nvSpPr>
      <dsp:spPr>
        <a:xfrm rot="5400000">
          <a:off x="3101616" y="1576157"/>
          <a:ext cx="1957522" cy="2720251"/>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0256" tIns="270256" rIns="270256" bIns="270256"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lumMod val="50000"/>
                </a:schemeClr>
              </a:solidFill>
              <a:latin typeface="Calibri" charset="0"/>
              <a:ea typeface="Calibri" charset="0"/>
              <a:cs typeface="Calibri" charset="0"/>
            </a:rPr>
            <a:t>Knowledge</a:t>
          </a:r>
        </a:p>
      </dsp:txBody>
      <dsp:txXfrm rot="-5400000">
        <a:off x="2720251" y="2446902"/>
        <a:ext cx="2720251" cy="1468141"/>
      </dsp:txXfrm>
    </dsp:sp>
    <dsp:sp modelId="{3B53A725-5CCF-134F-9F36-26C1FBE02CF4}">
      <dsp:nvSpPr>
        <dsp:cNvPr id="0" name=""/>
        <dsp:cNvSpPr/>
      </dsp:nvSpPr>
      <dsp:spPr>
        <a:xfrm>
          <a:off x="1904176" y="1468141"/>
          <a:ext cx="1632150" cy="978761"/>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chemeClr val="tx1">
                  <a:lumMod val="50000"/>
                </a:schemeClr>
              </a:solidFill>
              <a:latin typeface="Calibri" charset="0"/>
              <a:ea typeface="Calibri" charset="0"/>
              <a:cs typeface="Calibri" charset="0"/>
            </a:rPr>
            <a:t>Qualitative Features </a:t>
          </a:r>
        </a:p>
      </dsp:txBody>
      <dsp:txXfrm>
        <a:off x="1951955" y="1515920"/>
        <a:ext cx="1536592" cy="8832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A4A7B-95E4-7C4D-8A57-D33500644B69}">
      <dsp:nvSpPr>
        <dsp:cNvPr id="0" name=""/>
        <dsp:cNvSpPr/>
      </dsp:nvSpPr>
      <dsp:spPr>
        <a:xfrm rot="16200000">
          <a:off x="462063" y="-462063"/>
          <a:ext cx="1848255" cy="2772383"/>
        </a:xfrm>
        <a:prstGeom prst="round1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Meaning</a:t>
          </a:r>
        </a:p>
      </dsp:txBody>
      <dsp:txXfrm rot="5400000">
        <a:off x="-1" y="1"/>
        <a:ext cx="2772383" cy="1386191"/>
      </dsp:txXfrm>
    </dsp:sp>
    <dsp:sp modelId="{0A10FB9A-EACD-0B46-9668-77E51C577859}">
      <dsp:nvSpPr>
        <dsp:cNvPr id="0" name=""/>
        <dsp:cNvSpPr/>
      </dsp:nvSpPr>
      <dsp:spPr>
        <a:xfrm>
          <a:off x="2772383" y="0"/>
          <a:ext cx="2772383" cy="1848255"/>
        </a:xfrm>
        <a:prstGeom prst="round1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Structure</a:t>
          </a:r>
        </a:p>
      </dsp:txBody>
      <dsp:txXfrm>
        <a:off x="2772383" y="0"/>
        <a:ext cx="2772383" cy="1386191"/>
      </dsp:txXfrm>
    </dsp:sp>
    <dsp:sp modelId="{BD47E702-4A42-944B-A210-0D4EDE94B250}">
      <dsp:nvSpPr>
        <dsp:cNvPr id="0" name=""/>
        <dsp:cNvSpPr/>
      </dsp:nvSpPr>
      <dsp:spPr>
        <a:xfrm rot="10800000">
          <a:off x="0" y="1848255"/>
          <a:ext cx="2772383" cy="1848255"/>
        </a:xfrm>
        <a:prstGeom prst="round1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Language</a:t>
          </a:r>
        </a:p>
      </dsp:txBody>
      <dsp:txXfrm rot="10800000">
        <a:off x="0" y="2310319"/>
        <a:ext cx="2772383" cy="1386191"/>
      </dsp:txXfrm>
    </dsp:sp>
    <dsp:sp modelId="{7602D4D8-358C-7B42-A70F-951F393E82E0}">
      <dsp:nvSpPr>
        <dsp:cNvPr id="0" name=""/>
        <dsp:cNvSpPr/>
      </dsp:nvSpPr>
      <dsp:spPr>
        <a:xfrm rot="5400000">
          <a:off x="3234446" y="1372625"/>
          <a:ext cx="1848255" cy="2772383"/>
        </a:xfrm>
        <a:prstGeom prst="round1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latin typeface="Calibri" charset="0"/>
              <a:ea typeface="Calibri" charset="0"/>
              <a:cs typeface="Calibri" charset="0"/>
            </a:rPr>
            <a:t>Knowledge</a:t>
          </a:r>
        </a:p>
      </dsp:txBody>
      <dsp:txXfrm rot="-5400000">
        <a:off x="2772382" y="2296753"/>
        <a:ext cx="2772383" cy="1386191"/>
      </dsp:txXfrm>
    </dsp:sp>
    <dsp:sp modelId="{3B53A725-5CCF-134F-9F36-26C1FBE02CF4}">
      <dsp:nvSpPr>
        <dsp:cNvPr id="0" name=""/>
        <dsp:cNvSpPr/>
      </dsp:nvSpPr>
      <dsp:spPr>
        <a:xfrm>
          <a:off x="1940668" y="1386191"/>
          <a:ext cx="1663429" cy="924127"/>
        </a:xfrm>
        <a:prstGeom prst="roundRect">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chemeClr val="tx1">
                  <a:lumMod val="50000"/>
                </a:schemeClr>
              </a:solidFill>
              <a:latin typeface="Calibri" charset="0"/>
              <a:ea typeface="Calibri" charset="0"/>
              <a:cs typeface="Calibri" charset="0"/>
            </a:rPr>
            <a:t>Qualitative Features </a:t>
          </a:r>
        </a:p>
      </dsp:txBody>
      <dsp:txXfrm>
        <a:off x="1985780" y="1431303"/>
        <a:ext cx="1573205" cy="83390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12/13/18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s://learnzillion.com/resources/58544-american-revolution/"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3" Type="http://schemas.openxmlformats.org/officeDocument/2006/relationships/hyperlink" Target="https://learnzillion.com/resources/58544-american-revolution/"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learnzillion.com/resources/58544-american-revolution/"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learnzillion.com/resources/58544-american-revolution/"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s://www.poetryfoundation.org/poems/44637/the-landlords-tale-paul-reveres-ride"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798806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2413" y="644525"/>
            <a:ext cx="4070350" cy="2289175"/>
          </a:xfrm>
        </p:spPr>
      </p:sp>
      <p:sp>
        <p:nvSpPr>
          <p:cNvPr id="3" name="Notes Placeholder 2"/>
          <p:cNvSpPr>
            <a:spLocks noGrp="1"/>
          </p:cNvSpPr>
          <p:nvPr>
            <p:ph type="body" idx="1"/>
          </p:nvPr>
        </p:nvSpPr>
        <p:spPr>
          <a:xfrm>
            <a:off x="724382" y="3124068"/>
            <a:ext cx="5486400" cy="5931032"/>
          </a:xfrm>
        </p:spPr>
        <p:txBody>
          <a:bodyPr/>
          <a:lstStyle/>
          <a:p>
            <a:r>
              <a:rPr lang="en-US" b="1" dirty="0"/>
              <a:t>Duration: </a:t>
            </a:r>
            <a:r>
              <a:rPr lang="en-US" b="0" dirty="0"/>
              <a:t>1 minute</a:t>
            </a:r>
          </a:p>
          <a:p>
            <a:endParaRPr lang="en-US" b="1" dirty="0"/>
          </a:p>
          <a:p>
            <a:r>
              <a:rPr lang="en-US" b="1" baseline="0" dirty="0"/>
              <a:t>Facilitator says:</a:t>
            </a:r>
            <a:r>
              <a:rPr lang="en-US" b="0" baseline="0" dirty="0"/>
              <a:t> Let’s take a look at some examples of Lexile Levels of texts.  First we have </a:t>
            </a:r>
            <a:r>
              <a:rPr lang="en-US" i="1" baseline="0" dirty="0"/>
              <a:t>Roll of Thunder Hear My Cry </a:t>
            </a:r>
            <a:r>
              <a:rPr lang="en-US" baseline="0" dirty="0"/>
              <a:t>(Taylor), the 1977 Newberry Award winner about land ownership and racism. This is a popular book for 5</a:t>
            </a:r>
            <a:r>
              <a:rPr lang="en-US" baseline="30000" dirty="0"/>
              <a:t>th</a:t>
            </a:r>
            <a:r>
              <a:rPr lang="en-US" baseline="0" dirty="0"/>
              <a:t>-6</a:t>
            </a:r>
            <a:r>
              <a:rPr lang="en-US" baseline="30000" dirty="0"/>
              <a:t>th</a:t>
            </a:r>
            <a:r>
              <a:rPr lang="en-US" baseline="0" dirty="0"/>
              <a:t> graders. Based on its second length and word frequency, a computer gave this book</a:t>
            </a:r>
            <a:r>
              <a:rPr lang="is-IS" baseline="0" dirty="0"/>
              <a:t>…</a:t>
            </a:r>
          </a:p>
          <a:p>
            <a:endParaRPr lang="is-IS" baseline="0" dirty="0"/>
          </a:p>
          <a:p>
            <a:r>
              <a:rPr lang="is-IS" b="1" baseline="0" dirty="0"/>
              <a:t>Facilitator does: </a:t>
            </a:r>
            <a:r>
              <a:rPr lang="is-IS" baseline="0" dirty="0"/>
              <a:t>Click to reveal and read 720 lexile.</a:t>
            </a:r>
          </a:p>
          <a:p>
            <a:endParaRPr lang="is-IS" baseline="0" dirty="0"/>
          </a:p>
          <a:p>
            <a:r>
              <a:rPr lang="is-IS" b="1" baseline="0" dirty="0"/>
              <a:t>Facilitator says:  </a:t>
            </a:r>
            <a:r>
              <a:rPr lang="is-IS" baseline="0" dirty="0"/>
              <a:t>Now let’s take a look at the second book pictured here - </a:t>
            </a:r>
            <a:r>
              <a:rPr lang="en-US" i="1" baseline="0" dirty="0"/>
              <a:t>Bat Loves the Night</a:t>
            </a:r>
            <a:r>
              <a:rPr lang="en-US" baseline="0" dirty="0"/>
              <a:t> (Davies, 2001), which is a young children’s book about a bat, a book that you may read aloud to Kindergarten students.  Based on its sentence length and word frequency, a computer labeled this book as</a:t>
            </a:r>
            <a:r>
              <a:rPr lang="is-IS" baseline="0" dirty="0"/>
              <a:t>…</a:t>
            </a:r>
          </a:p>
          <a:p>
            <a:endParaRPr lang="is-I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aseline="0" dirty="0"/>
              <a:t>Click to reveal and read 720 lexile.</a:t>
            </a:r>
          </a:p>
          <a:p>
            <a:endParaRPr lang="en-US" b="0" baseline="0" dirty="0"/>
          </a:p>
          <a:p>
            <a:r>
              <a:rPr lang="is-IS" b="1" baseline="0" dirty="0"/>
              <a:t>Facilitator says: </a:t>
            </a:r>
            <a:r>
              <a:rPr lang="en-US" b="0" baseline="0" dirty="0"/>
              <a:t>So the question is - Is quantitative complexity enough? No! Complexity is more than just word length and sentence structure. </a:t>
            </a:r>
            <a:r>
              <a:rPr lang="en-US" baseline="0" dirty="0"/>
              <a:t>Quantitative measures are not enough to place texts at a grade level - they are simply a good starting point. As you can see with these two examples, quantitative complexity is NOT enough.</a:t>
            </a:r>
          </a:p>
          <a:p>
            <a:pPr marL="0" indent="0">
              <a:buFontTx/>
              <a:buNone/>
            </a:pPr>
            <a:endParaRPr lang="en-US" baseline="0" dirty="0"/>
          </a:p>
          <a:p>
            <a:pPr marL="0" indent="0">
              <a:buFontTx/>
              <a:buNone/>
            </a:pPr>
            <a:r>
              <a:rPr lang="en-US" b="1" baseline="0" dirty="0"/>
              <a:t>Facilitator says: </a:t>
            </a:r>
            <a:r>
              <a:rPr lang="en-US" baseline="0" dirty="0"/>
              <a:t>Further analysis of what makes these texts complex, including the complexity of themes explored in the text, helps place them appropriately in instructional bands. And as we pointed out earlier, it also equips us as educators with the knowledge we need to make informed instructional decisions about how to support our students in accessing the text. </a:t>
            </a:r>
          </a:p>
          <a:p>
            <a:pPr marL="0" indent="0">
              <a:buFontTx/>
              <a:buNone/>
            </a:pPr>
            <a:endParaRPr lang="en-US" dirty="0"/>
          </a:p>
          <a:p>
            <a:pPr marL="0" indent="0">
              <a:buFontTx/>
              <a:buNone/>
            </a:pPr>
            <a:r>
              <a:rPr lang="en-US" b="1" baseline="0" dirty="0"/>
              <a:t>Image Sources:</a:t>
            </a:r>
          </a:p>
          <a:p>
            <a:pPr marL="171450" indent="-171450">
              <a:buFont typeface="Arial" charset="0"/>
              <a:buChar char="•"/>
            </a:pPr>
            <a:r>
              <a:rPr lang="en-US" dirty="0"/>
              <a:t>Taylor, M. D. (2016). Roll of Thunder, Hear My Cry. New York, NY: Penguin Random House. </a:t>
            </a:r>
          </a:p>
          <a:p>
            <a:pPr marL="171450" indent="-171450">
              <a:buFont typeface="Arial" charset="0"/>
              <a:buChar char="•"/>
            </a:pPr>
            <a:r>
              <a:rPr lang="en-US" dirty="0"/>
              <a:t>Davies, N. (2001). Bat Loves the Night. New York, NY: Scholastic.</a:t>
            </a: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Tree>
    <p:extLst>
      <p:ext uri="{BB962C8B-B14F-4D97-AF65-F5344CB8AC3E}">
        <p14:creationId xmlns:p14="http://schemas.microsoft.com/office/powerpoint/2010/main" val="37649554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a:t>
            </a:r>
            <a:endParaRPr lang="en-US" b="1" dirty="0"/>
          </a:p>
          <a:p>
            <a:endParaRPr lang="en-US" b="1" dirty="0"/>
          </a:p>
          <a:p>
            <a:r>
              <a:rPr lang="en-US" b="1" dirty="0"/>
              <a:t>Facilitator does: </a:t>
            </a:r>
            <a:r>
              <a:rPr lang="en-US" dirty="0"/>
              <a:t>Have participants reflect independently</a:t>
            </a:r>
            <a:r>
              <a:rPr lang="en-US" baseline="0" dirty="0"/>
              <a:t> before sharing with a partner; encourage them to be specific and provide evidence/examples from their own classrooms. There is space for participants</a:t>
            </a:r>
            <a:r>
              <a:rPr lang="en-US" dirty="0"/>
              <a:t> to write their thinking in the note catcher</a:t>
            </a:r>
            <a:r>
              <a:rPr lang="en-US" b="1" dirty="0"/>
              <a:t>.</a:t>
            </a:r>
            <a:r>
              <a:rPr lang="en-US" baseline="0" dirty="0"/>
              <a:t> If time allows have a few participants share out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6640866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871538"/>
            <a:ext cx="3711575" cy="2087562"/>
          </a:xfrm>
        </p:spPr>
      </p:sp>
      <p:sp>
        <p:nvSpPr>
          <p:cNvPr id="3" name="Notes Placeholder 2"/>
          <p:cNvSpPr>
            <a:spLocks noGrp="1"/>
          </p:cNvSpPr>
          <p:nvPr>
            <p:ph type="body" idx="1"/>
          </p:nvPr>
        </p:nvSpPr>
        <p:spPr>
          <a:xfrm>
            <a:off x="701272" y="337931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89918586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72552914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1006475"/>
            <a:ext cx="3711575" cy="2087563"/>
          </a:xfrm>
        </p:spPr>
      </p:sp>
      <p:sp>
        <p:nvSpPr>
          <p:cNvPr id="3" name="Notes Placeholder 2"/>
          <p:cNvSpPr>
            <a:spLocks noGrp="1"/>
          </p:cNvSpPr>
          <p:nvPr>
            <p:ph type="body" idx="1"/>
          </p:nvPr>
        </p:nvSpPr>
        <p:spPr>
          <a:xfrm>
            <a:off x="686282" y="3499238"/>
            <a:ext cx="5486400" cy="4298561"/>
          </a:xfrm>
        </p:spPr>
        <p:txBody>
          <a:bodyPr/>
          <a:lstStyle/>
          <a:p>
            <a:r>
              <a:rPr lang="en-US" b="1" dirty="0"/>
              <a:t>Duration:</a:t>
            </a:r>
            <a:r>
              <a:rPr lang="en-US" b="0" dirty="0"/>
              <a:t> 8</a:t>
            </a:r>
            <a:r>
              <a:rPr lang="en-US" dirty="0"/>
              <a:t> minutes</a:t>
            </a:r>
          </a:p>
          <a:p>
            <a:endParaRPr lang="en-US" dirty="0"/>
          </a:p>
          <a:p>
            <a:r>
              <a:rPr lang="en-US" b="1" dirty="0"/>
              <a:t>Facilitator</a:t>
            </a:r>
            <a:r>
              <a:rPr lang="en-US" b="1" baseline="0" dirty="0"/>
              <a:t> says: </a:t>
            </a:r>
            <a:r>
              <a:rPr lang="en-US" baseline="0" dirty="0"/>
              <a:t>Let’s start by examining a classroom conversation case study.  This case study features a 4</a:t>
            </a:r>
            <a:r>
              <a:rPr lang="en-US" baseline="30000" dirty="0"/>
              <a:t>th</a:t>
            </a:r>
            <a:r>
              <a:rPr lang="en-US" baseline="0" dirty="0"/>
              <a:t> grade classroom that has just finished their three-day study of Paul Revere’s Ride and are now engaging in a classroom conversation.</a:t>
            </a:r>
          </a:p>
          <a:p>
            <a:endParaRPr lang="en-US" baseline="0" dirty="0"/>
          </a:p>
          <a:p>
            <a:r>
              <a:rPr lang="en-US" b="1" baseline="0" dirty="0"/>
              <a:t>Facilitator does: </a:t>
            </a:r>
            <a:r>
              <a:rPr lang="en-US" baseline="0" dirty="0"/>
              <a:t>Review directions and look fors, then point participants to the c</a:t>
            </a:r>
            <a:r>
              <a:rPr lang="en-US" dirty="0"/>
              <a:t>ase study in note-catchers. Provide</a:t>
            </a:r>
            <a:r>
              <a:rPr lang="en-US" baseline="0" dirty="0"/>
              <a:t> 4-5 minutes of independent reading time, then click to reveal the discussion prompt.  Have participants discuss at their tables or with a partner. Afterwards, invite 2-3 participants to share with the whole group. </a:t>
            </a:r>
          </a:p>
          <a:p>
            <a:endParaRPr lang="en-US" baseline="0" dirty="0"/>
          </a:p>
          <a:p>
            <a:r>
              <a:rPr lang="en-US" b="1" baseline="0" dirty="0"/>
              <a:t>Look fors: </a:t>
            </a:r>
            <a:r>
              <a:rPr lang="en-US" b="0" baseline="0" dirty="0"/>
              <a:t>Answers will vary, but some effective aspects include: </a:t>
            </a:r>
            <a:endParaRPr lang="en-US" b="1" baseline="0" dirty="0"/>
          </a:p>
          <a:p>
            <a:pPr marL="171450" indent="-171450">
              <a:buFont typeface="Arial" charset="0"/>
              <a:buChar char="•"/>
            </a:pPr>
            <a:r>
              <a:rPr lang="en-US" b="0" baseline="0" dirty="0"/>
              <a:t>The discussion has a clear focus</a:t>
            </a:r>
          </a:p>
          <a:p>
            <a:pPr marL="171450" indent="-171450">
              <a:buFont typeface="Arial" charset="0"/>
              <a:buChar char="•"/>
            </a:pPr>
            <a:r>
              <a:rPr lang="en-US" b="0" baseline="0" dirty="0"/>
              <a:t>The students have had ample opportunity to read and understand the text in question</a:t>
            </a:r>
          </a:p>
          <a:p>
            <a:pPr marL="171450" indent="-171450">
              <a:buFont typeface="Arial" charset="0"/>
              <a:buChar char="•"/>
            </a:pPr>
            <a:r>
              <a:rPr lang="en-US" b="0" baseline="0" dirty="0"/>
              <a:t>The questions are text-dependent and require evidence</a:t>
            </a:r>
          </a:p>
          <a:p>
            <a:pPr marL="171450" indent="-171450">
              <a:buFont typeface="Arial" charset="0"/>
              <a:buChar char="•"/>
            </a:pPr>
            <a:r>
              <a:rPr lang="en-US" b="0" baseline="0" dirty="0"/>
              <a:t>The teacher has created routines and structure (i.e. establishing “4-person groups” and “elbow partners,” and providing Conversation Stems) </a:t>
            </a:r>
          </a:p>
          <a:p>
            <a:pPr marL="171450" indent="-171450">
              <a:buFont typeface="Arial" charset="0"/>
              <a:buChar char="•"/>
            </a:pPr>
            <a:r>
              <a:rPr lang="en-US" b="0" baseline="0" dirty="0"/>
              <a:t>A variety of students are participating</a:t>
            </a:r>
          </a:p>
          <a:p>
            <a:pPr marL="171450" indent="-171450">
              <a:buFont typeface="Arial" charset="0"/>
              <a:buChar char="•"/>
            </a:pPr>
            <a:r>
              <a:rPr lang="en-US" b="0" baseline="0" dirty="0"/>
              <a:t>Students are returning frequently to the text and citing evidence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5024184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endParaRPr lang="en-US" dirty="0"/>
          </a:p>
          <a:p>
            <a:endParaRPr lang="en-US" dirty="0"/>
          </a:p>
          <a:p>
            <a:r>
              <a:rPr lang="en-US" b="1" dirty="0"/>
              <a:t>Facilitator does: </a:t>
            </a:r>
            <a:r>
              <a:rPr lang="en-US" b="0" dirty="0"/>
              <a:t>Acknowledge some of the challenges raised in the Do Now (in response to:</a:t>
            </a:r>
            <a:r>
              <a:rPr lang="en-US" b="0" baseline="0" dirty="0"/>
              <a:t> “what makes a discussion unsuccessful?” Use that as a transition into framing for this session</a:t>
            </a:r>
            <a:r>
              <a:rPr lang="is-IS" b="0" baseline="0" dirty="0"/>
              <a:t>…</a:t>
            </a:r>
            <a:endParaRPr lang="en-US" b="0" baseline="0" dirty="0"/>
          </a:p>
          <a:p>
            <a:endParaRPr lang="en-US" b="1" baseline="0" dirty="0"/>
          </a:p>
          <a:p>
            <a:r>
              <a:rPr lang="en-US" b="1" dirty="0"/>
              <a:t>Facilitator says: </a:t>
            </a:r>
            <a:r>
              <a:rPr lang="en-US" dirty="0"/>
              <a:t>High-quality classroom conversations like this one do not happen overnight.</a:t>
            </a:r>
            <a:r>
              <a:rPr lang="en-US" baseline="0" dirty="0"/>
              <a:t> Know that it’s okay to start small! Every little bit of SL instruction and practice and feedback will begin fostering the type of academic discussions and collaborative learning community we just examined. It takes time, and meaningful practice and feedback are the tools your students need to grow.  And fortunately, </a:t>
            </a:r>
            <a:r>
              <a:rPr lang="en-US" baseline="0" dirty="0">
                <a:sym typeface="Wingdings"/>
              </a:rPr>
              <a:t>opportunities for SL (big and small!) are embedded everywhere in the Guidebooks! And there’s also a very helpful framework that outlines steps you can take to prepare for productive, text-based conversations</a:t>
            </a:r>
            <a:r>
              <a:rPr lang="is-IS" baseline="0" dirty="0">
                <a:sym typeface="Wingdings"/>
              </a:rPr>
              <a:t>…</a:t>
            </a:r>
            <a:endParaRPr lang="en-US" baseline="0" dirty="0">
              <a:sym typeface="Wingdings"/>
            </a:endParaRPr>
          </a:p>
          <a:p>
            <a:endParaRPr lang="en-US" baseline="0" dirty="0">
              <a:sym typeface="Wingdings"/>
            </a:endParaRPr>
          </a:p>
          <a:p>
            <a:r>
              <a:rPr lang="en-US" b="1" baseline="0" dirty="0">
                <a:sym typeface="Wingdings"/>
              </a:rPr>
              <a:t>Image Source: </a:t>
            </a:r>
            <a:r>
              <a:rPr lang="en-US" baseline="0" dirty="0">
                <a:sym typeface="Wingdings"/>
              </a:rPr>
              <a:t>Public Domain</a:t>
            </a:r>
            <a:endParaRPr lang="en-US" b="1" baseline="0" dirty="0">
              <a:sym typeface="Wingdings"/>
            </a:endParaRPr>
          </a:p>
          <a:p>
            <a:pPr marL="171450" indent="-171450">
              <a:buFont typeface="Arial" charset="0"/>
              <a:buChar char="•"/>
            </a:pPr>
            <a:r>
              <a:rPr lang="en-US" dirty="0"/>
              <a:t>https://</a:t>
            </a:r>
            <a:r>
              <a:rPr lang="en-US" dirty="0" err="1"/>
              <a:t>pixabay.com</a:t>
            </a:r>
            <a:r>
              <a:rPr lang="en-US" dirty="0"/>
              <a:t>/</a:t>
            </a:r>
            <a:r>
              <a:rPr lang="en-US" dirty="0" err="1"/>
              <a:t>en</a:t>
            </a:r>
            <a:r>
              <a:rPr lang="en-US" dirty="0"/>
              <a:t>/germ-plant-seedling-live-nature-2871773/</a:t>
            </a:r>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79602566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p>
          <a:p>
            <a:endParaRPr lang="en-US" b="0" dirty="0"/>
          </a:p>
          <a:p>
            <a:r>
              <a:rPr lang="en-US" b="1" dirty="0"/>
              <a:t>Facilitator says: </a:t>
            </a:r>
            <a:r>
              <a:rPr lang="en-US" dirty="0"/>
              <a:t>The Guidebooks Classroom Conversations Guide</a:t>
            </a:r>
            <a:r>
              <a:rPr lang="en-US" baseline="0" dirty="0"/>
              <a:t> outlines</a:t>
            </a:r>
            <a:r>
              <a:rPr lang="en-US" dirty="0"/>
              <a:t> 5 steps to help you plan and lead an effective text based discussion and also includes links to videos and additional resources.  </a:t>
            </a:r>
          </a:p>
          <a:p>
            <a:endParaRPr lang="en-US" dirty="0"/>
          </a:p>
          <a:p>
            <a:r>
              <a:rPr lang="en-US" b="1" dirty="0"/>
              <a:t>Facilitator</a:t>
            </a:r>
            <a:r>
              <a:rPr lang="en-US" b="1" baseline="0" dirty="0"/>
              <a:t> does: </a:t>
            </a:r>
            <a:r>
              <a:rPr lang="en-US" baseline="0" dirty="0"/>
              <a:t>Have participants independently review the five steps listed or have volunteers read each step aloud. </a:t>
            </a:r>
          </a:p>
          <a:p>
            <a:endParaRPr lang="en-US" baseline="0" dirty="0"/>
          </a:p>
          <a:p>
            <a:r>
              <a:rPr lang="en-US" b="1" baseline="0" dirty="0"/>
              <a:t>Facilitator says: </a:t>
            </a:r>
            <a:r>
              <a:rPr lang="en-US" baseline="0" dirty="0"/>
              <a:t>Today we are going to explore each of these 5 steps in depth and examine them specifically through the classroom case study we just read. </a:t>
            </a:r>
          </a:p>
          <a:p>
            <a:endParaRPr lang="en-US" dirty="0"/>
          </a:p>
          <a:p>
            <a:r>
              <a:rPr lang="en-US" b="1" dirty="0"/>
              <a:t>Note: </a:t>
            </a:r>
            <a:r>
              <a:rPr lang="en-US" b="0" dirty="0"/>
              <a:t>Participants can download the full Conversations Guide on the “Getting Started” page of any unit. For our purposes in this session, the full guide is not included in handouts. </a:t>
            </a:r>
            <a:endParaRPr lang="en-US" b="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 https://</a:t>
            </a:r>
            <a:r>
              <a:rPr lang="en-US" dirty="0" err="1"/>
              <a:t>learnzillion.com</a:t>
            </a:r>
            <a:r>
              <a:rPr lang="en-US" dirty="0"/>
              <a:t>/resources/134195</a:t>
            </a:r>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8998351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81050"/>
            <a:ext cx="3711575" cy="2087563"/>
          </a:xfrm>
        </p:spPr>
      </p:sp>
      <p:sp>
        <p:nvSpPr>
          <p:cNvPr id="3" name="Notes Placeholder 2"/>
          <p:cNvSpPr>
            <a:spLocks noGrp="1"/>
          </p:cNvSpPr>
          <p:nvPr>
            <p:ph type="body" idx="1"/>
          </p:nvPr>
        </p:nvSpPr>
        <p:spPr>
          <a:xfrm>
            <a:off x="671292" y="3244406"/>
            <a:ext cx="5486400" cy="3600450"/>
          </a:xfrm>
        </p:spPr>
        <p:txBody>
          <a:bodyPr/>
          <a:lstStyle/>
          <a:p>
            <a:r>
              <a:rPr lang="en-US" b="1" dirty="0"/>
              <a:t>Duration:</a:t>
            </a:r>
            <a:r>
              <a:rPr lang="en-US" b="0" dirty="0"/>
              <a:t> 30 seconds</a:t>
            </a:r>
            <a:endParaRPr lang="en-US" dirty="0"/>
          </a:p>
          <a:p>
            <a:endParaRPr lang="en-US" dirty="0"/>
          </a:p>
          <a:p>
            <a:r>
              <a:rPr lang="en-US" b="1" dirty="0"/>
              <a:t>Facilitator says: </a:t>
            </a:r>
            <a:r>
              <a:rPr lang="en-US" dirty="0"/>
              <a:t>Step 1: Know the text. This is the</a:t>
            </a:r>
            <a:r>
              <a:rPr lang="en-US" baseline="0" dirty="0"/>
              <a:t> critical first step in the process.  By knowing the text in and out and knowing the student look fors, you will not only be able to keep the discussion focused on the most important ideas in the text, but you will be well-equipped to analyze student’s responses on the spot. </a:t>
            </a:r>
            <a:r>
              <a:rPr lang="en-US" sz="1200" kern="1200" baseline="0" dirty="0">
                <a:solidFill>
                  <a:schemeClr val="tx1"/>
                </a:solidFill>
                <a:effectLst/>
                <a:latin typeface="+mn-lt"/>
                <a:ea typeface="+mn-ea"/>
                <a:cs typeface="+mn-cs"/>
              </a:rPr>
              <a:t>When you have internalized the big ideas of the text and the ideal student responses, you can think on your feet when a student gives a response that’s not quite there and redirect them or scaffold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19128733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 minutes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The quality of the student responses is just as important as the questions you pose. Responses should refer directly to the text, show understanding and build on other’s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defRPr/>
            </a:pPr>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Point</a:t>
            </a:r>
            <a:r>
              <a:rPr lang="en-US" sz="1200" kern="1200" baseline="0" dirty="0">
                <a:solidFill>
                  <a:schemeClr val="tx1"/>
                </a:solidFill>
                <a:effectLst/>
                <a:latin typeface="+mn-lt"/>
                <a:ea typeface="+mn-ea"/>
                <a:cs typeface="+mn-cs"/>
              </a:rPr>
              <a:t> participants to the look fors in their note-catcher and review directions. After 2 minutes of independent review, have participants briefly discuss and summarize the key look fors.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Before beginning any</a:t>
            </a:r>
            <a:r>
              <a:rPr lang="en-US" sz="1200" kern="1200" baseline="0" dirty="0">
                <a:solidFill>
                  <a:schemeClr val="tx1"/>
                </a:solidFill>
                <a:effectLst/>
                <a:latin typeface="+mn-lt"/>
                <a:ea typeface="+mn-ea"/>
                <a:cs typeface="+mn-cs"/>
              </a:rPr>
              <a:t> classroom</a:t>
            </a:r>
            <a:r>
              <a:rPr lang="en-US" sz="1200" kern="1200" dirty="0">
                <a:solidFill>
                  <a:schemeClr val="tx1"/>
                </a:solidFill>
                <a:effectLst/>
                <a:latin typeface="+mn-lt"/>
                <a:ea typeface="+mn-ea"/>
                <a:cs typeface="+mn-cs"/>
              </a:rPr>
              <a:t> conversation, be sure to review the student look-</a:t>
            </a:r>
            <a:r>
              <a:rPr lang="en-US" sz="1200" kern="1200" dirty="0" err="1">
                <a:solidFill>
                  <a:schemeClr val="tx1"/>
                </a:solidFill>
                <a:effectLst/>
                <a:latin typeface="+mn-lt"/>
                <a:ea typeface="+mn-ea"/>
                <a:cs typeface="+mn-cs"/>
              </a:rPr>
              <a:t>fors</a:t>
            </a:r>
            <a:r>
              <a:rPr lang="en-US" sz="1200" kern="1200" dirty="0">
                <a:solidFill>
                  <a:schemeClr val="tx1"/>
                </a:solidFill>
                <a:effectLst/>
                <a:latin typeface="+mn-lt"/>
                <a:ea typeface="+mn-ea"/>
                <a:cs typeface="+mn-cs"/>
              </a:rPr>
              <a:t> provided in the Teaching Notes in the Guidebook. These are exemplar responses aligned to the grade-level standards. They capture the thinking students should be expressing during the conversation.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53214530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6"/>
            <a:ext cx="5486400" cy="4255673"/>
          </a:xfrm>
        </p:spPr>
        <p:txBody>
          <a:bodyPr/>
          <a:lstStyle/>
          <a:p>
            <a:r>
              <a:rPr lang="en-US" b="1" dirty="0"/>
              <a:t>Duration:</a:t>
            </a:r>
            <a:r>
              <a:rPr lang="en-US" b="0" dirty="0"/>
              <a:t> 5 minutes</a:t>
            </a:r>
          </a:p>
          <a:p>
            <a:endParaRPr lang="en-US" b="0" dirty="0"/>
          </a:p>
          <a:p>
            <a:r>
              <a:rPr lang="en-US" b="1" dirty="0"/>
              <a:t>Facilitator says: </a:t>
            </a:r>
            <a:r>
              <a:rPr lang="en-US" b="0" dirty="0"/>
              <a:t>We’re now going to look for evidence of Step 1 in the case study.</a:t>
            </a:r>
            <a:r>
              <a:rPr lang="en-US" b="1" dirty="0"/>
              <a:t> </a:t>
            </a:r>
            <a:r>
              <a:rPr lang="en-US" dirty="0"/>
              <a:t>Let’s go back into our case study and see how and where we see evidence</a:t>
            </a:r>
            <a:r>
              <a:rPr lang="en-US" baseline="0" dirty="0"/>
              <a:t> of the teacher “knowing the text.”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4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teacher prompts students to build on ideas that begin to get at the exemplar response: i.e. “</a:t>
            </a:r>
            <a:r>
              <a:rPr lang="en-US" sz="1200" kern="1200" dirty="0">
                <a:effectLst/>
                <a:latin typeface="+mn-lt"/>
                <a:ea typeface="+mn-ea"/>
                <a:cs typeface="+mn-cs"/>
              </a:rPr>
              <a:t>I think he woke them up in a bit of a different way.” </a:t>
            </a:r>
          </a:p>
          <a:p>
            <a:pPr marL="171450" indent="-171450">
              <a:buFont typeface="Arial" charset="0"/>
              <a:buChar char="•"/>
            </a:pPr>
            <a:r>
              <a:rPr lang="en-US" sz="1200" b="0" kern="1200" baseline="0" dirty="0">
                <a:solidFill>
                  <a:schemeClr val="tx1"/>
                </a:solidFill>
                <a:effectLst/>
                <a:latin typeface="+mn-lt"/>
                <a:ea typeface="+mn-ea"/>
                <a:cs typeface="+mn-cs"/>
              </a:rPr>
              <a:t>The teacher directs students to underline key evidence that is found in the look-</a:t>
            </a:r>
            <a:r>
              <a:rPr lang="en-US" sz="1200" b="0" kern="1200" baseline="0" dirty="0" err="1">
                <a:solidFill>
                  <a:schemeClr val="tx1"/>
                </a:solidFill>
                <a:effectLst/>
                <a:latin typeface="+mn-lt"/>
                <a:ea typeface="+mn-ea"/>
                <a:cs typeface="+mn-cs"/>
              </a:rPr>
              <a:t>fors</a:t>
            </a:r>
            <a:r>
              <a:rPr lang="en-US" sz="1200" b="0" kern="1200" baseline="0" dirty="0">
                <a:solidFill>
                  <a:schemeClr val="tx1"/>
                </a:solidFill>
                <a:effectLst/>
                <a:latin typeface="+mn-lt"/>
                <a:ea typeface="+mn-ea"/>
                <a:cs typeface="+mn-cs"/>
              </a:rPr>
              <a:t> and will help them get closer to the meaning: i.e. “</a:t>
            </a:r>
            <a:r>
              <a:rPr lang="en-US" sz="1200" kern="1200" dirty="0">
                <a:solidFill>
                  <a:schemeClr val="tx1"/>
                </a:solidFill>
                <a:effectLst/>
                <a:latin typeface="+mn-lt"/>
                <a:ea typeface="+mn-ea"/>
                <a:cs typeface="+mn-cs"/>
              </a:rPr>
              <a:t>Let’s underline the lines in stanza 8 about the spark kindling a fire in the poem, starting with “And beneath…” all the way to the word “heat.”</a:t>
            </a:r>
          </a:p>
          <a:p>
            <a:pPr marL="171450" indent="-171450">
              <a:buFont typeface="Arial" charset="0"/>
              <a:buChar char="•"/>
            </a:pPr>
            <a:r>
              <a:rPr lang="en-US" sz="1200" kern="1200" dirty="0">
                <a:solidFill>
                  <a:schemeClr val="tx1"/>
                </a:solidFill>
                <a:effectLst/>
                <a:latin typeface="+mn-lt"/>
                <a:ea typeface="+mn-ea"/>
                <a:cs typeface="+mn-cs"/>
              </a:rPr>
              <a:t>The teacher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a:t>
            </a:r>
            <a:r>
              <a:rPr lang="en-US" sz="1200" kern="1200" baseline="0" dirty="0">
                <a:solidFill>
                  <a:schemeClr val="tx1"/>
                </a:solidFill>
                <a:effectLst/>
                <a:latin typeface="+mn-lt"/>
                <a:ea typeface="+mn-ea"/>
                <a:cs typeface="+mn-cs"/>
              </a:rPr>
              <a:t> supports students by providing them ample opportunities to discuss with a variety of partners and prompts them to build off of one another’s ideas.</a:t>
            </a: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14034796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01700"/>
            <a:ext cx="3711575" cy="2087563"/>
          </a:xfrm>
        </p:spPr>
      </p:sp>
      <p:sp>
        <p:nvSpPr>
          <p:cNvPr id="3" name="Notes Placeholder 2"/>
          <p:cNvSpPr>
            <a:spLocks noGrp="1"/>
          </p:cNvSpPr>
          <p:nvPr>
            <p:ph type="body" idx="1"/>
          </p:nvPr>
        </p:nvSpPr>
        <p:spPr>
          <a:xfrm>
            <a:off x="686281" y="3199434"/>
            <a:ext cx="5486400" cy="4318965"/>
          </a:xfrm>
        </p:spPr>
        <p:txBody>
          <a:bodyPr/>
          <a:lstStyle/>
          <a:p>
            <a:r>
              <a:rPr lang="en-US" b="1" dirty="0"/>
              <a:t>Duration:</a:t>
            </a:r>
            <a:r>
              <a:rPr lang="en-US" b="0" dirty="0"/>
              <a:t> 3 minutes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Now</a:t>
            </a:r>
            <a:r>
              <a:rPr lang="en-US" sz="1200" kern="1200" baseline="0" dirty="0">
                <a:solidFill>
                  <a:schemeClr val="tx1"/>
                </a:solidFill>
                <a:effectLst/>
                <a:latin typeface="+mn-lt"/>
                <a:ea typeface="+mn-ea"/>
                <a:cs typeface="+mn-cs"/>
              </a:rPr>
              <a:t> let’s take a look at the second step – creating a supportive environment, which means creating an environment which supports ALL students in engaging in productive conversations. Before we dig in, what does this mean to you? How do you know when you’ve achieved this type of supportive environment? What does it take to build this type of environment?</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Facilitator does: </a:t>
            </a:r>
            <a:r>
              <a:rPr lang="en-US" sz="1200" kern="1200" baseline="0" dirty="0">
                <a:solidFill>
                  <a:schemeClr val="tx1"/>
                </a:solidFill>
                <a:effectLst/>
                <a:latin typeface="+mn-lt"/>
                <a:ea typeface="+mn-ea"/>
                <a:cs typeface="+mn-cs"/>
              </a:rPr>
              <a:t>Click to reveal discussion prompts and have participants turn and talk before sharing out with the whole group. </a:t>
            </a:r>
          </a:p>
          <a:p>
            <a:endParaRPr lang="en-US" sz="1200" kern="1200" baseline="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It’s important to point out this isn’t a “one time step” – this is an ongoing process that you must be</a:t>
            </a:r>
            <a:r>
              <a:rPr lang="en-US" sz="1200" kern="1200" baseline="0" dirty="0">
                <a:solidFill>
                  <a:schemeClr val="tx1"/>
                </a:solidFill>
                <a:effectLst/>
                <a:latin typeface="+mn-lt"/>
                <a:ea typeface="+mn-ea"/>
                <a:cs typeface="+mn-cs"/>
              </a:rPr>
              <a:t> intentional about building and maintaining throughout the year! </a:t>
            </a: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Look for/emphasize:</a:t>
            </a:r>
          </a:p>
          <a:p>
            <a:pPr marL="171450" indent="-171450">
              <a:buFont typeface="Arial" charset="0"/>
              <a:buChar char="•"/>
            </a:pPr>
            <a:r>
              <a:rPr lang="en-US" sz="1200" kern="1200" dirty="0">
                <a:solidFill>
                  <a:schemeClr val="tx1"/>
                </a:solidFill>
                <a:effectLst/>
                <a:latin typeface="+mn-lt"/>
                <a:ea typeface="+mn-ea"/>
                <a:cs typeface="+mn-cs"/>
              </a:rPr>
              <a:t>This means setting up an environment in which all student ideas are valued and heard.</a:t>
            </a:r>
          </a:p>
          <a:p>
            <a:pPr marL="171450" indent="-171450">
              <a:buFont typeface="Arial" charset="0"/>
              <a:buChar char="•"/>
            </a:pPr>
            <a:r>
              <a:rPr lang="en-US" sz="1200" kern="1200" dirty="0">
                <a:solidFill>
                  <a:schemeClr val="tx1"/>
                </a:solidFill>
                <a:effectLst/>
                <a:latin typeface="+mn-lt"/>
                <a:ea typeface="+mn-ea"/>
                <a:cs typeface="+mn-cs"/>
              </a:rPr>
              <a:t>Students must feel safe both to share their ideas at the risk of being wrong and to revise their thinking based on the ideas of others.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554038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1775" y="771525"/>
            <a:ext cx="4205288" cy="2365375"/>
          </a:xfrm>
        </p:spPr>
      </p:sp>
      <p:sp>
        <p:nvSpPr>
          <p:cNvPr id="3" name="Notes Placeholder 2"/>
          <p:cNvSpPr>
            <a:spLocks noGrp="1"/>
          </p:cNvSpPr>
          <p:nvPr>
            <p:ph type="body" idx="1"/>
          </p:nvPr>
        </p:nvSpPr>
        <p:spPr>
          <a:xfrm>
            <a:off x="686282" y="3289168"/>
            <a:ext cx="5486400" cy="5194432"/>
          </a:xfrm>
        </p:spPr>
        <p:txBody>
          <a:bodyPr/>
          <a:lstStyle/>
          <a:p>
            <a:r>
              <a:rPr lang="en-US" b="1" dirty="0"/>
              <a:t>Duration: </a:t>
            </a:r>
            <a:r>
              <a:rPr lang="en-US" b="0" dirty="0"/>
              <a:t>1 minute</a:t>
            </a:r>
          </a:p>
          <a:p>
            <a:endParaRPr lang="en-US" baseline="0" dirty="0"/>
          </a:p>
          <a:p>
            <a:pPr marL="0" indent="0">
              <a:buFontTx/>
              <a:buNone/>
            </a:pPr>
            <a:r>
              <a:rPr lang="en-US" b="1" baseline="0" dirty="0"/>
              <a:t>Facilitator says: </a:t>
            </a:r>
            <a:r>
              <a:rPr lang="en-US" b="0" baseline="0" dirty="0"/>
              <a:t>Quantitative analysis is a helpful starting point for understanding a text’s complexity, but as this example illustrates, it’s not quite enough. We must also consider the qualitative features that make a text complex. Analyzing qualitative complexity helped the Guidebooks writers to place texts in appropriate grade bands. As teachers of these texts, analyzing qualitative complexity is incredibly useful because it deepens our understanding of the text and helps us make the most </a:t>
            </a:r>
            <a:r>
              <a:rPr lang="en-US" baseline="0" dirty="0"/>
              <a:t>intentional instructional decisions about how to support our students. </a:t>
            </a:r>
          </a:p>
          <a:p>
            <a:pPr marL="0" indent="0">
              <a:buFontTx/>
              <a:buNone/>
            </a:pPr>
            <a:endParaRPr lang="en-US" baseline="0" dirty="0"/>
          </a:p>
          <a:p>
            <a:pPr marL="0" indent="0">
              <a:buFontTx/>
              <a:buNone/>
            </a:pPr>
            <a:r>
              <a:rPr lang="en-US" b="1" baseline="0" dirty="0"/>
              <a:t>Facilitator does:  </a:t>
            </a:r>
            <a:r>
              <a:rPr lang="en-US" baseline="0" dirty="0"/>
              <a:t>Click to circle “qualitative.”</a:t>
            </a:r>
          </a:p>
          <a:p>
            <a:pPr marL="0" indent="0">
              <a:buFontTx/>
              <a:buNone/>
            </a:pPr>
            <a:endParaRPr lang="en-US" baseline="0" dirty="0"/>
          </a:p>
          <a:p>
            <a:pPr marL="0" indent="0">
              <a:buFontTx/>
              <a:buNone/>
            </a:pPr>
            <a:r>
              <a:rPr lang="en-US" b="1" baseline="0" dirty="0"/>
              <a:t>Facilitator says: </a:t>
            </a:r>
            <a:r>
              <a:rPr lang="en-US" baseline="0" dirty="0"/>
              <a:t>Qualitative analysis is done by humans, best working collaboratively. We must carefully read and analyze the text – asking questions like how subtle or explicit is the theme in this text?  Is there any archaic language?  Does the author say exactly what he means or does he use figurative language to convey his point?  We will spend the rest of our session focused on examining the qualitative features of text complexity. </a:t>
            </a:r>
          </a:p>
          <a:p>
            <a:pPr marL="173736" indent="-173736">
              <a:buFont typeface="Arial"/>
              <a:buChar char="•"/>
            </a:pPr>
            <a:endParaRPr lang="en-US" baseline="0" dirty="0"/>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r>
              <a:rPr lang="en-US" b="1" baseline="0" dirty="0"/>
              <a:t>Source:</a:t>
            </a:r>
            <a:r>
              <a:rPr lang="en-US" b="0" baseline="0" dirty="0"/>
              <a:t> Student Achievement Partners. (2015). </a:t>
            </a:r>
            <a:r>
              <a:rPr lang="en-US" b="0" i="1" dirty="0"/>
              <a:t>ELA/Literacy instructional practice guide: Coaching tool. </a:t>
            </a:r>
          </a:p>
          <a:p>
            <a:pPr marL="173736" marR="0" lvl="1" indent="-173736" algn="l" defTabSz="914400" rtl="0" eaLnBrk="1" fontAlgn="auto" latinLnBrk="0" hangingPunct="1">
              <a:lnSpc>
                <a:spcPct val="100000"/>
              </a:lnSpc>
              <a:spcBef>
                <a:spcPts val="0"/>
              </a:spcBef>
              <a:spcAft>
                <a:spcPts val="0"/>
              </a:spcAft>
              <a:buClrTx/>
              <a:buSzTx/>
              <a:buFont typeface="Arial"/>
              <a:buNone/>
              <a:tabLst/>
              <a:defRPr/>
            </a:pPr>
            <a:endParaRPr lang="en-US" b="1" baseline="0" dirty="0"/>
          </a:p>
          <a:p>
            <a:pPr marL="0" marR="0" lvl="0" indent="-457200" algn="l" defTabSz="914400" rtl="0" eaLnBrk="1" fontAlgn="auto" latinLnBrk="0" hangingPunct="1">
              <a:lnSpc>
                <a:spcPct val="100000"/>
              </a:lnSpc>
              <a:spcBef>
                <a:spcPts val="0"/>
              </a:spcBef>
              <a:spcAft>
                <a:spcPts val="0"/>
              </a:spcAft>
              <a:buClrTx/>
              <a:buSzTx/>
              <a:buFont typeface="Arial"/>
              <a:buNone/>
              <a:tabLst/>
              <a:defRPr/>
            </a:pPr>
            <a:r>
              <a:rPr lang="en-US" sz="1200" b="1" dirty="0"/>
              <a:t>Image Source: </a:t>
            </a:r>
            <a:r>
              <a:rPr lang="en-US" sz="1200" dirty="0"/>
              <a:t>National Governors Association Center for Best Practices, Council of Chief State School Officers. (2010). Common Core State Standards: Appendix A. Washington, DC: National Governors Association Center for Best Practices, Council of Chief State School.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333965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701272" y="2719388"/>
            <a:ext cx="5486400" cy="3600450"/>
          </a:xfrm>
        </p:spPr>
        <p:txBody>
          <a:bodyPr/>
          <a:lstStyle/>
          <a:p>
            <a:r>
              <a:rPr lang="en-US" b="1" dirty="0"/>
              <a:t>Duration:</a:t>
            </a:r>
            <a:r>
              <a:rPr lang="en-US" b="0" dirty="0"/>
              <a:t> 30 seconds</a:t>
            </a:r>
          </a:p>
          <a:p>
            <a:endParaRPr lang="en-US" b="0" kern="1200" dirty="0">
              <a:solidFill>
                <a:schemeClr val="tx1"/>
              </a:solidFill>
              <a:effectLst/>
            </a:endParaRPr>
          </a:p>
          <a:p>
            <a:r>
              <a:rPr lang="en-US" b="1" kern="1200" dirty="0">
                <a:solidFill>
                  <a:schemeClr val="tx1"/>
                </a:solidFill>
                <a:effectLst/>
              </a:rPr>
              <a:t>Facilitator says: </a:t>
            </a:r>
            <a:r>
              <a:rPr lang="en-US" kern="1200" dirty="0">
                <a:solidFill>
                  <a:schemeClr val="tx1"/>
                </a:solidFill>
                <a:effectLst/>
              </a:rPr>
              <a:t>One factor in creating a supportive environment is thoughtful grouping for discussion. There are many factors to consider when pairing/grouping students, such as content knowledge, social skill levels, and language proficiency. </a:t>
            </a:r>
            <a:endParaRPr lang="en-US" kern="1200" baseline="0" dirty="0">
              <a:solidFill>
                <a:schemeClr val="tx1"/>
              </a:solidFill>
              <a:effectLst/>
            </a:endParaRPr>
          </a:p>
          <a:p>
            <a:endParaRPr lang="en-US" kern="1200" dirty="0">
              <a:solidFill>
                <a:schemeClr val="tx1"/>
              </a:solidFill>
              <a:effectLst/>
            </a:endParaRPr>
          </a:p>
          <a:p>
            <a:r>
              <a:rPr lang="en-US" kern="1200" dirty="0">
                <a:solidFill>
                  <a:schemeClr val="tx1"/>
                </a:solidFill>
                <a:effectLst/>
              </a:rPr>
              <a:t>Student grouping needs to be varied and groups should sometimes be self-selected based on common interests. Homogenous groups or same-ability groups work well for specific tasks like problem solving. For example, two students learning English as a new language might collaborate in their home language as they work on tasks to be completed in English. </a:t>
            </a:r>
          </a:p>
          <a:p>
            <a:endParaRPr lang="en-US"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rPr>
              <a:t>Heterogeneous groups or mixed-ability groups work well for cooperative learning experiences, as all students get the chance to develop their thinking and language abilities. When using heterogeneous</a:t>
            </a:r>
            <a:r>
              <a:rPr lang="en-US" kern="1200" baseline="0" dirty="0">
                <a:solidFill>
                  <a:schemeClr val="tx1"/>
                </a:solidFill>
                <a:effectLst/>
              </a:rPr>
              <a:t> groupings, its important to ensure that ALL students are being held accountable for participating and for their learning. </a:t>
            </a:r>
          </a:p>
          <a:p>
            <a:endParaRPr lang="en-US" kern="1200" baseline="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rPr>
              <a:t>There’s also</a:t>
            </a:r>
            <a:r>
              <a:rPr lang="en-US" kern="1200" baseline="0" dirty="0">
                <a:solidFill>
                  <a:schemeClr val="tx1"/>
                </a:solidFill>
                <a:effectLst/>
              </a:rPr>
              <a:t> a number of structures you may consider, as you can see here. </a:t>
            </a:r>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92133886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86250"/>
            <a:ext cx="5486400" cy="4857750"/>
          </a:xfrm>
        </p:spPr>
        <p:txBody>
          <a:bodyPr/>
          <a:lstStyle/>
          <a:p>
            <a:r>
              <a:rPr lang="en-US" sz="1200" b="1" dirty="0"/>
              <a:t>Duration:</a:t>
            </a:r>
            <a:r>
              <a:rPr lang="en-US" sz="1200" b="0" dirty="0"/>
              <a:t> 30 seconds</a:t>
            </a:r>
          </a:p>
          <a:p>
            <a:endParaRPr lang="en-US" sz="1200" b="0" kern="1200" dirty="0">
              <a:solidFill>
                <a:schemeClr val="tx1"/>
              </a:solidFill>
              <a:effectLst/>
            </a:endParaRPr>
          </a:p>
          <a:p>
            <a:r>
              <a:rPr lang="en-US" sz="1200" b="1" kern="1200" dirty="0">
                <a:solidFill>
                  <a:schemeClr val="tx1"/>
                </a:solidFill>
                <a:effectLst/>
              </a:rPr>
              <a:t>Facilitator says: </a:t>
            </a:r>
            <a:r>
              <a:rPr lang="en-US" sz="1200" b="0" kern="1200" dirty="0">
                <a:solidFill>
                  <a:schemeClr val="tx1"/>
                </a:solidFill>
                <a:effectLst/>
              </a:rPr>
              <a:t>When you are forming heterogeneous groups, there are two</a:t>
            </a:r>
            <a:r>
              <a:rPr lang="en-US" sz="1200" b="0" kern="1200" baseline="0" dirty="0">
                <a:solidFill>
                  <a:schemeClr val="tx1"/>
                </a:solidFill>
                <a:effectLst/>
              </a:rPr>
              <a:t> important things to consider: balance and accountability.  To achieve both of these things you need to be intentional about how and why you pair students.  It’s important to point out that balance is NOT about pairing the most and the least</a:t>
            </a:r>
            <a:r>
              <a:rPr lang="is-IS" sz="1200" b="0" kern="1200" baseline="0" dirty="0">
                <a:solidFill>
                  <a:schemeClr val="tx1"/>
                </a:solidFill>
                <a:effectLst/>
              </a:rPr>
              <a:t>….for instance, you wouldn’t pair the LEAST talkative student with the MOST talkative student.  It will likely be a very one-sided conversation.  Same goes for grouping or pairing based on content knowledge or language proficiency.  The best guidance we can give about this is to think about ranking students based on the criteria you want to group them by (in this case, grouping based on content knowledge).  Once you have a visual of the order/ranking of your students, imaging folding that list in half.  So in a class of 24 students, the highest student on your list would not be paired with the lowest – they would be paired with a student in the middle, let’s say a student who is #12 on this list. </a:t>
            </a:r>
            <a:endParaRPr lang="en-US" sz="1200" b="0" kern="1200" baseline="0" dirty="0">
              <a:solidFill>
                <a:schemeClr val="tx1"/>
              </a:solidFill>
              <a:effectLst/>
            </a:endParaRPr>
          </a:p>
          <a:p>
            <a:endParaRPr lang="en-US" sz="1200" b="1" kern="1200" baseline="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rPr>
              <a:t>Additional Context from the Guidebooks Conversation Guide: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To form heterogeneous groups, start by identifying the task to be completed. Use that knowledge to determine which factor is most important for the success of the group work. For example, if the task is a debate, students’ social skill levels might be more important for the success of the group work than content knowledge. Create a continuum from high-to-low for the selected factor. For each class of students, place the names in order on the continuum. Then, number the names. Start grouping students so that the ability levels are more closely matched. For example, out of a class of 24 students, place student #1 with student number #13, student number #2 with student number #14, and so 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rPr>
              <a:t>Once all students have been matched, look at the groups and consider other factors. For example, placing an extremely extroverted student with an extremely introverted student may not be a very productive grouping even if they are more closely matched in content knowledge. If you have English language learners in your classroom, also consider students’ language proficiency when forming pairs and groups. Similar to the numbering system above, students with high language proficiency are best paired with students with intermediate language proficiency and students with low language proficiency also pair well with students with intermediate language proficiency. Balance any mismatched pairing/groups. </a:t>
            </a:r>
            <a:endParaRPr lang="en-US" sz="12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endParaRP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56658429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364327"/>
            <a:ext cx="5486400" cy="3600450"/>
          </a:xfrm>
        </p:spPr>
        <p:txBody>
          <a:bodyPr/>
          <a:lstStyle/>
          <a:p>
            <a:r>
              <a:rPr lang="en-US" b="1" dirty="0"/>
              <a:t>Duration:</a:t>
            </a:r>
            <a:r>
              <a:rPr lang="en-US" b="0" dirty="0"/>
              <a:t> 4 minutes</a:t>
            </a:r>
          </a:p>
          <a:p>
            <a:endParaRPr lang="en-US" b="0" dirty="0"/>
          </a:p>
          <a:p>
            <a:r>
              <a:rPr lang="en-US" b="1" dirty="0"/>
              <a:t>Facilitator says: </a:t>
            </a:r>
            <a:r>
              <a:rPr lang="en-US" dirty="0"/>
              <a:t>Now let’s go back into our case study and see how and where we see evidence</a:t>
            </a:r>
            <a:r>
              <a:rPr lang="en-US" baseline="0" dirty="0"/>
              <a:t> of Step 2, building a supportive environment.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dirty="0"/>
          </a:p>
        </p:txBody>
      </p:sp>
    </p:spTree>
    <p:extLst>
      <p:ext uri="{BB962C8B-B14F-4D97-AF65-F5344CB8AC3E}">
        <p14:creationId xmlns:p14="http://schemas.microsoft.com/office/powerpoint/2010/main" val="137314690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771525" y="3109494"/>
            <a:ext cx="5486400" cy="5374105"/>
          </a:xfrm>
        </p:spPr>
        <p:txBody>
          <a:bodyPr/>
          <a:lstStyle/>
          <a:p>
            <a:r>
              <a:rPr lang="en-US" b="1" dirty="0"/>
              <a:t>Duration:</a:t>
            </a:r>
            <a:r>
              <a:rPr lang="en-US" b="0" dirty="0"/>
              <a:t> 2 minutes</a:t>
            </a:r>
          </a:p>
          <a:p>
            <a:endParaRPr lang="en-US" b="0" dirty="0"/>
          </a:p>
          <a:p>
            <a:r>
              <a:rPr lang="en-US" b="1" dirty="0"/>
              <a:t>Facilitator says: </a:t>
            </a:r>
            <a:r>
              <a:rPr lang="en-US" dirty="0"/>
              <a:t>A third factor is to establish consistent norms and procedures for conversations.</a:t>
            </a:r>
            <a:r>
              <a:rPr lang="en-US" baseline="0" dirty="0"/>
              <a:t> These norms should be agreed upon by all students at the beginning of the year, should be emphasized in each classroom conversation and and should be posted in the classroom. It’s also important to point out that these norms and procedures don’t just happen by being posted and visible – they need to be explicitly modeled and practiced! </a:t>
            </a:r>
          </a:p>
          <a:p>
            <a:endParaRPr lang="en-US" baseline="0" dirty="0"/>
          </a:p>
          <a:p>
            <a:r>
              <a:rPr lang="en-US" b="1" baseline="0" dirty="0"/>
              <a:t>Facilitator does: </a:t>
            </a:r>
            <a:r>
              <a:rPr lang="en-US" baseline="0" dirty="0"/>
              <a:t>Click to reveal discussion prompt and have participants discuss at their table groups. Afterwards, call on three different tables to each share out a norm or procedure from the case study.</a:t>
            </a:r>
            <a:r>
              <a:rPr lang="en-US" dirty="0"/>
              <a:t> </a:t>
            </a:r>
          </a:p>
          <a:p>
            <a:endParaRPr lang="en-US" baseline="0" dirty="0"/>
          </a:p>
          <a:p>
            <a:r>
              <a:rPr lang="en-US" b="1" baseline="0" dirty="0"/>
              <a:t>Look fors: </a:t>
            </a:r>
          </a:p>
          <a:p>
            <a:pPr marL="171450" indent="-171450">
              <a:buFont typeface="Arial" charset="0"/>
              <a:buChar char="•"/>
            </a:pPr>
            <a:r>
              <a:rPr lang="en-US" baseline="0" dirty="0"/>
              <a:t>Norms: </a:t>
            </a:r>
          </a:p>
          <a:p>
            <a:pPr marL="628650" lvl="1" indent="-171450">
              <a:buFont typeface="Arial" charset="0"/>
              <a:buChar char="•"/>
            </a:pPr>
            <a:r>
              <a:rPr lang="en-US" baseline="0" dirty="0"/>
              <a:t>Everyone comes prepared with their copy of the text </a:t>
            </a:r>
          </a:p>
          <a:p>
            <a:pPr marL="628650" lvl="1" indent="-171450">
              <a:buFont typeface="Arial" charset="0"/>
              <a:buChar char="•"/>
            </a:pPr>
            <a:r>
              <a:rPr lang="en-US" baseline="0" dirty="0"/>
              <a:t>Always cite text evidence to support your ideas </a:t>
            </a:r>
          </a:p>
          <a:p>
            <a:pPr marL="628650" lvl="1" indent="-171450">
              <a:buFont typeface="Arial" charset="0"/>
              <a:buChar char="•"/>
            </a:pPr>
            <a:r>
              <a:rPr lang="en-US" baseline="0" dirty="0"/>
              <a:t>Speak in complete sentences </a:t>
            </a:r>
          </a:p>
          <a:p>
            <a:pPr marL="628650" lvl="1" indent="-171450">
              <a:buFont typeface="Arial" charset="0"/>
              <a:buChar char="•"/>
            </a:pPr>
            <a:r>
              <a:rPr lang="en-US" baseline="0" dirty="0"/>
              <a:t>Listen actively and respectfully </a:t>
            </a:r>
          </a:p>
          <a:p>
            <a:pPr marL="171450" lvl="0" indent="-171450">
              <a:buFont typeface="Arial" charset="0"/>
              <a:buChar char="•"/>
            </a:pPr>
            <a:r>
              <a:rPr lang="en-US" baseline="0" dirty="0"/>
              <a:t>Procedures: </a:t>
            </a:r>
          </a:p>
          <a:p>
            <a:pPr marL="628650" lvl="1" indent="-171450">
              <a:buFont typeface="Arial" charset="0"/>
              <a:buChar char="•"/>
            </a:pPr>
            <a:r>
              <a:rPr lang="en-US" baseline="0" dirty="0"/>
              <a:t>Cold calling (students are comfortable and prepared when cold called) </a:t>
            </a:r>
          </a:p>
          <a:p>
            <a:pPr marL="628650" lvl="1" indent="-171450">
              <a:buFont typeface="Arial" charset="0"/>
              <a:buChar char="•"/>
            </a:pPr>
            <a:r>
              <a:rPr lang="en-US" baseline="0" dirty="0"/>
              <a:t>How to elaborate or build on another’s idea </a:t>
            </a:r>
          </a:p>
          <a:p>
            <a:pPr marL="628650" lvl="1" indent="-171450">
              <a:buFont typeface="Arial" charset="0"/>
              <a:buChar char="•"/>
            </a:pPr>
            <a:r>
              <a:rPr lang="en-US" baseline="0" dirty="0"/>
              <a:t>How to cite text evidence</a:t>
            </a:r>
          </a:p>
          <a:p>
            <a:pPr marL="628650" lvl="1" indent="-171450">
              <a:buFont typeface="Arial" charset="0"/>
              <a:buChar char="•"/>
            </a:pPr>
            <a:r>
              <a:rPr lang="en-US" baseline="0" dirty="0"/>
              <a:t>Underlining/annotating the text </a:t>
            </a:r>
          </a:p>
          <a:p>
            <a:pPr marL="628650" lvl="1" indent="-171450">
              <a:buFont typeface="Arial" charset="0"/>
              <a:buChar char="•"/>
            </a:pPr>
            <a:r>
              <a:rPr lang="en-US" baseline="0" dirty="0"/>
              <a:t>How to get into different groupings, i.e. elbow partners or 4-person groups </a:t>
            </a:r>
          </a:p>
          <a:p>
            <a:pPr marL="628650" lvl="1" indent="-171450">
              <a:buFont typeface="Arial" charset="0"/>
              <a:buChar char="•"/>
            </a:pPr>
            <a:r>
              <a:rPr lang="en-US" baseline="0" dirty="0"/>
              <a:t>Group sharing onto anchor chart </a:t>
            </a:r>
          </a:p>
          <a:p>
            <a:pPr marL="628650" lvl="1" indent="-171450">
              <a:buFont typeface="Arial" charset="0"/>
              <a:buChar char="•"/>
            </a:pPr>
            <a:r>
              <a:rPr lang="en-US" baseline="0" dirty="0"/>
              <a:t>Using tools such as a “Conversation Stems” handout </a:t>
            </a:r>
          </a:p>
          <a:p>
            <a:pPr marL="628650" lvl="1" indent="-171450">
              <a:buFont typeface="Arial" charset="0"/>
              <a:buChar char="•"/>
            </a:pPr>
            <a:r>
              <a:rPr lang="en-US" baseline="0" dirty="0"/>
              <a:t>Goal setting </a:t>
            </a:r>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dirty="0"/>
          </a:p>
        </p:txBody>
      </p:sp>
    </p:spTree>
    <p:extLst>
      <p:ext uri="{BB962C8B-B14F-4D97-AF65-F5344CB8AC3E}">
        <p14:creationId xmlns:p14="http://schemas.microsoft.com/office/powerpoint/2010/main" val="36369711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30 seconds</a:t>
            </a:r>
          </a:p>
          <a:p>
            <a:endParaRPr lang="en-US" b="1" dirty="0"/>
          </a:p>
          <a:p>
            <a:r>
              <a:rPr lang="en-US" b="1" dirty="0"/>
              <a:t>Facilitator says: </a:t>
            </a:r>
            <a:r>
              <a:rPr lang="en-US" dirty="0"/>
              <a:t>Now let’s see</a:t>
            </a:r>
            <a:r>
              <a:rPr lang="en-US" baseline="0" dirty="0"/>
              <a:t> another example of norms in action, as they can look a lot of different ways. The important thing is that the norms/procedures you have are consistent and clear. We are going to watch this 6</a:t>
            </a:r>
            <a:r>
              <a:rPr lang="en-US" baseline="30000" dirty="0"/>
              <a:t>th</a:t>
            </a:r>
            <a:r>
              <a:rPr lang="en-US" baseline="0" dirty="0"/>
              <a:t> grade classroom video of norms/procedures in action.  As you watch, look for:</a:t>
            </a:r>
          </a:p>
          <a:p>
            <a:endParaRPr lang="en-US" baseline="0" dirty="0"/>
          </a:p>
          <a:p>
            <a:pPr marL="171450" indent="-171450">
              <a:buFont typeface="Arial" charset="0"/>
              <a:buChar char="•"/>
            </a:pPr>
            <a:r>
              <a:rPr lang="en-US" baseline="0" dirty="0"/>
              <a:t>What norms and procedures are evident in this lesson?</a:t>
            </a:r>
          </a:p>
          <a:p>
            <a:pPr marL="171450" indent="-171450">
              <a:buFont typeface="Arial" charset="0"/>
              <a:buChar char="•"/>
            </a:pPr>
            <a:r>
              <a:rPr lang="en-US" dirty="0"/>
              <a:t>How does the teacher hold students accountable to meeting these expectations? </a:t>
            </a:r>
          </a:p>
          <a:p>
            <a:endParaRPr lang="en-US" baseline="0" dirty="0"/>
          </a:p>
          <a:p>
            <a:r>
              <a:rPr lang="en-US" b="1" baseline="0" dirty="0"/>
              <a:t>Facilitator does: </a:t>
            </a:r>
            <a:r>
              <a:rPr lang="en-US" baseline="0" dirty="0"/>
              <a:t>Point participants to the space in their note-catcher where they can record their notes from the video.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13132027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a:t>
            </a:r>
            <a:r>
              <a:rPr lang="en-US" dirty="0"/>
              <a:t>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Click on screenshot while in in “Presenter Mode” to hyperlink to video: https://</a:t>
            </a:r>
            <a:r>
              <a:rPr lang="en-US" dirty="0" err="1"/>
              <a:t>www.teachingchannel.org</a:t>
            </a:r>
            <a:r>
              <a:rPr lang="en-US" dirty="0"/>
              <a:t>/videos/participation-protocol-</a:t>
            </a:r>
            <a:r>
              <a:rPr lang="en-US" dirty="0" err="1"/>
              <a:t>ousd</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Teaching Channel. (n.d.) “Participation Protocol for Academic Discussions” [video]. Retrieved from Guidebooks Conversations Guide, page 3 https://</a:t>
            </a:r>
            <a:r>
              <a:rPr lang="en-US" sz="1200" u="none" strike="noStrike" kern="1200" dirty="0" err="1">
                <a:solidFill>
                  <a:schemeClr val="tx1"/>
                </a:solidFill>
                <a:effectLst/>
                <a:latin typeface="+mn-lt"/>
                <a:ea typeface="+mn-ea"/>
                <a:cs typeface="+mn-cs"/>
              </a:rPr>
              <a:t>learnzillion.com</a:t>
            </a:r>
            <a:r>
              <a:rPr lang="en-US" sz="1200" u="none" strike="noStrike" kern="1200" dirty="0">
                <a:solidFill>
                  <a:schemeClr val="tx1"/>
                </a:solidFill>
                <a:effectLst/>
                <a:latin typeface="+mn-lt"/>
                <a:ea typeface="+mn-ea"/>
                <a:cs typeface="+mn-cs"/>
              </a:rPr>
              <a:t>/resources/134195/</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166414500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b="0" dirty="0"/>
              <a:t> 4.5 minutes</a:t>
            </a:r>
          </a:p>
          <a:p>
            <a:endParaRPr lang="en-US" baseline="0" dirty="0"/>
          </a:p>
          <a:p>
            <a:r>
              <a:rPr lang="en-US" b="1" baseline="0" dirty="0"/>
              <a:t>Facilitator does: </a:t>
            </a:r>
            <a:r>
              <a:rPr lang="en-US" baseline="0" dirty="0"/>
              <a:t>Have participants discuss at their table groups, then invite participants to share out with the whole group. </a:t>
            </a:r>
          </a:p>
          <a:p>
            <a:endParaRPr lang="en-US" baseline="0" dirty="0">
              <a:solidFill>
                <a:srgbClr val="FF0000"/>
              </a:solidFill>
            </a:endParaRPr>
          </a:p>
          <a:p>
            <a:r>
              <a:rPr lang="en-US" b="1" baseline="0" dirty="0"/>
              <a:t>Look fors:</a:t>
            </a:r>
          </a:p>
          <a:p>
            <a:pPr marL="171450" indent="-171450">
              <a:buFont typeface="Arial" charset="0"/>
              <a:buChar char="•"/>
            </a:pPr>
            <a:r>
              <a:rPr lang="en-US" b="0" baseline="0" dirty="0"/>
              <a:t>Norms and Procedures: </a:t>
            </a:r>
          </a:p>
          <a:p>
            <a:pPr marL="628650" lvl="1" indent="-171450">
              <a:buFont typeface="Arial" charset="0"/>
              <a:buChar char="•"/>
            </a:pPr>
            <a:r>
              <a:rPr lang="en-US" b="0" baseline="0" dirty="0"/>
              <a:t>The teacher sets</a:t>
            </a:r>
            <a:r>
              <a:rPr lang="en-US" b="0" dirty="0"/>
              <a:t> </a:t>
            </a:r>
            <a:r>
              <a:rPr lang="en-US" b="0" baseline="0" dirty="0"/>
              <a:t>students up for success by sharing the “Participation Protocol: 4 L’s of Academic Discourse” (Look, Lean, Lower Voice, Listen attentively) + Using evidence and examples</a:t>
            </a:r>
          </a:p>
          <a:p>
            <a:pPr marL="171450" lvl="0" indent="-171450">
              <a:buFont typeface="Arial" charset="0"/>
              <a:buChar char="•"/>
            </a:pPr>
            <a:r>
              <a:rPr lang="en-US" b="0" baseline="0" dirty="0"/>
              <a:t>Holding Students Accountable: </a:t>
            </a:r>
          </a:p>
          <a:p>
            <a:pPr marL="628650" lvl="1" indent="-171450">
              <a:buFont typeface="Arial" charset="0"/>
              <a:buChar char="•"/>
            </a:pPr>
            <a:r>
              <a:rPr lang="en-US" b="0" baseline="0" dirty="0"/>
              <a:t>She shares a checklist and look-fors with students to provide structure and extremely clear expectations about what she’s looking for</a:t>
            </a:r>
          </a:p>
          <a:p>
            <a:pPr marL="628650" lvl="1" indent="-171450">
              <a:buFont typeface="Arial" charset="0"/>
              <a:buChar char="•"/>
            </a:pPr>
            <a:r>
              <a:rPr lang="en-US" b="0" baseline="0" dirty="0"/>
              <a:t>During discussions she listens in and scribes what students are saying, then displays quotes on the document camera with student names attached. This holds them accountable for staying focused but also increases motivation and can spark additional conversation/building on ideas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7951571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87413"/>
            <a:ext cx="3711575" cy="2087562"/>
          </a:xfrm>
        </p:spPr>
      </p:sp>
      <p:sp>
        <p:nvSpPr>
          <p:cNvPr id="3" name="Notes Placeholder 2"/>
          <p:cNvSpPr>
            <a:spLocks noGrp="1"/>
          </p:cNvSpPr>
          <p:nvPr>
            <p:ph type="body" idx="1"/>
          </p:nvPr>
        </p:nvSpPr>
        <p:spPr>
          <a:xfrm>
            <a:off x="686282" y="3319356"/>
            <a:ext cx="5486400" cy="3600450"/>
          </a:xfrm>
        </p:spPr>
        <p:txBody>
          <a:bodyPr/>
          <a:lstStyle/>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a:t>
            </a:r>
            <a:r>
              <a:rPr lang="en-US" sz="1200" b="1" kern="1200" baseline="0" dirty="0">
                <a:solidFill>
                  <a:schemeClr val="tx1"/>
                </a:solidFill>
                <a:effectLst/>
                <a:latin typeface="+mn-lt"/>
                <a:ea typeface="+mn-ea"/>
                <a:cs typeface="+mn-cs"/>
              </a:rPr>
              <a:t> says: </a:t>
            </a:r>
            <a:r>
              <a:rPr lang="en-US" sz="1200" kern="1200" baseline="0" dirty="0">
                <a:solidFill>
                  <a:schemeClr val="tx1"/>
                </a:solidFill>
                <a:effectLst/>
                <a:latin typeface="+mn-lt"/>
                <a:ea typeface="+mn-ea"/>
                <a:cs typeface="+mn-cs"/>
              </a:rPr>
              <a:t>Now let’s look at step 4: Identify the purpose of and provide guiding questions for each conversation.  What does this mean? </a:t>
            </a:r>
            <a:r>
              <a:rPr lang="en-US" sz="1200" kern="1200" dirty="0">
                <a:solidFill>
                  <a:schemeClr val="tx1"/>
                </a:solidFill>
                <a:effectLst/>
                <a:latin typeface="+mn-lt"/>
                <a:ea typeface="+mn-ea"/>
                <a:cs typeface="+mn-cs"/>
              </a:rPr>
              <a:t>When planning a conversation, it is important to identify the purpose of the conversation and its connection to the unit focus or the text under study. Once you have a clear purpose established,</a:t>
            </a:r>
            <a:r>
              <a:rPr lang="en-US" sz="1200" kern="1200" baseline="0" dirty="0">
                <a:solidFill>
                  <a:schemeClr val="tx1"/>
                </a:solidFill>
                <a:effectLst/>
                <a:latin typeface="+mn-lt"/>
                <a:ea typeface="+mn-ea"/>
                <a:cs typeface="+mn-cs"/>
              </a:rPr>
              <a:t> you can then use the resources available to you in the Guidebooks (the teaching points and student look fors) to think about the questions you can ask to support students in demonstrating the key look fors.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64303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752475"/>
            <a:ext cx="3711575" cy="2087563"/>
          </a:xfrm>
        </p:spPr>
      </p:sp>
      <p:sp>
        <p:nvSpPr>
          <p:cNvPr id="3" name="Notes Placeholder 2"/>
          <p:cNvSpPr>
            <a:spLocks noGrp="1"/>
          </p:cNvSpPr>
          <p:nvPr>
            <p:ph type="body" idx="1"/>
          </p:nvPr>
        </p:nvSpPr>
        <p:spPr>
          <a:xfrm>
            <a:off x="701273" y="3169455"/>
            <a:ext cx="5486400" cy="3600450"/>
          </a:xfrm>
        </p:spPr>
        <p:txBody>
          <a:bodyPr/>
          <a:lstStyle/>
          <a:p>
            <a:r>
              <a:rPr lang="en-US" b="1" dirty="0"/>
              <a:t>Duration:</a:t>
            </a:r>
            <a:r>
              <a:rPr lang="en-US" b="0" dirty="0"/>
              <a:t> 4 minutes</a:t>
            </a:r>
          </a:p>
          <a:p>
            <a:endParaRPr lang="en-US" b="0" dirty="0"/>
          </a:p>
          <a:p>
            <a:r>
              <a:rPr lang="en-US" b="1" dirty="0"/>
              <a:t>Facilitator says: </a:t>
            </a:r>
            <a:r>
              <a:rPr lang="en-US" dirty="0"/>
              <a:t>Now let’s go back into our case study and see how and where we see evidence</a:t>
            </a:r>
            <a:r>
              <a:rPr lang="en-US" baseline="0" dirty="0"/>
              <a:t> of Step 4.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3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purpose of the conversation was to analyze the meaning of the poem Paul Revere’s Ride and to think about how the atmosphere/tone of the second half helps to communicate that Paul Revere’s ride was integral to the American Revolution.</a:t>
            </a:r>
          </a:p>
          <a:p>
            <a:pPr marL="171450" indent="-171450">
              <a:buFont typeface="Arial" charset="0"/>
              <a:buChar char="•"/>
            </a:pPr>
            <a:r>
              <a:rPr lang="en-US" b="0" baseline="0" dirty="0"/>
              <a:t>The Guiding Questions directly align to this goal, but you may need to do some additional probing and scaffolding since there aren’t too many guiding questions here.</a:t>
            </a:r>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142737701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 </a:t>
            </a:r>
          </a:p>
          <a:p>
            <a:endParaRPr lang="en-US" b="0" dirty="0"/>
          </a:p>
          <a:p>
            <a:r>
              <a:rPr lang="en-US" b="1" dirty="0"/>
              <a:t>Facilitator says: </a:t>
            </a:r>
            <a:r>
              <a:rPr lang="en-US" b="0" dirty="0"/>
              <a:t>As you saw in the case study, guiding questions (TDQs provided by the Guidebooks and those additional TDQs that you ask to support your particular students) act as a scaffold. They support students in making meaning of complex texts and ultimately, in this case, in achieving the purpose of the discussion! Therefore, step 4 is critical. Having a plan for the guiding questions you’ll ask to support students (and that lead up to the discussion’s purpose) will help ensure your discussion is successful.</a:t>
            </a:r>
          </a:p>
          <a:p>
            <a:endParaRPr lang="en-US" b="0" dirty="0"/>
          </a:p>
          <a:p>
            <a:r>
              <a:rPr lang="en-US" b="1" dirty="0"/>
              <a:t>Image source: </a:t>
            </a:r>
            <a:r>
              <a:rPr lang="en-US" b="0" dirty="0"/>
              <a:t>Public domain.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199560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36700" y="657225"/>
            <a:ext cx="4157663" cy="2338388"/>
          </a:xfrm>
        </p:spPr>
      </p:sp>
      <p:sp>
        <p:nvSpPr>
          <p:cNvPr id="3" name="Notes Placeholder 2"/>
          <p:cNvSpPr>
            <a:spLocks noGrp="1"/>
          </p:cNvSpPr>
          <p:nvPr>
            <p:ph type="body" idx="1"/>
          </p:nvPr>
        </p:nvSpPr>
        <p:spPr>
          <a:xfrm>
            <a:off x="673582" y="3289167"/>
            <a:ext cx="5486400" cy="5396045"/>
          </a:xfrm>
        </p:spPr>
        <p:txBody>
          <a:bodyPr/>
          <a:lstStyle/>
          <a:p>
            <a:r>
              <a:rPr lang="en-US" b="1" dirty="0"/>
              <a:t>Duration: </a:t>
            </a:r>
            <a:r>
              <a:rPr lang="en-US" dirty="0"/>
              <a:t>15 minutes (10 minutes to read, 5 minutes to discuss and share out) </a:t>
            </a:r>
          </a:p>
          <a:p>
            <a:endParaRPr lang="en-US" dirty="0"/>
          </a:p>
          <a:p>
            <a:r>
              <a:rPr lang="en-US" b="1" dirty="0"/>
              <a:t>Facilitator</a:t>
            </a:r>
            <a:r>
              <a:rPr lang="en-US" b="1" baseline="0" dirty="0"/>
              <a:t> says: </a:t>
            </a:r>
            <a:r>
              <a:rPr lang="en-US" baseline="0" dirty="0"/>
              <a:t>Before we dig into the specific aspects of qualitative complexity, we are first going to read this full poem and practice using our own intuition as readers about what makes it complex – just like we did in the Do Now with the short excerpt. We will now dig deeper into this text and analyze its complexity as a whole.</a:t>
            </a:r>
          </a:p>
          <a:p>
            <a:endParaRPr lang="en-US" baseline="0" dirty="0"/>
          </a:p>
          <a:p>
            <a:r>
              <a:rPr lang="en-US" b="1" baseline="0" dirty="0"/>
              <a:t>Facilitator does: </a:t>
            </a:r>
            <a:r>
              <a:rPr lang="en-US" dirty="0"/>
              <a:t>Have participants read the excerpt from the American</a:t>
            </a:r>
            <a:r>
              <a:rPr lang="en-US" baseline="0" dirty="0"/>
              <a:t> Revolution Student Materials </a:t>
            </a:r>
            <a:r>
              <a:rPr lang="en-US" dirty="0"/>
              <a:t>independently (found in their note catcher).  After</a:t>
            </a:r>
            <a:r>
              <a:rPr lang="en-US" baseline="0" dirty="0"/>
              <a:t> 6 minutes or when people appear to be finished reading, click to reveal the discussion prompt and have participants</a:t>
            </a:r>
            <a:r>
              <a:rPr lang="en-US" dirty="0"/>
              <a:t> discuss with a partner what they notice as being complex about this excerpt</a:t>
            </a:r>
            <a:r>
              <a:rPr lang="en-US" baseline="0" dirty="0"/>
              <a:t> and jot down their thinking in their note-catchers.  Afterwards, invite 3-4 participants to share their thinking with the whole group. </a:t>
            </a:r>
          </a:p>
          <a:p>
            <a:endParaRPr lang="en-US" dirty="0"/>
          </a:p>
          <a:p>
            <a:r>
              <a:rPr lang="en-US" b="1" dirty="0"/>
              <a:t>Facilitator does: </a:t>
            </a:r>
            <a:r>
              <a:rPr lang="en-US" dirty="0"/>
              <a:t>As much as possible, connect their examples</a:t>
            </a:r>
            <a:r>
              <a:rPr lang="en-US" baseline="0" dirty="0"/>
              <a:t> to language they are about to see regarding the 4 aspects of qualitative complexity.  For example: Participant shares: “</a:t>
            </a:r>
            <a:r>
              <a:rPr lang="en-US" dirty="0"/>
              <a:t>there</a:t>
            </a:r>
            <a:r>
              <a:rPr lang="en-US" baseline="0" dirty="0"/>
              <a:t> are a lot of older words that students might not know</a:t>
            </a:r>
            <a:r>
              <a:rPr lang="en-US" dirty="0"/>
              <a:t>.”  Connect this to its appropriate</a:t>
            </a:r>
            <a:r>
              <a:rPr lang="en-US" baseline="0" dirty="0"/>
              <a:t> qualitative feature: “</a:t>
            </a:r>
            <a:r>
              <a:rPr lang="en-US" dirty="0"/>
              <a:t>So you noticed that the language was difficult,</a:t>
            </a:r>
            <a:r>
              <a:rPr lang="en-US" baseline="0" dirty="0"/>
              <a:t> particularly because of antiquated words and phrases that students might not be familiar with.”</a:t>
            </a:r>
          </a:p>
          <a:p>
            <a:endParaRPr lang="en-US" baseline="0" dirty="0"/>
          </a:p>
          <a:p>
            <a:r>
              <a:rPr lang="en-US" b="1" baseline="0" dirty="0"/>
              <a:t>Note: </a:t>
            </a:r>
            <a:r>
              <a:rPr lang="en-US" b="0" baseline="0" dirty="0"/>
              <a:t>The intention of this slide is to draw on participants’ existing knowledge about texts and the features that make them complex as a way to transition into our explanation of the four qualitative features (see the framing on the next slide).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strike="noStrike" kern="1200" dirty="0">
                <a:solidFill>
                  <a:schemeClr val="tx1"/>
                </a:solidFill>
                <a:effectLst/>
                <a:latin typeface="+mn-lt"/>
                <a:ea typeface="+mn-ea"/>
                <a:cs typeface="+mn-cs"/>
              </a:rPr>
              <a:t>Source: </a:t>
            </a:r>
            <a:r>
              <a:rPr lang="en-US" u="none" strike="noStrike" kern="1200" dirty="0">
                <a:solidFill>
                  <a:schemeClr val="tx1"/>
                </a:solidFill>
                <a:effectLst/>
                <a:latin typeface="+mn-lt"/>
                <a:ea typeface="+mn-ea"/>
                <a:cs typeface="+mn-cs"/>
              </a:rPr>
              <a:t>Longfellow, H. W. (1861). “Paul Revere's Ride.” Retrieved from </a:t>
            </a:r>
            <a:r>
              <a:rPr lang="en-US" u="sng" strike="noStrike" kern="1200" dirty="0">
                <a:solidFill>
                  <a:schemeClr val="tx1"/>
                </a:solidFill>
                <a:effectLst/>
                <a:latin typeface="+mn-lt"/>
                <a:ea typeface="+mn-ea"/>
                <a:cs typeface="+mn-cs"/>
                <a:hlinkClick r:id="rId3"/>
              </a:rPr>
              <a:t>https://www.poetryfoundation.org/poems/44637/the-landlords-tale-paul-reveres-ride</a:t>
            </a:r>
            <a:r>
              <a:rPr lang="en-US"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402365706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15988"/>
            <a:ext cx="3711575" cy="2087562"/>
          </a:xfrm>
        </p:spPr>
      </p:sp>
      <p:sp>
        <p:nvSpPr>
          <p:cNvPr id="3" name="Notes Placeholder 2"/>
          <p:cNvSpPr>
            <a:spLocks noGrp="1"/>
          </p:cNvSpPr>
          <p:nvPr>
            <p:ph type="body" idx="1"/>
          </p:nvPr>
        </p:nvSpPr>
        <p:spPr>
          <a:xfrm>
            <a:off x="686282" y="3424288"/>
            <a:ext cx="5486400" cy="3600450"/>
          </a:xfrm>
        </p:spPr>
        <p:txBody>
          <a:bodyPr/>
          <a:lstStyle/>
          <a:p>
            <a:r>
              <a:rPr lang="en-US" b="1" dirty="0"/>
              <a:t>Duration:</a:t>
            </a:r>
            <a:r>
              <a:rPr lang="en-US" b="0" dirty="0"/>
              <a:t> 30 seconds</a:t>
            </a: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step 5 is to keep the conversation moving in a productive manner and to guide students as needed by using</a:t>
            </a:r>
            <a:r>
              <a:rPr lang="en-US" sz="1200" kern="1200" baseline="0" dirty="0">
                <a:solidFill>
                  <a:schemeClr val="tx1"/>
                </a:solidFill>
                <a:effectLst/>
                <a:latin typeface="+mn-lt"/>
                <a:ea typeface="+mn-ea"/>
                <a:cs typeface="+mn-cs"/>
              </a:rPr>
              <a:t> “talk moves.”  </a:t>
            </a:r>
            <a:r>
              <a:rPr lang="en-US" sz="1200" kern="1200" dirty="0">
                <a:solidFill>
                  <a:schemeClr val="tx1"/>
                </a:solidFill>
                <a:effectLst/>
                <a:latin typeface="+mn-lt"/>
                <a:ea typeface="+mn-ea"/>
                <a:cs typeface="+mn-cs"/>
              </a:rPr>
              <a:t>Engaging in productive classroom conversations can help students develop more complex thought and can reveal their misunderstandings. Use these conversations as an opportunity to keep track of and guide student learning. As students reveal their misunderstandings, it is important to help them revise their thinking. Having illogical conversations or conversations about inaccurate content could harm rather than support student learning.</a:t>
            </a:r>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dirty="0"/>
          </a:p>
        </p:txBody>
      </p:sp>
    </p:spTree>
    <p:extLst>
      <p:ext uri="{BB962C8B-B14F-4D97-AF65-F5344CB8AC3E}">
        <p14:creationId xmlns:p14="http://schemas.microsoft.com/office/powerpoint/2010/main" val="1048328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81050"/>
            <a:ext cx="3711575" cy="2087563"/>
          </a:xfrm>
        </p:spPr>
      </p:sp>
      <p:sp>
        <p:nvSpPr>
          <p:cNvPr id="3" name="Notes Placeholder 2"/>
          <p:cNvSpPr>
            <a:spLocks noGrp="1"/>
          </p:cNvSpPr>
          <p:nvPr>
            <p:ph type="body" idx="1"/>
          </p:nvPr>
        </p:nvSpPr>
        <p:spPr>
          <a:xfrm>
            <a:off x="641312" y="3109494"/>
            <a:ext cx="5486400" cy="5253456"/>
          </a:xfrm>
        </p:spPr>
        <p:txBody>
          <a:bodyPr/>
          <a:lstStyle/>
          <a:p>
            <a:r>
              <a:rPr lang="en-US" b="1" dirty="0"/>
              <a:t>Duration:</a:t>
            </a:r>
            <a:r>
              <a:rPr lang="en-US" b="0" dirty="0"/>
              <a:t> 4 minutes</a:t>
            </a:r>
          </a:p>
          <a:p>
            <a:endParaRPr lang="en-US" sz="1200" b="0" kern="1200" dirty="0">
              <a:solidFill>
                <a:schemeClr val="tx1"/>
              </a:solidFill>
              <a:effectLst/>
              <a:ea typeface="+mn-ea"/>
              <a:cs typeface="+mn-cs"/>
            </a:endParaRPr>
          </a:p>
          <a:p>
            <a:r>
              <a:rPr lang="en-US" sz="1200" b="1" kern="1200" dirty="0">
                <a:solidFill>
                  <a:schemeClr val="tx1"/>
                </a:solidFill>
                <a:effectLst/>
                <a:ea typeface="+mn-ea"/>
                <a:cs typeface="+mn-cs"/>
              </a:rPr>
              <a:t>Facilitator says: </a:t>
            </a:r>
            <a:r>
              <a:rPr lang="en-US" sz="1200" kern="1200" dirty="0">
                <a:solidFill>
                  <a:schemeClr val="tx1"/>
                </a:solidFill>
                <a:effectLst/>
                <a:ea typeface="+mn-ea"/>
                <a:cs typeface="+mn-cs"/>
              </a:rPr>
              <a:t>So what exactly are “talk moves”? </a:t>
            </a:r>
            <a:r>
              <a:rPr lang="en-US" sz="1200" kern="1200" baseline="0" dirty="0">
                <a:solidFill>
                  <a:schemeClr val="tx1"/>
                </a:solidFill>
                <a:effectLst/>
                <a:ea typeface="+mn-ea"/>
                <a:cs typeface="+mn-cs"/>
              </a:rPr>
              <a:t>Take a moment to review the ”talk moves” handout.</a:t>
            </a:r>
          </a:p>
          <a:p>
            <a:endParaRPr lang="en-US" sz="1200" kern="1200" baseline="0" dirty="0">
              <a:solidFill>
                <a:schemeClr val="tx1"/>
              </a:solidFill>
              <a:effectLst/>
              <a:ea typeface="+mn-ea"/>
              <a:cs typeface="+mn-cs"/>
            </a:endParaRPr>
          </a:p>
          <a:p>
            <a:r>
              <a:rPr lang="en-US" sz="1200" b="1" kern="1200" baseline="0" dirty="0">
                <a:solidFill>
                  <a:schemeClr val="tx1"/>
                </a:solidFill>
                <a:effectLst/>
                <a:ea typeface="+mn-ea"/>
                <a:cs typeface="+mn-cs"/>
              </a:rPr>
              <a:t>Facilitator does: </a:t>
            </a:r>
            <a:r>
              <a:rPr lang="en-US" sz="1200" kern="1200" baseline="0" dirty="0">
                <a:solidFill>
                  <a:schemeClr val="tx1"/>
                </a:solidFill>
                <a:effectLst/>
                <a:ea typeface="+mn-ea"/>
                <a:cs typeface="+mn-cs"/>
              </a:rPr>
              <a:t>Direct participants to the Talk Moves handout in the note catcher</a:t>
            </a:r>
            <a:r>
              <a:rPr lang="en-US" sz="1200" b="1" kern="1200" baseline="0" dirty="0">
                <a:solidFill>
                  <a:schemeClr val="tx1"/>
                </a:solidFill>
                <a:effectLst/>
                <a:ea typeface="+mn-ea"/>
                <a:cs typeface="+mn-cs"/>
              </a:rPr>
              <a:t>,</a:t>
            </a:r>
            <a:r>
              <a:rPr lang="en-US" sz="1200" kern="1200" baseline="0" dirty="0">
                <a:solidFill>
                  <a:schemeClr val="tx1"/>
                </a:solidFill>
                <a:effectLst/>
                <a:ea typeface="+mn-ea"/>
                <a:cs typeface="+mn-cs"/>
              </a:rPr>
              <a:t> review the directions and provide 2 minutes of independent reading time. Afterwards, have participants summarize with a partner and invite a 1-2 participants to share out with the whole group. </a:t>
            </a:r>
          </a:p>
          <a:p>
            <a:endParaRPr lang="en-US" sz="1200" kern="1200" baseline="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ea typeface="+mn-ea"/>
                <a:cs typeface="+mn-cs"/>
              </a:rPr>
              <a:t>Facilitator says: </a:t>
            </a:r>
            <a:r>
              <a:rPr lang="en-US" sz="1200" kern="1200" dirty="0">
                <a:solidFill>
                  <a:schemeClr val="tx1"/>
                </a:solidFill>
                <a:effectLst/>
                <a:ea typeface="+mn-ea"/>
                <a:cs typeface="+mn-cs"/>
              </a:rPr>
              <a:t>As students engage in conversations, be sure to monitor what they are saying and how they are saying it. If students are not providing responses similar to the student look-</a:t>
            </a:r>
            <a:r>
              <a:rPr lang="en-US" sz="1200" kern="1200" dirty="0" err="1">
                <a:solidFill>
                  <a:schemeClr val="tx1"/>
                </a:solidFill>
                <a:effectLst/>
                <a:ea typeface="+mn-ea"/>
                <a:cs typeface="+mn-cs"/>
              </a:rPr>
              <a:t>fors</a:t>
            </a:r>
            <a:r>
              <a:rPr lang="en-US" sz="1200" kern="1200" dirty="0">
                <a:solidFill>
                  <a:schemeClr val="tx1"/>
                </a:solidFill>
                <a:effectLst/>
                <a:ea typeface="+mn-ea"/>
                <a:cs typeface="+mn-cs"/>
              </a:rPr>
              <a:t> for the lesson, you can use these “talk moves” to guide them to explain their reasoning, revise their responses, or think more deeply about the text or topic under discussion. </a:t>
            </a:r>
          </a:p>
          <a:p>
            <a:endParaRPr lang="en-US" sz="1200" kern="1200" baseline="0" dirty="0">
              <a:solidFill>
                <a:schemeClr val="tx1"/>
              </a:solidFill>
              <a:effectLst/>
              <a:ea typeface="+mn-ea"/>
              <a:cs typeface="+mn-cs"/>
            </a:endParaRPr>
          </a:p>
          <a:p>
            <a:r>
              <a:rPr lang="en-US" sz="1200" b="1" kern="1200" baseline="0" dirty="0">
                <a:solidFill>
                  <a:schemeClr val="tx1"/>
                </a:solidFill>
                <a:effectLst/>
                <a:ea typeface="+mn-ea"/>
                <a:cs typeface="+mn-cs"/>
              </a:rPr>
              <a:t>Look for/emphasize:</a:t>
            </a:r>
          </a:p>
          <a:p>
            <a:pPr marL="171450" indent="-171450">
              <a:buFont typeface="Arial" charset="0"/>
              <a:buChar char="•"/>
            </a:pPr>
            <a:r>
              <a:rPr lang="en-US" sz="1200" kern="1200" baseline="0" dirty="0">
                <a:solidFill>
                  <a:schemeClr val="tx1"/>
                </a:solidFill>
                <a:effectLst/>
                <a:ea typeface="+mn-ea"/>
                <a:cs typeface="+mn-cs"/>
              </a:rPr>
              <a:t>Talk moves are prompts to support students in taking ownership of their thinking and in engaging in speaking and listening</a:t>
            </a:r>
          </a:p>
          <a:p>
            <a:pPr marL="171450" indent="-171450">
              <a:buFont typeface="Arial" charset="0"/>
              <a:buChar char="•"/>
            </a:pPr>
            <a:r>
              <a:rPr lang="en-US" sz="1200" kern="1200" baseline="0" dirty="0">
                <a:solidFill>
                  <a:schemeClr val="tx1"/>
                </a:solidFill>
                <a:effectLst/>
                <a:ea typeface="+mn-ea"/>
                <a:cs typeface="+mn-cs"/>
              </a:rPr>
              <a:t>Four goals of talk moves:</a:t>
            </a:r>
          </a:p>
          <a:p>
            <a:pPr marL="628650" lvl="1" indent="-171450">
              <a:buFont typeface="Arial" charset="0"/>
              <a:buChar char="•"/>
            </a:pPr>
            <a:r>
              <a:rPr lang="en-US" dirty="0">
                <a:ea typeface="Calibri" charset="0"/>
                <a:cs typeface="Calibri" charset="0"/>
              </a:rPr>
              <a:t>Clearly expressing their ideas through writing or speaking</a:t>
            </a:r>
          </a:p>
          <a:p>
            <a:pPr marL="628650" lvl="1" indent="-171450">
              <a:buFont typeface="Arial" charset="0"/>
              <a:buChar char="•"/>
            </a:pPr>
            <a:r>
              <a:rPr lang="en-US" dirty="0">
                <a:ea typeface="Calibri" charset="0"/>
                <a:cs typeface="Calibri" charset="0"/>
              </a:rPr>
              <a:t>Listening carefully and clearly understanding others’ ideas</a:t>
            </a:r>
          </a:p>
          <a:p>
            <a:pPr marL="628650" lvl="1" indent="-171450">
              <a:buFont typeface="Arial" charset="0"/>
              <a:buChar char="•"/>
            </a:pPr>
            <a:r>
              <a:rPr lang="en-US" dirty="0">
                <a:ea typeface="Calibri" charset="0"/>
                <a:cs typeface="Calibri" charset="0"/>
              </a:rPr>
              <a:t>Providing evidence and explanation to support their claims</a:t>
            </a:r>
          </a:p>
          <a:p>
            <a:pPr marL="628650" lvl="1" indent="-171450">
              <a:buFont typeface="Arial" charset="0"/>
              <a:buChar char="•"/>
            </a:pPr>
            <a:r>
              <a:rPr lang="en-US" dirty="0">
                <a:ea typeface="Calibri" charset="0"/>
                <a:cs typeface="Calibri" charset="0"/>
              </a:rPr>
              <a:t>Establishing new ways of thinking by elaborating on or challenging the thoughts of others </a:t>
            </a:r>
            <a:endParaRPr lang="en-US" kern="1200" baseline="0" dirty="0">
              <a:solidFill>
                <a:schemeClr val="tx1"/>
              </a:solidFill>
              <a:effectLst/>
            </a:endParaRPr>
          </a:p>
          <a:p>
            <a:endParaRPr lang="en-US" sz="1200" kern="1200" dirty="0">
              <a:solidFill>
                <a:schemeClr val="tx1"/>
              </a:solidFill>
              <a:effectLst/>
              <a:ea typeface="+mn-ea"/>
              <a:cs typeface="+mn-cs"/>
            </a:endParaRPr>
          </a:p>
          <a:p>
            <a:r>
              <a:rPr lang="en-US" sz="1200" b="1" kern="1200" dirty="0">
                <a:solidFill>
                  <a:schemeClr val="tx1"/>
                </a:solidFill>
                <a:effectLst/>
                <a:ea typeface="+mn-ea"/>
                <a:cs typeface="+mn-cs"/>
              </a:rPr>
              <a:t>Image Source: </a:t>
            </a:r>
            <a:r>
              <a:rPr lang="en-US" sz="1200" b="0" kern="1200" dirty="0">
                <a:solidFill>
                  <a:schemeClr val="tx1"/>
                </a:solidFill>
                <a:effectLst/>
                <a:ea typeface="+mn-ea"/>
                <a:cs typeface="+mn-cs"/>
              </a:rPr>
              <a:t>Public domain. </a:t>
            </a:r>
            <a:endParaRPr lang="en-US" sz="1200" b="1"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184318275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1625" y="600075"/>
            <a:ext cx="3711575" cy="2087563"/>
          </a:xfrm>
        </p:spPr>
      </p:sp>
      <p:sp>
        <p:nvSpPr>
          <p:cNvPr id="3" name="Notes Placeholder 2"/>
          <p:cNvSpPr>
            <a:spLocks noGrp="1"/>
          </p:cNvSpPr>
          <p:nvPr>
            <p:ph type="body" idx="1"/>
          </p:nvPr>
        </p:nvSpPr>
        <p:spPr>
          <a:xfrm>
            <a:off x="686282" y="2798864"/>
            <a:ext cx="5486400" cy="6345136"/>
          </a:xfrm>
        </p:spPr>
        <p:txBody>
          <a:bodyPr/>
          <a:lstStyle/>
          <a:p>
            <a:r>
              <a:rPr lang="en-US" b="1" dirty="0"/>
              <a:t>Duration:</a:t>
            </a:r>
            <a:r>
              <a:rPr lang="en-US" b="0" dirty="0"/>
              <a:t> 5 minutes</a:t>
            </a:r>
          </a:p>
          <a:p>
            <a:endParaRPr lang="en-US" b="0" dirty="0"/>
          </a:p>
          <a:p>
            <a:r>
              <a:rPr lang="en-US" b="1" dirty="0"/>
              <a:t>Facilitator says: </a:t>
            </a:r>
            <a:r>
              <a:rPr lang="en-US" dirty="0"/>
              <a:t>Now let’s go back into our case study and see how and where we see evidence</a:t>
            </a:r>
            <a:r>
              <a:rPr lang="en-US" baseline="0" dirty="0"/>
              <a:t> of Step 5.  Specifically</a:t>
            </a:r>
            <a:r>
              <a:rPr lang="is-IS" baseline="0" dirty="0"/>
              <a:t>…</a:t>
            </a:r>
          </a:p>
          <a:p>
            <a:endParaRPr lang="is-IS" baseline="0" dirty="0"/>
          </a:p>
          <a:p>
            <a:r>
              <a:rPr lang="is-IS" b="1" baseline="0" dirty="0"/>
              <a:t>Facilitator does: </a:t>
            </a:r>
            <a:r>
              <a:rPr lang="is-IS" baseline="0" dirty="0"/>
              <a:t>Read two bullets. Then, direct participants to work with a partner to identify specific evidence in their case study.  They can annotate/highlight/mark-up the text.  Encourage them to be specific and be prepared to </a:t>
            </a:r>
            <a:r>
              <a:rPr lang="en-US" baseline="0" dirty="0"/>
              <a:t>explain their evidence.  Provide 4 minutes of work time, then invite participants to share out with the whole group. </a:t>
            </a:r>
          </a:p>
          <a:p>
            <a:endParaRPr lang="en-US" baseline="0" dirty="0"/>
          </a:p>
          <a:p>
            <a:r>
              <a:rPr lang="en-US" b="1" baseline="0" dirty="0"/>
              <a:t>Look fors:</a:t>
            </a:r>
          </a:p>
          <a:p>
            <a:pPr marL="171450" indent="-171450">
              <a:buFont typeface="Arial" charset="0"/>
              <a:buChar char="•"/>
            </a:pPr>
            <a:r>
              <a:rPr lang="en-US" b="0" baseline="0" dirty="0"/>
              <a:t>The teacher demonstrates all four types of Talk Moves. Some examples include:</a:t>
            </a:r>
          </a:p>
          <a:p>
            <a:pPr marL="628650" lvl="1" indent="-171450">
              <a:buFont typeface="Arial" charset="0"/>
              <a:buChar char="•"/>
            </a:pPr>
            <a:r>
              <a:rPr lang="en-US" b="0" baseline="0" dirty="0"/>
              <a:t>Goal 1: Students clearly express their ideas through writing or speaking. </a:t>
            </a:r>
          </a:p>
          <a:p>
            <a:pPr marL="1085850" lvl="2" indent="-171450">
              <a:buFont typeface="Arial" charset="0"/>
              <a:buChar char="•"/>
            </a:pPr>
            <a:r>
              <a:rPr lang="en-US" b="0" baseline="0" dirty="0"/>
              <a:t>Provides time for students to prepare: “</a:t>
            </a:r>
            <a:r>
              <a:rPr lang="en-US" kern="1200" dirty="0">
                <a:solidFill>
                  <a:schemeClr val="tx1"/>
                </a:solidFill>
                <a:effectLst/>
              </a:rPr>
              <a:t>Take a minute to think, look back at your text, and then we’ll share ideas.” </a:t>
            </a:r>
            <a:r>
              <a:rPr lang="en-US" i="1" kern="1200" dirty="0">
                <a:solidFill>
                  <a:schemeClr val="tx1"/>
                </a:solidFill>
                <a:effectLst/>
              </a:rPr>
              <a:t>(teacher waits until most students seem ready to proceed)</a:t>
            </a:r>
            <a:r>
              <a:rPr lang="en-US" kern="1200" dirty="0">
                <a:solidFill>
                  <a:schemeClr val="tx1"/>
                </a:solidFill>
                <a:effectLst/>
              </a:rPr>
              <a:t> </a:t>
            </a:r>
          </a:p>
          <a:p>
            <a:pPr marL="1085850" lvl="2" indent="-171450">
              <a:buFont typeface="Arial" charset="0"/>
              <a:buChar char="•"/>
            </a:pPr>
            <a:r>
              <a:rPr lang="en-US" kern="1200" dirty="0">
                <a:solidFill>
                  <a:schemeClr val="tx1"/>
                </a:solidFill>
                <a:effectLst/>
              </a:rPr>
              <a:t>Restates/clarifies</a:t>
            </a:r>
            <a:r>
              <a:rPr lang="en-US" kern="1200" baseline="0" dirty="0">
                <a:solidFill>
                  <a:schemeClr val="tx1"/>
                </a:solidFill>
                <a:effectLst/>
              </a:rPr>
              <a:t> a student’s key idea: </a:t>
            </a:r>
            <a:r>
              <a:rPr lang="en-US" kern="1200" dirty="0">
                <a:solidFill>
                  <a:schemeClr val="tx1"/>
                </a:solidFill>
                <a:effectLst/>
              </a:rPr>
              <a:t>“You’re right. There’s definitely</a:t>
            </a:r>
            <a:r>
              <a:rPr lang="en-US" kern="1200" baseline="0" dirty="0">
                <a:solidFill>
                  <a:schemeClr val="tx1"/>
                </a:solidFill>
                <a:effectLst/>
              </a:rPr>
              <a:t> a difference between the tone of the first and second halves.</a:t>
            </a:r>
            <a:r>
              <a:rPr lang="en-US" kern="1200" dirty="0">
                <a:solidFill>
                  <a:schemeClr val="tx1"/>
                </a:solidFill>
                <a:effectLst/>
              </a:rPr>
              <a:t>” </a:t>
            </a:r>
          </a:p>
          <a:p>
            <a:pPr marL="628650" lvl="1" indent="-171450">
              <a:buFont typeface="Arial" charset="0"/>
              <a:buChar char="•"/>
            </a:pPr>
            <a:r>
              <a:rPr lang="en-US" kern="1200" dirty="0">
                <a:solidFill>
                  <a:schemeClr val="tx1"/>
                </a:solidFill>
                <a:effectLst/>
              </a:rPr>
              <a:t>Goal 2: Students listen carefully and clearly understand ideas presented in writing or speaking </a:t>
            </a:r>
          </a:p>
          <a:p>
            <a:pPr marL="1085850" lvl="2" indent="-171450">
              <a:buFont typeface="Arial" charset="0"/>
              <a:buChar char="•"/>
            </a:pPr>
            <a:r>
              <a:rPr lang="en-US" kern="1200" dirty="0">
                <a:solidFill>
                  <a:schemeClr val="tx1"/>
                </a:solidFill>
                <a:effectLst/>
              </a:rPr>
              <a:t>“But can you expand on what</a:t>
            </a:r>
            <a:r>
              <a:rPr lang="en-US" kern="1200" baseline="0" dirty="0">
                <a:solidFill>
                  <a:schemeClr val="tx1"/>
                </a:solidFill>
                <a:effectLst/>
              </a:rPr>
              <a:t> you mean</a:t>
            </a:r>
            <a:r>
              <a:rPr lang="en-US" kern="1200" dirty="0">
                <a:solidFill>
                  <a:schemeClr val="tx1"/>
                </a:solidFill>
                <a:effectLst/>
              </a:rPr>
              <a:t>?”</a:t>
            </a:r>
          </a:p>
          <a:p>
            <a:pPr marL="628650" lvl="1" indent="-171450">
              <a:buFont typeface="Arial" charset="0"/>
              <a:buChar char="•"/>
            </a:pPr>
            <a:r>
              <a:rPr lang="en-US" kern="1200" dirty="0">
                <a:solidFill>
                  <a:schemeClr val="tx1"/>
                </a:solidFill>
                <a:effectLst/>
              </a:rPr>
              <a:t>Goal 3: Students</a:t>
            </a:r>
            <a:r>
              <a:rPr lang="en-US" kern="1200" baseline="0" dirty="0">
                <a:solidFill>
                  <a:schemeClr val="tx1"/>
                </a:solidFill>
                <a:effectLst/>
              </a:rPr>
              <a:t> provide evidence and explanation to support their claims.</a:t>
            </a:r>
            <a:endParaRPr lang="en-US" kern="1200" dirty="0">
              <a:solidFill>
                <a:schemeClr val="tx1"/>
              </a:solidFill>
              <a:effectLst/>
            </a:endParaRPr>
          </a:p>
          <a:p>
            <a:pPr marL="1085850" lvl="2" indent="-171450">
              <a:buFont typeface="Arial" charset="0"/>
              <a:buChar char="•"/>
            </a:pPr>
            <a:r>
              <a:rPr lang="en-US" kern="1200" dirty="0">
                <a:solidFill>
                  <a:schemeClr val="tx1"/>
                </a:solidFill>
                <a:effectLst/>
              </a:rPr>
              <a:t>Prompts students to search for and provide evidence: “That’s a very interesting idea, Brian, what evidence do you have to support it?”</a:t>
            </a:r>
          </a:p>
          <a:p>
            <a:pPr marL="628650" lvl="1" indent="-171450">
              <a:buFont typeface="Arial" charset="0"/>
              <a:buChar char="•"/>
            </a:pPr>
            <a:r>
              <a:rPr lang="en-US" kern="1200" dirty="0">
                <a:solidFill>
                  <a:schemeClr val="tx1"/>
                </a:solidFill>
                <a:effectLst/>
              </a:rPr>
              <a:t>Goal 4: Students establish new ways of thinking by elaborating on or challenging ideas of others </a:t>
            </a:r>
          </a:p>
          <a:p>
            <a:pPr marL="1085850" lvl="2" indent="-171450">
              <a:buFont typeface="Arial" charset="0"/>
              <a:buChar char="•"/>
            </a:pPr>
            <a:r>
              <a:rPr lang="en-US" kern="1200" dirty="0">
                <a:solidFill>
                  <a:schemeClr val="tx1"/>
                </a:solidFill>
                <a:effectLst/>
              </a:rPr>
              <a:t>Prompts students to elaborate or build: “Can anyone add to Jasmine’s idea?”</a:t>
            </a:r>
          </a:p>
          <a:p>
            <a:pPr marL="1085850" lvl="2" indent="-171450">
              <a:buFont typeface="Arial" charset="0"/>
              <a:buChar char="•"/>
            </a:pPr>
            <a:r>
              <a:rPr lang="en-US" kern="1200" dirty="0">
                <a:solidFill>
                  <a:schemeClr val="tx1"/>
                </a:solidFill>
                <a:effectLst/>
              </a:rPr>
              <a:t>“Can anyone find evidence that what they’re saying is true?”</a:t>
            </a:r>
          </a:p>
          <a:p>
            <a:pPr marL="1085850" lvl="2" indent="-171450">
              <a:buFont typeface="Arial" charset="0"/>
              <a:buChar char="•"/>
            </a:pPr>
            <a:r>
              <a:rPr lang="en-US" kern="1200" dirty="0">
                <a:solidFill>
                  <a:schemeClr val="tx1"/>
                </a:solidFill>
                <a:effectLst/>
              </a:rPr>
              <a:t>“Remember, we have been working on elaborating on other’s ideas. Which conversation stems on your sheet might help you to build off or add on to what your classmates are saying?”</a:t>
            </a:r>
            <a:endParaRPr lang="en-US" b="0" baseline="0" dirty="0">
              <a:solidFill>
                <a:srgbClr val="FF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dirty="0"/>
          </a:p>
        </p:txBody>
      </p:sp>
    </p:spTree>
    <p:extLst>
      <p:ext uri="{BB962C8B-B14F-4D97-AF65-F5344CB8AC3E}">
        <p14:creationId xmlns:p14="http://schemas.microsoft.com/office/powerpoint/2010/main" val="2811933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take a few moments to discuss these questions. </a:t>
            </a:r>
          </a:p>
          <a:p>
            <a:endParaRPr lang="en-US" b="0" baseline="0" dirty="0"/>
          </a:p>
          <a:p>
            <a:r>
              <a:rPr lang="en-US" b="1" baseline="0" dirty="0"/>
              <a:t>Facilitator does: </a:t>
            </a:r>
            <a:r>
              <a:rPr lang="en-US" b="0" baseline="0" dirty="0"/>
              <a:t>Prompt participants to discuss at tables. Select 1-2 participants to summarize the key points to the whole group if time permits. </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24852205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Shape 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 name="Shape 3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1" i="0" u="none" strike="noStrike" cap="none" dirty="0">
              <a:solidFill>
                <a:schemeClr val="dk1"/>
              </a:solidFill>
              <a:latin typeface="Calibri"/>
              <a:ea typeface="Calibri"/>
              <a:cs typeface="Calibri"/>
              <a:sym typeface="Calibri"/>
            </a:endParaRPr>
          </a:p>
        </p:txBody>
      </p:sp>
      <p:sp>
        <p:nvSpPr>
          <p:cNvPr id="33" name="Shape 3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905834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8" name="Shape 3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4 minutes</a:t>
            </a: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Facilitator</a:t>
            </a:r>
            <a:r>
              <a:rPr lang="en-US" sz="1200" b="1" i="0" u="none" strike="noStrike" cap="none" baseline="0" dirty="0">
                <a:solidFill>
                  <a:schemeClr val="dk1"/>
                </a:solidFill>
                <a:ea typeface="Calibri"/>
                <a:cs typeface="Calibri"/>
                <a:sym typeface="Calibri"/>
              </a:rPr>
              <a:t> does: </a:t>
            </a:r>
            <a:r>
              <a:rPr lang="en-US" sz="1200" b="0" i="0" u="none" strike="noStrike" cap="none" baseline="0" dirty="0">
                <a:solidFill>
                  <a:schemeClr val="dk1"/>
                </a:solidFill>
                <a:ea typeface="Calibri"/>
                <a:cs typeface="Calibri"/>
                <a:sym typeface="Calibri"/>
              </a:rPr>
              <a:t>Review questions and have participants record their thoughts in their note-catchers </a:t>
            </a:r>
            <a:r>
              <a:rPr lang="en-US" sz="1200" i="0" u="none" strike="noStrike" cap="none" baseline="0" dirty="0">
                <a:solidFill>
                  <a:schemeClr val="tx1"/>
                </a:solidFill>
                <a:ea typeface="+mn-ea"/>
                <a:cs typeface="+mn-cs"/>
                <a:sym typeface="Calibri"/>
              </a:rPr>
              <a:t>before </a:t>
            </a:r>
            <a:r>
              <a:rPr lang="en-US" sz="1200" b="0" i="0" u="none" strike="noStrike" cap="none" baseline="0" dirty="0">
                <a:solidFill>
                  <a:schemeClr val="dk1"/>
                </a:solidFill>
                <a:ea typeface="Calibri"/>
                <a:cs typeface="Calibri"/>
                <a:sym typeface="Calibri"/>
              </a:rPr>
              <a:t>turning and talking at their tables.  Afterwards, invite participants to share out with the whole group. </a:t>
            </a:r>
            <a:endParaRPr lang="en-US" sz="1200" b="0" i="0" u="none" strike="noStrike" cap="none" dirty="0">
              <a:solidFill>
                <a:schemeClr val="dk1"/>
              </a:solidFill>
              <a:ea typeface="Calibri"/>
              <a:cs typeface="Calibri"/>
              <a:sym typeface="Calibri"/>
            </a:endParaRPr>
          </a:p>
        </p:txBody>
      </p:sp>
      <p:sp>
        <p:nvSpPr>
          <p:cNvPr id="39" name="Shape 3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77700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736600" y="1019175"/>
            <a:ext cx="5400675" cy="3038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 name="Shape 54"/>
          <p:cNvSpPr txBox="1">
            <a:spLocks noGrp="1"/>
          </p:cNvSpPr>
          <p:nvPr>
            <p:ph type="body" idx="1"/>
          </p:nvPr>
        </p:nvSpPr>
        <p:spPr>
          <a:xfrm>
            <a:off x="686282" y="4286203"/>
            <a:ext cx="5486400" cy="3600450"/>
          </a:xfrm>
          <a:prstGeom prst="rect">
            <a:avLst/>
          </a:prstGeom>
          <a:noFill/>
          <a:ln>
            <a:noFill/>
          </a:ln>
        </p:spPr>
        <p:txBody>
          <a:bodyPr wrap="square" lIns="91425" tIns="45700" rIns="91425" bIns="45700" anchor="t" anchorCtr="0">
            <a:noAutofit/>
          </a:bodyPr>
          <a:lstStyle/>
          <a:p>
            <a:pPr>
              <a:buFontTx/>
              <a:buNone/>
            </a:pPr>
            <a:r>
              <a:rPr lang="en-US" b="1" dirty="0"/>
              <a:t>Duration: </a:t>
            </a:r>
            <a:r>
              <a:rPr lang="en-US" dirty="0"/>
              <a:t>30 seconds</a:t>
            </a:r>
          </a:p>
          <a:p>
            <a:pPr>
              <a:buFontTx/>
              <a:buNone/>
            </a:pPr>
            <a:endParaRPr lang="en-US" dirty="0"/>
          </a:p>
          <a:p>
            <a:pPr>
              <a:buFontTx/>
              <a:buNone/>
            </a:pPr>
            <a:r>
              <a:rPr lang="en-US" sz="1200" b="1" baseline="0" dirty="0"/>
              <a:t>Facilitator does: </a:t>
            </a:r>
            <a:r>
              <a:rPr lang="en-US" sz="1200" b="0" baseline="0" dirty="0"/>
              <a:t>Briefly review the objectives and/or have a volunteer read each objective aloud. </a:t>
            </a:r>
            <a:endParaRPr lang="en-US" dirty="0"/>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55" name="Shape 5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99200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1" dirty="0"/>
              <a:t>Duration: </a:t>
            </a:r>
            <a:r>
              <a:rPr lang="en-US" b="0" dirty="0"/>
              <a:t>15</a:t>
            </a:r>
            <a:r>
              <a:rPr lang="en-US" dirty="0"/>
              <a:t> seconds</a:t>
            </a:r>
          </a:p>
          <a:p>
            <a:pPr>
              <a:buFontTx/>
              <a:buNone/>
            </a:pPr>
            <a:endParaRPr lang="en-US" dirty="0"/>
          </a:p>
          <a:p>
            <a:pPr>
              <a:buFontTx/>
              <a:buNone/>
            </a:pPr>
            <a:r>
              <a:rPr lang="en-US" b="1" dirty="0"/>
              <a:t>Facilitator says: </a:t>
            </a:r>
            <a:r>
              <a:rPr lang="en-US" dirty="0"/>
              <a:t>Take a moment</a:t>
            </a:r>
            <a:r>
              <a:rPr lang="en-US" baseline="0" dirty="0"/>
              <a:t> to review our agenda for today’s session. </a:t>
            </a:r>
            <a:endParaRPr lang="en-US" dirty="0"/>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940972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tx1"/>
                </a:solidFill>
                <a:latin typeface="Calibri"/>
                <a:ea typeface="Calibri"/>
                <a:cs typeface="Calibri"/>
                <a:sym typeface="Calibri"/>
              </a:rPr>
              <a:t>Duration: </a:t>
            </a:r>
            <a:r>
              <a:rPr lang="en-US" sz="1200" b="0" i="0" u="none" strike="noStrike" cap="none" dirty="0">
                <a:solidFill>
                  <a:schemeClr val="tx1"/>
                </a:solidFill>
                <a:latin typeface="Calibri"/>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chemeClr val="tx1"/>
                </a:solidFill>
                <a:latin typeface="Calibri"/>
                <a:ea typeface="Calibri"/>
                <a:cs typeface="Calibri"/>
                <a:sym typeface="Calibri"/>
              </a:rPr>
              <a:t>Facilitator says</a:t>
            </a:r>
            <a:r>
              <a:rPr lang="en-US" sz="1200" b="0" i="0" u="none" strike="noStrike" cap="none" baseline="0" dirty="0">
                <a:solidFill>
                  <a:schemeClr val="tx1"/>
                </a:solidFill>
                <a:latin typeface="Calibri"/>
                <a:ea typeface="Calibri"/>
                <a:cs typeface="Calibri"/>
                <a:sym typeface="Calibri"/>
              </a:rPr>
              <a:t>: The cycle of inquiry is the key to changing our practice.  Often times in PD we learn new content but we don’t actually apply what we’ve learned, or if we try it and it doesn’t work and we give up on it.  Through this cycle of inquiry we have built in a support system so that you can engage in meaningful problem-solving if the thing you tried doesn’t quite have the desired outcome you were hoping for!</a:t>
            </a:r>
          </a:p>
          <a:p>
            <a:pPr marL="0" marR="0" lvl="0" indent="0" algn="l" rtl="0">
              <a:spcBef>
                <a:spcPts val="0"/>
              </a:spcBef>
              <a:buSzPct val="25000"/>
              <a:buFontTx/>
              <a:buNone/>
            </a:pPr>
            <a:endParaRPr lang="en-US" sz="1200" b="0" i="0" u="none" strike="noStrike" cap="none" baseline="0"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baseline="0" dirty="0">
                <a:solidFill>
                  <a:schemeClr val="tx1"/>
                </a:solidFill>
                <a:latin typeface="Calibri"/>
                <a:ea typeface="Calibri"/>
                <a:cs typeface="Calibri"/>
                <a:sym typeface="Calibri"/>
              </a:rPr>
              <a:t>Finally, to state the purpose of the cycle of inquiry very simply: The cycle of inquiry is designed t</a:t>
            </a:r>
            <a:r>
              <a:rPr lang="en-US" sz="1200" b="0" i="0" u="none" strike="noStrike" cap="none" dirty="0">
                <a:solidFill>
                  <a:schemeClr val="tx1"/>
                </a:solidFill>
                <a:latin typeface="Calibri"/>
                <a:ea typeface="Calibri"/>
                <a:cs typeface="Calibri"/>
                <a:sym typeface="Calibri"/>
              </a:rPr>
              <a:t>o improve instruction and student learning.</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does: </a:t>
            </a:r>
            <a:r>
              <a:rPr lang="en-US" sz="1200" b="0" i="0" u="none" strike="noStrike" cap="none" dirty="0">
                <a:solidFill>
                  <a:schemeClr val="tx1"/>
                </a:solidFill>
                <a:latin typeface="Calibri"/>
                <a:ea typeface="Calibri"/>
                <a:cs typeface="Calibri"/>
                <a:sym typeface="Calibri"/>
              </a:rPr>
              <a:t>Recap where we are in the cycle of inquiry</a:t>
            </a:r>
            <a:r>
              <a:rPr lang="en-US" sz="1200" b="0" i="0" u="none" strike="noStrike" cap="none" baseline="0" dirty="0">
                <a:solidFill>
                  <a:schemeClr val="tx1"/>
                </a:solidFill>
                <a:latin typeface="Calibri"/>
                <a:ea typeface="Calibri"/>
                <a:cs typeface="Calibri"/>
                <a:sym typeface="Calibri"/>
              </a:rPr>
              <a:t> (w</a:t>
            </a:r>
            <a:r>
              <a:rPr lang="en-US" sz="1200" b="0" i="0" u="none" strike="noStrike" cap="none" dirty="0">
                <a:solidFill>
                  <a:schemeClr val="tx1"/>
                </a:solidFill>
                <a:latin typeface="Calibri"/>
                <a:ea typeface="Calibri"/>
                <a:cs typeface="Calibri"/>
                <a:sym typeface="Calibri"/>
              </a:rPr>
              <a:t>e’ve learned new content in this module),</a:t>
            </a:r>
            <a:r>
              <a:rPr lang="en-US" sz="1200" b="0" i="0" u="none" strike="noStrike" cap="none" baseline="0" dirty="0">
                <a:solidFill>
                  <a:schemeClr val="tx1"/>
                </a:solidFill>
                <a:latin typeface="Calibri"/>
                <a:ea typeface="Calibri"/>
                <a:cs typeface="Calibri"/>
                <a:sym typeface="Calibri"/>
              </a:rPr>
              <a:t> then click to reveal red arrow. </a:t>
            </a:r>
            <a:r>
              <a:rPr lang="en-US" sz="1200" b="0" i="0" u="none" strike="noStrike" cap="none" dirty="0">
                <a:solidFill>
                  <a:schemeClr val="tx1"/>
                </a:solidFill>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tx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tx1"/>
                </a:solidFill>
                <a:latin typeface="Calibri"/>
                <a:ea typeface="Calibri"/>
                <a:cs typeface="Calibri"/>
                <a:sym typeface="Calibri"/>
              </a:rPr>
              <a:t>Facilitator says: </a:t>
            </a:r>
            <a:r>
              <a:rPr lang="en-US" sz="1200" b="0" i="0" u="none" strike="noStrike" cap="none" dirty="0">
                <a:solidFill>
                  <a:schemeClr val="tx1"/>
                </a:solidFill>
                <a:latin typeface="Calibri"/>
                <a:ea typeface="Calibri"/>
                <a:cs typeface="Calibri"/>
                <a:sym typeface="Calibri"/>
              </a:rPr>
              <a:t>Now we are going to prepare for stage 3.  After you leave</a:t>
            </a:r>
            <a:r>
              <a:rPr lang="en-US" sz="1200" b="0" i="0" u="none" strike="noStrike" cap="none" baseline="0" dirty="0">
                <a:solidFill>
                  <a:schemeClr val="tx1"/>
                </a:solidFill>
                <a:latin typeface="Calibri"/>
                <a:ea typeface="Calibri"/>
                <a:cs typeface="Calibri"/>
                <a:sym typeface="Calibri"/>
              </a:rPr>
              <a:t> today, you are going to be tasked with trying a text-based lesson with students.  This session is designed to help you prepare for that lesson.</a:t>
            </a:r>
            <a:endParaRPr lang="en-US" sz="1200" b="0" i="0" u="none" strike="noStrike" cap="none" dirty="0">
              <a:solidFill>
                <a:schemeClr val="tx1"/>
              </a:solidFill>
              <a:latin typeface="Calibri"/>
              <a:ea typeface="Calibri"/>
              <a:cs typeface="Calibri"/>
              <a:sym typeface="Calibri"/>
            </a:endParaRPr>
          </a:p>
          <a:p>
            <a:pPr marL="0" marR="0" lvl="0" indent="0" algn="l" rtl="0">
              <a:spcBef>
                <a:spcPts val="0"/>
              </a:spcBef>
              <a:buSzPct val="25000"/>
              <a:buFontTx/>
              <a:buNone/>
            </a:pPr>
            <a:endParaRPr lang="en-US" sz="1200" b="0" i="0" u="none" strike="noStrike" cap="none" dirty="0">
              <a:solidFill>
                <a:schemeClr val="tx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810127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15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Remind participants of the inquiry cycle question we introduced at the beginning of the day.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Note: </a:t>
            </a:r>
            <a:r>
              <a:rPr lang="en-US" sz="1200" b="0" i="0" u="none" strike="noStrike" cap="none" baseline="0" dirty="0">
                <a:solidFill>
                  <a:schemeClr val="dk1"/>
                </a:solidFill>
                <a:latin typeface="Calibri"/>
                <a:ea typeface="Calibri"/>
                <a:cs typeface="Calibri"/>
                <a:sym typeface="Calibri"/>
              </a:rPr>
              <a:t>The ability to ‘cite’ evidence looks different according to the grade level. Keep your grade’s standards in mind. (i.e. in 4</a:t>
            </a:r>
            <a:r>
              <a:rPr lang="en-US" sz="1200" b="0" i="0" u="none" strike="noStrike" cap="none" baseline="30000" dirty="0">
                <a:solidFill>
                  <a:schemeClr val="dk1"/>
                </a:solidFill>
                <a:latin typeface="Calibri"/>
                <a:ea typeface="Calibri"/>
                <a:cs typeface="Calibri"/>
                <a:sym typeface="Calibri"/>
              </a:rPr>
              <a:t>th</a:t>
            </a:r>
            <a:r>
              <a:rPr lang="en-US" sz="1200" b="0" i="0" u="none" strike="noStrike" cap="none" baseline="0" dirty="0">
                <a:solidFill>
                  <a:schemeClr val="dk1"/>
                </a:solidFill>
                <a:latin typeface="Calibri"/>
                <a:ea typeface="Calibri"/>
                <a:cs typeface="Calibri"/>
                <a:sym typeface="Calibri"/>
              </a:rPr>
              <a:t> grade they only need to be able to paraphrase from the text whereas in 5</a:t>
            </a:r>
            <a:r>
              <a:rPr lang="en-US" sz="1200" b="0" i="0" u="none" strike="noStrike" cap="none" baseline="30000" dirty="0">
                <a:solidFill>
                  <a:schemeClr val="dk1"/>
                </a:solidFill>
                <a:latin typeface="Calibri"/>
                <a:ea typeface="Calibri"/>
                <a:cs typeface="Calibri"/>
                <a:sym typeface="Calibri"/>
              </a:rPr>
              <a:t>th</a:t>
            </a:r>
            <a:r>
              <a:rPr lang="en-US" sz="1200" b="0" i="0" u="none" strike="noStrike" cap="none" baseline="0" dirty="0">
                <a:solidFill>
                  <a:schemeClr val="dk1"/>
                </a:solidFill>
                <a:latin typeface="Calibri"/>
                <a:ea typeface="Calibri"/>
                <a:cs typeface="Calibri"/>
                <a:sym typeface="Calibri"/>
              </a:rPr>
              <a:t> they need to quote directly from the text.)</a:t>
            </a:r>
            <a:endParaRPr lang="en-US" sz="1200" b="1"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129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4618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baseline="0" dirty="0"/>
              <a:t>30 seconds </a:t>
            </a:r>
          </a:p>
          <a:p>
            <a:pPr marL="173736" indent="-173736"/>
            <a:endParaRPr lang="en-US" b="0" baseline="0" dirty="0"/>
          </a:p>
          <a:p>
            <a:pPr marL="173736" indent="-173736"/>
            <a:r>
              <a:rPr lang="en-US" b="1" baseline="0" dirty="0"/>
              <a:t>Facilitator does: </a:t>
            </a:r>
            <a:r>
              <a:rPr lang="en-US" b="0" baseline="0" dirty="0"/>
              <a:t>Explain that their observations are right on the mark. When a text is complex, it is usually complex for a variety of reasons. Qualitative text complexity for literary texts can be classified into categories: </a:t>
            </a:r>
            <a:r>
              <a:rPr lang="en-US" b="0" dirty="0"/>
              <a:t>Meaning,</a:t>
            </a:r>
            <a:r>
              <a:rPr lang="en-US" b="0" baseline="0" dirty="0"/>
              <a:t> Structure Language and Knowledge demands. Point out that all of these demands that a text may make should be considered when choosing texts and deciding how to support students. </a:t>
            </a:r>
          </a:p>
          <a:p>
            <a:pPr marL="173736" indent="-173736"/>
            <a:endParaRPr lang="en-US" b="0" baseline="0" dirty="0"/>
          </a:p>
          <a:p>
            <a:pPr marL="173736" indent="-173736"/>
            <a:r>
              <a:rPr lang="en-US" b="1" baseline="0" dirty="0"/>
              <a:t>Facilitator says: </a:t>
            </a:r>
            <a:r>
              <a:rPr lang="en-US" b="0" baseline="0" dirty="0"/>
              <a:t>Let’s take a closer look at the qualitative features that comprise each of these categories. </a:t>
            </a:r>
          </a:p>
          <a:p>
            <a:pPr marL="173736" indent="-173736"/>
            <a:endParaRPr lang="en-US" b="0" baseline="0" dirty="0"/>
          </a:p>
          <a:p>
            <a:pPr marL="173736" indent="-173736"/>
            <a:r>
              <a:rPr lang="en-US" b="1" baseline="0" dirty="0"/>
              <a:t>Note: </a:t>
            </a:r>
            <a:r>
              <a:rPr lang="en-US" b="0" baseline="0" dirty="0"/>
              <a:t>These four quadrants are similar for informational text, though instead of “meaning” we examine the “purpose” of the text. </a:t>
            </a:r>
          </a:p>
          <a:p>
            <a:pPr marL="173736" indent="-173736"/>
            <a:endParaRPr lang="en-US" b="0" baseline="0" dirty="0"/>
          </a:p>
          <a:p>
            <a:pPr marL="173736" marR="0" lvl="1" indent="-173736"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76595671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So how will we answer this question? We have to go try what we’ve learned with students!  Take</a:t>
            </a:r>
            <a:r>
              <a:rPr lang="en-US" sz="1200" b="0" i="0" u="none" strike="noStrike" cap="none" baseline="0" dirty="0">
                <a:solidFill>
                  <a:schemeClr val="dk1"/>
                </a:solidFill>
                <a:latin typeface="+mn-lt"/>
                <a:ea typeface="Calibri"/>
                <a:cs typeface="Calibri"/>
                <a:sym typeface="Calibri"/>
              </a:rPr>
              <a:t> a moment and review your task</a:t>
            </a:r>
            <a:r>
              <a:rPr lang="en-US" sz="1200" b="0" i="0" u="none" strike="noStrike" cap="none" baseline="0" dirty="0">
                <a:solidFill>
                  <a:schemeClr val="tx1"/>
                </a:solidFill>
                <a:latin typeface="+mn-lt"/>
                <a:ea typeface="+mn-ea"/>
                <a:cs typeface="+mn-cs"/>
                <a:sym typeface="Calibri"/>
              </a:rPr>
              <a:t>.</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does: </a:t>
            </a:r>
            <a:r>
              <a:rPr lang="en-US" sz="1200" b="0" i="0" u="none" strike="noStrike" cap="none" baseline="0" dirty="0">
                <a:solidFill>
                  <a:schemeClr val="tx1"/>
                </a:solidFill>
                <a:latin typeface="+mn-lt"/>
                <a:ea typeface="+mn-ea"/>
                <a:cs typeface="+mn-cs"/>
                <a:sym typeface="Calibri"/>
              </a:rPr>
              <a:t>Provide a moment of independent review time.</a:t>
            </a:r>
          </a:p>
          <a:p>
            <a:pPr marL="0" marR="0" lvl="0" indent="0" algn="l" rtl="0">
              <a:spcBef>
                <a:spcPts val="0"/>
              </a:spcBef>
              <a:buSzPct val="25000"/>
              <a:buNone/>
            </a:pPr>
            <a:endParaRPr lang="en-US" sz="1200" b="0" i="0" u="none" strike="noStrike" cap="none" baseline="0" dirty="0">
              <a:solidFill>
                <a:schemeClr val="tx1"/>
              </a:solidFill>
              <a:latin typeface="+mn-lt"/>
              <a:ea typeface="+mn-ea"/>
              <a:cs typeface="+mn-cs"/>
              <a:sym typeface="Calibri"/>
            </a:endParaRPr>
          </a:p>
          <a:p>
            <a:pPr marL="0" marR="0" lvl="0" indent="0" algn="l" rtl="0">
              <a:spcBef>
                <a:spcPts val="0"/>
              </a:spcBef>
              <a:buSzPct val="25000"/>
              <a:buNone/>
            </a:pPr>
            <a:r>
              <a:rPr lang="en-US" sz="1200" b="1" i="0" u="none" strike="noStrike" cap="none" baseline="0" dirty="0">
                <a:solidFill>
                  <a:schemeClr val="tx1"/>
                </a:solidFill>
                <a:latin typeface="+mn-lt"/>
                <a:ea typeface="+mn-ea"/>
                <a:cs typeface="+mn-cs"/>
                <a:sym typeface="Calibri"/>
              </a:rPr>
              <a:t>Facilitator says: </a:t>
            </a:r>
            <a:r>
              <a:rPr lang="en-US" sz="1200" b="0" i="0" u="none" strike="noStrike" cap="none" baseline="0" dirty="0">
                <a:solidFill>
                  <a:schemeClr val="tx1"/>
                </a:solidFill>
                <a:latin typeface="+mn-lt"/>
                <a:ea typeface="+mn-ea"/>
                <a:cs typeface="+mn-cs"/>
                <a:sym typeface="Calibri"/>
              </a:rPr>
              <a:t>We are going to START this task today.  We have a number of templates and tools that will help you start making your plan. The goal is then for you to finish planning what you start here today and then implement that lesson with your students.  Most importantly, we need you to bring back student work from that lesson because our entire next module depends on analyzing that student work!</a:t>
            </a:r>
            <a:endParaRPr lang="en-US" sz="1200" b="0" i="0" u="none" strike="noStrike" cap="none" baseline="0"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276471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a:t>
            </a:r>
            <a:r>
              <a:rPr lang="en-US" sz="1200" b="1" i="0" u="none" strike="noStrike" cap="none" baseline="0" dirty="0">
                <a:solidFill>
                  <a:schemeClr val="dk1"/>
                </a:solidFill>
                <a:latin typeface="+mn-lt"/>
                <a:ea typeface="Calibri"/>
                <a:cs typeface="Calibri"/>
                <a:sym typeface="Calibri"/>
              </a:rPr>
              <a:t> </a:t>
            </a:r>
            <a:r>
              <a:rPr lang="en-US" sz="1200" b="0" i="0" u="none" strike="noStrike" cap="none" baseline="0" dirty="0">
                <a:solidFill>
                  <a:schemeClr val="dk1"/>
                </a:solidFill>
                <a:latin typeface="+mn-lt"/>
                <a:ea typeface="Calibri"/>
                <a:cs typeface="Calibri"/>
                <a:sym typeface="Calibri"/>
              </a:rPr>
              <a:t>Some of you may be thinking</a:t>
            </a:r>
            <a:r>
              <a:rPr lang="is-IS" sz="1200" b="0" i="0" u="none" strike="noStrike" cap="none" baseline="0" dirty="0">
                <a:solidFill>
                  <a:schemeClr val="dk1"/>
                </a:solidFill>
                <a:latin typeface="+mn-lt"/>
                <a:ea typeface="Calibri"/>
                <a:cs typeface="Calibri"/>
                <a:sym typeface="Calibri"/>
              </a:rPr>
              <a:t>…how do I do this if I’m not a classroom teacher?</a:t>
            </a: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For those of us who aren’t classroom teachers, there’s two buckets you may fall into.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first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Click to reveal the second box.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By show of hands, how many people are in this boat right now?</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The general guidance for both of these groups is pretty similar, though how you go about doing it may look a little bit differently.  </a:t>
            </a:r>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87365213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lvl="0" indent="0" algn="l" rtl="0">
              <a:spcBef>
                <a:spcPts val="0"/>
              </a:spcBef>
              <a:buSzPct val="25000"/>
              <a:buNone/>
            </a:pPr>
            <a:r>
              <a:rPr lang="en-US" sz="1100" b="1" i="0" u="none" strike="noStrike" cap="none" dirty="0">
                <a:solidFill>
                  <a:schemeClr val="dk1"/>
                </a:solidFill>
                <a:latin typeface="+mn-lt"/>
                <a:ea typeface="Calibri"/>
                <a:cs typeface="Calibri"/>
                <a:sym typeface="Calibri"/>
              </a:rPr>
              <a:t>Duration: </a:t>
            </a:r>
            <a:r>
              <a:rPr lang="en-US" sz="1100" b="0" i="0" u="none" strike="noStrike" cap="none" dirty="0">
                <a:solidFill>
                  <a:schemeClr val="dk1"/>
                </a:solidFill>
                <a:latin typeface="+mn-lt"/>
                <a:ea typeface="Calibri"/>
                <a:cs typeface="Calibri"/>
                <a:sym typeface="Calibri"/>
              </a:rPr>
              <a:t>45 seconds</a:t>
            </a:r>
          </a:p>
          <a:p>
            <a:pPr marL="0" marR="0" lvl="0" indent="0" algn="l" rtl="0">
              <a:spcBef>
                <a:spcPts val="0"/>
              </a:spcBef>
              <a:buSzPct val="25000"/>
              <a:buNone/>
            </a:pPr>
            <a:endParaRPr lang="en-US" sz="11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100" b="1" i="0" u="none" strike="noStrike" cap="none" dirty="0">
                <a:solidFill>
                  <a:schemeClr val="dk1"/>
                </a:solidFill>
                <a:latin typeface="+mn-lt"/>
                <a:ea typeface="Calibri"/>
                <a:cs typeface="Calibri"/>
                <a:sym typeface="Calibri"/>
              </a:rPr>
              <a:t>Facilitator</a:t>
            </a:r>
            <a:r>
              <a:rPr lang="en-US" sz="1100" b="1" i="0" u="none" strike="noStrike" cap="none" baseline="0" dirty="0">
                <a:solidFill>
                  <a:schemeClr val="dk1"/>
                </a:solidFill>
                <a:latin typeface="+mn-lt"/>
                <a:ea typeface="Calibri"/>
                <a:cs typeface="Calibri"/>
                <a:sym typeface="Calibri"/>
              </a:rPr>
              <a:t> does: </a:t>
            </a:r>
            <a:r>
              <a:rPr lang="en-US" sz="1100" b="0" i="0" u="none" strike="noStrike" cap="none" baseline="0" dirty="0">
                <a:solidFill>
                  <a:schemeClr val="dk1"/>
                </a:solidFill>
                <a:latin typeface="+mn-lt"/>
                <a:ea typeface="Calibri"/>
                <a:cs typeface="Calibri"/>
                <a:sym typeface="Calibri"/>
              </a:rPr>
              <a:t>Click to reveal first bullet. </a:t>
            </a:r>
          </a:p>
          <a:p>
            <a:pPr marL="0" marR="0" lvl="0" indent="0" algn="l" rtl="0">
              <a:spcBef>
                <a:spcPts val="0"/>
              </a:spcBef>
              <a:buSzPct val="25000"/>
              <a:buNone/>
            </a:pPr>
            <a:endParaRPr lang="en-US" sz="11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100" b="1" i="0" u="none" strike="noStrike" cap="none" baseline="0" dirty="0">
                <a:solidFill>
                  <a:schemeClr val="dk1"/>
                </a:solidFill>
                <a:latin typeface="+mn-lt"/>
                <a:ea typeface="Calibri"/>
                <a:cs typeface="Calibri"/>
                <a:sym typeface="Calibri"/>
              </a:rPr>
              <a:t>Facilitator says: </a:t>
            </a:r>
            <a:r>
              <a:rPr lang="en-US" sz="1100" b="0" i="0" u="none" strike="noStrike" cap="none" baseline="0" dirty="0">
                <a:solidFill>
                  <a:schemeClr val="dk1"/>
                </a:solidFill>
                <a:latin typeface="+mn-lt"/>
                <a:ea typeface="Calibri"/>
                <a:cs typeface="Calibri"/>
                <a:sym typeface="Calibri"/>
              </a:rPr>
              <a:t> The first part of this guidance is</a:t>
            </a:r>
            <a:r>
              <a:rPr lang="is-IS" sz="1100" b="0" i="0" u="none" strike="noStrike" cap="none" baseline="0" dirty="0">
                <a:solidFill>
                  <a:schemeClr val="dk1"/>
                </a:solidFill>
                <a:latin typeface="+mn-lt"/>
                <a:ea typeface="Calibri"/>
                <a:cs typeface="Calibri"/>
                <a:sym typeface="Calibri"/>
              </a:rPr>
              <a:t>…if working directly with students is a regular part of your role, then select a group of students or classroom to try this out in.  </a:t>
            </a:r>
          </a:p>
          <a:p>
            <a:pPr marL="0" marR="0" lvl="0" indent="0" algn="l" rtl="0">
              <a:spcBef>
                <a:spcPts val="0"/>
              </a:spcBef>
              <a:buSzPct val="25000"/>
              <a:buNone/>
            </a:pPr>
            <a:endParaRPr lang="is-IS" sz="11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100" b="1" i="0" u="none" strike="noStrike" cap="none" baseline="0" dirty="0">
                <a:solidFill>
                  <a:schemeClr val="dk1"/>
                </a:solidFill>
                <a:latin typeface="+mn-lt"/>
                <a:ea typeface="Calibri"/>
                <a:cs typeface="Calibri"/>
                <a:sym typeface="Calibri"/>
              </a:rPr>
              <a:t>Facilitator does: </a:t>
            </a:r>
            <a:r>
              <a:rPr lang="is-IS" sz="1100" b="0" i="0" u="none" strike="noStrike" cap="none" baseline="0" dirty="0">
                <a:solidFill>
                  <a:schemeClr val="dk1"/>
                </a:solidFill>
                <a:latin typeface="+mn-lt"/>
                <a:ea typeface="Calibri"/>
                <a:cs typeface="Calibri"/>
                <a:sym typeface="Calibri"/>
              </a:rPr>
              <a:t>Click to reveal second bullet.</a:t>
            </a:r>
          </a:p>
          <a:p>
            <a:pPr marL="0" marR="0" lvl="0" indent="0" algn="l" rtl="0">
              <a:spcBef>
                <a:spcPts val="0"/>
              </a:spcBef>
              <a:buSzPct val="25000"/>
              <a:buNone/>
            </a:pPr>
            <a:endParaRPr lang="is-IS" sz="11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100" b="1" i="0" u="none" strike="noStrike" cap="none" baseline="0" dirty="0">
                <a:solidFill>
                  <a:schemeClr val="dk1"/>
                </a:solidFill>
                <a:latin typeface="+mn-lt"/>
                <a:ea typeface="Calibri"/>
                <a:cs typeface="Calibri"/>
                <a:sym typeface="Calibri"/>
              </a:rPr>
              <a:t>Facilitator says: </a:t>
            </a:r>
            <a:r>
              <a:rPr lang="is-IS" sz="1100" b="0" i="0" u="none" strike="noStrike" cap="none" baseline="0" dirty="0">
                <a:solidFill>
                  <a:schemeClr val="dk1"/>
                </a:solidFill>
                <a:latin typeface="+mn-lt"/>
                <a:ea typeface="Calibri"/>
                <a:cs typeface="Calibri"/>
                <a:sym typeface="Calibri"/>
              </a:rPr>
              <a:t>However, if working with students is not a regular part of your role, you need to  partner with a classroom teacher to do this. Ideally, the teacher you partner with should be someone you have a good working relationship with already and who is well poised to do this work. </a:t>
            </a:r>
          </a:p>
          <a:p>
            <a:pPr marL="0" marR="0" lvl="0" indent="0" algn="l" rtl="0">
              <a:spcBef>
                <a:spcPts val="0"/>
              </a:spcBef>
              <a:buSzPct val="25000"/>
              <a:buNone/>
            </a:pPr>
            <a:endParaRPr lang="is-IS" sz="11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is-IS" sz="1100" b="0" i="0" u="none" strike="noStrike" cap="none" baseline="0" dirty="0">
                <a:solidFill>
                  <a:schemeClr val="dk1"/>
                </a:solidFill>
                <a:latin typeface="+mn-lt"/>
                <a:ea typeface="Calibri"/>
                <a:cs typeface="Calibri"/>
                <a:sym typeface="Calibri"/>
              </a:rPr>
              <a:t>If you work in a school, this is pretty straightforward.  If you do not work in a school, we recommend you partner with someone who is here with you now at this training or find a partner that is geographically close to you who you can work with to complete this task.  </a:t>
            </a:r>
            <a:r>
              <a:rPr lang="en-US" sz="1100" b="0" i="0" u="none" strike="noStrike" cap="none" baseline="0" dirty="0">
                <a:solidFill>
                  <a:schemeClr val="dk1"/>
                </a:solidFill>
                <a:latin typeface="+mn-lt"/>
                <a:ea typeface="Calibri"/>
                <a:cs typeface="Calibri"/>
                <a:sym typeface="Calibri"/>
              </a:rPr>
              <a:t>If you do not work at a school and are here alone, raise your hand – someone on our team will meet with you once we get started planning. </a:t>
            </a:r>
          </a:p>
          <a:p>
            <a:pPr marL="0" marR="0" lvl="0" indent="0" algn="l" rtl="0">
              <a:spcBef>
                <a:spcPts val="0"/>
              </a:spcBef>
              <a:buSzPct val="25000"/>
              <a:buNone/>
            </a:pPr>
            <a:endParaRPr lang="en-US" sz="11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100" b="1" i="0" u="none" strike="noStrike" cap="none" baseline="0" dirty="0">
                <a:solidFill>
                  <a:schemeClr val="dk1"/>
                </a:solidFill>
                <a:latin typeface="+mn-lt"/>
                <a:ea typeface="Calibri"/>
                <a:cs typeface="Calibri"/>
                <a:sym typeface="Calibri"/>
              </a:rPr>
              <a:t>Facilitator does: </a:t>
            </a:r>
            <a:r>
              <a:rPr lang="en-US" sz="1100" b="0" i="0" u="none" strike="noStrike" cap="none" baseline="0" dirty="0">
                <a:solidFill>
                  <a:schemeClr val="dk1"/>
                </a:solidFill>
                <a:latin typeface="+mn-lt"/>
                <a:ea typeface="Calibri"/>
                <a:cs typeface="Calibri"/>
                <a:sym typeface="Calibri"/>
              </a:rPr>
              <a:t>Identify any one who is still unclear about what they should do/anyone who is here alone and have them meet with a team member once work time begins</a:t>
            </a:r>
            <a:endParaRPr lang="en-US" sz="1100" b="0" dirty="0"/>
          </a:p>
          <a:p>
            <a:pPr marL="0" marR="0" lvl="0" indent="0" algn="l" rtl="0">
              <a:spcBef>
                <a:spcPts val="0"/>
              </a:spcBef>
              <a:buSzPct val="25000"/>
              <a:buNone/>
            </a:pPr>
            <a:endParaRPr lang="en-US" sz="11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100" b="1" i="0" u="none" strike="noStrike" cap="none" baseline="0" dirty="0">
                <a:solidFill>
                  <a:schemeClr val="dk1"/>
                </a:solidFill>
                <a:latin typeface="+mn-lt"/>
                <a:ea typeface="Calibri"/>
                <a:cs typeface="Calibri"/>
                <a:sym typeface="Calibri"/>
              </a:rPr>
              <a:t>Note: </a:t>
            </a:r>
            <a:r>
              <a:rPr lang="en-US" sz="1100" b="0" i="0" u="none" strike="noStrike" cap="none" baseline="0" dirty="0">
                <a:solidFill>
                  <a:schemeClr val="dk1"/>
                </a:solidFill>
                <a:latin typeface="+mn-lt"/>
                <a:ea typeface="Calibri"/>
                <a:cs typeface="Calibri"/>
                <a:sym typeface="Calibri"/>
              </a:rPr>
              <a:t>District staff should be attending with teachers from their district, which should make it easy for them to partner with someone.  Prep providers should be encouraged to partner with teachers who are geographically close to them to make this feasible.  </a:t>
            </a:r>
            <a:endParaRPr lang="en-US" sz="11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113283965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45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Now</a:t>
            </a:r>
            <a:r>
              <a:rPr lang="en-US" sz="1200" b="0" i="0" u="none" strike="noStrike" cap="none" baseline="0" dirty="0">
                <a:solidFill>
                  <a:schemeClr val="dk1"/>
                </a:solidFill>
                <a:latin typeface="Calibri"/>
                <a:ea typeface="Calibri"/>
                <a:cs typeface="Calibri"/>
                <a:sym typeface="Calibri"/>
              </a:rPr>
              <a:t> that everyone is clear about the task and how they should approach the task depending on their role and situation, let’s break this task down into steps.  Take a moment and review these steps.</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Now let’s take a closer look at each one.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Click to emphasize and read step 1.  There are two different options for how you might get started with this step</a:t>
            </a:r>
            <a:r>
              <a:rPr lang="is-IS" sz="1200" b="0" i="0" u="none" strike="noStrike" cap="none" baseline="0" dirty="0">
                <a:solidFill>
                  <a:schemeClr val="dk1"/>
                </a:solidFill>
                <a:latin typeface="Calibri"/>
                <a:ea typeface="Calibri"/>
                <a:cs typeface="Calibri"/>
                <a:sym typeface="Calibri"/>
              </a:rPr>
              <a:t>…</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We are going to do this step today. You should walk away from today’s session having identified the Guidebooks lesson you plan to try this out with.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204222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30 seconds</a:t>
            </a:r>
          </a:p>
          <a:p>
            <a:pPr marL="0" marR="0" lvl="0" indent="0" algn="l" rtl="0">
              <a:spcBef>
                <a:spcPts val="0"/>
              </a:spcBef>
              <a:buSzPct val="25000"/>
              <a:buNone/>
            </a:pPr>
            <a:endParaRPr lang="en-US" sz="1200" b="1" i="0" u="none" strike="noStrike" cap="none"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Facilitator says: </a:t>
            </a:r>
            <a:r>
              <a:rPr lang="en-US" sz="1200" b="0" i="0" u="none" strike="noStrike" cap="none" dirty="0">
                <a:solidFill>
                  <a:schemeClr val="dk1"/>
                </a:solidFill>
                <a:ea typeface="Calibri"/>
                <a:cs typeface="Calibri"/>
                <a:sym typeface="Calibri"/>
              </a:rPr>
              <a:t>Each Guidebook unit contains several opportunities for rich discussions.  There may be a formal</a:t>
            </a:r>
            <a:r>
              <a:rPr lang="en-US" sz="1200" b="0" i="0" u="none" strike="noStrike" cap="none" baseline="0" dirty="0">
                <a:solidFill>
                  <a:schemeClr val="dk1"/>
                </a:solidFill>
                <a:ea typeface="Calibri"/>
                <a:cs typeface="Calibri"/>
                <a:sym typeface="Calibri"/>
              </a:rPr>
              <a:t> discussion opportunity, like a Socratic Seminar or a lengthy full class discussion.  Or the lesson may include several text-dependent questions that students can discuss. </a:t>
            </a:r>
            <a:r>
              <a:rPr lang="en-US" sz="1200" b="0" i="0" u="none" strike="noStrike" cap="none" dirty="0">
                <a:solidFill>
                  <a:schemeClr val="dk1"/>
                </a:solidFill>
                <a:ea typeface="Calibri"/>
                <a:cs typeface="Calibri"/>
                <a:sym typeface="Calibri"/>
              </a:rPr>
              <a:t>So depending on where you are at in your current unit, there are two options for getting started.  Option 1 is to select</a:t>
            </a:r>
            <a:r>
              <a:rPr lang="en-US" sz="1200" b="0" i="0" u="none" strike="noStrike" cap="none" baseline="0" dirty="0">
                <a:solidFill>
                  <a:schemeClr val="dk1"/>
                </a:solidFill>
                <a:ea typeface="Calibri"/>
                <a:cs typeface="Calibri"/>
                <a:sym typeface="Calibri"/>
              </a:rPr>
              <a:t> an upcoming discussion-based lesson that you will be teaching before Module 4.  As you can see here, if I was a few weeks into the American Revolution unit, I see that there is a lesson where students “engage in a discussion” – this would be a great one to choose!</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ea typeface="Calibri"/>
                <a:cs typeface="Calibri"/>
                <a:sym typeface="Calibri"/>
              </a:rPr>
              <a:t>Facilitator Note: </a:t>
            </a:r>
            <a:r>
              <a:rPr lang="en-US" sz="1200" b="0" i="0" u="none" strike="noStrike" cap="none" baseline="0" dirty="0">
                <a:solidFill>
                  <a:schemeClr val="dk1"/>
                </a:solidFill>
                <a:ea typeface="Calibri"/>
                <a:cs typeface="Calibri"/>
                <a:sym typeface="Calibri"/>
              </a:rPr>
              <a:t>It may not always be apparent from the title and description of the lesson that there is a discussion. Participants may have to search and click through some of the lessons to find ones that will work.</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baseline="0" dirty="0"/>
              <a:t>Image Source: </a:t>
            </a:r>
            <a:r>
              <a:rPr lang="en-US" sz="1200" u="none" strike="noStrike" kern="1200" dirty="0">
                <a:solidFill>
                  <a:schemeClr val="tx1"/>
                </a:solidFill>
                <a:effectLst/>
                <a:ea typeface="+mn-ea"/>
                <a:cs typeface="+mn-cs"/>
              </a:rPr>
              <a:t>English Language Arts </a:t>
            </a:r>
            <a:r>
              <a:rPr lang="en-US" sz="1200" u="none" strike="noStrike" kern="1200" dirty="0" err="1">
                <a:solidFill>
                  <a:schemeClr val="tx1"/>
                </a:solidFill>
                <a:effectLst/>
                <a:ea typeface="+mn-ea"/>
                <a:cs typeface="+mn-cs"/>
              </a:rPr>
              <a:t>LearnZillion</a:t>
            </a:r>
            <a:r>
              <a:rPr lang="en-US" sz="1200" u="none" strike="noStrike" kern="1200" dirty="0">
                <a:solidFill>
                  <a:schemeClr val="tx1"/>
                </a:solidFill>
                <a:effectLst/>
                <a:ea typeface="+mn-ea"/>
                <a:cs typeface="+mn-cs"/>
              </a:rPr>
              <a:t> Guidebooks 2.0 Unit: American Revolution. (2017). Retrieved from </a:t>
            </a:r>
            <a:r>
              <a:rPr lang="en-US" sz="1200" u="sng" strike="noStrike" kern="1200" dirty="0">
                <a:solidFill>
                  <a:schemeClr val="tx1"/>
                </a:solidFill>
                <a:effectLst/>
                <a:ea typeface="+mn-ea"/>
                <a:cs typeface="+mn-cs"/>
                <a:hlinkClick r:id="rId3"/>
              </a:rPr>
              <a:t>https://learnzillion.com/resources/58544-american-revolution/</a:t>
            </a:r>
            <a:endParaRPr lang="en-US" b="1" baseline="0" dirty="0"/>
          </a:p>
        </p:txBody>
      </p:sp>
      <p:sp>
        <p:nvSpPr>
          <p:cNvPr id="114" name="Shape 11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95393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5" name="Shape 12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30</a:t>
            </a:r>
            <a:r>
              <a:rPr lang="en-US" sz="1200" b="0" i="0" u="none" strike="noStrike" cap="none" baseline="0" dirty="0">
                <a:solidFill>
                  <a:schemeClr val="dk1"/>
                </a:solidFill>
                <a:ea typeface="Calibri"/>
                <a:cs typeface="Calibri"/>
                <a:sym typeface="Calibri"/>
              </a:rPr>
              <a:t> seconds</a:t>
            </a: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Facilitator says: </a:t>
            </a:r>
            <a:r>
              <a:rPr lang="en-US" sz="1200" b="0" i="0" u="none" strike="noStrike" cap="none" dirty="0">
                <a:solidFill>
                  <a:schemeClr val="dk1"/>
                </a:solidFill>
                <a:ea typeface="Calibri"/>
                <a:cs typeface="Calibri"/>
                <a:sym typeface="Calibri"/>
              </a:rPr>
              <a:t>But, if</a:t>
            </a:r>
            <a:r>
              <a:rPr lang="en-US" sz="1200" b="0" i="0" u="none" strike="noStrike" cap="none" baseline="0" dirty="0">
                <a:solidFill>
                  <a:schemeClr val="dk1"/>
                </a:solidFill>
                <a:ea typeface="Calibri"/>
                <a:cs typeface="Calibri"/>
                <a:sym typeface="Calibri"/>
              </a:rPr>
              <a:t> I look at my sequence of lessons and don’t see a formal discussion-based lesson coming up, I can choose option 2. In this option, I can choose just about any upcoming lesson, and see if it has a “Let’s Discuss” question already built in.  Most lessons already have this discussion opportunity built in! But if you come across a lesson that is mostly reading and annotating, you can choose any text-dependent question for students to talk about. </a:t>
            </a:r>
            <a:r>
              <a:rPr lang="en-US" sz="1200" b="0" i="0" u="none" strike="noStrike" cap="none" dirty="0">
                <a:solidFill>
                  <a:schemeClr val="dk1"/>
                </a:solidFill>
                <a:ea typeface="Calibri"/>
                <a:cs typeface="Calibri"/>
                <a:sym typeface="Calibri"/>
              </a:rPr>
              <a:t>For example, a question that is assigned as a response in a reading log, could be discussed first. Both options 1 &amp; 2 require participants to complete a planner- whether working from a Guidebook Lesson or planning from scratch, the planner will be needed as part of the analysis done in Module 4.</a:t>
            </a: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baseline="0" dirty="0"/>
              <a:t>Image Source: </a:t>
            </a:r>
            <a:r>
              <a:rPr lang="en-US" sz="1200" u="none" strike="noStrike" kern="1200" dirty="0">
                <a:solidFill>
                  <a:schemeClr val="tx1"/>
                </a:solidFill>
                <a:effectLst/>
                <a:ea typeface="+mn-ea"/>
                <a:cs typeface="+mn-cs"/>
              </a:rPr>
              <a:t>English Language Arts </a:t>
            </a:r>
            <a:r>
              <a:rPr lang="en-US" sz="1200" u="none" strike="noStrike" kern="1200" dirty="0" err="1">
                <a:solidFill>
                  <a:schemeClr val="tx1"/>
                </a:solidFill>
                <a:effectLst/>
                <a:ea typeface="+mn-ea"/>
                <a:cs typeface="+mn-cs"/>
              </a:rPr>
              <a:t>LearnZillion</a:t>
            </a:r>
            <a:r>
              <a:rPr lang="en-US" sz="1200" u="none" strike="noStrike" kern="1200" dirty="0">
                <a:solidFill>
                  <a:schemeClr val="tx1"/>
                </a:solidFill>
                <a:effectLst/>
                <a:ea typeface="+mn-ea"/>
                <a:cs typeface="+mn-cs"/>
              </a:rPr>
              <a:t> Guidebooks 2.0 Unit: American Revolution. (2017). Retrieved from </a:t>
            </a:r>
            <a:r>
              <a:rPr lang="en-US" sz="1200" u="sng" strike="noStrike" kern="1200" dirty="0">
                <a:solidFill>
                  <a:schemeClr val="tx1"/>
                </a:solidFill>
                <a:effectLst/>
                <a:ea typeface="+mn-ea"/>
                <a:cs typeface="+mn-cs"/>
                <a:hlinkClick r:id="rId3"/>
              </a:rPr>
              <a:t>https://learnzillion.com/resources/58544-american-revolution/</a:t>
            </a:r>
            <a:endParaRPr lang="en-US" b="1" baseline="0" dirty="0"/>
          </a:p>
        </p:txBody>
      </p:sp>
      <p:sp>
        <p:nvSpPr>
          <p:cNvPr id="126" name="Shape 12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299119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2.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Once you’ve selected that lesson,</a:t>
            </a:r>
            <a:r>
              <a:rPr lang="en-US" sz="1200" b="0" i="0" u="none" strike="noStrike" cap="none" baseline="0" dirty="0">
                <a:solidFill>
                  <a:schemeClr val="dk1"/>
                </a:solidFill>
                <a:latin typeface="Calibri"/>
                <a:ea typeface="Calibri"/>
                <a:cs typeface="Calibri"/>
                <a:sym typeface="Calibri"/>
              </a:rPr>
              <a:t> then you can start planning.  We will be using the 5 steps outlined in the classroom conversations guide to support us in planning this discussion. You will have 30 minutes in our session today to get started on this step!  Let’s take a closer look at the planning template you will use</a:t>
            </a:r>
            <a:r>
              <a:rPr lang="is-IS" sz="1200" b="0" i="0" u="none" strike="noStrike" cap="none" baseline="0"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 </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42487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4 minutes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lvl="0">
              <a:buSzPct val="25000"/>
              <a:buNone/>
            </a:pPr>
            <a:r>
              <a:rPr lang="en-US" sz="1200" b="1" i="0" u="none" strike="noStrike" cap="none" dirty="0">
                <a:solidFill>
                  <a:schemeClr val="dk1"/>
                </a:solidFill>
                <a:latin typeface="+mn-lt"/>
                <a:ea typeface="Calibri"/>
                <a:cs typeface="Calibri"/>
                <a:sym typeface="Calibri"/>
              </a:rPr>
              <a:t>Facilitator</a:t>
            </a:r>
            <a:r>
              <a:rPr lang="en-US" sz="1200" b="1" i="0" u="none" strike="noStrike" cap="none" baseline="0" dirty="0">
                <a:solidFill>
                  <a:schemeClr val="dk1"/>
                </a:solidFill>
                <a:latin typeface="+mn-lt"/>
                <a:ea typeface="Calibri"/>
                <a:cs typeface="Calibri"/>
                <a:sym typeface="Calibri"/>
              </a:rPr>
              <a:t> does: </a:t>
            </a:r>
            <a:r>
              <a:rPr lang="en-US" sz="1200" b="0" i="0" u="none" strike="noStrike" cap="none" baseline="0" dirty="0">
                <a:solidFill>
                  <a:schemeClr val="dk1"/>
                </a:solidFill>
                <a:latin typeface="+mn-lt"/>
                <a:ea typeface="Calibri"/>
                <a:cs typeface="Calibri"/>
                <a:sym typeface="Calibri"/>
              </a:rPr>
              <a:t>Orient participants to the planning template in their note catcher and provide time for them to review independently. Invite participants to ask any clarifying questions before they get started. Check for understanding about what they will need to do to complete the first part of the template.</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Look for:</a:t>
            </a:r>
          </a:p>
          <a:p>
            <a:pPr marL="171450" indent="-171450">
              <a:buSzPct val="25000"/>
            </a:pPr>
            <a:r>
              <a:rPr lang="en-US" sz="1200" b="0" i="0" u="none" strike="noStrike" cap="none" dirty="0">
                <a:solidFill>
                  <a:schemeClr val="dk1"/>
                </a:solidFill>
                <a:latin typeface="+mn-lt"/>
                <a:ea typeface="Calibri"/>
                <a:cs typeface="Calibri"/>
                <a:sym typeface="Calibri"/>
              </a:rPr>
              <a:t>In order to complete the planning template, they first have to c</a:t>
            </a:r>
            <a:r>
              <a:rPr lang="en-US" sz="1200" b="0" i="0" u="none" strike="noStrike" cap="none" baseline="0" dirty="0">
                <a:solidFill>
                  <a:schemeClr val="dk1"/>
                </a:solidFill>
                <a:latin typeface="+mn-lt"/>
                <a:ea typeface="Calibri"/>
                <a:cs typeface="Calibri"/>
                <a:sym typeface="Calibri"/>
              </a:rPr>
              <a:t>arefully read the text!</a:t>
            </a:r>
          </a:p>
          <a:p>
            <a:pPr marL="171450" indent="-171450">
              <a:buSzPct val="25000"/>
            </a:pPr>
            <a:r>
              <a:rPr lang="en-US" sz="1200" b="0" i="0" u="none" strike="noStrike" cap="none" dirty="0">
                <a:solidFill>
                  <a:schemeClr val="dk1"/>
                </a:solidFill>
                <a:latin typeface="+mn-lt"/>
                <a:ea typeface="Calibri"/>
                <a:cs typeface="Calibri"/>
                <a:sym typeface="Calibri"/>
              </a:rPr>
              <a:t>The next step should be s</a:t>
            </a:r>
            <a:r>
              <a:rPr lang="en-US" sz="1200" b="0" i="0" u="none" strike="noStrike" cap="none" baseline="0" dirty="0">
                <a:solidFill>
                  <a:schemeClr val="dk1"/>
                </a:solidFill>
                <a:latin typeface="+mn-lt"/>
                <a:ea typeface="Calibri"/>
                <a:cs typeface="Calibri"/>
                <a:sym typeface="Calibri"/>
              </a:rPr>
              <a:t>tudying the student look </a:t>
            </a:r>
            <a:r>
              <a:rPr lang="en-US" sz="1200" b="0" i="0" u="none" strike="noStrike" cap="none" baseline="0" dirty="0" err="1">
                <a:solidFill>
                  <a:schemeClr val="dk1"/>
                </a:solidFill>
                <a:latin typeface="+mn-lt"/>
                <a:ea typeface="Calibri"/>
                <a:cs typeface="Calibri"/>
                <a:sym typeface="Calibri"/>
              </a:rPr>
              <a:t>fors</a:t>
            </a:r>
            <a:r>
              <a:rPr lang="en-US" sz="1200" b="0" i="0" u="none" strike="noStrike" cap="none" baseline="0" dirty="0">
                <a:solidFill>
                  <a:schemeClr val="dk1"/>
                </a:solidFill>
                <a:latin typeface="+mn-lt"/>
                <a:ea typeface="Calibri"/>
                <a:cs typeface="Calibri"/>
                <a:sym typeface="Calibri"/>
              </a:rPr>
              <a:t> in the teaching notes.</a:t>
            </a:r>
          </a:p>
          <a:p>
            <a:pPr marL="171450" indent="-171450">
              <a:buSzPct val="25000"/>
            </a:pPr>
            <a:endParaRPr lang="en-US" sz="1200" b="0" i="0" u="none" strike="noStrike" cap="none" baseline="0" dirty="0">
              <a:solidFill>
                <a:schemeClr val="dk1"/>
              </a:solidFill>
              <a:latin typeface="+mn-lt"/>
              <a:ea typeface="Calibri"/>
              <a:cs typeface="Calibri"/>
              <a:sym typeface="Calibri"/>
            </a:endParaRPr>
          </a:p>
          <a:p>
            <a:pPr marL="171450" indent="-171450">
              <a:buSzPct val="25000"/>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You may not complete your entire plan today – that is ok! Today is just about getting started!</a:t>
            </a:r>
            <a:endParaRPr lang="en-US" sz="1200" b="0" i="0" u="none" strike="noStrike" cap="none" dirty="0">
              <a:solidFill>
                <a:schemeClr val="dk1"/>
              </a:solidFill>
              <a:latin typeface="+mn-lt"/>
              <a:ea typeface="Calibri"/>
              <a:cs typeface="Calibri"/>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609427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3.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When you leave here today, you will have the beginnings of a plan.  Your task</a:t>
            </a:r>
            <a:r>
              <a:rPr lang="en-US" sz="1200" b="0" i="0" u="none" strike="noStrike" cap="none" baseline="0" dirty="0">
                <a:solidFill>
                  <a:schemeClr val="dk1"/>
                </a:solidFill>
                <a:latin typeface="Calibri"/>
                <a:ea typeface="Calibri"/>
                <a:cs typeface="Calibri"/>
                <a:sym typeface="Calibri"/>
              </a:rPr>
              <a:t> when you leave here today will be to complete the plan and then implement that lesson with students.  Like we said earlier, if you are not a classroom teacher you will be partnering with a classroom teacher to do this.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Let’s look at the second part of this step - collect evidence of student learning.  What exactly do we mean by evidence of student learning?</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040215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5" name="Shape 13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reveal the</a:t>
            </a:r>
            <a:r>
              <a:rPr lang="en-US" sz="1200" b="0" i="0" u="none" strike="noStrike" cap="none" baseline="0" dirty="0">
                <a:solidFill>
                  <a:schemeClr val="dk1"/>
                </a:solidFill>
                <a:latin typeface="Calibri"/>
                <a:ea typeface="Calibri"/>
                <a:cs typeface="Calibri"/>
                <a:sym typeface="Calibri"/>
              </a:rPr>
              <a:t> first text box to provide a few examples of what evidence of student learning might look like.</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Click to reveal the second text box to explain the characteristics of high quality evidence of student learning.</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Since we will all be bringing back evidence of student learning to analyze in our next session, we wanted to keep the evidence standard across all classrooms.  So, we’ve created one evidence collection tool that everyone will be using for the purposes of this task.</a:t>
            </a:r>
            <a:endParaRPr lang="is-IS" sz="1200" b="0" i="0" u="none" strike="noStrike" cap="none" dirty="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139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09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800100"/>
            <a:ext cx="3911600" cy="2200275"/>
          </a:xfrm>
        </p:spPr>
      </p:sp>
      <p:sp>
        <p:nvSpPr>
          <p:cNvPr id="3" name="Notes Placeholder 2"/>
          <p:cNvSpPr>
            <a:spLocks noGrp="1"/>
          </p:cNvSpPr>
          <p:nvPr>
            <p:ph type="body" idx="1"/>
          </p:nvPr>
        </p:nvSpPr>
        <p:spPr>
          <a:xfrm>
            <a:off x="685800" y="3270250"/>
            <a:ext cx="5486400" cy="4705350"/>
          </a:xfrm>
        </p:spPr>
        <p:txBody>
          <a:bodyPr/>
          <a:lstStyle/>
          <a:p>
            <a:r>
              <a:rPr lang="en-US" b="1" dirty="0"/>
              <a:t>Duration: </a:t>
            </a:r>
            <a:r>
              <a:rPr lang="en-US" b="0" baseline="0" dirty="0"/>
              <a:t>3.5 minutes</a:t>
            </a:r>
          </a:p>
          <a:p>
            <a:endParaRPr lang="en-US" b="0" baseline="0" dirty="0"/>
          </a:p>
          <a:p>
            <a:pPr marL="173736" indent="-173736"/>
            <a:r>
              <a:rPr lang="en-US" b="1" baseline="0" dirty="0"/>
              <a:t>Facilitator does</a:t>
            </a:r>
            <a:r>
              <a:rPr lang="en-US" b="0" baseline="0" dirty="0"/>
              <a:t>: </a:t>
            </a:r>
            <a:r>
              <a:rPr lang="en-US" b="0" i="0" baseline="0" dirty="0"/>
              <a:t>Click once to reveal the red square around the feature of complexity; then click to reveal the bullet points for that quadrant. Briefly describe the elements of each feature, and/or ask a participants to read the bullets aloud. Repeat until you have addressed all four features. </a:t>
            </a:r>
          </a:p>
          <a:p>
            <a:endParaRPr lang="en-US" b="0" baseline="0" dirty="0"/>
          </a:p>
          <a:p>
            <a:pPr marL="228600" indent="-228600">
              <a:buAutoNum type="arabicParenR"/>
            </a:pPr>
            <a:r>
              <a:rPr lang="en-US" b="1" baseline="0" dirty="0"/>
              <a:t>Meaning</a:t>
            </a:r>
            <a:r>
              <a:rPr lang="en-US" b="0" baseline="0" dirty="0"/>
              <a:t>: Layers of meaning – is the meaning of the text spelled out clearly or is it subtle and intricate? It might be revealed over the course of the text, rather than being stated at the beginning. Whatever is going to make the meaning difficult to discern adds complexity. </a:t>
            </a:r>
          </a:p>
          <a:p>
            <a:pPr marL="228600" indent="-228600">
              <a:buAutoNum type="arabicParenR"/>
            </a:pPr>
            <a:r>
              <a:rPr lang="en-US" b="1" baseline="0" dirty="0"/>
              <a:t>Structure:</a:t>
            </a:r>
            <a:r>
              <a:rPr lang="en-US" b="0" baseline="0" dirty="0"/>
              <a:t> How the piece is presented or organized. Headings and other text features support the reader and give clues to the text’s organization. Certain types of genres add complexity too. Narrative structures are typically less complex. Also, how the piece is organized, problem/solution, main idea/details, sequential, all contribute to complexity.</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1" baseline="0" dirty="0"/>
              <a:t>Language:</a:t>
            </a:r>
            <a:r>
              <a:rPr lang="en-US" b="0" baseline="0" dirty="0"/>
              <a:t> Language complexity lies in vocabulary, the syntax (sentence length and structure), the author’s use of figurative language and any dialect, historical or unusual language. </a:t>
            </a:r>
            <a:endParaRPr lang="en-US" b="1" baseline="0" dirty="0"/>
          </a:p>
          <a:p>
            <a:pPr marL="228600" indent="-228600">
              <a:buAutoNum type="arabicParenR"/>
            </a:pPr>
            <a:r>
              <a:rPr lang="en-US" b="1" baseline="0" dirty="0"/>
              <a:t>Knowledge: </a:t>
            </a:r>
            <a:r>
              <a:rPr lang="en-US" b="0" baseline="0" dirty="0"/>
              <a:t>Is there a lot of information the student must have to understand or make connections within the text? If a text requires background knowledge, the teacher will have to decide how to provide that for students so they can be successful with it. Providing an additional text can offer needed background. The Guidebooks offer short videos when it is anticipated that students will need more context. </a:t>
            </a:r>
          </a:p>
          <a:p>
            <a:pPr marL="0" indent="0">
              <a:buFontTx/>
              <a:buNone/>
            </a:pPr>
            <a:endParaRPr lang="en-US" b="0" baseline="0" dirty="0"/>
          </a:p>
          <a:p>
            <a:pPr marL="0" indent="0">
              <a:buFontTx/>
              <a:buNone/>
            </a:pPr>
            <a:r>
              <a:rPr lang="en-US" b="1" baseline="0" dirty="0"/>
              <a:t>Facilitator says</a:t>
            </a:r>
            <a:r>
              <a:rPr lang="en-US" b="0" baseline="0" dirty="0"/>
              <a:t>: It’s also important to point out that these features don’t necessarily show up in equal weight in every text you read. For example, one text might have particularly complex themes but is told using simple and straightforward language. The features you’ll want to provide support around will depend on the text!</a:t>
            </a:r>
          </a:p>
          <a:p>
            <a:pPr marL="0" indent="0">
              <a:buFontTx/>
              <a:buNone/>
            </a:pPr>
            <a:endParaRPr lang="en-US" b="0" baseline="0" dirty="0"/>
          </a:p>
          <a:p>
            <a:pPr marL="0" indent="0">
              <a:buFontTx/>
              <a:buNone/>
            </a:pPr>
            <a:r>
              <a:rPr lang="en-US" b="1" baseline="0" dirty="0"/>
              <a:t>Facilitator does: </a:t>
            </a:r>
            <a:r>
              <a:rPr lang="en-US" b="0" baseline="0" dirty="0"/>
              <a:t>Ask if there are any questions about this. </a:t>
            </a:r>
          </a:p>
          <a:p>
            <a:pPr marL="0" indent="0">
              <a:buFontTx/>
              <a:buNone/>
            </a:pPr>
            <a:endParaRPr lang="en-US" b="0" baseline="0" dirty="0"/>
          </a:p>
          <a:p>
            <a:pPr marL="0" indent="0">
              <a:buFontTx/>
              <a:buNone/>
            </a:pPr>
            <a:r>
              <a:rPr lang="en-US" b="1" baseline="0" dirty="0"/>
              <a:t>Note: </a:t>
            </a:r>
            <a:r>
              <a:rPr lang="en-US" b="0" baseline="0" dirty="0"/>
              <a:t>This content about qualitative features spirals throughout this session – this is only the first they are learning it, so it’s okay to give a more concise description here. </a:t>
            </a:r>
            <a:endParaRPr lang="en-US" b="1" baseline="0" dirty="0"/>
          </a:p>
          <a:p>
            <a:pPr marL="173736" indent="-173736"/>
            <a:endParaRPr lang="en-US" b="0" baseline="0" dirty="0"/>
          </a:p>
          <a:p>
            <a:pPr marL="173736" marR="0" lvl="1" indent="-173736"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160043453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3" name="Shape 143"/>
          <p:cNvSpPr txBox="1">
            <a:spLocks noGrp="1"/>
          </p:cNvSpPr>
          <p:nvPr>
            <p:ph type="body" idx="1"/>
          </p:nvPr>
        </p:nvSpPr>
        <p:spPr>
          <a:xfrm>
            <a:off x="685800" y="4400549"/>
            <a:ext cx="5486400" cy="4284663"/>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5 minutes</a:t>
            </a: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dirty="0">
                <a:solidFill>
                  <a:schemeClr val="dk1"/>
                </a:solidFill>
                <a:ea typeface="Calibri"/>
                <a:cs typeface="Calibri"/>
                <a:sym typeface="Calibri"/>
              </a:rPr>
              <a:t>Facilitator does: </a:t>
            </a:r>
            <a:r>
              <a:rPr lang="en-US" sz="1200" i="0" u="none" strike="noStrike" cap="none" dirty="0">
                <a:solidFill>
                  <a:schemeClr val="dk1"/>
                </a:solidFill>
                <a:ea typeface="Calibri"/>
                <a:cs typeface="Calibri"/>
                <a:sym typeface="Calibri"/>
              </a:rPr>
              <a:t>Direct participants to their note catchers </a:t>
            </a:r>
            <a:r>
              <a:rPr lang="en-US" dirty="0"/>
              <a:t>to examine the sample evidence collection tool and sample evidence. This tool is included as part of the “Planning Template” that teachers will use later on to create their plan. Point out that there is a completed</a:t>
            </a:r>
            <a:r>
              <a:rPr lang="en-US" baseline="0" dirty="0"/>
              <a:t> sample so that participants can get a sense of what students are expected to do.  Then point out that the blank version is what they will provide to their own students AFTER the text-based discussion so that we can collect evidence of student learning from that lesson. </a:t>
            </a:r>
            <a:r>
              <a:rPr lang="en-US" b="1" baseline="0" dirty="0"/>
              <a:t>It’s really important that we all use this same, standard evidence collection tool for this cycle of inquiry. </a:t>
            </a:r>
            <a:r>
              <a:rPr lang="en-US" b="0" baseline="0" dirty="0"/>
              <a:t>Content Module 4 is built around everyone bringing back evidence of student learning in this format, and it will allow us to collaborate more effectively if we all use the same tool.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aseline="0" dirty="0"/>
              <a:t>Provide a few minutes of independent review time.  Then have participants discuss what they notice/wonder with their partners.  Afterwards, invite participants to share what they wonder/any questions they have with the group.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1"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ea typeface="Calibri"/>
                <a:cs typeface="Calibri"/>
                <a:sym typeface="Calibri"/>
              </a:rPr>
              <a:t>Important Note: </a:t>
            </a:r>
            <a:r>
              <a:rPr lang="en-US" sz="1200" b="0" i="0" u="none" strike="noStrike" cap="none" baseline="0" dirty="0">
                <a:solidFill>
                  <a:schemeClr val="dk1"/>
                </a:solidFill>
                <a:ea typeface="Calibri"/>
                <a:cs typeface="Calibri"/>
                <a:sym typeface="Calibri"/>
              </a:rPr>
              <a:t>Facilitators should emphasize here the importance of all CLs using this specific “evidence collection tool” (in the same format as presented) for the purposes of our cycle of inquiry. If we all use the same tool, it will enable us to collaborate and collectively analyze our work more productively in Content Module 4. </a:t>
            </a:r>
            <a:endParaRPr lang="en-US" sz="1200" b="1" i="0" u="none" strike="noStrike" cap="none" dirty="0">
              <a:solidFill>
                <a:schemeClr val="dk1"/>
              </a:solidFill>
              <a:ea typeface="Calibri"/>
              <a:cs typeface="Calibri"/>
              <a:sym typeface="Calibri"/>
            </a:endParaRPr>
          </a:p>
        </p:txBody>
      </p:sp>
      <p:sp>
        <p:nvSpPr>
          <p:cNvPr id="144" name="Shape 14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39027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Click to emphasize step 4.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And finally, you will need to bring</a:t>
            </a:r>
            <a:r>
              <a:rPr lang="en-US" sz="1200" b="0" i="0" u="none" strike="noStrike" cap="none" baseline="0" dirty="0">
                <a:solidFill>
                  <a:schemeClr val="dk1"/>
                </a:solidFill>
                <a:latin typeface="Calibri"/>
                <a:ea typeface="Calibri"/>
                <a:cs typeface="Calibri"/>
                <a:sym typeface="Calibri"/>
              </a:rPr>
              <a:t> that evidence back to our next session in February.  This step is incredibly important.  All of our next module depends on you bringing back that student work.  We will be spending the first few sessions analyzing that work and identifying trends or patterns in the data, then you will be able to explore specific Guidebooks tools and strategies that can address some of the patterns you see in the student work. Are there any other questions about what we are going to do – both today and once you leave here today?</a:t>
            </a:r>
            <a:endParaRPr b="0" dirty="0"/>
          </a:p>
        </p:txBody>
      </p:sp>
      <p:sp>
        <p:nvSpPr>
          <p:cNvPr id="106" name="Shape 1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21102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685800" y="4400550"/>
            <a:ext cx="5486400" cy="44640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Calibri"/>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says: </a:t>
            </a:r>
            <a:r>
              <a:rPr lang="en-US" sz="1200" b="0" i="0" u="none" strike="noStrike" cap="none" dirty="0">
                <a:solidFill>
                  <a:schemeClr val="dk1"/>
                </a:solidFill>
                <a:latin typeface="Calibri"/>
                <a:ea typeface="Calibri"/>
                <a:cs typeface="Calibri"/>
                <a:sym typeface="Calibri"/>
              </a:rPr>
              <a:t>Before</a:t>
            </a:r>
            <a:r>
              <a:rPr lang="en-US" sz="1200" b="0" i="0" u="none" strike="noStrike" cap="none" baseline="0" dirty="0">
                <a:solidFill>
                  <a:schemeClr val="dk1"/>
                </a:solidFill>
                <a:latin typeface="Calibri"/>
                <a:ea typeface="Calibri"/>
                <a:cs typeface="Calibri"/>
                <a:sym typeface="Calibri"/>
              </a:rPr>
              <a:t> you get started with planning I want to just remind you of the resources that are available in the Guidebooks</a:t>
            </a:r>
            <a:r>
              <a:rPr lang="is-IS" sz="1200" b="0" i="0" u="none" strike="noStrike" cap="none" baseline="0" dirty="0">
                <a:solidFill>
                  <a:schemeClr val="dk1"/>
                </a:solidFill>
                <a:latin typeface="Calibri"/>
                <a:ea typeface="Calibri"/>
                <a:cs typeface="Calibri"/>
                <a:sym typeface="Calibri"/>
              </a:rPr>
              <a:t>….</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Faciltiator does: </a:t>
            </a:r>
            <a:r>
              <a:rPr lang="is-IS" sz="1200" b="0" i="0" u="none" strike="noStrike" cap="none" baseline="0" dirty="0">
                <a:solidFill>
                  <a:schemeClr val="dk1"/>
                </a:solidFill>
                <a:latin typeface="Calibri"/>
                <a:ea typeface="Calibri"/>
                <a:cs typeface="Calibri"/>
                <a:sym typeface="Calibri"/>
              </a:rPr>
              <a:t>Click and briefly recap each resource and where it is located (for our purposes we’ve included hard copies of all of these in their handouts)</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says</a:t>
            </a:r>
            <a:r>
              <a:rPr lang="is-IS" sz="1200" b="0" i="0" u="none" strike="noStrike" cap="none" baseline="0" dirty="0">
                <a:solidFill>
                  <a:schemeClr val="dk1"/>
                </a:solidFill>
                <a:latin typeface="Calibri"/>
                <a:ea typeface="Calibri"/>
                <a:cs typeface="Calibri"/>
                <a:sym typeface="Calibri"/>
              </a:rPr>
              <a:t>: Remember that the Classroom Conversations Guide outlines the “5 steps” in preparing for a productive text-based discussion.  Just for your reference, you can also download this document by accessing the “getting started tab” of any unit. </a:t>
            </a:r>
          </a:p>
          <a:p>
            <a:pPr marL="0" marR="0" lvl="0" indent="0" algn="l" rtl="0">
              <a:spcBef>
                <a:spcPts val="0"/>
              </a:spcBef>
              <a:buSzPct val="25000"/>
              <a:buNone/>
            </a:pPr>
            <a:endParaRPr lang="is-I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is-IS" sz="1200" b="1" i="0" u="none" strike="noStrike" cap="none" baseline="0" dirty="0">
                <a:solidFill>
                  <a:schemeClr val="dk1"/>
                </a:solidFill>
                <a:latin typeface="Calibri"/>
                <a:ea typeface="Calibri"/>
                <a:cs typeface="Calibri"/>
                <a:sym typeface="Calibri"/>
              </a:rPr>
              <a:t>Facilitator says: </a:t>
            </a:r>
            <a:r>
              <a:rPr lang="is-IS" sz="1200" b="0" i="0" u="none" strike="noStrike" cap="none" baseline="0" dirty="0">
                <a:solidFill>
                  <a:schemeClr val="dk1"/>
                </a:solidFill>
                <a:latin typeface="Calibri"/>
                <a:ea typeface="Calibri"/>
                <a:cs typeface="Calibri"/>
                <a:sym typeface="Calibri"/>
              </a:rPr>
              <a:t>The Talk Moves handout lists all of the different prompts you can use to guide classroom conversations and to support students in engaging in high-quality discussions.  Just for your reference, the Talk Moves document can be accessed directly through a link listed on the Classroom Conversations Guide.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Facilitator does: </a:t>
            </a:r>
            <a:r>
              <a:rPr lang="en-US" sz="1200" b="0" i="0" u="none" strike="noStrike" cap="none" dirty="0">
                <a:solidFill>
                  <a:schemeClr val="dk1"/>
                </a:solidFill>
                <a:latin typeface="Calibri"/>
                <a:ea typeface="Calibri"/>
                <a:cs typeface="Calibri"/>
                <a:sym typeface="Calibri"/>
              </a:rPr>
              <a:t>Finally, we’ve included a handout of question stems, which</a:t>
            </a:r>
            <a:r>
              <a:rPr lang="en-US" sz="1200" b="0" i="0" u="none" strike="noStrike" cap="none" baseline="0" dirty="0">
                <a:solidFill>
                  <a:schemeClr val="dk1"/>
                </a:solidFill>
                <a:latin typeface="Calibri"/>
                <a:ea typeface="Calibri"/>
                <a:cs typeface="Calibri"/>
                <a:sym typeface="Calibri"/>
              </a:rPr>
              <a:t> are stems that students can use when engaging in discussions with their peers. All of these resources are available at the back of your note catcher.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Image Source: </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ELA Guidebooks 2.0</a:t>
            </a:r>
            <a:endPar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68" name="Shape 16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20179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25 minutes</a:t>
            </a: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lvl="0">
              <a:buSzPct val="25000"/>
              <a:buNone/>
            </a:pPr>
            <a:r>
              <a:rPr lang="en-US" sz="1200" b="1" i="0" u="none" strike="noStrike" cap="none" dirty="0">
                <a:solidFill>
                  <a:schemeClr val="dk1"/>
                </a:solidFill>
                <a:ea typeface="Calibri"/>
                <a:cs typeface="Calibri"/>
                <a:sym typeface="Calibri"/>
              </a:rPr>
              <a:t>Facilitator does: </a:t>
            </a:r>
            <a:r>
              <a:rPr lang="en-US" sz="1200" b="0" i="0" u="none" strike="noStrike" cap="none" dirty="0">
                <a:solidFill>
                  <a:schemeClr val="dk1"/>
                </a:solidFill>
                <a:ea typeface="Calibri"/>
                <a:cs typeface="Calibri"/>
                <a:sym typeface="Calibri"/>
              </a:rPr>
              <a:t>Have</a:t>
            </a:r>
            <a:r>
              <a:rPr lang="en-US" sz="1200" b="0" i="0" u="none" strike="noStrike" cap="none" baseline="0" dirty="0">
                <a:solidFill>
                  <a:schemeClr val="dk1"/>
                </a:solidFill>
                <a:ea typeface="Calibri"/>
                <a:cs typeface="Calibri"/>
                <a:sym typeface="Calibri"/>
              </a:rPr>
              <a:t> participants begin working independently in their planning templates. Circulate during independent work time to support as needed. Provide time checks (10 minutes left, 5 minutes left, etc.).</a:t>
            </a:r>
            <a:endParaRPr lang="en-US" sz="1200" b="0" i="0" u="none" strike="noStrike" cap="none" dirty="0">
              <a:solidFill>
                <a:schemeClr val="dk1"/>
              </a:solidFill>
              <a:ea typeface="Calibri"/>
              <a:cs typeface="Calibri"/>
              <a:sym typeface="Calibri"/>
            </a:endParaRPr>
          </a:p>
        </p:txBody>
      </p:sp>
      <p:sp>
        <p:nvSpPr>
          <p:cNvPr id="153" name="Shape 15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975269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dirty="0"/>
              <a:t>5 minutes</a:t>
            </a:r>
          </a:p>
          <a:p>
            <a:pPr marL="0" marR="0" lvl="0" indent="0" algn="l" rtl="0">
              <a:spcBef>
                <a:spcPts val="0"/>
              </a:spcBef>
              <a:buSzPct val="25000"/>
              <a:buNone/>
            </a:pPr>
            <a:endParaRPr lang="en-US" dirty="0"/>
          </a:p>
          <a:p>
            <a:pPr marL="0" marR="0" lvl="0" indent="0" algn="l" rtl="0">
              <a:spcBef>
                <a:spcPts val="0"/>
              </a:spcBef>
              <a:buSzPct val="25000"/>
              <a:buNone/>
            </a:pPr>
            <a:r>
              <a:rPr lang="en-US" b="1" dirty="0"/>
              <a:t>Facilitator does: </a:t>
            </a:r>
            <a:r>
              <a:rPr lang="en-US" dirty="0"/>
              <a:t>Review discussion</a:t>
            </a:r>
            <a:r>
              <a:rPr lang="en-US" baseline="0" dirty="0"/>
              <a:t> prompts.  Provide 30 seconds of independent reflection time so that participants can think about question #2 before they discuss.  Then, h</a:t>
            </a:r>
            <a:r>
              <a:rPr lang="en-US" dirty="0"/>
              <a:t>ave participants meet with a new partner and share</a:t>
            </a:r>
            <a:r>
              <a:rPr lang="en-US" baseline="0" dirty="0"/>
              <a:t> an overview of their text-based discussion.  If time allows, invite participants to share a great idea they heard from their partner. </a:t>
            </a:r>
            <a:endParaRPr dirty="0"/>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265470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sym typeface="Calibri"/>
              </a:rPr>
              <a:t>1</a:t>
            </a:r>
            <a:r>
              <a:rPr lang="en-US" sz="1100" b="0" i="0" u="none" strike="noStrike" cap="none" dirty="0">
                <a:solidFill>
                  <a:schemeClr val="dk1"/>
                </a:solidFill>
                <a:ea typeface="Calibri"/>
                <a:sym typeface="Calibri"/>
              </a:rPr>
              <a:t> minute</a:t>
            </a:r>
            <a:endParaRPr lang="en-US" b="0" i="0" u="none" strike="noStrike" cap="none" dirty="0">
              <a:solidFill>
                <a:schemeClr val="dk1"/>
              </a:solidFill>
              <a:ea typeface="Calibri"/>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dirty="0"/>
              <a:t>So</a:t>
            </a:r>
            <a:r>
              <a:rPr lang="en-US" b="0" baseline="0" dirty="0"/>
              <a:t> now, you will take what you started here today – finish planning as needed – and try it with students. You will use the evidence collection template we worked with today to collect evidence of students’ understanding of the text and their ability to use and explain text-based evidence.  And then you will bring that completed template back in February to CLM 5 (where we will dig into Content Module 4 and analyze this student work).  </a:t>
            </a:r>
          </a:p>
          <a:p>
            <a:pPr>
              <a:buFontTx/>
              <a:buNone/>
            </a:pPr>
            <a:endParaRPr lang="en-US" b="0" baseline="0" dirty="0"/>
          </a:p>
          <a:p>
            <a:pPr>
              <a:buFontTx/>
              <a:buNone/>
            </a:pPr>
            <a:r>
              <a:rPr lang="en-US" b="1" baseline="0" dirty="0"/>
              <a:t>Facilitator does: </a:t>
            </a:r>
            <a:r>
              <a:rPr lang="en-US" b="0" baseline="0" dirty="0"/>
              <a:t>Have participants do a fist to five to show you how clear they are on their next steps.  0 – I don’t know what I’m supposed to do next to 5 – I know exactly what I’m supposed to do. Stop here to see if there are any questions.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145</a:t>
            </a:fld>
            <a:endParaRPr lang="en-US"/>
          </a:p>
        </p:txBody>
      </p:sp>
    </p:spTree>
    <p:extLst>
      <p:ext uri="{BB962C8B-B14F-4D97-AF65-F5344CB8AC3E}">
        <p14:creationId xmlns:p14="http://schemas.microsoft.com/office/powerpoint/2010/main" val="36960325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50"/>
            <a:ext cx="5486400" cy="4743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1" i="0" u="none" strike="noStrike" cap="none" dirty="0">
                <a:solidFill>
                  <a:schemeClr val="dk1"/>
                </a:solidFill>
                <a:ea typeface="Calibri"/>
                <a:cs typeface="Calibri"/>
                <a:sym typeface="Calibri"/>
              </a:rPr>
              <a:t>Duration: </a:t>
            </a:r>
            <a:r>
              <a:rPr lang="en-US" sz="1200" b="0" i="0" u="none" strike="noStrike" cap="none" dirty="0">
                <a:solidFill>
                  <a:schemeClr val="dk1"/>
                </a:solidFill>
                <a:ea typeface="Calibri"/>
                <a:cs typeface="Calibri"/>
                <a:sym typeface="Calibri"/>
              </a:rPr>
              <a:t>1 minute</a:t>
            </a:r>
          </a:p>
          <a:p>
            <a:pPr marL="0" marR="0" lvl="0" indent="0" algn="l" rtl="0">
              <a:spcBef>
                <a:spcPts val="0"/>
              </a:spcBef>
              <a:buSzPct val="25000"/>
              <a:buNone/>
            </a:pPr>
            <a:endParaRPr lang="en-US" sz="1200" b="0" i="0" u="none" strike="noStrike" cap="none"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ea typeface="Calibri"/>
                <a:cs typeface="Calibri"/>
                <a:sym typeface="Calibri"/>
              </a:rPr>
              <a:t>Facilitator says:</a:t>
            </a:r>
            <a:r>
              <a:rPr lang="en-US" sz="1200" b="0" i="0" u="none" strike="noStrike" cap="none" baseline="0" dirty="0">
                <a:solidFill>
                  <a:schemeClr val="dk1"/>
                </a:solidFill>
                <a:ea typeface="Calibri"/>
                <a:cs typeface="Calibri"/>
                <a:sym typeface="Calibri"/>
              </a:rPr>
              <a:t> Let’s look ahead to Content Module 4, which we will be digging into in February so you can see why it’s so important that you do this work with students and bring back the evidence collection template</a:t>
            </a:r>
            <a:r>
              <a:rPr lang="is-IS" sz="1200" b="0" i="0" u="none" strike="noStrike" cap="none" baseline="0" dirty="0">
                <a:solidFill>
                  <a:schemeClr val="dk1"/>
                </a:solidFill>
                <a:ea typeface="Calibri"/>
                <a:cs typeface="Calibri"/>
                <a:sym typeface="Calibri"/>
              </a:rPr>
              <a:t>…</a:t>
            </a:r>
            <a:endParaRPr lang="en-US" sz="1200" b="0" i="0" u="none" strike="noStrike" cap="none" baseline="0" dirty="0">
              <a:solidFill>
                <a:schemeClr val="dk1"/>
              </a:solidFill>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Click to reveal stage 4.</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ea typeface="Calibri"/>
                <a:cs typeface="Calibri"/>
                <a:sym typeface="Calibri"/>
              </a:rPr>
              <a:t>Facilitator says: </a:t>
            </a:r>
            <a:r>
              <a:rPr lang="en-US" sz="1200" b="0" i="0" u="none" strike="noStrike" cap="none" baseline="0" dirty="0">
                <a:solidFill>
                  <a:schemeClr val="dk1"/>
                </a:solidFill>
                <a:ea typeface="Calibri"/>
                <a:cs typeface="Calibri"/>
                <a:sym typeface="Calibri"/>
              </a:rPr>
              <a:t>The very first thing we will do in CM 4 is reflect on your experience implementing that lesson and then we will spend a significant amount of time analyzing student responses in order to gauge what worked and what didn’t work about the lesson you tried. That will take place in the first 3 sessions of Module 4 </a:t>
            </a:r>
            <a:r>
              <a:rPr lang="en-US" sz="1200" b="0" i="0" u="none" strike="noStrike" cap="none" dirty="0">
                <a:solidFill>
                  <a:schemeClr val="tx1"/>
                </a:solidFill>
                <a:ea typeface="Calibri"/>
                <a:cs typeface="Calibri"/>
                <a:sym typeface="Calibri"/>
              </a:rPr>
              <a:t>These discussions are where the biggest learning happens</a:t>
            </a:r>
            <a:r>
              <a:rPr lang="en-US" sz="1200" dirty="0">
                <a:solidFill>
                  <a:schemeClr val="tx1"/>
                </a:solidFill>
                <a:ea typeface="Calibri"/>
                <a:cs typeface="Calibri"/>
                <a:sym typeface="Calibri"/>
              </a:rPr>
              <a:t>!</a:t>
            </a:r>
            <a:endParaRPr lang="en-US" sz="1200" b="0" i="0" u="none" strike="noStrike" cap="none" dirty="0">
              <a:solidFill>
                <a:schemeClr val="tx1"/>
              </a:solidFill>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ea typeface="Calibri"/>
                <a:cs typeface="Calibri"/>
                <a:sym typeface="Calibri"/>
              </a:rPr>
              <a:t>Facilitator does: </a:t>
            </a:r>
            <a:r>
              <a:rPr lang="en-US" sz="1200" b="0" i="0" u="none" strike="noStrike" cap="none" baseline="0" dirty="0">
                <a:solidFill>
                  <a:schemeClr val="dk1"/>
                </a:solidFill>
                <a:ea typeface="Calibri"/>
                <a:cs typeface="Calibri"/>
                <a:sym typeface="Calibri"/>
              </a:rPr>
              <a:t>Click to reveal stage 5.</a:t>
            </a:r>
          </a:p>
          <a:p>
            <a:pPr marL="0" marR="0" lvl="0" indent="0" algn="l" rtl="0">
              <a:spcBef>
                <a:spcPts val="0"/>
              </a:spcBef>
              <a:buSzPct val="25000"/>
              <a:buNone/>
            </a:pPr>
            <a:endParaRPr lang="en-US" sz="1200" b="0" i="0" u="none" strike="noStrike" cap="none" baseline="0" dirty="0">
              <a:solidFill>
                <a:schemeClr val="dk1"/>
              </a:solidFill>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ea typeface="Calibri"/>
                <a:cs typeface="Calibri"/>
                <a:sym typeface="Calibri"/>
              </a:rPr>
              <a:t>Facilitator says: </a:t>
            </a:r>
            <a:r>
              <a:rPr lang="en-US" sz="1200" b="0" i="0" u="none" strike="noStrike" cap="none" dirty="0">
                <a:solidFill>
                  <a:schemeClr val="dk1"/>
                </a:solidFill>
                <a:ea typeface="Calibri"/>
                <a:cs typeface="Calibri"/>
                <a:sym typeface="Calibri"/>
              </a:rPr>
              <a:t>And finally, based on your analysis of student work and your own reflections</a:t>
            </a:r>
            <a:r>
              <a:rPr lang="en-US" sz="1200" b="0" i="0" u="none" strike="noStrike" cap="none" baseline="0" dirty="0">
                <a:solidFill>
                  <a:schemeClr val="dk1"/>
                </a:solidFill>
                <a:ea typeface="Calibri"/>
                <a:cs typeface="Calibri"/>
                <a:sym typeface="Calibri"/>
              </a:rPr>
              <a:t> you will make an action plan for how you will adjust your planning and instruction to meet the needs of some or all students.  We will examine different supports outlined in the Supports Flow Chart that you may choose to implement based on the patterns you are seeing in students’ responses.  </a:t>
            </a:r>
            <a:r>
              <a:rPr lang="en-US" sz="1200" dirty="0">
                <a:solidFill>
                  <a:schemeClr val="tx1"/>
                </a:solidFill>
                <a:ea typeface="Calibri"/>
                <a:cs typeface="Calibri"/>
                <a:sym typeface="Calibri"/>
              </a:rPr>
              <a:t>The cycle of experimenting with instruction and observing student outcomes naturally raises new questions and brings to light new student needs. </a:t>
            </a:r>
          </a:p>
        </p:txBody>
      </p:sp>
      <p:sp>
        <p:nvSpPr>
          <p:cNvPr id="90" name="Shape 9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146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058599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2</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a:buFontTx/>
              <a:buNone/>
            </a:pPr>
            <a:r>
              <a:rPr lang="en-US" b="1" dirty="0"/>
              <a:t>Facilitator says: </a:t>
            </a:r>
            <a:r>
              <a:rPr lang="en-US" b="0" baseline="0" dirty="0"/>
              <a:t>Please take a few moments to reflect on these questions and record your responses in the space provided in your note-catcher. </a:t>
            </a:r>
          </a:p>
          <a:p>
            <a:pPr>
              <a:buFontTx/>
              <a:buNone/>
            </a:pPr>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188" name="Shape 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8298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1038225"/>
            <a:ext cx="3711575" cy="2087563"/>
          </a:xfrm>
        </p:spPr>
      </p:sp>
      <p:sp>
        <p:nvSpPr>
          <p:cNvPr id="3" name="Notes Placeholder 2"/>
          <p:cNvSpPr>
            <a:spLocks noGrp="1"/>
          </p:cNvSpPr>
          <p:nvPr>
            <p:ph type="body" idx="1"/>
          </p:nvPr>
        </p:nvSpPr>
        <p:spPr>
          <a:xfrm>
            <a:off x="737082" y="3517768"/>
            <a:ext cx="5486400" cy="3600450"/>
          </a:xfrm>
        </p:spPr>
        <p:txBody>
          <a:bodyPr/>
          <a:lstStyle/>
          <a:p>
            <a:r>
              <a:rPr lang="en-US" b="1" dirty="0"/>
              <a:t>Duration: </a:t>
            </a:r>
            <a:r>
              <a:rPr lang="en-US" b="0" baseline="0" dirty="0"/>
              <a:t>10 minutes</a:t>
            </a:r>
          </a:p>
          <a:p>
            <a:endParaRPr lang="en-US" b="0" baseline="0" dirty="0"/>
          </a:p>
          <a:p>
            <a:pPr marL="173736" indent="-173736"/>
            <a:r>
              <a:rPr lang="en-US" b="1" baseline="0" dirty="0"/>
              <a:t>Facilitator does: </a:t>
            </a:r>
            <a:r>
              <a:rPr lang="en-US" b="0" baseline="0" dirty="0"/>
              <a:t>Instruct participants to work with a partner to complete the activity on the screen.  Emphasize that the goal isn’t to conduct a full qualitative analysis of the text, but to deepen our understanding of each qualitative feature of complexity by finding examples of each aspect in the poem. Participants should record their examples in the blank 4-quadrant graphic organizer in their note-catcher. </a:t>
            </a:r>
          </a:p>
          <a:p>
            <a:pPr marL="173736" indent="-173736"/>
            <a:endParaRPr lang="en-US" b="0" baseline="0" dirty="0"/>
          </a:p>
          <a:p>
            <a:pPr marL="173736" indent="-173736"/>
            <a:r>
              <a:rPr lang="en-US" b="1" baseline="0" dirty="0"/>
              <a:t>Note: </a:t>
            </a:r>
            <a:r>
              <a:rPr lang="en-US" b="0" baseline="0" dirty="0"/>
              <a:t>Full debrief of each on the next four slides. </a:t>
            </a:r>
          </a:p>
          <a:p>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935894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6273932"/>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complexity in meaning.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kern="1200" baseline="0" dirty="0">
                <a:solidFill>
                  <a:schemeClr val="tx1"/>
                </a:solidFill>
                <a:effectLst/>
                <a:latin typeface="+mn-lt"/>
                <a:ea typeface="+mn-ea"/>
                <a:cs typeface="+mn-cs"/>
              </a:rPr>
              <a:t>Because this is an account of a historical event, there is not much ‘hidden’ meaning in the poem</a:t>
            </a:r>
            <a:r>
              <a:rPr lang="en-US" kern="1200" dirty="0">
                <a:solidFill>
                  <a:schemeClr val="tx1"/>
                </a:solidFill>
                <a:effectLst/>
                <a:latin typeface="+mn-lt"/>
                <a:ea typeface="+mn-ea"/>
                <a:cs typeface="+mn-cs"/>
              </a:rPr>
              <a:t>. Students might struggle coming up with a theme or meaning because</a:t>
            </a:r>
            <a:r>
              <a:rPr lang="en-US" kern="1200" baseline="0" dirty="0">
                <a:solidFill>
                  <a:schemeClr val="tx1"/>
                </a:solidFill>
                <a:effectLst/>
                <a:latin typeface="+mn-lt"/>
                <a:ea typeface="+mn-ea"/>
                <a:cs typeface="+mn-cs"/>
              </a:rPr>
              <a:t> it can be quite straightforward</a:t>
            </a:r>
            <a:r>
              <a:rPr lang="en-US"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latin typeface="+mn-lt"/>
                <a:ea typeface="+mn-ea"/>
                <a:cs typeface="+mn-cs"/>
              </a:rPr>
              <a:t>Facilitator does: </a:t>
            </a:r>
            <a:r>
              <a:rPr lang="en-US"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latin typeface="+mn-lt"/>
                <a:ea typeface="+mn-ea"/>
                <a:cs typeface="+mn-cs"/>
              </a:rPr>
              <a:t>Facilitator says: </a:t>
            </a:r>
            <a:r>
              <a:rPr lang="en-US" kern="1200" dirty="0">
                <a:solidFill>
                  <a:schemeClr val="tx1"/>
                </a:solidFill>
                <a:effectLst/>
                <a:latin typeface="+mn-lt"/>
                <a:ea typeface="+mn-ea"/>
                <a:cs typeface="+mn-cs"/>
              </a:rPr>
              <a:t>One layer</a:t>
            </a:r>
            <a:r>
              <a:rPr lang="en-US" kern="1200" baseline="0" dirty="0">
                <a:solidFill>
                  <a:schemeClr val="tx1"/>
                </a:solidFill>
                <a:effectLst/>
                <a:latin typeface="+mn-lt"/>
                <a:ea typeface="+mn-ea"/>
                <a:cs typeface="+mn-cs"/>
              </a:rPr>
              <a:t> of meaning, or one potential theme implied in this text is that both the colonists and Paul Revere displayed bravery throughout their battle. Here is one piece of evidence from the text that builds the reader’s understanding of this theme.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latin typeface="+mn-lt"/>
                <a:ea typeface="+mn-ea"/>
                <a:cs typeface="+mn-cs"/>
              </a:rPr>
              <a:t>Look For: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latin typeface="+mn-lt"/>
                <a:ea typeface="+mn-ea"/>
                <a:cs typeface="+mn-cs"/>
              </a:rPr>
              <a:t>Possible themes in this text include:</a:t>
            </a:r>
          </a:p>
          <a:p>
            <a:pPr marL="171450" lvl="0" indent="-171450">
              <a:buFont typeface="Arial" charset="0"/>
              <a:buChar char="•"/>
            </a:pPr>
            <a:r>
              <a:rPr lang="en-US" u="none" strike="noStrike" kern="1200" dirty="0">
                <a:solidFill>
                  <a:schemeClr val="tx1"/>
                </a:solidFill>
                <a:effectLst/>
                <a:latin typeface="+mn-lt"/>
                <a:ea typeface="+mn-ea"/>
                <a:cs typeface="+mn-cs"/>
              </a:rPr>
              <a:t>Paul</a:t>
            </a:r>
            <a:r>
              <a:rPr lang="en-US" u="none" strike="noStrike" kern="1200" baseline="0" dirty="0">
                <a:solidFill>
                  <a:schemeClr val="tx1"/>
                </a:solidFill>
                <a:effectLst/>
                <a:latin typeface="+mn-lt"/>
                <a:ea typeface="+mn-ea"/>
                <a:cs typeface="+mn-cs"/>
              </a:rPr>
              <a:t> Revere displayed bravery during his ride.</a:t>
            </a:r>
          </a:p>
          <a:p>
            <a:pPr marL="171450" lvl="0" indent="-171450">
              <a:buFont typeface="Arial" charset="0"/>
              <a:buChar char="•"/>
            </a:pPr>
            <a:r>
              <a:rPr lang="en-US" u="none" strike="noStrike" kern="1200" baseline="0" dirty="0">
                <a:solidFill>
                  <a:schemeClr val="tx1"/>
                </a:solidFill>
                <a:effectLst/>
                <a:latin typeface="+mn-lt"/>
                <a:ea typeface="+mn-ea"/>
                <a:cs typeface="+mn-cs"/>
              </a:rPr>
              <a:t>The colonists and townspeople showed bravery as they fought the British off.</a:t>
            </a:r>
          </a:p>
          <a:p>
            <a:pPr marL="171450" lvl="0" indent="-171450">
              <a:buFont typeface="Arial" charset="0"/>
              <a:buChar char="•"/>
            </a:pPr>
            <a:r>
              <a:rPr lang="en-US" u="none" strike="noStrike" kern="1200" baseline="0" dirty="0">
                <a:solidFill>
                  <a:schemeClr val="tx1"/>
                </a:solidFill>
                <a:effectLst/>
                <a:latin typeface="+mn-lt"/>
                <a:ea typeface="+mn-ea"/>
                <a:cs typeface="+mn-cs"/>
              </a:rPr>
              <a:t>Teamwork: everyone had a part in defeating the British that day.</a:t>
            </a:r>
          </a:p>
          <a:p>
            <a:pPr marL="171450" lvl="0" indent="-171450">
              <a:buFont typeface="Arial" charset="0"/>
              <a:buChar char="•"/>
            </a:pPr>
            <a:r>
              <a:rPr lang="en-US" u="none" strike="noStrike" kern="1200" baseline="0" dirty="0">
                <a:solidFill>
                  <a:schemeClr val="tx1"/>
                </a:solidFill>
                <a:effectLst/>
                <a:latin typeface="+mn-lt"/>
                <a:ea typeface="+mn-ea"/>
                <a:cs typeface="+mn-cs"/>
              </a:rPr>
              <a:t>Historical significance: the poem has a reverent tone that expresses how important this battle was to our nation.</a:t>
            </a: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dirty="0">
                <a:solidFill>
                  <a:schemeClr val="tx1"/>
                </a:solidFill>
                <a:effectLst/>
                <a:latin typeface="+mn-lt"/>
                <a:ea typeface="+mn-ea"/>
                <a:cs typeface="+mn-cs"/>
              </a:rPr>
              <a:t>Guidebooks Diverse Learners</a:t>
            </a:r>
            <a:r>
              <a:rPr lang="en-US" kern="1200" baseline="0" dirty="0">
                <a:solidFill>
                  <a:schemeClr val="tx1"/>
                </a:solidFill>
                <a:effectLst/>
                <a:latin typeface="+mn-lt"/>
                <a:ea typeface="+mn-ea"/>
                <a:cs typeface="+mn-cs"/>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Student Achievement Partners. (2015). </a:t>
            </a:r>
            <a:r>
              <a:rPr lang="en-US" b="0" i="1" dirty="0"/>
              <a:t>ELA/Literacy instructional practice guide: Coaching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strike="noStrike" kern="1200" dirty="0">
                <a:solidFill>
                  <a:schemeClr val="tx1"/>
                </a:solidFill>
                <a:effectLst/>
                <a:latin typeface="+mn-lt"/>
                <a:ea typeface="+mn-ea"/>
                <a:cs typeface="+mn-cs"/>
              </a:rPr>
              <a:t>Longfellow, H. W. (1861). “Paul Revere's Ride.” Retrieved from </a:t>
            </a:r>
            <a:r>
              <a:rPr lang="en-US" u="sng" strike="noStrike" kern="1200" dirty="0">
                <a:solidFill>
                  <a:schemeClr val="tx1"/>
                </a:solidFill>
                <a:effectLst/>
                <a:latin typeface="+mn-lt"/>
                <a:ea typeface="+mn-ea"/>
                <a:cs typeface="+mn-cs"/>
                <a:hlinkClick r:id="rId3"/>
              </a:rPr>
              <a:t>https://www.poetryfoundation.org/poems/44637/the-landlords-tale-paul-reveres-ride</a:t>
            </a:r>
            <a:r>
              <a:rPr lang="en-US"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1853006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746125"/>
            <a:ext cx="3711575" cy="2087563"/>
          </a:xfrm>
        </p:spPr>
      </p:sp>
      <p:sp>
        <p:nvSpPr>
          <p:cNvPr id="3" name="Notes Placeholder 2"/>
          <p:cNvSpPr>
            <a:spLocks noGrp="1"/>
          </p:cNvSpPr>
          <p:nvPr>
            <p:ph type="body" idx="1"/>
          </p:nvPr>
        </p:nvSpPr>
        <p:spPr>
          <a:xfrm>
            <a:off x="724382" y="2997068"/>
            <a:ext cx="5486400" cy="6146932"/>
          </a:xfrm>
        </p:spPr>
        <p:txBody>
          <a:bodyPr/>
          <a:lstStyle/>
          <a:p>
            <a:r>
              <a:rPr lang="en-US" sz="1100" b="1" dirty="0"/>
              <a:t>Duration: </a:t>
            </a:r>
            <a:r>
              <a:rPr lang="en-US" sz="1100" b="0" baseline="0" dirty="0"/>
              <a:t>3 minutes</a:t>
            </a:r>
          </a:p>
          <a:p>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0" baseline="0" dirty="0"/>
              <a:t>Invite participants to share their observations about the text’s structure.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kern="1200" dirty="0">
                <a:solidFill>
                  <a:schemeClr val="tx1"/>
                </a:solidFill>
                <a:effectLst/>
              </a:rPr>
              <a:t>This</a:t>
            </a:r>
            <a:r>
              <a:rPr lang="en-US" sz="1100" kern="1200" baseline="0" dirty="0">
                <a:solidFill>
                  <a:schemeClr val="tx1"/>
                </a:solidFill>
                <a:effectLst/>
              </a:rPr>
              <a:t> is a fairly straightforward poem, with distinct lines, stanzas, and rhyme scheme. The account is chronological in order. It even walks the reader through the time that each event happened (“It was one by the village clock…”) However, the structure is complex just by virtue of it being a poem. It departs from the usual prose that students are used to reading, which can be intimidating.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Facilitator does: </a:t>
            </a:r>
            <a:r>
              <a:rPr lang="en-US" sz="1100" b="0" kern="1200" baseline="0" dirty="0">
                <a:solidFill>
                  <a:schemeClr val="tx1"/>
                </a:solidFill>
                <a:effectLst/>
              </a:rPr>
              <a:t>C</a:t>
            </a:r>
            <a:r>
              <a:rPr lang="en-US" sz="1100"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says: </a:t>
            </a:r>
            <a:r>
              <a:rPr lang="en-US" sz="1100" b="0" baseline="0" dirty="0"/>
              <a:t>We do see an example of repetition in the second and last stanzas about “Middlesex Town”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Structure is straightforward</a:t>
            </a:r>
            <a:r>
              <a:rPr lang="en-US" sz="1100" kern="1200" baseline="0" dirty="0">
                <a:solidFill>
                  <a:schemeClr val="tx1"/>
                </a:solidFill>
                <a:effectLst/>
              </a:rPr>
              <a:t> poetry and </a:t>
            </a:r>
            <a:r>
              <a:rPr lang="en-US" sz="1100" kern="1200" dirty="0">
                <a:solidFill>
                  <a:schemeClr val="tx1"/>
                </a:solidFill>
                <a:effectLst/>
              </a:rPr>
              <a:t>not very complex</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Mostly chronological</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dirty="0">
                <a:solidFill>
                  <a:schemeClr val="tx1"/>
                </a:solidFill>
                <a:effectLst/>
              </a:rPr>
              <a:t>There</a:t>
            </a:r>
            <a:r>
              <a:rPr lang="en-US" sz="1100" kern="1200" baseline="0" dirty="0">
                <a:solidFill>
                  <a:schemeClr val="tx1"/>
                </a:solidFill>
                <a:effectLst/>
              </a:rPr>
              <a:t> are repeated phrases and ideas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baseline="0" dirty="0">
                <a:solidFill>
                  <a:schemeClr val="tx1"/>
                </a:solidFill>
                <a:effectLst/>
              </a:rPr>
              <a:t>There are multiple settings, but all within one area and one timeframe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kern="1200" baseline="0" dirty="0">
                <a:solidFill>
                  <a:schemeClr val="tx1"/>
                </a:solidFill>
                <a:effectLst/>
              </a:rPr>
              <a:t>There is mirroring language that describes the scene from both the belfry tower and Paul Revere’s point of view (“…and I on the opposite shore will be.” / “On the opposite shore walked Paul Revere."</a:t>
            </a:r>
            <a:endParaRPr lang="en-US" sz="110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rPr>
              <a:t>Key Point:</a:t>
            </a:r>
            <a:r>
              <a:rPr lang="en-US" sz="1100" b="1" kern="1200" baseline="0" dirty="0">
                <a:solidFill>
                  <a:schemeClr val="tx1"/>
                </a:solidFill>
                <a:effectLst/>
              </a:rPr>
              <a:t> </a:t>
            </a:r>
            <a:r>
              <a:rPr lang="en-US" sz="1100" kern="1200" baseline="0" dirty="0">
                <a:solidFill>
                  <a:schemeClr val="tx1"/>
                </a:solidFill>
                <a:effectLst/>
              </a:rPr>
              <a:t>Not every qualitative feature is going to be very complex! In this case, the structure itself is not very complex – from a planning perspective this helps us prioritize which aspects of the text will require more time, attention and supports.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Guidebooks Diverse Learners</a:t>
            </a:r>
            <a:r>
              <a:rPr lang="en-US" sz="1100" kern="1200" baseline="0" dirty="0">
                <a:solidFill>
                  <a:schemeClr val="tx1"/>
                </a:solidFill>
                <a:effectLst/>
                <a:latin typeface="+mn-lt"/>
                <a:ea typeface="+mn-ea"/>
                <a:cs typeface="+mn-cs"/>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baseline="0" dirty="0"/>
              <a:t>Student Achievement Partners. (2015). </a:t>
            </a:r>
            <a:r>
              <a:rPr lang="en-US" sz="1100" b="0" i="1" dirty="0"/>
              <a:t>ELA/Literacy instructional practice guide: Coaching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u="none" strike="noStrike" kern="1200" dirty="0">
                <a:solidFill>
                  <a:schemeClr val="tx1"/>
                </a:solidFill>
                <a:effectLst/>
                <a:latin typeface="+mn-lt"/>
                <a:ea typeface="+mn-ea"/>
                <a:cs typeface="+mn-cs"/>
              </a:rPr>
              <a:t>Longfellow, H. W. (1861). “Paul Revere's Ride.” Retrieved from </a:t>
            </a:r>
            <a:r>
              <a:rPr lang="en-US" sz="1100" u="sng" strike="noStrike" kern="1200" dirty="0">
                <a:solidFill>
                  <a:schemeClr val="tx1"/>
                </a:solidFill>
                <a:effectLst/>
                <a:latin typeface="+mn-lt"/>
                <a:ea typeface="+mn-ea"/>
                <a:cs typeface="+mn-cs"/>
                <a:hlinkClick r:id="rId3"/>
              </a:rPr>
              <a:t>https://www.poetryfoundation.org/poems/44637/the-landlords-tale-paul-reveres-ride</a:t>
            </a:r>
            <a:r>
              <a:rPr lang="en-US" sz="1100" u="none" strike="noStrike" kern="1200" dirty="0">
                <a:solidFill>
                  <a:schemeClr val="tx1"/>
                </a:solidFill>
                <a:effectLst/>
                <a:latin typeface="+mn-lt"/>
                <a:ea typeface="+mn-ea"/>
                <a:cs typeface="+mn-cs"/>
              </a:rPr>
              <a:t> </a:t>
            </a:r>
            <a:endParaRPr lang="en-US" sz="11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340561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54188" y="809625"/>
            <a:ext cx="3711575" cy="2087563"/>
          </a:xfrm>
        </p:spPr>
      </p:sp>
      <p:sp>
        <p:nvSpPr>
          <p:cNvPr id="3" name="Notes Placeholder 2"/>
          <p:cNvSpPr>
            <a:spLocks noGrp="1"/>
          </p:cNvSpPr>
          <p:nvPr>
            <p:ph type="body" idx="1"/>
          </p:nvPr>
        </p:nvSpPr>
        <p:spPr>
          <a:xfrm>
            <a:off x="737082" y="3263768"/>
            <a:ext cx="5486400" cy="5829432"/>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complex language in the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There are a lot of antiquated words</a:t>
            </a:r>
            <a:r>
              <a:rPr lang="en-US" sz="1200" kern="1200" baseline="0" dirty="0">
                <a:solidFill>
                  <a:schemeClr val="tx1"/>
                </a:solidFill>
                <a:effectLst/>
                <a:latin typeface="+mn-lt"/>
                <a:ea typeface="+mn-ea"/>
                <a:cs typeface="+mn-cs"/>
              </a:rPr>
              <a:t> and phrases</a:t>
            </a:r>
            <a:r>
              <a:rPr lang="en-US" sz="1200" kern="1200" dirty="0">
                <a:solidFill>
                  <a:schemeClr val="tx1"/>
                </a:solidFill>
                <a:effectLst/>
                <a:latin typeface="+mn-lt"/>
                <a:ea typeface="+mn-ea"/>
                <a:cs typeface="+mn-cs"/>
              </a:rPr>
              <a:t> used,</a:t>
            </a:r>
            <a:r>
              <a:rPr lang="en-US" sz="1200" kern="1200" baseline="0" dirty="0">
                <a:solidFill>
                  <a:schemeClr val="tx1"/>
                </a:solidFill>
                <a:effectLst/>
                <a:latin typeface="+mn-lt"/>
                <a:ea typeface="+mn-ea"/>
                <a:cs typeface="+mn-cs"/>
              </a:rPr>
              <a:t> as well as words that students may simply not know </a:t>
            </a:r>
            <a:r>
              <a:rPr lang="en-US" sz="1200" kern="1200" dirty="0">
                <a:solidFill>
                  <a:schemeClr val="tx1"/>
                </a:solidFill>
                <a:effectLst/>
                <a:latin typeface="+mn-lt"/>
                <a:ea typeface="+mn-ea"/>
                <a:cs typeface="+mn-cs"/>
              </a:rPr>
              <a:t>(e.g., “belfry,” “mast and spar,” “muster</a:t>
            </a:r>
            <a:r>
              <a:rPr lang="en-US" sz="1200" kern="1200" baseline="0" dirty="0">
                <a:solidFill>
                  <a:schemeClr val="tx1"/>
                </a:solidFill>
                <a:effectLst/>
                <a:latin typeface="+mn-lt"/>
                <a:ea typeface="+mn-ea"/>
                <a:cs typeface="+mn-cs"/>
              </a:rPr>
              <a:t> of men,” “grenadiers,” etc.</a:t>
            </a:r>
            <a:r>
              <a:rPr lang="en-US" sz="1200" kern="1200" dirty="0">
                <a:solidFill>
                  <a:schemeClr val="tx1"/>
                </a:solidFill>
                <a:effectLst/>
                <a:latin typeface="+mn-lt"/>
                <a:ea typeface="+mn-ea"/>
                <a:cs typeface="+mn-cs"/>
              </a:rPr>
              <a:t>) and several of the sentences have sophisticated syntax</a:t>
            </a:r>
            <a:r>
              <a:rPr lang="en-US" sz="1200" kern="1200" baseline="0" dirty="0">
                <a:solidFill>
                  <a:schemeClr val="tx1"/>
                </a:solidFill>
                <a:effectLst/>
                <a:latin typeface="+mn-lt"/>
                <a:ea typeface="+mn-ea"/>
                <a:cs typeface="+mn-cs"/>
              </a:rPr>
              <a:t> and structure</a:t>
            </a:r>
            <a:r>
              <a:rPr lang="en-US" sz="1200" kern="1200" dirty="0">
                <a:solidFill>
                  <a:schemeClr val="tx1"/>
                </a:solidFill>
                <a:effectLst/>
                <a:latin typeface="+mn-lt"/>
                <a:ea typeface="+mn-ea"/>
                <a:cs typeface="+mn-cs"/>
              </a:rPr>
              <a:t>. The</a:t>
            </a:r>
            <a:r>
              <a:rPr lang="en-US" sz="1200" kern="1200" baseline="0" dirty="0">
                <a:solidFill>
                  <a:schemeClr val="tx1"/>
                </a:solidFill>
                <a:effectLst/>
                <a:latin typeface="+mn-lt"/>
                <a:ea typeface="+mn-ea"/>
                <a:cs typeface="+mn-cs"/>
              </a:rPr>
              <a:t> structure of sentences tends to be different from the way we currently speak (“I on the opposite shore will be”). Some of the syntax/structure is due to this being a poem, but most is due to historical language.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Here is</a:t>
            </a:r>
            <a:r>
              <a:rPr lang="en-US" sz="1200" kern="1200" baseline="0" dirty="0">
                <a:solidFill>
                  <a:schemeClr val="tx1"/>
                </a:solidFill>
                <a:effectLst/>
                <a:latin typeface="+mn-lt"/>
                <a:ea typeface="+mn-ea"/>
                <a:cs typeface="+mn-cs"/>
              </a:rPr>
              <a:t> one example (read the quote from the poem on the slide). There is a lot of dense language in these few lines, and all that the poet is trying to say is that the friend could hear the British getting ready for battle. The language is complex in many places and could be a roadblock for students.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There are some antiquated words used and several of the lines have sophisticated syntax</a:t>
            </a:r>
            <a:r>
              <a:rPr lang="en-US" sz="1200" kern="1200" baseline="0" dirty="0">
                <a:solidFill>
                  <a:schemeClr val="tx1"/>
                </a:solidFill>
                <a:effectLst/>
                <a:latin typeface="+mn-lt"/>
                <a:ea typeface="+mn-ea"/>
                <a:cs typeface="+mn-cs"/>
              </a:rPr>
              <a:t> and unfamiliar structure.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Guidebooks Diverse Learners</a:t>
            </a:r>
            <a:r>
              <a:rPr lang="en-US" sz="1200" kern="1200" baseline="0" dirty="0">
                <a:solidFill>
                  <a:schemeClr val="tx1"/>
                </a:solidFill>
                <a:effectLst/>
                <a:latin typeface="+mn-lt"/>
                <a:ea typeface="+mn-ea"/>
                <a:cs typeface="+mn-cs"/>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Student Achievement Partners. (2015). </a:t>
            </a:r>
            <a:r>
              <a:rPr lang="en-US" b="0" i="1" dirty="0"/>
              <a:t>ELA/Literacy instructional practice guide: Coaching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97467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5575" y="842963"/>
            <a:ext cx="4167188" cy="2344737"/>
          </a:xfrm>
        </p:spPr>
      </p:sp>
      <p:sp>
        <p:nvSpPr>
          <p:cNvPr id="3" name="Notes Placeholder 2"/>
          <p:cNvSpPr>
            <a:spLocks noGrp="1"/>
          </p:cNvSpPr>
          <p:nvPr>
            <p:ph type="body" idx="1"/>
          </p:nvPr>
        </p:nvSpPr>
        <p:spPr>
          <a:xfrm>
            <a:off x="813282" y="3466967"/>
            <a:ext cx="5486400" cy="5218245"/>
          </a:xfrm>
        </p:spPr>
        <p:txBody>
          <a:bodyPr/>
          <a:lstStyle/>
          <a:p>
            <a:r>
              <a:rPr lang="en-US" b="1" dirty="0"/>
              <a:t>Duration: </a:t>
            </a:r>
            <a:r>
              <a:rPr lang="en-US" b="0" baseline="0" dirty="0"/>
              <a:t>3 minutes</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Invite participants to share their observations about the knowledge demands of this text. As needed, probe for them to provide specific evidence from the text that supports their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poem is clearly about the Revolutionary War, and there are some aspects of the poem that may be difficult for students to grasp without background knowledge of the topic.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does: </a:t>
            </a:r>
            <a:r>
              <a:rPr lang="en-US" sz="1200" b="0" kern="1200" baseline="0" dirty="0">
                <a:solidFill>
                  <a:schemeClr val="tx1"/>
                </a:solidFill>
                <a:effectLst/>
                <a:latin typeface="+mn-lt"/>
                <a:ea typeface="+mn-ea"/>
                <a:cs typeface="+mn-cs"/>
              </a:rPr>
              <a:t>C</a:t>
            </a:r>
            <a:r>
              <a:rPr lang="en-US" b="0" baseline="0" dirty="0"/>
              <a:t>lick to reveal the sample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b="0" kern="1200" dirty="0">
                <a:solidFill>
                  <a:schemeClr val="tx1"/>
                </a:solidFill>
                <a:effectLst/>
                <a:latin typeface="+mn-lt"/>
                <a:ea typeface="+mn-ea"/>
                <a:cs typeface="+mn-cs"/>
              </a:rPr>
              <a:t>Here</a:t>
            </a:r>
            <a:r>
              <a:rPr lang="en-US" sz="1200" b="0" kern="1200" baseline="0" dirty="0">
                <a:solidFill>
                  <a:schemeClr val="tx1"/>
                </a:solidFill>
                <a:effectLst/>
                <a:latin typeface="+mn-lt"/>
                <a:ea typeface="+mn-ea"/>
                <a:cs typeface="+mn-cs"/>
              </a:rPr>
              <a:t> is just one</a:t>
            </a:r>
            <a:r>
              <a:rPr lang="en-US" sz="1200" kern="1200" dirty="0">
                <a:solidFill>
                  <a:schemeClr val="tx1"/>
                </a:solidFill>
                <a:effectLst/>
                <a:latin typeface="+mn-lt"/>
                <a:ea typeface="+mn-ea"/>
                <a:cs typeface="+mn-cs"/>
              </a:rPr>
              <a:t> specific example where background knowledge on the American Revolution would be helpful when</a:t>
            </a:r>
            <a:r>
              <a:rPr lang="en-US" sz="1200" kern="1200" baseline="0" dirty="0">
                <a:solidFill>
                  <a:schemeClr val="tx1"/>
                </a:solidFill>
                <a:effectLst/>
                <a:latin typeface="+mn-lt"/>
                <a:ea typeface="+mn-ea"/>
                <a:cs typeface="+mn-cs"/>
              </a:rPr>
              <a:t> reading this text.  It would be helpful for students to know who the “British Regulars” are that the poet is referencing, as well as the term “redcoats” and that the two terms mean the same thing. It also helps for students to know that farmers were also fighting in the war for the Patriots. It is also helpful to have the background knowledge of </a:t>
            </a:r>
            <a:r>
              <a:rPr lang="en-US" sz="1200" i="1" kern="1200" baseline="0" dirty="0">
                <a:solidFill>
                  <a:schemeClr val="tx1"/>
                </a:solidFill>
                <a:effectLst/>
                <a:latin typeface="+mn-lt"/>
                <a:ea typeface="+mn-ea"/>
                <a:cs typeface="+mn-cs"/>
              </a:rPr>
              <a:t>how</a:t>
            </a:r>
            <a:r>
              <a:rPr lang="en-US" sz="1200" i="0" kern="1200" baseline="0" dirty="0">
                <a:solidFill>
                  <a:schemeClr val="tx1"/>
                </a:solidFill>
                <a:effectLst/>
                <a:latin typeface="+mn-lt"/>
                <a:ea typeface="+mn-ea"/>
                <a:cs typeface="+mn-cs"/>
              </a:rPr>
              <a:t> the two sides fought with muskets, and that “ball for ball” refers to shooting muskets at one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Guidebooks Diverse Learners</a:t>
            </a:r>
            <a:r>
              <a:rPr lang="en-US" sz="1200" kern="1200" baseline="0" dirty="0">
                <a:solidFill>
                  <a:schemeClr val="tx1"/>
                </a:solidFill>
                <a:effectLst/>
                <a:latin typeface="+mn-lt"/>
                <a:ea typeface="+mn-ea"/>
                <a:cs typeface="+mn-cs"/>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Student Achievement Partners. (2015). </a:t>
            </a:r>
            <a:r>
              <a:rPr lang="en-US" b="0" i="1" dirty="0"/>
              <a:t>ELA/Literacy instructional practice guide: Coaching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2101132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5 minutes </a:t>
            </a:r>
          </a:p>
          <a:p>
            <a:endParaRPr lang="en-US" dirty="0"/>
          </a:p>
          <a:p>
            <a:r>
              <a:rPr lang="en-US" b="1" dirty="0"/>
              <a:t>Facilitator does: </a:t>
            </a:r>
            <a:r>
              <a:rPr lang="en-US" dirty="0"/>
              <a:t>Have participants read the excerpt</a:t>
            </a:r>
            <a:r>
              <a:rPr lang="en-US" baseline="0" dirty="0"/>
              <a:t> in their note-catcher </a:t>
            </a:r>
            <a:r>
              <a:rPr lang="en-US" dirty="0"/>
              <a:t>and discuss the question briefly with a partner. Invite a few participants to share out their responses. Explain that complexity is a complex issue - one which you will explore in this session.</a:t>
            </a:r>
          </a:p>
          <a:p>
            <a:endParaRPr lang="en-US" dirty="0"/>
          </a:p>
          <a:p>
            <a:r>
              <a:rPr lang="en-US" b="1" dirty="0"/>
              <a:t>Important note</a:t>
            </a:r>
            <a:r>
              <a:rPr lang="en-US" dirty="0"/>
              <a:t>: The purpose of this activity is just to get participants thinking about aspects of complexity.</a:t>
            </a:r>
          </a:p>
          <a:p>
            <a:endParaRPr lang="en-US" dirty="0"/>
          </a:p>
          <a:p>
            <a:r>
              <a:rPr lang="en-US" b="1" dirty="0"/>
              <a:t>Look for:</a:t>
            </a:r>
          </a:p>
          <a:p>
            <a:pPr marL="171450" indent="-171450">
              <a:buFont typeface="Arial" charset="0"/>
              <a:buChar char="•"/>
            </a:pPr>
            <a:r>
              <a:rPr lang="en-US" dirty="0"/>
              <a:t>Language/vocabulary (belfry, aloft)</a:t>
            </a:r>
          </a:p>
          <a:p>
            <a:pPr marL="171450" indent="-171450">
              <a:buFont typeface="Arial" charset="0"/>
              <a:buChar char="•"/>
            </a:pPr>
            <a:r>
              <a:rPr lang="en-US" dirty="0"/>
              <a:t>Sentence</a:t>
            </a:r>
            <a:r>
              <a:rPr lang="en-US" baseline="0" dirty="0"/>
              <a:t> structure “”I on the opposite shore will be”)</a:t>
            </a:r>
          </a:p>
          <a:p>
            <a:pPr marL="171450" indent="-171450">
              <a:buFont typeface="Arial" charset="0"/>
              <a:buChar char="•"/>
            </a:pPr>
            <a:r>
              <a:rPr lang="en-US" baseline="0" dirty="0"/>
              <a:t>Format (poem)</a:t>
            </a:r>
          </a:p>
          <a:p>
            <a:pPr marL="171450" indent="-171450">
              <a:buFont typeface="Arial" charset="0"/>
              <a:buChar char="•"/>
            </a:pPr>
            <a:r>
              <a:rPr lang="en-US" baseline="0" dirty="0"/>
              <a:t>Subtle and implicit meaning (”one if by land, two if by sea”)</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259861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35025"/>
            <a:ext cx="3711575" cy="2087563"/>
          </a:xfrm>
        </p:spPr>
      </p:sp>
      <p:sp>
        <p:nvSpPr>
          <p:cNvPr id="3" name="Notes Placeholder 2"/>
          <p:cNvSpPr>
            <a:spLocks noGrp="1"/>
          </p:cNvSpPr>
          <p:nvPr>
            <p:ph type="body" idx="1"/>
          </p:nvPr>
        </p:nvSpPr>
        <p:spPr>
          <a:xfrm>
            <a:off x="686282" y="3174868"/>
            <a:ext cx="5486400" cy="4648332"/>
          </a:xfrm>
        </p:spPr>
        <p:txBody>
          <a:bodyPr/>
          <a:lstStyle/>
          <a:p>
            <a:r>
              <a:rPr lang="en-US" b="1" dirty="0"/>
              <a:t>Duration: </a:t>
            </a:r>
            <a:r>
              <a:rPr lang="en-US" b="0" dirty="0"/>
              <a:t>1 minute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Why is this important? </a:t>
            </a:r>
            <a:r>
              <a:rPr lang="en-US" baseline="0" dirty="0"/>
              <a:t>These four quadrants serve as different lenses for looking at a text. This will help you notice things about the text that you may not have noticed at first and can guide you in identifying, more specifically,  what makes the text challenging. </a:t>
            </a:r>
            <a:r>
              <a:rPr lang="en-US" sz="1200" b="1" kern="1200" dirty="0">
                <a:solidFill>
                  <a:schemeClr val="tx1"/>
                </a:solidFill>
                <a:effectLst/>
                <a:latin typeface="+mn-lt"/>
                <a:ea typeface="+mn-ea"/>
                <a:cs typeface="+mn-cs"/>
              </a:rPr>
              <a:t>Qualitative analysis can and</a:t>
            </a:r>
            <a:r>
              <a:rPr lang="en-US" sz="1200" b="1" kern="1200" baseline="0" dirty="0">
                <a:solidFill>
                  <a:schemeClr val="tx1"/>
                </a:solidFill>
                <a:effectLst/>
                <a:latin typeface="+mn-lt"/>
                <a:ea typeface="+mn-ea"/>
                <a:cs typeface="+mn-cs"/>
              </a:rPr>
              <a:t> should </a:t>
            </a:r>
            <a:r>
              <a:rPr lang="en-US" sz="1200" b="1" kern="1200" dirty="0">
                <a:solidFill>
                  <a:schemeClr val="tx1"/>
                </a:solidFill>
                <a:effectLst/>
                <a:latin typeface="+mn-lt"/>
                <a:ea typeface="+mn-ea"/>
                <a:cs typeface="+mn-cs"/>
              </a:rPr>
              <a:t>influence pedagogical decisions</a:t>
            </a:r>
            <a:r>
              <a:rPr lang="en-US" sz="1200" kern="1200" dirty="0">
                <a:solidFill>
                  <a:schemeClr val="tx1"/>
                </a:solidFill>
                <a:effectLst/>
                <a:latin typeface="+mn-lt"/>
                <a:ea typeface="+mn-ea"/>
                <a:cs typeface="+mn-cs"/>
              </a:rPr>
              <a:t>. Qualitative considerations help you decide where to focus student time and attention within the text, and also show you where your students may need more support to gain understanding.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Facilitator says: </a:t>
            </a:r>
            <a:r>
              <a:rPr lang="en-US" sz="1200" kern="1200" dirty="0">
                <a:solidFill>
                  <a:schemeClr val="tx1"/>
                </a:solidFill>
                <a:effectLst/>
                <a:latin typeface="+mn-lt"/>
                <a:ea typeface="+mn-ea"/>
                <a:cs typeface="+mn-cs"/>
              </a:rPr>
              <a:t>Finally, these qualitative features are evident in the Reader’s Circles</a:t>
            </a:r>
            <a:r>
              <a:rPr lang="en-US" sz="1200" kern="1200" baseline="0" dirty="0">
                <a:solidFill>
                  <a:schemeClr val="tx1"/>
                </a:solidFill>
                <a:effectLst/>
                <a:latin typeface="+mn-lt"/>
                <a:ea typeface="+mn-ea"/>
                <a:cs typeface="+mn-cs"/>
              </a:rPr>
              <a:t> and are the foundation on which the text-dependent questions and tasks for a given text are designed.  As students move through the Reader’s Circles to reach a deeper understanding of the text, they are simultaneously navigating these qualitative features. Based on their students needs, teachers can then make informed decisions about which aspects of complexity in a given text may require additional supports or scaffolds.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Guidebooks Diverse Learners</a:t>
            </a:r>
            <a:r>
              <a:rPr lang="en-US" sz="1200" kern="1200" baseline="0" dirty="0">
                <a:solidFill>
                  <a:schemeClr val="tx1"/>
                </a:solidFill>
                <a:effectLst/>
                <a:latin typeface="+mn-lt"/>
                <a:ea typeface="+mn-ea"/>
                <a:cs typeface="+mn-cs"/>
              </a:rPr>
              <a:t> Guide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Student Achievement Partners. (2015). </a:t>
            </a:r>
            <a:r>
              <a:rPr lang="en-US" b="0" i="1" dirty="0"/>
              <a:t>ELA/Literacy instructional practice guide: Coaching tool.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strike="noStrike" kern="1200" dirty="0">
                <a:solidFill>
                  <a:schemeClr val="tx1"/>
                </a:solidFill>
                <a:effectLst/>
                <a:latin typeface="+mn-lt"/>
                <a:ea typeface="+mn-ea"/>
                <a:cs typeface="+mn-cs"/>
              </a:rPr>
              <a:t>ELA Guidebooks 2.0</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1392627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 </a:t>
            </a:r>
            <a:endParaRPr lang="en-US" b="1" dirty="0"/>
          </a:p>
          <a:p>
            <a:endParaRPr lang="en-US" b="1" dirty="0"/>
          </a:p>
          <a:p>
            <a:r>
              <a:rPr lang="en-US" b="1" dirty="0"/>
              <a:t>Facilitator says: </a:t>
            </a:r>
            <a:r>
              <a:rPr lang="en-US" b="0" dirty="0"/>
              <a:t>Although we won’t use this today, I wanted to share one tool with you that may be useful moving forward. Some of you may be familiar with this “text complexity rubric” already – but it’s another format for thinking about the same four “buckets” (or features of qualitative complexity) that we talked about today. Using this tool, you could use the descriptors to rank each bucket as “exceedingly complex,” “very complex,” “moderately complex,” or “slightly complex.” Doing this would help you make informed instructional decisions about the kind of support/scaffolds students may need in order to access that text. </a:t>
            </a:r>
          </a:p>
          <a:p>
            <a:endParaRPr lang="en-US" b="0" dirty="0"/>
          </a:p>
          <a:p>
            <a:r>
              <a:rPr lang="en-US" b="0" dirty="0"/>
              <a:t>Direct link to rubric: https://</a:t>
            </a:r>
            <a:r>
              <a:rPr lang="en-US" b="0" dirty="0" err="1"/>
              <a:t>www.louisianabelieves.com</a:t>
            </a:r>
            <a:r>
              <a:rPr lang="en-US" b="0" dirty="0"/>
              <a:t>/docs/default-source/teacher-toolbox-resources/text-complexity-qualitative-measures-rubric-(literary).</a:t>
            </a:r>
            <a:r>
              <a:rPr lang="en-US" b="0" dirty="0" err="1"/>
              <a:t>pdf?sfvrsn</a:t>
            </a:r>
            <a:r>
              <a:rPr lang="en-US" b="0" dirty="0"/>
              <a:t>=4</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u="sng" strike="noStrike" kern="1200" dirty="0">
                <a:solidFill>
                  <a:schemeClr val="tx1"/>
                </a:solidFill>
                <a:effectLst/>
                <a:latin typeface="+mn-lt"/>
                <a:ea typeface="+mn-ea"/>
                <a:cs typeface="Calibri"/>
                <a:hlinkClick r:id="rId3"/>
              </a:rPr>
              <a:t>https://learnzillion.com/resources/81666-english-language-arts-guidebook-units</a:t>
            </a:r>
            <a:r>
              <a:rPr lang="en-US" sz="1200" b="0" i="0" u="none" strike="noStrike" kern="1200" dirty="0">
                <a:solidFill>
                  <a:schemeClr val="tx1"/>
                </a:solidFill>
                <a:effectLst/>
                <a:latin typeface="+mn-lt"/>
                <a:ea typeface="+mn-ea"/>
                <a:cs typeface="Calibri"/>
              </a:rPr>
              <a:t> Copyright © 2017 </a:t>
            </a:r>
            <a:r>
              <a:rPr lang="en-US" sz="1200" b="0" i="0" u="none" strike="noStrike" kern="1200" dirty="0" err="1">
                <a:solidFill>
                  <a:schemeClr val="tx1"/>
                </a:solidFill>
                <a:effectLst/>
                <a:latin typeface="+mn-lt"/>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1065911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5200" y="1168400"/>
            <a:ext cx="5105400" cy="2871788"/>
          </a:xfrm>
        </p:spPr>
      </p:sp>
      <p:sp>
        <p:nvSpPr>
          <p:cNvPr id="3" name="Notes Placeholder 2"/>
          <p:cNvSpPr>
            <a:spLocks noGrp="1"/>
          </p:cNvSpPr>
          <p:nvPr>
            <p:ph type="body" idx="1"/>
          </p:nvPr>
        </p:nvSpPr>
        <p:spPr>
          <a:xfrm>
            <a:off x="685800" y="4184650"/>
            <a:ext cx="5486400" cy="4959350"/>
          </a:xfrm>
        </p:spPr>
        <p:txBody>
          <a:bodyPr/>
          <a:lstStyle/>
          <a:p>
            <a:r>
              <a:rPr lang="en-US" b="1" dirty="0"/>
              <a:t>Duration: </a:t>
            </a:r>
            <a:r>
              <a:rPr lang="en-US" b="0" dirty="0"/>
              <a:t>1 minute</a:t>
            </a:r>
          </a:p>
          <a:p>
            <a:endParaRPr lang="en-US" b="0" dirty="0"/>
          </a:p>
          <a:p>
            <a:r>
              <a:rPr lang="en-US" b="1" dirty="0"/>
              <a:t>Facilitator says: </a:t>
            </a:r>
            <a:r>
              <a:rPr lang="en-US" b="0" dirty="0"/>
              <a:t>We didn’t directly address the third</a:t>
            </a:r>
            <a:r>
              <a:rPr lang="en-US" b="0" baseline="0" dirty="0"/>
              <a:t> part of the three-part model today, but again I want to emphasize that this third factor is the WHY behind the model and the WHY behind the type of thinking work we did today.  </a:t>
            </a:r>
            <a:r>
              <a:rPr lang="en-US" b="0" dirty="0"/>
              <a:t>We take the</a:t>
            </a:r>
            <a:r>
              <a:rPr lang="en-US" b="0" baseline="0" dirty="0"/>
              <a:t> quantitative and qualitative complexity of the text and then we use our professional judgement to decide how to make that text accessible to our students. </a:t>
            </a:r>
            <a:r>
              <a:rPr lang="en-US" b="1" baseline="0" dirty="0"/>
              <a:t>Notice I said ”how” not “if.”  </a:t>
            </a:r>
            <a:r>
              <a:rPr lang="en-US" b="0" baseline="0" dirty="0"/>
              <a:t>The point is not to decide that a grade-level appropriate text is too complex based on your students’ reading levels – the point is to identify what specifically makes it complex so you can devote the necessary time and attention to those features and build in the necessary scaffolds to support your students in reading and understanding that text. When a text or task is complex for the reader, the teacher needs to consider how to support the reader, not change the text. The supports Flowchart in the Guidebooks is a good resource for this. We will be exploring the Supports Flowchart in depth in modules 4 and 6.</a:t>
            </a:r>
          </a:p>
          <a:p>
            <a:endParaRPr lang="en-US" b="0" baseline="0" dirty="0"/>
          </a:p>
          <a:p>
            <a:r>
              <a:rPr lang="en-US" b="1" baseline="0" dirty="0"/>
              <a:t>Facilitator does: </a:t>
            </a:r>
            <a:r>
              <a:rPr lang="en-US" b="0" baseline="0" dirty="0"/>
              <a:t>Ask if there are any questions.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i="1" dirty="0"/>
          </a:p>
          <a:p>
            <a:pPr marL="0" lvl="1">
              <a:defRPr/>
            </a:pPr>
            <a:r>
              <a:rPr lang="en-US" b="1" dirty="0"/>
              <a:t>Image Source: </a:t>
            </a:r>
            <a:r>
              <a:rPr lang="en-US" dirty="0"/>
              <a:t>National Governors Association Center for Best Practices, Council of Chief State School Officers. (2010). Common Core State Standards: Appendix A. Washington, DC: National Governors Association Center for Best Practices, Council of Chief State School.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2116670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8100" y="860425"/>
            <a:ext cx="4373563" cy="2460625"/>
          </a:xfrm>
        </p:spPr>
      </p:sp>
      <p:sp>
        <p:nvSpPr>
          <p:cNvPr id="3" name="Notes Placeholder 2"/>
          <p:cNvSpPr>
            <a:spLocks noGrp="1"/>
          </p:cNvSpPr>
          <p:nvPr>
            <p:ph type="body" idx="1"/>
          </p:nvPr>
        </p:nvSpPr>
        <p:spPr>
          <a:xfrm>
            <a:off x="751681" y="3771768"/>
            <a:ext cx="5486400" cy="500393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6</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reflect on our learning from today’s session. Please take a few moments to reflect on these questions by discussing at your tables. There is also space in your note catcher to record your thinking if you would like.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Provide a few minutes for people to discuss. Circulate to listen in for key points/misconceptions. As needed, clarify/emphasize the key points below during the whole-group debrief.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Key Points: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Quantitative measures do not take into account those aspects of a text that a human reader can discern, such as complex themes or background knowledge required to access the text’s meaning.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four</a:t>
            </a:r>
            <a:r>
              <a:rPr lang="en-US" dirty="0"/>
              <a:t> main “buckets” of qualitative features are: Meaning, Structure, Knowledge Demands, and Language. Within these buckets are more specific descriptors of aspects that make a text complex (i.e. vocabulary or syntax fall within the “Language” bucket).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Understanding</a:t>
            </a:r>
            <a:r>
              <a:rPr lang="en-US" dirty="0"/>
              <a:t> text complexity supports high-quality instruction by informing pedagogical decisions, such as where you should spend time and attention within a text and where students may need additional support. The qualitative features also appear throughout the Reader’s Circles, so teachers must have an understanding of what makes texts complex so they can better help students navigate through these. </a:t>
            </a: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1552285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41786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8113" y="736600"/>
            <a:ext cx="4154487" cy="2336800"/>
          </a:xfrm>
        </p:spPr>
      </p:sp>
      <p:sp>
        <p:nvSpPr>
          <p:cNvPr id="3" name="Notes Placeholder 2"/>
          <p:cNvSpPr>
            <a:spLocks noGrp="1"/>
          </p:cNvSpPr>
          <p:nvPr>
            <p:ph type="body" idx="1"/>
          </p:nvPr>
        </p:nvSpPr>
        <p:spPr>
          <a:xfrm>
            <a:off x="701272" y="3334347"/>
            <a:ext cx="5486400" cy="3600450"/>
          </a:xfrm>
        </p:spPr>
        <p:txBody>
          <a:bodyPr/>
          <a:lstStyle/>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questions in the Do Now section of their note-catcher. Provide a minute of independent review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 </a:t>
            </a:r>
          </a:p>
          <a:p>
            <a:pPr marL="171450" indent="-171450">
              <a:buFont typeface="Arial" charset="0"/>
              <a:buChar char="•"/>
            </a:pPr>
            <a:r>
              <a:rPr lang="en-US" b="0" baseline="0" dirty="0"/>
              <a:t>The first question provides a scaffold for the second question. Identifying the setting of the poem (Christmas Eve, in a cozy home with stockings hung up, etc.) prepares readers to correctly identify the poet’s tone.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980013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631825"/>
            <a:ext cx="4686300" cy="2635250"/>
          </a:xfrm>
        </p:spPr>
      </p:sp>
      <p:sp>
        <p:nvSpPr>
          <p:cNvPr id="3" name="Notes Placeholder 2"/>
          <p:cNvSpPr>
            <a:spLocks noGrp="1"/>
          </p:cNvSpPr>
          <p:nvPr>
            <p:ph type="body" idx="1"/>
          </p:nvPr>
        </p:nvSpPr>
        <p:spPr>
          <a:xfrm>
            <a:off x="686282" y="3469258"/>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247168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887983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5372232"/>
          </a:xfrm>
        </p:spPr>
        <p:txBody>
          <a:bodyPr/>
          <a:lstStyle/>
          <a:p>
            <a:r>
              <a:rPr lang="en-US" b="1" dirty="0"/>
              <a:t>Duration: </a:t>
            </a:r>
            <a:r>
              <a:rPr lang="en-US" b="0" dirty="0"/>
              <a:t>3</a:t>
            </a:r>
            <a:r>
              <a:rPr lang="en-US" dirty="0"/>
              <a:t> minutes</a:t>
            </a:r>
          </a:p>
          <a:p>
            <a:endParaRPr lang="en-US" dirty="0"/>
          </a:p>
          <a:p>
            <a:r>
              <a:rPr lang="en-US" b="1" dirty="0"/>
              <a:t>Facilitator says: </a:t>
            </a:r>
            <a:r>
              <a:rPr lang="en-US" dirty="0"/>
              <a:t>Remember</a:t>
            </a:r>
            <a:r>
              <a:rPr lang="en-US" baseline="0" dirty="0"/>
              <a:t> back in Module 1 we experienced the Reader’s Circles firsthand when we engaged in a close reading of the Robert Frost poem “The Road Not Taken.”  Let’s take a moment to review this concept from Module 1.</a:t>
            </a:r>
          </a:p>
          <a:p>
            <a:endParaRPr lang="en-US" baseline="0" dirty="0"/>
          </a:p>
          <a:p>
            <a:r>
              <a:rPr lang="en-US" b="1" baseline="0" dirty="0"/>
              <a:t>Facilitator does: </a:t>
            </a:r>
            <a:r>
              <a:rPr lang="en-US" baseline="0" dirty="0"/>
              <a:t>Direct participants to review the Reader’s Circles graphic in their note-catcher and prompt them to think about how they would describe the Reader’s Circles.  Note that there is space in their note-catcher beneath the graphic to jot down some of their ideas because in a moment they will be sharing with a partner. </a:t>
            </a:r>
          </a:p>
          <a:p>
            <a:endParaRPr lang="en-US" baseline="0" dirty="0"/>
          </a:p>
          <a:p>
            <a:r>
              <a:rPr lang="en-US" b="1" baseline="0" dirty="0"/>
              <a:t>Facilitator says: </a:t>
            </a:r>
            <a:r>
              <a:rPr lang="en-US" baseline="0" dirty="0"/>
              <a:t>Now turn and talk: </a:t>
            </a:r>
            <a:r>
              <a:rPr lang="en-US" dirty="0"/>
              <a:t>What are</a:t>
            </a:r>
            <a:r>
              <a:rPr lang="en-US" baseline="0" dirty="0"/>
              <a:t> Reader’s Circles?</a:t>
            </a:r>
          </a:p>
          <a:p>
            <a:endParaRPr lang="en-US" baseline="0" dirty="0"/>
          </a:p>
          <a:p>
            <a:r>
              <a:rPr lang="en-US" b="1" baseline="0" dirty="0"/>
              <a:t>Facilitator does: </a:t>
            </a:r>
            <a:r>
              <a:rPr lang="en-US" baseline="0" dirty="0"/>
              <a:t>Invite participants to share out with the whole group afterwards.  Look for/emphasize: </a:t>
            </a:r>
          </a:p>
          <a:p>
            <a:pPr marL="457200" indent="-457200">
              <a:buFont typeface="Arial" charset="0"/>
              <a:buChar char="•"/>
            </a:pPr>
            <a:r>
              <a:rPr lang="en-US" dirty="0"/>
              <a:t>The Reader’s Circles are the Guidebooks’ approach to close reading</a:t>
            </a:r>
          </a:p>
          <a:p>
            <a:pPr marL="457200" lvl="0" indent="-457200">
              <a:buFont typeface="Arial" charset="0"/>
              <a:buChar char="•"/>
            </a:pPr>
            <a:r>
              <a:rPr lang="en-US" dirty="0"/>
              <a:t>Way of breaking down the steps in the reading process to support students in reading and understanding complex texts</a:t>
            </a:r>
          </a:p>
          <a:p>
            <a:pPr marL="457200" lvl="0" indent="-457200">
              <a:buFont typeface="Arial" charset="0"/>
              <a:buChar char="•"/>
            </a:pPr>
            <a:r>
              <a:rPr lang="en-US" dirty="0"/>
              <a:t>Students will engage in multiple readings of a text</a:t>
            </a:r>
          </a:p>
          <a:p>
            <a:pPr marL="457200" lvl="0" indent="-457200">
              <a:buFont typeface="Arial" charset="0"/>
              <a:buChar char="•"/>
            </a:pPr>
            <a:r>
              <a:rPr lang="en-US" dirty="0"/>
              <a:t>Each reading = a different lens</a:t>
            </a:r>
          </a:p>
          <a:p>
            <a:pPr marL="457200" lvl="0" indent="-457200">
              <a:buFont typeface="Arial" charset="0"/>
              <a:buChar char="•"/>
            </a:pPr>
            <a:r>
              <a:rPr lang="en-US" dirty="0"/>
              <a:t>Makes the thinking process explicit for students so they can transfer this process to texts they read on their own</a:t>
            </a:r>
          </a:p>
          <a:p>
            <a:pPr marL="457200" lvl="0" indent="-457200">
              <a:buFont typeface="Arial" charset="0"/>
              <a:buChar char="•"/>
            </a:pPr>
            <a:r>
              <a:rPr lang="en-US" dirty="0"/>
              <a:t>A move from literal to more abstract thinking</a:t>
            </a:r>
          </a:p>
          <a:p>
            <a:pPr marL="457200" lvl="0" indent="-457200">
              <a:buFont typeface="Arial" charset="0"/>
              <a:buChar char="•"/>
            </a:pPr>
            <a:r>
              <a:rPr lang="en-US" b="0" baseline="0" dirty="0"/>
              <a:t>Compare this to a telescope – helping the reader focus their lens as they read a text to ultimately see/uncover the true meaning of the text.</a:t>
            </a:r>
          </a:p>
          <a:p>
            <a:pPr marL="457200" lvl="0" indent="-457200">
              <a:buFont typeface="Arial" charset="0"/>
              <a:buChar char="•"/>
            </a:pPr>
            <a:endParaRPr lang="en-US" b="0" baseline="0" dirty="0"/>
          </a:p>
          <a:p>
            <a:pPr marL="0" lvl="0" indent="0">
              <a:buFont typeface="Arial" charset="0"/>
              <a:buNone/>
            </a:pPr>
            <a:r>
              <a:rPr lang="en-US" b="1" baseline="0" dirty="0"/>
              <a:t>Image Source: </a:t>
            </a:r>
            <a:r>
              <a:rPr lang="en-US" b="0" i="1" baseline="0" dirty="0"/>
              <a:t>ELA Guidebooks 2.0</a:t>
            </a:r>
            <a:endParaRPr lang="en-US" b="1" i="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1065029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1" dirty="0"/>
          </a:p>
          <a:p>
            <a:r>
              <a:rPr lang="en-US" b="1" dirty="0"/>
              <a:t>Facilitator says: </a:t>
            </a:r>
            <a:r>
              <a:rPr lang="en-US" dirty="0"/>
              <a:t>Remember that in our last session,  you read and analyzed a text from the shared unit, Paul Revere’s Ride.</a:t>
            </a:r>
            <a:r>
              <a:rPr lang="en-US" baseline="0" dirty="0"/>
              <a:t> </a:t>
            </a:r>
            <a:r>
              <a:rPr lang="en-US" dirty="0"/>
              <a:t>Now, we’ll explore how the lessons for this text use the Reader’s Circles to build understanding.  It’s important to note that in the American Revolution unit, lessons 16-18 are dedicated to reading and analyzing this</a:t>
            </a:r>
            <a:r>
              <a:rPr lang="en-US" baseline="0" dirty="0"/>
              <a:t> poem. For our purposes, since we don</a:t>
            </a:r>
            <a:r>
              <a:rPr lang="uk-UA" baseline="0" dirty="0"/>
              <a:t>’</a:t>
            </a:r>
            <a:r>
              <a:rPr lang="en-US" baseline="0" dirty="0"/>
              <a:t>t have three days to do this – we are going to modify these three lessons so you can experience the Reader’s Circles with this Guidebook text in the short amount of time we have together today. Unlike the Robert Frost experiential we did back in Module 1, in this example we are not going to experience an uninterrupted close reading.  Now that you’ve had that experience and know what it feels like from a reader’s perspective, today we are going to toggle back and forth between putting on our student hat and our teacher hat.  You will experience part of the Reader’s Circles as a student and then immediately step out to analyze it from a teacher’s perspective. </a:t>
            </a:r>
            <a:endParaRPr lang="en-US" dirty="0"/>
          </a:p>
          <a:p>
            <a:pPr marL="0" indent="0">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sz="1200" u="none" strike="noStrike" kern="1200" dirty="0">
                <a:solidFill>
                  <a:schemeClr val="tx1"/>
                </a:solidFill>
                <a:effectLst/>
                <a:latin typeface="+mn-lt"/>
                <a:ea typeface="+mn-ea"/>
                <a:cs typeface="+mn-cs"/>
              </a:rPr>
              <a:t>English Language Arts </a:t>
            </a:r>
            <a:r>
              <a:rPr lang="en-US" sz="1200" u="none" strike="noStrike" kern="1200" dirty="0" err="1">
                <a:solidFill>
                  <a:schemeClr val="tx1"/>
                </a:solidFill>
                <a:effectLst/>
                <a:latin typeface="+mn-lt"/>
                <a:ea typeface="+mn-ea"/>
                <a:cs typeface="+mn-cs"/>
              </a:rPr>
              <a:t>LearnZillion</a:t>
            </a:r>
            <a:r>
              <a:rPr lang="en-US" sz="1200" u="none" strike="noStrike" kern="1200" dirty="0">
                <a:solidFill>
                  <a:schemeClr val="tx1"/>
                </a:solidFill>
                <a:effectLst/>
                <a:latin typeface="+mn-lt"/>
                <a:ea typeface="+mn-ea"/>
                <a:cs typeface="+mn-cs"/>
              </a:rPr>
              <a:t> Guidebooks 2.0 Unit: American Revolution. (2017). Retrieved from </a:t>
            </a:r>
            <a:r>
              <a:rPr lang="en-US" sz="1200" u="sng" strike="noStrike" kern="1200" dirty="0">
                <a:solidFill>
                  <a:schemeClr val="tx1"/>
                </a:solidFill>
                <a:effectLst/>
                <a:latin typeface="+mn-lt"/>
                <a:ea typeface="+mn-ea"/>
                <a:cs typeface="+mn-cs"/>
                <a:hlinkClick r:id="rId3"/>
              </a:rPr>
              <a:t>https://learnzillion.com/resources/58544-american-revolution/</a:t>
            </a:r>
            <a:endParaRPr lang="en-US"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2018271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882650"/>
            <a:ext cx="4421188" cy="2487613"/>
          </a:xfrm>
        </p:spPr>
      </p:sp>
      <p:sp>
        <p:nvSpPr>
          <p:cNvPr id="3" name="Notes Placeholder 2"/>
          <p:cNvSpPr>
            <a:spLocks noGrp="1"/>
          </p:cNvSpPr>
          <p:nvPr>
            <p:ph type="body" idx="1"/>
          </p:nvPr>
        </p:nvSpPr>
        <p:spPr>
          <a:xfrm>
            <a:off x="771626" y="3722492"/>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Prior to where we’ll pick up with this text, students (in the sequence of Guidebooks lessons) have already listened to the text read aloud fluently by the teacher, and secured a literal understanding of the poem’s events.</a:t>
            </a:r>
          </a:p>
          <a:p>
            <a:endParaRPr lang="en-US" b="0" dirty="0"/>
          </a:p>
          <a:p>
            <a:r>
              <a:rPr lang="en-US" b="1" dirty="0"/>
              <a:t>Note/additional context for facilitators: </a:t>
            </a:r>
            <a:r>
              <a:rPr lang="en-US" b="0" dirty="0"/>
              <a:t>This slide is intended to provide additional context for participants about how students would really engage with this poem over the course of the 3 days of lessons in the Guidebooks. Since we do not have 3 days (see framing on previous slide) and since participants just read the whole poem during Session 1, we’re zooming in on just part of the lesson sequence. We have made some minor adjustments to the tasks/questions found in the Guidebooks in order to give participants the full Reader’s Circle experience in one uninterrupted sitting (as opposed to gradually over the course of 3 lessons).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sz="1200" u="none" strike="noStrike" kern="1200" dirty="0">
                <a:solidFill>
                  <a:schemeClr val="tx1"/>
                </a:solidFill>
                <a:effectLst/>
                <a:latin typeface="+mn-lt"/>
                <a:ea typeface="+mn-ea"/>
                <a:cs typeface="+mn-cs"/>
              </a:rPr>
              <a:t>English Language Arts </a:t>
            </a:r>
            <a:r>
              <a:rPr lang="en-US" sz="1200" u="none" strike="noStrike" kern="1200" dirty="0" err="1">
                <a:solidFill>
                  <a:schemeClr val="tx1"/>
                </a:solidFill>
                <a:effectLst/>
                <a:latin typeface="+mn-lt"/>
                <a:ea typeface="+mn-ea"/>
                <a:cs typeface="+mn-cs"/>
              </a:rPr>
              <a:t>LearnZillion</a:t>
            </a:r>
            <a:r>
              <a:rPr lang="en-US" sz="1200" u="none" strike="noStrike" kern="1200" dirty="0">
                <a:solidFill>
                  <a:schemeClr val="tx1"/>
                </a:solidFill>
                <a:effectLst/>
                <a:latin typeface="+mn-lt"/>
                <a:ea typeface="+mn-ea"/>
                <a:cs typeface="+mn-cs"/>
              </a:rPr>
              <a:t> Guidebooks 2.0 Unit: American Revolution. (2017). Retrieved from </a:t>
            </a:r>
            <a:r>
              <a:rPr lang="en-US" sz="1200" u="sng" strike="noStrike" kern="1200" dirty="0">
                <a:solidFill>
                  <a:schemeClr val="tx1"/>
                </a:solidFill>
                <a:effectLst/>
                <a:latin typeface="+mn-lt"/>
                <a:ea typeface="+mn-ea"/>
                <a:cs typeface="+mn-cs"/>
                <a:hlinkClick r:id="rId3"/>
              </a:rPr>
              <a:t>https://learnzillion.com/resources/58544-american-revolution/</a:t>
            </a:r>
            <a:endParaRPr lang="en-US" b="1" baseline="0"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32993916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29100"/>
            <a:ext cx="5486400" cy="4800600"/>
          </a:xfrm>
        </p:spPr>
        <p:txBody>
          <a:bodyPr/>
          <a:lstStyle/>
          <a:p>
            <a:r>
              <a:rPr lang="en-US" b="1" dirty="0"/>
              <a:t>Duration: </a:t>
            </a:r>
            <a:r>
              <a:rPr lang="en-US" b="0" dirty="0"/>
              <a:t>4.5 minutes</a:t>
            </a:r>
          </a:p>
          <a:p>
            <a:endParaRPr lang="en-US" b="1" dirty="0"/>
          </a:p>
          <a:p>
            <a:r>
              <a:rPr lang="en-US" b="1" dirty="0"/>
              <a:t>Facilitator says: </a:t>
            </a:r>
            <a:r>
              <a:rPr lang="en-US" b="0" dirty="0"/>
              <a:t>P</a:t>
            </a:r>
            <a:r>
              <a:rPr lang="en-US" baseline="0" dirty="0"/>
              <a:t>ut on your student hat! We are going to experience the Reader’s Circles using Paul Revere’s Ride similar to how students would based on how these lessons are laid out in the Guidebooks.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Review directions – have participants re-read stanzas 2-7 independently with a lens for which words describe sounds, and highlight those words with one color. The poem is located in the note 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couple of minutes, click to reveal the next set of directions and have participants read stanzas 8-13 for the same purpose (but use a different color highlighter).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Participants should highlight the following words for stanzas 2-7: </a:t>
            </a:r>
            <a:r>
              <a:rPr lang="en-US" sz="1200" b="0" i="1" kern="1200" dirty="0">
                <a:solidFill>
                  <a:schemeClr val="tx1"/>
                </a:solidFill>
                <a:effectLst/>
                <a:latin typeface="+mn-lt"/>
                <a:ea typeface="+mn-ea"/>
                <a:cs typeface="+mn-cs"/>
              </a:rPr>
              <a:t>muffled, silence, stealthy, somber, tranquil, silently, whisper</a:t>
            </a: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Participants should highlight the following words for stanzas 8-13: </a:t>
            </a:r>
            <a:r>
              <a:rPr lang="en-US" sz="1200" b="0" i="1" kern="1200" dirty="0">
                <a:solidFill>
                  <a:schemeClr val="tx1"/>
                </a:solidFill>
                <a:effectLst/>
                <a:latin typeface="+mn-lt"/>
                <a:ea typeface="+mn-ea"/>
                <a:cs typeface="+mn-cs"/>
              </a:rPr>
              <a:t>crowing, barking, bleating, twitter, blowing, fire, knock, echo</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hoof-beats</a:t>
            </a: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418963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3 minutes</a:t>
            </a:r>
          </a:p>
          <a:p>
            <a:endParaRPr lang="en-US" b="1" dirty="0"/>
          </a:p>
          <a:p>
            <a:r>
              <a:rPr lang="en-US" b="1" dirty="0"/>
              <a:t>Facilitator says: </a:t>
            </a:r>
            <a:r>
              <a:rPr lang="en-US" b="0" dirty="0"/>
              <a:t>Now, find a partner, share your word lists, and discuss this question: What are the differences between the sounds at the beginning of the poem and the sounds at the end of the poem? After a minute of discussion, ask a few people to share out. Make sure everyone’s on the same page before you move on to the debrief on the next slide. </a:t>
            </a:r>
          </a:p>
          <a:p>
            <a:endParaRPr lang="en-US" b="0" dirty="0"/>
          </a:p>
          <a:p>
            <a:r>
              <a:rPr lang="en-US" b="0" dirty="0"/>
              <a:t>Look for: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Stanzas 2-7 focus on quiet sounds (</a:t>
            </a:r>
            <a:r>
              <a:rPr lang="en-US" sz="1200" b="0" i="1" kern="1200" dirty="0">
                <a:solidFill>
                  <a:schemeClr val="tx1"/>
                </a:solidFill>
                <a:effectLst/>
                <a:latin typeface="+mn-lt"/>
                <a:ea typeface="+mn-ea"/>
                <a:cs typeface="+mn-cs"/>
              </a:rPr>
              <a:t>muffled</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silently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silence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stealthy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somber</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silence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whisper</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tranquil</a:t>
            </a:r>
            <a:r>
              <a:rPr lang="en-US" sz="1200" b="0" i="0" kern="1200" dirty="0">
                <a:solidFill>
                  <a:schemeClr val="tx1"/>
                </a:solidFill>
                <a:effectLst/>
                <a:latin typeface="+mn-lt"/>
                <a:ea typeface="+mn-ea"/>
                <a:cs typeface="+mn-cs"/>
              </a:rPr>
              <a:t>) while stanzas 8-13 focus on loud sounds (</a:t>
            </a:r>
            <a:r>
              <a:rPr lang="en-US" sz="1200" b="0" i="1" kern="1200" dirty="0">
                <a:solidFill>
                  <a:schemeClr val="tx1"/>
                </a:solidFill>
                <a:effectLst/>
                <a:latin typeface="+mn-lt"/>
                <a:ea typeface="+mn-ea"/>
                <a:cs typeface="+mn-cs"/>
              </a:rPr>
              <a:t>crowing</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barking</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bleating</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twitter</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blowing</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fire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knock</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echo</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hoof-beats</a:t>
            </a:r>
            <a:r>
              <a:rPr lang="en-US" sz="1200" b="0" i="0" kern="1200" dirty="0">
                <a:solidFill>
                  <a:schemeClr val="tx1"/>
                </a:solidFill>
                <a:effectLst/>
                <a:latin typeface="+mn-lt"/>
                <a:ea typeface="+mn-ea"/>
                <a:cs typeface="+mn-cs"/>
              </a:rPr>
              <a:t>). </a:t>
            </a: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pPr marL="0" indent="0">
              <a:buFont typeface="Arial" panose="020B0604020202020204" pitchFamily="34" charset="0"/>
              <a:buNone/>
            </a:pPr>
            <a:r>
              <a:rPr lang="en-US" sz="1200" b="1" i="0" kern="1200" dirty="0">
                <a:solidFill>
                  <a:schemeClr val="tx1"/>
                </a:solidFill>
                <a:effectLst/>
                <a:latin typeface="+mn-lt"/>
                <a:ea typeface="+mn-ea"/>
                <a:cs typeface="+mn-cs"/>
              </a:rPr>
              <a:t>Note for Facilitators: </a:t>
            </a:r>
            <a:r>
              <a:rPr lang="en-US" sz="1200" b="0" i="0" kern="1200" dirty="0">
                <a:solidFill>
                  <a:schemeClr val="tx1"/>
                </a:solidFill>
                <a:effectLst/>
                <a:latin typeface="+mn-lt"/>
                <a:ea typeface="+mn-ea"/>
                <a:cs typeface="+mn-cs"/>
              </a:rPr>
              <a:t>Participants/students don’t necessarily know this yet, but noticing this difference in the sounds sets them up to access the poem’s meaning. This shift in the structure of the poem reflects the impact of Paul Revere’s ride on the American colonists. The colonists went from sleeping and peaceful to awake and at war. Paul Revere’s ride signals that American colonists are excited and making noise/preparing to fight/want to fight.</a:t>
            </a:r>
          </a:p>
          <a:p>
            <a:pPr marL="0" indent="0">
              <a:buFont typeface="Arial" panose="020B0604020202020204" pitchFamily="34" charset="0"/>
              <a:buNone/>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16600833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2.5 minutes</a:t>
            </a:r>
          </a:p>
          <a:p>
            <a:endParaRPr lang="en-US" b="1" dirty="0"/>
          </a:p>
          <a:p>
            <a:r>
              <a:rPr lang="en-US" b="1" dirty="0"/>
              <a:t>Facilitator says: </a:t>
            </a:r>
            <a:r>
              <a:rPr lang="en-US" dirty="0"/>
              <a:t>Now step out of your students’ shoes and put your teacher hat back on.</a:t>
            </a:r>
            <a:r>
              <a:rPr lang="en-US" baseline="0" dirty="0"/>
              <a:t> </a:t>
            </a:r>
            <a:r>
              <a:rPr lang="en-US" dirty="0"/>
              <a:t>Think for a bit about the experience you just had. What did this journey through the first part of the Readers Circle help you understand about the text? </a:t>
            </a:r>
          </a:p>
          <a:p>
            <a:endParaRPr lang="en-US" dirty="0"/>
          </a:p>
          <a:p>
            <a:r>
              <a:rPr lang="en-US" b="1" dirty="0"/>
              <a:t>Facilitator does: </a:t>
            </a:r>
            <a:r>
              <a:rPr lang="en-US" dirty="0"/>
              <a:t>Invite participants to share out with the whole group. </a:t>
            </a:r>
          </a:p>
          <a:p>
            <a:endParaRPr lang="en-US" b="0" dirty="0"/>
          </a:p>
          <a:p>
            <a:r>
              <a:rPr lang="en-US" b="1" dirty="0"/>
              <a:t>Look For: </a:t>
            </a:r>
          </a:p>
          <a:p>
            <a:pPr marL="171450" indent="-171450">
              <a:buFont typeface="Arial" panose="020B0604020202020204" pitchFamily="34" charset="0"/>
              <a:buChar char="•"/>
            </a:pPr>
            <a:r>
              <a:rPr lang="en-US" b="0" dirty="0"/>
              <a:t>The first layer is all about understanding the words the author has written. Our first read gave us a basic understanding of the poem</a:t>
            </a:r>
            <a:r>
              <a:rPr lang="en-US" b="0" baseline="0" dirty="0"/>
              <a:t> and called our attention to important words (even though we’re not yet sure what their significance is). </a:t>
            </a:r>
          </a:p>
          <a:p>
            <a:pPr marL="171450" indent="-171450">
              <a:buFont typeface="Arial" panose="020B0604020202020204" pitchFamily="34" charset="0"/>
              <a:buChar char="•"/>
            </a:pPr>
            <a:r>
              <a:rPr lang="en-US" b="0" dirty="0"/>
              <a:t>Note: There is no real analysis happening yet – we are only identifying words the author uses to describe sounds and noticing differences between the beginning and end</a:t>
            </a:r>
            <a:r>
              <a:rPr lang="en-US" b="0" baseline="0" dirty="0"/>
              <a:t>, </a:t>
            </a:r>
            <a:r>
              <a:rPr lang="en-US" b="0" dirty="0"/>
              <a:t>but we’re not yet considering the impact these words have on the poem.</a:t>
            </a:r>
          </a:p>
          <a:p>
            <a:endParaRPr lang="en-US" dirty="0"/>
          </a:p>
          <a:p>
            <a:r>
              <a:rPr lang="en-US" b="1" dirty="0"/>
              <a:t>Image Source: </a:t>
            </a:r>
            <a:r>
              <a:rPr lang="en-US" b="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18482459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9538" y="768350"/>
            <a:ext cx="4222750" cy="2374900"/>
          </a:xfrm>
        </p:spPr>
      </p:sp>
      <p:sp>
        <p:nvSpPr>
          <p:cNvPr id="3" name="Notes Placeholder 2"/>
          <p:cNvSpPr>
            <a:spLocks noGrp="1"/>
          </p:cNvSpPr>
          <p:nvPr>
            <p:ph type="body" idx="1"/>
          </p:nvPr>
        </p:nvSpPr>
        <p:spPr>
          <a:xfrm>
            <a:off x="747634" y="3336248"/>
            <a:ext cx="5486400" cy="4880652"/>
          </a:xfrm>
        </p:spPr>
        <p:txBody>
          <a:bodyPr/>
          <a:lstStyle/>
          <a:p>
            <a:r>
              <a:rPr lang="en-US" b="1" dirty="0"/>
              <a:t>Duration: </a:t>
            </a:r>
            <a:r>
              <a:rPr lang="en-US" b="0" dirty="0"/>
              <a:t>4 minutes</a:t>
            </a:r>
          </a:p>
          <a:p>
            <a:endParaRPr lang="en-US" dirty="0"/>
          </a:p>
          <a:p>
            <a:r>
              <a:rPr lang="en-US" b="1" dirty="0"/>
              <a:t>Facilitator says: </a:t>
            </a:r>
            <a:r>
              <a:rPr lang="en-US" dirty="0"/>
              <a:t>Put your student hat</a:t>
            </a:r>
            <a:r>
              <a:rPr lang="en-US" baseline="0" dirty="0"/>
              <a:t> back on, let’s continue our journey through the Reader’s Circles! We’re now going to think about how the poet’s word choices contribute to the atmosphere of the poem.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Direct participants to these questions in their note-catchers and the space provided to recorded the notes from their discussion. Remind participants that they should go back into the text as often as needed to locate evidence. </a:t>
            </a:r>
          </a:p>
          <a:p>
            <a:endParaRPr lang="en-US" baseline="0" dirty="0"/>
          </a:p>
          <a:p>
            <a:r>
              <a:rPr lang="en-US" b="1" baseline="0" dirty="0"/>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 initial atmosphere</a:t>
            </a:r>
            <a:r>
              <a:rPr lang="en-US" baseline="0" dirty="0"/>
              <a:t> at the beginning of the poem is sleepy, silent, lonely, on-edge, and gloomy. </a:t>
            </a:r>
            <a:r>
              <a:rPr lang="en-US" dirty="0"/>
              <a:t>Words/phrases that describe the atmosphere:</a:t>
            </a:r>
            <a:r>
              <a:rPr lang="en-US" baseline="0" dirty="0"/>
              <a:t> </a:t>
            </a:r>
            <a:r>
              <a:rPr lang="en-US" dirty="0"/>
              <a:t>somber, muffled, silently, measured, stealthy, wrapped in silence, lonely. They may also reference the description of the dark graveyard and the seriousness of that passage. Participants can also draw upon their list of sounds as evidence (i.e. “muffled, silent”) contribute to the feeling/atmosphere here. </a:t>
            </a:r>
          </a:p>
          <a:p>
            <a:pPr marL="171450" indent="-171450">
              <a:buFont typeface="Arial" charset="0"/>
              <a:buChar char="•"/>
            </a:pPr>
            <a:r>
              <a:rPr lang="en-US" dirty="0"/>
              <a:t>In</a:t>
            </a:r>
            <a:r>
              <a:rPr lang="en-US" baseline="0" dirty="0"/>
              <a:t> the second part of the poem, the tone is more alive, excited, and awake. Words like ‘spark,’ ‘kindle,’ ‘bleated,’ ‘flame’ emphasize this shift, along with the louder and more expressive/loud sounds we identified in the first circle. </a:t>
            </a:r>
            <a:endParaRPr lang="en-US" dirty="0"/>
          </a:p>
          <a:p>
            <a:pPr marL="171450" indent="-171450">
              <a:buFont typeface="Arial" charset="0"/>
              <a:buChar cha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ELA Guidebooks 2.0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11196525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sz="1100" b="1" dirty="0"/>
              <a:t>Duration: </a:t>
            </a:r>
            <a:r>
              <a:rPr lang="en-US" sz="1100" b="0" dirty="0"/>
              <a:t>4 minutes </a:t>
            </a:r>
          </a:p>
          <a:p>
            <a:endParaRPr lang="en-US" sz="1100" b="1" dirty="0"/>
          </a:p>
          <a:p>
            <a:r>
              <a:rPr lang="en-US" sz="1100" b="1" dirty="0"/>
              <a:t>Facilitator</a:t>
            </a:r>
            <a:r>
              <a:rPr lang="en-US" sz="1100" b="1" baseline="0" dirty="0"/>
              <a:t> says: </a:t>
            </a:r>
            <a:r>
              <a:rPr lang="en-US" sz="1100" dirty="0"/>
              <a:t>Now step out of your students’ shoes and put your teacher hat back on. With our analysis of the poem’s atmosphere (which has to do both with setting and tone, as created by the author’s word choice), we’ve entered the second circle!</a:t>
            </a:r>
          </a:p>
          <a:p>
            <a:pPr marL="0" indent="0">
              <a:buNone/>
            </a:pPr>
            <a:endParaRPr lang="en-US" sz="1100" dirty="0"/>
          </a:p>
          <a:p>
            <a:pPr marL="0" indent="0">
              <a:buNone/>
            </a:pPr>
            <a:r>
              <a:rPr lang="en-US" sz="1100" b="1" dirty="0"/>
              <a:t>Facilitator does: </a:t>
            </a:r>
            <a:r>
              <a:rPr lang="en-US" sz="1100" dirty="0"/>
              <a:t>Review reflection/discussion</a:t>
            </a:r>
            <a:r>
              <a:rPr lang="en-US" sz="1100" baseline="0" dirty="0"/>
              <a:t> questions and have participants think-pair-share before discussing as a whole group. </a:t>
            </a:r>
          </a:p>
          <a:p>
            <a:pPr marL="0" indent="0">
              <a:buNone/>
            </a:pPr>
            <a:endParaRPr lang="en-US" sz="1100" baseline="0" dirty="0"/>
          </a:p>
          <a:p>
            <a:pPr marL="0" indent="0">
              <a:buNone/>
            </a:pPr>
            <a:r>
              <a:rPr lang="en-US" sz="1100" b="1" baseline="0" dirty="0"/>
              <a:t>Look for:</a:t>
            </a:r>
          </a:p>
          <a:p>
            <a:pPr marL="171450" indent="-171450">
              <a:buFont typeface="Arial" charset="0"/>
              <a:buChar char="•"/>
            </a:pPr>
            <a:r>
              <a:rPr lang="en-US" sz="1100" b="1" dirty="0"/>
              <a:t> </a:t>
            </a:r>
            <a:r>
              <a:rPr lang="en-US" sz="1100" dirty="0"/>
              <a:t>In the first circle we attended to specific words the author used to describe sounds. This part of the journey builds because we begin to analyze changes</a:t>
            </a:r>
            <a:r>
              <a:rPr lang="en-US" sz="1100" baseline="0" dirty="0"/>
              <a:t> in these word choices and their impact on the setting/tone of the poem</a:t>
            </a:r>
            <a:r>
              <a:rPr lang="en-US" sz="1100" dirty="0"/>
              <a:t> more deeply.  </a:t>
            </a:r>
          </a:p>
          <a:p>
            <a:pPr marL="171450" indent="-171450">
              <a:buFont typeface="Arial" charset="0"/>
              <a:buChar char="•"/>
            </a:pPr>
            <a:r>
              <a:rPr lang="en-US" sz="1100" dirty="0"/>
              <a:t>These questions in the second circle help us understand the poem’s structure and show</a:t>
            </a:r>
            <a:r>
              <a:rPr lang="en-US" sz="1100" baseline="0" dirty="0"/>
              <a:t> how there is a shift in tone between the first and second halves of the poem.</a:t>
            </a:r>
            <a:endParaRPr lang="en-US" sz="1100" dirty="0"/>
          </a:p>
          <a:p>
            <a:pPr marL="171450" indent="-171450">
              <a:buFont typeface="Arial" charset="0"/>
              <a:buChar char="•"/>
            </a:pPr>
            <a:r>
              <a:rPr lang="en-US" sz="1100" dirty="0"/>
              <a:t>Ultimately, this sets students up to understand</a:t>
            </a:r>
            <a:r>
              <a:rPr lang="en-US" sz="1100" baseline="0" dirty="0"/>
              <a:t> </a:t>
            </a:r>
            <a:r>
              <a:rPr lang="en-US" sz="1100" dirty="0"/>
              <a:t>how Paul</a:t>
            </a:r>
            <a:r>
              <a:rPr lang="en-US" sz="1100" baseline="0" dirty="0"/>
              <a:t> Revere’s ride</a:t>
            </a:r>
            <a:r>
              <a:rPr lang="en-US" sz="1100" dirty="0"/>
              <a:t> mirrors the Patriots’ ascension from ‘sleepiness’ into action and war</a:t>
            </a:r>
            <a:r>
              <a:rPr lang="en-US" sz="1100" baseline="0" dirty="0"/>
              <a:t> (although we are not there yet).</a:t>
            </a:r>
          </a:p>
          <a:p>
            <a:pPr marL="171450" indent="-171450">
              <a:buFont typeface="Arial" charset="0"/>
              <a:buChar char="•"/>
            </a:pPr>
            <a:endParaRPr lang="en-US" sz="1100" baseline="0" dirty="0"/>
          </a:p>
          <a:p>
            <a:pPr marL="0" indent="0">
              <a:buFont typeface="Arial" charset="0"/>
              <a:buNone/>
            </a:pPr>
            <a:r>
              <a:rPr lang="en-US" sz="1100" b="1" baseline="0" dirty="0"/>
              <a:t>Note for facilitators: </a:t>
            </a:r>
            <a:r>
              <a:rPr lang="en-US" sz="1100" b="0" baseline="0" dirty="0"/>
              <a:t>In case the question is posed - in 4</a:t>
            </a:r>
            <a:r>
              <a:rPr lang="en-US" sz="1100" b="0" baseline="30000" dirty="0"/>
              <a:t>th</a:t>
            </a:r>
            <a:r>
              <a:rPr lang="en-US" sz="1100" b="0" baseline="0" dirty="0"/>
              <a:t> grade, the standards do not explicitly mention “tone.” However, this is really the heart of what we’re asking students to identify here (and how it contributes to the setting), and so these questions fall within the second circle even though the language is not explicitly used in the questions. That’s okay! The important thing to know and emphasize here is that we’re moving into analysis/deeper and more abstract thinking about the text. The Reader’s Circle Framework is meant to be flexible and will change based on the text. </a:t>
            </a:r>
            <a:endParaRPr lang="en-US" sz="1100" b="1" dirty="0"/>
          </a:p>
          <a:p>
            <a:pPr marL="0" indent="0">
              <a:buFont typeface="Arial" charset="0"/>
              <a:buNone/>
            </a:pPr>
            <a:endParaRPr lang="en-US" sz="1100" b="1" dirty="0"/>
          </a:p>
          <a:p>
            <a:r>
              <a:rPr lang="en-US" sz="1100" b="1" dirty="0"/>
              <a:t>Image Source: </a:t>
            </a:r>
            <a:r>
              <a:rPr lang="en-US" sz="1100" dirty="0"/>
              <a:t>ELA Guidebooks 2.0</a:t>
            </a:r>
            <a:endParaRPr lang="en-US" sz="11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7387899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5075" y="782638"/>
            <a:ext cx="4478338" cy="2519362"/>
          </a:xfrm>
        </p:spPr>
      </p:sp>
      <p:sp>
        <p:nvSpPr>
          <p:cNvPr id="3" name="Notes Placeholder 2"/>
          <p:cNvSpPr>
            <a:spLocks noGrp="1"/>
          </p:cNvSpPr>
          <p:nvPr>
            <p:ph type="body" idx="1"/>
          </p:nvPr>
        </p:nvSpPr>
        <p:spPr>
          <a:xfrm>
            <a:off x="730770" y="3486150"/>
            <a:ext cx="5486400" cy="4667250"/>
          </a:xfrm>
        </p:spPr>
        <p:txBody>
          <a:bodyPr/>
          <a:lstStyle/>
          <a:p>
            <a:r>
              <a:rPr lang="en-US" b="1" dirty="0"/>
              <a:t>Duration: </a:t>
            </a:r>
            <a:r>
              <a:rPr lang="en-US" b="0" dirty="0"/>
              <a:t>4 minutes</a:t>
            </a:r>
          </a:p>
          <a:p>
            <a:endParaRPr lang="en-US" b="1" dirty="0"/>
          </a:p>
          <a:p>
            <a:r>
              <a:rPr lang="en-US" b="1" dirty="0"/>
              <a:t>Facilitator says: </a:t>
            </a:r>
            <a:r>
              <a:rPr lang="en-US" dirty="0"/>
              <a:t>Put your student hat</a:t>
            </a:r>
            <a:r>
              <a:rPr lang="en-US" baseline="0" dirty="0"/>
              <a:t> back on, let’s continue our journey through the Reader’s Circles!  </a:t>
            </a:r>
          </a:p>
          <a:p>
            <a:endParaRPr lang="en-US" baseline="0" dirty="0"/>
          </a:p>
          <a:p>
            <a:r>
              <a:rPr lang="en-US" b="1" baseline="0" dirty="0"/>
              <a:t>Facilitator does: </a:t>
            </a:r>
            <a:r>
              <a:rPr lang="en-US" baseline="0" dirty="0"/>
              <a:t>Direct participants to these questions in their note-catchers and the space provided to record the notes from their discussion. </a:t>
            </a:r>
          </a:p>
          <a:p>
            <a:endParaRPr lang="en-US" baseline="0" dirty="0"/>
          </a:p>
          <a:p>
            <a:r>
              <a:rPr lang="en-US" b="1" baseline="0" dirty="0"/>
              <a:t>Look for:</a:t>
            </a:r>
          </a:p>
          <a:p>
            <a:pPr marL="171450" indent="-171450">
              <a:buFont typeface="Arial" charset="0"/>
              <a:buChar char="•"/>
            </a:pPr>
            <a:r>
              <a:rPr lang="en-US" dirty="0"/>
              <a:t>The ‘spark’ represents Paul Revere’s ride. It was the small spark that created</a:t>
            </a:r>
            <a:r>
              <a:rPr lang="en-US" baseline="0" dirty="0"/>
              <a:t> a larger fire in the American Revolution.</a:t>
            </a:r>
          </a:p>
          <a:p>
            <a:pPr marL="171450" indent="-171450">
              <a:buFont typeface="Arial" charset="0"/>
              <a:buChar char="•"/>
            </a:pPr>
            <a:r>
              <a:rPr lang="en-US" b="0" baseline="0" dirty="0"/>
              <a:t>The ‘flame’ represents the inspiration that spread throughout the colonists and allowed them to continue fighting to win the American Revolution.</a:t>
            </a:r>
          </a:p>
          <a:p>
            <a:pPr marL="171450" indent="-171450">
              <a:buFont typeface="Arial" charset="0"/>
              <a:buChar char="•"/>
            </a:pPr>
            <a:r>
              <a:rPr lang="en-US" b="0" baseline="0" dirty="0"/>
              <a:t>These two are related because one started the other. Paul Revere’s ride was the ‘spark’ that caused the ‘flame’ of the Revolution to catch.</a:t>
            </a:r>
          </a:p>
          <a:p>
            <a:pPr marL="171450" indent="-171450">
              <a:buFont typeface="Arial" charset="0"/>
              <a:buChar char="•"/>
            </a:pPr>
            <a:r>
              <a:rPr lang="en-US" b="0" baseline="0" dirty="0"/>
              <a:t>No, he did not really start a fire. These terms are just symbolic for the impact that Paul Revere’s ride had on the colonists.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Public Domain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Longfellow, H. W. (1861). “Paul Revere's Ride.” Retrieved from </a:t>
            </a:r>
            <a:r>
              <a:rPr lang="en-US" u="sng" strike="noStrike" kern="1200" dirty="0">
                <a:solidFill>
                  <a:schemeClr val="tx1"/>
                </a:solidFill>
                <a:effectLst/>
                <a:latin typeface="+mn-lt"/>
                <a:ea typeface="+mn-ea"/>
                <a:cs typeface="+mn-cs"/>
                <a:hlinkClick r:id="rId3"/>
              </a:rPr>
              <a:t>https://www.poetryfoundation.org/poems/44637/the-landlords-tale-paul-reveres-ride</a:t>
            </a:r>
            <a:r>
              <a:rPr lang="en-US"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1838738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21150"/>
          </a:xfrm>
        </p:spPr>
        <p:txBody>
          <a:bodyPr/>
          <a:lstStyle/>
          <a:p>
            <a:r>
              <a:rPr lang="en-US" b="1" dirty="0"/>
              <a:t>Duration: </a:t>
            </a:r>
            <a:r>
              <a:rPr lang="en-US" b="0" dirty="0"/>
              <a:t>4 minutes</a:t>
            </a:r>
          </a:p>
          <a:p>
            <a:endParaRPr lang="en-US" b="1" dirty="0"/>
          </a:p>
          <a:p>
            <a:r>
              <a:rPr lang="en-US" b="1" dirty="0"/>
              <a:t>Facilitator says: </a:t>
            </a:r>
            <a:r>
              <a:rPr lang="en-US" dirty="0"/>
              <a:t>Now step out of your students’ shoes and put your teacher hat back on. Let’s start by</a:t>
            </a:r>
            <a:r>
              <a:rPr lang="en-US" baseline="0" dirty="0"/>
              <a:t> thinking about where we are in our journey through the Reader’s Circles. Which circle are we in? How do you know?</a:t>
            </a:r>
          </a:p>
          <a:p>
            <a:endParaRPr lang="en-US" baseline="0" dirty="0"/>
          </a:p>
          <a:p>
            <a:r>
              <a:rPr lang="en-US" b="1" baseline="0" dirty="0"/>
              <a:t>Look for:</a:t>
            </a:r>
          </a:p>
          <a:p>
            <a:pPr marL="171450" indent="-171450">
              <a:buFont typeface="Arial" charset="0"/>
              <a:buChar char="•"/>
            </a:pPr>
            <a:r>
              <a:rPr lang="en-US" baseline="0" dirty="0"/>
              <a:t>We are in the third circle (Literary Effects) and we know because the question is prompting us to think about symbolism in the poem. </a:t>
            </a:r>
          </a:p>
          <a:p>
            <a:pPr marL="171450" indent="-171450">
              <a:buFont typeface="Arial" charset="0"/>
              <a:buChar char="•"/>
            </a:pPr>
            <a:r>
              <a:rPr lang="en-US" baseline="0" dirty="0"/>
              <a:t>Analyzing the symbolism of the spark that causes a flame (and how it represents the impact of Paul Revere’s ride) deepens our understanding of exactly how it impacted history and the American Revolution, which will ultimately help us to understand the significance of his ride within our nation’s history.</a:t>
            </a:r>
          </a:p>
          <a:p>
            <a:pPr marL="171450" indent="-171450">
              <a:buFont typeface="Arial" charset="0"/>
              <a:buChar char="•"/>
            </a:pPr>
            <a:endParaRPr lang="en-US" baseline="0" dirty="0"/>
          </a:p>
          <a:p>
            <a:pPr marL="0" indent="0">
              <a:buFontTx/>
              <a:buNone/>
            </a:pPr>
            <a:r>
              <a:rPr lang="en-US" b="1" dirty="0"/>
              <a:t>Facilitator</a:t>
            </a:r>
            <a:r>
              <a:rPr lang="en-US" b="1" baseline="0" dirty="0"/>
              <a:t> does: </a:t>
            </a:r>
            <a:r>
              <a:rPr lang="en-US" baseline="0" dirty="0"/>
              <a:t>Click to reveal yellow arrow and confirm/clarify as needed. </a:t>
            </a:r>
          </a:p>
          <a:p>
            <a:pPr marL="0" indent="0">
              <a:buFontTx/>
              <a:buNone/>
            </a:pPr>
            <a:endParaRPr lang="en-US" baseline="0" dirty="0"/>
          </a:p>
          <a:p>
            <a:pPr marL="0" indent="0">
              <a:buFontTx/>
              <a:buNone/>
            </a:pPr>
            <a:r>
              <a:rPr lang="en-US" b="1" baseline="0" dirty="0"/>
              <a:t>Facilitator does: </a:t>
            </a:r>
            <a:r>
              <a:rPr lang="en-US" baseline="0" dirty="0"/>
              <a:t>Ask the last question on the screen and invite participants to share their thinking with the whole group. </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Source: </a:t>
            </a:r>
            <a:r>
              <a:rPr lang="en-US"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2904978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24350"/>
            <a:ext cx="5486400" cy="4743450"/>
          </a:xfrm>
        </p:spPr>
        <p:txBody>
          <a:bodyPr/>
          <a:lstStyle/>
          <a:p>
            <a:r>
              <a:rPr lang="en-US" sz="1100" b="1" dirty="0"/>
              <a:t>Duration: </a:t>
            </a:r>
            <a:r>
              <a:rPr lang="en-US" sz="11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rPr>
              <a:t>Facilitator says: </a:t>
            </a:r>
            <a:r>
              <a:rPr lang="en-US" sz="1100" dirty="0">
                <a:solidFill>
                  <a:schemeClr val="tx1"/>
                </a:solidFill>
              </a:rPr>
              <a:t>W</a:t>
            </a:r>
            <a:r>
              <a:rPr lang="en-US" sz="1100" baseline="0" dirty="0">
                <a:solidFill>
                  <a:schemeClr val="tx1"/>
                </a:solidFill>
              </a:rPr>
              <a:t>e are almost done with our journey through the Reader’s Circles.  </a:t>
            </a:r>
            <a:r>
              <a:rPr lang="en-US" sz="1100" dirty="0">
                <a:solidFill>
                  <a:schemeClr val="tx1"/>
                </a:solidFill>
              </a:rPr>
              <a:t>With your partner, discuss this final question about the text. Be sure to give evidence from the text to support your reasoning.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aseline="0" dirty="0"/>
              <a:t>After a minute of partner talk, open up the discussion to the whole group. Your goal here is to facilitate a conversation amongst participants where they are able to agree/disagree by backing their differing claims with evidence from the text. As needed, prompt participants to cite evidence. Use the following prompts to spark discussion as needed: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a:t>“Why do you think that?”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a:t>“What evidence do you have?”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a:t>“Does anyone disagree with what ______ just said?”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aseline="0" dirty="0"/>
              <a:t>“_____, I noticed you agreeing with _____. Can you elaborate?”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Participants should understand that a spark can be small, but it has</a:t>
            </a:r>
            <a:r>
              <a:rPr lang="en-US" sz="1100" kern="1200" baseline="0" dirty="0">
                <a:solidFill>
                  <a:schemeClr val="tx1"/>
                </a:solidFill>
                <a:effectLst/>
                <a:latin typeface="+mn-lt"/>
                <a:ea typeface="+mn-ea"/>
                <a:cs typeface="+mn-cs"/>
              </a:rPr>
              <a:t> the ability to </a:t>
            </a:r>
            <a:r>
              <a:rPr lang="en-US" sz="1100" kern="1200" dirty="0">
                <a:solidFill>
                  <a:schemeClr val="tx1"/>
                </a:solidFill>
                <a:effectLst/>
                <a:latin typeface="+mn-lt"/>
                <a:ea typeface="+mn-ea"/>
                <a:cs typeface="+mn-cs"/>
              </a:rPr>
              <a:t>start a large fire. Similarly, Paul Revere’s ride might seem like a small event, but it signaled the start of the Revolutionary War. The colonists had a growing need for freedom from Great Britain. Due to Revere’s actions, the colonists were warned and ended up being successful in battle, which helped to encourage the rebellion (i.e., it “spread like wildfire”) and continue the fight for freedom.</a:t>
            </a:r>
            <a:r>
              <a:rPr lang="en-US" sz="1100" dirty="0">
                <a:effectLst/>
              </a:rPr>
              <a:t>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dirty="0">
                <a:solidFill>
                  <a:schemeClr val="tx1"/>
                </a:solidFill>
              </a:rPr>
              <a:t>Note: </a:t>
            </a:r>
            <a:r>
              <a:rPr lang="en-US" sz="1100" b="0" dirty="0">
                <a:solidFill>
                  <a:schemeClr val="tx1"/>
                </a:solidFill>
              </a:rPr>
              <a:t>If short on time, move right into the whole group discussion of these questions (skipping partner talk).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b="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dirty="0">
                <a:solidFill>
                  <a:schemeClr val="tx1"/>
                </a:solidFill>
              </a:rPr>
              <a:t>Image Source: </a:t>
            </a:r>
            <a:r>
              <a:rPr lang="en-US" sz="1100" b="0" dirty="0">
                <a:solidFill>
                  <a:schemeClr val="tx1"/>
                </a:solidFill>
              </a:rPr>
              <a:t>Public Domain</a:t>
            </a:r>
            <a:endParaRPr lang="en-US" sz="1100" b="1"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604871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sz="1100" b="1" dirty="0"/>
              <a:t>Duration: </a:t>
            </a:r>
            <a:r>
              <a:rPr lang="en-US" sz="1100" b="0" dirty="0"/>
              <a:t>4 minutes</a:t>
            </a:r>
          </a:p>
          <a:p>
            <a:pPr marL="0" indent="0">
              <a:buNone/>
            </a:pPr>
            <a:endParaRPr lang="en-US" sz="1100" dirty="0"/>
          </a:p>
          <a:p>
            <a:pPr marL="0" indent="0">
              <a:buNone/>
            </a:pPr>
            <a:r>
              <a:rPr lang="en-US" sz="1100" b="1" dirty="0"/>
              <a:t>Facilitator says: </a:t>
            </a:r>
            <a:r>
              <a:rPr lang="en-US" sz="1100" dirty="0"/>
              <a:t>Now step out of your students’ shoes and put your teacher hat back on. Take a moment to discuss these two questions at your table groups.</a:t>
            </a:r>
          </a:p>
          <a:p>
            <a:pPr marL="0" indent="0">
              <a:buNone/>
            </a:pPr>
            <a:endParaRPr lang="en-US" sz="1100" dirty="0"/>
          </a:p>
          <a:p>
            <a:pPr marL="0" indent="0">
              <a:buNone/>
            </a:pPr>
            <a:r>
              <a:rPr lang="en-US" sz="1100" b="1" dirty="0"/>
              <a:t>Facilitator does: </a:t>
            </a:r>
            <a:r>
              <a:rPr lang="en-US" sz="1100" dirty="0"/>
              <a:t>Provide discussion time,</a:t>
            </a:r>
            <a:r>
              <a:rPr lang="en-US" sz="1100" baseline="0" dirty="0"/>
              <a:t> then invite 2-3 participants to share out with the whole group. </a:t>
            </a:r>
            <a:endParaRPr lang="en-US" sz="1100" dirty="0"/>
          </a:p>
          <a:p>
            <a:pPr marL="0" indent="0">
              <a:buNone/>
            </a:pPr>
            <a:endParaRPr lang="en-US" sz="1100" dirty="0"/>
          </a:p>
          <a:p>
            <a:pPr marL="0" indent="0">
              <a:buNone/>
            </a:pPr>
            <a:r>
              <a:rPr lang="en-US" sz="1100" b="1" dirty="0"/>
              <a:t>Look for: </a:t>
            </a:r>
          </a:p>
          <a:p>
            <a:pPr marL="171450" indent="-171450">
              <a:buFont typeface="Arial" charset="0"/>
              <a:buChar char="•"/>
            </a:pPr>
            <a:r>
              <a:rPr lang="en-US" sz="1100" dirty="0"/>
              <a:t>This question brings us to the 4</a:t>
            </a:r>
            <a:r>
              <a:rPr lang="en-US" sz="1100" baseline="30000" dirty="0"/>
              <a:t>th</a:t>
            </a:r>
            <a:r>
              <a:rPr lang="en-US" sz="1100" dirty="0"/>
              <a:t> circle because it pushes us to think about the poem’s broader meaning. The poem is ultimately trying to show us that this single event, Paul Revere’s ride, started</a:t>
            </a:r>
            <a:r>
              <a:rPr lang="en-US" sz="1100" baseline="0" dirty="0"/>
              <a:t> the entire Revolution and therefore played a major part in our nation’s beginning.</a:t>
            </a:r>
            <a:endParaRPr lang="en-US" sz="1100" dirty="0"/>
          </a:p>
          <a:p>
            <a:pPr marL="171450" indent="-171450">
              <a:buFont typeface="Arial" charset="0"/>
              <a:buChar char="•"/>
            </a:pPr>
            <a:r>
              <a:rPr lang="en-US" sz="1100" dirty="0"/>
              <a:t>For the second question, push participants to be as specific as possible by referring to specific layers and how they impacted/supported understanding. For example: </a:t>
            </a:r>
          </a:p>
          <a:p>
            <a:pPr marL="628650" lvl="1" indent="-171450">
              <a:buFont typeface="Arial" charset="0"/>
              <a:buChar char="•"/>
            </a:pPr>
            <a:r>
              <a:rPr lang="en-US" sz="1100" dirty="0"/>
              <a:t>The first layer was critical because without a literal understanding of the author’s words, we cannot analyze deeper meaning. </a:t>
            </a:r>
          </a:p>
          <a:p>
            <a:pPr marL="628650" lvl="1" indent="-171450">
              <a:buFont typeface="Arial" charset="0"/>
              <a:buChar char="•"/>
            </a:pPr>
            <a:r>
              <a:rPr lang="en-US" sz="1100" dirty="0"/>
              <a:t>Our analysis</a:t>
            </a:r>
            <a:r>
              <a:rPr lang="en-US" sz="1100" baseline="0" dirty="0"/>
              <a:t> of the shift in atmosphere/tone around stanza 8 helped us to understand that Paul Revere’s ride changed something.</a:t>
            </a:r>
          </a:p>
          <a:p>
            <a:pPr marL="628650" lvl="1" indent="-171450">
              <a:buFont typeface="Arial" charset="0"/>
              <a:buChar char="•"/>
            </a:pPr>
            <a:r>
              <a:rPr lang="en-US" sz="1100" baseline="0" dirty="0"/>
              <a:t>As we moved into circle 3, we were able to pinpoint exactly what change was created by Revere’s ride and see how the poet likened it to a spark creating a flame.</a:t>
            </a:r>
          </a:p>
          <a:p>
            <a:pPr marL="628650" lvl="1" indent="-171450">
              <a:buFont typeface="Arial" charset="0"/>
              <a:buChar char="•"/>
            </a:pPr>
            <a:r>
              <a:rPr lang="en-US" sz="1100" baseline="0" dirty="0"/>
              <a:t>In the final circle, we were able to extract the symbolic meaning in order to understand the poet’s main point: that Paul Revere’s ride was integral to the start (and the continued success) of the American Revolution.</a:t>
            </a:r>
            <a:endParaRPr lang="en-US" sz="1100" dirty="0"/>
          </a:p>
          <a:p>
            <a:endParaRPr lang="en-US" sz="1100" b="1" dirty="0"/>
          </a:p>
          <a:p>
            <a:r>
              <a:rPr lang="en-US" sz="1100" b="1" dirty="0"/>
              <a:t>Image Source: </a:t>
            </a:r>
            <a:r>
              <a:rPr lang="en-US" sz="1100" dirty="0"/>
              <a:t>ELA Guidebooks 2.0 </a:t>
            </a:r>
            <a:endParaRPr lang="en-US" sz="11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2083651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1103311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3825" y="738188"/>
            <a:ext cx="4329113" cy="2435225"/>
          </a:xfrm>
        </p:spPr>
      </p:sp>
      <p:sp>
        <p:nvSpPr>
          <p:cNvPr id="3" name="Notes Placeholder 2"/>
          <p:cNvSpPr>
            <a:spLocks noGrp="1"/>
          </p:cNvSpPr>
          <p:nvPr>
            <p:ph type="body" idx="1"/>
          </p:nvPr>
        </p:nvSpPr>
        <p:spPr>
          <a:xfrm>
            <a:off x="700790" y="3561100"/>
            <a:ext cx="5486400" cy="4566900"/>
          </a:xfrm>
        </p:spPr>
        <p:txBody>
          <a:bodyPr/>
          <a:lstStyle/>
          <a:p>
            <a:r>
              <a:rPr lang="en-US" b="1" dirty="0"/>
              <a:t>Duration: </a:t>
            </a:r>
            <a:r>
              <a:rPr lang="en-US" b="0" dirty="0"/>
              <a:t>1 minute</a:t>
            </a:r>
          </a:p>
          <a:p>
            <a:endParaRPr lang="en-US" b="1" dirty="0"/>
          </a:p>
          <a:p>
            <a:r>
              <a:rPr lang="en-US" b="1" dirty="0"/>
              <a:t>Facilitator says: </a:t>
            </a:r>
            <a:r>
              <a:rPr lang="en-US" dirty="0"/>
              <a:t>The reading instruction in the Guidebooks uses the Reader’s Circles as a foundation.</a:t>
            </a:r>
            <a:r>
              <a:rPr lang="en-US" baseline="0" dirty="0"/>
              <a:t> </a:t>
            </a:r>
            <a:r>
              <a:rPr lang="en-US" dirty="0"/>
              <a:t>Although it will look different depending on the grade level and text, students will always be taken on a “journey through the circles” to help them build strong understanding of the complex text they are reading.</a:t>
            </a:r>
          </a:p>
          <a:p>
            <a:pPr marL="0" indent="0">
              <a:buNone/>
            </a:pPr>
            <a:endParaRPr lang="en-US" dirty="0"/>
          </a:p>
          <a:p>
            <a:pPr marL="0" indent="0">
              <a:buNone/>
            </a:pPr>
            <a:r>
              <a:rPr lang="en-US" dirty="0"/>
              <a:t>You might be wondering</a:t>
            </a:r>
            <a:r>
              <a:rPr lang="is-IS" dirty="0"/>
              <a:t>…</a:t>
            </a:r>
            <a:r>
              <a:rPr lang="en-US" dirty="0"/>
              <a:t>will the journey through the Reader’s Circles in these Guidebooks always look the same?</a:t>
            </a:r>
          </a:p>
          <a:p>
            <a:pPr marL="0" indent="0">
              <a:buNone/>
            </a:pPr>
            <a:endParaRPr lang="en-US" dirty="0"/>
          </a:p>
          <a:p>
            <a:pPr marL="0" indent="0">
              <a:buNone/>
            </a:pPr>
            <a:r>
              <a:rPr lang="en-US" b="1" dirty="0"/>
              <a:t>Facilitator does: </a:t>
            </a:r>
            <a:r>
              <a:rPr lang="en-US" dirty="0"/>
              <a:t>Click to reveal the next set of bullets.</a:t>
            </a:r>
          </a:p>
          <a:p>
            <a:pPr marL="0" indent="0">
              <a:buNone/>
            </a:pPr>
            <a:endParaRPr lang="en-US" dirty="0"/>
          </a:p>
          <a:p>
            <a:pPr marL="0" indent="0">
              <a:buNone/>
            </a:pPr>
            <a:r>
              <a:rPr lang="en-US" b="1" dirty="0"/>
              <a:t>Facilitator</a:t>
            </a:r>
            <a:r>
              <a:rPr lang="en-US" b="1" baseline="0" dirty="0"/>
              <a:t> says</a:t>
            </a:r>
            <a:r>
              <a:rPr lang="en-US" baseline="0" dirty="0"/>
              <a:t>: </a:t>
            </a:r>
            <a:r>
              <a:rPr lang="en-US" dirty="0"/>
              <a:t>NO</a:t>
            </a:r>
            <a:r>
              <a:rPr lang="is-IS" dirty="0"/>
              <a:t>…....</a:t>
            </a:r>
            <a:r>
              <a:rPr lang="en-US" dirty="0"/>
              <a:t>T</a:t>
            </a:r>
            <a:r>
              <a:rPr lang="is-IS" dirty="0"/>
              <a:t>he journey through the Reader’s Circles will look different. That will depend on:</a:t>
            </a:r>
          </a:p>
          <a:p>
            <a:pPr marL="0" indent="0">
              <a:buNone/>
            </a:pPr>
            <a:r>
              <a:rPr lang="is-IS" dirty="0"/>
              <a:t>• the grade level</a:t>
            </a:r>
          </a:p>
          <a:p>
            <a:pPr marL="0" indent="0">
              <a:buNone/>
            </a:pPr>
            <a:r>
              <a:rPr lang="is-IS" dirty="0"/>
              <a:t>• the text itself</a:t>
            </a:r>
          </a:p>
          <a:p>
            <a:pPr marL="0" indent="0">
              <a:buNone/>
            </a:pPr>
            <a:r>
              <a:rPr lang="is-IS" dirty="0"/>
              <a:t>• the purpose for reading the text</a:t>
            </a:r>
          </a:p>
          <a:p>
            <a:pPr marL="0" indent="0">
              <a:buNone/>
            </a:pPr>
            <a:endParaRPr lang="en-US" dirty="0"/>
          </a:p>
          <a:p>
            <a:pPr marL="0" indent="0">
              <a:buNone/>
            </a:pPr>
            <a:r>
              <a:rPr lang="en-US" b="1" dirty="0"/>
              <a:t>Facilitator says: </a:t>
            </a:r>
            <a:r>
              <a:rPr lang="en-US" dirty="0"/>
              <a:t>You may see this journey</a:t>
            </a:r>
            <a:r>
              <a:rPr lang="en-US" baseline="0" dirty="0"/>
              <a:t> unfold over a few or several lessons, or even over the course of an entire unit when it comes to the anchor text. It’s important to point out that you won’t necessarily see this journey from start to finish (i.e. moving through all 4 circles) in a single lesson! Since many supplemental texts in our units have multiple reads and multiple lessons, you will see this journey unfold throughout a sequence of lessons. </a:t>
            </a:r>
            <a:endParaRPr lang="en-US" dirty="0"/>
          </a:p>
          <a:p>
            <a:pPr marL="0" indent="0">
              <a:buNone/>
            </a:pPr>
            <a:endParaRPr lang="en-US" dirty="0"/>
          </a:p>
          <a:p>
            <a:pPr marL="0" indent="0">
              <a:buNone/>
            </a:pPr>
            <a:r>
              <a:rPr lang="en-US" dirty="0"/>
              <a:t>Although it will look different depending on the grade level, text, and purpose, students will </a:t>
            </a:r>
            <a:r>
              <a:rPr lang="en-US" b="1" dirty="0"/>
              <a:t>always</a:t>
            </a:r>
            <a:r>
              <a:rPr lang="en-US" dirty="0"/>
              <a:t> be taken on a “journey through the circles” to help them build </a:t>
            </a:r>
            <a:r>
              <a:rPr lang="en-US" b="1" dirty="0"/>
              <a:t>strong understanding </a:t>
            </a:r>
            <a:r>
              <a:rPr lang="en-US" dirty="0"/>
              <a:t>of the complex text they are reading.</a:t>
            </a:r>
            <a:r>
              <a:rPr lang="en-US" baseline="0" dirty="0"/>
              <a:t> </a:t>
            </a:r>
            <a:r>
              <a:rPr lang="en-US" dirty="0"/>
              <a:t>Think of these reader’s circles as a framework, a guiding principal – not a rigid</a:t>
            </a:r>
            <a:r>
              <a:rPr lang="en-US" baseline="0" dirty="0"/>
              <a:t> set of rules!</a:t>
            </a:r>
          </a:p>
          <a:p>
            <a:pPr marL="0" indent="0">
              <a:buNone/>
            </a:pPr>
            <a:endParaRPr lang="en-US" baseline="0" dirty="0"/>
          </a:p>
          <a:p>
            <a:pPr marL="0" indent="0">
              <a:buNone/>
            </a:pPr>
            <a:r>
              <a:rPr lang="en-US" b="1" baseline="0" dirty="0"/>
              <a:t>Key Point: </a:t>
            </a:r>
            <a:r>
              <a:rPr lang="en-US" baseline="0" dirty="0"/>
              <a:t>You won’t necessarily move through all of the Reader’s Circles in one single lessons – this typically happens over the course of a sequence of lessons.</a:t>
            </a:r>
          </a:p>
          <a:p>
            <a:pPr marL="0" indent="0">
              <a:buNone/>
            </a:pPr>
            <a:endParaRPr lang="en-US" baseline="0" dirty="0"/>
          </a:p>
          <a:p>
            <a:pPr marL="0" indent="0">
              <a:buNone/>
            </a:pPr>
            <a:r>
              <a:rPr lang="en-US" b="1" baseline="0" dirty="0"/>
              <a:t>Important Note: </a:t>
            </a:r>
            <a:r>
              <a:rPr lang="en-US" b="0" baseline="0" dirty="0"/>
              <a:t>It’s also important to know that the progression through the circles is not always linear. Sometimes readers move back and forth between circles while making meaning, revising previous circles again before moving further along. </a:t>
            </a:r>
            <a:endParaRPr lang="en-US" b="1" baseline="0" dirty="0"/>
          </a:p>
          <a:p>
            <a:pPr marL="0" indent="0">
              <a:buNone/>
            </a:pPr>
            <a:endParaRPr lang="en-US" baseline="0" dirty="0"/>
          </a:p>
          <a:p>
            <a:pPr marL="0" indent="0">
              <a:buNone/>
            </a:pPr>
            <a:r>
              <a:rPr lang="en-US" b="1" baseline="0" dirty="0"/>
              <a:t>Image Source: </a:t>
            </a:r>
            <a:r>
              <a:rPr lang="en-US" b="0" baseline="0"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19859806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3538" y="722313"/>
            <a:ext cx="3711575" cy="2087562"/>
          </a:xfrm>
        </p:spPr>
      </p:sp>
      <p:sp>
        <p:nvSpPr>
          <p:cNvPr id="3" name="Notes Placeholder 2"/>
          <p:cNvSpPr>
            <a:spLocks noGrp="1"/>
          </p:cNvSpPr>
          <p:nvPr>
            <p:ph type="body" idx="1"/>
          </p:nvPr>
        </p:nvSpPr>
        <p:spPr>
          <a:xfrm>
            <a:off x="746242" y="3049533"/>
            <a:ext cx="5486400" cy="5372154"/>
          </a:xfrm>
        </p:spPr>
        <p:txBody>
          <a:bodyPr/>
          <a:lstStyle/>
          <a:p>
            <a:r>
              <a:rPr lang="en-US" b="1" dirty="0"/>
              <a:t>Duration:</a:t>
            </a:r>
            <a:r>
              <a:rPr lang="en-US" b="1" baseline="0" dirty="0"/>
              <a:t> </a:t>
            </a:r>
            <a:r>
              <a:rPr lang="en-US" b="0" baseline="0" dirty="0"/>
              <a:t>8</a:t>
            </a:r>
            <a:r>
              <a:rPr lang="en-US" dirty="0"/>
              <a:t> minutes</a:t>
            </a:r>
          </a:p>
          <a:p>
            <a:endParaRPr lang="en-US" dirty="0"/>
          </a:p>
          <a:p>
            <a:r>
              <a:rPr lang="en-US" b="1" dirty="0"/>
              <a:t>Facilitator says: </a:t>
            </a:r>
            <a:r>
              <a:rPr lang="en-US" dirty="0"/>
              <a:t>Now that we’ve seen what this looks like with a single supplemental text in our American Revolution unit, let’s explore what this looks like when the journey unfolds throughout an entire unit to deepen understanding of the</a:t>
            </a:r>
            <a:r>
              <a:rPr lang="en-US" baseline="0" dirty="0"/>
              <a:t> anchor text. To do this, we’re going to venture outside of our American Revolution unit to explore a unit based on a novel. </a:t>
            </a:r>
          </a:p>
          <a:p>
            <a:endParaRPr lang="en-US" baseline="0" dirty="0"/>
          </a:p>
          <a:p>
            <a:r>
              <a:rPr lang="en-US" b="1" baseline="0" dirty="0"/>
              <a:t>Facilitator does</a:t>
            </a:r>
            <a:r>
              <a:rPr lang="en-US" baseline="0" dirty="0"/>
              <a:t>: Review directions and give each table group the separate handouts (called “Lesson Samples: Exploring the Reader’s Circles in the Guidebooks”). Circulate during work time. Encourage participants not to get too hung up on one lesson, trying to place it in the “correct circle.” This journey/framework is flexible, so encourage teams to give themselves time to explore the entire sequence to get an idea of the big picture. </a:t>
            </a:r>
          </a:p>
          <a:p>
            <a:endParaRPr lang="en-US" b="0" dirty="0"/>
          </a:p>
          <a:p>
            <a:r>
              <a:rPr lang="en-US" b="1" dirty="0"/>
              <a:t>Note: </a:t>
            </a:r>
            <a:r>
              <a:rPr lang="en-US" b="0" dirty="0"/>
              <a:t>You’ll need to give</a:t>
            </a:r>
            <a:r>
              <a:rPr lang="en-US" b="0" baseline="0" dirty="0"/>
              <a:t> one s</a:t>
            </a:r>
            <a:r>
              <a:rPr lang="en-US" dirty="0"/>
              <a:t>et</a:t>
            </a:r>
            <a:r>
              <a:rPr lang="en-US" baseline="0" dirty="0"/>
              <a:t> of handouts to each table. </a:t>
            </a:r>
            <a:r>
              <a:rPr lang="en-US" b="0" baseline="0" dirty="0"/>
              <a:t>Within these handouts are large screenshots of lesson slides from the following lessons (see look </a:t>
            </a:r>
            <a:r>
              <a:rPr lang="en-US" b="0" baseline="0" dirty="0" err="1"/>
              <a:t>fors</a:t>
            </a:r>
            <a:r>
              <a:rPr lang="en-US" b="0" baseline="0" dirty="0"/>
              <a:t> on the next slide): </a:t>
            </a:r>
            <a:endParaRPr lang="en-US" baseline="0" dirty="0"/>
          </a:p>
          <a:p>
            <a:pPr marL="171450" indent="-171450">
              <a:buFont typeface="Arial" charset="0"/>
              <a:buChar char="•"/>
            </a:pPr>
            <a:r>
              <a:rPr lang="en-US" baseline="0" dirty="0"/>
              <a:t>Lesson 1</a:t>
            </a:r>
          </a:p>
          <a:p>
            <a:pPr marL="171450" indent="-171450">
              <a:buFont typeface="Arial" charset="0"/>
              <a:buChar char="•"/>
            </a:pPr>
            <a:r>
              <a:rPr lang="en-US" baseline="0" dirty="0"/>
              <a:t>Lesson 2</a:t>
            </a:r>
          </a:p>
          <a:p>
            <a:pPr marL="171450" indent="-171450">
              <a:buFont typeface="Arial" charset="0"/>
              <a:buChar char="•"/>
            </a:pPr>
            <a:r>
              <a:rPr lang="en-US" baseline="0" dirty="0"/>
              <a:t>Lesson 6</a:t>
            </a:r>
          </a:p>
          <a:p>
            <a:pPr marL="171450" indent="-171450">
              <a:buFont typeface="Arial" charset="0"/>
              <a:buChar char="•"/>
            </a:pPr>
            <a:r>
              <a:rPr lang="en-US" baseline="0" dirty="0"/>
              <a:t>Lesson 10</a:t>
            </a:r>
          </a:p>
          <a:p>
            <a:pPr marL="171450" indent="-171450">
              <a:buFont typeface="Arial" charset="0"/>
              <a:buChar char="•"/>
            </a:pPr>
            <a:r>
              <a:rPr lang="en-US" baseline="0" dirty="0"/>
              <a:t>Lesson 13</a:t>
            </a:r>
          </a:p>
          <a:p>
            <a:pPr marL="171450" indent="-171450">
              <a:buFont typeface="Arial" charset="0"/>
              <a:buChar char="•"/>
            </a:pPr>
            <a:r>
              <a:rPr lang="en-US" baseline="0" dirty="0"/>
              <a:t>Lesson 24</a:t>
            </a:r>
          </a:p>
          <a:p>
            <a:pPr marL="171450" indent="-171450">
              <a:buFont typeface="Arial" charset="0"/>
              <a:buChar char="•"/>
            </a:pPr>
            <a:r>
              <a:rPr lang="en-US" baseline="0" dirty="0"/>
              <a:t>Lesson 29</a:t>
            </a:r>
          </a:p>
          <a:p>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Source: </a:t>
            </a:r>
            <a:r>
              <a:rPr lang="en-US" u="none" strike="noStrike" kern="1200" dirty="0">
                <a:solidFill>
                  <a:schemeClr val="tx1"/>
                </a:solidFill>
                <a:effectLst/>
                <a:latin typeface="+mn-lt"/>
                <a:ea typeface="+mn-ea"/>
                <a:cs typeface="+mn-cs"/>
              </a:rPr>
              <a:t>Lewis, C.S. (2002). </a:t>
            </a:r>
            <a:r>
              <a:rPr lang="en-US" i="1" u="none" strike="noStrike" kern="1200" dirty="0">
                <a:solidFill>
                  <a:schemeClr val="tx1"/>
                </a:solidFill>
                <a:effectLst/>
                <a:latin typeface="+mn-lt"/>
                <a:ea typeface="+mn-ea"/>
                <a:cs typeface="+mn-cs"/>
              </a:rPr>
              <a:t>The Lion, the Witch and the Wardrobe. </a:t>
            </a:r>
            <a:r>
              <a:rPr lang="en-US" u="none" strike="noStrike" kern="1200" dirty="0">
                <a:solidFill>
                  <a:schemeClr val="tx1"/>
                </a:solidFill>
                <a:effectLst/>
                <a:latin typeface="+mn-lt"/>
                <a:ea typeface="+mn-ea"/>
                <a:cs typeface="+mn-cs"/>
              </a:rPr>
              <a:t>HarperCollins.</a:t>
            </a: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0126254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7650"/>
          </a:xfrm>
        </p:spPr>
        <p:txBody>
          <a:bodyPr/>
          <a:lstStyle/>
          <a:p>
            <a:r>
              <a:rPr lang="en-US" sz="1200" b="1" dirty="0"/>
              <a:t>Duration:</a:t>
            </a:r>
            <a:r>
              <a:rPr lang="en-US" sz="1200" b="1" baseline="0" dirty="0"/>
              <a:t> </a:t>
            </a:r>
            <a:r>
              <a:rPr lang="en-US" sz="1200" b="0" baseline="0" dirty="0"/>
              <a:t>4</a:t>
            </a:r>
            <a:r>
              <a:rPr lang="en-US" sz="1200" dirty="0"/>
              <a:t> minutes</a:t>
            </a:r>
          </a:p>
          <a:p>
            <a:endParaRPr lang="en-US" sz="1200" b="1" baseline="0" dirty="0"/>
          </a:p>
          <a:p>
            <a:r>
              <a:rPr lang="en-US" sz="1200" b="1" baseline="0" dirty="0"/>
              <a:t>Facilitator does: </a:t>
            </a:r>
            <a:r>
              <a:rPr lang="en-US" sz="1200" baseline="0" dirty="0"/>
              <a:t>Facilitate whole group debrief.  Click to reveal placement of each lesson (do this either as people share, or afterwards to round out the responses).</a:t>
            </a:r>
          </a:p>
          <a:p>
            <a:endParaRPr lang="en-US" sz="1200" baseline="0" dirty="0"/>
          </a:p>
          <a:p>
            <a:r>
              <a:rPr lang="en-US" sz="1200" b="1" baseline="0" dirty="0"/>
              <a:t>Look </a:t>
            </a:r>
            <a:r>
              <a:rPr lang="en-US" sz="1200" b="1" baseline="0" dirty="0" err="1"/>
              <a:t>Fors</a:t>
            </a:r>
            <a:r>
              <a:rPr lang="en-US" sz="1200" b="1" baseline="0" dirty="0"/>
              <a: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dirty="0"/>
              <a:t>Lessons 1 and 2: 1</a:t>
            </a:r>
            <a:r>
              <a:rPr lang="en-US" sz="1200" b="0" baseline="30000" dirty="0"/>
              <a:t>st</a:t>
            </a:r>
            <a:r>
              <a:rPr lang="en-US" sz="1200" b="0" dirty="0"/>
              <a:t> circle – Gain a literal understanding (i.e. who are the characters and their relationship to one another, summarize the text); Author’s Craft</a:t>
            </a:r>
            <a:r>
              <a:rPr lang="en-US" sz="1200" b="0" baseline="0" dirty="0"/>
              <a:t> (</a:t>
            </a:r>
            <a:r>
              <a:rPr lang="en-US" sz="1200" b="1" baseline="0" dirty="0"/>
              <a:t>details and word choice </a:t>
            </a:r>
            <a:r>
              <a:rPr lang="en-US" sz="1200" b="0" baseline="0" dirty="0"/>
              <a:t>– identify words that describe Mr. </a:t>
            </a:r>
            <a:r>
              <a:rPr lang="en-US" sz="1200" b="0" baseline="0" dirty="0" err="1"/>
              <a:t>Tumnus</a:t>
            </a:r>
            <a:r>
              <a:rPr lang="en-US" sz="1200" b="0" baseline="0" dirty="0"/>
              <a:t> and the White Witch)</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 6: 2</a:t>
            </a:r>
            <a:r>
              <a:rPr lang="en-US" sz="1200" b="0" baseline="30000" dirty="0"/>
              <a:t>nd</a:t>
            </a:r>
            <a:r>
              <a:rPr lang="en-US" sz="1200" b="0" baseline="0" dirty="0"/>
              <a:t> circle – Elements and Structure (</a:t>
            </a:r>
            <a:r>
              <a:rPr lang="en-US" sz="1200" b="1" baseline="0" dirty="0"/>
              <a:t>point of view </a:t>
            </a:r>
            <a:r>
              <a:rPr lang="en-US" sz="1200" b="0" baseline="0" dirty="0"/>
              <a:t>– understanding characters’ point of view and how these affect the telling of the story.)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 10: 2</a:t>
            </a:r>
            <a:r>
              <a:rPr lang="en-US" sz="1200" b="0" baseline="30000" dirty="0"/>
              <a:t>nd</a:t>
            </a:r>
            <a:r>
              <a:rPr lang="en-US" sz="1200" b="0" baseline="0" dirty="0"/>
              <a:t> circle – Elements and Structure (</a:t>
            </a:r>
            <a:r>
              <a:rPr lang="en-US" sz="1200" b="1" baseline="0" dirty="0"/>
              <a:t>Characterization: </a:t>
            </a:r>
            <a:r>
              <a:rPr lang="en-US" sz="1200" b="0" baseline="0" dirty="0"/>
              <a:t>analyzing Edmund’s choices and thoughts and how they affect the plot of the story)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 13: 3</a:t>
            </a:r>
            <a:r>
              <a:rPr lang="en-US" sz="1200" b="0" baseline="30000" dirty="0"/>
              <a:t>rd</a:t>
            </a:r>
            <a:r>
              <a:rPr lang="en-US" sz="1200" b="0" baseline="0" dirty="0"/>
              <a:t> circle- Literary Effects (</a:t>
            </a:r>
            <a:r>
              <a:rPr lang="en-US" sz="1200" b="1" baseline="0" dirty="0"/>
              <a:t>Symbolism: </a:t>
            </a:r>
            <a:r>
              <a:rPr lang="en-US" sz="1200" b="0" baseline="0" dirty="0"/>
              <a:t>understanding the symbol of the robin in the story)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Lessons 24 and 29: 4</a:t>
            </a:r>
            <a:r>
              <a:rPr lang="en-US" sz="1200" b="0" baseline="30000" dirty="0"/>
              <a:t>th</a:t>
            </a:r>
            <a:r>
              <a:rPr lang="en-US" sz="1200" b="0" baseline="0" dirty="0"/>
              <a:t> circle - Meaning (</a:t>
            </a:r>
            <a:r>
              <a:rPr lang="en-US" sz="1200" b="1" baseline="0" dirty="0"/>
              <a:t>theme: </a:t>
            </a:r>
            <a:r>
              <a:rPr lang="en-US" sz="1200" b="0" baseline="0" dirty="0"/>
              <a:t>determine a theme – good vs. evil – and analyze its development over the course of the text)</a:t>
            </a:r>
          </a:p>
          <a:p>
            <a:endParaRPr lang="en-US" dirty="0"/>
          </a:p>
          <a:p>
            <a:r>
              <a:rPr lang="en-US" b="1" dirty="0"/>
              <a:t>Source: </a:t>
            </a:r>
            <a:r>
              <a:rPr lang="en-US" b="0" dirty="0"/>
              <a:t>ELA Guidebooks 2.0</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8269084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844550"/>
            <a:ext cx="4149725" cy="2333625"/>
          </a:xfrm>
        </p:spPr>
      </p:sp>
      <p:sp>
        <p:nvSpPr>
          <p:cNvPr id="3" name="Notes Placeholder 2"/>
          <p:cNvSpPr>
            <a:spLocks noGrp="1"/>
          </p:cNvSpPr>
          <p:nvPr>
            <p:ph type="body" idx="1"/>
          </p:nvPr>
        </p:nvSpPr>
        <p:spPr>
          <a:xfrm>
            <a:off x="656301" y="364914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3</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let’s capture our learning from today’s session. Please take a few moments to reflect on these two questions and record your responses in the space provided in your note-catcher.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If there is confusion around the phrase “with integrity,” explain that implementing the Guidebooks “with integrity” means that you’re teaching lessons in the correct sequence, not skipping lessons, making sure to read all of the texts (and any rereads that are built in), etc.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839560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7780342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8225" y="617538"/>
            <a:ext cx="4846638" cy="2725737"/>
          </a:xfrm>
        </p:spPr>
      </p:sp>
      <p:sp>
        <p:nvSpPr>
          <p:cNvPr id="3" name="Notes Placeholder 2"/>
          <p:cNvSpPr>
            <a:spLocks noGrp="1"/>
          </p:cNvSpPr>
          <p:nvPr>
            <p:ph type="body" idx="1"/>
          </p:nvPr>
        </p:nvSpPr>
        <p:spPr>
          <a:xfrm>
            <a:off x="686282" y="3649140"/>
            <a:ext cx="5486400" cy="3600450"/>
          </a:xfrm>
        </p:spPr>
        <p:txBody>
          <a:bodyPr/>
          <a:lstStyle/>
          <a:p>
            <a:r>
              <a:rPr lang="en-US" b="1" dirty="0"/>
              <a:t>Duration</a:t>
            </a:r>
            <a:r>
              <a:rPr lang="en-US" dirty="0"/>
              <a:t>: 5 minutes</a:t>
            </a:r>
          </a:p>
          <a:p>
            <a:endParaRPr lang="en-US" dirty="0"/>
          </a:p>
          <a:p>
            <a:r>
              <a:rPr lang="en-US" b="1" dirty="0"/>
              <a:t>Facilitator does: </a:t>
            </a:r>
            <a:r>
              <a:rPr lang="en-US" dirty="0"/>
              <a:t>Direct participants to the</a:t>
            </a:r>
            <a:r>
              <a:rPr lang="en-US" baseline="0" dirty="0"/>
              <a:t> text and question in the Do Now section of their note-catcher. Provide two minutes of independent work time, then click to reveal the discussion prompt and have participants discuss with a partner.  Afterwards, check for understanding by inviting people to share with the whole group. </a:t>
            </a:r>
          </a:p>
          <a:p>
            <a:endParaRPr lang="en-US" baseline="0" dirty="0"/>
          </a:p>
          <a:p>
            <a:r>
              <a:rPr lang="en-US" b="1" baseline="0" dirty="0"/>
              <a:t>Look for:</a:t>
            </a:r>
          </a:p>
          <a:p>
            <a:pPr marL="171450" indent="-171450">
              <a:buFont typeface="Arial" charset="0"/>
              <a:buChar char="•"/>
            </a:pPr>
            <a:r>
              <a:rPr lang="en-US" b="0" baseline="0" dirty="0"/>
              <a:t>The question requires students to identify the writer’s tone and provide text evidence in support of their answer. </a:t>
            </a:r>
          </a:p>
          <a:p>
            <a:pPr marL="171450" indent="-171450">
              <a:buFont typeface="Arial" charset="0"/>
              <a:buChar char="•"/>
            </a:pPr>
            <a:r>
              <a:rPr lang="en-US" b="0" baseline="0" dirty="0"/>
              <a:t>A strong student response might sound like: “The poet writes with a tone of anticipation and excitement. The phrases “with care” and “in hopes that St. Nicholas soon would be there” convey this tone.</a:t>
            </a:r>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5546404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901700"/>
            <a:ext cx="4887913" cy="2749550"/>
          </a:xfrm>
        </p:spPr>
      </p:sp>
      <p:sp>
        <p:nvSpPr>
          <p:cNvPr id="3" name="Notes Placeholder 2"/>
          <p:cNvSpPr>
            <a:spLocks noGrp="1"/>
          </p:cNvSpPr>
          <p:nvPr>
            <p:ph type="body" idx="1"/>
          </p:nvPr>
        </p:nvSpPr>
        <p:spPr>
          <a:xfrm>
            <a:off x="758031" y="3885027"/>
            <a:ext cx="5486400" cy="3600450"/>
          </a:xfrm>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2662094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7855120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16337"/>
            <a:ext cx="5486400" cy="3600450"/>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1"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re-thinking text-dependent questions is going to help us more deeply understand this second shift (evidence). Can someone read this brief description of evidence for the group?</a:t>
            </a:r>
          </a:p>
          <a:p>
            <a:pPr marL="0" indent="0">
              <a:buFont typeface="Arial" charset="0"/>
              <a:buNone/>
            </a:pPr>
            <a:endParaRPr lang="en-US" b="0" i="0" baseline="0" dirty="0">
              <a:ea typeface="MS PGothic" charset="0"/>
            </a:endParaRPr>
          </a:p>
          <a:p>
            <a:pPr marL="0" indent="0">
              <a:buFont typeface="Arial" charset="0"/>
              <a:buNone/>
            </a:pPr>
            <a:r>
              <a:rPr lang="en-US" b="0" i="0" baseline="0" dirty="0">
                <a:ea typeface="MS PGothic" charset="0"/>
              </a:rPr>
              <a:t>In this session we will get to see what the shift of evidence looks like in action – both on the part of the teacher and the part of the student. </a:t>
            </a:r>
            <a:endParaRPr lang="en-US" b="1" i="0" dirty="0">
              <a:ea typeface="MS PGothic"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11035732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915988"/>
            <a:ext cx="3711575" cy="2087562"/>
          </a:xfrm>
        </p:spPr>
      </p:sp>
      <p:sp>
        <p:nvSpPr>
          <p:cNvPr id="3" name="Notes Placeholder 2"/>
          <p:cNvSpPr>
            <a:spLocks noGrp="1"/>
          </p:cNvSpPr>
          <p:nvPr>
            <p:ph type="body" idx="1"/>
          </p:nvPr>
        </p:nvSpPr>
        <p:spPr>
          <a:xfrm>
            <a:off x="686282" y="3334346"/>
            <a:ext cx="5486400" cy="4552354"/>
          </a:xfrm>
        </p:spPr>
        <p:txBody>
          <a:bodyPr/>
          <a:lstStyle/>
          <a:p>
            <a:r>
              <a:rPr lang="en-US" b="1" dirty="0"/>
              <a:t>Duration: </a:t>
            </a:r>
            <a:r>
              <a:rPr lang="en-US" b="0" dirty="0"/>
              <a:t>1.5 minutes</a:t>
            </a:r>
          </a:p>
          <a:p>
            <a:endParaRPr lang="en-US" b="1" dirty="0"/>
          </a:p>
          <a:p>
            <a:r>
              <a:rPr lang="en-US" b="1" dirty="0"/>
              <a:t>Facilitator says: </a:t>
            </a:r>
            <a:r>
              <a:rPr lang="en-US" dirty="0"/>
              <a:t>In our last</a:t>
            </a:r>
            <a:r>
              <a:rPr lang="en-US" baseline="0" dirty="0"/>
              <a:t> session we took a journey through the Reader’s Circles to deepen our understanding of the poem </a:t>
            </a:r>
            <a:r>
              <a:rPr lang="en-US" i="1" baseline="0" dirty="0"/>
              <a:t>Paul Revere’s Ride</a:t>
            </a:r>
            <a:r>
              <a:rPr lang="en-US" baseline="0" dirty="0"/>
              <a:t>.  Here is an example of one of the questions we worked with in our last session, which we identified as a question that brings readers into the second circle. What do you notice about this question?</a:t>
            </a:r>
          </a:p>
          <a:p>
            <a:endParaRPr lang="en-US" baseline="0" dirty="0"/>
          </a:p>
          <a:p>
            <a:r>
              <a:rPr lang="en-US" b="1" baseline="0" dirty="0"/>
              <a:t>Facilitator does: </a:t>
            </a:r>
            <a:r>
              <a:rPr lang="en-US" baseline="0" dirty="0"/>
              <a:t>Probe as necessary – what does this question force readers to do? Or, what must students do in order to answer this question?</a:t>
            </a:r>
          </a:p>
          <a:p>
            <a:endParaRPr lang="en-US" baseline="0" dirty="0"/>
          </a:p>
          <a:p>
            <a:r>
              <a:rPr lang="en-US" b="1" baseline="0" dirty="0"/>
              <a:t>Look for:</a:t>
            </a:r>
          </a:p>
          <a:p>
            <a:pPr marL="171450" indent="-171450">
              <a:buFont typeface="Arial" charset="0"/>
              <a:buChar char="•"/>
            </a:pPr>
            <a:r>
              <a:rPr lang="en-US" baseline="0" dirty="0"/>
              <a:t>Forces the reader to go back into the text </a:t>
            </a:r>
          </a:p>
          <a:p>
            <a:pPr marL="171450" indent="-171450">
              <a:buFont typeface="Arial" charset="0"/>
              <a:buChar char="•"/>
            </a:pPr>
            <a:r>
              <a:rPr lang="en-US" baseline="0" dirty="0"/>
              <a:t>Students must read the text closely and understand it fully in order to answer this question</a:t>
            </a:r>
          </a:p>
          <a:p>
            <a:pPr marL="171450" indent="-171450">
              <a:buFont typeface="Arial" charset="0"/>
              <a:buChar char="•"/>
            </a:pPr>
            <a:endParaRPr lang="en-US" baseline="0" dirty="0"/>
          </a:p>
          <a:p>
            <a:pPr marL="0" indent="0">
              <a:buFontTx/>
              <a:buNone/>
            </a:pPr>
            <a:r>
              <a:rPr lang="en-US" b="1" baseline="0" dirty="0"/>
              <a:t>Facilitator says: </a:t>
            </a:r>
            <a:r>
              <a:rPr lang="en-US" baseline="0" dirty="0"/>
              <a:t>All of the questions we examined in the last session were not only examples of how we move through the Reader’s Circles</a:t>
            </a:r>
            <a:r>
              <a:rPr lang="is-IS" baseline="0" dirty="0"/>
              <a:t>…they were also examples of text-dependent questions!</a:t>
            </a:r>
            <a:endParaRPr lang="en-US" baseline="0" dirty="0"/>
          </a:p>
          <a:p>
            <a:endParaRPr lang="en-US" baseline="0" dirty="0"/>
          </a:p>
          <a:p>
            <a:r>
              <a:rPr lang="en-US" b="1" dirty="0"/>
              <a:t>Source: </a:t>
            </a:r>
            <a:r>
              <a:rPr lang="en-US" dirty="0"/>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223889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856037"/>
            <a:ext cx="5486400" cy="3600450"/>
          </a:xfrm>
        </p:spPr>
        <p:txBody>
          <a:bodyPr/>
          <a:lstStyle/>
          <a:p>
            <a:pPr marL="0" indent="0">
              <a:buFontTx/>
              <a:buNone/>
            </a:pPr>
            <a:r>
              <a:rPr lang="en-US" b="1" dirty="0"/>
              <a:t>Duration:</a:t>
            </a:r>
            <a:r>
              <a:rPr lang="en-US" b="1" baseline="0" dirty="0"/>
              <a:t> </a:t>
            </a:r>
            <a:r>
              <a:rPr lang="en-US" b="0" baseline="0" dirty="0"/>
              <a:t>30 seconds</a:t>
            </a:r>
          </a:p>
          <a:p>
            <a:pPr marL="0" indent="0">
              <a:buFontTx/>
              <a:buNone/>
            </a:pPr>
            <a:endParaRPr lang="en-US" b="0" baseline="0" dirty="0"/>
          </a:p>
          <a:p>
            <a:pPr marL="0" indent="0">
              <a:buFont typeface="Arial" charset="0"/>
              <a:buNone/>
            </a:pPr>
            <a:r>
              <a:rPr lang="en-US" b="1" i="0" dirty="0">
                <a:ea typeface="MS PGothic" charset="0"/>
              </a:rPr>
              <a:t>Facilitator says:</a:t>
            </a:r>
            <a:r>
              <a:rPr lang="en-US" b="1" i="0" baseline="0" dirty="0">
                <a:ea typeface="MS PGothic" charset="0"/>
              </a:rPr>
              <a:t> </a:t>
            </a:r>
            <a:r>
              <a:rPr lang="en-US" b="0" i="0" baseline="0" dirty="0">
                <a:ea typeface="MS PGothic" charset="0"/>
              </a:rPr>
              <a:t>So why this content today?  Remember our three instructional shifts: complexity, evidence and knowledge.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Click to reveal box.</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session on Qualitative Complexity is going to help us more deeply understand this first shift (complexity). Can someone read this brief description of complexity for the group?</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Have a participant read the description for the group.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says: </a:t>
            </a:r>
            <a:r>
              <a:rPr lang="en-US" b="0" i="0" baseline="0" dirty="0">
                <a:ea typeface="MS PGothic" charset="0"/>
              </a:rPr>
              <a:t>This shift is at the heart of Louisiana’s ELA goal: for all students to read, understand, and express their understanding of complex texts. In this session we will get to see what the shift of complexity looks like by taking a closer look at the qualitative features of the poem “Paul Revere’s Ride</a:t>
            </a:r>
            <a:r>
              <a:rPr lang="en-US" dirty="0">
                <a:ea typeface="MS PGothic" charset="0"/>
              </a:rPr>
              <a:t>.”</a:t>
            </a:r>
            <a:endParaRPr lang="en-US" b="1" i="0" dirty="0">
              <a:ea typeface="MS PGothic"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5121195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 minutes</a:t>
            </a:r>
          </a:p>
          <a:p>
            <a:endParaRPr lang="en-US" dirty="0"/>
          </a:p>
          <a:p>
            <a:r>
              <a:rPr lang="en-US" b="1" dirty="0"/>
              <a:t>Facilitator says: </a:t>
            </a:r>
            <a:r>
              <a:rPr lang="en-US" dirty="0"/>
              <a:t>Here we have examples and non-examples of TDQs.  Take a few moments to review these question sets on your own (they are also printed in the note catcher).  Based on these examples, how</a:t>
            </a:r>
            <a:r>
              <a:rPr lang="en-US" baseline="0" dirty="0"/>
              <a:t> would you describe text-dependent questions?  What distinguishes TDQs from non TDQs? </a:t>
            </a:r>
          </a:p>
          <a:p>
            <a:endParaRPr lang="en-US" baseline="0" dirty="0"/>
          </a:p>
          <a:p>
            <a:r>
              <a:rPr lang="en-US" b="1" baseline="0" dirty="0"/>
              <a:t>Facilitator does: </a:t>
            </a:r>
            <a:r>
              <a:rPr lang="en-US" baseline="0" dirty="0"/>
              <a:t>Circulate during discussion and identify a few participants to share out with the whole group based on insights shared at their tables.  Afterwards, invite participants to share out for a whole group debrief. </a:t>
            </a:r>
          </a:p>
          <a:p>
            <a:endParaRPr lang="en-US" baseline="0" dirty="0"/>
          </a:p>
          <a:p>
            <a:r>
              <a:rPr lang="en-US" b="1" baseline="0" dirty="0"/>
              <a:t>Look for:</a:t>
            </a:r>
          </a:p>
          <a:p>
            <a:pPr marL="171450" indent="-171450">
              <a:buFont typeface="Arial" charset="0"/>
              <a:buChar char="•"/>
            </a:pPr>
            <a:r>
              <a:rPr lang="en-US" b="0" baseline="0" dirty="0"/>
              <a:t>The questions on the left can all be answered without really understanding the text. They rely on personal experience and/or background knowledge rather than evidence from the text. </a:t>
            </a:r>
          </a:p>
          <a:p>
            <a:pPr marL="171450" indent="-171450">
              <a:buFont typeface="Arial" charset="0"/>
              <a:buChar char="•"/>
            </a:pPr>
            <a:r>
              <a:rPr lang="en-US" b="0" baseline="0" dirty="0"/>
              <a:t>The questions on the right are strong examples of TDQs because they require students to go back into the text. They must have a deep understanding of the text in order to answer any of these questions. They also require students to draw upon evidence, and they are worded in a way that is accessible to students.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21183724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6150"/>
            <a:ext cx="3711575" cy="2087563"/>
          </a:xfrm>
        </p:spPr>
      </p:sp>
      <p:sp>
        <p:nvSpPr>
          <p:cNvPr id="3" name="Notes Placeholder 2"/>
          <p:cNvSpPr>
            <a:spLocks noGrp="1"/>
          </p:cNvSpPr>
          <p:nvPr>
            <p:ph type="body" idx="1"/>
          </p:nvPr>
        </p:nvSpPr>
        <p:spPr>
          <a:xfrm>
            <a:off x="686281" y="3409297"/>
            <a:ext cx="5486400" cy="3600450"/>
          </a:xfrm>
        </p:spPr>
        <p:txBody>
          <a:bodyPr/>
          <a:lstStyle/>
          <a:p>
            <a:r>
              <a:rPr lang="en-US" b="1" dirty="0"/>
              <a:t>Duration: </a:t>
            </a:r>
            <a:r>
              <a:rPr lang="en-US" b="0" dirty="0"/>
              <a:t>30 seconds</a:t>
            </a:r>
          </a:p>
          <a:p>
            <a:endParaRPr lang="en-US" b="1" dirty="0">
              <a:solidFill>
                <a:schemeClr val="tx1"/>
              </a:solidFill>
            </a:endParaRPr>
          </a:p>
          <a:p>
            <a:r>
              <a:rPr lang="en-US" b="1" dirty="0">
                <a:solidFill>
                  <a:schemeClr val="tx1"/>
                </a:solidFill>
              </a:rPr>
              <a:t>Facilitator says: </a:t>
            </a:r>
            <a:r>
              <a:rPr lang="en-US" dirty="0">
                <a:solidFill>
                  <a:schemeClr val="tx1"/>
                </a:solidFill>
              </a:rPr>
              <a:t>A text dependent question is a question that can be answered </a:t>
            </a:r>
            <a:r>
              <a:rPr lang="en-US" b="1" dirty="0">
                <a:solidFill>
                  <a:schemeClr val="tx1"/>
                </a:solidFill>
              </a:rPr>
              <a:t>only</a:t>
            </a:r>
            <a:r>
              <a:rPr lang="en-US" dirty="0">
                <a:solidFill>
                  <a:schemeClr val="tx1"/>
                </a:solidFill>
              </a:rPr>
              <a:t> by going into the text. It takes the reader back into the text, not away from it. These questions make the text the expert in the room, essentially leveling the playing field for all students</a:t>
            </a:r>
            <a:r>
              <a:rPr lang="en-US" baseline="0" dirty="0">
                <a:solidFill>
                  <a:schemeClr val="tx1"/>
                </a:solidFill>
              </a:rPr>
              <a:t> because they all have access to the same text.</a:t>
            </a:r>
            <a:endParaRPr lang="en-US" dirty="0">
              <a:solidFill>
                <a:schemeClr val="tx1"/>
              </a:solidFill>
            </a:endParaRPr>
          </a:p>
          <a:p>
            <a:endParaRPr lang="en-US" dirty="0">
              <a:solidFill>
                <a:schemeClr val="tx1"/>
              </a:solidFill>
            </a:endParaRPr>
          </a:p>
          <a:p>
            <a:r>
              <a:rPr lang="en-US" b="1" dirty="0">
                <a:solidFill>
                  <a:schemeClr val="tx1"/>
                </a:solidFill>
              </a:rPr>
              <a:t>Facilitator does</a:t>
            </a:r>
            <a:r>
              <a:rPr lang="en-US" dirty="0">
                <a:solidFill>
                  <a:schemeClr val="tx1"/>
                </a:solidFill>
              </a:rPr>
              <a:t>: Review/summarize</a:t>
            </a:r>
            <a:r>
              <a:rPr lang="en-US" baseline="0" dirty="0">
                <a:solidFill>
                  <a:schemeClr val="tx1"/>
                </a:solidFill>
              </a:rPr>
              <a:t> the </a:t>
            </a:r>
            <a:r>
              <a:rPr lang="en-US" dirty="0">
                <a:solidFill>
                  <a:schemeClr val="tx1"/>
                </a:solidFill>
              </a:rPr>
              <a:t>three bullets,</a:t>
            </a:r>
            <a:r>
              <a:rPr lang="en-US" baseline="0" dirty="0">
                <a:solidFill>
                  <a:schemeClr val="tx1"/>
                </a:solidFill>
              </a:rPr>
              <a:t> emphasize or clarify as needed based on the debrief from the previous slide. </a:t>
            </a:r>
            <a:endParaRPr lang="en-US" dirty="0">
              <a:solidFill>
                <a:schemeClr val="tx1"/>
              </a:solidFill>
            </a:endParaRPr>
          </a:p>
          <a:p>
            <a:endParaRPr lang="en-US" dirty="0">
              <a:solidFill>
                <a:schemeClr val="tx1"/>
              </a:solidFill>
            </a:endParaRPr>
          </a:p>
          <a:p>
            <a:r>
              <a:rPr lang="en-US" b="1" dirty="0">
                <a:solidFill>
                  <a:schemeClr val="tx1"/>
                </a:solidFill>
              </a:rPr>
              <a:t>Key Point:</a:t>
            </a:r>
            <a:r>
              <a:rPr lang="en-US" b="1" baseline="0" dirty="0">
                <a:solidFill>
                  <a:schemeClr val="tx1"/>
                </a:solidFill>
              </a:rPr>
              <a:t> </a:t>
            </a:r>
            <a:r>
              <a:rPr lang="en-US" dirty="0">
                <a:solidFill>
                  <a:schemeClr val="tx1"/>
                </a:solidFill>
              </a:rPr>
              <a:t>Text</a:t>
            </a:r>
            <a:r>
              <a:rPr lang="en-US" baseline="0" dirty="0">
                <a:solidFill>
                  <a:schemeClr val="tx1"/>
                </a:solidFill>
              </a:rPr>
              <a:t> dependent questions make the text the expert in the room. These questions can not be answered based on background knowledge or personal opinion alone. </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8109861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4750" y="793750"/>
            <a:ext cx="4613275" cy="2595563"/>
          </a:xfrm>
        </p:spPr>
      </p:sp>
      <p:sp>
        <p:nvSpPr>
          <p:cNvPr id="3" name="Notes Placeholder 2"/>
          <p:cNvSpPr>
            <a:spLocks noGrp="1"/>
          </p:cNvSpPr>
          <p:nvPr>
            <p:ph type="body" idx="1"/>
          </p:nvPr>
        </p:nvSpPr>
        <p:spPr>
          <a:xfrm>
            <a:off x="832556" y="3518606"/>
            <a:ext cx="5486400" cy="5625394"/>
          </a:xfrm>
        </p:spPr>
        <p:txBody>
          <a:bodyPr/>
          <a:lstStyle/>
          <a:p>
            <a:r>
              <a:rPr lang="en-US" b="1" dirty="0"/>
              <a:t>Duration: </a:t>
            </a:r>
            <a:r>
              <a:rPr lang="en-US" b="0" dirty="0"/>
              <a:t>1.5 minutes</a:t>
            </a:r>
          </a:p>
          <a:p>
            <a:endParaRPr lang="en-US" b="1" dirty="0"/>
          </a:p>
          <a:p>
            <a:r>
              <a:rPr lang="en-US" b="1" dirty="0"/>
              <a:t>Facilitator</a:t>
            </a:r>
            <a:r>
              <a:rPr lang="en-US" b="1" baseline="0" dirty="0"/>
              <a:t> says: </a:t>
            </a:r>
            <a:r>
              <a:rPr lang="en-US" baseline="0" dirty="0"/>
              <a:t>What is the purpose of TDQs?  Why do we ask them?</a:t>
            </a:r>
          </a:p>
          <a:p>
            <a:endParaRPr lang="en-US" baseline="0" dirty="0"/>
          </a:p>
          <a:p>
            <a:r>
              <a:rPr lang="en-US" b="1" baseline="0" dirty="0"/>
              <a:t>Facilitator does: </a:t>
            </a:r>
            <a:r>
              <a:rPr lang="en-US" baseline="0" dirty="0"/>
              <a:t>Invite participants to share out their current thinking about the role of TDQs in an ELA classroom. Click to reveal image.  </a:t>
            </a:r>
          </a:p>
          <a:p>
            <a:endParaRPr lang="en-US" baseline="0" dirty="0"/>
          </a:p>
          <a:p>
            <a:r>
              <a:rPr lang="en-US" b="1" baseline="0" dirty="0"/>
              <a:t>Facilitator says: </a:t>
            </a:r>
            <a:r>
              <a:rPr lang="en-US" baseline="0" dirty="0"/>
              <a:t>What does this image show? (Note: Probe as needed depending on what participants share out initially. For example, if someone says scaffolding</a:t>
            </a:r>
            <a:r>
              <a:rPr lang="is-IS" baseline="0" dirty="0"/>
              <a:t>…you can click and use their comment to transition into the next set of ideas)</a:t>
            </a:r>
            <a:endParaRPr lang="en-US" baseline="0" dirty="0"/>
          </a:p>
          <a:p>
            <a:pPr marL="171450" indent="-171450">
              <a:buFont typeface="Arial" charset="0"/>
              <a:buChar char="•"/>
            </a:pPr>
            <a:r>
              <a:rPr lang="en-US" b="1" baseline="0" dirty="0"/>
              <a:t>Look for: </a:t>
            </a:r>
            <a:r>
              <a:rPr lang="en-US" baseline="0" dirty="0"/>
              <a:t>Scaffolding </a:t>
            </a:r>
          </a:p>
          <a:p>
            <a:endParaRPr lang="en-US" baseline="0" dirty="0"/>
          </a:p>
          <a:p>
            <a:r>
              <a:rPr lang="en-US" b="1" baseline="0" dirty="0"/>
              <a:t>Facilitator says: </a:t>
            </a:r>
            <a:r>
              <a:rPr lang="en-US" baseline="0" dirty="0"/>
              <a:t>How does this image connect to TDQs? TDQs aren’t just a formative assessment</a:t>
            </a:r>
            <a:r>
              <a:rPr lang="is-IS" baseline="0" dirty="0"/>
              <a:t>…</a:t>
            </a:r>
          </a:p>
          <a:p>
            <a:endParaRPr lang="is-IS" baseline="0" dirty="0"/>
          </a:p>
          <a:p>
            <a:r>
              <a:rPr lang="is-IS" b="1" baseline="0" dirty="0"/>
              <a:t>Facilitator does: </a:t>
            </a:r>
            <a:r>
              <a:rPr lang="is-IS" baseline="0" dirty="0"/>
              <a:t>Click to reveal bullets and explain:</a:t>
            </a:r>
          </a:p>
          <a:p>
            <a:endParaRPr lang="is-IS" baseline="0" dirty="0"/>
          </a:p>
          <a:p>
            <a:r>
              <a:rPr lang="is-IS" b="1" baseline="0" dirty="0"/>
              <a:t>Facilitator says: </a:t>
            </a:r>
            <a:r>
              <a:rPr lang="is-IS" baseline="0" dirty="0"/>
              <a:t>They actually are an instructional tool for supporting students in accessing complex texts! They act as a scaffold to support students in deepening their understanding of the text. Text dependent questions push students to practice the type of thinking about text that we want them to be able to do on their own. Ultimately, by modeling and practicing this thinking, students will eventually no longer need to rely our TDQs, but rather will raise these types of questions themselves while reading. </a:t>
            </a:r>
          </a:p>
          <a:p>
            <a:endParaRPr lang="en-US" baseline="0" dirty="0"/>
          </a:p>
          <a:p>
            <a:r>
              <a:rPr lang="en-US" b="1" dirty="0"/>
              <a:t>Key Point: </a:t>
            </a:r>
            <a:r>
              <a:rPr lang="en-US" dirty="0"/>
              <a:t>TDQs aren’t just formative</a:t>
            </a:r>
            <a:r>
              <a:rPr lang="en-US" baseline="0" dirty="0"/>
              <a:t> assessments, they are actually scaffolds for BUILDING understanding of a text!</a:t>
            </a:r>
          </a:p>
          <a:p>
            <a:endParaRPr lang="en-US" dirty="0"/>
          </a:p>
          <a:p>
            <a:r>
              <a:rPr lang="en-US" b="1" dirty="0"/>
              <a:t>Image Source: </a:t>
            </a:r>
            <a:r>
              <a:rPr lang="en-US" b="0" dirty="0"/>
              <a:t>Public Domain </a:t>
            </a:r>
            <a:endParaRPr lang="en-US" b="1" baseline="0" dirty="0"/>
          </a:p>
          <a:p>
            <a:pPr marL="171450" indent="-171450">
              <a:buFont typeface="Arial" charset="0"/>
              <a:buChar char="•"/>
            </a:pPr>
            <a:r>
              <a:rPr lang="en-US" baseline="0" dirty="0"/>
              <a:t>https://</a:t>
            </a:r>
            <a:r>
              <a:rPr lang="en-US" baseline="0" dirty="0" err="1"/>
              <a:t>pixabay.com</a:t>
            </a:r>
            <a:r>
              <a:rPr lang="en-US" baseline="0" dirty="0"/>
              <a:t>/</a:t>
            </a:r>
            <a:r>
              <a:rPr lang="en-US" baseline="0" dirty="0" err="1"/>
              <a:t>en</a:t>
            </a:r>
            <a:r>
              <a:rPr lang="en-US" baseline="0" dirty="0"/>
              <a:t>/scaffolding-workers-construction-1617969/</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a:p>
        </p:txBody>
      </p:sp>
    </p:spTree>
    <p:extLst>
      <p:ext uri="{BB962C8B-B14F-4D97-AF65-F5344CB8AC3E}">
        <p14:creationId xmlns:p14="http://schemas.microsoft.com/office/powerpoint/2010/main" val="18837018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minutes</a:t>
            </a:r>
          </a:p>
          <a:p>
            <a:endParaRPr lang="en-US" sz="1200" b="1" dirty="0"/>
          </a:p>
          <a:p>
            <a:r>
              <a:rPr lang="en-US" sz="1200" b="1" dirty="0"/>
              <a:t>Facilitator</a:t>
            </a:r>
            <a:r>
              <a:rPr lang="en-US" sz="1200" b="1" baseline="0" dirty="0"/>
              <a:t> says: </a:t>
            </a:r>
            <a:r>
              <a:rPr lang="en-US" sz="1200" b="0" baseline="0" dirty="0"/>
              <a:t>Let’s think back to our Reader’s Circles to answer this question – how do TDQs act as a scaffold?  </a:t>
            </a:r>
          </a:p>
          <a:p>
            <a:endParaRPr lang="en-US" sz="1200" b="0" baseline="0" dirty="0"/>
          </a:p>
          <a:p>
            <a:r>
              <a:rPr lang="en-US" sz="1200" b="0" baseline="0" dirty="0"/>
              <a:t>Facilitator does: Provide wait time (or if time allows, a quick turn and talk). Invite participants to share with the whole group. </a:t>
            </a:r>
          </a:p>
          <a:p>
            <a:endParaRPr lang="en-US" sz="1200" b="0" baseline="0" dirty="0"/>
          </a:p>
          <a:p>
            <a:r>
              <a:rPr lang="en-US" sz="1200" b="1" baseline="0" dirty="0"/>
              <a:t>Look for:</a:t>
            </a:r>
          </a:p>
          <a:p>
            <a:pPr marL="171450" indent="-171450">
              <a:buFont typeface="Arial" charset="0"/>
              <a:buChar char="•"/>
            </a:pPr>
            <a:r>
              <a:rPr lang="en-US" sz="1200" b="0" baseline="0" dirty="0"/>
              <a:t>Text-dependent questions move us through the layers of the text – by first helping us understand the literal meaning of the text by paying attention to words and details, to then noticing patterns and contrasting elements that ultimately help us understand the deeper meaning of the text.  </a:t>
            </a:r>
          </a:p>
          <a:p>
            <a:pPr marL="171450" indent="-171450">
              <a:buFont typeface="Arial" charset="0"/>
              <a:buChar char="•"/>
            </a:pPr>
            <a:r>
              <a:rPr lang="en-US" sz="1200" b="0" baseline="0" dirty="0"/>
              <a:t>TDQs take us through the Reader’s Circles – they start by giving students an “entry point” into understanding the text and then scaffold to support students in making meaning of the text</a:t>
            </a:r>
          </a:p>
          <a:p>
            <a:pPr marL="171450" indent="-171450">
              <a:buFont typeface="Arial" charset="0"/>
              <a:buChar cha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17128924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57250"/>
            <a:ext cx="3711575" cy="2087563"/>
          </a:xfrm>
        </p:spPr>
      </p:sp>
      <p:sp>
        <p:nvSpPr>
          <p:cNvPr id="3" name="Notes Placeholder 2"/>
          <p:cNvSpPr>
            <a:spLocks noGrp="1"/>
          </p:cNvSpPr>
          <p:nvPr>
            <p:ph type="body" idx="1"/>
          </p:nvPr>
        </p:nvSpPr>
        <p:spPr>
          <a:xfrm>
            <a:off x="686282" y="3059157"/>
            <a:ext cx="5486400" cy="3600450"/>
          </a:xfrm>
        </p:spPr>
        <p:txBody>
          <a:bodyPr/>
          <a:lstStyle/>
          <a:p>
            <a:r>
              <a:rPr lang="en-US" b="1" dirty="0"/>
              <a:t>Duration: </a:t>
            </a:r>
            <a:r>
              <a:rPr lang="en-US" b="0" dirty="0"/>
              <a:t>30 seconds</a:t>
            </a:r>
          </a:p>
          <a:p>
            <a:endParaRPr lang="en-US" baseline="0" dirty="0"/>
          </a:p>
          <a:p>
            <a:r>
              <a:rPr lang="en-US" b="1" baseline="0" dirty="0"/>
              <a:t>Facilitator says: </a:t>
            </a:r>
            <a:r>
              <a:rPr lang="en-US" baseline="0" dirty="0"/>
              <a:t>Asking a strong TDQ is a great start</a:t>
            </a:r>
            <a:r>
              <a:rPr lang="is-IS" baseline="0" dirty="0"/>
              <a:t>…but our work doesn’t end there!  It’s equally important for students to provide text-based responses. In Module 4 we will explore more specific strategies for supporting students in strengthening their text-based responses.  </a:t>
            </a:r>
            <a:r>
              <a:rPr lang="en-US" baseline="0" dirty="0"/>
              <a:t>F</a:t>
            </a:r>
            <a:r>
              <a:rPr lang="is-IS" baseline="0" dirty="0"/>
              <a:t>or our purposes today, we want to focus on establishing a vision of excellence.  What does a strong text-based response look and sound like? And what tools exist in the Guidebooks to support us in establishing this vision of excellence?</a:t>
            </a:r>
          </a:p>
          <a:p>
            <a:endParaRPr lang="is-IS" dirty="0"/>
          </a:p>
          <a:p>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1698562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7 minutes</a:t>
            </a:r>
          </a:p>
          <a:p>
            <a:endParaRPr lang="en-US" b="0" dirty="0"/>
          </a:p>
          <a:p>
            <a:r>
              <a:rPr lang="en-US" b="1" dirty="0"/>
              <a:t>Facilitator does: </a:t>
            </a:r>
            <a:r>
              <a:rPr lang="en-US" b="0" dirty="0"/>
              <a:t>Direct participants to the two student responses in their note-catchers. Provide 1.5 minutes of independent reading time,</a:t>
            </a:r>
            <a:r>
              <a:rPr lang="en-US" b="0" baseline="0" dirty="0"/>
              <a:t> then click to reveal the discussion prompt and have participants discuss with a partner. Afterwards, check for understanding by facilitating a whole group debrief:</a:t>
            </a:r>
          </a:p>
          <a:p>
            <a:endParaRPr lang="en-US" b="0" baseline="0" dirty="0"/>
          </a:p>
          <a:p>
            <a:r>
              <a:rPr lang="en-US" b="1" baseline="0" dirty="0"/>
              <a:t>Look for:</a:t>
            </a:r>
          </a:p>
          <a:p>
            <a:pPr marL="171450" indent="-171450">
              <a:buFont typeface="Arial" charset="0"/>
              <a:buChar char="•"/>
            </a:pPr>
            <a:r>
              <a:rPr lang="en-US" b="0" baseline="0" dirty="0"/>
              <a:t>Example 1 is stronger because the student is citing specific evidence from the text</a:t>
            </a:r>
          </a:p>
          <a:p>
            <a:pPr marL="171450" indent="-171450">
              <a:buFont typeface="Arial" charset="0"/>
              <a:buChar char="•"/>
            </a:pPr>
            <a:r>
              <a:rPr lang="en-US" b="0" baseline="0" dirty="0"/>
              <a:t>In example 1, the student uses evidence from the text to directly respond to the question and then explains how that evidence supports their answer to the question</a:t>
            </a:r>
          </a:p>
          <a:p>
            <a:pPr marL="171450" indent="-171450">
              <a:buFont typeface="Arial" charset="0"/>
              <a:buChar char="•"/>
            </a:pPr>
            <a:r>
              <a:rPr lang="en-US" b="0" baseline="0" dirty="0"/>
              <a:t>In example 2, the student makes conjectures that are outside of the text (“they might be thinking about their family members”).  This response shows that while the student understands that the atmosphere is not joyful, they do not fully understand the descriptions given and therefore are missing this big idea of the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4670699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47700"/>
            <a:ext cx="5486400" cy="3086100"/>
          </a:xfrm>
        </p:spPr>
      </p:sp>
      <p:sp>
        <p:nvSpPr>
          <p:cNvPr id="3" name="Notes Placeholder 2"/>
          <p:cNvSpPr>
            <a:spLocks noGrp="1"/>
          </p:cNvSpPr>
          <p:nvPr>
            <p:ph type="body" idx="1"/>
          </p:nvPr>
        </p:nvSpPr>
        <p:spPr>
          <a:xfrm>
            <a:off x="685800" y="3790950"/>
            <a:ext cx="5486400" cy="5264150"/>
          </a:xfrm>
        </p:spPr>
        <p:txBody>
          <a:bodyPr/>
          <a:lstStyle/>
          <a:p>
            <a:r>
              <a:rPr lang="en-US" b="1" dirty="0"/>
              <a:t>Duration</a:t>
            </a:r>
            <a:r>
              <a:rPr lang="en-US" dirty="0"/>
              <a:t>: 4 minutes</a:t>
            </a:r>
          </a:p>
          <a:p>
            <a:endParaRPr lang="en-US" dirty="0"/>
          </a:p>
          <a:p>
            <a:r>
              <a:rPr lang="en-US" b="1" dirty="0"/>
              <a:t>Facilitator says</a:t>
            </a:r>
            <a:r>
              <a:rPr lang="en-US" dirty="0"/>
              <a:t>: There are three core criteria for a strong text-dependent response that we are going to focus on,</a:t>
            </a:r>
            <a:r>
              <a:rPr lang="en-US" baseline="0" dirty="0"/>
              <a:t> not only in this session, but in our own cycle of inquiry.  We will be using these same three criteria to evaluate our own students’ work in Module 4!</a:t>
            </a:r>
          </a:p>
          <a:p>
            <a:endParaRPr lang="en-US" baseline="0" dirty="0"/>
          </a:p>
          <a:p>
            <a:r>
              <a:rPr lang="en-US" b="1" baseline="0" dirty="0"/>
              <a:t>Facilitator does: </a:t>
            </a:r>
            <a:r>
              <a:rPr lang="en-US" baseline="0" dirty="0"/>
              <a:t>Click to reveal one criteria at a time.  Read the criteria then ask: “How does the exemplar response we just looked at (student example #1 in the “compare student responses” activity) demonstrate this criteria?” Provide one minute for participants to discuss at tables, then have one person share out for each criteria. As needed, probe participants to go back to the evidence in the student response and to be as specific as possible.</a:t>
            </a:r>
          </a:p>
          <a:p>
            <a:endParaRPr lang="en-US" baseline="0" dirty="0"/>
          </a:p>
          <a:p>
            <a:r>
              <a:rPr lang="en-US" b="1" baseline="0" dirty="0"/>
              <a:t>Facilitator does: </a:t>
            </a:r>
            <a:r>
              <a:rPr lang="en-US" baseline="0" dirty="0"/>
              <a:t>Click to reveal red box and explain that we are going to pause here for a moment to zoom in on this second criteria.</a:t>
            </a:r>
          </a:p>
          <a:p>
            <a:endParaRPr lang="en-US" baseline="0" dirty="0"/>
          </a:p>
          <a:p>
            <a:r>
              <a:rPr lang="en-US" b="1" baseline="0" dirty="0"/>
              <a:t>Look for:</a:t>
            </a:r>
          </a:p>
          <a:p>
            <a:pPr marL="171450" indent="-171450">
              <a:buFont typeface="Arial" charset="0"/>
              <a:buChar char="•"/>
            </a:pPr>
            <a:r>
              <a:rPr lang="en-US" baseline="0" dirty="0"/>
              <a:t>Criteria 1: “The atmosphere at the beginning of the poem is very serious and gloomy.” This is a valid assertion in that it can be supported by text evidence (see Criteria 2). </a:t>
            </a:r>
          </a:p>
          <a:p>
            <a:pPr marL="171450" indent="-171450">
              <a:buFont typeface="Arial" charset="0"/>
              <a:buChar char="•"/>
            </a:pPr>
            <a:r>
              <a:rPr lang="en-US" baseline="0" dirty="0"/>
              <a:t>Criteria 2: </a:t>
            </a:r>
            <a:r>
              <a:rPr lang="en-US" dirty="0">
                <a:ea typeface="Avenir Next Medium" charset="0"/>
                <a:cs typeface="Avenir Next Medium" charset="0"/>
              </a:rPr>
              <a:t>”The poet also says that the Old North Church is near a graveyard, and mentions the graves and the dead multiple times.” This evidence (while not a quote – see Standards progression) directly supports the student’s assertion. It is both relevant and sufficient.</a:t>
            </a:r>
            <a:r>
              <a:rPr lang="en-US" baseline="0" dirty="0">
                <a:ea typeface="Avenir Next Medium" charset="0"/>
                <a:cs typeface="Avenir Next Medium" charset="0"/>
              </a:rPr>
              <a:t> </a:t>
            </a: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Criteria 3: “</a:t>
            </a:r>
            <a:r>
              <a:rPr lang="en-US" kern="1200" dirty="0">
                <a:solidFill>
                  <a:schemeClr val="tx1"/>
                </a:solidFill>
                <a:effectLst/>
                <a:ea typeface="+mn-ea"/>
                <a:cs typeface="+mn-cs"/>
              </a:rPr>
              <a:t>Talking about death makes the scene feel gloomy.” </a:t>
            </a:r>
            <a:r>
              <a:rPr lang="en-US" dirty="0">
                <a:ea typeface="Avenir Next Medium" charset="0"/>
                <a:cs typeface="Avenir Next Medium" charset="0"/>
              </a:rPr>
              <a:t>This explanation connects the evidence to the student’s claim very</a:t>
            </a:r>
            <a:r>
              <a:rPr lang="en-US" baseline="0" dirty="0">
                <a:ea typeface="Avenir Next Medium" charset="0"/>
                <a:cs typeface="Avenir Next Medium" charset="0"/>
              </a:rPr>
              <a:t> clearly. It demonstrates that he understands the piece of evidence and can justify its relevance.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19186323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b="1" dirty="0"/>
          </a:p>
          <a:p>
            <a:r>
              <a:rPr lang="en-US" b="1" dirty="0"/>
              <a:t>Facilitator says: </a:t>
            </a:r>
            <a:r>
              <a:rPr lang="en-US" b="0" dirty="0"/>
              <a:t>I want to pause briefly here and clarify one point about criteria 2 (evidence). You may be wondering - what does it look like to provide evidence at different grade levels? For guidance, we look to the standards. Take a moment to read these standards, noticing the transitions that happen between the grade levels. </a:t>
            </a:r>
          </a:p>
          <a:p>
            <a:endParaRPr lang="en-US" b="0" dirty="0"/>
          </a:p>
          <a:p>
            <a:r>
              <a:rPr lang="en-US" b="1" dirty="0"/>
              <a:t>Facilitator does: </a:t>
            </a:r>
            <a:r>
              <a:rPr lang="en-US" b="0" dirty="0"/>
              <a:t>Give participants a moment to read, then ask a participant to share out what they noticed. Emphasize/clarify as needed: In grade 2, students are only answering basic questions directly about a text (who, what, where, etc.). In grades 3 and 4, students must be able to point to the evidence that they used to answer a question. In grades 5 and above, students are expected to quote evidence directly, in addition to paraphrasing, etc.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4338370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a:t>
            </a:r>
            <a:r>
              <a:rPr lang="en-US" dirty="0"/>
              <a:t>: 30 seconds</a:t>
            </a:r>
          </a:p>
          <a:p>
            <a:endParaRPr lang="en-US" dirty="0"/>
          </a:p>
          <a:p>
            <a:r>
              <a:rPr lang="en-US" b="1" dirty="0"/>
              <a:t>Facilitator says</a:t>
            </a:r>
            <a:r>
              <a:rPr lang="en-US" dirty="0"/>
              <a:t>: Now we are going to zoom in on this first bullet to look</a:t>
            </a:r>
            <a:r>
              <a:rPr lang="en-US" baseline="0" dirty="0"/>
              <a:t> at a tool in the Guidebooks that can be a helpful starting point when it comes to determining whether a student is making a valid assertion drawn from the text</a:t>
            </a:r>
            <a:r>
              <a:rPr lang="is-IS" baseline="0" dirty="0"/>
              <a: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12221264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3813" y="796925"/>
            <a:ext cx="4230687" cy="2379663"/>
          </a:xfrm>
        </p:spPr>
      </p:sp>
      <p:sp>
        <p:nvSpPr>
          <p:cNvPr id="3" name="Notes Placeholder 2"/>
          <p:cNvSpPr>
            <a:spLocks noGrp="1"/>
          </p:cNvSpPr>
          <p:nvPr>
            <p:ph type="body" idx="1"/>
          </p:nvPr>
        </p:nvSpPr>
        <p:spPr>
          <a:xfrm>
            <a:off x="666093" y="3564978"/>
            <a:ext cx="5486400" cy="4131222"/>
          </a:xfrm>
        </p:spPr>
        <p:txBody>
          <a:bodyPr/>
          <a:lstStyle/>
          <a:p>
            <a:r>
              <a:rPr lang="en-US" b="1" dirty="0"/>
              <a:t>Duration: </a:t>
            </a:r>
            <a:r>
              <a:rPr lang="en-US" b="0" dirty="0"/>
              <a:t>30 seconds</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And that</a:t>
            </a:r>
            <a:r>
              <a:rPr lang="en-US" b="0" baseline="0" dirty="0"/>
              <a:t> tool is called the Student Look-</a:t>
            </a:r>
            <a:r>
              <a:rPr lang="en-US" b="0" baseline="0" dirty="0" err="1"/>
              <a:t>Fors</a:t>
            </a:r>
            <a:r>
              <a:rPr lang="en-US" b="0" baseline="0" dirty="0"/>
              <a:t>, which can be found </a:t>
            </a:r>
            <a:r>
              <a:rPr lang="en-US" dirty="0"/>
              <a:t>In</a:t>
            </a:r>
            <a:r>
              <a:rPr lang="en-US" baseline="0" dirty="0"/>
              <a:t> the Teaching Notes of the Guidebooks lessons.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participant familiarity with the look-</a:t>
            </a:r>
            <a:r>
              <a:rPr lang="en-US" baseline="0" dirty="0" err="1"/>
              <a:t>fors</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The Look-</a:t>
            </a:r>
            <a:r>
              <a:rPr lang="en-US" baseline="0" dirty="0" err="1"/>
              <a:t>Fors</a:t>
            </a:r>
            <a:r>
              <a:rPr lang="en-US" baseline="0" dirty="0"/>
              <a:t> describe the big ideas students should demonstrate in response to specific questions.  In many cases, these Look-</a:t>
            </a:r>
            <a:r>
              <a:rPr lang="en-US" baseline="0" dirty="0" err="1"/>
              <a:t>Fors</a:t>
            </a:r>
            <a:r>
              <a:rPr lang="en-US" baseline="0" dirty="0"/>
              <a:t> also provide potential quotes and evidence from the text that students may cite in their responses. These are an incredibly helpful resource when considering whether or not student responses meet the criteria we just discussed.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Once you have these look </a:t>
            </a:r>
            <a:r>
              <a:rPr lang="en-US" b="0" baseline="0" dirty="0" err="1"/>
              <a:t>fors</a:t>
            </a:r>
            <a:r>
              <a:rPr lang="en-US" b="0" baseline="0" dirty="0"/>
              <a:t> in your back pocket, you will have a clear vision of excellence for what an exemplar response should sound like, making it much easier to navigate misconceptions as they arise and making it easier for you to prompt as needed in the moment when a student response is just short of this exemplar.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b="0" baseline="0" dirty="0"/>
              <a:t>ELA Guidebooks 2.0</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1753703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 seconds</a:t>
            </a:r>
          </a:p>
          <a:p>
            <a:endParaRPr lang="en-US" b="1" dirty="0"/>
          </a:p>
          <a:p>
            <a:r>
              <a:rPr lang="en-US" b="1" dirty="0"/>
              <a:t>Facilitator says: </a:t>
            </a:r>
            <a:r>
              <a:rPr lang="en-US" b="0" dirty="0"/>
              <a:t>Let’s begin diving</a:t>
            </a:r>
            <a:r>
              <a:rPr lang="en-US" b="0" baseline="0" dirty="0"/>
              <a:t> into today’s objectives by exploring this first question – what makes a text complex?</a:t>
            </a:r>
            <a:endParaRPr lang="en-US" b="0" dirty="0"/>
          </a:p>
          <a:p>
            <a:endParaRPr lang="en-US" b="1" dirty="0"/>
          </a:p>
          <a:p>
            <a:r>
              <a:rPr lang="en-US" b="1" dirty="0"/>
              <a:t>Image Source: </a:t>
            </a:r>
            <a:r>
              <a:rPr lang="en-US" dirty="0"/>
              <a:t>Public Domain</a:t>
            </a:r>
          </a:p>
          <a:p>
            <a:pPr marL="171450" indent="-171450">
              <a:buFont typeface="Arial" charset="0"/>
              <a:buChar char="•"/>
            </a:pPr>
            <a:r>
              <a:rPr lang="en-US" dirty="0"/>
              <a:t>https://</a:t>
            </a:r>
            <a:r>
              <a:rPr lang="en-US" dirty="0" err="1"/>
              <a:t>pixabay.com</a:t>
            </a:r>
            <a:r>
              <a:rPr lang="en-US" dirty="0"/>
              <a:t>/</a:t>
            </a:r>
            <a:r>
              <a:rPr lang="en-US" dirty="0" err="1"/>
              <a:t>en</a:t>
            </a:r>
            <a:r>
              <a:rPr lang="en-US" dirty="0"/>
              <a:t>/knowledge-book-library-glasses-1052010/</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15540427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3213" y="947738"/>
            <a:ext cx="3711575" cy="2087562"/>
          </a:xfrm>
        </p:spPr>
      </p:sp>
      <p:sp>
        <p:nvSpPr>
          <p:cNvPr id="3" name="Notes Placeholder 2"/>
          <p:cNvSpPr>
            <a:spLocks noGrp="1"/>
          </p:cNvSpPr>
          <p:nvPr>
            <p:ph type="body" idx="1"/>
          </p:nvPr>
        </p:nvSpPr>
        <p:spPr>
          <a:xfrm>
            <a:off x="686282" y="3422737"/>
            <a:ext cx="5486400" cy="3600450"/>
          </a:xfrm>
        </p:spPr>
        <p:txBody>
          <a:bodyPr/>
          <a:lstStyle/>
          <a:p>
            <a:r>
              <a:rPr lang="en-US" b="1" dirty="0"/>
              <a:t>Duration: </a:t>
            </a:r>
            <a:r>
              <a:rPr lang="en-US" b="0" dirty="0"/>
              <a:t>4</a:t>
            </a:r>
            <a:r>
              <a:rPr lang="en-US" b="1" dirty="0"/>
              <a:t> </a:t>
            </a:r>
            <a:r>
              <a:rPr lang="en-US" b="0" dirty="0"/>
              <a:t>minutes</a:t>
            </a:r>
          </a:p>
          <a:p>
            <a:endParaRPr lang="en-US" dirty="0"/>
          </a:p>
          <a:p>
            <a:r>
              <a:rPr lang="en-US" b="1" dirty="0"/>
              <a:t>Facilitator</a:t>
            </a:r>
            <a:r>
              <a:rPr lang="en-US" b="1" baseline="0" dirty="0"/>
              <a:t> says: </a:t>
            </a:r>
            <a:r>
              <a:rPr lang="en-US" b="0" baseline="0" dirty="0"/>
              <a:t>In a minute, we’re going to get some more practice evaluating the strength of student responses to TDQs. The TDQs these students have answered are here on the slide. </a:t>
            </a:r>
          </a:p>
          <a:p>
            <a:endParaRPr lang="en-US" b="0" baseline="0" dirty="0"/>
          </a:p>
          <a:p>
            <a:r>
              <a:rPr lang="en-US" b="1" baseline="0" dirty="0"/>
              <a:t>Facilitator does: </a:t>
            </a:r>
            <a:r>
              <a:rPr lang="en-US" b="0" baseline="0" dirty="0"/>
              <a:t>Have a participant read the questions in the gray box. </a:t>
            </a:r>
          </a:p>
          <a:p>
            <a:endParaRPr lang="en-US" b="0" baseline="0" dirty="0"/>
          </a:p>
          <a:p>
            <a:r>
              <a:rPr lang="en-US" b="1" baseline="0" dirty="0"/>
              <a:t>Facilitator says: </a:t>
            </a:r>
            <a:r>
              <a:rPr lang="en-US" b="0" baseline="0" dirty="0"/>
              <a:t>Before we can evaluate these student responses, we must have a really clear idea of what a strong response would demonstrate in terms of understanding. So, we’re going to first review the look </a:t>
            </a:r>
            <a:r>
              <a:rPr lang="en-US" b="0" baseline="0" dirty="0" err="1"/>
              <a:t>fors</a:t>
            </a:r>
            <a:r>
              <a:rPr lang="en-US" b="0" baseline="0" dirty="0"/>
              <a:t> from the Guidebooks. </a:t>
            </a:r>
          </a:p>
          <a:p>
            <a:endParaRPr lang="en-US" b="0" baseline="0" dirty="0"/>
          </a:p>
          <a:p>
            <a:r>
              <a:rPr lang="en-US" b="1" baseline="0" dirty="0"/>
              <a:t>Facilitator does: </a:t>
            </a:r>
            <a:r>
              <a:rPr lang="en-US" b="0" baseline="0" dirty="0"/>
              <a:t>Point participants to the question and ”look </a:t>
            </a:r>
            <a:r>
              <a:rPr lang="en-US" b="0" baseline="0" dirty="0" err="1"/>
              <a:t>fors</a:t>
            </a:r>
            <a:r>
              <a:rPr lang="en-US" b="0" baseline="0" dirty="0"/>
              <a:t>” in their note-catcher. Review directions and provide one minute of independent review time before clicking to reveal the discussion prompts.  Have participants discuss at their tables.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7361218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73550"/>
            <a:ext cx="5486400" cy="4870450"/>
          </a:xfrm>
        </p:spPr>
        <p:txBody>
          <a:bodyPr/>
          <a:lstStyle/>
          <a:p>
            <a:r>
              <a:rPr lang="en-US" b="1" dirty="0"/>
              <a:t>Duration: </a:t>
            </a:r>
            <a:r>
              <a:rPr lang="en-US" b="0" dirty="0"/>
              <a:t>12 minutes</a:t>
            </a:r>
          </a:p>
          <a:p>
            <a:endParaRPr lang="en-US" b="0" dirty="0"/>
          </a:p>
          <a:p>
            <a:r>
              <a:rPr lang="en-US" b="1" dirty="0"/>
              <a:t>Facilitator says: </a:t>
            </a:r>
            <a:r>
              <a:rPr lang="en-US" b="0" dirty="0"/>
              <a:t>Now that we have a shared understanding of the look </a:t>
            </a:r>
            <a:r>
              <a:rPr lang="en-US" b="0" dirty="0" err="1"/>
              <a:t>fors</a:t>
            </a:r>
            <a:r>
              <a:rPr lang="en-US" b="0" dirty="0"/>
              <a:t>, we’re going to do a gallery walk to evaluate sample student responses to these questions. In a minute I’ll ask you to move to your first chart. Once you’re there, your team will read the sample response and discuss these two questions (ask a participant to read the questions). You’ll have 3 minutes at each chart to read and discuss. </a:t>
            </a:r>
          </a:p>
          <a:p>
            <a:endParaRPr lang="en-US" b="0" dirty="0"/>
          </a:p>
          <a:p>
            <a:r>
              <a:rPr lang="en-US" b="1" dirty="0"/>
              <a:t>Facilitator does: </a:t>
            </a:r>
            <a:r>
              <a:rPr lang="en-US" b="0" dirty="0"/>
              <a:t>Have participants count off by 4 (or use another quick method to divide people into four groups). Then, direct people to their charts to begin reading/discussing. Circulate during this time to support and direct conversations as needed. Every 3 minutes, give a signal for groups to rotate. After groups have visited all four charts, ask participants to return to their seats. </a:t>
            </a:r>
            <a:endParaRPr lang="en-US" b="1" dirty="0"/>
          </a:p>
          <a:p>
            <a:endParaRPr lang="en-US" b="1" dirty="0"/>
          </a:p>
          <a:p>
            <a:r>
              <a:rPr lang="en-US" b="1" baseline="0" dirty="0"/>
              <a:t>Note: </a:t>
            </a:r>
            <a:r>
              <a:rPr lang="en-US" b="0" baseline="0" dirty="0"/>
              <a:t>The sample responses are also included in note catchers (for people to refer to during the debrief on the next slide). A more in-depth debrief of each student response is on the next slide.</a:t>
            </a:r>
          </a:p>
          <a:p>
            <a:endParaRPr lang="en-US" b="0" baseline="0" dirty="0"/>
          </a:p>
          <a:p>
            <a:r>
              <a:rPr lang="en-US" b="1" baseline="0" dirty="0"/>
              <a:t>Note: </a:t>
            </a:r>
            <a:r>
              <a:rPr lang="en-US" b="0" baseline="0" dirty="0"/>
              <a:t>Before this session, you should post a copy of each student response (printed separately) on one anchor chart and display them around the room. The student responses are included on the following hidden slides for your reference. </a:t>
            </a:r>
            <a:endParaRPr lang="en-US" b="1" baseline="0" dirty="0"/>
          </a:p>
          <a:p>
            <a:endParaRPr lang="en-US" b="0" baseline="0" dirty="0"/>
          </a:p>
          <a:p>
            <a:r>
              <a:rPr lang="en-US" b="1" baseline="0" dirty="0"/>
              <a:t>Note (guidance for facilitators): </a:t>
            </a:r>
            <a:r>
              <a:rPr lang="en-US" b="0" baseline="0" dirty="0"/>
              <a:t>Since our shared unit is a 4</a:t>
            </a:r>
            <a:r>
              <a:rPr lang="en-US" b="0" baseline="30000" dirty="0"/>
              <a:t>th</a:t>
            </a:r>
            <a:r>
              <a:rPr lang="en-US" b="0" baseline="0" dirty="0"/>
              <a:t> grade Guidebooks unit, students are not expected to quote evidence directly from the text (as stated in the Louisiana Student Standards). Clarify this if participants have questions about whether or not Student Samples actually meet criteria #2 fully.</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a:p>
        </p:txBody>
      </p:sp>
    </p:spTree>
    <p:extLst>
      <p:ext uri="{BB962C8B-B14F-4D97-AF65-F5344CB8AC3E}">
        <p14:creationId xmlns:p14="http://schemas.microsoft.com/office/powerpoint/2010/main" val="38877718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Hidden (for facilitator reference). These responses will be printed as a separate facilitator handout. Before the session, facilitators should tape each response to an anchor chart (labeled #1, #2, #3, or #4) and hang around the room for the gallery walk. </a:t>
            </a:r>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a:p>
        </p:txBody>
      </p:sp>
    </p:spTree>
    <p:extLst>
      <p:ext uri="{BB962C8B-B14F-4D97-AF65-F5344CB8AC3E}">
        <p14:creationId xmlns:p14="http://schemas.microsoft.com/office/powerpoint/2010/main" val="6730035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28137590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2443753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Hidden (for facilitator reference). These responses will be printed as a separate facilitator handout. Before the session, facilitators should tape each response to an anchor chart (labeled #1, #2, #3, or #4) and hang around the room for the gallery walk.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24983990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01700"/>
            <a:ext cx="5486400" cy="3086100"/>
          </a:xfrm>
        </p:spPr>
      </p:sp>
      <p:sp>
        <p:nvSpPr>
          <p:cNvPr id="3" name="Notes Placeholder 2"/>
          <p:cNvSpPr>
            <a:spLocks noGrp="1"/>
          </p:cNvSpPr>
          <p:nvPr>
            <p:ph type="body" idx="1"/>
          </p:nvPr>
        </p:nvSpPr>
        <p:spPr>
          <a:xfrm>
            <a:off x="685800" y="3956050"/>
            <a:ext cx="5486400" cy="5187950"/>
          </a:xfrm>
        </p:spPr>
        <p:txBody>
          <a:bodyPr/>
          <a:lstStyle/>
          <a:p>
            <a:r>
              <a:rPr lang="en-US" b="1" dirty="0"/>
              <a:t>Duration: </a:t>
            </a:r>
            <a:r>
              <a:rPr lang="en-US" b="0" dirty="0"/>
              <a:t>6 minutes</a:t>
            </a:r>
          </a:p>
          <a:p>
            <a:endParaRPr lang="en-US" b="0" dirty="0"/>
          </a:p>
          <a:p>
            <a:r>
              <a:rPr lang="en-US" b="1" dirty="0"/>
              <a:t>Facilitator</a:t>
            </a:r>
            <a:r>
              <a:rPr lang="en-US" b="1" baseline="0" dirty="0"/>
              <a:t> does: </a:t>
            </a:r>
            <a:r>
              <a:rPr lang="en-US" b="0" baseline="0" dirty="0"/>
              <a:t>Invite participants to share out with the whole group. The sample responses are also included in participant note catchers for them to refer to / cite evidence from during this debrief. </a:t>
            </a:r>
          </a:p>
          <a:p>
            <a:endParaRPr lang="en-US" b="0" baseline="0" dirty="0"/>
          </a:p>
          <a:p>
            <a:r>
              <a:rPr lang="en-US" b="1" baseline="0" dirty="0"/>
              <a:t>Look for:</a:t>
            </a:r>
          </a:p>
          <a:p>
            <a:pPr marL="171450" indent="-171450">
              <a:buFont typeface="Arial" charset="0"/>
              <a:buChar char="•"/>
            </a:pPr>
            <a:r>
              <a:rPr lang="en-US" b="0" dirty="0"/>
              <a:t>The strongest response was #3. This writer</a:t>
            </a:r>
            <a:r>
              <a:rPr lang="en-US" b="0" baseline="0" dirty="0"/>
              <a:t> includes almost all of the look </a:t>
            </a:r>
            <a:r>
              <a:rPr lang="en-US" b="0" baseline="0" dirty="0" err="1"/>
              <a:t>fors</a:t>
            </a:r>
            <a:r>
              <a:rPr lang="en-US" b="0" baseline="0" dirty="0"/>
              <a:t> about Paul Revere’s ride, cites sufficient and relevant text evidence, and explains it clearly. </a:t>
            </a:r>
            <a:endParaRPr lang="en-US" b="0" dirty="0"/>
          </a:p>
          <a:p>
            <a:pPr marL="171450" indent="-171450">
              <a:buFont typeface="Arial" charset="0"/>
              <a:buChar char="•"/>
            </a:pPr>
            <a:r>
              <a:rPr lang="en-US" b="0" dirty="0"/>
              <a:t>Weaker responses are #1, #3, and #4. </a:t>
            </a:r>
          </a:p>
          <a:p>
            <a:pPr marL="628650" lvl="1" indent="-171450">
              <a:buFont typeface="Arial" charset="0"/>
              <a:buChar char="•"/>
            </a:pPr>
            <a:r>
              <a:rPr lang="en-US" b="0" dirty="0"/>
              <a:t>Response 1 makes a</a:t>
            </a:r>
            <a:r>
              <a:rPr lang="en-US" b="0" baseline="0" dirty="0"/>
              <a:t> valid assertion about the question and hits some of the look </a:t>
            </a:r>
            <a:r>
              <a:rPr lang="en-US" b="0" baseline="0" dirty="0" err="1"/>
              <a:t>fors</a:t>
            </a:r>
            <a:r>
              <a:rPr lang="en-US" b="0" baseline="0" dirty="0"/>
              <a:t>. However, it does not provide details or examples from the text (which is required in Grade 4).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Response 2 does not make a valid assertion based on text evidence. It does not include any of the look </a:t>
            </a:r>
            <a:r>
              <a:rPr lang="en-US" b="0" baseline="0" dirty="0" err="1"/>
              <a:t>fors</a:t>
            </a:r>
            <a:r>
              <a:rPr lang="en-US" b="0" baseline="0" dirty="0"/>
              <a:t> and does not clearly answer the question. It does cite an example from the text, but the entire basis for the answer is incorrect.</a:t>
            </a:r>
          </a:p>
          <a:p>
            <a:pPr marL="628650" lvl="1" indent="-171450">
              <a:buFont typeface="Arial" charset="0"/>
              <a:buChar char="•"/>
            </a:pPr>
            <a:r>
              <a:rPr lang="en-US" b="0" baseline="0" dirty="0"/>
              <a:t>Response 4 cites details from the text and it is a correct claim. However, the answer does not make a connection between the assertion and evidence.</a:t>
            </a:r>
          </a:p>
          <a:p>
            <a:pPr marL="171450" indent="-171450">
              <a:buFont typeface="Arial" charset="0"/>
              <a:buChar char="•"/>
            </a:pPr>
            <a:r>
              <a:rPr lang="en-US" b="0" baseline="0" dirty="0"/>
              <a:t>It’s important to understand the look </a:t>
            </a:r>
            <a:r>
              <a:rPr lang="en-US" b="0" baseline="0" dirty="0" err="1"/>
              <a:t>fors</a:t>
            </a:r>
            <a:r>
              <a:rPr lang="en-US" b="0" baseline="0" dirty="0"/>
              <a:t> before implementing a lesson because they create a vision of excellence for a given question. If you know exactly where students need to end up (vision of excellence), you will be better equipped to provide supports and scaffolds in order to push them there. It will help you understand where to spend most time and attention while reading and discussing in class. It will also help you evaluate student understanding and identify misconceptions better in the moment. </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a:p>
        </p:txBody>
      </p:sp>
    </p:spTree>
    <p:extLst>
      <p:ext uri="{BB962C8B-B14F-4D97-AF65-F5344CB8AC3E}">
        <p14:creationId xmlns:p14="http://schemas.microsoft.com/office/powerpoint/2010/main" val="17201094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p>
          <a:p>
            <a:endParaRPr lang="en-US" b="0" dirty="0"/>
          </a:p>
          <a:p>
            <a:r>
              <a:rPr lang="en-US" b="1" dirty="0"/>
              <a:t>Facilitator says:</a:t>
            </a:r>
            <a:r>
              <a:rPr lang="en-US" b="0" dirty="0"/>
              <a:t> Let’s zoom in for a moment on Student #2 (whose response is in the gray box). We said that this student’s response was weak because they didn’t demonstrate understanding of the text – their claim was not valid. The best way to begin supporting this student is through text-dependent questions! When students have limited understanding of the text, ask follow-up TDQs as a scaffold. For example, I might ask this student to revisit the text to answer these scaffolding TDQs: (click to reveal questions). </a:t>
            </a:r>
          </a:p>
          <a:p>
            <a:endParaRPr lang="en-US" b="0" dirty="0"/>
          </a:p>
          <a:p>
            <a:r>
              <a:rPr lang="en-US" b="1" dirty="0"/>
              <a:t>Note: </a:t>
            </a:r>
            <a:r>
              <a:rPr lang="en-US" b="0" dirty="0"/>
              <a:t>These are certainly not the only possible TDQs you could ask to support this student, and it may not be the only scaffold they’d need in order to be successful. However, the point here is to emphasize to participants that TDQs are very powerful and effective scaffolds for making meaning of complex text. </a:t>
            </a:r>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26964552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04963" y="900113"/>
            <a:ext cx="3711575" cy="2087562"/>
          </a:xfrm>
        </p:spPr>
      </p:sp>
      <p:sp>
        <p:nvSpPr>
          <p:cNvPr id="3" name="Notes Placeholder 2"/>
          <p:cNvSpPr>
            <a:spLocks noGrp="1"/>
          </p:cNvSpPr>
          <p:nvPr>
            <p:ph type="body" idx="1"/>
          </p:nvPr>
        </p:nvSpPr>
        <p:spPr>
          <a:xfrm>
            <a:off x="717813" y="3438502"/>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4</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running short on time, spend more time on the discussion on the previous slide and shorten/skip this slide.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18011047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517413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2900" y="541338"/>
            <a:ext cx="3213100" cy="1806575"/>
          </a:xfrm>
        </p:spPr>
      </p:sp>
      <p:sp>
        <p:nvSpPr>
          <p:cNvPr id="3" name="Notes Placeholder 2"/>
          <p:cNvSpPr>
            <a:spLocks noGrp="1"/>
          </p:cNvSpPr>
          <p:nvPr>
            <p:ph type="body" idx="1"/>
          </p:nvPr>
        </p:nvSpPr>
        <p:spPr>
          <a:xfrm>
            <a:off x="737082" y="2070748"/>
            <a:ext cx="5486400" cy="4545951"/>
          </a:xfrm>
        </p:spPr>
        <p:txBody>
          <a:bodyPr/>
          <a:lstStyle/>
          <a:p>
            <a:r>
              <a:rPr lang="en-US" b="1" dirty="0"/>
              <a:t>Duration: </a:t>
            </a:r>
            <a:r>
              <a:rPr lang="en-US" b="0" dirty="0"/>
              <a:t>1 minute</a:t>
            </a:r>
          </a:p>
          <a:p>
            <a:endParaRPr lang="en-US" b="1" dirty="0"/>
          </a:p>
          <a:p>
            <a:r>
              <a:rPr lang="en-US" b="1" dirty="0"/>
              <a:t>Facilitator says:</a:t>
            </a:r>
            <a:r>
              <a:rPr lang="en-US" b="1" baseline="0" dirty="0"/>
              <a:t> </a:t>
            </a:r>
            <a:r>
              <a:rPr lang="en-US" b="0" baseline="0" dirty="0"/>
              <a:t>There is a three-part model we use when we think about text complexity.  </a:t>
            </a:r>
          </a:p>
          <a:p>
            <a:endParaRPr lang="en-US" b="1" baseline="0" dirty="0"/>
          </a:p>
          <a:p>
            <a:r>
              <a:rPr lang="en-US" b="1" baseline="0" dirty="0"/>
              <a:t>Facilitator does: </a:t>
            </a:r>
            <a:r>
              <a:rPr lang="en-US" b="0" baseline="0" dirty="0"/>
              <a:t>Gauge familiarity with the complexity triangle. </a:t>
            </a:r>
            <a:endParaRPr lang="en-US" b="0" dirty="0"/>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0" baseline="0" dirty="0"/>
              <a:t>Only two of the three parts of this model refer to the actual measures of complexity of the text itself – those are the quantitative and qualitative measures.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a:t>
            </a:r>
            <a:r>
              <a:rPr lang="en-US" b="0" baseline="0" dirty="0"/>
              <a:t>: </a:t>
            </a:r>
            <a:r>
              <a:rPr lang="en-US" baseline="0" dirty="0"/>
              <a:t>Quantitative measures, like a Lexile level, evaluate aspects of a text that a computer can count, like word frequency and sentence length.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 quantitative measure is a good starting point, but you must also consider the qualitative features that make a text complex.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a:t>
            </a:r>
            <a:r>
              <a:rPr lang="en-US" baseline="0" dirty="0"/>
              <a:t>: The qualitative features of a text can not be assessed by a computer – only a human can carefully read and analyze these features of a text, which include things like text structure, complex language and syntax, knowledge demands, levels of meaning, and themes that are subtle or implied.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The third aspect of this model doesn’t measure the complexity of the text itself, but speaks to what a teacher does with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Reader and Task refers to the professional judgement required by the teacher to make decisions about how and when to use a complex text in their classroom, as well as what instructional moves they may need to make to support students in accessing that text.  This third part of the model is the WHY behind the other two.  We don’t just measure the complexity of a text for the sake of identifying how complex it is.  We measure complexity so that we know first which grade-band it is most appropriate for and then most importantly, how we will need to plan around the features of complexity to support students in reading and understanding that text!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will be exploring Reader and Task considerations in more depth in Module 4.  For today’s purposes we are going to focus on the two measures that are inherent to the two text itself – quantitative and qualitative features.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Click and say: </a:t>
            </a:r>
            <a:r>
              <a:rPr lang="en-US" baseline="0" dirty="0"/>
              <a:t>Let’s start briefly by taking a closer look at the quantitative measures of text complexity.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indent="-457200">
              <a:buFont typeface="Arial"/>
              <a:buNone/>
              <a:defRPr/>
            </a:pPr>
            <a:r>
              <a:rPr lang="en-US" b="1" baseline="0" dirty="0"/>
              <a:t>Source:</a:t>
            </a:r>
            <a:r>
              <a:rPr lang="en-US" b="0" baseline="0" dirty="0"/>
              <a:t> Student Achievement Partners. (2015). </a:t>
            </a:r>
            <a:r>
              <a:rPr lang="en-US" b="0" i="1" dirty="0"/>
              <a:t>ELA/Literacy instructional practice guide: Coaching tool. </a:t>
            </a:r>
          </a:p>
          <a:p>
            <a:pPr indent="-457200">
              <a:buFont typeface="Arial"/>
              <a:buNone/>
              <a:defRPr/>
            </a:pPr>
            <a:endParaRPr lang="en-US" i="1" dirty="0"/>
          </a:p>
          <a:p>
            <a:pPr indent="-457200">
              <a:defRPr/>
            </a:pPr>
            <a:r>
              <a:rPr lang="en-US" b="1" dirty="0"/>
              <a:t>Image Source: </a:t>
            </a:r>
            <a:r>
              <a:rPr lang="en-US" dirty="0"/>
              <a:t>National Governors Association Center for Best Practices, Council of Chief State School Officers. (2010). Common Core State Standards: Appendix A. Washington, DC: National Governors Association Center for Best Practices, Council of Chief State School.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19436920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6</a:t>
            </a:r>
            <a:r>
              <a:rPr lang="en-US" dirty="0"/>
              <a:t> minutes</a:t>
            </a:r>
          </a:p>
          <a:p>
            <a:endParaRPr lang="en-US" dirty="0"/>
          </a:p>
          <a:p>
            <a:r>
              <a:rPr lang="en-US" b="1" dirty="0"/>
              <a:t>Facilitator does: </a:t>
            </a:r>
            <a:r>
              <a:rPr lang="en-US" dirty="0"/>
              <a:t>Review directions</a:t>
            </a:r>
            <a:r>
              <a:rPr lang="en-US" baseline="0" dirty="0"/>
              <a:t> and point participants to the excerpt in their note-catcher. Provide 4 minutes of independent work time, then click to reveal the discussion prompt and have participants discuss at their tables or with a partner. Don’t do a whole group debrief at this time.  Provide framing that we will be revisiting this text and re-thinking our word choice later in this session.</a:t>
            </a:r>
          </a:p>
          <a:p>
            <a:endParaRPr lang="en-US" baseline="0" dirty="0"/>
          </a:p>
          <a:p>
            <a:r>
              <a:rPr lang="en-US" b="1" baseline="0" dirty="0"/>
              <a:t>Facilitator says: </a:t>
            </a:r>
            <a:r>
              <a:rPr lang="en-US" baseline="0" dirty="0"/>
              <a:t>We will be returning to this text and our word choice a little bit later in this session.</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Longfellow, H. W. (1861). “Paul Revere's Ride.” Retrieved from </a:t>
            </a:r>
            <a:r>
              <a:rPr lang="en-US" u="sng" strike="noStrike" kern="1200" dirty="0">
                <a:solidFill>
                  <a:schemeClr val="tx1"/>
                </a:solidFill>
                <a:effectLst/>
                <a:latin typeface="+mn-lt"/>
                <a:ea typeface="+mn-ea"/>
                <a:cs typeface="+mn-cs"/>
                <a:hlinkClick r:id="rId3"/>
              </a:rPr>
              <a:t>https://www.poetryfoundation.org/poems/44637/the-landlords-tale-paul-reveres-ride</a:t>
            </a:r>
            <a:r>
              <a:rPr lang="en-US" u="none" strike="noStrike" kern="1200" dirty="0">
                <a:solidFill>
                  <a:schemeClr val="tx1"/>
                </a:solidFill>
                <a:effectLst/>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19052599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12488133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a:t>
            </a:r>
            <a:r>
              <a:rPr lang="en-US" dirty="0"/>
              <a:t> seconds</a:t>
            </a:r>
          </a:p>
          <a:p>
            <a:endParaRPr lang="en-US" dirty="0"/>
          </a:p>
          <a:p>
            <a:r>
              <a:rPr lang="en-US" b="1" dirty="0"/>
              <a:t>Facilitator says: </a:t>
            </a:r>
            <a:r>
              <a:rPr lang="en-US" dirty="0"/>
              <a:t>Take a moment</a:t>
            </a:r>
            <a:r>
              <a:rPr lang="en-US" baseline="0" dirty="0"/>
              <a:t> to review our agenda for today’s session.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13454313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Duration: </a:t>
            </a:r>
            <a:r>
              <a:rPr lang="en-US" b="0" dirty="0">
                <a:latin typeface="Calibri" panose="020F0502020204030204" pitchFamily="34" charset="0"/>
                <a:cs typeface="Calibri" panose="020F0502020204030204" pitchFamily="34" charset="0"/>
              </a:rPr>
              <a:t>30 seconds</a:t>
            </a:r>
          </a:p>
          <a:p>
            <a:endParaRPr lang="en-US" b="1" dirty="0">
              <a:latin typeface="Calibri" panose="020F0502020204030204" pitchFamily="34" charset="0"/>
              <a:ea typeface="Calibri" charset="0"/>
              <a:cs typeface="Calibri" panose="020F0502020204030204" pitchFamily="34" charset="0"/>
              <a:sym typeface="Allerta"/>
            </a:endParaRPr>
          </a:p>
          <a:p>
            <a:r>
              <a:rPr lang="en-US" b="1" dirty="0">
                <a:latin typeface="Calibri" panose="020F0502020204030204" pitchFamily="34" charset="0"/>
                <a:ea typeface="Calibri" charset="0"/>
                <a:cs typeface="Calibri" panose="020F0502020204030204" pitchFamily="34" charset="0"/>
                <a:sym typeface="Allerta"/>
              </a:rPr>
              <a:t>Facilitator says:</a:t>
            </a:r>
            <a:r>
              <a:rPr lang="en-US" b="1" baseline="0" dirty="0">
                <a:latin typeface="Calibri" panose="020F0502020204030204" pitchFamily="34" charset="0"/>
                <a:ea typeface="Calibri" charset="0"/>
                <a:cs typeface="Calibri" panose="020F0502020204030204" pitchFamily="34" charset="0"/>
                <a:sym typeface="Allerta"/>
              </a:rPr>
              <a:t> </a:t>
            </a:r>
            <a:r>
              <a:rPr lang="en-US" dirty="0">
                <a:latin typeface="Calibri" panose="020F0502020204030204" pitchFamily="34" charset="0"/>
                <a:ea typeface="Calibri" charset="0"/>
                <a:cs typeface="Calibri" panose="020F0502020204030204" pitchFamily="34" charset="0"/>
                <a:sym typeface="Allerta"/>
              </a:rPr>
              <a:t>As you will remember from Module 2, we’ve identified two core approaches</a:t>
            </a:r>
            <a:r>
              <a:rPr lang="en-US" baseline="0" dirty="0">
                <a:latin typeface="Calibri" panose="020F0502020204030204" pitchFamily="34" charset="0"/>
                <a:ea typeface="Calibri" charset="0"/>
                <a:cs typeface="Calibri" panose="020F0502020204030204" pitchFamily="34" charset="0"/>
                <a:sym typeface="Allerta"/>
              </a:rPr>
              <a:t> to building students’ vocabulary.</a:t>
            </a:r>
          </a:p>
          <a:p>
            <a:pPr marL="0" lvl="0" indent="0">
              <a:lnSpc>
                <a:spcPct val="80000"/>
              </a:lnSpc>
              <a:spcBef>
                <a:spcPts val="0"/>
              </a:spcBef>
              <a:buClr>
                <a:srgbClr val="3F3F39"/>
              </a:buClr>
              <a:buSzPct val="100000"/>
              <a:buFontTx/>
              <a:buNone/>
            </a:pPr>
            <a:endParaRPr lang="en-US" b="0" i="0" u="none" strike="noStrike" kern="1200" cap="none" baseline="0" dirty="0">
              <a:latin typeface="Calibri" panose="020F0502020204030204" pitchFamily="34" charset="0"/>
              <a:ea typeface="Calibri" charset="0"/>
              <a:cs typeface="Calibri" panose="020F0502020204030204" pitchFamily="34" charset="0"/>
              <a:sym typeface="Allerta"/>
            </a:endParaRPr>
          </a:p>
          <a:p>
            <a:pPr marL="0" lvl="0" indent="0">
              <a:lnSpc>
                <a:spcPct val="80000"/>
              </a:lnSpc>
              <a:spcBef>
                <a:spcPts val="0"/>
              </a:spcBef>
              <a:buClr>
                <a:srgbClr val="3F3F39"/>
              </a:buClr>
              <a:buSzPct val="100000"/>
              <a:buFontTx/>
              <a:buNone/>
            </a:pPr>
            <a:r>
              <a:rPr lang="en-US" b="1" i="0" u="none" strike="noStrike" kern="1200" cap="none" baseline="0" dirty="0">
                <a:latin typeface="Calibri" panose="020F0502020204030204" pitchFamily="34" charset="0"/>
                <a:ea typeface="Calibri" charset="0"/>
                <a:cs typeface="Calibri" panose="020F0502020204030204" pitchFamily="34" charset="0"/>
                <a:sym typeface="Allerta"/>
              </a:rPr>
              <a:t>Facilitator does: </a:t>
            </a:r>
            <a:r>
              <a:rPr lang="en-US" b="0" i="0" u="none" strike="noStrike" kern="1200" cap="none" baseline="0" dirty="0">
                <a:latin typeface="Calibri" panose="020F0502020204030204" pitchFamily="34" charset="0"/>
                <a:ea typeface="Calibri" charset="0"/>
                <a:cs typeface="Calibri" panose="020F0502020204030204" pitchFamily="34" charset="0"/>
                <a:sym typeface="Allerta"/>
              </a:rPr>
              <a:t>Click and say each type.</a:t>
            </a:r>
            <a:endParaRPr lang="en-US" b="0" i="0" u="none" strike="noStrike" kern="1200" cap="none" baseline="0" dirty="0">
              <a:latin typeface="Calibri" panose="020F0502020204030204" pitchFamily="34" charset="0"/>
              <a:ea typeface="Arial"/>
              <a:cs typeface="Calibri" panose="020F0502020204030204" pitchFamily="34" charset="0"/>
              <a:sym typeface="Aria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5784258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sz="1200" b="0" i="0" u="none" strike="noStrike" kern="1200" cap="none" baseline="0" dirty="0">
              <a:solidFill>
                <a:schemeClr val="tx1"/>
              </a:solidFill>
              <a:latin typeface="+mn-lt"/>
              <a:ea typeface="+mn-ea"/>
              <a:cs typeface="+mn-cs"/>
              <a:sym typeface="Arial"/>
            </a:endParaRPr>
          </a:p>
          <a:p>
            <a:r>
              <a:rPr lang="en-US" sz="1200" b="1" i="0" u="none" strike="noStrike" kern="1200" cap="none" baseline="0" dirty="0">
                <a:solidFill>
                  <a:schemeClr val="tx1"/>
                </a:solidFill>
                <a:latin typeface="+mn-lt"/>
                <a:ea typeface="+mn-ea"/>
                <a:cs typeface="+mn-cs"/>
                <a:sym typeface="Arial"/>
              </a:rPr>
              <a:t>Facilitator does: </a:t>
            </a:r>
            <a:r>
              <a:rPr lang="en-US" sz="1200" b="0" i="0" u="none" strike="noStrike" kern="1200" cap="none" baseline="0" dirty="0">
                <a:solidFill>
                  <a:schemeClr val="tx1"/>
                </a:solidFill>
                <a:latin typeface="+mn-lt"/>
                <a:ea typeface="+mn-ea"/>
                <a:cs typeface="+mn-cs"/>
                <a:sym typeface="Arial"/>
              </a:rPr>
              <a:t>Provide brief overview of direct vocab instruction </a:t>
            </a:r>
            <a:r>
              <a:rPr lang="en-US" dirty="0">
                <a:sym typeface="Arial"/>
              </a:rPr>
              <a:t>using the notes on the slide, </a:t>
            </a:r>
            <a:r>
              <a:rPr lang="en-US" sz="1200" b="0" i="0" u="none" strike="noStrike" kern="1200" cap="none" baseline="0" dirty="0">
                <a:solidFill>
                  <a:schemeClr val="tx1"/>
                </a:solidFill>
                <a:latin typeface="+mn-lt"/>
                <a:ea typeface="+mn-ea"/>
                <a:cs typeface="+mn-cs"/>
                <a:sym typeface="Arial"/>
              </a:rPr>
              <a:t>and explain how it is different from indirect vocabulary instruction. </a:t>
            </a:r>
          </a:p>
          <a:p>
            <a:endParaRPr lang="en-US" dirty="0">
              <a:sym typeface="Arial"/>
            </a:endParaRPr>
          </a:p>
          <a:p>
            <a:r>
              <a:rPr lang="en-US" sz="1200" b="0" i="0" u="none" strike="noStrike" kern="1200" cap="none" baseline="0" dirty="0">
                <a:solidFill>
                  <a:schemeClr val="tx1"/>
                </a:solidFill>
                <a:latin typeface="+mn-lt"/>
                <a:ea typeface="+mn-ea"/>
                <a:cs typeface="+mn-cs"/>
                <a:sym typeface="Arial"/>
              </a:rPr>
              <a:t>The main differences</a:t>
            </a:r>
            <a:r>
              <a:rPr lang="en-US" sz="1200" b="0" i="0" u="none" strike="noStrike" kern="1200" cap="none" dirty="0">
                <a:solidFill>
                  <a:schemeClr val="tx1"/>
                </a:solidFill>
                <a:latin typeface="+mn-lt"/>
                <a:ea typeface="+mn-ea"/>
                <a:cs typeface="+mn-cs"/>
                <a:sym typeface="Arial"/>
              </a:rPr>
              <a:t> include: </a:t>
            </a:r>
          </a:p>
          <a:p>
            <a:pPr marL="171450" indent="-171450">
              <a:buFont typeface="Arial" charset="0"/>
              <a:buChar char="•"/>
            </a:pPr>
            <a:r>
              <a:rPr lang="en-US" baseline="0" dirty="0">
                <a:sym typeface="Arial"/>
              </a:rPr>
              <a:t>Direct</a:t>
            </a:r>
            <a:r>
              <a:rPr lang="en-US" dirty="0">
                <a:sym typeface="Arial"/>
              </a:rPr>
              <a:t> instruction of the word by the teacher</a:t>
            </a:r>
          </a:p>
          <a:p>
            <a:pPr marL="171450" indent="-171450">
              <a:buFont typeface="Arial" charset="0"/>
              <a:buChar char="•"/>
            </a:pPr>
            <a:r>
              <a:rPr lang="en-US" dirty="0">
                <a:sym typeface="Arial"/>
              </a:rPr>
              <a:t>Students have opportunities to practice using the word/understanding its meaning</a:t>
            </a:r>
          </a:p>
          <a:p>
            <a:pPr marL="171450" indent="-171450">
              <a:buFont typeface="Arial" charset="0"/>
              <a:buChar char="•"/>
            </a:pPr>
            <a:r>
              <a:rPr lang="en-US" sz="1200" b="0" i="0" u="none" strike="noStrike" kern="1200" cap="none" baseline="0" dirty="0">
                <a:solidFill>
                  <a:schemeClr val="tx1"/>
                </a:solidFill>
                <a:latin typeface="+mn-lt"/>
                <a:ea typeface="+mn-ea"/>
                <a:cs typeface="+mn-cs"/>
                <a:sym typeface="Arial"/>
              </a:rPr>
              <a:t>Can include word study (i.e. analyzing root words and affixes) </a:t>
            </a:r>
          </a:p>
          <a:p>
            <a:endParaRPr lang="en-US" sz="1200" b="0" i="0" u="none" strike="noStrike" kern="1200" cap="none" baseline="0" dirty="0">
              <a:solidFill>
                <a:schemeClr val="tx1"/>
              </a:solidFill>
              <a:latin typeface="+mn-lt"/>
              <a:ea typeface="+mn-ea"/>
              <a:cs typeface="+mn-cs"/>
              <a:sym typeface="Arial"/>
            </a:endParaRPr>
          </a:p>
          <a:p>
            <a:r>
              <a:rPr lang="en-US" sz="1200" b="1" i="0" u="none" strike="noStrike" kern="1200" cap="none" baseline="0" dirty="0">
                <a:solidFill>
                  <a:schemeClr val="tx1"/>
                </a:solidFill>
                <a:latin typeface="+mn-lt"/>
                <a:ea typeface="+mn-ea"/>
                <a:cs typeface="+mn-cs"/>
                <a:sym typeface="Arial"/>
              </a:rPr>
              <a:t>Facilitator says: </a:t>
            </a:r>
            <a:r>
              <a:rPr lang="en-US" sz="1200" b="0" i="0" u="none" strike="noStrike" kern="1200" cap="none" baseline="0" dirty="0">
                <a:solidFill>
                  <a:schemeClr val="tx1"/>
                </a:solidFill>
                <a:latin typeface="+mn-lt"/>
                <a:ea typeface="+mn-ea"/>
                <a:cs typeface="+mn-cs"/>
                <a:sym typeface="Arial"/>
              </a:rPr>
              <a:t>For our purposes today, we are going to focus specifically on direct vocabulary instruction.</a:t>
            </a:r>
          </a:p>
          <a:p>
            <a:endParaRPr lang="en-US" sz="1200" b="0" i="0" u="none" strike="noStrike" kern="1200" cap="none" baseline="0" dirty="0">
              <a:solidFill>
                <a:schemeClr val="tx1"/>
              </a:solidFill>
              <a:latin typeface="+mn-lt"/>
              <a:ea typeface="+mn-ea"/>
              <a:cs typeface="+mn-cs"/>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cap="none" baseline="0" dirty="0">
                <a:solidFill>
                  <a:schemeClr val="tx1"/>
                </a:solidFill>
                <a:latin typeface="+mn-lt"/>
                <a:ea typeface="+mn-ea"/>
                <a:cs typeface="+mn-cs"/>
                <a:sym typeface="Arial"/>
              </a:rPr>
              <a:t>Source: </a:t>
            </a:r>
            <a:r>
              <a:rPr lang="en-US" sz="1200" u="none" strike="noStrike" kern="1200" dirty="0" err="1">
                <a:solidFill>
                  <a:schemeClr val="tx1"/>
                </a:solidFill>
                <a:effectLst/>
                <a:latin typeface="+mn-lt"/>
                <a:ea typeface="+mn-ea"/>
                <a:cs typeface="+mn-cs"/>
              </a:rPr>
              <a:t>Langenberg</a:t>
            </a:r>
            <a:r>
              <a:rPr lang="en-US" sz="1200" u="none" strike="noStrike" kern="1200" dirty="0">
                <a:solidFill>
                  <a:schemeClr val="tx1"/>
                </a:solidFill>
                <a:effectLst/>
                <a:latin typeface="+mn-lt"/>
                <a:ea typeface="+mn-ea"/>
                <a:cs typeface="+mn-cs"/>
              </a:rPr>
              <a:t>, D. et al. (2000)</a:t>
            </a:r>
            <a:r>
              <a:rPr lang="en-US" sz="1200" i="1" u="none" strike="noStrike"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Teaching Children to Read: An Evidence-Based Assessment of the Scientific Research Literature on Reading and Its Implications for Reading Instruction.</a:t>
            </a:r>
            <a:r>
              <a:rPr lang="en-US" sz="1200" i="1" u="none" strike="noStrike" kern="1200" dirty="0">
                <a:solidFill>
                  <a:schemeClr val="tx1"/>
                </a:solidFill>
                <a:effectLst/>
                <a:latin typeface="+mn-lt"/>
                <a:ea typeface="+mn-ea"/>
                <a:cs typeface="+mn-cs"/>
              </a:rPr>
              <a:t> National Reading Panel.</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15642844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1" dirty="0"/>
          </a:p>
          <a:p>
            <a:r>
              <a:rPr lang="en-US" b="1" dirty="0"/>
              <a:t>Facilitator says:</a:t>
            </a:r>
            <a:r>
              <a:rPr lang="en-US" b="1" baseline="0" dirty="0"/>
              <a:t> </a:t>
            </a:r>
            <a:r>
              <a:rPr lang="en-US" b="0" baseline="0" dirty="0"/>
              <a:t>Let’s start by examining what direct vocabulary instruction looks and sounds like.  It’s important to point out that this might look different depending on the word!  </a:t>
            </a:r>
          </a:p>
          <a:p>
            <a:endParaRPr lang="en-US" b="0" baseline="0" dirty="0"/>
          </a:p>
          <a:p>
            <a:r>
              <a:rPr lang="en-US" b="1" baseline="0" dirty="0"/>
              <a:t>Facilitator does: </a:t>
            </a:r>
            <a:r>
              <a:rPr lang="en-US" b="0" baseline="0" dirty="0"/>
              <a:t>Click to reveal arrow.</a:t>
            </a:r>
          </a:p>
          <a:p>
            <a:endParaRPr lang="en-US" b="0" baseline="0" dirty="0"/>
          </a:p>
          <a:p>
            <a:r>
              <a:rPr lang="en-US" b="1" baseline="0" dirty="0"/>
              <a:t>Facilitator says: </a:t>
            </a:r>
            <a:r>
              <a:rPr lang="en-US" b="0" baseline="0" dirty="0"/>
              <a:t>Direct instruction will look one way for words that require less time and attention. And it will look another way for</a:t>
            </a:r>
            <a:r>
              <a:rPr lang="is-IS" b="0" baseline="0" dirty="0"/>
              <a:t>…</a:t>
            </a:r>
          </a:p>
          <a:p>
            <a:endParaRPr lang="is-IS" b="0" baseline="0" dirty="0"/>
          </a:p>
          <a:p>
            <a:r>
              <a:rPr lang="is-IS" b="1" baseline="0" dirty="0"/>
              <a:t>Facilitator does</a:t>
            </a:r>
            <a:r>
              <a:rPr lang="is-IS" b="0" baseline="0" dirty="0"/>
              <a:t>: Click to reveal arrow and text.  Read the text. </a:t>
            </a:r>
          </a:p>
          <a:p>
            <a:endParaRPr lang="is-IS" b="0" baseline="0" dirty="0"/>
          </a:p>
          <a:p>
            <a:r>
              <a:rPr lang="is-IS" b="1" baseline="0" dirty="0"/>
              <a:t>Facilitator says: </a:t>
            </a:r>
            <a:r>
              <a:rPr lang="is-IS" b="0" baseline="0" dirty="0"/>
              <a:t>In the second half of this session we will explore how exactly to distinguish between words that require more or less attention.  </a:t>
            </a:r>
            <a:r>
              <a:rPr lang="en-US" b="0" baseline="0" dirty="0"/>
              <a:t>F</a:t>
            </a:r>
            <a:r>
              <a:rPr lang="is-IS" b="0" baseline="0" dirty="0"/>
              <a:t>or now, we want to focus our attention on what direct instruction looks like for both of these categories of words. </a:t>
            </a: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15274774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a:t>
            </a:r>
            <a:r>
              <a:rPr lang="en-US" b="0" baseline="0" dirty="0"/>
              <a:t> minute</a:t>
            </a:r>
            <a:endParaRPr lang="en-US" b="0" dirty="0"/>
          </a:p>
          <a:p>
            <a:endParaRPr lang="en-US" dirty="0"/>
          </a:p>
          <a:p>
            <a:r>
              <a:rPr lang="en-US" b="1" dirty="0"/>
              <a:t>Facilitator</a:t>
            </a:r>
            <a:r>
              <a:rPr lang="en-US" b="1" baseline="0" dirty="0"/>
              <a:t> says: </a:t>
            </a:r>
            <a:r>
              <a:rPr lang="en-US" baseline="0" dirty="0"/>
              <a:t>For words that require less time and attention, a quick explanation might do!</a:t>
            </a:r>
          </a:p>
          <a:p>
            <a:endParaRPr lang="en-US" baseline="0" dirty="0"/>
          </a:p>
          <a:p>
            <a:r>
              <a:rPr lang="en-US" b="1" baseline="0" dirty="0"/>
              <a:t>Facilitator does: </a:t>
            </a:r>
            <a:r>
              <a:rPr lang="en-US" dirty="0"/>
              <a:t>Read aloud quote from</a:t>
            </a:r>
            <a:r>
              <a:rPr lang="en-US" baseline="0" dirty="0"/>
              <a:t> Paul Revere’s Ride. Then click to reveal image and text bubble. Provide quick in the moment definitions for the two bolded words by reading what’s in the text bubble.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0" baseline="0" dirty="0"/>
              <a:t>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r>
              <a:rPr lang="is-IS" b="0" baseline="0" dirty="0"/>
              <a:t> </a:t>
            </a:r>
            <a:endParaRPr lang="is-I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17543877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56050"/>
          </a:xfrm>
        </p:spPr>
        <p:txBody>
          <a:bodyPr/>
          <a:lstStyle/>
          <a:p>
            <a:r>
              <a:rPr lang="en-US" b="1" dirty="0"/>
              <a:t>Duration: </a:t>
            </a:r>
            <a:r>
              <a:rPr lang="en-US" b="0" dirty="0"/>
              <a:t>30 seconds</a:t>
            </a:r>
          </a:p>
          <a:p>
            <a:endParaRPr lang="en-US" dirty="0"/>
          </a:p>
          <a:p>
            <a:r>
              <a:rPr lang="en-US" b="1" dirty="0"/>
              <a:t>Facilitator says: </a:t>
            </a:r>
            <a:r>
              <a:rPr lang="en-US" dirty="0"/>
              <a:t>In that example you can see how we could provide very quick, in the moment definitions of these two words in context.  The teacher simply broke out of their read aloud and provided a quick definition of two very concrete words and then moved back into the read aloud.  Sometimes, that’s enough!  Other times</a:t>
            </a:r>
            <a:r>
              <a:rPr lang="is-IS" dirty="0"/>
              <a:t>…</a:t>
            </a:r>
          </a:p>
          <a:p>
            <a:endParaRPr lang="is-IS" dirty="0"/>
          </a:p>
          <a:p>
            <a:r>
              <a:rPr lang="is-IS" b="1" dirty="0"/>
              <a:t>Facilitator does: </a:t>
            </a:r>
            <a:r>
              <a:rPr lang="is-IS" dirty="0"/>
              <a:t>Click and read text.</a:t>
            </a:r>
          </a:p>
          <a:p>
            <a:endParaRPr lang="is-IS" baseline="0" dirty="0"/>
          </a:p>
          <a:p>
            <a:r>
              <a:rPr lang="is-IS" b="1" baseline="0" dirty="0"/>
              <a:t>Facilitator says: </a:t>
            </a:r>
            <a:r>
              <a:rPr lang="is-IS" b="0" baseline="0" dirty="0"/>
              <a:t>We‘ll talk more about this later in the session, but these are words that may be abstract, have multiple meanings, or are especially central to understanding the text‘s meaning. So - w</a:t>
            </a:r>
            <a:r>
              <a:rPr lang="is-IS" baseline="0" dirty="0"/>
              <a:t>hat does it look like to spend more time and attention on words when providing direct vocabulary instruction?</a:t>
            </a:r>
          </a:p>
          <a:p>
            <a:endParaRPr lang="is-IS" baseline="0" dirty="0"/>
          </a:p>
          <a:p>
            <a:r>
              <a:rPr lang="is-IS" b="1" baseline="0" dirty="0"/>
              <a:t>Facilitator does</a:t>
            </a:r>
            <a:r>
              <a:rPr lang="is-IS" baseline="0" dirty="0"/>
              <a:t>: Click to reveal hat.</a:t>
            </a:r>
          </a:p>
          <a:p>
            <a:endParaRPr lang="is-IS" baseline="0" dirty="0"/>
          </a:p>
          <a:p>
            <a:r>
              <a:rPr lang="is-IS" b="1" baseline="0" dirty="0"/>
              <a:t>Facilitator says: </a:t>
            </a:r>
            <a:r>
              <a:rPr lang="is-IS" baseline="0" dirty="0"/>
              <a:t>Now put on your student hats and let’s experience it from a student’s perspective!</a:t>
            </a:r>
          </a:p>
          <a:p>
            <a:endParaRPr lang="is-IS" baseline="0" dirty="0"/>
          </a:p>
          <a:p>
            <a:r>
              <a:rPr lang="is-IS" b="1" baseline="0" dirty="0"/>
              <a:t>Image Source: </a:t>
            </a:r>
            <a:r>
              <a:rPr lang="is-IS" b="0" baseline="0" dirty="0"/>
              <a:t>Public domain. </a:t>
            </a:r>
            <a:endParaRPr lang="is-I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2383325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1.5 minutes</a:t>
            </a:r>
          </a:p>
          <a:p>
            <a:endParaRPr lang="en-US" dirty="0"/>
          </a:p>
          <a:p>
            <a:r>
              <a:rPr lang="en-US" b="1" dirty="0"/>
              <a:t>Facilitator does: </a:t>
            </a:r>
            <a:r>
              <a:rPr lang="en-US" dirty="0"/>
              <a:t>Read aloud the excerpt from Paul Revere’s Ride on the slide. </a:t>
            </a:r>
          </a:p>
          <a:p>
            <a:endParaRPr lang="en-US" dirty="0"/>
          </a:p>
          <a:p>
            <a:r>
              <a:rPr lang="en-US" b="1" dirty="0"/>
              <a:t>Facilitator says: </a:t>
            </a:r>
            <a:r>
              <a:rPr lang="en-US" dirty="0"/>
              <a:t>I want to take a moment to talk about this word “defiance.” It is an important word that describes the way Paul Revere was spreading his warning, and you may not have heard of it before. We’re going to try to put together its definition together.</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9963625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dirty="0"/>
              <a:t>Duration: </a:t>
            </a:r>
            <a:r>
              <a:rPr lang="en-US" b="0" dirty="0"/>
              <a:t>3.5 minutes</a:t>
            </a:r>
          </a:p>
          <a:p>
            <a:endParaRPr lang="en-US" dirty="0"/>
          </a:p>
          <a:p>
            <a:r>
              <a:rPr lang="en-US" b="1" baseline="0" dirty="0"/>
              <a:t>Facilitator says: </a:t>
            </a:r>
            <a:r>
              <a:rPr lang="en-US" baseline="0" dirty="0"/>
              <a:t>So, what does the word “defiance” mean as it is used here? Re-read the last stanza of the poem and find evidence from the text that helps us understand the meaning of this word.  </a:t>
            </a:r>
          </a:p>
          <a:p>
            <a:endParaRPr lang="en-US" baseline="0" dirty="0"/>
          </a:p>
          <a:p>
            <a:r>
              <a:rPr lang="en-US" b="1" baseline="0" dirty="0"/>
              <a:t>Facilitator does: </a:t>
            </a:r>
            <a:r>
              <a:rPr lang="en-US" b="0" baseline="0" dirty="0"/>
              <a:t>Have participants go back into their texts, and then turn and talk with a partner to discuss the meaning of the word and identify evidence from the text that supports them in understanding that. </a:t>
            </a:r>
          </a:p>
          <a:p>
            <a:endParaRPr lang="en-US" b="0" baseline="0" dirty="0"/>
          </a:p>
          <a:p>
            <a:r>
              <a:rPr lang="en-US" baseline="0" dirty="0"/>
              <a:t>Probe as necessary: </a:t>
            </a:r>
          </a:p>
          <a:p>
            <a:pPr marL="171450" indent="-171450">
              <a:buFont typeface="Arial" panose="020B0604020202020204" pitchFamily="34" charset="0"/>
              <a:buChar char="•"/>
            </a:pPr>
            <a:r>
              <a:rPr lang="en-US" baseline="0" dirty="0"/>
              <a:t>What do we know that defiance is </a:t>
            </a:r>
            <a:r>
              <a:rPr lang="en-US" b="1" baseline="0" dirty="0"/>
              <a:t>not</a:t>
            </a:r>
            <a:r>
              <a:rPr lang="en-US" baseline="0" dirty="0"/>
              <a:t>? </a:t>
            </a:r>
          </a:p>
          <a:p>
            <a:pPr marL="171450" indent="-171450">
              <a:buFont typeface="Arial" panose="020B0604020202020204" pitchFamily="34" charset="0"/>
              <a:buChar char="•"/>
            </a:pPr>
            <a:r>
              <a:rPr lang="en-US" baseline="0" dirty="0"/>
              <a:t>Why did Paul Revere have to ride at night?</a:t>
            </a:r>
          </a:p>
          <a:p>
            <a:pPr marL="171450" indent="-171450">
              <a:buFont typeface="Arial" panose="020B0604020202020204" pitchFamily="34" charset="0"/>
              <a:buChar char="•"/>
            </a:pPr>
            <a:r>
              <a:rPr lang="en-US" baseline="0" dirty="0"/>
              <a:t>Why was he in such a hurry?</a:t>
            </a:r>
          </a:p>
          <a:p>
            <a:endParaRPr lang="en-US" baseline="0" dirty="0"/>
          </a:p>
          <a:p>
            <a:r>
              <a:rPr lang="en-US" b="1" baseline="0" dirty="0"/>
              <a:t>Look for:</a:t>
            </a:r>
          </a:p>
          <a:p>
            <a:pPr marL="171450" indent="-171450">
              <a:buFont typeface="Arial" charset="0"/>
              <a:buChar char="•"/>
            </a:pPr>
            <a:r>
              <a:rPr lang="en-US" baseline="0" dirty="0"/>
              <a:t>Defiance is going against what you are supposed to do, the opposite of what is expected or asked of you, or the absence of fear of consequences.</a:t>
            </a:r>
          </a:p>
          <a:p>
            <a:pPr marL="171450" indent="-171450">
              <a:buFont typeface="Arial" charset="0"/>
              <a:buChar char="•"/>
            </a:pPr>
            <a:r>
              <a:rPr lang="en-US" baseline="0" dirty="0"/>
              <a:t>Evidence: </a:t>
            </a:r>
          </a:p>
          <a:p>
            <a:pPr marL="628650" lvl="1" indent="-171450">
              <a:buFont typeface="Arial" charset="0"/>
              <a:buChar char="•"/>
            </a:pPr>
            <a:r>
              <a:rPr lang="en-US" baseline="0" dirty="0"/>
              <a:t>“A cry of defiance, and not of fear.” – here, we know that it must be something different than fear.</a:t>
            </a:r>
          </a:p>
          <a:p>
            <a:pPr marL="628650" lvl="1" indent="-171450">
              <a:buFont typeface="Arial" charset="0"/>
              <a:buChar char="•"/>
            </a:pPr>
            <a:r>
              <a:rPr lang="en-US" baseline="0" dirty="0"/>
              <a:t>“cry of alarm” – it was urgent and something that needed to be done quickly</a:t>
            </a:r>
          </a:p>
          <a:p>
            <a:pPr marL="628650" lvl="1" indent="-171450">
              <a:buFont typeface="Arial" charset="0"/>
              <a:buChar char="•"/>
            </a:pPr>
            <a:r>
              <a:rPr lang="en-US" baseline="0" dirty="0"/>
              <a:t>The ride occurred under the cover of darkness – it was something he wasn’t supposed to do</a:t>
            </a:r>
          </a:p>
          <a:p>
            <a:endParaRPr lang="en-US" baseline="0" dirty="0"/>
          </a:p>
          <a:p>
            <a:r>
              <a:rPr lang="en-US" b="1" baseline="0" dirty="0"/>
              <a:t>Facilitator does: </a:t>
            </a:r>
            <a:r>
              <a:rPr lang="en-US" b="0" baseline="0" dirty="0"/>
              <a:t>After participants identify the evidence, click to reveal the sentence that they should have selected to confirm. </a:t>
            </a:r>
            <a:endParaRPr lang="en-US" b="1"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0" baseline="0" dirty="0"/>
              <a:t>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r>
              <a:rPr lang="is-IS" b="0" baseline="0" dirty="0"/>
              <a:t> </a:t>
            </a:r>
            <a:endParaRPr lang="is-I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1246394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8938" y="860425"/>
            <a:ext cx="3711575" cy="2087563"/>
          </a:xfrm>
        </p:spPr>
      </p:sp>
      <p:sp>
        <p:nvSpPr>
          <p:cNvPr id="3" name="Notes Placeholder 2"/>
          <p:cNvSpPr>
            <a:spLocks noGrp="1"/>
          </p:cNvSpPr>
          <p:nvPr>
            <p:ph type="body" idx="1"/>
          </p:nvPr>
        </p:nvSpPr>
        <p:spPr>
          <a:xfrm>
            <a:off x="724382" y="3339968"/>
            <a:ext cx="5486400" cy="3600450"/>
          </a:xfrm>
        </p:spPr>
        <p:txBody>
          <a:bodyPr/>
          <a:lstStyle/>
          <a:p>
            <a:r>
              <a:rPr lang="en-US" b="1" dirty="0"/>
              <a:t>Duration: </a:t>
            </a:r>
            <a:r>
              <a:rPr lang="en-US" b="0" dirty="0"/>
              <a:t>30</a:t>
            </a:r>
            <a:r>
              <a:rPr lang="en-US" b="0" baseline="0" dirty="0"/>
              <a:t> seconds</a:t>
            </a:r>
            <a:endParaRPr lang="en-US" dirty="0"/>
          </a:p>
          <a:p>
            <a:endParaRPr lang="en-US" dirty="0"/>
          </a:p>
          <a:p>
            <a:r>
              <a:rPr lang="en-US" b="1" dirty="0"/>
              <a:t>Facilitator says:</a:t>
            </a:r>
            <a:r>
              <a:rPr lang="en-US" b="1" baseline="0" dirty="0"/>
              <a:t> </a:t>
            </a:r>
            <a:r>
              <a:rPr lang="en-US" dirty="0"/>
              <a:t>Many</a:t>
            </a:r>
            <a:r>
              <a:rPr lang="en-US" baseline="0" dirty="0"/>
              <a:t> tools are available to measure the quantitative value of a text. One of the most common is a Lexile level, which we talked about briefly in Module 1. </a:t>
            </a:r>
            <a:r>
              <a:rPr lang="en-US" dirty="0"/>
              <a:t>A Lexile Level</a:t>
            </a:r>
            <a:r>
              <a:rPr lang="en-US" baseline="0" dirty="0"/>
              <a:t> </a:t>
            </a:r>
            <a:r>
              <a:rPr lang="en-US" dirty="0"/>
              <a:t>is determined by a computer using a formula based on factors like the length of sentences and how often a word repeats in a passage. </a:t>
            </a:r>
          </a:p>
          <a:p>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Source:</a:t>
            </a:r>
            <a:r>
              <a:rPr lang="en-US" b="0" baseline="0" dirty="0"/>
              <a:t> Student Achievement Partners. (2015). </a:t>
            </a:r>
            <a:r>
              <a:rPr lang="en-US" b="0" i="1" dirty="0"/>
              <a:t>ELA/Literacy instructional practice guide: Coaching tool.</a:t>
            </a: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29359752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31838"/>
            <a:ext cx="5486400" cy="3086100"/>
          </a:xfrm>
        </p:spPr>
      </p:sp>
      <p:sp>
        <p:nvSpPr>
          <p:cNvPr id="3" name="Notes Placeholder 2"/>
          <p:cNvSpPr>
            <a:spLocks noGrp="1"/>
          </p:cNvSpPr>
          <p:nvPr>
            <p:ph type="body" idx="1"/>
          </p:nvPr>
        </p:nvSpPr>
        <p:spPr>
          <a:xfrm>
            <a:off x="685800" y="3966210"/>
            <a:ext cx="5486400" cy="3600450"/>
          </a:xfrm>
        </p:spPr>
        <p:txBody>
          <a:bodyPr/>
          <a:lstStyle/>
          <a:p>
            <a:r>
              <a:rPr lang="en-US" b="1" dirty="0"/>
              <a:t>Duration: </a:t>
            </a:r>
            <a:r>
              <a:rPr lang="en-US" b="0" dirty="0"/>
              <a:t>2.5 minutes</a:t>
            </a:r>
          </a:p>
          <a:p>
            <a:endParaRPr lang="en-US" b="1" dirty="0"/>
          </a:p>
          <a:p>
            <a:r>
              <a:rPr lang="en-US" b="1" dirty="0"/>
              <a:t>Facilitator</a:t>
            </a:r>
            <a:r>
              <a:rPr lang="en-US" b="1" baseline="0" dirty="0"/>
              <a:t> says: </a:t>
            </a:r>
            <a:r>
              <a:rPr lang="en-US" b="0" baseline="0" dirty="0"/>
              <a:t>Now that we have come up with an idea of what it might mean, it can also help us to try to think of words that are synonyms for defiance, or words that are somehow connected or related. Can you think of any? (Give think time) Here are some examples.</a:t>
            </a:r>
          </a:p>
          <a:p>
            <a:endParaRPr lang="en-US" b="0" baseline="0" dirty="0"/>
          </a:p>
          <a:p>
            <a:r>
              <a:rPr lang="en-US" b="1" baseline="0" dirty="0"/>
              <a:t>Facilitator does: </a:t>
            </a:r>
            <a:r>
              <a:rPr lang="en-US" b="0" baseline="0" dirty="0"/>
              <a:t>Click to reveal examples.</a:t>
            </a:r>
          </a:p>
          <a:p>
            <a:endParaRPr lang="en-US" b="0" baseline="0" dirty="0"/>
          </a:p>
          <a:p>
            <a:r>
              <a:rPr lang="en-US" b="1" baseline="0" dirty="0"/>
              <a:t>Facilitator says: </a:t>
            </a:r>
            <a:r>
              <a:rPr lang="en-US" b="0" baseline="0" dirty="0"/>
              <a:t>I want everyone to pick one word up here that is familiar to you and think about what it means.</a:t>
            </a:r>
          </a:p>
          <a:p>
            <a:endParaRPr lang="en-US" b="0" baseline="0" dirty="0"/>
          </a:p>
          <a:p>
            <a:r>
              <a:rPr lang="en-US" b="1" baseline="0" dirty="0"/>
              <a:t>Facilitator does: </a:t>
            </a:r>
            <a:r>
              <a:rPr lang="en-US" b="0" baseline="0" dirty="0"/>
              <a:t>Invite participants to share out (for at least two different words). As needed probe, for example:  “Disobedience” I’ve seen that word referring to children. What does it really mean to be disobedient?</a:t>
            </a:r>
          </a:p>
          <a:p>
            <a:endParaRPr lang="en-US" b="0" baseline="0" dirty="0"/>
          </a:p>
          <a:p>
            <a:r>
              <a:rPr lang="en-US" b="1" baseline="0" dirty="0"/>
              <a:t>Facilitator does: </a:t>
            </a:r>
            <a:r>
              <a:rPr lang="en-US" b="0" baseline="0" dirty="0"/>
              <a:t>Connect back to the definition we just inferred from the text and confirm that it makes sense based on the meaning of the word “disobedience” or other words identified by participants.</a:t>
            </a:r>
          </a:p>
          <a:p>
            <a:endParaRPr lang="en-US" b="0" baseline="0" dirty="0"/>
          </a:p>
          <a:p>
            <a:r>
              <a:rPr lang="en-US" b="1" baseline="0" dirty="0"/>
              <a:t>Look for:</a:t>
            </a:r>
          </a:p>
          <a:p>
            <a:pPr marL="171450" indent="-171450">
              <a:buFont typeface="Arial" charset="0"/>
              <a:buChar char="•"/>
            </a:pPr>
            <a:r>
              <a:rPr lang="en-US" b="0" baseline="0" dirty="0"/>
              <a:t>Words that make a connection to the fact that defiance means openly and purposefully going against an expectation or order. Emphasize that defiance is not an accident.</a:t>
            </a:r>
          </a:p>
          <a:p>
            <a:pPr marL="171450" indent="-171450">
              <a:buFont typeface="Arial" charset="0"/>
              <a:buChar char="•"/>
            </a:pPr>
            <a:endParaRPr lang="en-US" b="0" baseline="0" dirty="0"/>
          </a:p>
          <a:p>
            <a:pPr marL="0" indent="0">
              <a:buFont typeface="Arial" charset="0"/>
              <a:buNone/>
            </a:pPr>
            <a:r>
              <a:rPr lang="en-US" b="1" baseline="0" dirty="0"/>
              <a:t>Important Note for Facilitators: </a:t>
            </a:r>
            <a:r>
              <a:rPr lang="en-US" b="0" baseline="0" dirty="0"/>
              <a:t>We are modeling using synonyms to determine meaning because it works well for this particular word, and there are not really ‘word parts’ that we can use in this case to dissect the word. If the question comes up, emphasize that you won’t be able to rely on this strategy every time – sometimes word parts, or other ways will be more impactful.</a:t>
            </a:r>
          </a:p>
          <a:p>
            <a:pPr marL="0" indent="0">
              <a:buFont typeface="Arial" charset="0"/>
              <a:buNone/>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9035151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p>
          <a:p>
            <a:endParaRPr lang="en-US" b="1" dirty="0"/>
          </a:p>
          <a:p>
            <a:r>
              <a:rPr lang="en-US" b="1" dirty="0"/>
              <a:t>Facilitator says: </a:t>
            </a:r>
            <a:r>
              <a:rPr lang="en-US" b="0" dirty="0"/>
              <a:t>So</a:t>
            </a:r>
            <a:r>
              <a:rPr lang="en-US" b="0" baseline="0" dirty="0"/>
              <a:t> let’s define this word based on what we just identified in the text and in the word itself. </a:t>
            </a:r>
          </a:p>
          <a:p>
            <a:endParaRPr lang="en-US" b="1" baseline="0" dirty="0"/>
          </a:p>
          <a:p>
            <a:r>
              <a:rPr lang="en-US" b="1" baseline="0" dirty="0"/>
              <a:t>Facilitator does: </a:t>
            </a:r>
            <a:r>
              <a:rPr lang="en-US" b="0" baseline="0" dirty="0"/>
              <a:t>Read definition and click to reveal example sentence to show this word in a different context. </a:t>
            </a:r>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20108206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4 minutes</a:t>
            </a:r>
          </a:p>
          <a:p>
            <a:endParaRPr lang="en-US" dirty="0"/>
          </a:p>
          <a:p>
            <a:r>
              <a:rPr lang="en-US" b="1" dirty="0"/>
              <a:t>Facilitator does: </a:t>
            </a:r>
            <a:r>
              <a:rPr lang="en-US" dirty="0"/>
              <a:t>Have participants do this with a partner in their note-catchers, then share with other pairs at their table;</a:t>
            </a:r>
            <a:r>
              <a:rPr lang="en-US" baseline="0" dirty="0"/>
              <a:t> if time allows, invite some participants to share out.</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27034378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1" dirty="0"/>
              <a:t>Duration: </a:t>
            </a:r>
            <a:r>
              <a:rPr lang="en-US" b="0" dirty="0"/>
              <a:t>3 minutes</a:t>
            </a:r>
            <a:endParaRPr lang="en-US" b="0" baseline="0" dirty="0"/>
          </a:p>
          <a:p>
            <a:endParaRPr lang="en-US" baseline="0" dirty="0"/>
          </a:p>
          <a:p>
            <a:r>
              <a:rPr lang="en-US" b="1" baseline="0" dirty="0"/>
              <a:t>Facilitator says: </a:t>
            </a:r>
            <a:r>
              <a:rPr lang="en-US" baseline="0" dirty="0"/>
              <a:t>Let’s solidify our understanding of the word ’defiance’ by making connections between this word an other words.  Invite participants to work independently to complete these two tasks in their note-catcher and then share their thoughts and ideas with a partner. </a:t>
            </a:r>
          </a:p>
          <a:p>
            <a:endParaRPr lang="en-US" baseline="0" dirty="0"/>
          </a:p>
          <a:p>
            <a:r>
              <a:rPr lang="en-US" b="1" baseline="0" dirty="0"/>
              <a:t>Look for: </a:t>
            </a:r>
          </a:p>
          <a:p>
            <a:pPr marL="171450" indent="-171450">
              <a:buFont typeface="Arial" panose="020B0604020202020204" pitchFamily="34" charset="0"/>
              <a:buChar char="•"/>
            </a:pPr>
            <a:r>
              <a:rPr lang="en-US" b="0" baseline="0" dirty="0"/>
              <a:t>Answers will vary, but some potential other situations include: a child not listening to a parent, student defying a teacher, etc.</a:t>
            </a:r>
          </a:p>
          <a:p>
            <a:pPr marL="171450" indent="-171450">
              <a:buFont typeface="Arial" panose="020B0604020202020204" pitchFamily="34" charset="0"/>
              <a:buChar char="•"/>
            </a:pPr>
            <a:r>
              <a:rPr lang="en-US" b="0" baseline="0" dirty="0"/>
              <a:t>Potential antonyms (you can also prompt people to generate words/phrases that describe the opposite of “defiance”): obedience, following rules, agreeable</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baseline="0" dirty="0"/>
              <a:t>Facilitator Note:</a:t>
            </a:r>
          </a:p>
          <a:p>
            <a:pPr marL="171450" indent="-171450">
              <a:buFont typeface="Arial" panose="020B0604020202020204" pitchFamily="34" charset="0"/>
              <a:buChar char="•"/>
            </a:pPr>
            <a:r>
              <a:rPr lang="en-US" b="0" baseline="0" dirty="0"/>
              <a:t>Now is a good time to refer back to the poem – if we are drawing a lot of comparisons to child/parent, student/teacher when it comes to defiance, who is Paul Revere in this situation? The child or the parent? Who is he defying? This helps to come full circle with the definition we have created.</a:t>
            </a:r>
          </a:p>
          <a:p>
            <a:pPr marL="171450" indent="-171450">
              <a:buFont typeface="Arial" panose="020B0604020202020204" pitchFamily="34" charset="0"/>
              <a:buChar cha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21281574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3.5 minutes</a:t>
            </a:r>
          </a:p>
          <a:p>
            <a:endParaRPr lang="en-US" dirty="0"/>
          </a:p>
          <a:p>
            <a:r>
              <a:rPr lang="en-US" b="1" dirty="0"/>
              <a:t>Facilitator does: </a:t>
            </a:r>
            <a:r>
              <a:rPr lang="en-US" dirty="0"/>
              <a:t>Have participants do this independently in their note-catchers then share with their partners or at their tables;</a:t>
            </a:r>
            <a:r>
              <a:rPr lang="en-US" baseline="0" dirty="0"/>
              <a:t> if time allows, invite some participants to share out. </a:t>
            </a:r>
            <a:r>
              <a:rPr lang="en-US" b="0" baseline="0" dirty="0"/>
              <a:t>As needed, prompt participants to begin their sentences with “I showed defiance when…” </a:t>
            </a:r>
          </a:p>
          <a:p>
            <a:endParaRPr lang="en-US" b="0" baseline="0" dirty="0"/>
          </a:p>
          <a:p>
            <a:r>
              <a:rPr lang="en-US" b="1" baseline="0" dirty="0"/>
              <a:t>Important Note: </a:t>
            </a:r>
            <a:r>
              <a:rPr lang="en-US" b="0" baseline="0" dirty="0"/>
              <a:t>Frequently, this step of “writing your own sentence” using a new vocabulary word has come in the beginning stages of learning the word. However, because students have a limited understanding of the word and how it’s used in those early stages, the task at that point is not meaningful/useful. Asking students to generate their own sentence using a vocabulary word is best done at the end of the process of learning the word, as reflected in this protocol. </a:t>
            </a:r>
            <a:endParaRPr lang="en-US" b="1" baseline="0" dirty="0"/>
          </a:p>
          <a:p>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Image Source: </a:t>
            </a:r>
            <a:r>
              <a:rPr lang="is-IS" baseline="0" dirty="0"/>
              <a:t>Public Domain</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17616540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2950"/>
            <a:ext cx="5486400" cy="3086100"/>
          </a:xfrm>
        </p:spPr>
      </p:sp>
      <p:sp>
        <p:nvSpPr>
          <p:cNvPr id="3" name="Notes Placeholder 2"/>
          <p:cNvSpPr>
            <a:spLocks noGrp="1"/>
          </p:cNvSpPr>
          <p:nvPr>
            <p:ph type="body" idx="1"/>
          </p:nvPr>
        </p:nvSpPr>
        <p:spPr>
          <a:xfrm>
            <a:off x="685800" y="4046220"/>
            <a:ext cx="5486400" cy="4919980"/>
          </a:xfrm>
        </p:spPr>
        <p:txBody>
          <a:bodyPr/>
          <a:lstStyle/>
          <a:p>
            <a:r>
              <a:rPr lang="en-US" b="1" dirty="0"/>
              <a:t>Duration: </a:t>
            </a:r>
            <a:r>
              <a:rPr lang="en-US" b="0" dirty="0"/>
              <a:t>5 minutes</a:t>
            </a:r>
          </a:p>
          <a:p>
            <a:endParaRPr lang="en-US" b="1" dirty="0"/>
          </a:p>
          <a:p>
            <a:r>
              <a:rPr lang="en-US" b="1" dirty="0"/>
              <a:t>Facilitator says: </a:t>
            </a:r>
            <a:r>
              <a:rPr lang="en-US" b="0" dirty="0"/>
              <a:t>What we just experienced was a protocol for direct</a:t>
            </a:r>
            <a:r>
              <a:rPr lang="en-US" b="0" baseline="0" dirty="0"/>
              <a:t> vocabulary instruction. </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Point participants to the protocol in their note-catcher and review the</a:t>
            </a:r>
            <a:r>
              <a:rPr lang="en-US" baseline="0" dirty="0"/>
              <a:t> first direction</a:t>
            </a:r>
            <a:r>
              <a:rPr lang="en-US" dirty="0"/>
              <a:t>.  Provide</a:t>
            </a:r>
            <a:r>
              <a:rPr lang="en-US" baseline="0" dirty="0"/>
              <a:t> one minute of independent review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Click to reveal discussion prompt and encourage participants to think back to the protocol we just experienced and engaged in.  Encourage participants to connect specific examples of the actions we took to the language outlined in this protocol. Allow participants to discuss at tables, then lead a whole group debrief.</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Make sure to point out during the debrief that what we just experienced was one way (of MANY!) that the protocol could be used. The protocol offers you many options to choose from for engaging students in each step – you should choose intentionally based on the word itself and how it’s used.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There is additional framing and notes around steps 2 and 5 on the following slides.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dirty="0"/>
              <a:t>Source: </a:t>
            </a:r>
            <a:r>
              <a:rPr lang="en-US" u="none" strike="noStrike" kern="1200" dirty="0">
                <a:solidFill>
                  <a:schemeClr val="tx1"/>
                </a:solidFill>
                <a:effectLst/>
                <a:latin typeface="+mn-lt"/>
                <a:ea typeface="+mn-ea"/>
                <a:cs typeface="+mn-cs"/>
              </a:rPr>
              <a:t>English Language Arts </a:t>
            </a:r>
            <a:r>
              <a:rPr lang="en-US" u="none" strike="noStrike" kern="1200" dirty="0" err="1">
                <a:solidFill>
                  <a:schemeClr val="tx1"/>
                </a:solidFill>
                <a:effectLst/>
                <a:latin typeface="+mn-lt"/>
                <a:ea typeface="+mn-ea"/>
                <a:cs typeface="+mn-cs"/>
              </a:rPr>
              <a:t>LearnZillion</a:t>
            </a:r>
            <a:r>
              <a:rPr lang="en-US" u="none" strike="noStrike" kern="1200" dirty="0">
                <a:solidFill>
                  <a:schemeClr val="tx1"/>
                </a:solidFill>
                <a:effectLst/>
                <a:latin typeface="+mn-lt"/>
                <a:ea typeface="+mn-ea"/>
                <a:cs typeface="+mn-cs"/>
              </a:rPr>
              <a:t> Guidebooks 2.0: Semantic Mapping Vocabulary Template. (2017). Retrieved from </a:t>
            </a:r>
            <a:r>
              <a:rPr lang="en-US" dirty="0"/>
              <a:t>https://</a:t>
            </a:r>
            <a:r>
              <a:rPr lang="en-US" dirty="0" err="1"/>
              <a:t>www.louisianabelieves.com</a:t>
            </a:r>
            <a:r>
              <a:rPr lang="en-US" dirty="0"/>
              <a:t>/docs/default-source/teacher-toolbox-resources/</a:t>
            </a:r>
            <a:r>
              <a:rPr lang="en-US" dirty="0" err="1"/>
              <a:t>semantic-mapping.pdf?sfvrsn</a:t>
            </a:r>
            <a:r>
              <a:rPr lang="en-US" dirty="0"/>
              <a:t>=6</a:t>
            </a:r>
            <a:r>
              <a:rPr lang="en-US" b="1"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67993509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1" dirty="0"/>
              <a:t>Important note: </a:t>
            </a:r>
            <a:r>
              <a:rPr lang="en-US" dirty="0"/>
              <a:t>This slide is hidden in the presentation but is here for your reference. This is the protocol from the vocabulary</a:t>
            </a:r>
            <a:r>
              <a:rPr lang="en-US" baseline="0" dirty="0"/>
              <a:t> guide, which can be downloaded from the “Getting Started” page of any Guidebooks unit. </a:t>
            </a:r>
          </a:p>
          <a:p>
            <a:pPr>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English Language Arts </a:t>
            </a:r>
            <a:r>
              <a:rPr lang="en-US" u="none" strike="noStrike" kern="1200" dirty="0" err="1">
                <a:solidFill>
                  <a:schemeClr val="tx1"/>
                </a:solidFill>
                <a:effectLst/>
                <a:latin typeface="+mn-lt"/>
                <a:ea typeface="+mn-ea"/>
                <a:cs typeface="+mn-cs"/>
              </a:rPr>
              <a:t>LearnZillion</a:t>
            </a:r>
            <a:r>
              <a:rPr lang="en-US" u="none" strike="noStrike" kern="1200" dirty="0">
                <a:solidFill>
                  <a:schemeClr val="tx1"/>
                </a:solidFill>
                <a:effectLst/>
                <a:latin typeface="+mn-lt"/>
                <a:ea typeface="+mn-ea"/>
                <a:cs typeface="+mn-cs"/>
              </a:rPr>
              <a:t> Guidebooks 2.0: Semantic Mapping Vocabulary Template. (2017). Retrieved from </a:t>
            </a:r>
            <a:r>
              <a:rPr lang="en-US" dirty="0"/>
              <a:t>https://</a:t>
            </a:r>
            <a:r>
              <a:rPr lang="en-US" dirty="0" err="1"/>
              <a:t>www.louisianabelieves.com</a:t>
            </a:r>
            <a:r>
              <a:rPr lang="en-US" dirty="0"/>
              <a:t>/docs/default-source/teacher-toolbox-resources/</a:t>
            </a:r>
            <a:r>
              <a:rPr lang="en-US" dirty="0" err="1"/>
              <a:t>semantic-mapping.pdf?sfvrsn</a:t>
            </a:r>
            <a:r>
              <a:rPr lang="en-US" dirty="0"/>
              <a:t>=6</a:t>
            </a:r>
            <a:r>
              <a:rPr lang="en-US" b="1"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7423331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I want to emphasize here that what we experienced as students was just one way you can use this very flexible protocol! To illustrate this, I let’s zoom in on step 2: definition. In our experiential, we explored context clues and used synonyms and related words to help us confirm the definition of “defiance.” These strategies (context clues and synonyms) worked especially well for this word and in this context. However, not all words lend themselves to these strategies! So, in other cases, you may have students rely on word parts or antonyms. In some rare cases, neither of these strategies will work. In that case, you should provide students with a student friendly definition they can work with.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English Language Arts </a:t>
            </a:r>
            <a:r>
              <a:rPr lang="en-US" u="none" strike="noStrike" kern="1200" dirty="0" err="1">
                <a:solidFill>
                  <a:schemeClr val="tx1"/>
                </a:solidFill>
                <a:effectLst/>
                <a:latin typeface="+mn-lt"/>
                <a:ea typeface="+mn-ea"/>
                <a:cs typeface="+mn-cs"/>
              </a:rPr>
              <a:t>LearnZillion</a:t>
            </a:r>
            <a:r>
              <a:rPr lang="en-US" u="none" strike="noStrike" kern="1200" dirty="0">
                <a:solidFill>
                  <a:schemeClr val="tx1"/>
                </a:solidFill>
                <a:effectLst/>
                <a:latin typeface="+mn-lt"/>
                <a:ea typeface="+mn-ea"/>
                <a:cs typeface="+mn-cs"/>
              </a:rPr>
              <a:t> Guidebooks 2.0: Semantic Mapping Vocabulary Template. (2017). Retrieved from </a:t>
            </a:r>
            <a:r>
              <a:rPr lang="en-US" dirty="0"/>
              <a:t>https://</a:t>
            </a:r>
            <a:r>
              <a:rPr lang="en-US" dirty="0" err="1"/>
              <a:t>www.louisianabelieves.com</a:t>
            </a:r>
            <a:r>
              <a:rPr lang="en-US" dirty="0"/>
              <a:t>/docs/default-source/teacher-toolbox-resources/</a:t>
            </a:r>
            <a:r>
              <a:rPr lang="en-US" dirty="0" err="1"/>
              <a:t>semantic-mapping.pdf?sfvrsn</a:t>
            </a:r>
            <a:r>
              <a:rPr lang="en-US" dirty="0"/>
              <a:t>=6</a:t>
            </a:r>
            <a:r>
              <a:rPr lang="en-US" b="1"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93869962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Similarly, we wrote a new sentence in Step 5: Application. In the past, students have often been asked to write new sentences using words that they don’t yet fully understand. I want to point out that this task (and the other application tasks shown here) are much more beneficial when done at the end of the protocol/process of learning a new word. Students will be more successful once they understand the word’s meaning and have done some practice already.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English Language Arts </a:t>
            </a:r>
            <a:r>
              <a:rPr lang="en-US" u="none" strike="noStrike" kern="1200" dirty="0" err="1">
                <a:solidFill>
                  <a:schemeClr val="tx1"/>
                </a:solidFill>
                <a:effectLst/>
                <a:latin typeface="+mn-lt"/>
                <a:ea typeface="+mn-ea"/>
                <a:cs typeface="+mn-cs"/>
              </a:rPr>
              <a:t>LearnZillion</a:t>
            </a:r>
            <a:r>
              <a:rPr lang="en-US" u="none" strike="noStrike" kern="1200" dirty="0">
                <a:solidFill>
                  <a:schemeClr val="tx1"/>
                </a:solidFill>
                <a:effectLst/>
                <a:latin typeface="+mn-lt"/>
                <a:ea typeface="+mn-ea"/>
                <a:cs typeface="+mn-cs"/>
              </a:rPr>
              <a:t> Guidebooks 2.0: Semantic Mapping Vocabulary Template. (2017). Retrieved from </a:t>
            </a:r>
            <a:r>
              <a:rPr lang="en-US" dirty="0"/>
              <a:t>https://</a:t>
            </a:r>
            <a:r>
              <a:rPr lang="en-US" dirty="0" err="1"/>
              <a:t>www.louisianabelieves.com</a:t>
            </a:r>
            <a:r>
              <a:rPr lang="en-US" dirty="0"/>
              <a:t>/docs/default-source/teacher-toolbox-resources/</a:t>
            </a:r>
            <a:r>
              <a:rPr lang="en-US" dirty="0" err="1"/>
              <a:t>semantic-mapping.pdf?sfvrsn</a:t>
            </a:r>
            <a:r>
              <a:rPr lang="en-US" dirty="0"/>
              <a:t>=6</a:t>
            </a:r>
            <a:r>
              <a:rPr lang="en-US" b="1"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144401643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 </a:t>
            </a:r>
            <a:endParaRPr lang="en-US" b="1" dirty="0"/>
          </a:p>
          <a:p>
            <a:endParaRPr lang="en-US" b="1" dirty="0"/>
          </a:p>
          <a:p>
            <a:r>
              <a:rPr lang="en-US" b="1" dirty="0"/>
              <a:t>Facilitator says: </a:t>
            </a:r>
            <a:r>
              <a:rPr lang="en-US" b="0" dirty="0"/>
              <a:t>For example, in Step 5, I could have asked you to discuss or write an answer to this question using the poem. This would require you to demonstrate your understanding of the word’s meaning AND the meaning of the text itself. </a:t>
            </a:r>
          </a:p>
          <a:p>
            <a:endParaRPr lang="en-US" b="0" dirty="0"/>
          </a:p>
          <a:p>
            <a:r>
              <a:rPr lang="en-US" b="1" dirty="0"/>
              <a:t>Facilitator note: </a:t>
            </a:r>
            <a:r>
              <a:rPr lang="en-US" b="0" dirty="0"/>
              <a:t>This slide is intended only as a quick example of the protocol’s flexibility – participants are </a:t>
            </a:r>
            <a:r>
              <a:rPr lang="en-US" b="0" u="sng" dirty="0"/>
              <a:t>not</a:t>
            </a:r>
            <a:r>
              <a:rPr lang="en-US" b="0" dirty="0"/>
              <a:t> actually answering this question here.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2673138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87613" y="630238"/>
            <a:ext cx="3684587" cy="2071687"/>
          </a:xfrm>
        </p:spPr>
      </p:sp>
      <p:sp>
        <p:nvSpPr>
          <p:cNvPr id="3" name="Notes Placeholder 2"/>
          <p:cNvSpPr>
            <a:spLocks noGrp="1"/>
          </p:cNvSpPr>
          <p:nvPr>
            <p:ph type="body" idx="1"/>
          </p:nvPr>
        </p:nvSpPr>
        <p:spPr>
          <a:xfrm>
            <a:off x="685800" y="2702394"/>
            <a:ext cx="5486400" cy="6174906"/>
          </a:xfrm>
        </p:spPr>
        <p:txBody>
          <a:bodyPr/>
          <a:lstStyle/>
          <a:p>
            <a:pPr marL="0" indent="0">
              <a:buFontTx/>
              <a:buNone/>
            </a:pPr>
            <a:r>
              <a:rPr lang="en-US" b="1" baseline="0" dirty="0"/>
              <a:t>Duration: </a:t>
            </a:r>
            <a:r>
              <a:rPr lang="en-US" b="0" baseline="0" dirty="0"/>
              <a:t>1 minute</a:t>
            </a:r>
          </a:p>
          <a:p>
            <a:pPr marL="0" indent="0">
              <a:buFontTx/>
              <a:buNone/>
            </a:pPr>
            <a:endParaRPr lang="en-US" b="0" baseline="0" dirty="0"/>
          </a:p>
          <a:p>
            <a:pPr marL="0" indent="0">
              <a:buFontTx/>
              <a:buNone/>
            </a:pPr>
            <a:r>
              <a:rPr lang="en-US" b="1" baseline="0" dirty="0"/>
              <a:t>Facilitator says: </a:t>
            </a:r>
            <a:r>
              <a:rPr lang="en-US" b="0" baseline="0" dirty="0"/>
              <a:t>Remember this graph from Content Module 1.  We examined the staircase of complexity called for by the Louisiana Student Standards.  Who remembers or can tell us what our key takeaway was with this graph? </a:t>
            </a:r>
          </a:p>
          <a:p>
            <a:pPr marL="0" indent="0">
              <a:buFontTx/>
              <a:buNone/>
            </a:pPr>
            <a:endParaRPr lang="en-US" b="0" baseline="0" dirty="0"/>
          </a:p>
          <a:p>
            <a:pPr marL="0" indent="0">
              <a:buFontTx/>
              <a:buNone/>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light grey bar represents the old complexity requirements, and the dark grey bar represents the new complexity requirements.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staircase in complexity closes the gap between what students are expected to read in HS and what they will need to read in their post-secondary experience (college, career, military, etc.).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This increase in complexity is important because it’s helping to ensure that our students have plenty of access to highly complex texts that will prepare them for post-secondary experiences. </a:t>
            </a:r>
          </a:p>
          <a:p>
            <a:pPr marL="0" indent="0">
              <a:buFontTx/>
              <a:buNone/>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This visual in particular shows the staircase in quantitative complexity. </a:t>
            </a:r>
            <a:r>
              <a:rPr lang="en-US" baseline="0" dirty="0"/>
              <a:t>As you can see, we measure quantitative complexity in a range or “band” rather than in a precise number.</a:t>
            </a:r>
            <a:r>
              <a:rPr lang="en-US" dirty="0"/>
              <a:t> You’ll also notice there is an overlap between</a:t>
            </a:r>
            <a:r>
              <a:rPr lang="en-US" baseline="0" dirty="0"/>
              <a:t> grade bands –  for instance, the 6-8 grade band doesn’t pick up exactly where the 4-5 grade band left off.  </a:t>
            </a:r>
          </a:p>
          <a:p>
            <a:pPr marL="0" indent="0">
              <a:buFontTx/>
              <a:buNone/>
            </a:pPr>
            <a:r>
              <a:rPr lang="en-US" b="0" baseline="0" dirty="0"/>
              <a:t> </a:t>
            </a:r>
          </a:p>
          <a:p>
            <a:pPr marL="0" indent="0">
              <a:buFontTx/>
              <a:buNone/>
            </a:pPr>
            <a:r>
              <a:rPr lang="en-US" b="0" baseline="0" dirty="0"/>
              <a:t>This particular graph is highlighting one of the most common quantitative measures, the Lexile level, which we just discussed.</a:t>
            </a:r>
          </a:p>
          <a:p>
            <a:pPr marL="0" indent="0">
              <a:buFontTx/>
              <a:buNone/>
            </a:pPr>
            <a:endParaRPr lang="en-US" b="0" baseline="0" dirty="0"/>
          </a:p>
          <a:p>
            <a:pPr marL="0" indent="0">
              <a:buFontTx/>
              <a:buNone/>
            </a:pPr>
            <a:r>
              <a:rPr lang="en-US" b="1" baseline="0" dirty="0"/>
              <a:t>Additional context for facilitators on WHY quantitative complexity ranges are ranges and not a precise number:</a:t>
            </a:r>
          </a:p>
          <a:p>
            <a:pPr marL="228600" indent="-228600">
              <a:buAutoNum type="arabicPeriod"/>
            </a:pPr>
            <a:r>
              <a:rPr lang="en-US" baseline="0" dirty="0"/>
              <a:t>Readers progress and backslide in surges and hard to predict ways. The overlap acknowledges that. </a:t>
            </a:r>
          </a:p>
          <a:p>
            <a:pPr marL="228600" indent="-228600">
              <a:buAutoNum type="arabicPeriod"/>
            </a:pPr>
            <a:r>
              <a:rPr lang="en-US" baseline="0" dirty="0"/>
              <a:t>That backsliding often happens when students move from grade to grade. </a:t>
            </a:r>
          </a:p>
          <a:p>
            <a:pPr marL="228600" indent="-228600">
              <a:buAutoNum type="arabicPeriod"/>
            </a:pPr>
            <a:r>
              <a:rPr lang="en-US" baseline="0" dirty="0"/>
              <a:t>Putting a numerical value on words is still a new and inexact science. So we should allow for overlap within the scale so we don’t misstate the precision of the scale.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baseline="0" dirty="0"/>
          </a:p>
          <a:p>
            <a:pPr marL="0" lvl="0" indent="0">
              <a:buFont typeface="Arial" charset="0"/>
              <a:buNone/>
            </a:pPr>
            <a:r>
              <a:rPr lang="en-US" b="1" baseline="0" dirty="0"/>
              <a:t>Sources: </a:t>
            </a:r>
          </a:p>
          <a:p>
            <a:pPr marL="171450" lvl="0" indent="-171450">
              <a:buFont typeface="Arial" charset="0"/>
              <a:buChar char="•"/>
            </a:pPr>
            <a:r>
              <a:rPr lang="en-US" b="0" baseline="0" dirty="0"/>
              <a:t>Williamson, G. L. (2006). Aligning the journey with a destination: A model for K–16 reading standards. Durham, NC: MetaMetrics, Inc.</a:t>
            </a:r>
          </a:p>
          <a:p>
            <a:pPr marL="171450" lvl="0" indent="-171450">
              <a:buFont typeface="Arial" charset="0"/>
              <a:buChar char="•"/>
            </a:pPr>
            <a:r>
              <a:rPr lang="en-US" dirty="0"/>
              <a:t>Sanford-Moore, E. E., &amp; Williamson, G. L. (2012). Bending the text complexity curve to close the gap. (MetaMetrics Research Brief). Durham, NC: MetaMetrics.</a:t>
            </a:r>
          </a:p>
          <a:p>
            <a:pPr marL="171450" lvl="0" indent="-171450">
              <a:buFont typeface="Arial" charset="0"/>
              <a:buChar char="•"/>
            </a:pPr>
            <a:r>
              <a:rPr lang="en-US" dirty="0"/>
              <a:t>Student Achievement Partners. Research Supporting the Common Core ELA/Literacy</a:t>
            </a:r>
            <a:r>
              <a:rPr lang="en-US" baseline="0" dirty="0"/>
              <a:t> Shifts and Standards. Retrieved from </a:t>
            </a:r>
            <a:r>
              <a:rPr lang="en-US" dirty="0"/>
              <a:t>https://</a:t>
            </a:r>
            <a:r>
              <a:rPr lang="en-US" dirty="0" err="1"/>
              <a:t>achievethecore.org</a:t>
            </a:r>
            <a:r>
              <a:rPr lang="en-US" dirty="0"/>
              <a:t>/content/upload/Research%20Supporting%20the%20ELA%20Standards%20and%20Shifts%20Final.pdf</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14118241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75150"/>
          </a:xfrm>
        </p:spPr>
        <p:txBody>
          <a:bodyPr/>
          <a:lstStyle/>
          <a:p>
            <a:r>
              <a:rPr lang="en-US" b="1" dirty="0"/>
              <a:t>Duration: </a:t>
            </a:r>
            <a:r>
              <a:rPr lang="en-US" b="0" dirty="0"/>
              <a:t>30 seconds</a:t>
            </a:r>
            <a:endParaRPr lang="en-US" b="1" dirty="0"/>
          </a:p>
          <a:p>
            <a:endParaRPr lang="en-US" b="1" dirty="0"/>
          </a:p>
          <a:p>
            <a:r>
              <a:rPr lang="en-US" b="1" dirty="0"/>
              <a:t>Facilitator says: </a:t>
            </a:r>
            <a:r>
              <a:rPr lang="en-US" dirty="0"/>
              <a:t>The bottom line here is that this protocol is meant to be flexible. You may consolidate all of these steps into one lesson (like we experienced), or you may spread them out over the course of several lessons. </a:t>
            </a:r>
          </a:p>
          <a:p>
            <a:endParaRPr lang="en-US" dirty="0"/>
          </a:p>
          <a:p>
            <a:r>
              <a:rPr lang="en-US" b="1" dirty="0"/>
              <a:t>Facilitator does: </a:t>
            </a:r>
            <a:r>
              <a:rPr lang="en-US" b="0" dirty="0"/>
              <a:t>Click to reveal the red box around steps 3-5. </a:t>
            </a:r>
          </a:p>
          <a:p>
            <a:endParaRPr lang="en-US" b="0" dirty="0"/>
          </a:p>
          <a:p>
            <a:r>
              <a:rPr lang="en-US" b="1" dirty="0"/>
              <a:t>Facilitator says: </a:t>
            </a:r>
            <a:r>
              <a:rPr lang="en-US" dirty="0"/>
              <a:t>Steps 3-5 can even be completed for homework, after the word has been initially introduced. </a:t>
            </a:r>
            <a:r>
              <a:rPr lang="en-US" baseline="0" dirty="0"/>
              <a:t>Steps 3-5 do not need to take place in the moment! </a:t>
            </a:r>
            <a:r>
              <a:rPr lang="en-US" dirty="0"/>
              <a:t>You as the teacher should be making these decisions intentionally while considering your students’ knowledge and vocabulary needs. </a:t>
            </a:r>
            <a:endParaRPr lang="en-US" baseline="0" dirty="0"/>
          </a:p>
          <a:p>
            <a:endParaRPr lang="en-US" baseline="0" dirty="0"/>
          </a:p>
          <a:p>
            <a:r>
              <a:rPr lang="en-US" b="1" baseline="0" dirty="0"/>
              <a:t>Facilitator says: </a:t>
            </a:r>
            <a:r>
              <a:rPr lang="en-US" baseline="0" dirty="0"/>
              <a:t>I also want to point out an important point with steps 4 and 5: There are lots of ways students can make connections between words – they can lists synonyms and antonyms for the words, they can place the word with similar words along a spectrum to show levels of intensity (i.e. content, glad, happy, ecstatic), they can write and complete analogies, etc. </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u="none" strike="noStrike" kern="1200" dirty="0">
                <a:solidFill>
                  <a:schemeClr val="tx1"/>
                </a:solidFill>
                <a:effectLst/>
                <a:latin typeface="+mn-lt"/>
                <a:ea typeface="+mn-ea"/>
                <a:cs typeface="+mn-cs"/>
              </a:rPr>
              <a:t>English Language Arts </a:t>
            </a:r>
            <a:r>
              <a:rPr lang="en-US" u="none" strike="noStrike" kern="1200" dirty="0" err="1">
                <a:solidFill>
                  <a:schemeClr val="tx1"/>
                </a:solidFill>
                <a:effectLst/>
                <a:latin typeface="+mn-lt"/>
                <a:ea typeface="+mn-ea"/>
                <a:cs typeface="+mn-cs"/>
              </a:rPr>
              <a:t>LearnZillion</a:t>
            </a:r>
            <a:r>
              <a:rPr lang="en-US" u="none" strike="noStrike" kern="1200" dirty="0">
                <a:solidFill>
                  <a:schemeClr val="tx1"/>
                </a:solidFill>
                <a:effectLst/>
                <a:latin typeface="+mn-lt"/>
                <a:ea typeface="+mn-ea"/>
                <a:cs typeface="+mn-cs"/>
              </a:rPr>
              <a:t> Guidebooks 2.0: Semantic Mapping Vocabulary Template. (2017). Retrieved from </a:t>
            </a:r>
            <a:r>
              <a:rPr lang="en-US" dirty="0"/>
              <a:t>https://</a:t>
            </a:r>
            <a:r>
              <a:rPr lang="en-US" dirty="0" err="1"/>
              <a:t>www.louisianabelieves.com</a:t>
            </a:r>
            <a:r>
              <a:rPr lang="en-US" dirty="0"/>
              <a:t>/docs/default-source/teacher-toolbox-resources/</a:t>
            </a:r>
            <a:r>
              <a:rPr lang="en-US" dirty="0" err="1"/>
              <a:t>semantic-mapping.pdf?sfvrsn</a:t>
            </a:r>
            <a:r>
              <a:rPr lang="en-US" dirty="0"/>
              <a:t>=6</a:t>
            </a:r>
            <a:r>
              <a:rPr lang="en-US" b="1"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38926296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8 minutes</a:t>
            </a:r>
          </a:p>
          <a:p>
            <a:endParaRPr lang="en-US" b="1" dirty="0"/>
          </a:p>
          <a:p>
            <a:r>
              <a:rPr lang="en-US" b="1" dirty="0"/>
              <a:t>Facilitator says: </a:t>
            </a:r>
            <a:r>
              <a:rPr lang="en-US" b="0" dirty="0"/>
              <a:t>We’re now going to practice applying this protocol to another word from this text: fled (found in the 13th stanza of the poem). This word would be worthy of addressing directly using this protocol because it emphasizes the impact Paul Revere’s ride had on the British – instead of taking the colonists by surprise, they in fact were forced to flee/retreat. </a:t>
            </a:r>
          </a:p>
          <a:p>
            <a:endParaRPr lang="en-US" b="1" dirty="0"/>
          </a:p>
          <a:p>
            <a:r>
              <a:rPr lang="en-US" b="1" dirty="0"/>
              <a:t>Facilitator does: </a:t>
            </a:r>
            <a:r>
              <a:rPr lang="en-US" b="0" dirty="0"/>
              <a:t>Review directions and point</a:t>
            </a:r>
            <a:r>
              <a:rPr lang="en-US" b="0" baseline="0" dirty="0"/>
              <a:t> participants to the graphic organizer in their note-catcher to record their plans. They will be planning the questions they would ask students for each step, making sure to read and follow the “planning considerations” and guiding questions provided in column 2 of the graphic organizer. Circulate during work time and identify 1-2 exemplars to share with the whole group afterwards.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12079228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0" dirty="0"/>
          </a:p>
          <a:p>
            <a:r>
              <a:rPr lang="en-US" b="1" dirty="0"/>
              <a:t>Facilitator says: </a:t>
            </a:r>
            <a:r>
              <a:rPr lang="en-US" b="0" dirty="0"/>
              <a:t>Great! Now we have a good</a:t>
            </a:r>
            <a:r>
              <a:rPr lang="en-US" b="0" baseline="0" dirty="0"/>
              <a:t> understanding of what direct vocabulary instruction is and what it looks like.  But now the questions is</a:t>
            </a:r>
            <a:r>
              <a:rPr lang="is-IS" b="0" baseline="0" dirty="0"/>
              <a:t>… how do I </a:t>
            </a:r>
            <a:r>
              <a:rPr lang="en-US" b="0" baseline="0" dirty="0"/>
              <a:t>distinguish between words that deserve more time and attention from those that require less time and attention?</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201466957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5 minutes</a:t>
            </a:r>
          </a:p>
          <a:p>
            <a:endParaRPr lang="en-US" b="0" dirty="0"/>
          </a:p>
          <a:p>
            <a:r>
              <a:rPr lang="en-US" b="1" dirty="0"/>
              <a:t>Facilitator does: </a:t>
            </a:r>
            <a:r>
              <a:rPr lang="en-US" b="0" dirty="0"/>
              <a:t>Point</a:t>
            </a:r>
            <a:r>
              <a:rPr lang="en-US" b="0" baseline="0" dirty="0"/>
              <a:t> participants to the excerpt in their note-catcher and provide 1.5 minutes of independent reading time. Then, click to reveal discussion prompt and have participants discuss at their tables.  Afterwards, check for understanding by inviting participants to share out with the whole group. </a:t>
            </a:r>
          </a:p>
          <a:p>
            <a:endParaRPr lang="en-US" b="0" baseline="0" dirty="0"/>
          </a:p>
          <a:p>
            <a:r>
              <a:rPr lang="en-US" b="1" baseline="0" dirty="0"/>
              <a:t>Note: </a:t>
            </a:r>
            <a:r>
              <a:rPr lang="en-US" b="0" baseline="0" dirty="0"/>
              <a:t>The “look </a:t>
            </a:r>
            <a:r>
              <a:rPr lang="en-US" b="0" baseline="0" dirty="0" err="1"/>
              <a:t>fors</a:t>
            </a:r>
            <a:r>
              <a:rPr lang="en-US" b="0" baseline="0" dirty="0"/>
              <a:t>” for these questions are on the next slide. </a:t>
            </a:r>
            <a:endParaRPr lang="en-US" b="1" dirty="0"/>
          </a:p>
          <a:p>
            <a:endParaRPr lang="en-US" dirty="0"/>
          </a:p>
          <a:p>
            <a:r>
              <a:rPr lang="en-US" b="1" dirty="0"/>
              <a:t>Article Source: </a:t>
            </a:r>
            <a:r>
              <a:rPr lang="en-US" b="0" dirty="0" err="1"/>
              <a:t>Liben</a:t>
            </a:r>
            <a:r>
              <a:rPr lang="en-US" b="0" dirty="0"/>
              <a:t>, D. (2013, Winter). Which Words Do I Teach and How? </a:t>
            </a:r>
            <a:r>
              <a:rPr lang="en-US" dirty="0"/>
              <a:t>Retrieved from https://</a:t>
            </a:r>
            <a:r>
              <a:rPr lang="en-US" dirty="0" err="1"/>
              <a:t>achievethecore.org</a:t>
            </a:r>
            <a:r>
              <a:rPr lang="en-US" dirty="0"/>
              <a:t>/content/upload/</a:t>
            </a:r>
            <a:r>
              <a:rPr lang="en-US" dirty="0" err="1"/>
              <a:t>Liben_Vocabulary_Article.pdf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1656651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1 minute</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Spend more or less time on this slide depending on what participants shared in the debrief.  Use this slide as an opportunity to clarify</a:t>
            </a:r>
            <a:r>
              <a:rPr lang="en-US" sz="1200" b="0" i="0" u="none" strike="noStrike" cap="none" baseline="0" dirty="0">
                <a:solidFill>
                  <a:schemeClr val="dk1"/>
                </a:solidFill>
                <a:latin typeface="+mn-lt"/>
                <a:ea typeface="Calibri"/>
                <a:cs typeface="Calibri"/>
                <a:sym typeface="Calibri"/>
              </a:rPr>
              <a:t> any questions or misconceptions.</a:t>
            </a:r>
          </a:p>
        </p:txBody>
      </p:sp>
      <p:sp>
        <p:nvSpPr>
          <p:cNvPr id="4" name="Slide Number Placeholder 3"/>
          <p:cNvSpPr>
            <a:spLocks noGrp="1"/>
          </p:cNvSpPr>
          <p:nvPr>
            <p:ph type="sldNum" sz="quarter" idx="10"/>
          </p:nvPr>
        </p:nvSpPr>
        <p:spPr/>
        <p:txBody>
          <a:bodyPr/>
          <a:lstStyle/>
          <a:p>
            <a:fld id="{F81E80BC-831E-45A3-959E-048EA8F244EA}" type="slidenum">
              <a:rPr lang="en-US" smtClean="0"/>
              <a:t>94</a:t>
            </a:fld>
            <a:endParaRPr lang="en-US"/>
          </a:p>
        </p:txBody>
      </p:sp>
    </p:spTree>
    <p:extLst>
      <p:ext uri="{BB962C8B-B14F-4D97-AF65-F5344CB8AC3E}">
        <p14:creationId xmlns:p14="http://schemas.microsoft.com/office/powerpoint/2010/main" val="2303452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25000"/>
              <a:buFont typeface="Calibri"/>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You may still be thinking there</a:t>
            </a:r>
            <a:r>
              <a:rPr lang="en-US" sz="1200" b="0" i="0" u="none" strike="noStrike" cap="none" baseline="0" dirty="0">
                <a:solidFill>
                  <a:schemeClr val="dk1"/>
                </a:solidFill>
                <a:latin typeface="+mn-lt"/>
                <a:ea typeface="Calibri"/>
                <a:cs typeface="Calibri"/>
                <a:sym typeface="Calibri"/>
              </a:rPr>
              <a:t> are a lot of words to teach!  A key takeaway to keep in mind particularly as you prioritize which words to teach is that WE MUST address words that are central to the meaning of the text.  In other words, if students do not know the meaning of this word it will impede their ability to understand the text.  These words are core to the text and must be explicitly addressed.  It’s important to point out that the list of criteria we just examined applies to these core words – it doesn’t mean that because they are core to the central meaning of this text that they need more time and attention. If it’s a concrete word like “barrack” that could still be addressed relatively quickly!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11482346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6 minutes</a:t>
            </a:r>
          </a:p>
          <a:p>
            <a:endParaRPr lang="en-US" b="1" dirty="0"/>
          </a:p>
          <a:p>
            <a:r>
              <a:rPr lang="en-US" b="1" dirty="0"/>
              <a:t>Facilitator does: </a:t>
            </a:r>
            <a:r>
              <a:rPr lang="en-US" dirty="0"/>
              <a:t>Review directions and have participants work with a partner</a:t>
            </a:r>
            <a:r>
              <a:rPr lang="en-US" baseline="0" dirty="0"/>
              <a:t> to add one word to each column of the t-chart in their note-catcher. </a:t>
            </a:r>
            <a:r>
              <a:rPr lang="en-US" dirty="0"/>
              <a:t>Push participants to think in terms of these “categories”</a:t>
            </a:r>
            <a:r>
              <a:rPr lang="en-US" baseline="0" dirty="0"/>
              <a:t> from the previous slide. Encourage participants to be prepared to share their rationale. Afterwards, invite participants to share out with the whole group.</a:t>
            </a:r>
          </a:p>
          <a:p>
            <a:endParaRPr lang="en-US" baseline="0" dirty="0"/>
          </a:p>
          <a:p>
            <a:r>
              <a:rPr lang="en-US" b="1" baseline="0" dirty="0"/>
              <a:t>Examples/Look </a:t>
            </a:r>
            <a:r>
              <a:rPr lang="en-US" b="1" baseline="0" dirty="0" err="1"/>
              <a:t>fors</a:t>
            </a:r>
            <a:r>
              <a:rPr lang="en-US" b="1" baseline="0" dirty="0"/>
              <a:t>:</a:t>
            </a:r>
          </a:p>
          <a:p>
            <a:pPr marL="171450" indent="-171450">
              <a:buFont typeface="Arial" charset="0"/>
              <a:buChar char="•"/>
            </a:pPr>
            <a:r>
              <a:rPr lang="en-US" b="1" baseline="0" dirty="0"/>
              <a:t>Less time: </a:t>
            </a:r>
            <a:r>
              <a:rPr lang="en-US" b="0" baseline="0" dirty="0"/>
              <a:t>belfry, moorings, barrack, grenadiers, spurred, steed, tranquil, musket</a:t>
            </a:r>
          </a:p>
          <a:p>
            <a:pPr marL="171450" indent="-171450">
              <a:buFont typeface="Arial" charset="0"/>
              <a:buChar char="•"/>
            </a:pPr>
            <a:r>
              <a:rPr lang="en-US" b="1" baseline="0" dirty="0"/>
              <a:t>More time: </a:t>
            </a:r>
            <a:r>
              <a:rPr lang="en-US" b="0" baseline="0" dirty="0"/>
              <a:t>defiance, kindled, somber, impetuous, fate, fled, peril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Emphasize that words selected for BOTH categories must be central to the meaning of the text! Although we do not address them explicitly here, there will always be some words that you choose to selectively ignore because they’re not critical to understanding/meaning.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Source: </a:t>
            </a:r>
            <a:r>
              <a:rPr lang="en-US" sz="1200" u="none" strike="noStrike" kern="1200" dirty="0">
                <a:solidFill>
                  <a:schemeClr val="tx1"/>
                </a:solidFill>
                <a:effectLst/>
                <a:latin typeface="+mn-lt"/>
                <a:ea typeface="+mn-ea"/>
                <a:cs typeface="+mn-cs"/>
              </a:rPr>
              <a:t>Longfellow, H. W. (1861). “Paul Revere's Ride.” Retrieved from </a:t>
            </a:r>
            <a:r>
              <a:rPr lang="en-US" sz="1200" u="sng" strike="noStrike" kern="1200" dirty="0">
                <a:solidFill>
                  <a:schemeClr val="tx1"/>
                </a:solidFill>
                <a:effectLst/>
                <a:latin typeface="+mn-lt"/>
                <a:ea typeface="+mn-ea"/>
                <a:cs typeface="+mn-cs"/>
                <a:hlinkClick r:id="rId3"/>
              </a:rPr>
              <a:t>https://www.poetryfoundation.org/poems/44637/the-landlords-tale-paul-reveres-ride</a:t>
            </a:r>
            <a:r>
              <a:rPr lang="en-US" sz="1200" u="none" strike="noStrike" kern="1200" dirty="0">
                <a:solidFill>
                  <a:schemeClr val="tx1"/>
                </a:solidFill>
                <a:effectLst/>
                <a:latin typeface="+mn-lt"/>
                <a:ea typeface="+mn-ea"/>
                <a:cs typeface="+mn-cs"/>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154544474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p>
          <a:p>
            <a:endParaRPr lang="en-US" b="0" dirty="0"/>
          </a:p>
          <a:p>
            <a:r>
              <a:rPr lang="en-US" b="1" dirty="0"/>
              <a:t>Facilitator says: </a:t>
            </a:r>
            <a:r>
              <a:rPr lang="en-US" b="0" dirty="0"/>
              <a:t>Before we close out, I’d like to share one useful resource that can help you determine which words are worthy of more time. Of course, this tool will provide a starting point – you should still always rely on your professional judgment and the unique needs of your students when selecting words. This tool is the “Academic Word Finder” and can be accessed on the Student Achievement Partners website, listed here. You can insert text, select a grade level, and the word finder will generate a list of academic vocabulary. I encourage you to check this out!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 2.0</a:t>
            </a:r>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32635807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sym typeface="Calibri"/>
              </a:rPr>
              <a:t>2.5</a:t>
            </a:r>
            <a:r>
              <a:rPr lang="en-US" b="0" i="0" u="none" strike="noStrike" cap="none" baseline="0" dirty="0">
                <a:solidFill>
                  <a:schemeClr val="dk1"/>
                </a:solidFill>
                <a:ea typeface="Calibri"/>
                <a:sym typeface="Calibri"/>
              </a:rPr>
              <a:t> </a:t>
            </a:r>
            <a:r>
              <a:rPr lang="en-US" b="0" i="0" u="none" strike="noStrike" cap="none" dirty="0">
                <a:solidFill>
                  <a:schemeClr val="dk1"/>
                </a:solidFill>
                <a:ea typeface="Calibri"/>
                <a:sym typeface="Calibri"/>
              </a:rPr>
              <a:t>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82405745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2106620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1</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87316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1</a:t>
            </a:r>
          </a:p>
          <a:p>
            <a:pPr lvl="0"/>
            <a:r>
              <a:rPr lang="en-US" dirty="0"/>
              <a:t>Grades 3</a:t>
            </a:r>
            <a:r>
              <a:rPr lang="en-US" baseline="0" dirty="0"/>
              <a:t> - 5</a:t>
            </a:r>
            <a:endParaRPr lang="en-US" dirty="0"/>
          </a:p>
        </p:txBody>
      </p:sp>
    </p:spTree>
    <p:extLst>
      <p:ext uri="{BB962C8B-B14F-4D97-AF65-F5344CB8AC3E}">
        <p14:creationId xmlns:p14="http://schemas.microsoft.com/office/powerpoint/2010/main" val="3377841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2</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2</a:t>
            </a:r>
          </a:p>
          <a:p>
            <a:pPr lvl="0"/>
            <a:r>
              <a:rPr lang="en-US" dirty="0"/>
              <a:t>Grades 3</a:t>
            </a:r>
            <a:r>
              <a:rPr lang="en-US" baseline="0" dirty="0"/>
              <a:t> - 5</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3</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3</a:t>
            </a:r>
          </a:p>
          <a:p>
            <a:pPr lvl="0"/>
            <a:r>
              <a:rPr lang="en-US" dirty="0"/>
              <a:t>Grades 3</a:t>
            </a:r>
            <a:r>
              <a:rPr lang="en-US" baseline="0" dirty="0"/>
              <a:t> - 5</a:t>
            </a:r>
            <a:endParaRPr lang="en-US" dirty="0"/>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4</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4</a:t>
            </a:r>
          </a:p>
          <a:p>
            <a:pPr lvl="0"/>
            <a:r>
              <a:rPr lang="en-US" dirty="0"/>
              <a:t>Grades 3</a:t>
            </a:r>
            <a:r>
              <a:rPr lang="en-US" baseline="0" dirty="0"/>
              <a:t> - 5</a:t>
            </a:r>
            <a:endParaRPr lang="en-US" dirty="0"/>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5</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4</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2306475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5</a:t>
            </a:r>
          </a:p>
          <a:p>
            <a:pPr lvl="0"/>
            <a:r>
              <a:rPr lang="en-US" dirty="0"/>
              <a:t>Grades 3</a:t>
            </a:r>
            <a:r>
              <a:rPr lang="en-US" baseline="0" dirty="0"/>
              <a:t> - 5</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
        <p:nvSpPr>
          <p:cNvPr id="7" name="TextBox 6"/>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3, Session 6</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
        <p:nvSpPr>
          <p:cNvPr id="6" name="TextBox 5"/>
          <p:cNvSpPr txBox="1"/>
          <p:nvPr userDrawn="1"/>
        </p:nvSpPr>
        <p:spPr>
          <a:xfrm>
            <a:off x="323061" y="6164333"/>
            <a:ext cx="7014308" cy="646331"/>
          </a:xfrm>
          <a:prstGeom prst="rect">
            <a:avLst/>
          </a:prstGeom>
          <a:noFill/>
        </p:spPr>
        <p:txBody>
          <a:bodyPr wrap="square" rtlCol="0">
            <a:spAutoFit/>
          </a:bodyPr>
          <a:lstStyle>
            <a:defPPr>
              <a:defRPr lang="en-US"/>
            </a:defPPr>
            <a:lvl1pPr>
              <a:defRPr>
                <a:solidFill>
                  <a:schemeClr val="tx1">
                    <a:lumMod val="75000"/>
                  </a:schemeClr>
                </a:solidFill>
                <a:latin typeface="Calibri"/>
                <a:cs typeface="Calibri"/>
              </a:defRPr>
            </a:lvl1pPr>
          </a:lstStyle>
          <a:p>
            <a:pPr lvl="0"/>
            <a:r>
              <a:rPr lang="en-US" dirty="0"/>
              <a:t>ELA Content Module 3, Session 6</a:t>
            </a:r>
          </a:p>
          <a:p>
            <a:pPr lvl="0"/>
            <a:r>
              <a:rPr lang="en-US" dirty="0"/>
              <a:t>Grades 3</a:t>
            </a:r>
            <a:r>
              <a:rPr lang="en-US" baseline="0" dirty="0"/>
              <a:t> - 5</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916605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420496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29E4FF-872E-44E0-9BAA-5460ED30C8AD}" type="datetimeFigureOut">
              <a:rPr lang="en-US" smtClean="0"/>
              <a:t>12/13/18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14E970-E872-4A1C-86D0-A48DA4019E3F}" type="slidenum">
              <a:rPr lang="en-US" smtClean="0"/>
              <a:t>‹#›</a:t>
            </a:fld>
            <a:endParaRPr lang="en-US"/>
          </a:p>
        </p:txBody>
      </p:sp>
    </p:spTree>
    <p:extLst>
      <p:ext uri="{BB962C8B-B14F-4D97-AF65-F5344CB8AC3E}">
        <p14:creationId xmlns:p14="http://schemas.microsoft.com/office/powerpoint/2010/main" val="11948149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69949" y="2771121"/>
            <a:ext cx="11487434" cy="3182418"/>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424181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b="0" i="0" u="none" strike="noStrike" cap="none">
                <a:solidFill>
                  <a:srgbClr val="5A5A5A"/>
                </a:solidFill>
                <a:latin typeface="Calibri"/>
                <a:ea typeface="Calibri"/>
                <a:cs typeface="Calibri"/>
                <a:sym typeface="Calibri"/>
              </a:rPr>
              <a:t>‹#›</a:t>
            </a:fld>
            <a:endParaRPr lang="en-US" sz="1800" b="0" i="0" u="none" strike="noStrike" cap="none">
              <a:solidFill>
                <a:srgbClr val="5A5A5A"/>
              </a:solidFill>
              <a:latin typeface="Calibri"/>
              <a:ea typeface="Calibri"/>
              <a:cs typeface="Calibri"/>
              <a:sym typeface="Calibri"/>
            </a:endParaRPr>
          </a:p>
        </p:txBody>
      </p:sp>
      <p:sp>
        <p:nvSpPr>
          <p:cNvPr id="17" name="Shape 17"/>
          <p:cNvSpPr txBox="1">
            <a:spLocks noGrp="1"/>
          </p:cNvSpPr>
          <p:nvPr>
            <p:ph type="body" idx="1"/>
          </p:nvPr>
        </p:nvSpPr>
        <p:spPr>
          <a:xfrm>
            <a:off x="398463" y="1193800"/>
            <a:ext cx="11383962"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8" name="Shape 18"/>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589390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a:t>
            </a:fld>
            <a:endParaRPr lang="en-US" sz="1800">
              <a:solidFill>
                <a:srgbClr val="5A5A5A"/>
              </a:solidFill>
              <a:latin typeface="Calibri"/>
              <a:ea typeface="Calibri"/>
              <a:cs typeface="Calibri"/>
              <a:sym typeface="Calibri"/>
            </a:endParaRPr>
          </a:p>
        </p:txBody>
      </p:sp>
      <p:sp>
        <p:nvSpPr>
          <p:cNvPr id="23" name="Shape 23"/>
          <p:cNvSpPr txBox="1">
            <a:spLocks noGrp="1"/>
          </p:cNvSpPr>
          <p:nvPr>
            <p:ph type="body" idx="1"/>
          </p:nvPr>
        </p:nvSpPr>
        <p:spPr>
          <a:xfrm>
            <a:off x="3629679" y="1033260"/>
            <a:ext cx="8152746"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a:spLocks noGrp="1"/>
          </p:cNvSpPr>
          <p:nvPr>
            <p:ph type="pic" idx="2"/>
          </p:nvPr>
        </p:nvSpPr>
        <p:spPr>
          <a:xfrm>
            <a:off x="307127" y="2065168"/>
            <a:ext cx="3036730"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5" name="Shape 25"/>
          <p:cNvSpPr txBox="1"/>
          <p:nvPr/>
        </p:nvSpPr>
        <p:spPr>
          <a:xfrm>
            <a:off x="323061" y="6164333"/>
            <a:ext cx="7014308"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a:solidFill>
                  <a:srgbClr val="5A5A5A"/>
                </a:solidFill>
                <a:latin typeface="Calibri"/>
                <a:ea typeface="Calibri"/>
                <a:cs typeface="Calibri"/>
                <a:sym typeface="Calibri"/>
              </a:rPr>
              <a:t>ELA Content Module #, Session #</a:t>
            </a:r>
          </a:p>
          <a:p>
            <a:pPr marL="0" marR="0" lvl="0" indent="0" algn="l" rtl="0">
              <a:spcBef>
                <a:spcPts val="0"/>
              </a:spcBef>
              <a:buSzPct val="25000"/>
              <a:buNone/>
            </a:pPr>
            <a:r>
              <a:rPr lang="en-US" sz="1800">
                <a:solidFill>
                  <a:srgbClr val="5A5A5A"/>
                </a:solidFill>
                <a:latin typeface="Calibri"/>
                <a:ea typeface="Calibri"/>
                <a:cs typeface="Calibri"/>
                <a:sym typeface="Calibri"/>
              </a:rPr>
              <a:t>Grades 6 - 8</a:t>
            </a:r>
          </a:p>
        </p:txBody>
      </p:sp>
    </p:spTree>
    <p:extLst>
      <p:ext uri="{BB962C8B-B14F-4D97-AF65-F5344CB8AC3E}">
        <p14:creationId xmlns:p14="http://schemas.microsoft.com/office/powerpoint/2010/main" val="625989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image" Target="../media/image4.png"/><Relationship Id="rId2" Type="http://schemas.openxmlformats.org/officeDocument/2006/relationships/slideLayout" Target="../slideLayouts/slideLayout12.xml"/><Relationship Id="rId16" Type="http://schemas.openxmlformats.org/officeDocument/2006/relationships/theme" Target="../theme/theme4.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image" Target="../media/image5.png"/><Relationship Id="rId5" Type="http://schemas.openxmlformats.org/officeDocument/2006/relationships/theme" Target="../theme/theme5.xml"/><Relationship Id="rId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97"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6">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Module</a:t>
            </a:r>
            <a:r>
              <a:rPr lang="en-US" sz="1800" b="0" i="0" u="none" strike="noStrike" cap="none" baseline="0" dirty="0">
                <a:solidFill>
                  <a:schemeClr val="dk1"/>
                </a:solidFill>
                <a:latin typeface="Calibri"/>
                <a:ea typeface="Calibri"/>
                <a:cs typeface="Calibri"/>
                <a:sym typeface="Calibri"/>
              </a:rPr>
              <a:t> 3</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3544389"/>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970044164"/>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81" r:id="rId13"/>
    <p:sldLayoutId id="2147483682" r:id="rId14"/>
    <p:sldLayoutId id="2147483683"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4" r:id="rId2"/>
    <p:sldLayoutId id="2147483685" r:id="rId3"/>
    <p:sldLayoutId id="2147483686"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3.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4.xml"/><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5.xml"/><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7.xml"/><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1.xml"/><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3" Type="http://schemas.openxmlformats.org/officeDocument/2006/relationships/hyperlink" Target="https://www.teachingchannel.org/videos/participation-protocol-ousd" TargetMode="External"/><Relationship Id="rId2" Type="http://schemas.openxmlformats.org/officeDocument/2006/relationships/notesSlide" Target="../notesSlides/notesSlide115.xml"/><Relationship Id="rId1" Type="http://schemas.openxmlformats.org/officeDocument/2006/relationships/slideLayout" Target="../slideLayouts/slideLayout19.xml"/><Relationship Id="rId4" Type="http://schemas.openxmlformats.org/officeDocument/2006/relationships/image" Target="../media/image38.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1.xml"/><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9.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8.xml"/><Relationship Id="rId1" Type="http://schemas.openxmlformats.org/officeDocument/2006/relationships/slideLayout" Target="../slideLayouts/slideLayout21.xml"/><Relationship Id="rId4" Type="http://schemas.openxmlformats.org/officeDocument/2006/relationships/image" Target="../media/image41.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0.xml"/><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1.xml"/></Relationships>
</file>

<file path=ppt/slides/_rels/slide1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4.xml"/><Relationship Id="rId1" Type="http://schemas.openxmlformats.org/officeDocument/2006/relationships/slideLayout" Target="../slideLayouts/slideLayout21.xml"/></Relationships>
</file>

<file path=ppt/slides/_rels/slide1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5.xml"/><Relationship Id="rId1" Type="http://schemas.openxmlformats.org/officeDocument/2006/relationships/slideLayout" Target="../slideLayouts/slideLayout21.xml"/><Relationship Id="rId4" Type="http://schemas.openxmlformats.org/officeDocument/2006/relationships/image" Target="../media/image44.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7.xml"/><Relationship Id="rId1" Type="http://schemas.openxmlformats.org/officeDocument/2006/relationships/slideLayout" Target="../slideLayouts/slideLayout2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0.xml"/><Relationship Id="rId1" Type="http://schemas.openxmlformats.org/officeDocument/2006/relationships/slideLayout" Target="../slideLayouts/slideLayout2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1.xml"/></Relationships>
</file>

<file path=ppt/slides/_rels/slide1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2.xml"/><Relationship Id="rId1" Type="http://schemas.openxmlformats.org/officeDocument/2006/relationships/slideLayout" Target="../slideLayouts/slideLayout21.xml"/><Relationship Id="rId5" Type="http://schemas.openxmlformats.org/officeDocument/2006/relationships/image" Target="../media/image47.png"/><Relationship Id="rId4" Type="http://schemas.openxmlformats.org/officeDocument/2006/relationships/image" Target="../media/image39.png"/></Relationships>
</file>

<file path=ppt/slides/_rels/slide1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3.xml"/><Relationship Id="rId1" Type="http://schemas.openxmlformats.org/officeDocument/2006/relationships/slideLayout" Target="../slideLayouts/slideLayout2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1.xml"/></Relationships>
</file>

<file path=ppt/slides/_rels/slide1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5.xml"/><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5.xml"/><Relationship Id="rId4" Type="http://schemas.openxmlformats.org/officeDocument/2006/relationships/image" Target="../media/image2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4.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6.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7.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1</a:t>
            </a:r>
            <a:r>
              <a:rPr lang="en-US" sz="5400" dirty="0"/>
              <a:t>: Qualitative Analysis as a Foundation for Text-Based Instruction</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Complexity is More Than Just a Number</a:t>
            </a:r>
          </a:p>
        </p:txBody>
      </p:sp>
      <p:sp>
        <p:nvSpPr>
          <p:cNvPr id="6" name="Slide Number Placeholder 5"/>
          <p:cNvSpPr>
            <a:spLocks noGrp="1"/>
          </p:cNvSpPr>
          <p:nvPr>
            <p:ph type="sldNum" sz="quarter" idx="4"/>
          </p:nvPr>
        </p:nvSpPr>
        <p:spPr/>
        <p:txBody>
          <a:bodyPr/>
          <a:lstStyle/>
          <a:p>
            <a:fld id="{4080289E-A2FF-0941-931A-EE1328331F47}" type="slidenum">
              <a:rPr lang="en-US" smtClean="0"/>
              <a:pPr/>
              <a:t>10</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4380" y="1140460"/>
            <a:ext cx="2992120" cy="391287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2900" y="1140460"/>
            <a:ext cx="3056156" cy="3912870"/>
          </a:xfrm>
          <a:prstGeom prst="rect">
            <a:avLst/>
          </a:prstGeom>
        </p:spPr>
      </p:pic>
      <p:sp>
        <p:nvSpPr>
          <p:cNvPr id="5" name="TextBox 4"/>
          <p:cNvSpPr txBox="1"/>
          <p:nvPr/>
        </p:nvSpPr>
        <p:spPr>
          <a:xfrm>
            <a:off x="202438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8" name="TextBox 7"/>
          <p:cNvSpPr txBox="1"/>
          <p:nvPr/>
        </p:nvSpPr>
        <p:spPr>
          <a:xfrm>
            <a:off x="6692900" y="5369668"/>
            <a:ext cx="2992120" cy="523220"/>
          </a:xfrm>
          <a:prstGeom prst="rect">
            <a:avLst/>
          </a:prstGeom>
          <a:noFill/>
        </p:spPr>
        <p:txBody>
          <a:bodyPr wrap="square" rtlCol="0">
            <a:spAutoFit/>
          </a:bodyPr>
          <a:lstStyle/>
          <a:p>
            <a:pPr algn="ctr"/>
            <a:r>
              <a:rPr lang="en-US" sz="2800" dirty="0">
                <a:latin typeface="Calibri" charset="0"/>
                <a:ea typeface="Calibri" charset="0"/>
                <a:cs typeface="Calibri" charset="0"/>
              </a:rPr>
              <a:t>720 Lexile</a:t>
            </a:r>
          </a:p>
        </p:txBody>
      </p:sp>
      <p:sp>
        <p:nvSpPr>
          <p:cNvPr id="7" name="Rectangle 6"/>
          <p:cNvSpPr/>
          <p:nvPr/>
        </p:nvSpPr>
        <p:spPr>
          <a:xfrm>
            <a:off x="2933214" y="5129058"/>
            <a:ext cx="1166538" cy="307777"/>
          </a:xfrm>
          <a:prstGeom prst="rect">
            <a:avLst/>
          </a:prstGeom>
        </p:spPr>
        <p:txBody>
          <a:bodyPr wrap="none">
            <a:spAutoFit/>
          </a:bodyPr>
          <a:lstStyle/>
          <a:p>
            <a:r>
              <a:rPr lang="en-US" sz="1400" dirty="0">
                <a:latin typeface="Calibri"/>
                <a:cs typeface="Calibri"/>
              </a:rPr>
              <a:t>(Taylor, 2016)</a:t>
            </a:r>
          </a:p>
        </p:txBody>
      </p:sp>
      <p:sp>
        <p:nvSpPr>
          <p:cNvPr id="9" name="Rectangle 8"/>
          <p:cNvSpPr/>
          <p:nvPr/>
        </p:nvSpPr>
        <p:spPr>
          <a:xfrm>
            <a:off x="7577927" y="5129058"/>
            <a:ext cx="1222066" cy="307777"/>
          </a:xfrm>
          <a:prstGeom prst="rect">
            <a:avLst/>
          </a:prstGeom>
        </p:spPr>
        <p:txBody>
          <a:bodyPr wrap="none">
            <a:spAutoFit/>
          </a:bodyPr>
          <a:lstStyle/>
          <a:p>
            <a:r>
              <a:rPr lang="en-US" sz="1400" dirty="0">
                <a:latin typeface="Calibri"/>
                <a:cs typeface="Calibri"/>
              </a:rPr>
              <a:t>(Davies, 2001)</a:t>
            </a:r>
          </a:p>
        </p:txBody>
      </p:sp>
    </p:spTree>
    <p:extLst>
      <p:ext uri="{BB962C8B-B14F-4D97-AF65-F5344CB8AC3E}">
        <p14:creationId xmlns:p14="http://schemas.microsoft.com/office/powerpoint/2010/main" val="383184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644056" y="1367624"/>
            <a:ext cx="10336695" cy="3554819"/>
          </a:xfrm>
          <a:prstGeom prst="rect">
            <a:avLst/>
          </a:prstGeom>
          <a:noFill/>
        </p:spPr>
        <p:txBody>
          <a:bodyPr wrap="square" rtlCol="0">
            <a:spAutoFit/>
          </a:bodyPr>
          <a:lstStyle/>
          <a:p>
            <a:pPr algn="ctr"/>
            <a:r>
              <a:rPr lang="en-US" sz="4500" b="1" dirty="0">
                <a:solidFill>
                  <a:schemeClr val="tx2"/>
                </a:solidFill>
                <a:latin typeface="Calibri" panose="020F0502020204030204" pitchFamily="34" charset="0"/>
                <a:cs typeface="Calibri" panose="020F0502020204030204" pitchFamily="34" charset="0"/>
              </a:rPr>
              <a:t>Think about text-based discussions your students have engaged in this year.</a:t>
            </a:r>
          </a:p>
          <a:p>
            <a:endParaRPr lang="en-US" sz="4500" dirty="0">
              <a:latin typeface="Calibri" panose="020F0502020204030204" pitchFamily="34" charset="0"/>
              <a:cs typeface="Calibri" panose="020F0502020204030204" pitchFamily="34" charset="0"/>
            </a:endParaRP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successful?</a:t>
            </a:r>
          </a:p>
          <a:p>
            <a:pPr marL="571500" indent="-571500">
              <a:buFont typeface="Arial" charset="0"/>
              <a:buChar char="•"/>
            </a:pPr>
            <a:r>
              <a:rPr lang="en-US" sz="4500" dirty="0">
                <a:latin typeface="Calibri" panose="020F0502020204030204" pitchFamily="34" charset="0"/>
                <a:cs typeface="Calibri" panose="020F0502020204030204" pitchFamily="34" charset="0"/>
              </a:rPr>
              <a:t>What makes a discussion unsuccessful?</a:t>
            </a:r>
          </a:p>
        </p:txBody>
      </p:sp>
    </p:spTree>
    <p:extLst>
      <p:ext uri="{BB962C8B-B14F-4D97-AF65-F5344CB8AC3E}">
        <p14:creationId xmlns:p14="http://schemas.microsoft.com/office/powerpoint/2010/main" val="41083025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101</a:t>
            </a:fld>
            <a:endParaRPr lang="en-US" dirty="0"/>
          </a:p>
        </p:txBody>
      </p:sp>
      <p:sp>
        <p:nvSpPr>
          <p:cNvPr id="5" name="Text Placeholder 4"/>
          <p:cNvSpPr>
            <a:spLocks noGrp="1"/>
          </p:cNvSpPr>
          <p:nvPr>
            <p:ph type="body" sz="quarter" idx="10"/>
          </p:nvPr>
        </p:nvSpPr>
        <p:spPr/>
        <p:txBody>
          <a:bodyPr/>
          <a:lstStyle/>
          <a:p>
            <a:pPr marL="342900" indent="-342900"/>
            <a:r>
              <a:rPr lang="en-US" sz="3600" dirty="0">
                <a:solidFill>
                  <a:schemeClr val="tx1"/>
                </a:solidFill>
              </a:rPr>
              <a:t>Identify characteristics of a high quality classroom conversation.</a:t>
            </a:r>
          </a:p>
          <a:p>
            <a:pPr marL="342900" indent="-342900"/>
            <a:endParaRPr lang="en-US" sz="800" dirty="0">
              <a:solidFill>
                <a:schemeClr val="tx1"/>
              </a:solidFill>
            </a:endParaRPr>
          </a:p>
          <a:p>
            <a:pPr marL="342900" indent="-342900"/>
            <a:r>
              <a:rPr lang="en-US" sz="3600" dirty="0">
                <a:solidFill>
                  <a:schemeClr val="tx1"/>
                </a:solidFill>
              </a:rPr>
              <a:t>Describe five steps in preparing for classroom conversations that are productive.</a:t>
            </a:r>
          </a:p>
          <a:p>
            <a:pPr marL="342900" indent="-342900"/>
            <a:endParaRPr lang="en-US" sz="800" dirty="0">
              <a:solidFill>
                <a:schemeClr val="tx1"/>
              </a:solidFill>
            </a:endParaRPr>
          </a:p>
          <a:p>
            <a:pPr marL="342900" indent="-342900"/>
            <a:r>
              <a:rPr lang="en-US" sz="3600" dirty="0">
                <a:solidFill>
                  <a:schemeClr val="tx1"/>
                </a:solidFill>
              </a:rPr>
              <a:t>Explain how effectively planning classroom conversations can increase your students’ understanding of a text, as well as their ability to communicate that understanding.</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317290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102</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998812186"/>
              </p:ext>
            </p:extLst>
          </p:nvPr>
        </p:nvGraphicFramePr>
        <p:xfrm>
          <a:off x="1307932" y="1447992"/>
          <a:ext cx="9576135" cy="3425828"/>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64250">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5886">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1834">
                <a:tc>
                  <a:txBody>
                    <a:bodyPr/>
                    <a:lstStyle/>
                    <a:p>
                      <a:pPr algn="ctr"/>
                      <a:r>
                        <a:rPr lang="en-US" sz="35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Classroom Conversation Case Study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68096">
                <a:tc>
                  <a:txBody>
                    <a:bodyPr/>
                    <a:lstStyle/>
                    <a:p>
                      <a:pPr algn="ctr"/>
                      <a:r>
                        <a:rPr lang="en-US" sz="3500" dirty="0">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Preparing for Classroom Conversations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6218">
                <a:tc>
                  <a:txBody>
                    <a:bodyPr/>
                    <a:lstStyle/>
                    <a:p>
                      <a:pPr algn="ctr"/>
                      <a:r>
                        <a:rPr lang="en-US" sz="35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7744763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103</a:t>
            </a:fld>
            <a:endParaRPr lang="en-US" dirty="0"/>
          </a:p>
        </p:txBody>
      </p:sp>
      <p:sp>
        <p:nvSpPr>
          <p:cNvPr id="4" name="Title 3"/>
          <p:cNvSpPr>
            <a:spLocks noGrp="1"/>
          </p:cNvSpPr>
          <p:nvPr>
            <p:ph type="title"/>
          </p:nvPr>
        </p:nvSpPr>
        <p:spPr/>
        <p:txBody>
          <a:bodyPr/>
          <a:lstStyle/>
          <a:p>
            <a:r>
              <a:rPr lang="en-US" dirty="0"/>
              <a:t>What does a text-based discussion sound like?</a:t>
            </a:r>
          </a:p>
        </p:txBody>
      </p:sp>
      <p:sp>
        <p:nvSpPr>
          <p:cNvPr id="3" name="TextBox 2">
            <a:extLst>
              <a:ext uri="{FF2B5EF4-FFF2-40B4-BE49-F238E27FC236}">
                <a16:creationId xmlns:a16="http://schemas.microsoft.com/office/drawing/2014/main" id="{7DF1AD70-4516-4FDF-99D1-D8637426B58B}"/>
              </a:ext>
            </a:extLst>
          </p:cNvPr>
          <p:cNvSpPr txBox="1"/>
          <p:nvPr/>
        </p:nvSpPr>
        <p:spPr>
          <a:xfrm>
            <a:off x="5076026" y="986726"/>
            <a:ext cx="7115974" cy="4585871"/>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Examine</a:t>
            </a:r>
            <a:r>
              <a:rPr lang="en-US" sz="3600" dirty="0">
                <a:solidFill>
                  <a:schemeClr val="accent5">
                    <a:lumMod val="75000"/>
                  </a:schemeClr>
                </a:solidFill>
                <a:latin typeface="Calibri" panose="020F0502020204030204" pitchFamily="34" charset="0"/>
                <a:cs typeface="Calibri" panose="020F0502020204030204" pitchFamily="34" charset="0"/>
              </a:rPr>
              <a:t> </a:t>
            </a:r>
            <a:r>
              <a:rPr lang="en-US" sz="3600" dirty="0">
                <a:latin typeface="Calibri" panose="020F0502020204030204" pitchFamily="34" charset="0"/>
                <a:cs typeface="Calibri" panose="020F0502020204030204" pitchFamily="34" charset="0"/>
              </a:rPr>
              <a:t>the Classroom Conversation Case Study.</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Look for:</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teacher actions</a:t>
            </a:r>
          </a:p>
          <a:p>
            <a:pPr marL="1028700" lvl="1" indent="-571500">
              <a:buFont typeface="Arial" charset="0"/>
              <a:buChar char="•"/>
            </a:pPr>
            <a:r>
              <a:rPr lang="en-US" sz="3600" dirty="0">
                <a:latin typeface="Calibri" panose="020F0502020204030204" pitchFamily="34" charset="0"/>
                <a:cs typeface="Calibri" panose="020F0502020204030204" pitchFamily="34" charset="0"/>
              </a:rPr>
              <a:t>Effective student actions</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3600" b="1" dirty="0">
                <a:solidFill>
                  <a:schemeClr val="tx2"/>
                </a:solidFill>
                <a:latin typeface="Calibri" panose="020F0502020204030204" pitchFamily="34" charset="0"/>
                <a:cs typeface="Calibri" panose="020F0502020204030204" pitchFamily="34" charset="0"/>
              </a:rPr>
              <a:t>Discuss: </a:t>
            </a:r>
            <a:r>
              <a:rPr lang="en-US" sz="3600" dirty="0">
                <a:latin typeface="Calibri" panose="020F0502020204030204" pitchFamily="34" charset="0"/>
                <a:cs typeface="Calibri" panose="020F0502020204030204" pitchFamily="34" charset="0"/>
              </a:rPr>
              <a:t>What is effective about this classroom conversation? </a:t>
            </a:r>
          </a:p>
        </p:txBody>
      </p:sp>
      <p:pic>
        <p:nvPicPr>
          <p:cNvPr id="2" name="Picture 1" descr="Screen Shot 2018-06-18 at 1.15.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025" y="1123660"/>
            <a:ext cx="4529417" cy="4312005"/>
          </a:xfrm>
          <a:prstGeom prst="rect">
            <a:avLst/>
          </a:prstGeom>
          <a:ln>
            <a:solidFill>
              <a:schemeClr val="tx1"/>
            </a:solidFill>
          </a:ln>
        </p:spPr>
      </p:pic>
    </p:spTree>
    <p:extLst>
      <p:ext uri="{BB962C8B-B14F-4D97-AF65-F5344CB8AC3E}">
        <p14:creationId xmlns:p14="http://schemas.microsoft.com/office/powerpoint/2010/main" val="74558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104</a:t>
            </a:fld>
            <a:endParaRPr lang="uk-UA" dirty="0"/>
          </a:p>
        </p:txBody>
      </p:sp>
      <p:sp>
        <p:nvSpPr>
          <p:cNvPr id="7" name="Text Placeholder 6"/>
          <p:cNvSpPr>
            <a:spLocks noGrp="1"/>
          </p:cNvSpPr>
          <p:nvPr>
            <p:ph type="body" sz="quarter" idx="10"/>
          </p:nvPr>
        </p:nvSpPr>
        <p:spPr>
          <a:xfrm>
            <a:off x="398463" y="1193800"/>
            <a:ext cx="6050462" cy="4822825"/>
          </a:xfrm>
        </p:spPr>
        <p:txBody>
          <a:bodyPr/>
          <a:lstStyle/>
          <a:p>
            <a:pPr marL="0" indent="0" algn="ctr">
              <a:buNone/>
            </a:pPr>
            <a:endParaRPr lang="en-US" sz="4500" dirty="0"/>
          </a:p>
          <a:p>
            <a:pPr marL="0" indent="0" algn="ctr">
              <a:buNone/>
            </a:pPr>
            <a:endParaRPr lang="en-US" sz="4500" dirty="0"/>
          </a:p>
          <a:p>
            <a:pPr marL="0" indent="0" algn="ctr">
              <a:buNone/>
            </a:pPr>
            <a:r>
              <a:rPr lang="en-US" sz="4500" dirty="0">
                <a:solidFill>
                  <a:schemeClr val="tx1"/>
                </a:solidFill>
              </a:rPr>
              <a:t>Don’t happen overnight!</a:t>
            </a:r>
          </a:p>
        </p:txBody>
      </p:sp>
      <p:sp>
        <p:nvSpPr>
          <p:cNvPr id="6" name="Title 5"/>
          <p:cNvSpPr>
            <a:spLocks noGrp="1"/>
          </p:cNvSpPr>
          <p:nvPr>
            <p:ph type="title"/>
          </p:nvPr>
        </p:nvSpPr>
        <p:spPr/>
        <p:txBody>
          <a:bodyPr/>
          <a:lstStyle/>
          <a:p>
            <a:r>
              <a:rPr lang="en-US" dirty="0"/>
              <a:t>Speaking and Listening Skills</a:t>
            </a:r>
            <a:r>
              <a:rPr lang="is-IS" dirty="0"/>
              <a:t>…</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925" y="876803"/>
            <a:ext cx="5407491" cy="5110951"/>
          </a:xfrm>
          <a:prstGeom prst="rect">
            <a:avLst/>
          </a:prstGeom>
        </p:spPr>
      </p:pic>
    </p:spTree>
    <p:extLst>
      <p:ext uri="{BB962C8B-B14F-4D97-AF65-F5344CB8AC3E}">
        <p14:creationId xmlns:p14="http://schemas.microsoft.com/office/powerpoint/2010/main" val="2417941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63B398-AB24-4CE3-AAD6-FD635BCD244F}"/>
              </a:ext>
            </a:extLst>
          </p:cNvPr>
          <p:cNvSpPr>
            <a:spLocks noGrp="1"/>
          </p:cNvSpPr>
          <p:nvPr>
            <p:ph type="sldNum" sz="quarter" idx="4"/>
          </p:nvPr>
        </p:nvSpPr>
        <p:spPr/>
        <p:txBody>
          <a:bodyPr/>
          <a:lstStyle/>
          <a:p>
            <a:fld id="{4080289E-A2FF-0941-931A-EE1328331F47}" type="slidenum">
              <a:rPr lang="uk-UA" smtClean="0"/>
              <a:pPr/>
              <a:t>105</a:t>
            </a:fld>
            <a:endParaRPr lang="uk-UA" dirty="0"/>
          </a:p>
        </p:txBody>
      </p:sp>
      <p:sp>
        <p:nvSpPr>
          <p:cNvPr id="3" name="Text Placeholder 2">
            <a:extLst>
              <a:ext uri="{FF2B5EF4-FFF2-40B4-BE49-F238E27FC236}">
                <a16:creationId xmlns:a16="http://schemas.microsoft.com/office/drawing/2014/main" id="{9FD7B841-47EC-4FCC-B11B-7AAB83EF9018}"/>
              </a:ext>
            </a:extLst>
          </p:cNvPr>
          <p:cNvSpPr>
            <a:spLocks noGrp="1"/>
          </p:cNvSpPr>
          <p:nvPr>
            <p:ph type="body" sz="quarter" idx="10"/>
          </p:nvPr>
        </p:nvSpPr>
        <p:spPr>
          <a:xfrm>
            <a:off x="4727643" y="1193800"/>
            <a:ext cx="7054782" cy="4822825"/>
          </a:xfrm>
        </p:spPr>
        <p:txBody>
          <a:bodyPr/>
          <a:lstStyle/>
          <a:p>
            <a:r>
              <a:rPr lang="en-US" sz="3000" b="1" dirty="0">
                <a:solidFill>
                  <a:schemeClr val="tx2">
                    <a:lumMod val="75000"/>
                  </a:schemeClr>
                </a:solidFill>
              </a:rPr>
              <a:t>STEP ONE: </a:t>
            </a:r>
            <a:r>
              <a:rPr lang="en-US" sz="3000" dirty="0"/>
              <a:t>KNOW THE TEXT</a:t>
            </a:r>
          </a:p>
          <a:p>
            <a:endParaRPr lang="en-US" sz="1500" dirty="0"/>
          </a:p>
          <a:p>
            <a:r>
              <a:rPr lang="en-US" sz="3000" b="1" dirty="0">
                <a:solidFill>
                  <a:schemeClr val="tx2">
                    <a:lumMod val="75000"/>
                  </a:schemeClr>
                </a:solidFill>
              </a:rPr>
              <a:t>STEP TWO: </a:t>
            </a:r>
            <a:r>
              <a:rPr lang="en-US" sz="3000" dirty="0"/>
              <a:t>CREATE A SUPPORTIVE ENVIRONMENT</a:t>
            </a:r>
          </a:p>
          <a:p>
            <a:endParaRPr lang="en-US" sz="1500" dirty="0"/>
          </a:p>
          <a:p>
            <a:r>
              <a:rPr lang="en-US" sz="3000" b="1" dirty="0">
                <a:solidFill>
                  <a:schemeClr val="tx2">
                    <a:lumMod val="75000"/>
                  </a:schemeClr>
                </a:solidFill>
              </a:rPr>
              <a:t>STEP THREE: </a:t>
            </a:r>
            <a:r>
              <a:rPr lang="en-US" sz="3000" dirty="0"/>
              <a:t>ESTABLISH NORMS AND PROCEDURES</a:t>
            </a:r>
          </a:p>
          <a:p>
            <a:endParaRPr lang="en-US" sz="1500" dirty="0"/>
          </a:p>
          <a:p>
            <a:r>
              <a:rPr lang="en-US" sz="3000" b="1" dirty="0">
                <a:solidFill>
                  <a:schemeClr val="tx2">
                    <a:lumMod val="75000"/>
                  </a:schemeClr>
                </a:solidFill>
              </a:rPr>
              <a:t>STEP FOUR: </a:t>
            </a:r>
            <a:r>
              <a:rPr lang="en-US" sz="3000" dirty="0"/>
              <a:t>PURPOSEFUL PLANNING</a:t>
            </a:r>
          </a:p>
          <a:p>
            <a:endParaRPr lang="en-US" sz="1500" dirty="0"/>
          </a:p>
          <a:p>
            <a:r>
              <a:rPr lang="en-US" sz="3000" b="1" dirty="0">
                <a:solidFill>
                  <a:schemeClr val="tx2">
                    <a:lumMod val="75000"/>
                  </a:schemeClr>
                </a:solidFill>
              </a:rPr>
              <a:t>STEP FIVE: </a:t>
            </a:r>
            <a:r>
              <a:rPr lang="en-US" sz="3000" dirty="0"/>
              <a:t>USE TALK MOVES</a:t>
            </a:r>
          </a:p>
          <a:p>
            <a:endParaRPr lang="en-US" dirty="0"/>
          </a:p>
        </p:txBody>
      </p:sp>
      <p:sp>
        <p:nvSpPr>
          <p:cNvPr id="4" name="Title 3">
            <a:extLst>
              <a:ext uri="{FF2B5EF4-FFF2-40B4-BE49-F238E27FC236}">
                <a16:creationId xmlns:a16="http://schemas.microsoft.com/office/drawing/2014/main" id="{C64A1C4B-0119-4118-986D-5C9F08367DA3}"/>
              </a:ext>
            </a:extLst>
          </p:cNvPr>
          <p:cNvSpPr>
            <a:spLocks noGrp="1"/>
          </p:cNvSpPr>
          <p:nvPr>
            <p:ph type="title"/>
          </p:nvPr>
        </p:nvSpPr>
        <p:spPr/>
        <p:txBody>
          <a:bodyPr/>
          <a:lstStyle/>
          <a:p>
            <a:r>
              <a:rPr lang="en-US" dirty="0"/>
              <a:t>How do you prepare for text-based conversations?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85" y="953452"/>
            <a:ext cx="3925824" cy="4914080"/>
          </a:xfrm>
          <a:prstGeom prst="rect">
            <a:avLst/>
          </a:prstGeom>
          <a:ln w="25400">
            <a:solidFill>
              <a:schemeClr val="tx1">
                <a:lumMod val="50000"/>
              </a:schemeClr>
            </a:solidFill>
          </a:ln>
        </p:spPr>
      </p:pic>
      <p:sp>
        <p:nvSpPr>
          <p:cNvPr id="6" name="TextBox 5">
            <a:extLst>
              <a:ext uri="{FF2B5EF4-FFF2-40B4-BE49-F238E27FC236}">
                <a16:creationId xmlns:a16="http://schemas.microsoft.com/office/drawing/2014/main" id="{913CC9DA-3B47-C64D-9283-ADB326915E1F}"/>
              </a:ext>
            </a:extLst>
          </p:cNvPr>
          <p:cNvSpPr txBox="1"/>
          <p:nvPr/>
        </p:nvSpPr>
        <p:spPr>
          <a:xfrm>
            <a:off x="122040" y="585475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276640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106</a:t>
            </a:fld>
            <a:endParaRPr lang="en-US" dirty="0"/>
          </a:p>
        </p:txBody>
      </p:sp>
      <p:sp>
        <p:nvSpPr>
          <p:cNvPr id="4" name="Title 3"/>
          <p:cNvSpPr>
            <a:spLocks noGrp="1"/>
          </p:cNvSpPr>
          <p:nvPr>
            <p:ph type="title"/>
          </p:nvPr>
        </p:nvSpPr>
        <p:spPr/>
        <p:txBody>
          <a:bodyPr/>
          <a:lstStyle/>
          <a:p>
            <a:r>
              <a:rPr lang="en-US" dirty="0"/>
              <a:t>Step 1: Know the Text</a:t>
            </a:r>
          </a:p>
        </p:txBody>
      </p:sp>
      <p:sp>
        <p:nvSpPr>
          <p:cNvPr id="5" name="TextBox 4">
            <a:extLst>
              <a:ext uri="{FF2B5EF4-FFF2-40B4-BE49-F238E27FC236}">
                <a16:creationId xmlns:a16="http://schemas.microsoft.com/office/drawing/2014/main" id="{215484CA-E7C0-4D11-BD70-BD175B11DA0C}"/>
              </a:ext>
            </a:extLst>
          </p:cNvPr>
          <p:cNvSpPr txBox="1"/>
          <p:nvPr/>
        </p:nvSpPr>
        <p:spPr>
          <a:xfrm>
            <a:off x="615821" y="1504131"/>
            <a:ext cx="11076004" cy="3908762"/>
          </a:xfrm>
          <a:prstGeom prst="rect">
            <a:avLst/>
          </a:prstGeom>
          <a:noFill/>
        </p:spPr>
        <p:txBody>
          <a:bodyPr wrap="square" rtlCol="0">
            <a:spAutoFit/>
          </a:bodyPr>
          <a:lstStyle/>
          <a:p>
            <a:pPr algn="ctr"/>
            <a:r>
              <a:rPr lang="en-US" sz="6200" dirty="0">
                <a:latin typeface="Calibri" panose="020F0502020204030204" pitchFamily="34" charset="0"/>
                <a:cs typeface="Calibri" panose="020F0502020204030204" pitchFamily="34" charset="0"/>
              </a:rPr>
              <a:t>Ensure you have a deep understanding of the text or topic under discussion and student look </a:t>
            </a:r>
            <a:r>
              <a:rPr lang="en-US" sz="6200" dirty="0" err="1">
                <a:latin typeface="Calibri" panose="020F0502020204030204" pitchFamily="34" charset="0"/>
                <a:cs typeface="Calibri" panose="020F0502020204030204" pitchFamily="34" charset="0"/>
              </a:rPr>
              <a:t>fors</a:t>
            </a:r>
            <a:r>
              <a:rPr lang="en-US" sz="62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7416621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107</a:t>
            </a:fld>
            <a:endParaRPr lang="uk-UA" dirty="0"/>
          </a:p>
        </p:txBody>
      </p:sp>
      <p:sp>
        <p:nvSpPr>
          <p:cNvPr id="7" name="Text Placeholder 6"/>
          <p:cNvSpPr>
            <a:spLocks noGrp="1"/>
          </p:cNvSpPr>
          <p:nvPr>
            <p:ph type="body" sz="quarter" idx="10"/>
          </p:nvPr>
        </p:nvSpPr>
        <p:spPr>
          <a:xfrm>
            <a:off x="256658" y="1276927"/>
            <a:ext cx="7091835" cy="4822825"/>
          </a:xfrm>
        </p:spPr>
        <p:txBody>
          <a:bodyPr/>
          <a:lstStyle/>
          <a:p>
            <a:pPr marL="365125" indent="-365125">
              <a:buFont typeface="Arial" charset="0"/>
              <a:buChar char="•"/>
            </a:pPr>
            <a:r>
              <a:rPr lang="en-US" sz="3800" b="1" dirty="0">
                <a:solidFill>
                  <a:schemeClr val="tx2"/>
                </a:solidFill>
              </a:rPr>
              <a:t>Review</a:t>
            </a:r>
            <a:r>
              <a:rPr lang="en-US" sz="3800" dirty="0">
                <a:solidFill>
                  <a:schemeClr val="accent5">
                    <a:lumMod val="75000"/>
                  </a:schemeClr>
                </a:solidFill>
              </a:rPr>
              <a:t> </a:t>
            </a:r>
            <a:r>
              <a:rPr lang="en-US" sz="3800" dirty="0">
                <a:solidFill>
                  <a:schemeClr val="tx1"/>
                </a:solidFill>
              </a:rPr>
              <a:t>the student look </a:t>
            </a:r>
            <a:r>
              <a:rPr lang="en-US" sz="3800" dirty="0" err="1">
                <a:solidFill>
                  <a:schemeClr val="tx1"/>
                </a:solidFill>
              </a:rPr>
              <a:t>fors</a:t>
            </a:r>
            <a:r>
              <a:rPr lang="en-US" sz="3800" dirty="0">
                <a:solidFill>
                  <a:schemeClr val="tx1"/>
                </a:solidFill>
              </a:rPr>
              <a:t> provided by the Guidebooks for these discussion questions.</a:t>
            </a:r>
          </a:p>
          <a:p>
            <a:pPr marL="365125" indent="-365125" algn="ctr">
              <a:buNone/>
            </a:pPr>
            <a:endParaRPr lang="en-US" sz="2000" dirty="0">
              <a:solidFill>
                <a:schemeClr val="tx1"/>
              </a:solidFill>
            </a:endParaRPr>
          </a:p>
          <a:p>
            <a:pPr marL="365125" indent="-365125">
              <a:buFont typeface="Arial" charset="0"/>
              <a:buChar char="•"/>
            </a:pPr>
            <a:r>
              <a:rPr lang="en-US" sz="3800" b="1" dirty="0">
                <a:solidFill>
                  <a:schemeClr val="tx2"/>
                </a:solidFill>
              </a:rPr>
              <a:t>Summarize: </a:t>
            </a:r>
            <a:r>
              <a:rPr lang="en-US" sz="3800" dirty="0">
                <a:solidFill>
                  <a:schemeClr val="tx1"/>
                </a:solidFill>
              </a:rPr>
              <a:t>What are the key understandings students should demonstrate in this conversation? </a:t>
            </a:r>
          </a:p>
        </p:txBody>
      </p:sp>
      <p:sp>
        <p:nvSpPr>
          <p:cNvPr id="6" name="Title 5"/>
          <p:cNvSpPr>
            <a:spLocks noGrp="1"/>
          </p:cNvSpPr>
          <p:nvPr>
            <p:ph type="title"/>
          </p:nvPr>
        </p:nvSpPr>
        <p:spPr/>
        <p:txBody>
          <a:bodyPr/>
          <a:lstStyle/>
          <a:p>
            <a:r>
              <a:rPr lang="en-US" dirty="0"/>
              <a:t>Helpful Resource: Student Look </a:t>
            </a:r>
            <a:r>
              <a:rPr lang="en-US" dirty="0" err="1"/>
              <a:t>Fors</a:t>
            </a:r>
            <a:endParaRPr lang="en-US" dirty="0"/>
          </a:p>
        </p:txBody>
      </p:sp>
      <p:pic>
        <p:nvPicPr>
          <p:cNvPr id="5" name="Picture 4">
            <a:extLst>
              <a:ext uri="{FF2B5EF4-FFF2-40B4-BE49-F238E27FC236}">
                <a16:creationId xmlns:a16="http://schemas.microsoft.com/office/drawing/2014/main" id="{520A9EB5-83F5-A443-9D02-0E05F1686FCB}"/>
              </a:ext>
            </a:extLst>
          </p:cNvPr>
          <p:cNvPicPr>
            <a:picLocks noChangeAspect="1"/>
          </p:cNvPicPr>
          <p:nvPr/>
        </p:nvPicPr>
        <p:blipFill>
          <a:blip r:embed="rId3"/>
          <a:stretch>
            <a:fillRect/>
          </a:stretch>
        </p:blipFill>
        <p:spPr>
          <a:xfrm>
            <a:off x="7348493" y="1032164"/>
            <a:ext cx="4507923" cy="4452270"/>
          </a:xfrm>
          <a:prstGeom prst="rect">
            <a:avLst/>
          </a:prstGeom>
          <a:ln>
            <a:solidFill>
              <a:schemeClr val="tx1"/>
            </a:solidFill>
          </a:ln>
        </p:spPr>
      </p:pic>
      <p:sp>
        <p:nvSpPr>
          <p:cNvPr id="8" name="TextBox 7">
            <a:extLst>
              <a:ext uri="{FF2B5EF4-FFF2-40B4-BE49-F238E27FC236}">
                <a16:creationId xmlns:a16="http://schemas.microsoft.com/office/drawing/2014/main" id="{7FED9EEF-D486-484F-BB3D-79CCF0673B25}"/>
              </a:ext>
            </a:extLst>
          </p:cNvPr>
          <p:cNvSpPr txBox="1"/>
          <p:nvPr/>
        </p:nvSpPr>
        <p:spPr>
          <a:xfrm>
            <a:off x="10108703" y="563798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8316600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108</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32778" y="1249148"/>
            <a:ext cx="6569601" cy="4478149"/>
          </a:xfrm>
          <a:prstGeom prst="rect">
            <a:avLst/>
          </a:prstGeom>
          <a:noFill/>
        </p:spPr>
        <p:txBody>
          <a:bodyPr wrap="square" rtlCol="0">
            <a:spAutoFit/>
          </a:bodyPr>
          <a:lstStyle/>
          <a:p>
            <a:pPr algn="ctr"/>
            <a:r>
              <a:rPr lang="en-US" sz="35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571500" indent="-571500">
              <a:buFont typeface="Arial" charset="0"/>
              <a:buChar char="•"/>
            </a:pPr>
            <a:r>
              <a:rPr lang="en-US" sz="3500" dirty="0">
                <a:latin typeface="Calibri" charset="0"/>
                <a:ea typeface="Calibri" charset="0"/>
                <a:cs typeface="Calibri" charset="0"/>
              </a:rPr>
              <a:t>How does the teacher demonstrate a deep understanding of the text?</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500" dirty="0">
                <a:latin typeface="Calibri" charset="0"/>
                <a:ea typeface="Calibri" charset="0"/>
                <a:cs typeface="Calibri" charset="0"/>
              </a:rPr>
              <a:t>How does the teacher support students in demonstrating a deep understanding of the text?</a:t>
            </a: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1:</a:t>
            </a:r>
          </a:p>
          <a:p>
            <a:pPr algn="ctr"/>
            <a:r>
              <a:rPr lang="en-US" sz="3400" b="1" dirty="0">
                <a:latin typeface="Calibri" panose="020F0502020204030204" pitchFamily="34" charset="0"/>
                <a:cs typeface="Calibri" panose="020F0502020204030204" pitchFamily="34" charset="0"/>
              </a:rPr>
              <a:t>Ensure you have a deep understanding of the text or topic under discussion and student look </a:t>
            </a:r>
            <a:r>
              <a:rPr lang="en-US" sz="3400" b="1" dirty="0" err="1">
                <a:latin typeface="Calibri" panose="020F0502020204030204" pitchFamily="34" charset="0"/>
                <a:cs typeface="Calibri" panose="020F0502020204030204" pitchFamily="34" charset="0"/>
              </a:rPr>
              <a:t>fors</a:t>
            </a:r>
            <a:r>
              <a:rPr lang="en-US" sz="3400" b="1" dirty="0">
                <a:latin typeface="Calibri" panose="020F0502020204030204" pitchFamily="34" charset="0"/>
                <a:cs typeface="Calibri" panose="020F0502020204030204" pitchFamily="34" charset="0"/>
              </a:rPr>
              <a:t>.</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42686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109</a:t>
            </a:fld>
            <a:endParaRPr lang="en-US" dirty="0"/>
          </a:p>
        </p:txBody>
      </p:sp>
      <p:sp>
        <p:nvSpPr>
          <p:cNvPr id="4" name="Title 3"/>
          <p:cNvSpPr>
            <a:spLocks noGrp="1"/>
          </p:cNvSpPr>
          <p:nvPr>
            <p:ph type="title"/>
          </p:nvPr>
        </p:nvSpPr>
        <p:spPr/>
        <p:txBody>
          <a:bodyPr/>
          <a:lstStyle/>
          <a:p>
            <a:r>
              <a:rPr lang="en-US" dirty="0"/>
              <a:t>Step 2: Create a Supportive Environment</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2585323"/>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Create an environment which supports all students in engaging in productive conversations.</a:t>
            </a:r>
          </a:p>
          <a:p>
            <a:endParaRPr lang="en-US" dirty="0"/>
          </a:p>
        </p:txBody>
      </p:sp>
      <p:sp>
        <p:nvSpPr>
          <p:cNvPr id="7" name="TextBox 6">
            <a:extLst>
              <a:ext uri="{FF2B5EF4-FFF2-40B4-BE49-F238E27FC236}">
                <a16:creationId xmlns:a16="http://schemas.microsoft.com/office/drawing/2014/main" id="{215484CA-E7C0-4D11-BD70-BD175B11DA0C}"/>
              </a:ext>
            </a:extLst>
          </p:cNvPr>
          <p:cNvSpPr txBox="1"/>
          <p:nvPr/>
        </p:nvSpPr>
        <p:spPr>
          <a:xfrm>
            <a:off x="1205080" y="4358673"/>
            <a:ext cx="10336695" cy="1477328"/>
          </a:xfrm>
          <a:prstGeom prst="rect">
            <a:avLst/>
          </a:prstGeom>
          <a:solidFill>
            <a:schemeClr val="tx1">
              <a:lumMod val="20000"/>
              <a:lumOff val="80000"/>
            </a:schemeClr>
          </a:solidFill>
          <a:ln w="28575">
            <a:solidFill>
              <a:schemeClr val="tx2">
                <a:lumMod val="75000"/>
              </a:schemeClr>
            </a:solidFill>
          </a:ln>
        </p:spPr>
        <p:txBody>
          <a:bodyPr wrap="square" rtlCol="0">
            <a:spAutoFit/>
          </a:bodyPr>
          <a:lstStyle/>
          <a:p>
            <a:pPr algn="ctr"/>
            <a:r>
              <a:rPr lang="en-US" sz="3000" b="1" dirty="0">
                <a:solidFill>
                  <a:schemeClr val="tx2"/>
                </a:solidFill>
                <a:latin typeface="Calibri" panose="020F0502020204030204" pitchFamily="34" charset="0"/>
                <a:cs typeface="Calibri" panose="020F0502020204030204" pitchFamily="34" charset="0"/>
              </a:rPr>
              <a:t>Turn and Talk:</a:t>
            </a:r>
          </a:p>
          <a:p>
            <a:pPr marL="685800" indent="-393700">
              <a:buFont typeface="Arial" charset="0"/>
              <a:buChar char="•"/>
            </a:pPr>
            <a:r>
              <a:rPr lang="en-US" sz="3000" dirty="0">
                <a:latin typeface="Calibri" panose="020F0502020204030204" pitchFamily="34" charset="0"/>
                <a:cs typeface="Calibri" panose="020F0502020204030204" pitchFamily="34" charset="0"/>
              </a:rPr>
              <a:t>What does a supportive environment look and sound like?</a:t>
            </a:r>
          </a:p>
          <a:p>
            <a:pPr marL="685800" indent="-393700">
              <a:buFont typeface="Arial" charset="0"/>
              <a:buChar char="•"/>
            </a:pPr>
            <a:r>
              <a:rPr lang="en-US" sz="3000" dirty="0">
                <a:latin typeface="Calibri" panose="020F0502020204030204" pitchFamily="34" charset="0"/>
                <a:cs typeface="Calibri" panose="020F0502020204030204" pitchFamily="34" charset="0"/>
              </a:rPr>
              <a:t>What does it take to build this type of environment?</a:t>
            </a:r>
          </a:p>
        </p:txBody>
      </p:sp>
    </p:spTree>
    <p:extLst>
      <p:ext uri="{BB962C8B-B14F-4D97-AF65-F5344CB8AC3E}">
        <p14:creationId xmlns:p14="http://schemas.microsoft.com/office/powerpoint/2010/main" val="32278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 Factors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11</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10" name="Oval 9"/>
          <p:cNvSpPr/>
          <p:nvPr/>
        </p:nvSpPr>
        <p:spPr>
          <a:xfrm rot="2104104">
            <a:off x="9021663" y="3958532"/>
            <a:ext cx="2096521" cy="673783"/>
          </a:xfrm>
          <a:prstGeom prst="ellipse">
            <a:avLst/>
          </a:pr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9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9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9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10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900" b="1" dirty="0">
                <a:solidFill>
                  <a:schemeClr val="tx2"/>
                </a:solidFill>
                <a:latin typeface="Calibri" panose="020F0502020204030204" pitchFamily="34" charset="0"/>
                <a:cs typeface="Calibri" panose="020F0502020204030204" pitchFamily="34" charset="0"/>
              </a:rPr>
              <a:t>Teacher Considerations</a:t>
            </a:r>
            <a:endParaRPr lang="en-US" sz="39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900" dirty="0">
                <a:latin typeface="Calibri" panose="020F0502020204030204" pitchFamily="34" charset="0"/>
                <a:cs typeface="Calibri" panose="020F0502020204030204" pitchFamily="34" charset="0"/>
              </a:rPr>
              <a:t>Reader and Task</a:t>
            </a:r>
          </a:p>
        </p:txBody>
      </p:sp>
      <p:sp>
        <p:nvSpPr>
          <p:cNvPr id="8" name="TextBox 7">
            <a:extLst>
              <a:ext uri="{FF2B5EF4-FFF2-40B4-BE49-F238E27FC236}">
                <a16:creationId xmlns:a16="http://schemas.microsoft.com/office/drawing/2014/main" id="{40EA2015-F62F-4A50-9F38-F8AE69A816A3}"/>
              </a:ext>
            </a:extLst>
          </p:cNvPr>
          <p:cNvSpPr txBox="1"/>
          <p:nvPr/>
        </p:nvSpPr>
        <p:spPr>
          <a:xfrm>
            <a:off x="8500266" y="5611911"/>
            <a:ext cx="1186538"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114714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110</a:t>
            </a:fld>
            <a:endParaRPr lang="en-US" dirty="0"/>
          </a:p>
        </p:txBody>
      </p:sp>
      <p:sp>
        <p:nvSpPr>
          <p:cNvPr id="4" name="Title 3"/>
          <p:cNvSpPr>
            <a:spLocks noGrp="1"/>
          </p:cNvSpPr>
          <p:nvPr>
            <p:ph type="title"/>
          </p:nvPr>
        </p:nvSpPr>
        <p:spPr/>
        <p:txBody>
          <a:bodyPr/>
          <a:lstStyle/>
          <a:p>
            <a:r>
              <a:rPr lang="en-US" dirty="0"/>
              <a:t>Student Groupings</a:t>
            </a:r>
          </a:p>
        </p:txBody>
      </p:sp>
      <p:sp>
        <p:nvSpPr>
          <p:cNvPr id="7"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Structures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Partners</a:t>
            </a:r>
          </a:p>
          <a:p>
            <a:pPr>
              <a:lnSpc>
                <a:spcPct val="150000"/>
              </a:lnSpc>
              <a:buClr>
                <a:srgbClr val="5A5A5A"/>
              </a:buClr>
              <a:buSzPct val="100000"/>
            </a:pPr>
            <a:r>
              <a:rPr lang="en-US" sz="3600" dirty="0">
                <a:solidFill>
                  <a:schemeClr val="tx1"/>
                </a:solidFill>
                <a:ea typeface="Calibri"/>
                <a:sym typeface="Calibri"/>
              </a:rPr>
              <a:t>Small groups</a:t>
            </a:r>
          </a:p>
          <a:p>
            <a:pPr>
              <a:lnSpc>
                <a:spcPct val="150000"/>
              </a:lnSpc>
              <a:buClr>
                <a:srgbClr val="5A5A5A"/>
              </a:buClr>
              <a:buSzPct val="100000"/>
            </a:pPr>
            <a:r>
              <a:rPr lang="en-US" sz="3600" dirty="0">
                <a:solidFill>
                  <a:schemeClr val="tx1"/>
                </a:solidFill>
                <a:ea typeface="Calibri"/>
                <a:sym typeface="Calibri"/>
              </a:rPr>
              <a:t>Expert/Jigsaw groups</a:t>
            </a:r>
          </a:p>
          <a:p>
            <a:pPr>
              <a:lnSpc>
                <a:spcPct val="150000"/>
              </a:lnSpc>
              <a:buClr>
                <a:srgbClr val="5A5A5A"/>
              </a:buClr>
              <a:buSzPct val="100000"/>
            </a:pPr>
            <a:r>
              <a:rPr lang="en-US" sz="3600" dirty="0">
                <a:solidFill>
                  <a:schemeClr val="tx1"/>
                </a:solidFill>
                <a:ea typeface="Calibri"/>
                <a:sym typeface="Calibri"/>
              </a:rPr>
              <a:t>Self-selected groups, etc.</a:t>
            </a:r>
          </a:p>
        </p:txBody>
      </p:sp>
      <p:sp>
        <p:nvSpPr>
          <p:cNvPr id="9"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Considerations</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00000"/>
              </a:lnSpc>
              <a:buClr>
                <a:srgbClr val="5A5A5A"/>
              </a:buClr>
              <a:buSzPct val="100000"/>
            </a:pPr>
            <a:r>
              <a:rPr lang="en-US" sz="3600" dirty="0">
                <a:solidFill>
                  <a:schemeClr val="tx1"/>
                </a:solidFill>
                <a:ea typeface="Calibri"/>
                <a:sym typeface="Calibri"/>
              </a:rPr>
              <a:t>Content/background knowledge</a:t>
            </a:r>
          </a:p>
          <a:p>
            <a:pPr>
              <a:lnSpc>
                <a:spcPct val="100000"/>
              </a:lnSpc>
              <a:buClr>
                <a:srgbClr val="5A5A5A"/>
              </a:buClr>
              <a:buSzPct val="100000"/>
            </a:pPr>
            <a:r>
              <a:rPr lang="en-US" sz="3600" dirty="0">
                <a:solidFill>
                  <a:schemeClr val="tx1"/>
                </a:solidFill>
                <a:ea typeface="Calibri"/>
                <a:sym typeface="Calibri"/>
              </a:rPr>
              <a:t>Social skills</a:t>
            </a:r>
          </a:p>
          <a:p>
            <a:pPr>
              <a:lnSpc>
                <a:spcPct val="100000"/>
              </a:lnSpc>
              <a:buClr>
                <a:srgbClr val="5A5A5A"/>
              </a:buClr>
              <a:buSzPct val="100000"/>
            </a:pPr>
            <a:r>
              <a:rPr lang="en-US" sz="3600" dirty="0">
                <a:solidFill>
                  <a:schemeClr val="tx1"/>
                </a:solidFill>
                <a:ea typeface="Calibri"/>
                <a:sym typeface="Calibri"/>
              </a:rPr>
              <a:t>Reading ability</a:t>
            </a:r>
          </a:p>
          <a:p>
            <a:pPr>
              <a:lnSpc>
                <a:spcPct val="100000"/>
              </a:lnSpc>
              <a:buClr>
                <a:srgbClr val="5A5A5A"/>
              </a:buClr>
              <a:buSzPct val="100000"/>
            </a:pPr>
            <a:r>
              <a:rPr lang="en-US" sz="3600" dirty="0">
                <a:solidFill>
                  <a:schemeClr val="tx1"/>
                </a:solidFill>
                <a:ea typeface="Calibri"/>
                <a:sym typeface="Calibri"/>
              </a:rPr>
              <a:t>Language proficiency</a:t>
            </a:r>
          </a:p>
        </p:txBody>
      </p:sp>
    </p:spTree>
    <p:extLst>
      <p:ext uri="{BB962C8B-B14F-4D97-AF65-F5344CB8AC3E}">
        <p14:creationId xmlns:p14="http://schemas.microsoft.com/office/powerpoint/2010/main" val="24103501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111</a:t>
            </a:fld>
            <a:endParaRPr lang="uk-UA" dirty="0"/>
          </a:p>
        </p:txBody>
      </p:sp>
      <p:sp>
        <p:nvSpPr>
          <p:cNvPr id="4" name="Title 3"/>
          <p:cNvSpPr>
            <a:spLocks noGrp="1"/>
          </p:cNvSpPr>
          <p:nvPr>
            <p:ph type="title"/>
          </p:nvPr>
        </p:nvSpPr>
        <p:spPr/>
        <p:txBody>
          <a:bodyPr/>
          <a:lstStyle/>
          <a:p>
            <a:r>
              <a:rPr lang="en-US" dirty="0"/>
              <a:t>Balance and Accountability Are Key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668" y="1045133"/>
            <a:ext cx="10655955" cy="4713641"/>
          </a:xfrm>
          <a:prstGeom prst="rect">
            <a:avLst/>
          </a:prstGeom>
        </p:spPr>
      </p:pic>
      <p:sp>
        <p:nvSpPr>
          <p:cNvPr id="6" name="TextBox 5">
            <a:extLst>
              <a:ext uri="{FF2B5EF4-FFF2-40B4-BE49-F238E27FC236}">
                <a16:creationId xmlns:a16="http://schemas.microsoft.com/office/drawing/2014/main" id="{3E8BB373-CC59-7542-BC34-E99956C0B2DF}"/>
              </a:ext>
            </a:extLst>
          </p:cNvPr>
          <p:cNvSpPr txBox="1"/>
          <p:nvPr/>
        </p:nvSpPr>
        <p:spPr>
          <a:xfrm>
            <a:off x="10108703" y="5826709"/>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231151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dirty="0"/>
          </a:p>
        </p:txBody>
      </p:sp>
      <p:sp>
        <p:nvSpPr>
          <p:cNvPr id="4" name="Title 3"/>
          <p:cNvSpPr>
            <a:spLocks noGrp="1"/>
          </p:cNvSpPr>
          <p:nvPr>
            <p:ph type="title"/>
          </p:nvPr>
        </p:nvSpPr>
        <p:spPr/>
        <p:txBody>
          <a:bodyPr/>
          <a:lstStyle/>
          <a:p>
            <a:r>
              <a:rPr lang="en-US" dirty="0"/>
              <a:t>Analyze the Classroom Case Study </a:t>
            </a:r>
          </a:p>
        </p:txBody>
      </p:sp>
      <p:sp>
        <p:nvSpPr>
          <p:cNvPr id="3" name="TextBox 2">
            <a:extLst>
              <a:ext uri="{FF2B5EF4-FFF2-40B4-BE49-F238E27FC236}">
                <a16:creationId xmlns:a16="http://schemas.microsoft.com/office/drawing/2014/main" id="{BE61BAE6-AF9D-4ADC-AA3A-108417D75E65}"/>
              </a:ext>
            </a:extLst>
          </p:cNvPr>
          <p:cNvSpPr txBox="1"/>
          <p:nvPr/>
        </p:nvSpPr>
        <p:spPr>
          <a:xfrm>
            <a:off x="413323" y="1627242"/>
            <a:ext cx="6259852" cy="4293483"/>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Discuss with a partner:</a:t>
            </a:r>
          </a:p>
          <a:p>
            <a:pPr algn="ctr"/>
            <a:endParaRPr lang="en-US" sz="1500" b="1" dirty="0">
              <a:solidFill>
                <a:schemeClr val="tx2"/>
              </a:solidFill>
              <a:latin typeface="Calibri" charset="0"/>
              <a:ea typeface="Calibri" charset="0"/>
              <a:cs typeface="Calibri" charset="0"/>
            </a:endParaRPr>
          </a:p>
          <a:p>
            <a:pPr algn="ctr"/>
            <a:endParaRPr lang="en-US" sz="1500" b="1" dirty="0">
              <a:solidFill>
                <a:schemeClr val="tx2"/>
              </a:solidFill>
              <a:latin typeface="Calibri" charset="0"/>
              <a:ea typeface="Calibri" charset="0"/>
              <a:cs typeface="Calibri" charset="0"/>
            </a:endParaRPr>
          </a:p>
          <a:p>
            <a:pPr marL="571500" indent="-571500">
              <a:buFont typeface="Arial" charset="0"/>
              <a:buChar char="•"/>
            </a:pPr>
            <a:r>
              <a:rPr lang="en-US" sz="3800" dirty="0">
                <a:latin typeface="Calibri" charset="0"/>
                <a:ea typeface="Calibri" charset="0"/>
                <a:cs typeface="Calibri" charset="0"/>
              </a:rPr>
              <a:t>What evidence do you see of a supportive environment?</a:t>
            </a:r>
          </a:p>
          <a:p>
            <a:pPr marL="571500" indent="-571500">
              <a:buFont typeface="Arial" charset="0"/>
              <a:buChar char="•"/>
            </a:pPr>
            <a:endParaRPr lang="en-US" sz="1500" dirty="0">
              <a:latin typeface="Calibri" charset="0"/>
              <a:ea typeface="Calibri" charset="0"/>
              <a:cs typeface="Calibri" charset="0"/>
            </a:endParaRPr>
          </a:p>
          <a:p>
            <a:pPr marL="571500" indent="-571500">
              <a:buFont typeface="Arial" charset="0"/>
              <a:buChar char="•"/>
            </a:pPr>
            <a:r>
              <a:rPr lang="en-US" sz="3800" dirty="0">
                <a:latin typeface="Calibri" charset="0"/>
                <a:ea typeface="Calibri" charset="0"/>
                <a:cs typeface="Calibri" charset="0"/>
              </a:rPr>
              <a:t>How are students grouped in this discussion?</a:t>
            </a:r>
          </a:p>
        </p:txBody>
      </p:sp>
      <p:sp>
        <p:nvSpPr>
          <p:cNvPr id="5" name="Rectangle 4"/>
          <p:cNvSpPr/>
          <p:nvPr/>
        </p:nvSpPr>
        <p:spPr>
          <a:xfrm>
            <a:off x="7417644" y="1565686"/>
            <a:ext cx="4438772" cy="3939540"/>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2:</a:t>
            </a:r>
          </a:p>
          <a:p>
            <a:pPr algn="ctr"/>
            <a:r>
              <a:rPr lang="en-US" sz="3600" dirty="0">
                <a:latin typeface="Calibri" panose="020F0502020204030204" pitchFamily="34" charset="0"/>
                <a:cs typeface="Calibri" panose="020F0502020204030204" pitchFamily="34" charset="0"/>
              </a:rPr>
              <a:t>Create an environment which supports all students in engaging in productive conversations.</a:t>
            </a:r>
          </a:p>
        </p:txBody>
      </p:sp>
    </p:spTree>
    <p:extLst>
      <p:ext uri="{BB962C8B-B14F-4D97-AF65-F5344CB8AC3E}">
        <p14:creationId xmlns:p14="http://schemas.microsoft.com/office/powerpoint/2010/main" val="28412145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113</a:t>
            </a:fld>
            <a:endParaRPr lang="en-US" dirty="0"/>
          </a:p>
        </p:txBody>
      </p:sp>
      <p:sp>
        <p:nvSpPr>
          <p:cNvPr id="4" name="Title 3"/>
          <p:cNvSpPr>
            <a:spLocks noGrp="1"/>
          </p:cNvSpPr>
          <p:nvPr>
            <p:ph type="title"/>
          </p:nvPr>
        </p:nvSpPr>
        <p:spPr/>
        <p:txBody>
          <a:bodyPr/>
          <a:lstStyle/>
          <a:p>
            <a:r>
              <a:rPr lang="en-US" dirty="0"/>
              <a:t>Step 3: Establish Norms and Procedures</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1846659"/>
          </a:xfrm>
          <a:prstGeom prst="rect">
            <a:avLst/>
          </a:prstGeom>
          <a:noFill/>
        </p:spPr>
        <p:txBody>
          <a:bodyPr wrap="square" rtlCol="0">
            <a:spAutoFit/>
          </a:bodyPr>
          <a:lstStyle/>
          <a:p>
            <a:pPr algn="ctr"/>
            <a:r>
              <a:rPr lang="en-US" sz="4800" dirty="0">
                <a:latin typeface="Calibri" panose="020F0502020204030204" pitchFamily="34" charset="0"/>
                <a:cs typeface="Calibri" panose="020F0502020204030204" pitchFamily="34" charset="0"/>
              </a:rPr>
              <a:t>Establish consistent norms and procedures for conversations.</a:t>
            </a:r>
          </a:p>
          <a:p>
            <a:endParaRPr lang="en-US" dirty="0"/>
          </a:p>
        </p:txBody>
      </p:sp>
      <p:sp>
        <p:nvSpPr>
          <p:cNvPr id="2" name="TextBox 1"/>
          <p:cNvSpPr txBox="1"/>
          <p:nvPr/>
        </p:nvSpPr>
        <p:spPr>
          <a:xfrm>
            <a:off x="962108" y="3994484"/>
            <a:ext cx="10336695" cy="1661993"/>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r>
              <a:rPr lang="en-US" sz="3400" b="1" dirty="0">
                <a:solidFill>
                  <a:schemeClr val="tx2"/>
                </a:solidFill>
                <a:latin typeface="Calibri" charset="0"/>
                <a:ea typeface="Calibri" charset="0"/>
                <a:cs typeface="Calibri" charset="0"/>
              </a:rPr>
              <a:t>Share Out:</a:t>
            </a:r>
          </a:p>
          <a:p>
            <a:pPr marL="285750" indent="-285750">
              <a:buFont typeface="Arial" charset="0"/>
              <a:buChar char="•"/>
            </a:pPr>
            <a:r>
              <a:rPr lang="en-US" sz="3400" dirty="0">
                <a:latin typeface="Calibri" charset="0"/>
                <a:ea typeface="Calibri" charset="0"/>
                <a:cs typeface="Calibri" charset="0"/>
              </a:rPr>
              <a:t>What norms and procedures are evident in this case study? Be specific!</a:t>
            </a:r>
          </a:p>
        </p:txBody>
      </p:sp>
    </p:spTree>
    <p:extLst>
      <p:ext uri="{BB962C8B-B14F-4D97-AF65-F5344CB8AC3E}">
        <p14:creationId xmlns:p14="http://schemas.microsoft.com/office/powerpoint/2010/main" val="158517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114</a:t>
            </a:fld>
            <a:endParaRPr lang="uk-UA"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As you watch the video, look for</a:t>
            </a:r>
            <a:r>
              <a:rPr lang="en-US" sz="4500" dirty="0">
                <a:solidFill>
                  <a:schemeClr val="tx2"/>
                </a:solidFill>
              </a:rPr>
              <a:t>:</a:t>
            </a:r>
          </a:p>
          <a:p>
            <a:pPr marL="0" indent="0" algn="ctr">
              <a:buNone/>
            </a:pPr>
            <a:endParaRPr lang="en-US" sz="4500" dirty="0">
              <a:solidFill>
                <a:schemeClr val="tx2"/>
              </a:solidFill>
            </a:endParaRPr>
          </a:p>
          <a:p>
            <a:pPr marL="365125" indent="-365125"/>
            <a:r>
              <a:rPr lang="en-US" sz="4500" dirty="0">
                <a:solidFill>
                  <a:schemeClr val="tx1"/>
                </a:solidFill>
              </a:rPr>
              <a:t>What norms and procedures are evident in this lesson?</a:t>
            </a:r>
          </a:p>
          <a:p>
            <a:pPr marL="365125" indent="-365125"/>
            <a:r>
              <a:rPr lang="en-US" sz="4500" dirty="0">
                <a:solidFill>
                  <a:schemeClr val="tx1"/>
                </a:solidFill>
              </a:rPr>
              <a:t>How does the teacher hold students accountable to meeting these expectations?</a:t>
            </a:r>
          </a:p>
        </p:txBody>
      </p:sp>
      <p:sp>
        <p:nvSpPr>
          <p:cNvPr id="6" name="Title 5"/>
          <p:cNvSpPr>
            <a:spLocks noGrp="1"/>
          </p:cNvSpPr>
          <p:nvPr>
            <p:ph type="title"/>
          </p:nvPr>
        </p:nvSpPr>
        <p:spPr/>
        <p:txBody>
          <a:bodyPr/>
          <a:lstStyle/>
          <a:p>
            <a:r>
              <a:rPr lang="en-US" dirty="0"/>
              <a:t>Video Look Fors</a:t>
            </a:r>
          </a:p>
        </p:txBody>
      </p:sp>
    </p:spTree>
    <p:extLst>
      <p:ext uri="{BB962C8B-B14F-4D97-AF65-F5344CB8AC3E}">
        <p14:creationId xmlns:p14="http://schemas.microsoft.com/office/powerpoint/2010/main" val="91895244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D395FE-E26B-4E3C-B5D5-F2008216BB16}"/>
              </a:ext>
            </a:extLst>
          </p:cNvPr>
          <p:cNvSpPr>
            <a:spLocks noGrp="1"/>
          </p:cNvSpPr>
          <p:nvPr>
            <p:ph type="sldNum" sz="quarter" idx="4"/>
          </p:nvPr>
        </p:nvSpPr>
        <p:spPr/>
        <p:txBody>
          <a:bodyPr/>
          <a:lstStyle/>
          <a:p>
            <a:fld id="{4080289E-A2FF-0941-931A-EE1328331F47}" type="slidenum">
              <a:rPr lang="uk-UA" smtClean="0"/>
              <a:pPr/>
              <a:t>115</a:t>
            </a:fld>
            <a:endParaRPr lang="uk-UA" dirty="0"/>
          </a:p>
        </p:txBody>
      </p:sp>
      <p:sp>
        <p:nvSpPr>
          <p:cNvPr id="4" name="Title 3">
            <a:extLst>
              <a:ext uri="{FF2B5EF4-FFF2-40B4-BE49-F238E27FC236}">
                <a16:creationId xmlns:a16="http://schemas.microsoft.com/office/drawing/2014/main" id="{9F0D01FE-CE41-4920-9D35-6B2721554B93}"/>
              </a:ext>
            </a:extLst>
          </p:cNvPr>
          <p:cNvSpPr>
            <a:spLocks noGrp="1"/>
          </p:cNvSpPr>
          <p:nvPr>
            <p:ph type="title"/>
          </p:nvPr>
        </p:nvSpPr>
        <p:spPr/>
        <p:txBody>
          <a:bodyPr>
            <a:normAutofit/>
          </a:bodyPr>
          <a:lstStyle/>
          <a:p>
            <a:r>
              <a:rPr lang="en-US" dirty="0"/>
              <a:t>Norms and Procedures in Action</a:t>
            </a:r>
          </a:p>
        </p:txBody>
      </p:sp>
      <p:pic>
        <p:nvPicPr>
          <p:cNvPr id="6" name="Picture 5">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656" y="906820"/>
            <a:ext cx="9853128" cy="5044531"/>
          </a:xfrm>
          <a:prstGeom prst="rect">
            <a:avLst/>
          </a:prstGeom>
        </p:spPr>
      </p:pic>
      <p:sp>
        <p:nvSpPr>
          <p:cNvPr id="5" name="TextBox 4">
            <a:extLst>
              <a:ext uri="{FF2B5EF4-FFF2-40B4-BE49-F238E27FC236}">
                <a16:creationId xmlns:a16="http://schemas.microsoft.com/office/drawing/2014/main" id="{A3F71806-5C11-6E47-9751-744DF5DCD1B9}"/>
              </a:ext>
            </a:extLst>
          </p:cNvPr>
          <p:cNvSpPr txBox="1"/>
          <p:nvPr/>
        </p:nvSpPr>
        <p:spPr>
          <a:xfrm>
            <a:off x="9601200" y="5875696"/>
            <a:ext cx="2192337" cy="307777"/>
          </a:xfrm>
          <a:prstGeom prst="rect">
            <a:avLst/>
          </a:prstGeom>
          <a:noFill/>
        </p:spPr>
        <p:txBody>
          <a:bodyPr wrap="square" rtlCol="0">
            <a:spAutoFit/>
          </a:bodyPr>
          <a:lstStyle/>
          <a:p>
            <a:r>
              <a:rPr lang="en-US" sz="1400" dirty="0">
                <a:latin typeface="Calibri"/>
                <a:cs typeface="Calibri"/>
              </a:rPr>
              <a:t>(Teaching Channel, n.d.)</a:t>
            </a:r>
          </a:p>
        </p:txBody>
      </p:sp>
    </p:spTree>
    <p:extLst>
      <p:ext uri="{BB962C8B-B14F-4D97-AF65-F5344CB8AC3E}">
        <p14:creationId xmlns:p14="http://schemas.microsoft.com/office/powerpoint/2010/main" val="16341900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116</a:t>
            </a:fld>
            <a:endParaRPr lang="uk-UA" dirty="0"/>
          </a:p>
        </p:txBody>
      </p:sp>
      <p:sp>
        <p:nvSpPr>
          <p:cNvPr id="7" name="Text Placeholder 6"/>
          <p:cNvSpPr>
            <a:spLocks noGrp="1"/>
          </p:cNvSpPr>
          <p:nvPr>
            <p:ph type="body" sz="quarter" idx="10"/>
          </p:nvPr>
        </p:nvSpPr>
        <p:spPr/>
        <p:txBody>
          <a:bodyPr/>
          <a:lstStyle/>
          <a:p>
            <a:pPr marL="414338" indent="-414338"/>
            <a:r>
              <a:rPr lang="en-US" sz="5000" dirty="0">
                <a:solidFill>
                  <a:schemeClr val="tx1"/>
                </a:solidFill>
              </a:rPr>
              <a:t>What norms and procedures are evident in this lesson?</a:t>
            </a:r>
          </a:p>
          <a:p>
            <a:pPr marL="414338" indent="-414338"/>
            <a:endParaRPr lang="en-US" sz="2000" dirty="0">
              <a:solidFill>
                <a:schemeClr val="tx1"/>
              </a:solidFill>
            </a:endParaRPr>
          </a:p>
          <a:p>
            <a:pPr marL="414338" indent="-414338"/>
            <a:r>
              <a:rPr lang="en-US" sz="5000" dirty="0">
                <a:solidFill>
                  <a:schemeClr val="tx1"/>
                </a:solidFill>
              </a:rPr>
              <a:t>How does the teacher hold students accountable to meeting these expectations?</a:t>
            </a:r>
          </a:p>
          <a:p>
            <a:endParaRPr lang="en-US" sz="5000"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45811412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117</a:t>
            </a:fld>
            <a:endParaRPr lang="en-US" dirty="0"/>
          </a:p>
        </p:txBody>
      </p:sp>
      <p:sp>
        <p:nvSpPr>
          <p:cNvPr id="4" name="Title 3"/>
          <p:cNvSpPr>
            <a:spLocks noGrp="1"/>
          </p:cNvSpPr>
          <p:nvPr>
            <p:ph type="title"/>
          </p:nvPr>
        </p:nvSpPr>
        <p:spPr/>
        <p:txBody>
          <a:bodyPr/>
          <a:lstStyle/>
          <a:p>
            <a:r>
              <a:rPr lang="en-US" dirty="0"/>
              <a:t>Step 4: Purpose and Planning</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3093154"/>
          </a:xfrm>
          <a:prstGeom prst="rect">
            <a:avLst/>
          </a:prstGeom>
          <a:noFill/>
        </p:spPr>
        <p:txBody>
          <a:bodyPr wrap="square" rtlCol="0">
            <a:spAutoFit/>
          </a:bodyPr>
          <a:lstStyle/>
          <a:p>
            <a:pPr algn="ctr"/>
            <a:r>
              <a:rPr lang="en-US" sz="6500" dirty="0">
                <a:latin typeface="Calibri" panose="020F0502020204030204" pitchFamily="34" charset="0"/>
                <a:cs typeface="Calibri" panose="020F0502020204030204" pitchFamily="34" charset="0"/>
              </a:rPr>
              <a:t>Identify the purpose of and provide guiding questions for each conversation.</a:t>
            </a:r>
          </a:p>
        </p:txBody>
      </p:sp>
    </p:spTree>
    <p:extLst>
      <p:ext uri="{BB962C8B-B14F-4D97-AF65-F5344CB8AC3E}">
        <p14:creationId xmlns:p14="http://schemas.microsoft.com/office/powerpoint/2010/main" val="41551838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118</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174089"/>
            <a:ext cx="6527859" cy="4401205"/>
          </a:xfrm>
          <a:prstGeom prst="rect">
            <a:avLst/>
          </a:prstGeom>
          <a:noFill/>
        </p:spPr>
        <p:txBody>
          <a:bodyPr wrap="square" rtlCol="0">
            <a:spAutoFit/>
          </a:bodyPr>
          <a:lstStyle/>
          <a:p>
            <a:pPr algn="ctr"/>
            <a:r>
              <a:rPr lang="en-US" sz="40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What was the purpose of this conversation?</a:t>
            </a:r>
          </a:p>
          <a:p>
            <a:pPr marL="457200" indent="-457200">
              <a:buFont typeface="Arial" charset="0"/>
              <a:buChar char="•"/>
            </a:pPr>
            <a:endParaRPr lang="en-US" sz="2000" dirty="0">
              <a:latin typeface="Calibri" charset="0"/>
              <a:ea typeface="Calibri" charset="0"/>
              <a:cs typeface="Calibri" charset="0"/>
            </a:endParaRPr>
          </a:p>
          <a:p>
            <a:pPr marL="457200" indent="-457200">
              <a:buFont typeface="Arial" charset="0"/>
              <a:buChar char="•"/>
            </a:pPr>
            <a:r>
              <a:rPr lang="en-US" sz="4000" dirty="0">
                <a:latin typeface="Calibri" charset="0"/>
                <a:ea typeface="Calibri" charset="0"/>
                <a:cs typeface="Calibri" charset="0"/>
              </a:rPr>
              <a:t>How did the Guiding Questions support that purpose?</a:t>
            </a:r>
          </a:p>
        </p:txBody>
      </p:sp>
      <p:sp>
        <p:nvSpPr>
          <p:cNvPr id="5" name="Rectangle 4"/>
          <p:cNvSpPr/>
          <p:nvPr/>
        </p:nvSpPr>
        <p:spPr>
          <a:xfrm>
            <a:off x="7417644" y="1780888"/>
            <a:ext cx="4173193" cy="270843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4:</a:t>
            </a:r>
          </a:p>
          <a:p>
            <a:pPr algn="ctr"/>
            <a:r>
              <a:rPr lang="en-US" sz="3400" b="1" dirty="0">
                <a:latin typeface="Calibri" panose="020F0502020204030204" pitchFamily="34" charset="0"/>
                <a:cs typeface="Calibri" panose="020F0502020204030204" pitchFamily="34" charset="0"/>
              </a:rPr>
              <a:t>Identify the purpose of and provide guiding questions for each conversation.</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10462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293924-0F45-E247-A2DE-646F8801E449}"/>
              </a:ext>
            </a:extLst>
          </p:cNvPr>
          <p:cNvSpPr>
            <a:spLocks noGrp="1"/>
          </p:cNvSpPr>
          <p:nvPr>
            <p:ph type="sldNum" sz="quarter" idx="4"/>
          </p:nvPr>
        </p:nvSpPr>
        <p:spPr/>
        <p:txBody>
          <a:bodyPr/>
          <a:lstStyle/>
          <a:p>
            <a:fld id="{4080289E-A2FF-0941-931A-EE1328331F47}" type="slidenum">
              <a:rPr lang="uk-UA" smtClean="0"/>
              <a:pPr/>
              <a:t>119</a:t>
            </a:fld>
            <a:endParaRPr lang="uk-UA" dirty="0"/>
          </a:p>
        </p:txBody>
      </p:sp>
      <p:sp>
        <p:nvSpPr>
          <p:cNvPr id="3" name="Text Placeholder 2">
            <a:extLst>
              <a:ext uri="{FF2B5EF4-FFF2-40B4-BE49-F238E27FC236}">
                <a16:creationId xmlns:a16="http://schemas.microsoft.com/office/drawing/2014/main" id="{C8BF6B82-56C0-8343-B366-54E31745781C}"/>
              </a:ext>
            </a:extLst>
          </p:cNvPr>
          <p:cNvSpPr>
            <a:spLocks noGrp="1"/>
          </p:cNvSpPr>
          <p:nvPr>
            <p:ph type="body" sz="quarter" idx="10"/>
          </p:nvPr>
        </p:nvSpPr>
        <p:spPr>
          <a:xfrm>
            <a:off x="783474" y="1860465"/>
            <a:ext cx="4895431" cy="4822825"/>
          </a:xfrm>
        </p:spPr>
        <p:txBody>
          <a:bodyPr/>
          <a:lstStyle/>
          <a:p>
            <a:pPr marL="0" indent="0" algn="ctr">
              <a:buNone/>
            </a:pPr>
            <a:r>
              <a:rPr lang="en-US" sz="4800" b="1" dirty="0">
                <a:solidFill>
                  <a:schemeClr val="tx2"/>
                </a:solidFill>
              </a:rPr>
              <a:t>…act as a scaffold!</a:t>
            </a:r>
          </a:p>
          <a:p>
            <a:pPr marL="0" indent="0" algn="ctr">
              <a:buNone/>
            </a:pPr>
            <a:endParaRPr lang="en-US" sz="4800" b="1" dirty="0">
              <a:solidFill>
                <a:schemeClr val="tx2"/>
              </a:solidFill>
            </a:endParaRPr>
          </a:p>
          <a:p>
            <a:pPr marL="0" indent="0" algn="ctr">
              <a:buNone/>
            </a:pPr>
            <a:r>
              <a:rPr lang="en-US" sz="4000" dirty="0"/>
              <a:t>They support students in making meaning of complex texts!</a:t>
            </a:r>
          </a:p>
        </p:txBody>
      </p:sp>
      <p:sp>
        <p:nvSpPr>
          <p:cNvPr id="4" name="Title 3">
            <a:extLst>
              <a:ext uri="{FF2B5EF4-FFF2-40B4-BE49-F238E27FC236}">
                <a16:creationId xmlns:a16="http://schemas.microsoft.com/office/drawing/2014/main" id="{D3A50079-CEE8-5746-9475-53461828AFF7}"/>
              </a:ext>
            </a:extLst>
          </p:cNvPr>
          <p:cNvSpPr>
            <a:spLocks noGrp="1"/>
          </p:cNvSpPr>
          <p:nvPr>
            <p:ph type="title"/>
          </p:nvPr>
        </p:nvSpPr>
        <p:spPr/>
        <p:txBody>
          <a:bodyPr/>
          <a:lstStyle/>
          <a:p>
            <a:r>
              <a:rPr lang="en-US" dirty="0"/>
              <a:t>Guiding Questions…</a:t>
            </a:r>
          </a:p>
        </p:txBody>
      </p:sp>
      <p:pic>
        <p:nvPicPr>
          <p:cNvPr id="5" name="Picture 4">
            <a:extLst>
              <a:ext uri="{FF2B5EF4-FFF2-40B4-BE49-F238E27FC236}">
                <a16:creationId xmlns:a16="http://schemas.microsoft.com/office/drawing/2014/main" id="{7838CD73-7022-6944-A034-0E6BE75BE7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200144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makes this text complex?</a:t>
            </a:r>
          </a:p>
        </p:txBody>
      </p:sp>
      <p:sp>
        <p:nvSpPr>
          <p:cNvPr id="6" name="Slide Number Placeholder 5"/>
          <p:cNvSpPr>
            <a:spLocks noGrp="1"/>
          </p:cNvSpPr>
          <p:nvPr>
            <p:ph type="sldNum" sz="quarter" idx="4"/>
          </p:nvPr>
        </p:nvSpPr>
        <p:spPr/>
        <p:txBody>
          <a:bodyPr/>
          <a:lstStyle/>
          <a:p>
            <a:fld id="{4080289E-A2FF-0941-931A-EE1328331F47}" type="slidenum">
              <a:rPr lang="en-US" smtClean="0"/>
              <a:pPr/>
              <a:t>12</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4727643" y="1128409"/>
            <a:ext cx="7059545" cy="4654854"/>
          </a:xfrm>
        </p:spPr>
        <p:txBody>
          <a:bodyPr/>
          <a:lstStyle/>
          <a:p>
            <a:pPr marL="350838" indent="-350838">
              <a:buFont typeface="Arial" charset="0"/>
              <a:buChar char="•"/>
            </a:pPr>
            <a:r>
              <a:rPr lang="en-US" sz="4400" b="1" dirty="0">
                <a:solidFill>
                  <a:schemeClr val="tx2"/>
                </a:solidFill>
              </a:rPr>
              <a:t>Read</a:t>
            </a:r>
            <a:r>
              <a:rPr lang="en-US" sz="4400" dirty="0"/>
              <a:t> </a:t>
            </a:r>
            <a:r>
              <a:rPr lang="en-US" sz="4400" dirty="0">
                <a:solidFill>
                  <a:schemeClr val="bg1">
                    <a:lumMod val="50000"/>
                  </a:schemeClr>
                </a:solidFill>
              </a:rPr>
              <a:t>the poem </a:t>
            </a:r>
            <a:r>
              <a:rPr lang="en-US" sz="4400" dirty="0">
                <a:solidFill>
                  <a:schemeClr val="tx1"/>
                </a:solidFill>
              </a:rPr>
              <a:t>“Paul Revere’s Ride” by Henry Wadsworth Longfellow</a:t>
            </a:r>
          </a:p>
          <a:p>
            <a:pPr marL="350838" lvl="0" indent="-350838">
              <a:buNone/>
            </a:pPr>
            <a:endParaRPr lang="en-US" sz="4400" i="1" dirty="0"/>
          </a:p>
          <a:p>
            <a:pPr marL="350838" lvl="0" indent="-350838">
              <a:buFont typeface="Arial" charset="0"/>
              <a:buChar char="•"/>
            </a:pPr>
            <a:r>
              <a:rPr lang="en-US" sz="4400" b="1" dirty="0">
                <a:solidFill>
                  <a:schemeClr val="tx2"/>
                </a:solidFill>
              </a:rPr>
              <a:t>Analyze and discuss with a partner: </a:t>
            </a:r>
            <a:r>
              <a:rPr lang="en-US" sz="4400" dirty="0">
                <a:solidFill>
                  <a:schemeClr val="tx1"/>
                </a:solidFill>
              </a:rPr>
              <a:t>What makes this text complex?</a:t>
            </a:r>
          </a:p>
          <a:p>
            <a:pPr marL="0" lvl="0" indent="0">
              <a:buNone/>
            </a:pPr>
            <a:endParaRPr lang="en-US" sz="3400" i="1" dirty="0"/>
          </a:p>
        </p:txBody>
      </p:sp>
      <p:pic>
        <p:nvPicPr>
          <p:cNvPr id="3" name="Picture 2" descr="Screen Shot 2018-06-14 at 1.53.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805" y="1005635"/>
            <a:ext cx="3073778" cy="4833046"/>
          </a:xfrm>
          <a:prstGeom prst="rect">
            <a:avLst/>
          </a:prstGeom>
          <a:ln>
            <a:solidFill>
              <a:schemeClr val="accent1"/>
            </a:solidFill>
          </a:ln>
        </p:spPr>
      </p:pic>
      <p:sp>
        <p:nvSpPr>
          <p:cNvPr id="8" name="TextBox 7">
            <a:extLst>
              <a:ext uri="{FF2B5EF4-FFF2-40B4-BE49-F238E27FC236}">
                <a16:creationId xmlns:a16="http://schemas.microsoft.com/office/drawing/2014/main" id="{9B593215-F788-BC43-B709-28C86A7BA8C5}"/>
              </a:ext>
            </a:extLst>
          </p:cNvPr>
          <p:cNvSpPr txBox="1"/>
          <p:nvPr/>
        </p:nvSpPr>
        <p:spPr>
          <a:xfrm>
            <a:off x="898805" y="5838681"/>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394618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120</a:t>
            </a:fld>
            <a:endParaRPr lang="en-US" dirty="0"/>
          </a:p>
        </p:txBody>
      </p:sp>
      <p:sp>
        <p:nvSpPr>
          <p:cNvPr id="4" name="Title 3"/>
          <p:cNvSpPr>
            <a:spLocks noGrp="1"/>
          </p:cNvSpPr>
          <p:nvPr>
            <p:ph type="title"/>
          </p:nvPr>
        </p:nvSpPr>
        <p:spPr/>
        <p:txBody>
          <a:bodyPr/>
          <a:lstStyle/>
          <a:p>
            <a:r>
              <a:rPr lang="en-US" dirty="0"/>
              <a:t>Step 5: Use Talk Moves to Guide the Conversation</a:t>
            </a:r>
          </a:p>
        </p:txBody>
      </p:sp>
      <p:sp>
        <p:nvSpPr>
          <p:cNvPr id="5" name="TextBox 4">
            <a:extLst>
              <a:ext uri="{FF2B5EF4-FFF2-40B4-BE49-F238E27FC236}">
                <a16:creationId xmlns:a16="http://schemas.microsoft.com/office/drawing/2014/main" id="{215484CA-E7C0-4D11-BD70-BD175B11DA0C}"/>
              </a:ext>
            </a:extLst>
          </p:cNvPr>
          <p:cNvSpPr txBox="1"/>
          <p:nvPr/>
        </p:nvSpPr>
        <p:spPr>
          <a:xfrm>
            <a:off x="962108" y="1749287"/>
            <a:ext cx="10336695" cy="3416320"/>
          </a:xfrm>
          <a:prstGeom prst="rect">
            <a:avLst/>
          </a:prstGeom>
          <a:noFill/>
        </p:spPr>
        <p:txBody>
          <a:bodyPr wrap="square" rtlCol="0">
            <a:spAutoFit/>
          </a:bodyPr>
          <a:lstStyle/>
          <a:p>
            <a:pPr algn="ctr"/>
            <a:r>
              <a:rPr lang="en-US" sz="5400" dirty="0">
                <a:latin typeface="Calibri" panose="020F0502020204030204" pitchFamily="34" charset="0"/>
                <a:cs typeface="Calibri" panose="020F0502020204030204" pitchFamily="34" charset="0"/>
              </a:rPr>
              <a:t>Guide conversations with “talk moves” to determine student understandings and misconceptions.</a:t>
            </a:r>
          </a:p>
        </p:txBody>
      </p:sp>
    </p:spTree>
    <p:extLst>
      <p:ext uri="{BB962C8B-B14F-4D97-AF65-F5344CB8AC3E}">
        <p14:creationId xmlns:p14="http://schemas.microsoft.com/office/powerpoint/2010/main" val="38562004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121</a:t>
            </a:fld>
            <a:endParaRPr lang="en-US" dirty="0"/>
          </a:p>
        </p:txBody>
      </p:sp>
      <p:sp>
        <p:nvSpPr>
          <p:cNvPr id="4" name="Title 3"/>
          <p:cNvSpPr>
            <a:spLocks noGrp="1"/>
          </p:cNvSpPr>
          <p:nvPr>
            <p:ph type="title"/>
          </p:nvPr>
        </p:nvSpPr>
        <p:spPr/>
        <p:txBody>
          <a:bodyPr/>
          <a:lstStyle/>
          <a:p>
            <a:r>
              <a:rPr lang="en-US" dirty="0"/>
              <a:t>What are “Talk Moves”?</a:t>
            </a:r>
          </a:p>
        </p:txBody>
      </p:sp>
      <p:sp>
        <p:nvSpPr>
          <p:cNvPr id="3" name="TextBox 2">
            <a:extLst>
              <a:ext uri="{FF2B5EF4-FFF2-40B4-BE49-F238E27FC236}">
                <a16:creationId xmlns:a16="http://schemas.microsoft.com/office/drawing/2014/main" id="{C741D6A1-C2A0-47B3-B234-25142BFC835D}"/>
              </a:ext>
            </a:extLst>
          </p:cNvPr>
          <p:cNvSpPr txBox="1"/>
          <p:nvPr/>
        </p:nvSpPr>
        <p:spPr>
          <a:xfrm>
            <a:off x="5834359" y="1340544"/>
            <a:ext cx="6022057" cy="3647152"/>
          </a:xfrm>
          <a:prstGeom prst="rect">
            <a:avLst/>
          </a:prstGeom>
          <a:noFill/>
        </p:spPr>
        <p:txBody>
          <a:bodyPr wrap="square" rtlCol="0">
            <a:spAutoFit/>
          </a:bodyPr>
          <a:lstStyle/>
          <a:p>
            <a:pPr algn="ctr"/>
            <a:endParaRPr lang="en-US" sz="5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Talk Moves handout</a:t>
            </a:r>
          </a:p>
          <a:p>
            <a:pPr marL="457200" indent="-457200">
              <a:buFont typeface="Arial" charset="0"/>
              <a:buChar char="•"/>
            </a:pPr>
            <a:endParaRPr lang="en-US" sz="3600" dirty="0">
              <a:latin typeface="Calibri" charset="0"/>
              <a:ea typeface="Calibri" charset="0"/>
              <a:cs typeface="Calibri" charset="0"/>
            </a:endParaRPr>
          </a:p>
          <a:p>
            <a:pPr marL="457200" indent="-457200">
              <a:buFont typeface="Arial" charset="0"/>
              <a:buChar char="•"/>
            </a:pPr>
            <a:r>
              <a:rPr lang="en-US" sz="3800" b="1" dirty="0">
                <a:solidFill>
                  <a:schemeClr val="tx2"/>
                </a:solidFill>
                <a:latin typeface="Calibri" charset="0"/>
                <a:ea typeface="Calibri" charset="0"/>
                <a:cs typeface="Calibri" charset="0"/>
              </a:rPr>
              <a:t>Summarize</a:t>
            </a:r>
            <a:r>
              <a:rPr lang="en-US" sz="3800" dirty="0">
                <a:solidFill>
                  <a:schemeClr val="tx2"/>
                </a:solidFill>
                <a:latin typeface="Calibri" charset="0"/>
                <a:ea typeface="Calibri" charset="0"/>
                <a:cs typeface="Calibri" charset="0"/>
              </a:rPr>
              <a:t>: </a:t>
            </a:r>
            <a:r>
              <a:rPr lang="en-US" sz="3800" dirty="0">
                <a:latin typeface="Calibri" charset="0"/>
                <a:ea typeface="Calibri" charset="0"/>
                <a:cs typeface="Calibri" charset="0"/>
              </a:rPr>
              <a:t>What are “Talk Moves”? What purpose do they serve?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
        <p:nvSpPr>
          <p:cNvPr id="7" name="TextBox 6">
            <a:extLst>
              <a:ext uri="{FF2B5EF4-FFF2-40B4-BE49-F238E27FC236}">
                <a16:creationId xmlns:a16="http://schemas.microsoft.com/office/drawing/2014/main" id="{A86FF14B-CFE0-864B-9DF9-280E73E58972}"/>
              </a:ext>
            </a:extLst>
          </p:cNvPr>
          <p:cNvSpPr txBox="1"/>
          <p:nvPr/>
        </p:nvSpPr>
        <p:spPr>
          <a:xfrm>
            <a:off x="0" y="5910129"/>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887832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122</a:t>
            </a:fld>
            <a:endParaRPr lang="en-US" dirty="0"/>
          </a:p>
        </p:txBody>
      </p:sp>
      <p:sp>
        <p:nvSpPr>
          <p:cNvPr id="4" name="Title 3"/>
          <p:cNvSpPr>
            <a:spLocks noGrp="1"/>
          </p:cNvSpPr>
          <p:nvPr>
            <p:ph type="title"/>
          </p:nvPr>
        </p:nvSpPr>
        <p:spPr/>
        <p:txBody>
          <a:bodyPr/>
          <a:lstStyle/>
          <a:p>
            <a:r>
              <a:rPr lang="en-US" dirty="0"/>
              <a:t>Analyze the Classroom Case Study</a:t>
            </a:r>
          </a:p>
        </p:txBody>
      </p:sp>
      <p:sp>
        <p:nvSpPr>
          <p:cNvPr id="3" name="TextBox 2">
            <a:extLst>
              <a:ext uri="{FF2B5EF4-FFF2-40B4-BE49-F238E27FC236}">
                <a16:creationId xmlns:a16="http://schemas.microsoft.com/office/drawing/2014/main" id="{BE61BAE6-AF9D-4ADC-AA3A-108417D75E65}"/>
              </a:ext>
            </a:extLst>
          </p:cNvPr>
          <p:cNvSpPr txBox="1"/>
          <p:nvPr/>
        </p:nvSpPr>
        <p:spPr>
          <a:xfrm>
            <a:off x="451439" y="1090962"/>
            <a:ext cx="6708118" cy="5339923"/>
          </a:xfrm>
          <a:prstGeom prst="rect">
            <a:avLst/>
          </a:prstGeom>
          <a:noFill/>
        </p:spPr>
        <p:txBody>
          <a:bodyPr wrap="square" rtlCol="0">
            <a:spAutoFit/>
          </a:bodyPr>
          <a:lstStyle/>
          <a:p>
            <a:pPr algn="ctr"/>
            <a:r>
              <a:rPr lang="en-US" sz="3400" b="1" dirty="0">
                <a:solidFill>
                  <a:schemeClr val="tx2"/>
                </a:solidFill>
                <a:latin typeface="Calibri" charset="0"/>
                <a:ea typeface="Calibri" charset="0"/>
                <a:cs typeface="Calibri" charset="0"/>
              </a:rPr>
              <a:t>Discuss with a partner:</a:t>
            </a:r>
          </a:p>
          <a:p>
            <a:pPr algn="ctr"/>
            <a:endParaRPr lang="en-US" sz="2000" b="1" dirty="0">
              <a:solidFill>
                <a:schemeClr val="tx2"/>
              </a:solidFill>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Which “talk moves” did the teacher use in this discussion?</a:t>
            </a:r>
          </a:p>
          <a:p>
            <a:pPr marL="457200" indent="-457200">
              <a:buFont typeface="Arial" charset="0"/>
              <a:buChar char="•"/>
            </a:pPr>
            <a:endParaRPr lang="en-US" sz="1500" dirty="0">
              <a:latin typeface="Calibri" charset="0"/>
              <a:ea typeface="Calibri" charset="0"/>
              <a:cs typeface="Calibri" charset="0"/>
            </a:endParaRPr>
          </a:p>
          <a:p>
            <a:pPr marL="457200" indent="-457200">
              <a:buFont typeface="Arial" charset="0"/>
              <a:buChar char="•"/>
            </a:pPr>
            <a:r>
              <a:rPr lang="en-US" sz="3400" dirty="0">
                <a:latin typeface="Calibri" charset="0"/>
                <a:ea typeface="Calibri" charset="0"/>
                <a:cs typeface="Calibri" charset="0"/>
              </a:rPr>
              <a:t>Select one example from the case study. What was the intended purpose of that talk move and what impact did it have on students’ discussion?</a:t>
            </a:r>
          </a:p>
          <a:p>
            <a:pPr marL="571500" indent="-571500">
              <a:buFont typeface="Arial" charset="0"/>
              <a:buChar char="•"/>
            </a:pPr>
            <a:endParaRPr lang="en-US" sz="3400" dirty="0">
              <a:latin typeface="Calibri" charset="0"/>
              <a:ea typeface="Calibri" charset="0"/>
              <a:cs typeface="Calibri" charset="0"/>
            </a:endParaRPr>
          </a:p>
        </p:txBody>
      </p:sp>
      <p:sp>
        <p:nvSpPr>
          <p:cNvPr id="5" name="Rectangle 4"/>
          <p:cNvSpPr/>
          <p:nvPr/>
        </p:nvSpPr>
        <p:spPr>
          <a:xfrm>
            <a:off x="7417644" y="1780888"/>
            <a:ext cx="4173193" cy="3231654"/>
          </a:xfrm>
          <a:prstGeom prst="rect">
            <a:avLst/>
          </a:prstGeom>
          <a:solidFill>
            <a:schemeClr val="tx1">
              <a:lumMod val="20000"/>
              <a:lumOff val="80000"/>
            </a:schemeClr>
          </a:solidFill>
          <a:ln>
            <a:solidFill>
              <a:schemeClr val="tx2"/>
            </a:solidFill>
          </a:ln>
        </p:spPr>
        <p:txBody>
          <a:bodyPr wrap="square">
            <a:spAutoFit/>
          </a:bodyPr>
          <a:lstStyle/>
          <a:p>
            <a:pPr algn="ctr"/>
            <a:r>
              <a:rPr lang="en-US" sz="3400" b="1" dirty="0">
                <a:solidFill>
                  <a:schemeClr val="tx2">
                    <a:lumMod val="75000"/>
                  </a:schemeClr>
                </a:solidFill>
                <a:latin typeface="Calibri" panose="020F0502020204030204" pitchFamily="34" charset="0"/>
                <a:cs typeface="Calibri" panose="020F0502020204030204" pitchFamily="34" charset="0"/>
              </a:rPr>
              <a:t>Step 5:</a:t>
            </a:r>
          </a:p>
          <a:p>
            <a:pPr algn="ctr"/>
            <a:r>
              <a:rPr lang="en-US" sz="3400" b="1" dirty="0">
                <a:latin typeface="Calibri" panose="020F0502020204030204" pitchFamily="34" charset="0"/>
                <a:cs typeface="Calibri" panose="020F0502020204030204" pitchFamily="34" charset="0"/>
              </a:rPr>
              <a:t>Guide conversations with “talk moves” to determine student understandings and misconceptions. </a:t>
            </a:r>
            <a:endParaRPr lang="en-US" sz="3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100573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123</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124044"/>
            <a:ext cx="11076781" cy="4822825"/>
          </a:xfrm>
        </p:spPr>
        <p:txBody>
          <a:bodyPr/>
          <a:lstStyle/>
          <a:p>
            <a:pPr marL="365125" indent="-365125">
              <a:buFont typeface="Arial" charset="0"/>
              <a:buChar char="•"/>
            </a:pPr>
            <a:r>
              <a:rPr lang="en-US" sz="5500" dirty="0">
                <a:solidFill>
                  <a:schemeClr val="tx1"/>
                </a:solidFill>
              </a:rPr>
              <a:t>What are the characteristics of a high-quality classroom conversation? </a:t>
            </a:r>
          </a:p>
          <a:p>
            <a:pPr marL="365125" indent="-365125">
              <a:buFont typeface="Arial" charset="0"/>
              <a:buChar char="•"/>
            </a:pPr>
            <a:endParaRPr lang="en-US" sz="2000" dirty="0">
              <a:solidFill>
                <a:schemeClr val="tx1"/>
              </a:solidFill>
            </a:endParaRPr>
          </a:p>
          <a:p>
            <a:pPr marL="365125" indent="-365125">
              <a:buFont typeface="Arial" charset="0"/>
              <a:buChar char="•"/>
            </a:pPr>
            <a:r>
              <a:rPr lang="en-US" sz="5500" dirty="0">
                <a:solidFill>
                  <a:schemeClr val="tx1"/>
                </a:solidFill>
              </a:rPr>
              <a:t>How do the five planning steps we discussed today ensure text-based conversations are productive? </a:t>
            </a:r>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 </a:t>
            </a:r>
          </a:p>
        </p:txBody>
      </p:sp>
    </p:spTree>
    <p:extLst>
      <p:ext uri="{BB962C8B-B14F-4D97-AF65-F5344CB8AC3E}">
        <p14:creationId xmlns:p14="http://schemas.microsoft.com/office/powerpoint/2010/main" val="155245878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ctr" rtl="0">
              <a:lnSpc>
                <a:spcPct val="90000"/>
              </a:lnSpc>
              <a:spcBef>
                <a:spcPts val="0"/>
              </a:spcBef>
              <a:buClr>
                <a:srgbClr val="5A5A5A"/>
              </a:buClr>
              <a:buSzPct val="25000"/>
              <a:buFont typeface="Calibri"/>
              <a:buNone/>
            </a:pPr>
            <a:r>
              <a:rPr lang="en-US" sz="5400" b="1" i="0" u="none" strike="noStrike" cap="none" dirty="0">
                <a:solidFill>
                  <a:srgbClr val="5A5A5A"/>
                </a:solidFill>
                <a:latin typeface="Calibri"/>
                <a:ea typeface="Calibri"/>
                <a:cs typeface="Calibri"/>
                <a:sym typeface="Calibri"/>
              </a:rPr>
              <a:t>Module 3</a:t>
            </a:r>
            <a:r>
              <a:rPr lang="en-US" sz="5400" b="0" i="0" u="none" strike="noStrike" cap="none" dirty="0">
                <a:solidFill>
                  <a:srgbClr val="5A5A5A"/>
                </a:solidFill>
                <a:latin typeface="Calibri"/>
                <a:ea typeface="Calibri"/>
                <a:cs typeface="Calibri"/>
                <a:sym typeface="Calibri"/>
              </a:rPr>
              <a:t>: Close Reading to Build Understanding</a:t>
            </a:r>
            <a:br>
              <a:rPr lang="en-US" sz="5400" b="0" i="0" u="none" strike="noStrike" cap="none" dirty="0">
                <a:solidFill>
                  <a:srgbClr val="5A5A5A"/>
                </a:solidFill>
                <a:latin typeface="Calibri"/>
                <a:ea typeface="Calibri"/>
                <a:cs typeface="Calibri"/>
                <a:sym typeface="Calibri"/>
              </a:rPr>
            </a:br>
            <a:r>
              <a:rPr lang="en-US" sz="5400" b="1" i="0" u="none" strike="noStrike" cap="none" dirty="0">
                <a:solidFill>
                  <a:srgbClr val="5A5A5A"/>
                </a:solidFill>
                <a:latin typeface="Calibri"/>
                <a:ea typeface="Calibri"/>
                <a:cs typeface="Calibri"/>
                <a:sym typeface="Calibri"/>
              </a:rPr>
              <a:t>Session 6</a:t>
            </a:r>
            <a:r>
              <a:rPr lang="en-US" sz="5400" b="0" i="0" u="none" strike="noStrike" cap="none" dirty="0">
                <a:solidFill>
                  <a:srgbClr val="5A5A5A"/>
                </a:solidFill>
                <a:latin typeface="Calibri"/>
                <a:ea typeface="Calibri"/>
                <a:cs typeface="Calibri"/>
                <a:sym typeface="Calibri"/>
              </a:rPr>
              <a:t>: Preparing to Teach</a:t>
            </a:r>
          </a:p>
        </p:txBody>
      </p:sp>
    </p:spTree>
    <p:extLst>
      <p:ext uri="{BB962C8B-B14F-4D97-AF65-F5344CB8AC3E}">
        <p14:creationId xmlns:p14="http://schemas.microsoft.com/office/powerpoint/2010/main" val="191910191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125</a:t>
            </a:fld>
            <a:endParaRPr lang="en-US" sz="1800">
              <a:solidFill>
                <a:srgbClr val="5A5A5A"/>
              </a:solidFill>
              <a:latin typeface="Calibri"/>
              <a:ea typeface="Calibri"/>
              <a:cs typeface="Calibri"/>
              <a:sym typeface="Calibri"/>
            </a:endParaRPr>
          </a:p>
        </p:txBody>
      </p:sp>
      <p:sp>
        <p:nvSpPr>
          <p:cNvPr id="2" name="Text Placeholder 1"/>
          <p:cNvSpPr>
            <a:spLocks noGrp="1"/>
          </p:cNvSpPr>
          <p:nvPr>
            <p:ph type="body" sz="quarter" idx="10"/>
          </p:nvPr>
        </p:nvSpPr>
        <p:spPr>
          <a:prstGeom prst="rect">
            <a:avLst/>
          </a:prstGeom>
        </p:spPr>
        <p:txBody>
          <a:bodyPr/>
          <a:lstStyle/>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When you teach a lesson, how do you know that students have achieved the goals you’ve set?</a:t>
            </a:r>
          </a:p>
          <a:p>
            <a:pPr marL="571500" lvl="0" indent="-571500">
              <a:spcBef>
                <a:spcPts val="0"/>
              </a:spcBef>
              <a:buFont typeface="Arial" charset="0"/>
              <a:buChar char="•"/>
            </a:pPr>
            <a:endParaRPr lang="en-US" sz="2000" dirty="0">
              <a:solidFill>
                <a:schemeClr val="tx1"/>
              </a:solidFill>
              <a:latin typeface="Calibri" charset="0"/>
              <a:ea typeface="Calibri" charset="0"/>
              <a:cs typeface="Calibri" charset="0"/>
            </a:endParaRPr>
          </a:p>
          <a:p>
            <a:pPr marL="571500" lvl="0" indent="-571500">
              <a:spcBef>
                <a:spcPts val="0"/>
              </a:spcBef>
              <a:buFont typeface="Arial" charset="0"/>
              <a:buChar char="•"/>
            </a:pPr>
            <a:r>
              <a:rPr lang="en-US" sz="4500" dirty="0">
                <a:solidFill>
                  <a:schemeClr val="tx1"/>
                </a:solidFill>
                <a:latin typeface="Calibri" charset="0"/>
                <a:ea typeface="Calibri" charset="0"/>
                <a:cs typeface="Calibri" charset="0"/>
              </a:rPr>
              <a:t>What types of evidence of student learning (i.e. assessments, writing pieces, work samples) do you find most helpful in measuring student progress?</a:t>
            </a:r>
          </a:p>
          <a:p>
            <a:pPr marL="177800" indent="0">
              <a:buNone/>
            </a:pPr>
            <a:endParaRPr lang="en-US" sz="4500" dirty="0"/>
          </a:p>
        </p:txBody>
      </p:sp>
      <p:sp>
        <p:nvSpPr>
          <p:cNvPr id="42" name="Shape 4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Do Now</a:t>
            </a:r>
          </a:p>
        </p:txBody>
      </p:sp>
    </p:spTree>
    <p:extLst>
      <p:ext uri="{BB962C8B-B14F-4D97-AF65-F5344CB8AC3E}">
        <p14:creationId xmlns:p14="http://schemas.microsoft.com/office/powerpoint/2010/main" val="138848944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9" name="Shape 59"/>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126</a:t>
            </a:fld>
            <a:endParaRPr lang="en-US" sz="1800">
              <a:solidFill>
                <a:srgbClr val="5A5A5A"/>
              </a:solidFill>
              <a:latin typeface="Calibri"/>
              <a:ea typeface="Calibri"/>
              <a:cs typeface="Calibri"/>
              <a:sym typeface="Calibri"/>
            </a:endParaRPr>
          </a:p>
        </p:txBody>
      </p:sp>
      <p:sp>
        <p:nvSpPr>
          <p:cNvPr id="57" name="Shape 5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292100" marR="0" lvl="0" indent="-2921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Explain the process and purpose of the Inquiry Cycle.</a:t>
            </a:r>
          </a:p>
          <a:p>
            <a:pPr marL="292100" marR="0" lvl="0" indent="-2921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92100" marR="0" lvl="0" indent="-292100" algn="l" rtl="0">
              <a:lnSpc>
                <a:spcPct val="90000"/>
              </a:lnSpc>
              <a:spcBef>
                <a:spcPts val="1000"/>
              </a:spcBef>
              <a:spcAft>
                <a:spcPts val="0"/>
              </a:spcAft>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Understand the characteristics of actionable evidence of student learning.</a:t>
            </a:r>
          </a:p>
          <a:p>
            <a:pPr marL="292100" marR="0" lvl="0" indent="-292100" algn="l" rtl="0">
              <a:lnSpc>
                <a:spcPct val="90000"/>
              </a:lnSpc>
              <a:spcBef>
                <a:spcPts val="1000"/>
              </a:spcBef>
              <a:spcAft>
                <a:spcPts val="0"/>
              </a:spcAft>
              <a:buClr>
                <a:srgbClr val="5A5A5A"/>
              </a:buClr>
              <a:buSzPct val="100000"/>
              <a:buFont typeface="Arial"/>
              <a:buChar char="•"/>
            </a:pPr>
            <a:endParaRPr lang="en-US" sz="2000" b="0" i="0" u="none" strike="noStrike" cap="none" dirty="0">
              <a:solidFill>
                <a:schemeClr val="tx1"/>
              </a:solidFill>
              <a:latin typeface="Calibri"/>
              <a:ea typeface="Calibri"/>
              <a:cs typeface="Calibri"/>
              <a:sym typeface="Calibri"/>
            </a:endParaRPr>
          </a:p>
          <a:p>
            <a:pPr marL="292100" marR="0" lvl="0" indent="-292100" algn="l" rtl="0">
              <a:lnSpc>
                <a:spcPct val="90000"/>
              </a:lnSpc>
              <a:spcBef>
                <a:spcPts val="1000"/>
              </a:spcBef>
              <a:buClr>
                <a:srgbClr val="5A5A5A"/>
              </a:buClr>
              <a:buSzPct val="100000"/>
              <a:buFont typeface="Arial"/>
              <a:buChar char="•"/>
            </a:pPr>
            <a:r>
              <a:rPr lang="en-US" sz="4000" b="0" i="0" u="none" strike="noStrike" cap="none" dirty="0">
                <a:solidFill>
                  <a:schemeClr val="tx1"/>
                </a:solidFill>
                <a:latin typeface="Calibri"/>
                <a:ea typeface="Calibri"/>
                <a:cs typeface="Calibri"/>
                <a:sym typeface="Calibri"/>
              </a:rPr>
              <a:t>Begin the Inquiry Cycle: create a plan for leading a discussion and collecting evidence of student learning. </a:t>
            </a:r>
          </a:p>
        </p:txBody>
      </p:sp>
      <p:sp>
        <p:nvSpPr>
          <p:cNvPr id="58" name="Shape 5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Session Objectives</a:t>
            </a:r>
          </a:p>
        </p:txBody>
      </p:sp>
    </p:spTree>
    <p:extLst>
      <p:ext uri="{BB962C8B-B14F-4D97-AF65-F5344CB8AC3E}">
        <p14:creationId xmlns:p14="http://schemas.microsoft.com/office/powerpoint/2010/main" val="69555854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prstGeom prst="rect">
            <a:avLst/>
          </a:prstGeom>
        </p:spPr>
        <p:txBody>
          <a:bodyPr/>
          <a:lstStyle/>
          <a:p>
            <a:fld id="{4080289E-A2FF-0941-931A-EE1328331F47}" type="slidenum">
              <a:rPr lang="uk-UA" smtClean="0"/>
              <a:pPr/>
              <a:t>127</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1162291564"/>
              </p:ext>
            </p:extLst>
          </p:nvPr>
        </p:nvGraphicFramePr>
        <p:xfrm>
          <a:off x="1307932" y="1415458"/>
          <a:ext cx="9576135" cy="3395348"/>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0">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5886">
                <a:tc>
                  <a:txBody>
                    <a:bodyPr/>
                    <a:lstStyle/>
                    <a:p>
                      <a:pPr algn="ctr"/>
                      <a:r>
                        <a:rPr lang="en-US" sz="3400" dirty="0">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1834">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Understanding the Inquiry Cycle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68096">
                <a:tc>
                  <a:txBody>
                    <a:bodyPr/>
                    <a:lstStyle/>
                    <a:p>
                      <a:pPr algn="ctr"/>
                      <a:r>
                        <a:rPr lang="en-US" sz="3400">
                          <a:latin typeface="Calibri" charset="0"/>
                          <a:ea typeface="Calibri" charset="0"/>
                          <a:cs typeface="Calibri" charset="0"/>
                        </a:rPr>
                        <a:t>35 </a:t>
                      </a:r>
                      <a:r>
                        <a:rPr lang="en-US" sz="3400" dirty="0">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Preparing to Teach and Collect 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16218">
                <a:tc>
                  <a:txBody>
                    <a:bodyPr/>
                    <a:lstStyle/>
                    <a:p>
                      <a:pPr algn="ctr"/>
                      <a:r>
                        <a:rPr lang="en-US" sz="3400" dirty="0">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latin typeface="Calibri" charset="0"/>
                          <a:ea typeface="Calibri" charset="0"/>
                          <a:cs typeface="Calibri" charset="0"/>
                        </a:rPr>
                        <a:t>Wrapping</a:t>
                      </a:r>
                      <a:r>
                        <a:rPr lang="en-US" sz="3400" baseline="0" dirty="0">
                          <a:latin typeface="Calibri" charset="0"/>
                          <a:ea typeface="Calibri" charset="0"/>
                          <a:cs typeface="Calibri" charset="0"/>
                        </a:rPr>
                        <a:t> Up</a:t>
                      </a:r>
                      <a:endParaRPr lang="en-US" sz="34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2895600" y="64008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4278978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128</a:t>
            </a:fld>
            <a:endParaRPr lang="en-US" sz="1800">
              <a:solidFill>
                <a:srgbClr val="5A5A5A"/>
              </a:solidFill>
              <a:latin typeface="Calibri"/>
              <a:ea typeface="Calibri"/>
              <a:cs typeface="Calibri"/>
              <a:sym typeface="Calibri"/>
            </a:endParaRPr>
          </a:p>
        </p:txBody>
      </p:sp>
      <p:sp>
        <p:nvSpPr>
          <p:cNvPr id="74" name="Shape 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Cycle of Inquiry</a:t>
            </a:r>
          </a:p>
        </p:txBody>
      </p:sp>
      <p:pic>
        <p:nvPicPr>
          <p:cNvPr id="5" name="Picture 4"/>
          <p:cNvPicPr>
            <a:picLocks noChangeAspect="1"/>
          </p:cNvPicPr>
          <p:nvPr/>
        </p:nvPicPr>
        <p:blipFill>
          <a:blip r:embed="rId3"/>
          <a:stretch>
            <a:fillRect/>
          </a:stretch>
        </p:blipFill>
        <p:spPr>
          <a:xfrm>
            <a:off x="1555104" y="756955"/>
            <a:ext cx="8601433" cy="52976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7925" y="1513909"/>
            <a:ext cx="1007505" cy="107834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6537" y="3810974"/>
            <a:ext cx="1007505" cy="1078345"/>
          </a:xfrm>
          <a:prstGeom prst="rect">
            <a:avLst/>
          </a:prstGeom>
        </p:spPr>
      </p:pic>
      <p:cxnSp>
        <p:nvCxnSpPr>
          <p:cNvPr id="4" name="Straight Arrow Connector 3"/>
          <p:cNvCxnSpPr/>
          <p:nvPr/>
        </p:nvCxnSpPr>
        <p:spPr>
          <a:xfrm flipH="1">
            <a:off x="8015591" y="5505857"/>
            <a:ext cx="1634247"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68045" y="5090358"/>
            <a:ext cx="1555565" cy="830997"/>
          </a:xfrm>
          <a:prstGeom prst="rect">
            <a:avLst/>
          </a:prstGeom>
          <a:noFill/>
        </p:spPr>
        <p:txBody>
          <a:bodyPr wrap="square" rtlCol="0">
            <a:spAutoFit/>
          </a:bodyPr>
          <a:lstStyle/>
          <a:p>
            <a:r>
              <a:rPr lang="en-US" sz="2400" dirty="0">
                <a:solidFill>
                  <a:srgbClr val="FF0000"/>
                </a:solidFill>
                <a:latin typeface="Calibri" charset="0"/>
                <a:ea typeface="Calibri" charset="0"/>
                <a:cs typeface="Calibri" charset="0"/>
              </a:rPr>
              <a:t>Let’s get ready!</a:t>
            </a:r>
          </a:p>
        </p:txBody>
      </p:sp>
    </p:spTree>
    <p:extLst>
      <p:ext uri="{BB962C8B-B14F-4D97-AF65-F5344CB8AC3E}">
        <p14:creationId xmlns:p14="http://schemas.microsoft.com/office/powerpoint/2010/main" val="59208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129</a:t>
            </a:fld>
            <a:endParaRPr lang="en-US" sz="180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1"/>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50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Our Cycle of Inquiry</a:t>
            </a:r>
          </a:p>
        </p:txBody>
      </p:sp>
    </p:spTree>
    <p:extLst>
      <p:ext uri="{BB962C8B-B14F-4D97-AF65-F5344CB8AC3E}">
        <p14:creationId xmlns:p14="http://schemas.microsoft.com/office/powerpoint/2010/main" val="849608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13</a:t>
            </a:fld>
            <a:endParaRPr lang="uk-UA" dirty="0"/>
          </a:p>
        </p:txBody>
      </p:sp>
      <p:sp>
        <p:nvSpPr>
          <p:cNvPr id="6" name="Title 5"/>
          <p:cNvSpPr>
            <a:spLocks noGrp="1"/>
          </p:cNvSpPr>
          <p:nvPr>
            <p:ph type="title"/>
          </p:nvPr>
        </p:nvSpPr>
        <p:spPr/>
        <p:txBody>
          <a:bodyPr/>
          <a:lstStyle/>
          <a:p>
            <a:r>
              <a:rPr lang="en-US" dirty="0"/>
              <a:t>Qualitative Complexity </a:t>
            </a:r>
          </a:p>
        </p:txBody>
      </p:sp>
      <p:graphicFrame>
        <p:nvGraphicFramePr>
          <p:cNvPr id="8" name="Diagram 7"/>
          <p:cNvGraphicFramePr/>
          <p:nvPr>
            <p:extLst>
              <p:ext uri="{D42A27DB-BD31-4B8C-83A1-F6EECF244321}">
                <p14:modId xmlns:p14="http://schemas.microsoft.com/office/powerpoint/2010/main" val="1587656692"/>
              </p:ext>
            </p:extLst>
          </p:nvPr>
        </p:nvGraphicFramePr>
        <p:xfrm>
          <a:off x="2042809" y="807575"/>
          <a:ext cx="7937770" cy="5291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B3F25ADB-2311-4140-A189-4F8D6BEC28E7}"/>
              </a:ext>
            </a:extLst>
          </p:cNvPr>
          <p:cNvSpPr txBox="1"/>
          <p:nvPr/>
        </p:nvSpPr>
        <p:spPr>
          <a:xfrm>
            <a:off x="9122797" y="57916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171624892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130</a:t>
            </a:fld>
            <a:endParaRPr lang="uk-UA" dirty="0"/>
          </a:p>
        </p:txBody>
      </p:sp>
      <p:sp>
        <p:nvSpPr>
          <p:cNvPr id="6" name="Text Placeholder 5"/>
          <p:cNvSpPr>
            <a:spLocks noGrp="1"/>
          </p:cNvSpPr>
          <p:nvPr>
            <p:ph type="body" sz="quarter" idx="10"/>
          </p:nvPr>
        </p:nvSpPr>
        <p:spPr>
          <a:xfrm>
            <a:off x="398462" y="1193800"/>
            <a:ext cx="4900793" cy="4822825"/>
          </a:xfrm>
        </p:spPr>
        <p:txBody>
          <a:bodyPr/>
          <a:lstStyle/>
          <a:p>
            <a:pPr marL="365125" indent="-365125"/>
            <a:r>
              <a:rPr lang="en-US" sz="3500" b="1" dirty="0">
                <a:solidFill>
                  <a:schemeClr val="tx2"/>
                </a:solidFill>
              </a:rPr>
              <a:t>Plan and implement </a:t>
            </a:r>
            <a:r>
              <a:rPr lang="en-US" sz="3500" dirty="0">
                <a:solidFill>
                  <a:schemeClr val="tx1"/>
                </a:solidFill>
              </a:rPr>
              <a:t>a text-based student discussion in your classroom</a:t>
            </a:r>
          </a:p>
          <a:p>
            <a:pPr marL="365125" indent="-365125"/>
            <a:endParaRPr lang="en-US" sz="2000" dirty="0">
              <a:solidFill>
                <a:schemeClr val="tx1"/>
              </a:solidFill>
            </a:endParaRPr>
          </a:p>
          <a:p>
            <a:pPr marL="365125" indent="-365125"/>
            <a:r>
              <a:rPr lang="en-US" sz="3500" b="1" dirty="0">
                <a:solidFill>
                  <a:schemeClr val="tx2"/>
                </a:solidFill>
              </a:rPr>
              <a:t>Bring back </a:t>
            </a:r>
            <a:r>
              <a:rPr lang="en-US" sz="3500" dirty="0">
                <a:solidFill>
                  <a:schemeClr val="tx1"/>
                </a:solidFill>
              </a:rPr>
              <a:t>evidence of student learning for us to discuss and analyze in our next session!</a:t>
            </a:r>
          </a:p>
        </p:txBody>
      </p:sp>
      <p:sp>
        <p:nvSpPr>
          <p:cNvPr id="5" name="Title 4"/>
          <p:cNvSpPr>
            <a:spLocks noGrp="1"/>
          </p:cNvSpPr>
          <p:nvPr>
            <p:ph type="title"/>
          </p:nvPr>
        </p:nvSpPr>
        <p:spPr/>
        <p:txBody>
          <a:bodyPr/>
          <a:lstStyle/>
          <a:p>
            <a:r>
              <a:rPr lang="en-US" dirty="0"/>
              <a:t>Your Task</a:t>
            </a:r>
          </a:p>
        </p:txBody>
      </p:sp>
      <p:pic>
        <p:nvPicPr>
          <p:cNvPr id="7" name="Picture 6"/>
          <p:cNvPicPr>
            <a:picLocks noChangeAspect="1"/>
          </p:cNvPicPr>
          <p:nvPr/>
        </p:nvPicPr>
        <p:blipFill>
          <a:blip r:embed="rId3"/>
          <a:stretch>
            <a:fillRect/>
          </a:stretch>
        </p:blipFill>
        <p:spPr>
          <a:xfrm>
            <a:off x="5299255" y="1050588"/>
            <a:ext cx="6892745" cy="4245278"/>
          </a:xfrm>
          <a:prstGeom prst="rect">
            <a:avLst/>
          </a:prstGeom>
        </p:spPr>
      </p:pic>
    </p:spTree>
    <p:extLst>
      <p:ext uri="{BB962C8B-B14F-4D97-AF65-F5344CB8AC3E}">
        <p14:creationId xmlns:p14="http://schemas.microsoft.com/office/powerpoint/2010/main" val="55946462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131</a:t>
            </a:fld>
            <a:endParaRPr lang="en-US" sz="160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a:xfrm>
            <a:off x="398463" y="1193800"/>
            <a:ext cx="11383962" cy="1413213"/>
          </a:xfrm>
          <a:prstGeom prst="rect">
            <a:avLst/>
          </a:prstGeom>
        </p:spPr>
        <p:txBody>
          <a:bodyPr/>
          <a:lstStyle/>
          <a:p>
            <a:pPr marL="177800" indent="0" algn="ctr">
              <a:buNone/>
            </a:pPr>
            <a:r>
              <a:rPr lang="en-US" sz="7000" dirty="0">
                <a:solidFill>
                  <a:schemeClr val="tx1"/>
                </a:solidFill>
                <a:latin typeface="Calibri" charset="0"/>
                <a:ea typeface="Calibri" charset="0"/>
                <a:cs typeface="Calibri" charset="0"/>
              </a:rPr>
              <a:t>I am not a classroom teacher?</a:t>
            </a:r>
          </a:p>
          <a:p>
            <a:pPr marL="177800" indent="0" algn="ctr">
              <a:buNone/>
            </a:pPr>
            <a:endParaRPr lang="en-US" sz="7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But what if</a:t>
            </a:r>
            <a:r>
              <a:rPr lang="is-IS" dirty="0"/>
              <a:t>…</a:t>
            </a:r>
            <a:endParaRPr lang="en-US" dirty="0"/>
          </a:p>
        </p:txBody>
      </p:sp>
      <p:cxnSp>
        <p:nvCxnSpPr>
          <p:cNvPr id="6" name="Straight Arrow Connector 5"/>
          <p:cNvCxnSpPr>
            <a:stCxn id="3" idx="2"/>
          </p:cNvCxnSpPr>
          <p:nvPr/>
        </p:nvCxnSpPr>
        <p:spPr>
          <a:xfrm flipH="1">
            <a:off x="4805464" y="2607013"/>
            <a:ext cx="1284980"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3" idx="2"/>
          </p:cNvCxnSpPr>
          <p:nvPr/>
        </p:nvCxnSpPr>
        <p:spPr>
          <a:xfrm>
            <a:off x="6090444" y="2607013"/>
            <a:ext cx="1303506" cy="1303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705218" y="4182893"/>
            <a:ext cx="3385226" cy="1569660"/>
          </a:xfrm>
          <a:prstGeom prst="rect">
            <a:avLst/>
          </a:prstGeom>
          <a:noFill/>
          <a:ln w="31750">
            <a:solidFill>
              <a:schemeClr val="tx2"/>
            </a:solidFill>
          </a:ln>
        </p:spPr>
        <p:txBody>
          <a:bodyPr wrap="square" rtlCol="0">
            <a:spAutoFit/>
          </a:bodyPr>
          <a:lstStyle/>
          <a:p>
            <a:pPr algn="ctr"/>
            <a:r>
              <a:rPr lang="en-US" sz="3200" dirty="0">
                <a:latin typeface="Calibri" charset="0"/>
                <a:ea typeface="Calibri" charset="0"/>
                <a:cs typeface="Calibri" charset="0"/>
              </a:rPr>
              <a:t>I work in a school, but am not a teacher</a:t>
            </a:r>
          </a:p>
        </p:txBody>
      </p:sp>
      <p:sp>
        <p:nvSpPr>
          <p:cNvPr id="10" name="TextBox 9"/>
          <p:cNvSpPr txBox="1"/>
          <p:nvPr/>
        </p:nvSpPr>
        <p:spPr>
          <a:xfrm>
            <a:off x="6626394" y="4182893"/>
            <a:ext cx="3385226" cy="1569660"/>
          </a:xfrm>
          <a:prstGeom prst="rect">
            <a:avLst/>
          </a:prstGeom>
          <a:noFill/>
          <a:ln w="31750">
            <a:solidFill>
              <a:schemeClr val="tx2"/>
            </a:solidFill>
          </a:ln>
        </p:spPr>
        <p:txBody>
          <a:bodyPr wrap="square" rtlCol="0">
            <a:spAutoFit/>
          </a:bodyPr>
          <a:lstStyle/>
          <a:p>
            <a:pPr algn="ctr"/>
            <a:endParaRPr lang="en-US" sz="1600" dirty="0">
              <a:latin typeface="Calibri" charset="0"/>
              <a:ea typeface="Calibri" charset="0"/>
              <a:cs typeface="Calibri" charset="0"/>
            </a:endParaRPr>
          </a:p>
          <a:p>
            <a:pPr algn="ctr"/>
            <a:r>
              <a:rPr lang="en-US" sz="3200" dirty="0">
                <a:latin typeface="Calibri" charset="0"/>
                <a:ea typeface="Calibri" charset="0"/>
                <a:cs typeface="Calibri" charset="0"/>
              </a:rPr>
              <a:t>I do not work in a school building</a:t>
            </a:r>
          </a:p>
          <a:p>
            <a:pPr algn="ctr"/>
            <a:endParaRPr lang="en-US" sz="1600" dirty="0">
              <a:latin typeface="Calibri" charset="0"/>
              <a:ea typeface="Calibri" charset="0"/>
              <a:cs typeface="Calibri" charset="0"/>
            </a:endParaRPr>
          </a:p>
        </p:txBody>
      </p:sp>
    </p:spTree>
    <p:extLst>
      <p:ext uri="{BB962C8B-B14F-4D97-AF65-F5344CB8AC3E}">
        <p14:creationId xmlns:p14="http://schemas.microsoft.com/office/powerpoint/2010/main" val="141117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prstGeom prst="rect">
            <a:avLst/>
          </a:prstGeom>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132</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Guidance for Non-Classroom Teachers</a:t>
            </a:r>
          </a:p>
        </p:txBody>
      </p:sp>
      <p:sp>
        <p:nvSpPr>
          <p:cNvPr id="5" name="Text Placeholder 4"/>
          <p:cNvSpPr>
            <a:spLocks noGrp="1"/>
          </p:cNvSpPr>
          <p:nvPr>
            <p:ph type="body" sz="quarter" idx="10"/>
          </p:nvPr>
        </p:nvSpPr>
        <p:spPr>
          <a:xfrm>
            <a:off x="472454" y="1225685"/>
            <a:ext cx="11383962" cy="3326860"/>
          </a:xfrm>
        </p:spPr>
        <p:txBody>
          <a:bodyPr/>
          <a:lstStyle/>
          <a:p>
            <a:pPr marL="463550" indent="-463550"/>
            <a:r>
              <a:rPr lang="en-US" sz="4500" dirty="0">
                <a:solidFill>
                  <a:schemeClr val="tx1"/>
                </a:solidFill>
              </a:rPr>
              <a:t>If you typically work with students, select a group of students to work with!</a:t>
            </a:r>
          </a:p>
          <a:p>
            <a:pPr marL="463550" indent="-463550"/>
            <a:endParaRPr lang="en-US" sz="4500" dirty="0">
              <a:solidFill>
                <a:schemeClr val="tx1"/>
              </a:solidFill>
            </a:endParaRPr>
          </a:p>
          <a:p>
            <a:pPr marL="463550" indent="-463550"/>
            <a:r>
              <a:rPr lang="is-IS" sz="4500" dirty="0">
                <a:solidFill>
                  <a:schemeClr val="tx1"/>
                </a:solidFill>
              </a:rPr>
              <a:t>If you don’t typically work with students, find a classroom teacher to partner with in order to co-plan and co-teach this lesson</a:t>
            </a:r>
            <a:endParaRPr lang="en-US" sz="4500" dirty="0">
              <a:solidFill>
                <a:schemeClr val="tx1"/>
              </a:solidFill>
            </a:endParaRPr>
          </a:p>
        </p:txBody>
      </p:sp>
    </p:spTree>
    <p:extLst>
      <p:ext uri="{BB962C8B-B14F-4D97-AF65-F5344CB8AC3E}">
        <p14:creationId xmlns:p14="http://schemas.microsoft.com/office/powerpoint/2010/main" val="204392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133</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2567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134</a:t>
            </a:fld>
            <a:endParaRPr lang="en-US" sz="1800">
              <a:solidFill>
                <a:srgbClr val="5A5A5A"/>
              </a:solidFill>
              <a:latin typeface="Calibri"/>
              <a:ea typeface="Calibri"/>
              <a:cs typeface="Calibri"/>
              <a:sym typeface="Calibri"/>
            </a:endParaRPr>
          </a:p>
        </p:txBody>
      </p:sp>
      <p:sp>
        <p:nvSpPr>
          <p:cNvPr id="117" name="Shape 117"/>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Find an upcoming discussion in your Guidebook Unit</a:t>
            </a:r>
          </a:p>
        </p:txBody>
      </p:sp>
      <p:sp>
        <p:nvSpPr>
          <p:cNvPr id="118" name="Shape 11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1</a:t>
            </a:r>
          </a:p>
        </p:txBody>
      </p:sp>
      <p:sp>
        <p:nvSpPr>
          <p:cNvPr id="122" name="Shape 122"/>
          <p:cNvSpPr/>
          <p:nvPr/>
        </p:nvSpPr>
        <p:spPr>
          <a:xfrm>
            <a:off x="1907927" y="5152249"/>
            <a:ext cx="775804" cy="569982"/>
          </a:xfrm>
          <a:prstGeom prst="rightArrow">
            <a:avLst>
              <a:gd name="adj1" fmla="val 50000"/>
              <a:gd name="adj2" fmla="val 50000"/>
            </a:avLst>
          </a:prstGeom>
          <a:solidFill>
            <a:schemeClr val="accent5"/>
          </a:solidFill>
          <a:ln w="12700" cap="flat" cmpd="sng">
            <a:solidFill>
              <a:srgbClr val="585757"/>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entury Schoolbook"/>
              <a:ea typeface="Century Schoolbook"/>
              <a:cs typeface="Century Schoolbook"/>
              <a:sym typeface="Century Schoolbook"/>
            </a:endParaRPr>
          </a:p>
        </p:txBody>
      </p:sp>
      <p:sp>
        <p:nvSpPr>
          <p:cNvPr id="2" name="Rectangle 1"/>
          <p:cNvSpPr/>
          <p:nvPr/>
        </p:nvSpPr>
        <p:spPr>
          <a:xfrm>
            <a:off x="10280949" y="5722231"/>
            <a:ext cx="1588521" cy="307777"/>
          </a:xfrm>
          <a:prstGeom prst="rect">
            <a:avLst/>
          </a:prstGeom>
        </p:spPr>
        <p:txBody>
          <a:bodyPr wrap="none">
            <a:spAutoFit/>
          </a:bodyPr>
          <a:lstStyle/>
          <a:p>
            <a:r>
              <a:rPr lang="en-US" dirty="0">
                <a:solidFill>
                  <a:schemeClr val="dk1"/>
                </a:solidFill>
                <a:latin typeface="Calibri"/>
                <a:ea typeface="Calibri"/>
                <a:cs typeface="Calibri"/>
                <a:sym typeface="Calibri"/>
              </a:rPr>
              <a:t>(</a:t>
            </a:r>
            <a:r>
              <a:rPr lang="en-US" dirty="0" err="1">
                <a:solidFill>
                  <a:schemeClr val="dk1"/>
                </a:solidFill>
                <a:latin typeface="Calibri"/>
                <a:ea typeface="Calibri"/>
                <a:cs typeface="Calibri"/>
                <a:sym typeface="Calibri"/>
              </a:rPr>
              <a:t>LearnZillion</a:t>
            </a:r>
            <a:r>
              <a:rPr lang="en-US" dirty="0">
                <a:solidFill>
                  <a:schemeClr val="dk1"/>
                </a:solidFill>
                <a:latin typeface="Calibri"/>
                <a:ea typeface="Calibri"/>
                <a:cs typeface="Calibri"/>
                <a:sym typeface="Calibri"/>
              </a:rPr>
              <a:t>, 2017)</a:t>
            </a:r>
            <a:endParaRPr lang="en-US" dirty="0"/>
          </a:p>
        </p:txBody>
      </p:sp>
      <p:pic>
        <p:nvPicPr>
          <p:cNvPr id="5" name="Picture 4">
            <a:extLst>
              <a:ext uri="{FF2B5EF4-FFF2-40B4-BE49-F238E27FC236}">
                <a16:creationId xmlns:a16="http://schemas.microsoft.com/office/drawing/2014/main" id="{B7FEB8B5-6A01-D146-BBF6-0D9C50A0A74F}"/>
              </a:ext>
            </a:extLst>
          </p:cNvPr>
          <p:cNvPicPr>
            <a:picLocks noChangeAspect="1"/>
          </p:cNvPicPr>
          <p:nvPr/>
        </p:nvPicPr>
        <p:blipFill>
          <a:blip r:embed="rId3"/>
          <a:stretch>
            <a:fillRect/>
          </a:stretch>
        </p:blipFill>
        <p:spPr>
          <a:xfrm>
            <a:off x="3054927" y="1877437"/>
            <a:ext cx="6466924" cy="3998682"/>
          </a:xfrm>
          <a:prstGeom prst="rect">
            <a:avLst/>
          </a:prstGeom>
          <a:ln>
            <a:solidFill>
              <a:schemeClr val="tx1"/>
            </a:solidFill>
          </a:ln>
        </p:spPr>
      </p:pic>
    </p:spTree>
    <p:extLst>
      <p:ext uri="{BB962C8B-B14F-4D97-AF65-F5344CB8AC3E}">
        <p14:creationId xmlns:p14="http://schemas.microsoft.com/office/powerpoint/2010/main" val="44638230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135</a:t>
            </a:fld>
            <a:endParaRPr lang="en-US" sz="1800">
              <a:solidFill>
                <a:srgbClr val="5A5A5A"/>
              </a:solidFill>
              <a:latin typeface="Calibri"/>
              <a:ea typeface="Calibri"/>
              <a:cs typeface="Calibri"/>
              <a:sym typeface="Calibri"/>
            </a:endParaRPr>
          </a:p>
        </p:txBody>
      </p:sp>
      <p:sp>
        <p:nvSpPr>
          <p:cNvPr id="129" name="Shape 129"/>
          <p:cNvSpPr txBox="1">
            <a:spLocks noGrp="1"/>
          </p:cNvSpPr>
          <p:nvPr>
            <p:ph type="body" sz="quarter" idx="10"/>
          </p:nvPr>
        </p:nvSpPr>
        <p:spPr>
          <a:xfrm>
            <a:off x="398463" y="1193800"/>
            <a:ext cx="5503358" cy="4822825"/>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Choose a text dependent question from an upcoming lesson and plan a discussion around it</a:t>
            </a:r>
          </a:p>
        </p:txBody>
      </p:sp>
      <p:sp>
        <p:nvSpPr>
          <p:cNvPr id="130" name="Shape 13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Getting Started – Option 2</a:t>
            </a:r>
          </a:p>
        </p:txBody>
      </p:sp>
      <p:sp>
        <p:nvSpPr>
          <p:cNvPr id="7" name="Rectangle 6"/>
          <p:cNvSpPr/>
          <p:nvPr/>
        </p:nvSpPr>
        <p:spPr>
          <a:xfrm>
            <a:off x="2299147" y="5137008"/>
            <a:ext cx="1588521" cy="307777"/>
          </a:xfrm>
          <a:prstGeom prst="rect">
            <a:avLst/>
          </a:prstGeom>
        </p:spPr>
        <p:txBody>
          <a:bodyPr wrap="none">
            <a:spAutoFit/>
          </a:bodyPr>
          <a:lstStyle/>
          <a:p>
            <a:r>
              <a:rPr lang="en-US" dirty="0">
                <a:solidFill>
                  <a:schemeClr val="dk1"/>
                </a:solidFill>
                <a:latin typeface="Calibri"/>
                <a:ea typeface="Calibri"/>
                <a:cs typeface="Calibri"/>
                <a:sym typeface="Calibri"/>
              </a:rPr>
              <a:t>(</a:t>
            </a:r>
            <a:r>
              <a:rPr lang="en-US" dirty="0" err="1">
                <a:solidFill>
                  <a:schemeClr val="dk1"/>
                </a:solidFill>
                <a:latin typeface="Calibri"/>
                <a:ea typeface="Calibri"/>
                <a:cs typeface="Calibri"/>
                <a:sym typeface="Calibri"/>
              </a:rPr>
              <a:t>LearnZillion</a:t>
            </a:r>
            <a:r>
              <a:rPr lang="en-US" dirty="0">
                <a:solidFill>
                  <a:schemeClr val="dk1"/>
                </a:solidFill>
                <a:latin typeface="Calibri"/>
                <a:ea typeface="Calibri"/>
                <a:cs typeface="Calibri"/>
                <a:sym typeface="Calibri"/>
              </a:rPr>
              <a:t>, 2017)</a:t>
            </a:r>
            <a:endParaRPr lang="en-US" dirty="0"/>
          </a:p>
        </p:txBody>
      </p:sp>
      <p:pic>
        <p:nvPicPr>
          <p:cNvPr id="6" name="Picture 5" descr="Screen Shot 2018-06-19 at 12.20.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463" y="3725224"/>
            <a:ext cx="6248400" cy="1257300"/>
          </a:xfrm>
          <a:prstGeom prst="rect">
            <a:avLst/>
          </a:prstGeom>
          <a:ln>
            <a:solidFill>
              <a:schemeClr val="tx1"/>
            </a:solidFill>
          </a:ln>
        </p:spPr>
      </p:pic>
      <p:pic>
        <p:nvPicPr>
          <p:cNvPr id="8" name="Picture 7" descr="Screen Shot 2018-06-19 at 12.19.1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0273" y="1237953"/>
            <a:ext cx="4926143" cy="4267953"/>
          </a:xfrm>
          <a:prstGeom prst="rect">
            <a:avLst/>
          </a:prstGeom>
          <a:ln>
            <a:solidFill>
              <a:schemeClr val="tx1"/>
            </a:solidFill>
          </a:ln>
        </p:spPr>
      </p:pic>
    </p:spTree>
    <p:extLst>
      <p:ext uri="{BB962C8B-B14F-4D97-AF65-F5344CB8AC3E}">
        <p14:creationId xmlns:p14="http://schemas.microsoft.com/office/powerpoint/2010/main" val="11592053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136</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94303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137</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Planning Template</a:t>
            </a:r>
          </a:p>
        </p:txBody>
      </p:sp>
      <p:sp>
        <p:nvSpPr>
          <p:cNvPr id="2" name="Rectangle 1"/>
          <p:cNvSpPr/>
          <p:nvPr/>
        </p:nvSpPr>
        <p:spPr>
          <a:xfrm>
            <a:off x="5466944" y="1032244"/>
            <a:ext cx="6389471" cy="5345053"/>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Review</a:t>
            </a:r>
            <a:r>
              <a:rPr lang="en-US" sz="4000" b="1" dirty="0">
                <a:solidFill>
                  <a:schemeClr val="bg2"/>
                </a:solidFill>
                <a:latin typeface="Calibri"/>
                <a:ea typeface="Calibri"/>
                <a:cs typeface="Calibri"/>
                <a:sym typeface="Calibri"/>
              </a:rPr>
              <a:t> </a:t>
            </a:r>
            <a:r>
              <a:rPr lang="en-US" sz="4000" dirty="0">
                <a:solidFill>
                  <a:schemeClr val="tx1"/>
                </a:solidFill>
                <a:latin typeface="Calibri"/>
                <a:ea typeface="Calibri"/>
                <a:cs typeface="Calibri"/>
                <a:sym typeface="Calibri"/>
              </a:rPr>
              <a:t>the planning template.</a:t>
            </a:r>
          </a:p>
          <a:p>
            <a:pPr lvl="0" algn="ctr">
              <a:lnSpc>
                <a:spcPct val="90000"/>
              </a:lnSpc>
              <a:buClr>
                <a:srgbClr val="5A5A5A"/>
              </a:buClr>
              <a:buSzPct val="100000"/>
            </a:pPr>
            <a:endParaRPr lang="en-US" sz="4000" dirty="0">
              <a:solidFill>
                <a:schemeClr val="tx1"/>
              </a:solidFill>
              <a:latin typeface="Calibri"/>
              <a:ea typeface="Calibri"/>
              <a:cs typeface="Calibri"/>
              <a:sym typeface="Calibri"/>
            </a:endParaRP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is the first thing you must do before you can complete step 1?</a:t>
            </a:r>
          </a:p>
          <a:p>
            <a:pPr marL="571500" lvl="0" indent="-571500">
              <a:lnSpc>
                <a:spcPct val="90000"/>
              </a:lnSpc>
              <a:buClr>
                <a:srgbClr val="5A5A5A"/>
              </a:buClr>
              <a:buSzPct val="100000"/>
              <a:buFont typeface="Arial" charset="0"/>
              <a:buChar char="•"/>
            </a:pPr>
            <a:r>
              <a:rPr lang="en-US" sz="3800" dirty="0">
                <a:solidFill>
                  <a:schemeClr val="tx1"/>
                </a:solidFill>
                <a:latin typeface="Calibri"/>
                <a:ea typeface="Calibri"/>
                <a:cs typeface="Calibri"/>
                <a:sym typeface="Calibri"/>
              </a:rPr>
              <a:t>What questions do you have before you get started?</a:t>
            </a:r>
          </a:p>
          <a:p>
            <a:pPr marL="571500" lvl="0" indent="-571500">
              <a:lnSpc>
                <a:spcPct val="90000"/>
              </a:lnSpc>
              <a:buClr>
                <a:srgbClr val="5A5A5A"/>
              </a:buClr>
              <a:buSzPct val="100000"/>
              <a:buFont typeface="Arial" charset="0"/>
              <a:buChar char="•"/>
            </a:pPr>
            <a:endParaRPr lang="en-US" sz="4000" dirty="0">
              <a:solidFill>
                <a:schemeClr val="tx1"/>
              </a:solidFill>
              <a:latin typeface="Calibri"/>
              <a:ea typeface="Calibri"/>
              <a:cs typeface="Calibri"/>
              <a:sym typeface="Calibri"/>
            </a:endParaRP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7" name="Picture 6">
            <a:extLst>
              <a:ext uri="{FF2B5EF4-FFF2-40B4-BE49-F238E27FC236}">
                <a16:creationId xmlns:a16="http://schemas.microsoft.com/office/drawing/2014/main" id="{44AFFD47-9265-5B4D-BE6B-E28851E82284}"/>
              </a:ext>
            </a:extLst>
          </p:cNvPr>
          <p:cNvPicPr>
            <a:picLocks noChangeAspect="1"/>
          </p:cNvPicPr>
          <p:nvPr/>
        </p:nvPicPr>
        <p:blipFill>
          <a:blip r:embed="rId3"/>
          <a:stretch>
            <a:fillRect/>
          </a:stretch>
        </p:blipFill>
        <p:spPr>
          <a:xfrm>
            <a:off x="988060" y="1002164"/>
            <a:ext cx="3949700" cy="4944663"/>
          </a:xfrm>
          <a:prstGeom prst="rect">
            <a:avLst/>
          </a:prstGeom>
          <a:ln>
            <a:solidFill>
              <a:schemeClr val="accent1"/>
            </a:solidFill>
          </a:ln>
        </p:spPr>
      </p:pic>
    </p:spTree>
    <p:extLst>
      <p:ext uri="{BB962C8B-B14F-4D97-AF65-F5344CB8AC3E}">
        <p14:creationId xmlns:p14="http://schemas.microsoft.com/office/powerpoint/2010/main" val="51956831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138</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110757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139</a:t>
            </a:fld>
            <a:endParaRPr lang="en-US" sz="1800">
              <a:solidFill>
                <a:srgbClr val="5A5A5A"/>
              </a:solidFill>
              <a:latin typeface="Calibri"/>
              <a:ea typeface="Calibri"/>
              <a:cs typeface="Calibri"/>
              <a:sym typeface="Calibri"/>
            </a:endParaRPr>
          </a:p>
        </p:txBody>
      </p:sp>
      <p:sp>
        <p:nvSpPr>
          <p:cNvPr id="140" name="Shape 14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Evidence of Student Learning</a:t>
            </a:r>
            <a:r>
              <a:rPr lang="is-IS" sz="4000" b="0" i="0" u="none" strike="noStrike" cap="none" dirty="0">
                <a:solidFill>
                  <a:schemeClr val="lt1"/>
                </a:solidFill>
                <a:latin typeface="Calibri"/>
                <a:ea typeface="Calibri"/>
                <a:cs typeface="Calibri"/>
                <a:sym typeface="Calibri"/>
              </a:rPr>
              <a:t>…</a:t>
            </a:r>
            <a:endParaRPr lang="en-US" sz="4000" b="0" i="0" u="none" strike="noStrike" cap="none" dirty="0">
              <a:solidFill>
                <a:schemeClr val="lt1"/>
              </a:solidFill>
              <a:latin typeface="Calibri"/>
              <a:ea typeface="Calibri"/>
              <a:cs typeface="Calibri"/>
              <a:sym typeface="Calibri"/>
            </a:endParaRPr>
          </a:p>
        </p:txBody>
      </p:sp>
      <p:sp>
        <p:nvSpPr>
          <p:cNvPr id="5" name="Shape 139"/>
          <p:cNvSpPr txBox="1">
            <a:spLocks/>
          </p:cNvSpPr>
          <p:nvPr/>
        </p:nvSpPr>
        <p:spPr>
          <a:xfrm>
            <a:off x="6282096" y="1119679"/>
            <a:ext cx="5574320"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Should</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Align to specific outcomes</a:t>
            </a:r>
          </a:p>
          <a:p>
            <a:pPr>
              <a:lnSpc>
                <a:spcPct val="150000"/>
              </a:lnSpc>
              <a:buClr>
                <a:srgbClr val="5A5A5A"/>
              </a:buClr>
              <a:buSzPct val="100000"/>
            </a:pPr>
            <a:r>
              <a:rPr lang="en-US" sz="3600" dirty="0">
                <a:solidFill>
                  <a:schemeClr val="tx1"/>
                </a:solidFill>
                <a:ea typeface="Calibri"/>
                <a:sym typeface="Calibri"/>
              </a:rPr>
              <a:t>Be observable, measurable</a:t>
            </a:r>
          </a:p>
          <a:p>
            <a:pPr>
              <a:lnSpc>
                <a:spcPct val="150000"/>
              </a:lnSpc>
              <a:buClr>
                <a:srgbClr val="5A5A5A"/>
              </a:buClr>
              <a:buSzPct val="100000"/>
            </a:pPr>
            <a:r>
              <a:rPr lang="en-US" sz="3600" dirty="0">
                <a:solidFill>
                  <a:schemeClr val="tx1"/>
                </a:solidFill>
                <a:ea typeface="Calibri"/>
                <a:sym typeface="Calibri"/>
              </a:rPr>
              <a:t>Provide actionable data</a:t>
            </a:r>
          </a:p>
          <a:p>
            <a:pPr>
              <a:lnSpc>
                <a:spcPct val="150000"/>
              </a:lnSpc>
              <a:buClr>
                <a:srgbClr val="5A5A5A"/>
              </a:buClr>
              <a:buSzPct val="100000"/>
            </a:pPr>
            <a:r>
              <a:rPr lang="en-US" sz="3600" dirty="0">
                <a:solidFill>
                  <a:schemeClr val="tx1"/>
                </a:solidFill>
                <a:ea typeface="Calibri"/>
                <a:sym typeface="Calibri"/>
              </a:rPr>
              <a:t>Be authentic</a:t>
            </a:r>
          </a:p>
        </p:txBody>
      </p:sp>
      <p:sp>
        <p:nvSpPr>
          <p:cNvPr id="6" name="Shape 139"/>
          <p:cNvSpPr txBox="1">
            <a:spLocks/>
          </p:cNvSpPr>
          <p:nvPr/>
        </p:nvSpPr>
        <p:spPr>
          <a:xfrm>
            <a:off x="521680" y="1119679"/>
            <a:ext cx="5431648" cy="4822825"/>
          </a:xfrm>
          <a:prstGeom prst="rect">
            <a:avLst/>
          </a:prstGeom>
          <a:noFill/>
          <a:ln w="22225">
            <a:solidFill>
              <a:schemeClr val="tx2"/>
            </a:solidFill>
          </a:ln>
        </p:spPr>
        <p:txBody>
          <a:bodyPr wrap="square" lIns="91425" tIns="45700" rIns="91425" bIns="45700" anchor="t" anchorCtr="0">
            <a:noAutofit/>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50000"/>
              </a:lnSpc>
              <a:spcBef>
                <a:spcPts val="0"/>
              </a:spcBef>
              <a:buClr>
                <a:srgbClr val="5A5A5A"/>
              </a:buClr>
              <a:buSzPct val="25000"/>
              <a:buFont typeface="Arial"/>
              <a:buNone/>
            </a:pPr>
            <a:r>
              <a:rPr lang="en-US" sz="3600" b="1" dirty="0">
                <a:solidFill>
                  <a:schemeClr val="tx2"/>
                </a:solidFill>
                <a:ea typeface="Calibri"/>
                <a:sym typeface="Calibri"/>
              </a:rPr>
              <a:t>Might Look Like</a:t>
            </a:r>
            <a:r>
              <a:rPr lang="is-IS" sz="3600" b="1" dirty="0">
                <a:solidFill>
                  <a:schemeClr val="tx2"/>
                </a:solidFill>
                <a:ea typeface="Calibri"/>
                <a:sym typeface="Calibri"/>
              </a:rPr>
              <a:t>…</a:t>
            </a:r>
            <a:endParaRPr lang="en-US" sz="3600" b="1" dirty="0">
              <a:solidFill>
                <a:schemeClr val="tx2"/>
              </a:solidFill>
              <a:ea typeface="Calibri"/>
              <a:sym typeface="Calibri"/>
            </a:endParaRPr>
          </a:p>
          <a:p>
            <a:pPr>
              <a:lnSpc>
                <a:spcPct val="150000"/>
              </a:lnSpc>
              <a:buClr>
                <a:srgbClr val="5A5A5A"/>
              </a:buClr>
              <a:buSzPct val="100000"/>
            </a:pPr>
            <a:r>
              <a:rPr lang="en-US" sz="3600" dirty="0">
                <a:solidFill>
                  <a:schemeClr val="tx1"/>
                </a:solidFill>
                <a:ea typeface="Calibri"/>
                <a:sym typeface="Calibri"/>
              </a:rPr>
              <a:t>Student work</a:t>
            </a:r>
          </a:p>
          <a:p>
            <a:pPr>
              <a:lnSpc>
                <a:spcPct val="150000"/>
              </a:lnSpc>
              <a:buClr>
                <a:srgbClr val="5A5A5A"/>
              </a:buClr>
              <a:buSzPct val="100000"/>
            </a:pPr>
            <a:r>
              <a:rPr lang="en-US" sz="3600" dirty="0">
                <a:solidFill>
                  <a:schemeClr val="tx1"/>
                </a:solidFill>
                <a:ea typeface="Calibri"/>
                <a:sym typeface="Calibri"/>
              </a:rPr>
              <a:t>Discussion tracker</a:t>
            </a:r>
          </a:p>
          <a:p>
            <a:pPr>
              <a:lnSpc>
                <a:spcPct val="150000"/>
              </a:lnSpc>
              <a:buClr>
                <a:srgbClr val="5A5A5A"/>
              </a:buClr>
              <a:buSzPct val="100000"/>
            </a:pPr>
            <a:r>
              <a:rPr lang="en-US" sz="3600" dirty="0">
                <a:solidFill>
                  <a:schemeClr val="tx1"/>
                </a:solidFill>
                <a:ea typeface="Calibri"/>
                <a:sym typeface="Calibri"/>
              </a:rPr>
              <a:t>Student writing</a:t>
            </a:r>
          </a:p>
          <a:p>
            <a:pPr>
              <a:lnSpc>
                <a:spcPct val="150000"/>
              </a:lnSpc>
              <a:buClr>
                <a:srgbClr val="5A5A5A"/>
              </a:buClr>
              <a:buSzPct val="100000"/>
            </a:pPr>
            <a:r>
              <a:rPr lang="en-US" sz="3600" dirty="0">
                <a:solidFill>
                  <a:schemeClr val="tx1"/>
                </a:solidFill>
                <a:ea typeface="Calibri"/>
                <a:sym typeface="Calibri"/>
              </a:rPr>
              <a:t>Exit tickets, etc. </a:t>
            </a:r>
          </a:p>
        </p:txBody>
      </p:sp>
    </p:spTree>
    <p:extLst>
      <p:ext uri="{BB962C8B-B14F-4D97-AF65-F5344CB8AC3E}">
        <p14:creationId xmlns:p14="http://schemas.microsoft.com/office/powerpoint/2010/main" val="199851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14</a:t>
            </a:fld>
            <a:endParaRPr lang="uk-UA" dirty="0"/>
          </a:p>
        </p:txBody>
      </p:sp>
      <p:sp>
        <p:nvSpPr>
          <p:cNvPr id="6" name="Title 5"/>
          <p:cNvSpPr>
            <a:spLocks noGrp="1"/>
          </p:cNvSpPr>
          <p:nvPr>
            <p:ph type="title"/>
          </p:nvPr>
        </p:nvSpPr>
        <p:spPr/>
        <p:txBody>
          <a:bodyPr/>
          <a:lstStyle/>
          <a:p>
            <a:r>
              <a:rPr lang="en-US" dirty="0"/>
              <a:t>Qualitative Features of Complexity</a:t>
            </a:r>
          </a:p>
        </p:txBody>
      </p:sp>
      <p:graphicFrame>
        <p:nvGraphicFramePr>
          <p:cNvPr id="8" name="Diagram 7"/>
          <p:cNvGraphicFramePr/>
          <p:nvPr>
            <p:extLst>
              <p:ext uri="{D42A27DB-BD31-4B8C-83A1-F6EECF244321}">
                <p14:modId xmlns:p14="http://schemas.microsoft.com/office/powerpoint/2010/main" val="1930384235"/>
              </p:ext>
            </p:extLst>
          </p:nvPr>
        </p:nvGraphicFramePr>
        <p:xfrm>
          <a:off x="2032000" y="800369"/>
          <a:ext cx="7948579" cy="52990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30783" y="959554"/>
            <a:ext cx="2003898" cy="1631216"/>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Layers of meaning</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Concept complexity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Subtle theme</a:t>
            </a:r>
          </a:p>
        </p:txBody>
      </p:sp>
      <p:sp>
        <p:nvSpPr>
          <p:cNvPr id="7" name="TextBox 6"/>
          <p:cNvSpPr txBox="1"/>
          <p:nvPr/>
        </p:nvSpPr>
        <p:spPr>
          <a:xfrm>
            <a:off x="0" y="3544877"/>
            <a:ext cx="2203855"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Vocabulary</a:t>
            </a:r>
          </a:p>
          <a:p>
            <a:pPr marL="285750" indent="-285750">
              <a:buClr>
                <a:schemeClr val="tx1">
                  <a:lumMod val="50000"/>
                </a:schemeClr>
              </a:buClr>
              <a:buFont typeface="Arial" charset="0"/>
              <a:buChar char="•"/>
            </a:pPr>
            <a:r>
              <a:rPr lang="en-US" sz="2000" dirty="0">
                <a:latin typeface="Calibri" charset="0"/>
                <a:ea typeface="Calibri" charset="0"/>
                <a:cs typeface="Calibri" charset="0"/>
              </a:rPr>
              <a:t>Sentence Length and Structure</a:t>
            </a:r>
          </a:p>
          <a:p>
            <a:pPr marL="285750" indent="-285750">
              <a:buClr>
                <a:schemeClr val="tx1">
                  <a:lumMod val="50000"/>
                </a:schemeClr>
              </a:buClr>
              <a:buFont typeface="Arial" charset="0"/>
              <a:buChar char="•"/>
            </a:pPr>
            <a:r>
              <a:rPr lang="en-US" sz="2000" dirty="0">
                <a:latin typeface="Calibri" charset="0"/>
                <a:ea typeface="Calibri" charset="0"/>
                <a:cs typeface="Calibri" charset="0"/>
              </a:rPr>
              <a:t>Figurative Language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Historical Language or Dialects</a:t>
            </a:r>
          </a:p>
        </p:txBody>
      </p:sp>
      <p:sp>
        <p:nvSpPr>
          <p:cNvPr id="9" name="TextBox 8"/>
          <p:cNvSpPr txBox="1"/>
          <p:nvPr/>
        </p:nvSpPr>
        <p:spPr>
          <a:xfrm>
            <a:off x="10096229" y="959554"/>
            <a:ext cx="2003898" cy="1323439"/>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Organization</a:t>
            </a:r>
          </a:p>
          <a:p>
            <a:pPr marL="285750" indent="-285750">
              <a:buClr>
                <a:schemeClr val="tx1">
                  <a:lumMod val="50000"/>
                </a:schemeClr>
              </a:buClr>
              <a:buFont typeface="Arial" charset="0"/>
              <a:buChar char="•"/>
            </a:pPr>
            <a:r>
              <a:rPr lang="en-US" sz="2000" dirty="0">
                <a:latin typeface="Calibri" charset="0"/>
                <a:ea typeface="Calibri" charset="0"/>
                <a:cs typeface="Calibri" charset="0"/>
              </a:rPr>
              <a:t>Text Features</a:t>
            </a:r>
          </a:p>
          <a:p>
            <a:pPr marL="285750" indent="-285750">
              <a:buClr>
                <a:schemeClr val="tx1">
                  <a:lumMod val="50000"/>
                </a:schemeClr>
              </a:buClr>
              <a:buFont typeface="Arial" charset="0"/>
              <a:buChar char="•"/>
            </a:pPr>
            <a:r>
              <a:rPr lang="en-US" sz="2000" dirty="0">
                <a:latin typeface="Calibri" charset="0"/>
                <a:ea typeface="Calibri" charset="0"/>
                <a:cs typeface="Calibri" charset="0"/>
              </a:rPr>
              <a:t>Connections between ideas</a:t>
            </a:r>
          </a:p>
        </p:txBody>
      </p:sp>
      <p:sp>
        <p:nvSpPr>
          <p:cNvPr id="10" name="TextBox 9"/>
          <p:cNvSpPr txBox="1"/>
          <p:nvPr/>
        </p:nvSpPr>
        <p:spPr>
          <a:xfrm>
            <a:off x="10096229" y="3544877"/>
            <a:ext cx="2003898" cy="2554545"/>
          </a:xfrm>
          <a:prstGeom prst="rect">
            <a:avLst/>
          </a:prstGeom>
          <a:noFill/>
        </p:spPr>
        <p:txBody>
          <a:bodyPr wrap="square" rtlCol="0">
            <a:spAutoFit/>
          </a:bodyPr>
          <a:lstStyle/>
          <a:p>
            <a:pPr marL="285750" indent="-285750">
              <a:buClr>
                <a:schemeClr val="tx1">
                  <a:lumMod val="50000"/>
                </a:schemeClr>
              </a:buClr>
              <a:buFont typeface="Arial" charset="0"/>
              <a:buChar char="•"/>
            </a:pPr>
            <a:r>
              <a:rPr lang="en-US" sz="2000" dirty="0">
                <a:latin typeface="Calibri" charset="0"/>
                <a:ea typeface="Calibri" charset="0"/>
                <a:cs typeface="Calibri" charset="0"/>
              </a:rPr>
              <a:t>Content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Disciplinary Knowledge</a:t>
            </a:r>
          </a:p>
          <a:p>
            <a:pPr marL="285750" indent="-285750">
              <a:buClr>
                <a:schemeClr val="tx1">
                  <a:lumMod val="50000"/>
                </a:schemeClr>
              </a:buClr>
              <a:buFont typeface="Arial" charset="0"/>
              <a:buChar char="•"/>
            </a:pPr>
            <a:r>
              <a:rPr lang="en-US" sz="2000" dirty="0">
                <a:latin typeface="Calibri" charset="0"/>
                <a:ea typeface="Calibri" charset="0"/>
                <a:cs typeface="Calibri" charset="0"/>
              </a:rPr>
              <a:t>Intertextuality</a:t>
            </a:r>
          </a:p>
          <a:p>
            <a:pPr marL="285750" indent="-285750">
              <a:buClr>
                <a:schemeClr val="tx1">
                  <a:lumMod val="50000"/>
                </a:schemeClr>
              </a:buClr>
              <a:buFont typeface="Arial" charset="0"/>
              <a:buChar char="•"/>
            </a:pPr>
            <a:r>
              <a:rPr lang="en-US" sz="2000" dirty="0">
                <a:latin typeface="Calibri" charset="0"/>
                <a:ea typeface="Calibri" charset="0"/>
                <a:cs typeface="Calibri" charset="0"/>
              </a:rPr>
              <a:t>Background and Experiences</a:t>
            </a:r>
          </a:p>
        </p:txBody>
      </p:sp>
      <p:sp>
        <p:nvSpPr>
          <p:cNvPr id="11" name="Rectangle 10"/>
          <p:cNvSpPr/>
          <p:nvPr/>
        </p:nvSpPr>
        <p:spPr>
          <a:xfrm>
            <a:off x="2755738" y="1333202"/>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55738" y="4637364"/>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63015" y="1370585"/>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63014" y="4637364"/>
            <a:ext cx="2772815"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29A60C2-4679-6142-BEE0-4B068D7A0CBD}"/>
              </a:ext>
            </a:extLst>
          </p:cNvPr>
          <p:cNvSpPr txBox="1"/>
          <p:nvPr/>
        </p:nvSpPr>
        <p:spPr>
          <a:xfrm>
            <a:off x="7688733" y="6091500"/>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24976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0" grpId="0"/>
      <p:bldP spid="11" grpId="0" animBg="1"/>
      <p:bldP spid="11" grpId="1" animBg="1"/>
      <p:bldP spid="12" grpId="0" animBg="1"/>
      <p:bldP spid="12" grpId="1" animBg="1"/>
      <p:bldP spid="13" grpId="0" animBg="1"/>
      <p:bldP spid="13" grpId="1" animBg="1"/>
      <p:bldP spid="14" grpId="0" animBg="1"/>
      <p:bldP spid="14" grpId="1"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140</a:t>
            </a:fld>
            <a:endParaRPr lang="en-US" sz="1800">
              <a:solidFill>
                <a:srgbClr val="5A5A5A"/>
              </a:solidFill>
              <a:latin typeface="Calibri"/>
              <a:ea typeface="Calibri"/>
              <a:cs typeface="Calibri"/>
              <a:sym typeface="Calibri"/>
            </a:endParaRPr>
          </a:p>
        </p:txBody>
      </p:sp>
      <p:sp>
        <p:nvSpPr>
          <p:cNvPr id="147" name="Shape 14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What evidence will you bring back next time?</a:t>
            </a:r>
          </a:p>
        </p:txBody>
      </p:sp>
      <p:sp>
        <p:nvSpPr>
          <p:cNvPr id="148" name="Shape 148"/>
          <p:cNvSpPr txBox="1"/>
          <p:nvPr/>
        </p:nvSpPr>
        <p:spPr>
          <a:xfrm>
            <a:off x="330740" y="1375574"/>
            <a:ext cx="5661498" cy="4791761"/>
          </a:xfrm>
          <a:prstGeom prst="rect">
            <a:avLst/>
          </a:prstGeom>
          <a:noFill/>
          <a:ln>
            <a:noFill/>
          </a:ln>
        </p:spPr>
        <p:txBody>
          <a:bodyPr wrap="square" lIns="91425" tIns="45700" rIns="91425" bIns="45700" anchor="t" anchorCtr="0">
            <a:noAutofit/>
          </a:bodyPr>
          <a:lstStyle/>
          <a:p>
            <a:pPr marL="571500" marR="0" lvl="0" indent="-571500" rtl="0">
              <a:spcBef>
                <a:spcPts val="0"/>
              </a:spcBef>
              <a:buSzPct val="100000"/>
              <a:buFont typeface="Arial" charset="0"/>
              <a:buChar char="•"/>
            </a:pPr>
            <a:r>
              <a:rPr lang="en-US" sz="4000" b="1" dirty="0">
                <a:solidFill>
                  <a:schemeClr val="tx2"/>
                </a:solidFill>
                <a:latin typeface="Calibri"/>
                <a:ea typeface="Calibri"/>
                <a:cs typeface="Calibri"/>
                <a:sym typeface="Calibri"/>
              </a:rPr>
              <a:t>Examine</a:t>
            </a:r>
            <a:r>
              <a:rPr lang="en-US" sz="4000" b="1" dirty="0">
                <a:solidFill>
                  <a:schemeClr val="tx1"/>
                </a:solidFill>
                <a:latin typeface="Calibri"/>
                <a:ea typeface="Calibri"/>
                <a:cs typeface="Calibri"/>
                <a:sym typeface="Calibri"/>
              </a:rPr>
              <a:t> </a:t>
            </a:r>
            <a:r>
              <a:rPr lang="en-US" sz="4000" dirty="0">
                <a:solidFill>
                  <a:schemeClr val="tx1"/>
                </a:solidFill>
                <a:latin typeface="Calibri"/>
                <a:ea typeface="Calibri"/>
                <a:cs typeface="Calibri"/>
                <a:sym typeface="Calibri"/>
              </a:rPr>
              <a:t>the evidence collection tool and sample</a:t>
            </a:r>
          </a:p>
          <a:p>
            <a:pPr marR="0" lvl="0" rtl="0">
              <a:spcBef>
                <a:spcPts val="0"/>
              </a:spcBef>
              <a:buSzPct val="100000"/>
            </a:pPr>
            <a:r>
              <a:rPr lang="en-US" sz="3600" dirty="0">
                <a:solidFill>
                  <a:schemeClr val="tx1"/>
                </a:solidFill>
                <a:latin typeface="Calibri"/>
                <a:ea typeface="Calibri"/>
                <a:cs typeface="Calibri"/>
                <a:sym typeface="Calibri"/>
              </a:rPr>
              <a:t> </a:t>
            </a:r>
          </a:p>
          <a:p>
            <a:pPr marL="571500" marR="0" lvl="0" indent="-571500" rtl="0">
              <a:spcBef>
                <a:spcPts val="0"/>
              </a:spcBef>
              <a:buSzPct val="100000"/>
              <a:buFont typeface="Arial" charset="0"/>
              <a:buChar char="•"/>
            </a:pPr>
            <a:r>
              <a:rPr lang="en-US" sz="4000" dirty="0">
                <a:latin typeface="Calibri"/>
                <a:ea typeface="Calibri"/>
                <a:cs typeface="Calibri"/>
                <a:sym typeface="Calibri"/>
              </a:rPr>
              <a:t>What do you </a:t>
            </a:r>
            <a:r>
              <a:rPr lang="en-US" sz="4000" b="1" dirty="0">
                <a:solidFill>
                  <a:schemeClr val="tx2"/>
                </a:solidFill>
                <a:latin typeface="Calibri"/>
                <a:ea typeface="Calibri"/>
                <a:cs typeface="Calibri"/>
                <a:sym typeface="Calibri"/>
              </a:rPr>
              <a:t>notice</a:t>
            </a:r>
            <a:r>
              <a:rPr lang="en-US" sz="4000" dirty="0">
                <a:latin typeface="Calibri"/>
                <a:ea typeface="Calibri"/>
                <a:cs typeface="Calibri"/>
                <a:sym typeface="Calibri"/>
              </a:rPr>
              <a:t>?</a:t>
            </a:r>
          </a:p>
          <a:p>
            <a:pPr marL="571500" marR="0" lvl="0" indent="-571500" rtl="0">
              <a:spcBef>
                <a:spcPts val="0"/>
              </a:spcBef>
              <a:buSzPct val="100000"/>
              <a:buFont typeface="Arial" charset="0"/>
              <a:buChar char="•"/>
            </a:pPr>
            <a:endParaRPr lang="en-US" sz="2000" dirty="0">
              <a:latin typeface="Calibri"/>
              <a:ea typeface="Calibri"/>
              <a:cs typeface="Calibri"/>
              <a:sym typeface="Calibri"/>
            </a:endParaRPr>
          </a:p>
          <a:p>
            <a:pPr marL="571500" marR="0" lvl="0" indent="-571500" rtl="0">
              <a:spcBef>
                <a:spcPts val="0"/>
              </a:spcBef>
              <a:buSzPct val="100000"/>
              <a:buFont typeface="Arial" charset="0"/>
              <a:buChar char="•"/>
            </a:pPr>
            <a:r>
              <a:rPr lang="en-US" sz="4000" dirty="0">
                <a:solidFill>
                  <a:schemeClr val="tx1"/>
                </a:solidFill>
                <a:latin typeface="Calibri"/>
                <a:ea typeface="Calibri"/>
                <a:cs typeface="Calibri"/>
                <a:sym typeface="Calibri"/>
              </a:rPr>
              <a:t>What do you </a:t>
            </a:r>
            <a:r>
              <a:rPr lang="en-US" sz="4000" b="1" dirty="0">
                <a:solidFill>
                  <a:schemeClr val="tx2"/>
                </a:solidFill>
                <a:latin typeface="Calibri"/>
                <a:ea typeface="Calibri"/>
                <a:cs typeface="Calibri"/>
                <a:sym typeface="Calibri"/>
              </a:rPr>
              <a:t>wonder</a:t>
            </a:r>
            <a:r>
              <a:rPr lang="en-US" sz="4000" dirty="0">
                <a:solidFill>
                  <a:schemeClr val="tx1"/>
                </a:solidFill>
                <a:latin typeface="Calibri"/>
                <a:ea typeface="Calibri"/>
                <a:cs typeface="Calibri"/>
                <a:sym typeface="Calibri"/>
              </a:rPr>
              <a:t>?</a:t>
            </a:r>
          </a:p>
          <a:p>
            <a:pPr marL="0" marR="0" lvl="0" indent="0" algn="l" rtl="0">
              <a:spcBef>
                <a:spcPts val="0"/>
              </a:spcBef>
              <a:buNone/>
            </a:pPr>
            <a:endParaRPr sz="2400" b="1" dirty="0">
              <a:solidFill>
                <a:schemeClr val="accent5"/>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74DF7C41-FCA0-7B48-A735-B5B814992190}"/>
              </a:ext>
            </a:extLst>
          </p:cNvPr>
          <p:cNvPicPr>
            <a:picLocks noChangeAspect="1"/>
          </p:cNvPicPr>
          <p:nvPr/>
        </p:nvPicPr>
        <p:blipFill>
          <a:blip r:embed="rId3"/>
          <a:stretch>
            <a:fillRect/>
          </a:stretch>
        </p:blipFill>
        <p:spPr>
          <a:xfrm>
            <a:off x="6797040" y="1026571"/>
            <a:ext cx="4203699" cy="4834890"/>
          </a:xfrm>
          <a:prstGeom prst="rect">
            <a:avLst/>
          </a:prstGeom>
          <a:ln>
            <a:solidFill>
              <a:schemeClr val="accent1"/>
            </a:solidFill>
          </a:ln>
        </p:spPr>
      </p:pic>
    </p:spTree>
    <p:extLst>
      <p:ext uri="{BB962C8B-B14F-4D97-AF65-F5344CB8AC3E}">
        <p14:creationId xmlns:p14="http://schemas.microsoft.com/office/powerpoint/2010/main" val="62733272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141</a:t>
            </a:fld>
            <a:endParaRPr lang="en-US" sz="1800">
              <a:solidFill>
                <a:srgbClr val="5A5A5A"/>
              </a:solidFill>
              <a:latin typeface="Calibri"/>
              <a:ea typeface="Calibri"/>
              <a:cs typeface="Calibri"/>
              <a:sym typeface="Calibri"/>
            </a:endParaRPr>
          </a:p>
        </p:txBody>
      </p:sp>
      <p:sp>
        <p:nvSpPr>
          <p:cNvPr id="109" name="Shape 109"/>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Select an upcoming </a:t>
            </a:r>
            <a:r>
              <a:rPr lang="en-US" sz="4000" dirty="0">
                <a:solidFill>
                  <a:schemeClr val="tx1"/>
                </a:solidFill>
                <a:ea typeface="Calibri"/>
                <a:sym typeface="Calibri"/>
              </a:rPr>
              <a:t>lesson</a:t>
            </a:r>
            <a:r>
              <a:rPr lang="en-US" sz="4000" b="0" i="0" u="none" strike="noStrike" cap="none" dirty="0">
                <a:solidFill>
                  <a:schemeClr val="tx1"/>
                </a:solidFill>
                <a:latin typeface="Calibri"/>
                <a:ea typeface="Calibri"/>
                <a:cs typeface="Calibri"/>
                <a:sym typeface="Calibri"/>
              </a:rPr>
              <a:t> from your Guidebooks unit</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Plan out a text-based discussion using the 5 steps outlined in the Classroom Conversations Guide</a:t>
            </a:r>
            <a:endParaRPr lang="en-US" sz="4000" dirty="0">
              <a:solidFill>
                <a:schemeClr val="tx1"/>
              </a:solidFill>
            </a:endParaRP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Implement this text-based discussion in your classroom and collect evidence of student learning</a:t>
            </a:r>
          </a:p>
          <a:p>
            <a:pPr marL="742950" marR="0" lvl="0" indent="-742950" algn="l" rtl="0">
              <a:lnSpc>
                <a:spcPct val="90000"/>
              </a:lnSpc>
              <a:spcBef>
                <a:spcPts val="0"/>
              </a:spcBef>
              <a:spcAft>
                <a:spcPts val="0"/>
              </a:spcAft>
              <a:buClr>
                <a:schemeClr val="tx1"/>
              </a:buClr>
              <a:buFont typeface="Arial"/>
              <a:buAutoNum type="arabicPeriod"/>
            </a:pPr>
            <a:r>
              <a:rPr lang="en-US" sz="4000" b="0" i="0" u="none" strike="noStrike" cap="none" dirty="0">
                <a:solidFill>
                  <a:schemeClr val="tx1"/>
                </a:solidFill>
                <a:latin typeface="Calibri"/>
                <a:ea typeface="Calibri"/>
                <a:cs typeface="Calibri"/>
                <a:sym typeface="Calibri"/>
              </a:rPr>
              <a:t>Bring your plan and the evidence of student learning to analyze at our next meeting.</a:t>
            </a:r>
          </a:p>
        </p:txBody>
      </p:sp>
      <p:sp>
        <p:nvSpPr>
          <p:cNvPr id="110" name="Shape 11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Break It Down</a:t>
            </a:r>
          </a:p>
        </p:txBody>
      </p:sp>
    </p:spTree>
    <p:extLst>
      <p:ext uri="{BB962C8B-B14F-4D97-AF65-F5344CB8AC3E}">
        <p14:creationId xmlns:p14="http://schemas.microsoft.com/office/powerpoint/2010/main" val="201472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09">
                                            <p:txEl>
                                              <p:pRg st="3" end="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142</a:t>
            </a:fld>
            <a:endParaRPr lang="en-US" sz="1800">
              <a:solidFill>
                <a:srgbClr val="5A5A5A"/>
              </a:solidFill>
              <a:latin typeface="Calibri"/>
              <a:ea typeface="Calibri"/>
              <a:cs typeface="Calibri"/>
              <a:sym typeface="Calibri"/>
            </a:endParaRPr>
          </a:p>
        </p:txBody>
      </p:sp>
      <p:sp>
        <p:nvSpPr>
          <p:cNvPr id="172" name="Shape 17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a:solidFill>
                  <a:schemeClr val="lt1"/>
                </a:solidFill>
                <a:latin typeface="Calibri"/>
                <a:ea typeface="Calibri"/>
                <a:cs typeface="Calibri"/>
                <a:sym typeface="Calibri"/>
              </a:rPr>
              <a:t>Additional Resources for Planning</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083" y="1030766"/>
            <a:ext cx="3176338" cy="3636511"/>
          </a:xfrm>
          <a:prstGeom prst="rect">
            <a:avLst/>
          </a:prstGeom>
          <a:ln w="25400">
            <a:solidFill>
              <a:schemeClr val="tx1">
                <a:lumMod val="50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3592" y="1564107"/>
            <a:ext cx="3242176" cy="3571586"/>
          </a:xfrm>
          <a:prstGeom prst="rect">
            <a:avLst/>
          </a:prstGeom>
          <a:ln w="25400">
            <a:solidFill>
              <a:schemeClr val="tx1">
                <a:lumMod val="50000"/>
              </a:schemeClr>
            </a:solidFill>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8940" y="2286000"/>
            <a:ext cx="3046997" cy="3571586"/>
          </a:xfrm>
          <a:prstGeom prst="rect">
            <a:avLst/>
          </a:prstGeom>
          <a:ln w="25400">
            <a:solidFill>
              <a:schemeClr val="tx1">
                <a:lumMod val="50000"/>
              </a:schemeClr>
            </a:solidFill>
          </a:ln>
        </p:spPr>
      </p:pic>
      <p:sp>
        <p:nvSpPr>
          <p:cNvPr id="9" name="Rectangle 8">
            <a:extLst>
              <a:ext uri="{FF2B5EF4-FFF2-40B4-BE49-F238E27FC236}">
                <a16:creationId xmlns:a16="http://schemas.microsoft.com/office/drawing/2014/main" id="{DABE1B5C-192B-6540-A583-C1FAA0D69A34}"/>
              </a:ext>
            </a:extLst>
          </p:cNvPr>
          <p:cNvSpPr/>
          <p:nvPr/>
        </p:nvSpPr>
        <p:spPr>
          <a:xfrm>
            <a:off x="121022" y="5703697"/>
            <a:ext cx="1588521" cy="307777"/>
          </a:xfrm>
          <a:prstGeom prst="rect">
            <a:avLst/>
          </a:prstGeom>
        </p:spPr>
        <p:txBody>
          <a:bodyPr wrap="none">
            <a:spAutoFit/>
          </a:bodyPr>
          <a:lstStyle/>
          <a:p>
            <a:r>
              <a:rPr lang="en-US" sz="1400" dirty="0">
                <a:solidFill>
                  <a:schemeClr val="dk1"/>
                </a:solidFill>
                <a:latin typeface="Calibri"/>
                <a:ea typeface="Calibri"/>
                <a:cs typeface="Calibri"/>
                <a:sym typeface="Calibri"/>
              </a:rPr>
              <a:t>(</a:t>
            </a:r>
            <a:r>
              <a:rPr lang="en-US" sz="1400" dirty="0" err="1">
                <a:solidFill>
                  <a:schemeClr val="dk1"/>
                </a:solidFill>
                <a:latin typeface="Calibri"/>
                <a:ea typeface="Calibri"/>
                <a:cs typeface="Calibri"/>
                <a:sym typeface="Calibri"/>
              </a:rPr>
              <a:t>LearnZillion</a:t>
            </a:r>
            <a:r>
              <a:rPr lang="en-US" sz="1400" dirty="0">
                <a:solidFill>
                  <a:schemeClr val="dk1"/>
                </a:solidFill>
                <a:latin typeface="Calibri"/>
                <a:ea typeface="Calibri"/>
                <a:cs typeface="Calibri"/>
                <a:sym typeface="Calibri"/>
              </a:rPr>
              <a:t>, 2017)</a:t>
            </a:r>
            <a:endParaRPr lang="en-US" sz="1400" dirty="0"/>
          </a:p>
        </p:txBody>
      </p:sp>
    </p:spTree>
    <p:extLst>
      <p:ext uri="{BB962C8B-B14F-4D97-AF65-F5344CB8AC3E}">
        <p14:creationId xmlns:p14="http://schemas.microsoft.com/office/powerpoint/2010/main" val="8981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143</a:t>
            </a:fld>
            <a:endParaRPr lang="en-US" sz="1800">
              <a:solidFill>
                <a:srgbClr val="5A5A5A"/>
              </a:solidFill>
              <a:latin typeface="Calibri"/>
              <a:ea typeface="Calibri"/>
              <a:cs typeface="Calibri"/>
              <a:sym typeface="Calibri"/>
            </a:endParaRPr>
          </a:p>
        </p:txBody>
      </p:sp>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Time to Plan</a:t>
            </a:r>
          </a:p>
        </p:txBody>
      </p:sp>
      <p:sp>
        <p:nvSpPr>
          <p:cNvPr id="2" name="Rectangle 1"/>
          <p:cNvSpPr/>
          <p:nvPr/>
        </p:nvSpPr>
        <p:spPr>
          <a:xfrm>
            <a:off x="5924794" y="1624677"/>
            <a:ext cx="5616981" cy="3821559"/>
          </a:xfrm>
          <a:prstGeom prst="rect">
            <a:avLst/>
          </a:prstGeom>
        </p:spPr>
        <p:txBody>
          <a:bodyPr wrap="square">
            <a:spAutoFit/>
          </a:bodyPr>
          <a:lstStyle/>
          <a:p>
            <a:pPr lvl="0" algn="ctr">
              <a:lnSpc>
                <a:spcPct val="90000"/>
              </a:lnSpc>
              <a:buClr>
                <a:srgbClr val="5A5A5A"/>
              </a:buClr>
              <a:buSzPct val="100000"/>
            </a:pPr>
            <a:r>
              <a:rPr lang="en-US" sz="4000" b="1" dirty="0">
                <a:solidFill>
                  <a:schemeClr val="tx2"/>
                </a:solidFill>
                <a:latin typeface="Calibri"/>
                <a:ea typeface="Calibri"/>
                <a:cs typeface="Calibri"/>
                <a:sym typeface="Calibri"/>
              </a:rPr>
              <a:t>Make a plan </a:t>
            </a:r>
            <a:r>
              <a:rPr lang="en-US" sz="4000" dirty="0">
                <a:solidFill>
                  <a:schemeClr val="tx1"/>
                </a:solidFill>
                <a:latin typeface="Calibri"/>
                <a:ea typeface="Calibri"/>
                <a:cs typeface="Calibri"/>
                <a:sym typeface="Calibri"/>
              </a:rPr>
              <a:t>for implementing a productive classroom discussion using the providing planning template.</a:t>
            </a:r>
          </a:p>
          <a:p>
            <a:pPr lvl="0">
              <a:lnSpc>
                <a:spcPct val="90000"/>
              </a:lnSpc>
              <a:spcBef>
                <a:spcPts val="1000"/>
              </a:spcBef>
              <a:buClr>
                <a:srgbClr val="5A5A5A"/>
              </a:buClr>
              <a:buSzPct val="25000"/>
            </a:pPr>
            <a:endParaRPr lang="en-US" sz="2000" dirty="0">
              <a:solidFill>
                <a:srgbClr val="5A5A5A"/>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5B9DF405-FC0C-B14D-859C-C5BCD86210FB}"/>
              </a:ext>
            </a:extLst>
          </p:cNvPr>
          <p:cNvPicPr>
            <a:picLocks noChangeAspect="1"/>
          </p:cNvPicPr>
          <p:nvPr/>
        </p:nvPicPr>
        <p:blipFill>
          <a:blip r:embed="rId3"/>
          <a:stretch>
            <a:fillRect/>
          </a:stretch>
        </p:blipFill>
        <p:spPr>
          <a:xfrm>
            <a:off x="1109980" y="1002164"/>
            <a:ext cx="3949700" cy="4944663"/>
          </a:xfrm>
          <a:prstGeom prst="rect">
            <a:avLst/>
          </a:prstGeom>
          <a:ln>
            <a:solidFill>
              <a:schemeClr val="accent1"/>
            </a:solidFill>
          </a:ln>
        </p:spPr>
      </p:pic>
    </p:spTree>
    <p:extLst>
      <p:ext uri="{BB962C8B-B14F-4D97-AF65-F5344CB8AC3E}">
        <p14:creationId xmlns:p14="http://schemas.microsoft.com/office/powerpoint/2010/main" val="82333176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144</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571500" marR="0" lvl="0" indent="-571500" algn="l" rtl="0">
              <a:lnSpc>
                <a:spcPct val="90000"/>
              </a:lnSpc>
              <a:spcBef>
                <a:spcPts val="0"/>
              </a:spcBef>
              <a:spcAft>
                <a:spcPts val="0"/>
              </a:spcAft>
              <a:buClr>
                <a:srgbClr val="5A5A5A"/>
              </a:buClr>
              <a:buFont typeface="Arial" charset="0"/>
              <a:buChar char="•"/>
            </a:pPr>
            <a:r>
              <a:rPr lang="en-US" sz="4200" b="1" i="0" u="none" strike="noStrike" cap="none" dirty="0">
                <a:solidFill>
                  <a:schemeClr val="tx2"/>
                </a:solidFill>
                <a:latin typeface="Calibri"/>
                <a:ea typeface="Calibri"/>
                <a:cs typeface="Calibri"/>
                <a:sym typeface="Calibri"/>
              </a:rPr>
              <a:t>Describe</a:t>
            </a:r>
            <a:r>
              <a:rPr lang="en-US" sz="4200" b="0" i="0" u="none" strike="noStrike" cap="none" dirty="0">
                <a:solidFill>
                  <a:schemeClr val="tx1"/>
                </a:solidFill>
                <a:latin typeface="Calibri"/>
                <a:ea typeface="Calibri"/>
                <a:cs typeface="Calibri"/>
                <a:sym typeface="Calibri"/>
              </a:rPr>
              <a:t> your plan for implementing a text-based discussion and for collecting student evidence</a:t>
            </a:r>
          </a:p>
          <a:p>
            <a:pPr marL="571500" marR="0" lvl="0" indent="-571500" algn="l" rtl="0">
              <a:lnSpc>
                <a:spcPct val="90000"/>
              </a:lnSpc>
              <a:spcBef>
                <a:spcPts val="0"/>
              </a:spcBef>
              <a:spcAft>
                <a:spcPts val="0"/>
              </a:spcAft>
              <a:buClr>
                <a:srgbClr val="5A5A5A"/>
              </a:buClr>
              <a:buFont typeface="Arial" charset="0"/>
              <a:buChar char="•"/>
            </a:pPr>
            <a:endParaRPr lang="en-US" sz="2000" b="0" i="0" u="none" strike="noStrike" cap="none" dirty="0">
              <a:solidFill>
                <a:schemeClr val="tx1"/>
              </a:solidFill>
              <a:latin typeface="Calibri"/>
              <a:ea typeface="Calibri"/>
              <a:cs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200" b="1" i="0" u="none" strike="noStrike" cap="none" dirty="0">
                <a:solidFill>
                  <a:schemeClr val="tx2"/>
                </a:solidFill>
                <a:latin typeface="Calibri"/>
                <a:ea typeface="Calibri"/>
                <a:cs typeface="Calibri"/>
                <a:sym typeface="Calibri"/>
              </a:rPr>
              <a:t>Discuss: </a:t>
            </a:r>
            <a:r>
              <a:rPr lang="en-US" sz="4200" b="0" i="0" u="none" strike="noStrike" cap="none" dirty="0">
                <a:solidFill>
                  <a:schemeClr val="tx1"/>
                </a:solidFill>
                <a:latin typeface="Calibri"/>
                <a:ea typeface="Calibri"/>
                <a:cs typeface="Calibri"/>
                <a:sym typeface="Calibri"/>
              </a:rPr>
              <a:t>What do you think will be most challenging about leading the discussion you planned and gathering evidence of student learning? How will you overcome this challenge?</a:t>
            </a: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Share with a partner</a:t>
            </a:r>
          </a:p>
        </p:txBody>
      </p:sp>
    </p:spTree>
    <p:extLst>
      <p:ext uri="{BB962C8B-B14F-4D97-AF65-F5344CB8AC3E}">
        <p14:creationId xmlns:p14="http://schemas.microsoft.com/office/powerpoint/2010/main" val="132804725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145</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What’s Next?</a:t>
            </a:r>
          </a:p>
        </p:txBody>
      </p:sp>
      <p:pic>
        <p:nvPicPr>
          <p:cNvPr id="9" name="Picture 8"/>
          <p:cNvPicPr>
            <a:picLocks noChangeAspect="1"/>
          </p:cNvPicPr>
          <p:nvPr/>
        </p:nvPicPr>
        <p:blipFill>
          <a:blip r:embed="rId3"/>
          <a:stretch>
            <a:fillRect/>
          </a:stretch>
        </p:blipFill>
        <p:spPr>
          <a:xfrm>
            <a:off x="38756" y="1145727"/>
            <a:ext cx="7515449" cy="4628805"/>
          </a:xfrm>
          <a:prstGeom prst="rect">
            <a:avLst/>
          </a:prstGeom>
        </p:spPr>
      </p:pic>
      <p:sp>
        <p:nvSpPr>
          <p:cNvPr id="11" name="Star: 5 Points 10">
            <a:extLst>
              <a:ext uri="{FF2B5EF4-FFF2-40B4-BE49-F238E27FC236}">
                <a16:creationId xmlns:a16="http://schemas.microsoft.com/office/drawing/2014/main" id="{4B91C860-8E5E-498D-B006-E0C7D2731690}"/>
              </a:ext>
            </a:extLst>
          </p:cNvPr>
          <p:cNvSpPr/>
          <p:nvPr/>
        </p:nvSpPr>
        <p:spPr>
          <a:xfrm>
            <a:off x="2011896" y="4630365"/>
            <a:ext cx="760097" cy="709865"/>
          </a:xfrm>
          <a:prstGeom prst="star5">
            <a:avLst/>
          </a:prstGeom>
          <a:solidFill>
            <a:srgbClr val="FFFF00"/>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93267" y="1296383"/>
            <a:ext cx="4163151" cy="4478149"/>
          </a:xfrm>
          <a:prstGeom prst="rect">
            <a:avLst/>
          </a:prstGeom>
        </p:spPr>
        <p:txBody>
          <a:bodyPr wrap="square">
            <a:spAutoFit/>
          </a:bodyPr>
          <a:lstStyle/>
          <a:p>
            <a:pPr lvl="0">
              <a:buSzPct val="25000"/>
            </a:pPr>
            <a:r>
              <a:rPr lang="en-US" sz="3500" dirty="0">
                <a:solidFill>
                  <a:schemeClr val="dk1"/>
                </a:solidFill>
                <a:latin typeface="Calibri"/>
                <a:ea typeface="Calibri"/>
                <a:cs typeface="Calibri"/>
                <a:sym typeface="Calibri"/>
              </a:rPr>
              <a:t>1. </a:t>
            </a:r>
            <a:r>
              <a:rPr lang="en-US" sz="3500" b="1" dirty="0">
                <a:solidFill>
                  <a:schemeClr val="tx2"/>
                </a:solidFill>
                <a:latin typeface="Calibri"/>
                <a:ea typeface="Calibri"/>
                <a:cs typeface="Calibri"/>
                <a:sym typeface="Calibri"/>
              </a:rPr>
              <a:t>Implement</a:t>
            </a:r>
            <a:r>
              <a:rPr lang="en-US" sz="3500" b="1" dirty="0">
                <a:solidFill>
                  <a:schemeClr val="bg2"/>
                </a:solidFill>
                <a:latin typeface="Calibri"/>
                <a:ea typeface="Calibri"/>
                <a:cs typeface="Calibri"/>
                <a:sym typeface="Calibri"/>
              </a:rPr>
              <a:t> </a:t>
            </a:r>
            <a:r>
              <a:rPr lang="en-US" sz="3500" dirty="0">
                <a:solidFill>
                  <a:schemeClr val="dk1"/>
                </a:solidFill>
                <a:latin typeface="Calibri"/>
                <a:ea typeface="Calibri"/>
                <a:cs typeface="Calibri"/>
                <a:sym typeface="Calibri"/>
              </a:rPr>
              <a:t>your text-based discussion.</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2.</a:t>
            </a:r>
            <a:r>
              <a:rPr lang="en-US" sz="3500" dirty="0">
                <a:solidFill>
                  <a:schemeClr val="tx2"/>
                </a:solidFill>
                <a:latin typeface="Calibri"/>
                <a:ea typeface="Calibri"/>
                <a:cs typeface="Calibri"/>
                <a:sym typeface="Calibri"/>
              </a:rPr>
              <a:t> </a:t>
            </a:r>
            <a:r>
              <a:rPr lang="en-US" sz="3500" b="1" dirty="0">
                <a:solidFill>
                  <a:schemeClr val="tx2"/>
                </a:solidFill>
                <a:latin typeface="Calibri"/>
                <a:ea typeface="Calibri"/>
                <a:cs typeface="Calibri"/>
                <a:sym typeface="Calibri"/>
              </a:rPr>
              <a:t>Collect </a:t>
            </a:r>
            <a:r>
              <a:rPr lang="en-US" sz="3500" dirty="0">
                <a:solidFill>
                  <a:schemeClr val="dk1"/>
                </a:solidFill>
                <a:latin typeface="Calibri"/>
                <a:ea typeface="Calibri"/>
                <a:cs typeface="Calibri"/>
                <a:sym typeface="Calibri"/>
              </a:rPr>
              <a:t>evidence of student learning.</a:t>
            </a:r>
          </a:p>
          <a:p>
            <a:pPr lvl="0"/>
            <a:endParaRPr lang="en-US" sz="2000" dirty="0">
              <a:solidFill>
                <a:schemeClr val="dk1"/>
              </a:solidFill>
              <a:latin typeface="Calibri"/>
              <a:ea typeface="Calibri"/>
              <a:cs typeface="Calibri"/>
              <a:sym typeface="Calibri"/>
            </a:endParaRPr>
          </a:p>
          <a:p>
            <a:pPr lvl="0">
              <a:buSzPct val="25000"/>
            </a:pPr>
            <a:r>
              <a:rPr lang="en-US" sz="3500" dirty="0">
                <a:solidFill>
                  <a:schemeClr val="dk1"/>
                </a:solidFill>
                <a:latin typeface="Calibri"/>
                <a:ea typeface="Calibri"/>
                <a:cs typeface="Calibri"/>
                <a:sym typeface="Calibri"/>
              </a:rPr>
              <a:t>3. </a:t>
            </a:r>
            <a:r>
              <a:rPr lang="en-US" sz="3500" b="1" dirty="0">
                <a:solidFill>
                  <a:schemeClr val="tx2"/>
                </a:solidFill>
                <a:latin typeface="Calibri"/>
                <a:ea typeface="Calibri"/>
                <a:cs typeface="Calibri"/>
                <a:sym typeface="Calibri"/>
              </a:rPr>
              <a:t>Bring</a:t>
            </a:r>
            <a:r>
              <a:rPr lang="en-US" sz="3500" dirty="0">
                <a:solidFill>
                  <a:schemeClr val="dk1"/>
                </a:solidFill>
                <a:latin typeface="Calibri"/>
                <a:ea typeface="Calibri"/>
                <a:cs typeface="Calibri"/>
                <a:sym typeface="Calibri"/>
              </a:rPr>
              <a:t> your plan and evidence to our next meeting.</a:t>
            </a:r>
          </a:p>
        </p:txBody>
      </p:sp>
    </p:spTree>
    <p:extLst>
      <p:ext uri="{BB962C8B-B14F-4D97-AF65-F5344CB8AC3E}">
        <p14:creationId xmlns:p14="http://schemas.microsoft.com/office/powerpoint/2010/main" val="204890226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146</a:t>
            </a:fld>
            <a:endParaRPr lang="en-US" sz="1800">
              <a:solidFill>
                <a:srgbClr val="5A5A5A"/>
              </a:solidFill>
              <a:latin typeface="Calibri"/>
              <a:ea typeface="Calibri"/>
              <a:cs typeface="Calibri"/>
              <a:sym typeface="Calibri"/>
            </a:endParaRPr>
          </a:p>
        </p:txBody>
      </p:sp>
      <p:sp>
        <p:nvSpPr>
          <p:cNvPr id="93" name="Shape 93"/>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l" rtl="0">
              <a:lnSpc>
                <a:spcPct val="90000"/>
              </a:lnSpc>
              <a:spcBef>
                <a:spcPts val="1000"/>
              </a:spcBef>
              <a:spcAft>
                <a:spcPts val="0"/>
              </a:spcAft>
              <a:buClr>
                <a:srgbClr val="5A5A5A"/>
              </a:buClr>
              <a:buSzPct val="25000"/>
              <a:buFont typeface="Arial"/>
              <a:buNone/>
            </a:pPr>
            <a:r>
              <a:rPr lang="en-US" sz="3600" b="1" i="0" u="none" strike="noStrike" cap="none" dirty="0">
                <a:solidFill>
                  <a:schemeClr val="tx2"/>
                </a:solidFill>
                <a:latin typeface="Calibri"/>
                <a:ea typeface="Calibri"/>
                <a:cs typeface="Calibri"/>
                <a:sym typeface="Calibri"/>
              </a:rPr>
              <a:t>4. Reflect and discuss</a:t>
            </a:r>
          </a:p>
          <a:p>
            <a:pPr marL="0" marR="0" lvl="0" indent="0" algn="l" rtl="0">
              <a:lnSpc>
                <a:spcPct val="90000"/>
              </a:lnSpc>
              <a:spcBef>
                <a:spcPts val="1000"/>
              </a:spcBef>
              <a:spcAft>
                <a:spcPts val="0"/>
              </a:spcAft>
              <a:buClr>
                <a:srgbClr val="5A5A5A"/>
              </a:buClr>
              <a:buSzPct val="25000"/>
              <a:buFont typeface="Arial"/>
              <a:buNone/>
            </a:pPr>
            <a:r>
              <a:rPr lang="en-US" sz="3600" b="0" i="0" u="none" strike="noStrike" cap="none" dirty="0">
                <a:solidFill>
                  <a:schemeClr val="tx1"/>
                </a:solidFill>
                <a:latin typeface="Calibri"/>
                <a:ea typeface="Calibri"/>
                <a:cs typeface="Calibri"/>
                <a:sym typeface="Calibri"/>
              </a:rPr>
              <a:t>Bring back the evidence of student learning collected and discuss what worked, what didn’t work and why. </a:t>
            </a:r>
          </a:p>
          <a:p>
            <a:pPr marL="0" marR="0" lvl="0" indent="0" algn="l" rtl="0">
              <a:lnSpc>
                <a:spcPct val="90000"/>
              </a:lnSpc>
              <a:spcBef>
                <a:spcPts val="1000"/>
              </a:spcBef>
              <a:spcAft>
                <a:spcPts val="0"/>
              </a:spcAft>
              <a:buClr>
                <a:srgbClr val="5A5A5A"/>
              </a:buClr>
              <a:buSzPct val="25000"/>
              <a:buFont typeface="Arial"/>
              <a:buNone/>
            </a:pPr>
            <a:endParaRPr lang="en-US" sz="2000" b="0" i="0" u="none" strike="noStrike" cap="none" dirty="0">
              <a:solidFill>
                <a:schemeClr val="tx1"/>
              </a:solidFill>
              <a:latin typeface="Calibri"/>
              <a:ea typeface="Calibri"/>
              <a:cs typeface="Calibri"/>
              <a:sym typeface="Calibri"/>
            </a:endParaRPr>
          </a:p>
          <a:p>
            <a:pPr marL="0" marR="0" lvl="0" indent="0" algn="l" rtl="0">
              <a:lnSpc>
                <a:spcPct val="90000"/>
              </a:lnSpc>
              <a:spcBef>
                <a:spcPts val="1000"/>
              </a:spcBef>
              <a:spcAft>
                <a:spcPts val="0"/>
              </a:spcAft>
              <a:buClr>
                <a:srgbClr val="5A5A5A"/>
              </a:buClr>
              <a:buSzPct val="25000"/>
              <a:buFont typeface="Arial"/>
              <a:buNone/>
            </a:pPr>
            <a:r>
              <a:rPr lang="en-US" sz="3600" b="1" dirty="0">
                <a:solidFill>
                  <a:schemeClr val="tx2"/>
                </a:solidFill>
                <a:latin typeface="Calibri"/>
                <a:ea typeface="Calibri"/>
                <a:cs typeface="Calibri"/>
                <a:sym typeface="Calibri"/>
              </a:rPr>
              <a:t>5. Adjust and repeat</a:t>
            </a:r>
          </a:p>
          <a:p>
            <a:pPr lvl="0">
              <a:lnSpc>
                <a:spcPct val="90000"/>
              </a:lnSpc>
              <a:spcBef>
                <a:spcPts val="1000"/>
              </a:spcBef>
              <a:buClr>
                <a:srgbClr val="5A5A5A"/>
              </a:buClr>
              <a:buSzPct val="25000"/>
            </a:pPr>
            <a:r>
              <a:rPr lang="en-US" sz="3600" dirty="0">
                <a:solidFill>
                  <a:schemeClr val="tx1"/>
                </a:solidFill>
                <a:latin typeface="Calibri"/>
                <a:ea typeface="Calibri"/>
                <a:cs typeface="Calibri"/>
                <a:sym typeface="Calibri"/>
              </a:rPr>
              <a:t>Based on your reflections and analysis of student work, make a plan to adjust instruction in order to improve learning for all or some students. </a:t>
            </a:r>
            <a:endParaRPr lang="en-US" sz="3600" b="0" i="0" u="none" strike="noStrike" cap="none" dirty="0">
              <a:solidFill>
                <a:schemeClr val="tx1"/>
              </a:solidFill>
              <a:latin typeface="Calibri"/>
              <a:ea typeface="Calibri"/>
              <a:cs typeface="Calibri"/>
              <a:sym typeface="Calibri"/>
            </a:endParaRP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94" name="Shape 9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Looking Ahead to Content Module 4</a:t>
            </a:r>
          </a:p>
        </p:txBody>
      </p:sp>
    </p:spTree>
    <p:extLst>
      <p:ext uri="{BB962C8B-B14F-4D97-AF65-F5344CB8AC3E}">
        <p14:creationId xmlns:p14="http://schemas.microsoft.com/office/powerpoint/2010/main" val="21201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147</a:t>
            </a:fld>
            <a:endParaRPr lang="en-US" sz="1800">
              <a:solidFill>
                <a:srgbClr val="5A5A5A"/>
              </a:solidFill>
              <a:latin typeface="Calibri"/>
              <a:ea typeface="Calibri"/>
              <a:cs typeface="Calibri"/>
              <a:sym typeface="Calibri"/>
            </a:endParaRPr>
          </a:p>
        </p:txBody>
      </p:sp>
      <p:sp>
        <p:nvSpPr>
          <p:cNvPr id="191" name="Shape 191"/>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574675" indent="-550863">
              <a:spcBef>
                <a:spcPts val="0"/>
              </a:spcBef>
              <a:buClr>
                <a:srgbClr val="5A5A5A"/>
              </a:buClr>
            </a:pPr>
            <a:r>
              <a:rPr lang="en-US" sz="4500" b="0" i="0" u="none" strike="noStrike" cap="none" dirty="0">
                <a:solidFill>
                  <a:schemeClr val="tx1"/>
                </a:solidFill>
                <a:latin typeface="Calibri"/>
                <a:ea typeface="Calibri"/>
                <a:cs typeface="Calibri"/>
                <a:sym typeface="Calibri"/>
              </a:rPr>
              <a:t>What is the cycle of inquiry and what purpose does it serve?</a:t>
            </a:r>
          </a:p>
          <a:p>
            <a:pPr marL="574675" indent="-550863">
              <a:spcBef>
                <a:spcPts val="0"/>
              </a:spcBef>
              <a:buClr>
                <a:srgbClr val="5A5A5A"/>
              </a:buClr>
            </a:pPr>
            <a:endParaRPr lang="en-US" sz="2000" b="0" i="0" u="none" strike="noStrike" cap="none" dirty="0">
              <a:solidFill>
                <a:schemeClr val="tx1"/>
              </a:solidFill>
              <a:latin typeface="Calibri"/>
              <a:ea typeface="Calibri"/>
              <a:cs typeface="Calibri"/>
              <a:sym typeface="Calibri"/>
            </a:endParaRPr>
          </a:p>
          <a:p>
            <a:pPr marL="571500" marR="0" lvl="0" indent="-571500" algn="l" rtl="0">
              <a:lnSpc>
                <a:spcPct val="90000"/>
              </a:lnSpc>
              <a:spcBef>
                <a:spcPts val="0"/>
              </a:spcBef>
              <a:spcAft>
                <a:spcPts val="0"/>
              </a:spcAft>
              <a:buClr>
                <a:srgbClr val="5A5A5A"/>
              </a:buClr>
              <a:buFont typeface="Arial" charset="0"/>
              <a:buChar char="•"/>
            </a:pPr>
            <a:r>
              <a:rPr lang="en-US" sz="4500" dirty="0">
                <a:solidFill>
                  <a:schemeClr val="tx1"/>
                </a:solidFill>
              </a:rPr>
              <a:t>Name and briefly explain the 5 “steps” in the cycle of inquiry</a:t>
            </a:r>
          </a:p>
          <a:p>
            <a:pPr marL="571500" marR="0" lvl="0" indent="-571500" algn="l" rtl="0">
              <a:lnSpc>
                <a:spcPct val="90000"/>
              </a:lnSpc>
              <a:spcBef>
                <a:spcPts val="0"/>
              </a:spcBef>
              <a:spcAft>
                <a:spcPts val="0"/>
              </a:spcAft>
              <a:buClr>
                <a:srgbClr val="5A5A5A"/>
              </a:buClr>
              <a:buFont typeface="Arial" charset="0"/>
              <a:buChar char="•"/>
            </a:pPr>
            <a:endParaRPr lang="en-US" sz="2000" dirty="0">
              <a:solidFill>
                <a:schemeClr val="tx1"/>
              </a:solidFill>
            </a:endParaRPr>
          </a:p>
          <a:p>
            <a:pPr marL="571500" marR="0" lvl="0" indent="-571500" algn="l" rtl="0">
              <a:lnSpc>
                <a:spcPct val="90000"/>
              </a:lnSpc>
              <a:spcBef>
                <a:spcPts val="0"/>
              </a:spcBef>
              <a:spcAft>
                <a:spcPts val="0"/>
              </a:spcAft>
              <a:buClr>
                <a:srgbClr val="5A5A5A"/>
              </a:buClr>
              <a:buFont typeface="Arial" charset="0"/>
              <a:buChar char="•"/>
            </a:pPr>
            <a:r>
              <a:rPr lang="en-US" sz="4500" dirty="0">
                <a:solidFill>
                  <a:schemeClr val="tx1"/>
                </a:solidFill>
              </a:rPr>
              <a:t>What are your three next steps before we meet again in Module 4?</a:t>
            </a:r>
          </a:p>
        </p:txBody>
      </p:sp>
      <p:sp>
        <p:nvSpPr>
          <p:cNvPr id="192" name="Shape 19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Capture Your Learning</a:t>
            </a:r>
          </a:p>
        </p:txBody>
      </p:sp>
    </p:spTree>
    <p:extLst>
      <p:ext uri="{BB962C8B-B14F-4D97-AF65-F5344CB8AC3E}">
        <p14:creationId xmlns:p14="http://schemas.microsoft.com/office/powerpoint/2010/main" val="1323294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15</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1595089"/>
            <a:ext cx="3664029" cy="3600986"/>
          </a:xfrm>
          <a:prstGeom prst="rect">
            <a:avLst/>
          </a:prstGeom>
          <a:noFill/>
        </p:spPr>
        <p:txBody>
          <a:bodyPr wrap="square" rtlCol="0">
            <a:spAutoFit/>
          </a:bodyPr>
          <a:lstStyle/>
          <a:p>
            <a:pPr algn="ctr"/>
            <a:r>
              <a:rPr lang="en-US" sz="3800" b="1" dirty="0">
                <a:solidFill>
                  <a:schemeClr val="accent5">
                    <a:lumMod val="75000"/>
                  </a:schemeClr>
                </a:solidFill>
                <a:latin typeface="Calibri" charset="0"/>
                <a:ea typeface="Calibri" charset="0"/>
                <a:cs typeface="Calibri" charset="0"/>
              </a:rPr>
              <a:t>With a partner:</a:t>
            </a:r>
          </a:p>
          <a:p>
            <a:pPr algn="ctr"/>
            <a:r>
              <a:rPr lang="en-US" sz="3800" dirty="0">
                <a:latin typeface="Calibri" charset="0"/>
                <a:ea typeface="Calibri" charset="0"/>
                <a:cs typeface="Calibri" charset="0"/>
              </a:rPr>
              <a:t>Find</a:t>
            </a:r>
            <a:r>
              <a:rPr lang="en-US" sz="3800" b="1" dirty="0">
                <a:latin typeface="Calibri" charset="0"/>
                <a:ea typeface="Calibri" charset="0"/>
                <a:cs typeface="Calibri" charset="0"/>
              </a:rPr>
              <a:t> </a:t>
            </a:r>
            <a:r>
              <a:rPr lang="en-US" sz="3800" dirty="0">
                <a:latin typeface="Calibri" charset="0"/>
                <a:ea typeface="Calibri" charset="0"/>
                <a:cs typeface="Calibri" charset="0"/>
              </a:rPr>
              <a:t>one example of each type of complexity in “Paul Revere’s Ride"</a:t>
            </a:r>
          </a:p>
        </p:txBody>
      </p:sp>
      <p:sp>
        <p:nvSpPr>
          <p:cNvPr id="3" name="Title 2"/>
          <p:cNvSpPr>
            <a:spLocks noGrp="1"/>
          </p:cNvSpPr>
          <p:nvPr>
            <p:ph type="title"/>
          </p:nvPr>
        </p:nvSpPr>
        <p:spPr/>
        <p:txBody>
          <a:bodyPr/>
          <a:lstStyle/>
          <a:p>
            <a:r>
              <a:rPr lang="en-US" dirty="0"/>
              <a:t>Complexity in “Paul Revere’s Ride”</a:t>
            </a:r>
          </a:p>
        </p:txBody>
      </p:sp>
      <p:graphicFrame>
        <p:nvGraphicFramePr>
          <p:cNvPr id="9" name="Diagram 8"/>
          <p:cNvGraphicFramePr/>
          <p:nvPr>
            <p:extLst>
              <p:ext uri="{D42A27DB-BD31-4B8C-83A1-F6EECF244321}">
                <p14:modId xmlns:p14="http://schemas.microsoft.com/office/powerpoint/2010/main" val="1761982020"/>
              </p:ext>
            </p:extLst>
          </p:nvPr>
        </p:nvGraphicFramePr>
        <p:xfrm>
          <a:off x="4333404" y="1046263"/>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Tree>
    <p:extLst>
      <p:ext uri="{BB962C8B-B14F-4D97-AF65-F5344CB8AC3E}">
        <p14:creationId xmlns:p14="http://schemas.microsoft.com/office/powerpoint/2010/main" val="1083068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16</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353290" y="1413164"/>
            <a:ext cx="5958635" cy="3908762"/>
          </a:xfrm>
          <a:prstGeom prst="rect">
            <a:avLst/>
          </a:prstGeom>
          <a:noFill/>
        </p:spPr>
        <p:txBody>
          <a:bodyPr wrap="square" rtlCol="0">
            <a:spAutoFit/>
          </a:bodyPr>
          <a:lstStyle/>
          <a:p>
            <a:pPr algn="ctr"/>
            <a:r>
              <a:rPr lang="en-US" sz="4400" b="1" dirty="0">
                <a:latin typeface="Calibri" charset="0"/>
                <a:cs typeface="Calibri" charset="0"/>
              </a:rPr>
              <a:t>Bravery!</a:t>
            </a:r>
          </a:p>
          <a:p>
            <a:endParaRPr lang="en-US" dirty="0">
              <a:latin typeface="Calibri"/>
              <a:cs typeface="Calibri"/>
            </a:endParaRPr>
          </a:p>
          <a:p>
            <a:endParaRPr lang="en-US" dirty="0">
              <a:latin typeface="Calibri"/>
              <a:cs typeface="Calibri"/>
            </a:endParaRPr>
          </a:p>
          <a:p>
            <a:r>
              <a:rPr lang="en-US" sz="2400" dirty="0">
                <a:latin typeface="Calibri"/>
                <a:cs typeface="Calibri"/>
              </a:rPr>
              <a:t>“So through the night rode Paul Revere;</a:t>
            </a:r>
            <a:br>
              <a:rPr lang="en-US" sz="2400" dirty="0">
                <a:latin typeface="Calibri"/>
                <a:cs typeface="Calibri"/>
              </a:rPr>
            </a:br>
            <a:r>
              <a:rPr lang="en-US" sz="2400" dirty="0">
                <a:latin typeface="Calibri"/>
                <a:cs typeface="Calibri"/>
              </a:rPr>
              <a:t>And so through the night went his cry of alarm</a:t>
            </a:r>
            <a:br>
              <a:rPr lang="en-US" sz="2400" dirty="0">
                <a:latin typeface="Calibri"/>
                <a:cs typeface="Calibri"/>
              </a:rPr>
            </a:br>
            <a:r>
              <a:rPr lang="en-US" sz="2400" dirty="0">
                <a:latin typeface="Calibri"/>
                <a:cs typeface="Calibri"/>
              </a:rPr>
              <a:t>To every Middlesex village and farm,---</a:t>
            </a:r>
            <a:br>
              <a:rPr lang="en-US" sz="2400" dirty="0">
                <a:latin typeface="Calibri"/>
                <a:cs typeface="Calibri"/>
              </a:rPr>
            </a:br>
            <a:r>
              <a:rPr lang="en-US" sz="2400" dirty="0">
                <a:latin typeface="Calibri"/>
                <a:cs typeface="Calibri"/>
              </a:rPr>
              <a:t>A cry of defiance, and not of fear,</a:t>
            </a:r>
            <a:br>
              <a:rPr lang="en-US" sz="2400" dirty="0">
                <a:latin typeface="Calibri"/>
                <a:cs typeface="Calibri"/>
              </a:rPr>
            </a:br>
            <a:r>
              <a:rPr lang="en-US" sz="2400" dirty="0">
                <a:latin typeface="Calibri"/>
                <a:cs typeface="Calibri"/>
              </a:rPr>
              <a:t>A voice in the darkness, a knock at the door,</a:t>
            </a:r>
            <a:br>
              <a:rPr lang="en-US" sz="2400" dirty="0">
                <a:latin typeface="Calibri"/>
                <a:cs typeface="Calibri"/>
              </a:rPr>
            </a:br>
            <a:r>
              <a:rPr lang="en-US" sz="2400" dirty="0">
                <a:latin typeface="Calibri"/>
                <a:cs typeface="Calibri"/>
              </a:rPr>
              <a:t>And a word that shall echo for evermore!”</a:t>
            </a:r>
            <a:br>
              <a:rPr lang="en-US" sz="2400" dirty="0">
                <a:latin typeface="Calibri"/>
                <a:cs typeface="Calibri"/>
              </a:rPr>
            </a:br>
            <a:endParaRPr lang="en-US" sz="2400" dirty="0">
              <a:latin typeface="Calibri"/>
              <a:cs typeface="Calibri"/>
            </a:endParaRPr>
          </a:p>
        </p:txBody>
      </p:sp>
      <p:sp>
        <p:nvSpPr>
          <p:cNvPr id="3" name="Title 2"/>
          <p:cNvSpPr>
            <a:spLocks noGrp="1"/>
          </p:cNvSpPr>
          <p:nvPr>
            <p:ph type="title"/>
          </p:nvPr>
        </p:nvSpPr>
        <p:spPr/>
        <p:txBody>
          <a:bodyPr>
            <a:normAutofit/>
          </a:bodyPr>
          <a:lstStyle/>
          <a:p>
            <a:r>
              <a:rPr lang="en-US" dirty="0"/>
              <a:t>Meaning in “Paul Revere’s Ride”</a:t>
            </a:r>
          </a:p>
        </p:txBody>
      </p:sp>
      <p:graphicFrame>
        <p:nvGraphicFramePr>
          <p:cNvPr id="9" name="Diagram 8"/>
          <p:cNvGraphicFramePr/>
          <p:nvPr>
            <p:extLst>
              <p:ext uri="{D42A27DB-BD31-4B8C-83A1-F6EECF244321}">
                <p14:modId xmlns:p14="http://schemas.microsoft.com/office/powerpoint/2010/main" val="646821196"/>
              </p:ext>
            </p:extLst>
          </p:nvPr>
        </p:nvGraphicFramePr>
        <p:xfrm>
          <a:off x="6529808" y="1558102"/>
          <a:ext cx="5458691" cy="36188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6733309" y="1828800"/>
            <a:ext cx="2348346" cy="764848"/>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8" name="TextBox 7">
            <a:extLst>
              <a:ext uri="{FF2B5EF4-FFF2-40B4-BE49-F238E27FC236}">
                <a16:creationId xmlns:a16="http://schemas.microsoft.com/office/drawing/2014/main" id="{D4619214-2CC1-984D-8ED9-4E005BD78346}"/>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92914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194553" y="1046263"/>
            <a:ext cx="5273970" cy="4647426"/>
          </a:xfrm>
          <a:prstGeom prst="rect">
            <a:avLst/>
          </a:prstGeom>
          <a:noFill/>
        </p:spPr>
        <p:txBody>
          <a:bodyPr wrap="square" rtlCol="0">
            <a:spAutoFit/>
          </a:bodyPr>
          <a:lstStyle/>
          <a:p>
            <a:pPr algn="ctr"/>
            <a:r>
              <a:rPr lang="en-US" sz="3600" b="1" dirty="0">
                <a:latin typeface="Calibri" charset="0"/>
                <a:ea typeface="Calibri" charset="0"/>
                <a:cs typeface="Calibri" charset="0"/>
              </a:rPr>
              <a:t>Chronological Order:</a:t>
            </a:r>
          </a:p>
          <a:p>
            <a:endParaRPr lang="en-US" sz="1000" dirty="0">
              <a:latin typeface="Calibri" charset="0"/>
              <a:ea typeface="Calibri" charset="0"/>
              <a:cs typeface="Calibri" charset="0"/>
            </a:endParaRPr>
          </a:p>
          <a:p>
            <a:r>
              <a:rPr lang="en-US" sz="2500" dirty="0">
                <a:latin typeface="Calibri" charset="0"/>
                <a:ea typeface="Calibri" charset="0"/>
                <a:cs typeface="Calibri" charset="0"/>
              </a:rPr>
              <a:t>“It was twelve by the village clock, </a:t>
            </a:r>
          </a:p>
          <a:p>
            <a:r>
              <a:rPr lang="en-US" sz="2500" dirty="0">
                <a:latin typeface="Calibri" charset="0"/>
                <a:ea typeface="Calibri" charset="0"/>
                <a:cs typeface="Calibri" charset="0"/>
              </a:rPr>
              <a:t>When he crossed the bridge into Medford town”</a:t>
            </a:r>
          </a:p>
          <a:p>
            <a:endParaRPr lang="en-US" sz="2500" dirty="0">
              <a:latin typeface="Calibri" charset="0"/>
              <a:ea typeface="Calibri" charset="0"/>
              <a:cs typeface="Calibri" charset="0"/>
            </a:endParaRPr>
          </a:p>
          <a:p>
            <a:r>
              <a:rPr lang="en-US" sz="2500" dirty="0">
                <a:latin typeface="Calibri" charset="0"/>
                <a:ea typeface="Calibri" charset="0"/>
                <a:cs typeface="Calibri" charset="0"/>
              </a:rPr>
              <a:t>“It was one by the village clock,</a:t>
            </a:r>
          </a:p>
          <a:p>
            <a:r>
              <a:rPr lang="en-US" sz="2500" dirty="0">
                <a:latin typeface="Calibri" charset="0"/>
                <a:ea typeface="Calibri" charset="0"/>
                <a:cs typeface="Calibri" charset="0"/>
              </a:rPr>
              <a:t>When he galloped into Lexington.”</a:t>
            </a:r>
          </a:p>
          <a:p>
            <a:endParaRPr lang="en-US" sz="2500" dirty="0">
              <a:latin typeface="Calibri" charset="0"/>
              <a:ea typeface="Calibri" charset="0"/>
              <a:cs typeface="Calibri" charset="0"/>
            </a:endParaRPr>
          </a:p>
          <a:p>
            <a:r>
              <a:rPr lang="en-US" sz="2500" dirty="0">
                <a:latin typeface="Calibri" charset="0"/>
                <a:ea typeface="Calibri" charset="0"/>
                <a:cs typeface="Calibri" charset="0"/>
              </a:rPr>
              <a:t>“It was two by the village clock,</a:t>
            </a:r>
          </a:p>
          <a:p>
            <a:r>
              <a:rPr lang="en-US" sz="2500" dirty="0">
                <a:latin typeface="Calibri" charset="0"/>
                <a:ea typeface="Calibri" charset="0"/>
                <a:cs typeface="Calibri" charset="0"/>
              </a:rPr>
              <a:t>When he came to the bridge in Concord town.”</a:t>
            </a:r>
            <a:endParaRPr lang="en-US" sz="3600" dirty="0"/>
          </a:p>
        </p:txBody>
      </p:sp>
      <p:sp>
        <p:nvSpPr>
          <p:cNvPr id="3" name="Title 2"/>
          <p:cNvSpPr>
            <a:spLocks noGrp="1"/>
          </p:cNvSpPr>
          <p:nvPr>
            <p:ph type="title"/>
          </p:nvPr>
        </p:nvSpPr>
        <p:spPr/>
        <p:txBody>
          <a:bodyPr>
            <a:normAutofit/>
          </a:bodyPr>
          <a:lstStyle/>
          <a:p>
            <a:r>
              <a:rPr lang="en-US" dirty="0"/>
              <a:t>Structure in “Paul Revere’s Ride”</a:t>
            </a:r>
          </a:p>
        </p:txBody>
      </p:sp>
      <p:graphicFrame>
        <p:nvGraphicFramePr>
          <p:cNvPr id="9" name="Diagram 8"/>
          <p:cNvGraphicFramePr/>
          <p:nvPr>
            <p:extLst>
              <p:ext uri="{D42A27DB-BD31-4B8C-83A1-F6EECF244321}">
                <p14:modId xmlns:p14="http://schemas.microsoft.com/office/powerpoint/2010/main" val="4288260895"/>
              </p:ext>
            </p:extLst>
          </p:nvPr>
        </p:nvGraphicFramePr>
        <p:xfrm>
          <a:off x="5468523" y="1095240"/>
          <a:ext cx="6387893" cy="4254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9010623" y="1470422"/>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11" name="TextBox 10">
            <a:extLst>
              <a:ext uri="{FF2B5EF4-FFF2-40B4-BE49-F238E27FC236}">
                <a16:creationId xmlns:a16="http://schemas.microsoft.com/office/drawing/2014/main" id="{D3DAE02C-4667-EB47-83F3-ADCBEEE8CBCB}"/>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209064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18</a:t>
            </a:fld>
            <a:endParaRPr lang="en-US" dirty="0"/>
          </a:p>
        </p:txBody>
      </p:sp>
      <p:sp>
        <p:nvSpPr>
          <p:cNvPr id="2" name="TextBox 1">
            <a:extLst>
              <a:ext uri="{FF2B5EF4-FFF2-40B4-BE49-F238E27FC236}">
                <a16:creationId xmlns:a16="http://schemas.microsoft.com/office/drawing/2014/main" id="{1B61C77B-18B2-4389-B47C-CFCD3031320C}"/>
              </a:ext>
            </a:extLst>
          </p:cNvPr>
          <p:cNvSpPr txBox="1"/>
          <p:nvPr/>
        </p:nvSpPr>
        <p:spPr>
          <a:xfrm>
            <a:off x="285400" y="989423"/>
            <a:ext cx="4048004" cy="4493538"/>
          </a:xfrm>
          <a:prstGeom prst="rect">
            <a:avLst/>
          </a:prstGeom>
          <a:noFill/>
        </p:spPr>
        <p:txBody>
          <a:bodyPr wrap="square" rtlCol="0">
            <a:spAutoFit/>
          </a:bodyPr>
          <a:lstStyle/>
          <a:p>
            <a:br>
              <a:rPr lang="en-US" sz="2600" dirty="0">
                <a:latin typeface="Calibri"/>
                <a:cs typeface="Calibri"/>
              </a:rPr>
            </a:br>
            <a:r>
              <a:rPr lang="en-US" sz="2600" dirty="0">
                <a:latin typeface="Calibri"/>
                <a:cs typeface="Calibri"/>
              </a:rPr>
              <a:t>“Till in the silence around him he hears</a:t>
            </a:r>
            <a:br>
              <a:rPr lang="en-US" sz="2600" dirty="0">
                <a:latin typeface="Calibri"/>
                <a:cs typeface="Calibri"/>
              </a:rPr>
            </a:br>
            <a:r>
              <a:rPr lang="en-US" sz="2600" dirty="0">
                <a:latin typeface="Calibri"/>
                <a:cs typeface="Calibri"/>
              </a:rPr>
              <a:t>The </a:t>
            </a:r>
            <a:r>
              <a:rPr lang="en-US" sz="2600" b="1" dirty="0">
                <a:latin typeface="Calibri"/>
                <a:cs typeface="Calibri"/>
              </a:rPr>
              <a:t>muster</a:t>
            </a:r>
            <a:r>
              <a:rPr lang="en-US" sz="2600" dirty="0">
                <a:latin typeface="Calibri"/>
                <a:cs typeface="Calibri"/>
              </a:rPr>
              <a:t> of men at the </a:t>
            </a:r>
            <a:r>
              <a:rPr lang="en-US" sz="2600" b="1" dirty="0">
                <a:latin typeface="Calibri"/>
                <a:cs typeface="Calibri"/>
              </a:rPr>
              <a:t>barrack</a:t>
            </a:r>
            <a:r>
              <a:rPr lang="en-US" sz="2600" dirty="0">
                <a:latin typeface="Calibri"/>
                <a:cs typeface="Calibri"/>
              </a:rPr>
              <a:t> door,</a:t>
            </a:r>
            <a:br>
              <a:rPr lang="en-US" sz="2600" dirty="0">
                <a:latin typeface="Calibri"/>
                <a:cs typeface="Calibri"/>
              </a:rPr>
            </a:br>
            <a:r>
              <a:rPr lang="en-US" sz="2600" dirty="0">
                <a:latin typeface="Calibri"/>
                <a:cs typeface="Calibri"/>
              </a:rPr>
              <a:t>The sound of </a:t>
            </a:r>
            <a:r>
              <a:rPr lang="en-US" sz="2600" b="1" dirty="0">
                <a:latin typeface="Calibri"/>
                <a:cs typeface="Calibri"/>
              </a:rPr>
              <a:t>arms</a:t>
            </a:r>
            <a:r>
              <a:rPr lang="en-US" sz="2600" dirty="0">
                <a:latin typeface="Calibri"/>
                <a:cs typeface="Calibri"/>
              </a:rPr>
              <a:t>, and the tramp of feet,</a:t>
            </a:r>
            <a:br>
              <a:rPr lang="en-US" sz="2600" dirty="0">
                <a:latin typeface="Calibri"/>
                <a:cs typeface="Calibri"/>
              </a:rPr>
            </a:br>
            <a:r>
              <a:rPr lang="en-US" sz="2600" dirty="0">
                <a:latin typeface="Calibri"/>
                <a:cs typeface="Calibri"/>
              </a:rPr>
              <a:t>And the measured tread of the </a:t>
            </a:r>
            <a:r>
              <a:rPr lang="en-US" sz="2600" b="1" dirty="0">
                <a:latin typeface="Calibri"/>
                <a:cs typeface="Calibri"/>
              </a:rPr>
              <a:t>grenadiers</a:t>
            </a:r>
            <a:r>
              <a:rPr lang="en-US" sz="2600" dirty="0">
                <a:latin typeface="Calibri"/>
                <a:cs typeface="Calibri"/>
              </a:rPr>
              <a:t>,</a:t>
            </a:r>
            <a:br>
              <a:rPr lang="en-US" sz="2600" dirty="0">
                <a:latin typeface="Calibri"/>
                <a:cs typeface="Calibri"/>
              </a:rPr>
            </a:br>
            <a:r>
              <a:rPr lang="en-US" sz="2600" dirty="0">
                <a:latin typeface="Calibri"/>
                <a:cs typeface="Calibri"/>
              </a:rPr>
              <a:t>Marching down to their boats on the shore.”</a:t>
            </a:r>
          </a:p>
        </p:txBody>
      </p:sp>
      <p:sp>
        <p:nvSpPr>
          <p:cNvPr id="3" name="Title 2"/>
          <p:cNvSpPr>
            <a:spLocks noGrp="1"/>
          </p:cNvSpPr>
          <p:nvPr>
            <p:ph type="title"/>
          </p:nvPr>
        </p:nvSpPr>
        <p:spPr/>
        <p:txBody>
          <a:bodyPr>
            <a:normAutofit/>
          </a:bodyPr>
          <a:lstStyle/>
          <a:p>
            <a:r>
              <a:rPr lang="en-US" dirty="0"/>
              <a:t>Language in “Paul Revere’s Ride”</a:t>
            </a:r>
          </a:p>
        </p:txBody>
      </p:sp>
      <p:graphicFrame>
        <p:nvGraphicFramePr>
          <p:cNvPr id="9" name="Diagram 8"/>
          <p:cNvGraphicFramePr/>
          <p:nvPr>
            <p:extLst>
              <p:ext uri="{D42A27DB-BD31-4B8C-83A1-F6EECF244321}">
                <p14:modId xmlns:p14="http://schemas.microsoft.com/office/powerpoint/2010/main" val="1219355387"/>
              </p:ext>
            </p:extLst>
          </p:nvPr>
        </p:nvGraphicFramePr>
        <p:xfrm>
          <a:off x="4541224" y="900789"/>
          <a:ext cx="7047958" cy="4698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5023660" y="4288601"/>
            <a:ext cx="2560320"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8" name="TextBox 7">
            <a:extLst>
              <a:ext uri="{FF2B5EF4-FFF2-40B4-BE49-F238E27FC236}">
                <a16:creationId xmlns:a16="http://schemas.microsoft.com/office/drawing/2014/main" id="{87CF5535-5ED9-FB49-9104-5D4B19C37534}"/>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55646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19</a:t>
            </a:fld>
            <a:endParaRPr lang="en-US" dirty="0"/>
          </a:p>
        </p:txBody>
      </p:sp>
      <p:sp>
        <p:nvSpPr>
          <p:cNvPr id="8" name="TextBox 7">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2" name="TextBox 1">
            <a:extLst>
              <a:ext uri="{FF2B5EF4-FFF2-40B4-BE49-F238E27FC236}">
                <a16:creationId xmlns:a16="http://schemas.microsoft.com/office/drawing/2014/main" id="{1B61C77B-18B2-4389-B47C-CFCD3031320C}"/>
              </a:ext>
            </a:extLst>
          </p:cNvPr>
          <p:cNvSpPr txBox="1"/>
          <p:nvPr/>
        </p:nvSpPr>
        <p:spPr>
          <a:xfrm>
            <a:off x="195363" y="1575803"/>
            <a:ext cx="6220549" cy="3693319"/>
          </a:xfrm>
          <a:prstGeom prst="rect">
            <a:avLst/>
          </a:prstGeom>
          <a:noFill/>
        </p:spPr>
        <p:txBody>
          <a:bodyPr wrap="square" rtlCol="0">
            <a:spAutoFit/>
          </a:bodyPr>
          <a:lstStyle/>
          <a:p>
            <a:r>
              <a:rPr lang="en-US" sz="2600" dirty="0">
                <a:latin typeface="Calibri"/>
                <a:cs typeface="Calibri"/>
              </a:rPr>
              <a:t>   “You know the rest. </a:t>
            </a:r>
          </a:p>
          <a:p>
            <a:r>
              <a:rPr lang="en-US" sz="2600" dirty="0">
                <a:latin typeface="Calibri"/>
                <a:cs typeface="Calibri"/>
              </a:rPr>
              <a:t>   In the books you have read</a:t>
            </a:r>
          </a:p>
          <a:p>
            <a:r>
              <a:rPr lang="en-US" sz="2600" dirty="0">
                <a:latin typeface="Calibri"/>
                <a:cs typeface="Calibri"/>
              </a:rPr>
              <a:t>   How the </a:t>
            </a:r>
            <a:r>
              <a:rPr lang="en-US" sz="2600" b="1" dirty="0">
                <a:latin typeface="Calibri"/>
                <a:cs typeface="Calibri"/>
              </a:rPr>
              <a:t>British Regulars </a:t>
            </a:r>
            <a:r>
              <a:rPr lang="en-US" sz="2600" dirty="0">
                <a:latin typeface="Calibri"/>
                <a:cs typeface="Calibri"/>
              </a:rPr>
              <a:t>fired and fled,</a:t>
            </a:r>
          </a:p>
          <a:p>
            <a:r>
              <a:rPr lang="en-US" sz="2600" dirty="0">
                <a:latin typeface="Calibri"/>
                <a:cs typeface="Calibri"/>
              </a:rPr>
              <a:t>   How the farmers gave them </a:t>
            </a:r>
            <a:r>
              <a:rPr lang="en-US" sz="2600" b="1" dirty="0">
                <a:latin typeface="Calibri"/>
                <a:cs typeface="Calibri"/>
              </a:rPr>
              <a:t>ball for ball,</a:t>
            </a:r>
            <a:br>
              <a:rPr lang="en-US" sz="2600" b="1" dirty="0">
                <a:latin typeface="Calibri"/>
                <a:cs typeface="Calibri"/>
              </a:rPr>
            </a:br>
            <a:r>
              <a:rPr lang="en-US" sz="2600" dirty="0">
                <a:latin typeface="Calibri"/>
                <a:cs typeface="Calibri"/>
              </a:rPr>
              <a:t>   From behind each fence and farmyard wall,</a:t>
            </a:r>
            <a:br>
              <a:rPr lang="en-US" sz="2600" dirty="0">
                <a:latin typeface="Calibri"/>
                <a:cs typeface="Calibri"/>
              </a:rPr>
            </a:br>
            <a:r>
              <a:rPr lang="en-US" sz="2600" dirty="0">
                <a:latin typeface="Calibri"/>
                <a:cs typeface="Calibri"/>
              </a:rPr>
              <a:t>   Chasing the </a:t>
            </a:r>
            <a:r>
              <a:rPr lang="en-US" sz="2600" b="1" dirty="0">
                <a:latin typeface="Calibri"/>
                <a:cs typeface="Calibri"/>
              </a:rPr>
              <a:t>redcoats</a:t>
            </a:r>
            <a:r>
              <a:rPr lang="en-US" sz="2600" dirty="0">
                <a:latin typeface="Calibri"/>
                <a:cs typeface="Calibri"/>
              </a:rPr>
              <a:t> down the lane,</a:t>
            </a:r>
            <a:br>
              <a:rPr lang="en-US" sz="2600" dirty="0">
                <a:latin typeface="Calibri"/>
                <a:cs typeface="Calibri"/>
              </a:rPr>
            </a:br>
            <a:r>
              <a:rPr lang="en-US" sz="2600" dirty="0">
                <a:latin typeface="Calibri"/>
                <a:cs typeface="Calibri"/>
              </a:rPr>
              <a:t>   Then crossing the fields to emerge again</a:t>
            </a:r>
            <a:br>
              <a:rPr lang="en-US" sz="2600" dirty="0">
                <a:latin typeface="Calibri"/>
                <a:cs typeface="Calibri"/>
              </a:rPr>
            </a:br>
            <a:r>
              <a:rPr lang="en-US" sz="2600" dirty="0">
                <a:latin typeface="Calibri"/>
                <a:cs typeface="Calibri"/>
              </a:rPr>
              <a:t>   Under the trees at the turn of the road,</a:t>
            </a:r>
            <a:br>
              <a:rPr lang="en-US" sz="2600" dirty="0">
                <a:latin typeface="Calibri"/>
                <a:cs typeface="Calibri"/>
              </a:rPr>
            </a:br>
            <a:r>
              <a:rPr lang="en-US" sz="2600" dirty="0">
                <a:latin typeface="Calibri"/>
                <a:cs typeface="Calibri"/>
              </a:rPr>
              <a:t>   And only pausing to fire and load.”</a:t>
            </a:r>
          </a:p>
        </p:txBody>
      </p:sp>
      <p:sp>
        <p:nvSpPr>
          <p:cNvPr id="3" name="Title 2"/>
          <p:cNvSpPr>
            <a:spLocks noGrp="1"/>
          </p:cNvSpPr>
          <p:nvPr>
            <p:ph type="title"/>
          </p:nvPr>
        </p:nvSpPr>
        <p:spPr/>
        <p:txBody>
          <a:bodyPr>
            <a:normAutofit/>
          </a:bodyPr>
          <a:lstStyle/>
          <a:p>
            <a:r>
              <a:rPr lang="en-US" dirty="0"/>
              <a:t>Knowledge Demands in “Paul Revere’s Ride”</a:t>
            </a:r>
          </a:p>
        </p:txBody>
      </p:sp>
      <p:graphicFrame>
        <p:nvGraphicFramePr>
          <p:cNvPr id="9" name="Diagram 8"/>
          <p:cNvGraphicFramePr/>
          <p:nvPr>
            <p:extLst>
              <p:ext uri="{D42A27DB-BD31-4B8C-83A1-F6EECF244321}">
                <p14:modId xmlns:p14="http://schemas.microsoft.com/office/powerpoint/2010/main" val="2710501677"/>
              </p:ext>
            </p:extLst>
          </p:nvPr>
        </p:nvGraphicFramePr>
        <p:xfrm>
          <a:off x="6415913" y="1326441"/>
          <a:ext cx="5440503" cy="3915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9279724" y="4073673"/>
            <a:ext cx="2348346" cy="8839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BFBC2D2-3781-DE42-8177-C46B72B178B0}"/>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1777833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2</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6" name="TextBox 5">
            <a:extLst>
              <a:ext uri="{FF2B5EF4-FFF2-40B4-BE49-F238E27FC236}">
                <a16:creationId xmlns:a16="http://schemas.microsoft.com/office/drawing/2014/main" id="{A767C96B-A081-4B0E-86C2-76429193FBC3}"/>
              </a:ext>
            </a:extLst>
          </p:cNvPr>
          <p:cNvSpPr txBox="1"/>
          <p:nvPr/>
        </p:nvSpPr>
        <p:spPr>
          <a:xfrm>
            <a:off x="657308" y="1106444"/>
            <a:ext cx="10877384" cy="4785926"/>
          </a:xfrm>
          <a:prstGeom prst="rect">
            <a:avLst/>
          </a:prstGeom>
          <a:noFill/>
        </p:spPr>
        <p:txBody>
          <a:bodyPr wrap="square" rtlCol="0">
            <a:spAutoFit/>
          </a:bodyPr>
          <a:lstStyle/>
          <a:p>
            <a:r>
              <a:rPr lang="en-US" sz="5500" b="1" dirty="0">
                <a:solidFill>
                  <a:schemeClr val="tx2"/>
                </a:solidFill>
                <a:latin typeface="Calibri" panose="020F0502020204030204" pitchFamily="34" charset="0"/>
                <a:cs typeface="Calibri" panose="020F0502020204030204" pitchFamily="34" charset="0"/>
              </a:rPr>
              <a:t>Independently</a:t>
            </a:r>
          </a:p>
          <a:p>
            <a:r>
              <a:rPr lang="en-US" sz="5500" dirty="0">
                <a:latin typeface="Calibri" panose="020F0502020204030204" pitchFamily="34" charset="0"/>
                <a:cs typeface="Calibri" panose="020F0502020204030204" pitchFamily="34" charset="0"/>
              </a:rPr>
              <a:t>Read the excerpt in your note-catcher.</a:t>
            </a:r>
          </a:p>
          <a:p>
            <a:endParaRPr lang="en-US" sz="3000" dirty="0">
              <a:latin typeface="Calibri" panose="020F0502020204030204" pitchFamily="34" charset="0"/>
              <a:cs typeface="Calibri" panose="020F0502020204030204" pitchFamily="34" charset="0"/>
            </a:endParaRPr>
          </a:p>
          <a:p>
            <a:r>
              <a:rPr lang="en-US" sz="5500" b="1" dirty="0">
                <a:solidFill>
                  <a:schemeClr val="tx2"/>
                </a:solidFill>
                <a:latin typeface="Calibri" panose="020F0502020204030204" pitchFamily="34" charset="0"/>
                <a:cs typeface="Calibri" panose="020F0502020204030204" pitchFamily="34" charset="0"/>
              </a:rPr>
              <a:t>Think – Pair – Share</a:t>
            </a:r>
          </a:p>
          <a:p>
            <a:r>
              <a:rPr lang="en-US" sz="5500" dirty="0">
                <a:latin typeface="Calibri" panose="020F0502020204030204" pitchFamily="34" charset="0"/>
                <a:cs typeface="Calibri" panose="020F0502020204030204" pitchFamily="34" charset="0"/>
              </a:rPr>
              <a:t>What makes this text complex?</a:t>
            </a:r>
          </a:p>
        </p:txBody>
      </p:sp>
    </p:spTree>
    <p:extLst>
      <p:ext uri="{BB962C8B-B14F-4D97-AF65-F5344CB8AC3E}">
        <p14:creationId xmlns:p14="http://schemas.microsoft.com/office/powerpoint/2010/main" val="1336166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is this important?</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graphicFrame>
        <p:nvGraphicFramePr>
          <p:cNvPr id="5" name="Diagram 4"/>
          <p:cNvGraphicFramePr/>
          <p:nvPr>
            <p:extLst>
              <p:ext uri="{D42A27DB-BD31-4B8C-83A1-F6EECF244321}">
                <p14:modId xmlns:p14="http://schemas.microsoft.com/office/powerpoint/2010/main" val="460062504"/>
              </p:ext>
            </p:extLst>
          </p:nvPr>
        </p:nvGraphicFramePr>
        <p:xfrm>
          <a:off x="428017" y="1527421"/>
          <a:ext cx="5544766" cy="3696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Content Placeholder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1600" y="1746833"/>
            <a:ext cx="5337209" cy="3257685"/>
          </a:xfrm>
          <a:prstGeom prst="rect">
            <a:avLst/>
          </a:prstGeom>
        </p:spPr>
      </p:pic>
      <p:sp>
        <p:nvSpPr>
          <p:cNvPr id="8" name="TextBox 7">
            <a:extLst>
              <a:ext uri="{FF2B5EF4-FFF2-40B4-BE49-F238E27FC236}">
                <a16:creationId xmlns:a16="http://schemas.microsoft.com/office/drawing/2014/main" id="{56DF1DA1-B5EC-7444-AA04-B35F9D82C905}"/>
              </a:ext>
            </a:extLst>
          </p:cNvPr>
          <p:cNvSpPr txBox="1"/>
          <p:nvPr/>
        </p:nvSpPr>
        <p:spPr>
          <a:xfrm>
            <a:off x="428017" y="5330579"/>
            <a:ext cx="3069203"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(Student Achievement Partners, 2016)</a:t>
            </a:r>
          </a:p>
        </p:txBody>
      </p:sp>
      <p:sp>
        <p:nvSpPr>
          <p:cNvPr id="9" name="TextBox 8">
            <a:extLst>
              <a:ext uri="{FF2B5EF4-FFF2-40B4-BE49-F238E27FC236}">
                <a16:creationId xmlns:a16="http://schemas.microsoft.com/office/drawing/2014/main" id="{7F77C066-6590-2846-8F47-0BCDA81D9CC6}"/>
              </a:ext>
            </a:extLst>
          </p:cNvPr>
          <p:cNvSpPr txBox="1"/>
          <p:nvPr/>
        </p:nvSpPr>
        <p:spPr>
          <a:xfrm>
            <a:off x="10062720" y="5070043"/>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780618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215EFB-C860-4B4C-B157-A758B0C6D95F}"/>
              </a:ext>
            </a:extLst>
          </p:cNvPr>
          <p:cNvSpPr>
            <a:spLocks noGrp="1"/>
          </p:cNvSpPr>
          <p:nvPr>
            <p:ph type="sldNum" sz="quarter" idx="4"/>
          </p:nvPr>
        </p:nvSpPr>
        <p:spPr/>
        <p:txBody>
          <a:bodyPr/>
          <a:lstStyle/>
          <a:p>
            <a:fld id="{4080289E-A2FF-0941-931A-EE1328331F47}" type="slidenum">
              <a:rPr lang="uk-UA" smtClean="0"/>
              <a:pPr/>
              <a:t>21</a:t>
            </a:fld>
            <a:endParaRPr lang="uk-UA" dirty="0"/>
          </a:p>
        </p:txBody>
      </p:sp>
      <p:sp>
        <p:nvSpPr>
          <p:cNvPr id="3" name="Text Placeholder 2">
            <a:extLst>
              <a:ext uri="{FF2B5EF4-FFF2-40B4-BE49-F238E27FC236}">
                <a16:creationId xmlns:a16="http://schemas.microsoft.com/office/drawing/2014/main" id="{CBB52112-4B4C-904B-973B-87ED208D3249}"/>
              </a:ext>
            </a:extLst>
          </p:cNvPr>
          <p:cNvSpPr>
            <a:spLocks noGrp="1"/>
          </p:cNvSpPr>
          <p:nvPr>
            <p:ph type="body" sz="quarter" idx="10"/>
          </p:nvPr>
        </p:nvSpPr>
        <p:spPr>
          <a:xfrm>
            <a:off x="657736" y="1699862"/>
            <a:ext cx="4456739" cy="4822825"/>
          </a:xfrm>
        </p:spPr>
        <p:txBody>
          <a:bodyPr/>
          <a:lstStyle/>
          <a:p>
            <a:pPr marL="0" indent="0" algn="ctr">
              <a:lnSpc>
                <a:spcPct val="150000"/>
              </a:lnSpc>
              <a:buNone/>
            </a:pPr>
            <a:r>
              <a:rPr lang="en-US" sz="3600" b="1" dirty="0">
                <a:solidFill>
                  <a:schemeClr val="tx2"/>
                </a:solidFill>
              </a:rPr>
              <a:t>Text Structure</a:t>
            </a:r>
          </a:p>
          <a:p>
            <a:pPr marL="0" indent="0" algn="ctr">
              <a:lnSpc>
                <a:spcPct val="150000"/>
              </a:lnSpc>
              <a:buNone/>
            </a:pPr>
            <a:r>
              <a:rPr lang="en-US" sz="3600" b="1" dirty="0">
                <a:solidFill>
                  <a:schemeClr val="tx2"/>
                </a:solidFill>
              </a:rPr>
              <a:t>Language Features</a:t>
            </a:r>
          </a:p>
          <a:p>
            <a:pPr marL="0" indent="0" algn="ctr">
              <a:lnSpc>
                <a:spcPct val="150000"/>
              </a:lnSpc>
              <a:buNone/>
            </a:pPr>
            <a:r>
              <a:rPr lang="en-US" sz="3600" b="1" dirty="0">
                <a:solidFill>
                  <a:schemeClr val="tx2"/>
                </a:solidFill>
              </a:rPr>
              <a:t>Meaning</a:t>
            </a:r>
          </a:p>
          <a:p>
            <a:pPr marL="0" indent="0" algn="ctr">
              <a:lnSpc>
                <a:spcPct val="150000"/>
              </a:lnSpc>
              <a:buNone/>
            </a:pPr>
            <a:r>
              <a:rPr lang="en-US" sz="3600" b="1" dirty="0">
                <a:solidFill>
                  <a:schemeClr val="tx2"/>
                </a:solidFill>
              </a:rPr>
              <a:t>Knowledge Demands</a:t>
            </a:r>
          </a:p>
        </p:txBody>
      </p:sp>
      <p:sp>
        <p:nvSpPr>
          <p:cNvPr id="4" name="Title 3">
            <a:extLst>
              <a:ext uri="{FF2B5EF4-FFF2-40B4-BE49-F238E27FC236}">
                <a16:creationId xmlns:a16="http://schemas.microsoft.com/office/drawing/2014/main" id="{74267989-D677-D045-BBD7-D096951C46E0}"/>
              </a:ext>
            </a:extLst>
          </p:cNvPr>
          <p:cNvSpPr>
            <a:spLocks noGrp="1"/>
          </p:cNvSpPr>
          <p:nvPr>
            <p:ph type="title"/>
          </p:nvPr>
        </p:nvSpPr>
        <p:spPr/>
        <p:txBody>
          <a:bodyPr/>
          <a:lstStyle/>
          <a:p>
            <a:r>
              <a:rPr lang="en-US" dirty="0"/>
              <a:t>Text Complexity Rubric </a:t>
            </a:r>
          </a:p>
        </p:txBody>
      </p:sp>
      <p:pic>
        <p:nvPicPr>
          <p:cNvPr id="6" name="Picture 5">
            <a:extLst>
              <a:ext uri="{FF2B5EF4-FFF2-40B4-BE49-F238E27FC236}">
                <a16:creationId xmlns:a16="http://schemas.microsoft.com/office/drawing/2014/main" id="{7AC90AFE-D906-4641-B7AB-AC200E99BA28}"/>
              </a:ext>
            </a:extLst>
          </p:cNvPr>
          <p:cNvPicPr>
            <a:picLocks noChangeAspect="1"/>
          </p:cNvPicPr>
          <p:nvPr/>
        </p:nvPicPr>
        <p:blipFill>
          <a:blip r:embed="rId3"/>
          <a:stretch>
            <a:fillRect/>
          </a:stretch>
        </p:blipFill>
        <p:spPr>
          <a:xfrm>
            <a:off x="5269831" y="942137"/>
            <a:ext cx="6466269" cy="5014167"/>
          </a:xfrm>
          <a:prstGeom prst="rect">
            <a:avLst/>
          </a:prstGeom>
        </p:spPr>
      </p:pic>
      <p:sp>
        <p:nvSpPr>
          <p:cNvPr id="7" name="TextBox 6">
            <a:extLst>
              <a:ext uri="{FF2B5EF4-FFF2-40B4-BE49-F238E27FC236}">
                <a16:creationId xmlns:a16="http://schemas.microsoft.com/office/drawing/2014/main" id="{EC9852BF-76AB-A24D-A3DC-99CF77EEEB3C}"/>
              </a:ext>
            </a:extLst>
          </p:cNvPr>
          <p:cNvSpPr txBox="1"/>
          <p:nvPr/>
        </p:nvSpPr>
        <p:spPr>
          <a:xfrm>
            <a:off x="10144376" y="90169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14974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ECD1E0-301B-4712-BE02-FC626546B64E}"/>
              </a:ext>
            </a:extLst>
          </p:cNvPr>
          <p:cNvSpPr>
            <a:spLocks noGrp="1"/>
          </p:cNvSpPr>
          <p:nvPr>
            <p:ph type="sldNum" sz="quarter" idx="4"/>
          </p:nvPr>
        </p:nvSpPr>
        <p:spPr/>
        <p:txBody>
          <a:bodyPr/>
          <a:lstStyle/>
          <a:p>
            <a:fld id="{4080289E-A2FF-0941-931A-EE1328331F47}" type="slidenum">
              <a:rPr lang="uk-UA" smtClean="0"/>
              <a:pPr/>
              <a:t>22</a:t>
            </a:fld>
            <a:endParaRPr lang="uk-UA" dirty="0"/>
          </a:p>
        </p:txBody>
      </p:sp>
      <p:sp>
        <p:nvSpPr>
          <p:cNvPr id="3" name="Text Placeholder 2">
            <a:extLst>
              <a:ext uri="{FF2B5EF4-FFF2-40B4-BE49-F238E27FC236}">
                <a16:creationId xmlns:a16="http://schemas.microsoft.com/office/drawing/2014/main" id="{322B44C6-6650-49FF-865E-5448A6D0440D}"/>
              </a:ext>
            </a:extLst>
          </p:cNvPr>
          <p:cNvSpPr>
            <a:spLocks noGrp="1"/>
          </p:cNvSpPr>
          <p:nvPr>
            <p:ph type="body" sz="quarter" idx="10"/>
          </p:nvPr>
        </p:nvSpPr>
        <p:spPr>
          <a:xfrm>
            <a:off x="398463" y="1193800"/>
            <a:ext cx="6547086" cy="4822825"/>
          </a:xfrm>
        </p:spPr>
        <p:txBody>
          <a:bodyPr/>
          <a:lstStyle/>
          <a:p>
            <a:pPr marL="0" indent="0">
              <a:buNone/>
            </a:pPr>
            <a:r>
              <a:rPr lang="en-US" sz="3600" b="1" dirty="0">
                <a:solidFill>
                  <a:schemeClr val="tx2"/>
                </a:solidFill>
              </a:rPr>
              <a:t>Consider</a:t>
            </a:r>
            <a:r>
              <a:rPr lang="en-US" sz="3600" b="1" dirty="0">
                <a:solidFill>
                  <a:schemeClr val="accent5">
                    <a:lumMod val="75000"/>
                  </a:schemeClr>
                </a:solidFill>
              </a:rPr>
              <a:t>:</a:t>
            </a:r>
          </a:p>
          <a:p>
            <a:pPr marL="0" indent="0">
              <a:buNone/>
            </a:pPr>
            <a:endParaRPr lang="en-US" sz="1000" b="1" dirty="0">
              <a:solidFill>
                <a:schemeClr val="accent5">
                  <a:lumMod val="75000"/>
                </a:schemeClr>
              </a:solidFill>
            </a:endParaRPr>
          </a:p>
          <a:p>
            <a:pPr marL="457200" indent="-457200">
              <a:buFont typeface="Arial" pitchFamily="34" charset="0"/>
              <a:buChar char="•"/>
            </a:pPr>
            <a:r>
              <a:rPr lang="en-US" sz="3600" dirty="0">
                <a:solidFill>
                  <a:schemeClr val="tx1"/>
                </a:solidFill>
              </a:rPr>
              <a:t>Age of students and developmentally appropriate content</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Specific needs of the students</a:t>
            </a:r>
          </a:p>
          <a:p>
            <a:pPr marL="457200" indent="-457200">
              <a:buFont typeface="Arial" pitchFamily="34" charset="0"/>
              <a:buChar char="•"/>
            </a:pPr>
            <a:endParaRPr lang="en-US" sz="1000" dirty="0">
              <a:solidFill>
                <a:schemeClr val="tx1"/>
              </a:solidFill>
            </a:endParaRPr>
          </a:p>
          <a:p>
            <a:pPr marL="457200" indent="-457200">
              <a:buFont typeface="Arial" pitchFamily="34" charset="0"/>
              <a:buChar char="•"/>
            </a:pPr>
            <a:r>
              <a:rPr lang="en-US" sz="3600" dirty="0">
                <a:solidFill>
                  <a:schemeClr val="tx1"/>
                </a:solidFill>
              </a:rPr>
              <a:t>Engagement and motivation</a:t>
            </a:r>
          </a:p>
          <a:p>
            <a:pPr marL="457200" indent="-457200">
              <a:buFont typeface="Arial" pitchFamily="34" charset="0"/>
              <a:buChar char="•"/>
            </a:pPr>
            <a:endParaRPr lang="en-US" sz="3200" dirty="0">
              <a:solidFill>
                <a:schemeClr val="tx1"/>
              </a:solidFill>
            </a:endParaRPr>
          </a:p>
          <a:p>
            <a:endParaRPr lang="en-US" dirty="0"/>
          </a:p>
        </p:txBody>
      </p:sp>
      <p:sp>
        <p:nvSpPr>
          <p:cNvPr id="4" name="Title 3">
            <a:extLst>
              <a:ext uri="{FF2B5EF4-FFF2-40B4-BE49-F238E27FC236}">
                <a16:creationId xmlns:a16="http://schemas.microsoft.com/office/drawing/2014/main" id="{8B100A4D-AC98-4741-981F-8694737DB414}"/>
              </a:ext>
            </a:extLst>
          </p:cNvPr>
          <p:cNvSpPr>
            <a:spLocks noGrp="1"/>
          </p:cNvSpPr>
          <p:nvPr>
            <p:ph type="title"/>
          </p:nvPr>
        </p:nvSpPr>
        <p:spPr/>
        <p:txBody>
          <a:bodyPr/>
          <a:lstStyle/>
          <a:p>
            <a:r>
              <a:rPr lang="en-US" dirty="0"/>
              <a:t>Coming Soon: Reader and Task</a:t>
            </a:r>
          </a:p>
        </p:txBody>
      </p:sp>
      <p:pic>
        <p:nvPicPr>
          <p:cNvPr id="6" name="Picture Placeholder 5" descr="pyramid3A">
            <a:extLst>
              <a:ext uri="{FF2B5EF4-FFF2-40B4-BE49-F238E27FC236}">
                <a16:creationId xmlns:a16="http://schemas.microsoft.com/office/drawing/2014/main" id="{906A4261-FCE1-48A1-AAC7-C5ED75412353}"/>
              </a:ext>
            </a:extLst>
          </p:cNvPr>
          <p:cNvPicPr>
            <a:picLocks/>
          </p:cNvPicPr>
          <p:nvPr/>
        </p:nvPicPr>
        <p:blipFill>
          <a:blip r:embed="rId3" cstate="print"/>
          <a:srcRect t="334" b="334"/>
          <a:stretch>
            <a:fillRect/>
          </a:stretch>
        </p:blipFill>
        <p:spPr bwMode="auto">
          <a:xfrm>
            <a:off x="7354111" y="1211976"/>
            <a:ext cx="4502305" cy="3808039"/>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7" name="Oval 6"/>
          <p:cNvSpPr/>
          <p:nvPr/>
        </p:nvSpPr>
        <p:spPr>
          <a:xfrm>
            <a:off x="8696527" y="4053723"/>
            <a:ext cx="1809344" cy="966292"/>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0EA2015-F62F-4A50-9F38-F8AE69A816A3}"/>
              </a:ext>
            </a:extLst>
          </p:cNvPr>
          <p:cNvSpPr txBox="1"/>
          <p:nvPr/>
        </p:nvSpPr>
        <p:spPr>
          <a:xfrm>
            <a:off x="8886979" y="5100692"/>
            <a:ext cx="1428440"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(CSSO, 2010)</a:t>
            </a:r>
          </a:p>
        </p:txBody>
      </p:sp>
    </p:spTree>
    <p:extLst>
      <p:ext uri="{BB962C8B-B14F-4D97-AF65-F5344CB8AC3E}">
        <p14:creationId xmlns:p14="http://schemas.microsoft.com/office/powerpoint/2010/main" val="495935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0823116" cy="4822825"/>
          </a:xfrm>
        </p:spPr>
        <p:txBody>
          <a:bodyPr/>
          <a:lstStyle/>
          <a:p>
            <a:pPr marL="342900" indent="-317500">
              <a:buFont typeface="Arial" charset="0"/>
              <a:buChar char="•"/>
            </a:pPr>
            <a:r>
              <a:rPr lang="en-US" sz="4000" dirty="0">
                <a:solidFill>
                  <a:schemeClr val="tx1"/>
                </a:solidFill>
              </a:rPr>
              <a:t>Explain why quantitative measures alone (e.g. Lexile) cannot be used to measure a text’s complexity.</a:t>
            </a:r>
          </a:p>
          <a:p>
            <a:pPr marL="342900" indent="-317500">
              <a:buFont typeface="Arial" charset="0"/>
              <a:buChar char="•"/>
            </a:pPr>
            <a:endParaRPr lang="en-US" sz="1000" dirty="0">
              <a:solidFill>
                <a:schemeClr val="tx1"/>
              </a:solidFill>
            </a:endParaRPr>
          </a:p>
          <a:p>
            <a:pPr marL="342900" indent="-317500">
              <a:buFont typeface="Arial" charset="0"/>
              <a:buChar char="•"/>
            </a:pPr>
            <a:r>
              <a:rPr lang="en-US" sz="4000" dirty="0">
                <a:solidFill>
                  <a:schemeClr val="tx1"/>
                </a:solidFill>
              </a:rPr>
              <a:t>What are the qualitative features that make a text complex?</a:t>
            </a:r>
          </a:p>
          <a:p>
            <a:pPr marL="342900" indent="-317500">
              <a:buFont typeface="Arial" charset="0"/>
              <a:buChar char="•"/>
            </a:pPr>
            <a:endParaRPr lang="en-US" sz="1000" dirty="0">
              <a:solidFill>
                <a:schemeClr val="tx1"/>
              </a:solidFill>
            </a:endParaRPr>
          </a:p>
          <a:p>
            <a:pPr marL="342900" indent="-317500">
              <a:buFont typeface="Arial" charset="0"/>
              <a:buChar char="•"/>
            </a:pPr>
            <a:r>
              <a:rPr lang="en-US" sz="4000" dirty="0">
                <a:solidFill>
                  <a:schemeClr val="tx1"/>
                </a:solidFill>
              </a:rPr>
              <a:t>How can analyzing text complexity support high-quality instruction?</a:t>
            </a:r>
          </a:p>
        </p:txBody>
      </p:sp>
      <p:sp>
        <p:nvSpPr>
          <p:cNvPr id="4" name="Title 3"/>
          <p:cNvSpPr>
            <a:spLocks noGrp="1"/>
          </p:cNvSpPr>
          <p:nvPr>
            <p:ph type="title"/>
          </p:nvPr>
        </p:nvSpPr>
        <p:spPr/>
        <p:txBody>
          <a:bodyPr/>
          <a:lstStyle/>
          <a:p>
            <a:r>
              <a:rPr lang="en-US" dirty="0"/>
              <a:t>Let’s Discuss! </a:t>
            </a:r>
          </a:p>
        </p:txBody>
      </p:sp>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dirty="0"/>
          </a:p>
        </p:txBody>
      </p:sp>
    </p:spTree>
    <p:extLst>
      <p:ext uri="{BB962C8B-B14F-4D97-AF65-F5344CB8AC3E}">
        <p14:creationId xmlns:p14="http://schemas.microsoft.com/office/powerpoint/2010/main" val="3010706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2</a:t>
            </a:r>
            <a:r>
              <a:rPr lang="en-US" sz="5000" dirty="0"/>
              <a:t>: Defining Close Reading in the Guidebooks</a:t>
            </a:r>
            <a:endParaRPr lang="en-US" dirty="0">
              <a:latin typeface="Calibri"/>
              <a:cs typeface="Calibri"/>
            </a:endParaRPr>
          </a:p>
        </p:txBody>
      </p:sp>
    </p:spTree>
    <p:extLst>
      <p:ext uri="{BB962C8B-B14F-4D97-AF65-F5344CB8AC3E}">
        <p14:creationId xmlns:p14="http://schemas.microsoft.com/office/powerpoint/2010/main" val="127009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649183" y="960155"/>
            <a:ext cx="11382331" cy="4739759"/>
          </a:xfrm>
          <a:prstGeom prst="rect">
            <a:avLst/>
          </a:prstGeom>
          <a:noFill/>
        </p:spPr>
        <p:txBody>
          <a:bodyPr wrap="square" rtlCol="0">
            <a:spAutoFit/>
          </a:bodyPr>
          <a:lstStyle/>
          <a:p>
            <a:r>
              <a:rPr lang="en-US" sz="3800" b="1" dirty="0">
                <a:solidFill>
                  <a:schemeClr val="tx2"/>
                </a:solidFill>
                <a:latin typeface="Calibri" charset="0"/>
                <a:ea typeface="Calibri" charset="0"/>
                <a:cs typeface="Calibri" charset="0"/>
              </a:rPr>
              <a:t>Independently:</a:t>
            </a:r>
          </a:p>
          <a:p>
            <a:pPr marL="457200" indent="-457200">
              <a:buFont typeface="Arial" charset="0"/>
              <a:buChar char="•"/>
            </a:pPr>
            <a:r>
              <a:rPr lang="en-US" sz="3800" dirty="0">
                <a:latin typeface="Calibri" charset="0"/>
                <a:ea typeface="Calibri" charset="0"/>
                <a:cs typeface="Calibri" charset="0"/>
              </a:rPr>
              <a:t>Read the text in your note-catcher</a:t>
            </a:r>
          </a:p>
          <a:p>
            <a:pPr marL="457200" indent="-457200">
              <a:buFont typeface="Arial" charset="0"/>
              <a:buChar char="•"/>
            </a:pPr>
            <a:r>
              <a:rPr lang="en-US" sz="3800" dirty="0">
                <a:latin typeface="Calibri" charset="0"/>
                <a:ea typeface="Calibri" charset="0"/>
                <a:cs typeface="Calibri" charset="0"/>
              </a:rPr>
              <a:t>Review the two questions</a:t>
            </a:r>
          </a:p>
          <a:p>
            <a:pPr marL="457200" indent="-457200">
              <a:buFont typeface="Arial" charset="0"/>
              <a:buChar char="•"/>
            </a:pPr>
            <a:endParaRPr lang="en-US" sz="3600" b="1" dirty="0">
              <a:latin typeface="Calibri" charset="0"/>
              <a:ea typeface="Calibri" charset="0"/>
              <a:cs typeface="Calibri" charset="0"/>
            </a:endParaRPr>
          </a:p>
          <a:p>
            <a:r>
              <a:rPr lang="en-US" sz="3800" b="1" dirty="0">
                <a:solidFill>
                  <a:schemeClr val="tx2"/>
                </a:solidFill>
                <a:latin typeface="Calibri" charset="0"/>
                <a:ea typeface="Calibri" charset="0"/>
                <a:cs typeface="Calibri" charset="0"/>
              </a:rPr>
              <a:t>Discuss with a Partner:</a:t>
            </a:r>
          </a:p>
          <a:p>
            <a:pPr marL="457200" indent="-457200">
              <a:buFont typeface="Arial" charset="0"/>
              <a:buChar char="•"/>
            </a:pPr>
            <a:r>
              <a:rPr lang="en-US" sz="3800" dirty="0">
                <a:latin typeface="Calibri" charset="0"/>
                <a:ea typeface="Calibri" charset="0"/>
                <a:cs typeface="Calibri" charset="0"/>
              </a:rPr>
              <a:t>How do these text-based questions work together? </a:t>
            </a:r>
          </a:p>
          <a:p>
            <a:pPr marL="457200" indent="-457200">
              <a:buFont typeface="Arial" charset="0"/>
              <a:buChar char="•"/>
            </a:pPr>
            <a:r>
              <a:rPr lang="en-US" sz="3800" dirty="0">
                <a:latin typeface="Calibri" charset="0"/>
                <a:ea typeface="Calibri" charset="0"/>
                <a:cs typeface="Calibri" charset="0"/>
              </a:rPr>
              <a:t>How does the second question build from the first one?</a:t>
            </a:r>
          </a:p>
        </p:txBody>
      </p:sp>
    </p:spTree>
    <p:extLst>
      <p:ext uri="{BB962C8B-B14F-4D97-AF65-F5344CB8AC3E}">
        <p14:creationId xmlns:p14="http://schemas.microsoft.com/office/powerpoint/2010/main" val="834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sp>
        <p:nvSpPr>
          <p:cNvPr id="5" name="Text Placeholder 4"/>
          <p:cNvSpPr>
            <a:spLocks noGrp="1"/>
          </p:cNvSpPr>
          <p:nvPr>
            <p:ph type="body" sz="quarter" idx="10"/>
          </p:nvPr>
        </p:nvSpPr>
        <p:spPr/>
        <p:txBody>
          <a:bodyPr/>
          <a:lstStyle/>
          <a:p>
            <a:pPr marL="342900" indent="-342900"/>
            <a:r>
              <a:rPr lang="en-US" sz="3800" dirty="0">
                <a:solidFill>
                  <a:schemeClr val="tx1"/>
                </a:solidFill>
              </a:rPr>
              <a:t>Recognize the four circles of understanding within the Reader’s Circles</a:t>
            </a:r>
          </a:p>
          <a:p>
            <a:pPr marL="342900" indent="-342900"/>
            <a:endParaRPr lang="en-US" sz="1000" dirty="0">
              <a:solidFill>
                <a:schemeClr val="tx1"/>
              </a:solidFill>
            </a:endParaRPr>
          </a:p>
          <a:p>
            <a:pPr marL="342900" indent="-342900"/>
            <a:r>
              <a:rPr lang="en-US" sz="3800" dirty="0">
                <a:solidFill>
                  <a:schemeClr val="tx1"/>
                </a:solidFill>
              </a:rPr>
              <a:t>Explore what the Reader’s Circles can look like in the Guidebooks</a:t>
            </a:r>
          </a:p>
          <a:p>
            <a:pPr marL="342900" indent="-342900"/>
            <a:endParaRPr lang="en-US" sz="1000" dirty="0">
              <a:solidFill>
                <a:schemeClr val="tx1"/>
              </a:solidFill>
            </a:endParaRPr>
          </a:p>
          <a:p>
            <a:pPr marL="342900" indent="-342900"/>
            <a:r>
              <a:rPr lang="en-US" sz="3800" dirty="0">
                <a:solidFill>
                  <a:schemeClr val="tx1"/>
                </a:solidFill>
              </a:rPr>
              <a:t>Explain how the Reader’s Circles in the Guidebooks helps all students make meaning of complex text</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2026939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27</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790289056"/>
              </p:ext>
            </p:extLst>
          </p:nvPr>
        </p:nvGraphicFramePr>
        <p:xfrm>
          <a:off x="1651961" y="1133576"/>
          <a:ext cx="9575174" cy="4771176"/>
        </p:xfrm>
        <a:graphic>
          <a:graphicData uri="http://schemas.openxmlformats.org/drawingml/2006/table">
            <a:tbl>
              <a:tblPr firstRow="1" bandRow="1">
                <a:tableStyleId>{7DF18680-E054-41AD-8BC1-D1AEF772440D}</a:tableStyleId>
              </a:tblPr>
              <a:tblGrid>
                <a:gridCol w="1970462">
                  <a:extLst>
                    <a:ext uri="{9D8B030D-6E8A-4147-A177-3AD203B41FA5}">
                      <a16:colId xmlns:a16="http://schemas.microsoft.com/office/drawing/2014/main" val="20000"/>
                    </a:ext>
                  </a:extLst>
                </a:gridCol>
                <a:gridCol w="7604712">
                  <a:extLst>
                    <a:ext uri="{9D8B030D-6E8A-4147-A177-3AD203B41FA5}">
                      <a16:colId xmlns:a16="http://schemas.microsoft.com/office/drawing/2014/main" val="20001"/>
                    </a:ext>
                  </a:extLst>
                </a:gridCol>
              </a:tblGrid>
              <a:tr h="550193">
                <a:tc>
                  <a:txBody>
                    <a:bodyPr/>
                    <a:lstStyle/>
                    <a:p>
                      <a:pPr algn="ctr"/>
                      <a:r>
                        <a:rPr lang="en-US" sz="35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5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50193">
                <a:tc>
                  <a:txBody>
                    <a:bodyPr/>
                    <a:lstStyle/>
                    <a:p>
                      <a:pPr algn="ctr"/>
                      <a:r>
                        <a:rPr lang="en-US" sz="35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5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2118">
                <a:tc>
                  <a:txBody>
                    <a:bodyPr/>
                    <a:lstStyle/>
                    <a:p>
                      <a:pPr algn="ctr"/>
                      <a:r>
                        <a:rPr lang="en-US" sz="35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solidFill>
                            <a:schemeClr val="tx1"/>
                          </a:solidFill>
                          <a:latin typeface="Calibri" charset="0"/>
                          <a:ea typeface="Calibri" charset="0"/>
                          <a:cs typeface="Calibri" charset="0"/>
                        </a:rPr>
                        <a:t>Examining Reader’s Circles in “Paul Revere’s Ride”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00155">
                <a:tc>
                  <a:txBody>
                    <a:bodyPr/>
                    <a:lstStyle/>
                    <a:p>
                      <a:pPr algn="ctr"/>
                      <a:r>
                        <a:rPr lang="en-US" sz="35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500" dirty="0">
                          <a:solidFill>
                            <a:schemeClr val="tx1"/>
                          </a:solidFill>
                          <a:latin typeface="Calibri" charset="0"/>
                          <a:ea typeface="Calibri" charset="0"/>
                          <a:cs typeface="Calibri" charset="0"/>
                        </a:rPr>
                        <a:t>Analyzing Reader’s Circles with the Anchor</a:t>
                      </a:r>
                      <a:r>
                        <a:rPr lang="en-US" sz="3500" baseline="0" dirty="0">
                          <a:solidFill>
                            <a:schemeClr val="tx1"/>
                          </a:solidFill>
                          <a:latin typeface="Calibri" charset="0"/>
                          <a:ea typeface="Calibri" charset="0"/>
                          <a:cs typeface="Calibri" charset="0"/>
                        </a:rPr>
                        <a:t> Text</a:t>
                      </a:r>
                      <a:r>
                        <a:rPr lang="en-US" sz="3500" dirty="0">
                          <a:solidFill>
                            <a:schemeClr val="tx1"/>
                          </a:solidFill>
                          <a:latin typeface="Calibri" charset="0"/>
                          <a:ea typeface="Calibri" charset="0"/>
                          <a:cs typeface="Calibri" charset="0"/>
                        </a:rPr>
                        <a:t> “The Lion, the Witch, and the Wardrobe”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71616">
                <a:tc>
                  <a:txBody>
                    <a:bodyPr/>
                    <a:lstStyle/>
                    <a:p>
                      <a:pPr algn="ctr"/>
                      <a:r>
                        <a:rPr lang="en-US" sz="35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500" dirty="0">
                          <a:solidFill>
                            <a:schemeClr val="tx1"/>
                          </a:solidFill>
                          <a:latin typeface="Calibri" charset="0"/>
                          <a:ea typeface="Calibri" charset="0"/>
                          <a:cs typeface="Calibri" charset="0"/>
                        </a:rPr>
                        <a:t>Capture</a:t>
                      </a:r>
                      <a:r>
                        <a:rPr lang="en-US" sz="3500" baseline="0" dirty="0">
                          <a:solidFill>
                            <a:schemeClr val="tx1"/>
                          </a:solidFill>
                          <a:latin typeface="Calibri" charset="0"/>
                          <a:ea typeface="Calibri" charset="0"/>
                          <a:cs typeface="Calibri" charset="0"/>
                        </a:rPr>
                        <a:t> Your Learning</a:t>
                      </a:r>
                      <a:endParaRPr lang="en-US" sz="35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17324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28</a:t>
            </a:fld>
            <a:endParaRPr lang="en-US" dirty="0"/>
          </a:p>
        </p:txBody>
      </p:sp>
      <p:sp>
        <p:nvSpPr>
          <p:cNvPr id="5" name="Text Placeholder 4"/>
          <p:cNvSpPr>
            <a:spLocks noGrp="1"/>
          </p:cNvSpPr>
          <p:nvPr>
            <p:ph type="body" sz="quarter" idx="10"/>
          </p:nvPr>
        </p:nvSpPr>
        <p:spPr/>
        <p:txBody>
          <a:bodyPr/>
          <a:lstStyle/>
          <a:p>
            <a:pPr marL="0" indent="0">
              <a:buNone/>
            </a:pPr>
            <a:endParaRPr lang="en-US" sz="3400" dirty="0"/>
          </a:p>
          <a:p>
            <a:pPr marL="0" indent="0" algn="ctr">
              <a:buNone/>
            </a:pPr>
            <a:endParaRPr lang="en-US" sz="3400" dirty="0"/>
          </a:p>
        </p:txBody>
      </p:sp>
      <p:sp>
        <p:nvSpPr>
          <p:cNvPr id="4" name="Title 3"/>
          <p:cNvSpPr>
            <a:spLocks noGrp="1"/>
          </p:cNvSpPr>
          <p:nvPr>
            <p:ph type="title"/>
          </p:nvPr>
        </p:nvSpPr>
        <p:spPr/>
        <p:txBody>
          <a:bodyPr>
            <a:normAutofit/>
          </a:bodyPr>
          <a:lstStyle/>
          <a:p>
            <a:r>
              <a:rPr lang="en-US" dirty="0"/>
              <a:t>Let’s Review: Reader’s Circles</a:t>
            </a:r>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1681" y="959883"/>
            <a:ext cx="8065008" cy="4922659"/>
          </a:xfrm>
          <a:prstGeom prst="rect">
            <a:avLst/>
          </a:prstGeom>
        </p:spPr>
      </p:pic>
      <p:sp>
        <p:nvSpPr>
          <p:cNvPr id="8" name="TextBox 7">
            <a:extLst>
              <a:ext uri="{FF2B5EF4-FFF2-40B4-BE49-F238E27FC236}">
                <a16:creationId xmlns:a16="http://schemas.microsoft.com/office/drawing/2014/main" id="{A36C0F05-6E95-C945-8B0E-D163D9FD3965}"/>
              </a:ext>
            </a:extLst>
          </p:cNvPr>
          <p:cNvSpPr txBox="1"/>
          <p:nvPr/>
        </p:nvSpPr>
        <p:spPr>
          <a:xfrm>
            <a:off x="8461879" y="582653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95160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29</a:t>
            </a:fld>
            <a:endParaRPr lang="uk-UA" dirty="0"/>
          </a:p>
        </p:txBody>
      </p:sp>
      <p:sp>
        <p:nvSpPr>
          <p:cNvPr id="2" name="Title 1"/>
          <p:cNvSpPr>
            <a:spLocks noGrp="1"/>
          </p:cNvSpPr>
          <p:nvPr>
            <p:ph type="title"/>
          </p:nvPr>
        </p:nvSpPr>
        <p:spPr/>
        <p:txBody>
          <a:bodyPr/>
          <a:lstStyle/>
          <a:p>
            <a:r>
              <a:rPr lang="en-US" dirty="0"/>
              <a:t>Zoom in: Paul Revere’s Ride</a:t>
            </a:r>
          </a:p>
        </p:txBody>
      </p:sp>
      <p:pic>
        <p:nvPicPr>
          <p:cNvPr id="4" name="Picture 3" descr="Screen Shot 2018-06-14 at 9.19.1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2413" y="1074806"/>
            <a:ext cx="9271135" cy="4714493"/>
          </a:xfrm>
          <a:prstGeom prst="rect">
            <a:avLst/>
          </a:prstGeom>
        </p:spPr>
      </p:pic>
      <p:sp>
        <p:nvSpPr>
          <p:cNvPr id="5" name="TextBox 4">
            <a:extLst>
              <a:ext uri="{FF2B5EF4-FFF2-40B4-BE49-F238E27FC236}">
                <a16:creationId xmlns:a16="http://schemas.microsoft.com/office/drawing/2014/main" id="{BC7C4B41-3607-6C4F-9CFD-ECA8EC8AA571}"/>
              </a:ext>
            </a:extLst>
          </p:cNvPr>
          <p:cNvSpPr txBox="1"/>
          <p:nvPr/>
        </p:nvSpPr>
        <p:spPr>
          <a:xfrm>
            <a:off x="9097855" y="562930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67096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pPr marL="458788" indent="-458788"/>
            <a:r>
              <a:rPr lang="en-US" sz="5500" dirty="0">
                <a:solidFill>
                  <a:schemeClr val="tx1"/>
                </a:solidFill>
              </a:rPr>
              <a:t>Describe the four aspects of qualitative complexity and identify examples of each.</a:t>
            </a:r>
          </a:p>
          <a:p>
            <a:pPr marL="458788" indent="-458788"/>
            <a:r>
              <a:rPr lang="en-US" sz="5500" dirty="0">
                <a:solidFill>
                  <a:schemeClr val="tx1"/>
                </a:solidFill>
              </a:rPr>
              <a:t>Explain why it is important to consider qualitative factors when teaching a complex text.</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Tree>
    <p:extLst>
      <p:ext uri="{BB962C8B-B14F-4D97-AF65-F5344CB8AC3E}">
        <p14:creationId xmlns:p14="http://schemas.microsoft.com/office/powerpoint/2010/main" val="41274625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A12E21-9070-D641-B66D-0A5673892A02}"/>
              </a:ext>
            </a:extLst>
          </p:cNvPr>
          <p:cNvSpPr>
            <a:spLocks noGrp="1"/>
          </p:cNvSpPr>
          <p:nvPr>
            <p:ph type="sldNum" sz="quarter" idx="4"/>
          </p:nvPr>
        </p:nvSpPr>
        <p:spPr/>
        <p:txBody>
          <a:bodyPr/>
          <a:lstStyle/>
          <a:p>
            <a:fld id="{4080289E-A2FF-0941-931A-EE1328331F47}" type="slidenum">
              <a:rPr lang="uk-UA" smtClean="0"/>
              <a:pPr/>
              <a:t>30</a:t>
            </a:fld>
            <a:endParaRPr lang="uk-UA" dirty="0"/>
          </a:p>
        </p:txBody>
      </p:sp>
      <p:sp>
        <p:nvSpPr>
          <p:cNvPr id="4" name="Title 3">
            <a:extLst>
              <a:ext uri="{FF2B5EF4-FFF2-40B4-BE49-F238E27FC236}">
                <a16:creationId xmlns:a16="http://schemas.microsoft.com/office/drawing/2014/main" id="{2A4EE778-B5A9-2D44-A7A0-760F52AE3D8A}"/>
              </a:ext>
            </a:extLst>
          </p:cNvPr>
          <p:cNvSpPr>
            <a:spLocks noGrp="1"/>
          </p:cNvSpPr>
          <p:nvPr>
            <p:ph type="title"/>
          </p:nvPr>
        </p:nvSpPr>
        <p:spPr/>
        <p:txBody>
          <a:bodyPr/>
          <a:lstStyle/>
          <a:p>
            <a:r>
              <a:rPr lang="en-US" dirty="0"/>
              <a:t>Zoom in: Paul Revere’s Ride </a:t>
            </a:r>
          </a:p>
        </p:txBody>
      </p:sp>
      <p:pic>
        <p:nvPicPr>
          <p:cNvPr id="6" name="Picture 5">
            <a:extLst>
              <a:ext uri="{FF2B5EF4-FFF2-40B4-BE49-F238E27FC236}">
                <a16:creationId xmlns:a16="http://schemas.microsoft.com/office/drawing/2014/main" id="{3DD36977-DBD9-9649-BA4A-43209673CB7B}"/>
              </a:ext>
            </a:extLst>
          </p:cNvPr>
          <p:cNvPicPr>
            <a:picLocks noChangeAspect="1"/>
          </p:cNvPicPr>
          <p:nvPr/>
        </p:nvPicPr>
        <p:blipFill>
          <a:blip r:embed="rId3"/>
          <a:stretch>
            <a:fillRect/>
          </a:stretch>
        </p:blipFill>
        <p:spPr>
          <a:xfrm>
            <a:off x="6317673" y="1206350"/>
            <a:ext cx="5371553" cy="4456400"/>
          </a:xfrm>
          <a:prstGeom prst="rect">
            <a:avLst/>
          </a:prstGeom>
          <a:ln>
            <a:solidFill>
              <a:schemeClr val="tx1"/>
            </a:solidFill>
          </a:ln>
        </p:spPr>
      </p:pic>
      <p:pic>
        <p:nvPicPr>
          <p:cNvPr id="10" name="Picture 9">
            <a:extLst>
              <a:ext uri="{FF2B5EF4-FFF2-40B4-BE49-F238E27FC236}">
                <a16:creationId xmlns:a16="http://schemas.microsoft.com/office/drawing/2014/main" id="{31031F69-05C7-AC45-8B64-7FD328E98E3E}"/>
              </a:ext>
            </a:extLst>
          </p:cNvPr>
          <p:cNvPicPr>
            <a:picLocks noChangeAspect="1"/>
          </p:cNvPicPr>
          <p:nvPr/>
        </p:nvPicPr>
        <p:blipFill>
          <a:blip r:embed="rId4"/>
          <a:stretch>
            <a:fillRect/>
          </a:stretch>
        </p:blipFill>
        <p:spPr>
          <a:xfrm>
            <a:off x="546198" y="1223332"/>
            <a:ext cx="5360765" cy="4424602"/>
          </a:xfrm>
          <a:prstGeom prst="rect">
            <a:avLst/>
          </a:prstGeom>
          <a:ln>
            <a:solidFill>
              <a:schemeClr val="tx1"/>
            </a:solidFill>
          </a:ln>
        </p:spPr>
      </p:pic>
      <p:sp>
        <p:nvSpPr>
          <p:cNvPr id="7" name="TextBox 6">
            <a:extLst>
              <a:ext uri="{FF2B5EF4-FFF2-40B4-BE49-F238E27FC236}">
                <a16:creationId xmlns:a16="http://schemas.microsoft.com/office/drawing/2014/main" id="{06EF96FC-4125-D647-BFB7-32EAB9A7368A}"/>
              </a:ext>
            </a:extLst>
          </p:cNvPr>
          <p:cNvSpPr txBox="1"/>
          <p:nvPr/>
        </p:nvSpPr>
        <p:spPr>
          <a:xfrm>
            <a:off x="546198" y="566275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865313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31</a:t>
            </a:fld>
            <a:endParaRPr lang="uk-UA" dirty="0"/>
          </a:p>
        </p:txBody>
      </p:sp>
      <p:sp>
        <p:nvSpPr>
          <p:cNvPr id="4" name="Text Placeholder 3"/>
          <p:cNvSpPr>
            <a:spLocks noGrp="1"/>
          </p:cNvSpPr>
          <p:nvPr>
            <p:ph type="body" sz="quarter" idx="10"/>
          </p:nvPr>
        </p:nvSpPr>
        <p:spPr>
          <a:xfrm>
            <a:off x="4451438" y="983485"/>
            <a:ext cx="7404978" cy="4822825"/>
          </a:xfrm>
        </p:spPr>
        <p:txBody>
          <a:bodyPr/>
          <a:lstStyle/>
          <a:p>
            <a:pPr marL="0" indent="0" algn="ctr">
              <a:buNone/>
            </a:pPr>
            <a:r>
              <a:rPr lang="en-US" sz="3600" b="1" dirty="0">
                <a:solidFill>
                  <a:schemeClr val="tx2"/>
                </a:solidFill>
              </a:rPr>
              <a:t>Independently:</a:t>
            </a:r>
            <a:r>
              <a:rPr lang="en-US" sz="3600" b="1" dirty="0">
                <a:solidFill>
                  <a:schemeClr val="accent5">
                    <a:lumMod val="75000"/>
                  </a:schemeClr>
                </a:solidFill>
              </a:rPr>
              <a:t> </a:t>
            </a:r>
          </a:p>
          <a:p>
            <a:pPr marL="0" indent="0" algn="ctr">
              <a:buNone/>
            </a:pPr>
            <a:r>
              <a:rPr lang="en-US" sz="1200" b="1" dirty="0">
                <a:solidFill>
                  <a:schemeClr val="accent5">
                    <a:lumMod val="75000"/>
                  </a:schemeClr>
                </a:solidFill>
              </a:rPr>
              <a:t>  </a:t>
            </a:r>
          </a:p>
          <a:p>
            <a:pPr>
              <a:buFont typeface="Arial" charset="0"/>
              <a:buChar char="•"/>
            </a:pPr>
            <a:r>
              <a:rPr lang="en-US" sz="3600" b="1" dirty="0">
                <a:solidFill>
                  <a:schemeClr val="tx2"/>
                </a:solidFill>
              </a:rPr>
              <a:t>Read</a:t>
            </a:r>
            <a:r>
              <a:rPr lang="en-US" sz="3600" dirty="0">
                <a:solidFill>
                  <a:schemeClr val="accent5">
                    <a:lumMod val="75000"/>
                  </a:schemeClr>
                </a:solidFill>
              </a:rPr>
              <a:t> </a:t>
            </a:r>
            <a:r>
              <a:rPr lang="en-US" sz="3600" dirty="0">
                <a:solidFill>
                  <a:schemeClr val="tx1"/>
                </a:solidFill>
              </a:rPr>
              <a:t>stanzas 2-7</a:t>
            </a:r>
          </a:p>
          <a:p>
            <a:pPr>
              <a:buFont typeface="Arial" charset="0"/>
              <a:buChar char="•"/>
            </a:pPr>
            <a:r>
              <a:rPr lang="en-US" sz="3600" b="1" dirty="0">
                <a:solidFill>
                  <a:schemeClr val="tx2"/>
                </a:solidFill>
              </a:rPr>
              <a:t>Highlight </a:t>
            </a:r>
            <a:r>
              <a:rPr lang="en-US" sz="3600" dirty="0">
                <a:solidFill>
                  <a:schemeClr val="tx1"/>
                </a:solidFill>
              </a:rPr>
              <a:t>any words which relate to sound in one color. </a:t>
            </a:r>
          </a:p>
          <a:p>
            <a:pPr marL="0" indent="0">
              <a:buNone/>
            </a:pPr>
            <a:r>
              <a:rPr lang="en-US" sz="1200" dirty="0">
                <a:solidFill>
                  <a:schemeClr val="tx1"/>
                </a:solidFill>
              </a:rPr>
              <a:t> </a:t>
            </a:r>
          </a:p>
          <a:p>
            <a:pPr>
              <a:buFont typeface="Arial" charset="0"/>
              <a:buChar char="•"/>
            </a:pPr>
            <a:r>
              <a:rPr lang="en-US" sz="3600" b="1" dirty="0">
                <a:solidFill>
                  <a:schemeClr val="tx2"/>
                </a:solidFill>
              </a:rPr>
              <a:t>Read</a:t>
            </a:r>
            <a:r>
              <a:rPr lang="en-US" sz="3600" dirty="0">
                <a:solidFill>
                  <a:schemeClr val="accent5">
                    <a:lumMod val="75000"/>
                  </a:schemeClr>
                </a:solidFill>
              </a:rPr>
              <a:t> </a:t>
            </a:r>
            <a:r>
              <a:rPr lang="en-US" sz="3600" dirty="0">
                <a:solidFill>
                  <a:schemeClr val="tx1"/>
                </a:solidFill>
              </a:rPr>
              <a:t>stanzas 8-13</a:t>
            </a:r>
          </a:p>
          <a:p>
            <a:pPr>
              <a:buFont typeface="Arial" charset="0"/>
              <a:buChar char="•"/>
            </a:pPr>
            <a:r>
              <a:rPr lang="en-US" sz="3600" b="1" dirty="0">
                <a:solidFill>
                  <a:schemeClr val="tx2"/>
                </a:solidFill>
              </a:rPr>
              <a:t>Highlight </a:t>
            </a:r>
            <a:r>
              <a:rPr lang="en-US" sz="3600" dirty="0">
                <a:solidFill>
                  <a:schemeClr val="tx1"/>
                </a:solidFill>
              </a:rPr>
              <a:t>any words which relate to sound in another color. </a:t>
            </a:r>
          </a:p>
          <a:p>
            <a:pPr>
              <a:buFont typeface="Arial" charset="0"/>
              <a:buChar char="•"/>
            </a:pPr>
            <a:endParaRPr lang="en-US" sz="3100" dirty="0">
              <a:solidFill>
                <a:schemeClr val="tx1"/>
              </a:solidFill>
            </a:endParaRPr>
          </a:p>
          <a:p>
            <a:pPr>
              <a:buFont typeface="Arial" charset="0"/>
              <a:buChar char="•"/>
            </a:pPr>
            <a:endParaRPr lang="en-US" sz="3100" dirty="0">
              <a:solidFill>
                <a:schemeClr val="tx1"/>
              </a:solidFill>
            </a:endParaRPr>
          </a:p>
          <a:p>
            <a:pPr>
              <a:buFont typeface="Arial" charset="0"/>
              <a:buChar char="•"/>
            </a:pPr>
            <a:endParaRPr lang="en-US" sz="1000" dirty="0"/>
          </a:p>
          <a:p>
            <a:pPr marL="0" indent="0" algn="ctr">
              <a:buNone/>
            </a:pPr>
            <a:endParaRPr lang="en-US" dirty="0"/>
          </a:p>
        </p:txBody>
      </p:sp>
      <p:sp>
        <p:nvSpPr>
          <p:cNvPr id="2" name="Title 1"/>
          <p:cNvSpPr>
            <a:spLocks noGrp="1"/>
          </p:cNvSpPr>
          <p:nvPr>
            <p:ph type="title"/>
          </p:nvPr>
        </p:nvSpPr>
        <p:spPr/>
        <p:txBody>
          <a:bodyPr/>
          <a:lstStyle/>
          <a:p>
            <a:r>
              <a:rPr lang="en-US" dirty="0"/>
              <a:t>Put On Your Student Hat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pic>
        <p:nvPicPr>
          <p:cNvPr id="6" name="Picture 5" descr="Screen Shot 2018-06-14 at 1.53.2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419" y="979594"/>
            <a:ext cx="3122620" cy="4909843"/>
          </a:xfrm>
          <a:prstGeom prst="rect">
            <a:avLst/>
          </a:prstGeom>
          <a:ln>
            <a:solidFill>
              <a:schemeClr val="accent1"/>
            </a:solidFill>
          </a:ln>
        </p:spPr>
      </p:pic>
      <p:sp>
        <p:nvSpPr>
          <p:cNvPr id="7" name="TextBox 6">
            <a:extLst>
              <a:ext uri="{FF2B5EF4-FFF2-40B4-BE49-F238E27FC236}">
                <a16:creationId xmlns:a16="http://schemas.microsoft.com/office/drawing/2014/main" id="{87CD606C-C6D5-F740-A1FE-8C781ADE9D9A}"/>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158728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B38C38-D916-274C-A694-A783DC34DF3A}"/>
              </a:ext>
            </a:extLst>
          </p:cNvPr>
          <p:cNvSpPr>
            <a:spLocks noGrp="1"/>
          </p:cNvSpPr>
          <p:nvPr>
            <p:ph type="sldNum" sz="quarter" idx="4"/>
          </p:nvPr>
        </p:nvSpPr>
        <p:spPr/>
        <p:txBody>
          <a:bodyPr/>
          <a:lstStyle/>
          <a:p>
            <a:fld id="{4080289E-A2FF-0941-931A-EE1328331F47}" type="slidenum">
              <a:rPr lang="uk-UA" smtClean="0"/>
              <a:pPr/>
              <a:t>32</a:t>
            </a:fld>
            <a:endParaRPr lang="uk-UA" dirty="0"/>
          </a:p>
        </p:txBody>
      </p:sp>
      <p:sp>
        <p:nvSpPr>
          <p:cNvPr id="3" name="Text Placeholder 2">
            <a:extLst>
              <a:ext uri="{FF2B5EF4-FFF2-40B4-BE49-F238E27FC236}">
                <a16:creationId xmlns:a16="http://schemas.microsoft.com/office/drawing/2014/main" id="{6EEC38E5-5704-D241-AEFF-512E0EE380C6}"/>
              </a:ext>
            </a:extLst>
          </p:cNvPr>
          <p:cNvSpPr>
            <a:spLocks noGrp="1"/>
          </p:cNvSpPr>
          <p:nvPr>
            <p:ph type="body" sz="quarter" idx="10"/>
          </p:nvPr>
        </p:nvSpPr>
        <p:spPr>
          <a:xfrm>
            <a:off x="4821381" y="1193800"/>
            <a:ext cx="6961043" cy="4822825"/>
          </a:xfrm>
        </p:spPr>
        <p:txBody>
          <a:bodyPr/>
          <a:lstStyle/>
          <a:p>
            <a:pPr marL="0" indent="0" algn="ctr">
              <a:buNone/>
            </a:pPr>
            <a:r>
              <a:rPr lang="en-US" sz="4400" b="1" dirty="0">
                <a:solidFill>
                  <a:schemeClr val="tx2"/>
                </a:solidFill>
              </a:rPr>
              <a:t>With a Partner:</a:t>
            </a:r>
          </a:p>
          <a:p>
            <a:pPr>
              <a:buFont typeface="Arial" charset="0"/>
              <a:buChar char="•"/>
            </a:pPr>
            <a:r>
              <a:rPr lang="en-US" sz="4400" b="1" dirty="0">
                <a:solidFill>
                  <a:schemeClr val="tx2"/>
                </a:solidFill>
              </a:rPr>
              <a:t>Share </a:t>
            </a:r>
            <a:r>
              <a:rPr lang="en-US" sz="4400" dirty="0">
                <a:solidFill>
                  <a:schemeClr val="tx1"/>
                </a:solidFill>
              </a:rPr>
              <a:t>your word lists </a:t>
            </a:r>
          </a:p>
          <a:p>
            <a:pPr>
              <a:buFont typeface="Arial" charset="0"/>
              <a:buChar char="•"/>
            </a:pPr>
            <a:r>
              <a:rPr lang="en-US" sz="4400" b="1" dirty="0">
                <a:solidFill>
                  <a:schemeClr val="tx2"/>
                </a:solidFill>
              </a:rPr>
              <a:t>Discuss: </a:t>
            </a:r>
            <a:r>
              <a:rPr lang="en-US" sz="4400" dirty="0">
                <a:solidFill>
                  <a:schemeClr val="tx1"/>
                </a:solidFill>
              </a:rPr>
              <a:t>What are the differences between the sounds at the beginning of the poem and the sounds end of the poem?</a:t>
            </a:r>
            <a:endParaRPr lang="en-US" sz="4400" dirty="0"/>
          </a:p>
          <a:p>
            <a:pPr marL="0" indent="0" algn="ctr">
              <a:buNone/>
            </a:pPr>
            <a:r>
              <a:rPr lang="en-US" b="1" dirty="0">
                <a:solidFill>
                  <a:schemeClr val="tx2"/>
                </a:solidFill>
              </a:rPr>
              <a:t> </a:t>
            </a:r>
          </a:p>
        </p:txBody>
      </p:sp>
      <p:sp>
        <p:nvSpPr>
          <p:cNvPr id="4" name="Title 3">
            <a:extLst>
              <a:ext uri="{FF2B5EF4-FFF2-40B4-BE49-F238E27FC236}">
                <a16:creationId xmlns:a16="http://schemas.microsoft.com/office/drawing/2014/main" id="{60B2C6F6-F3FD-A548-8544-28162457C537}"/>
              </a:ext>
            </a:extLst>
          </p:cNvPr>
          <p:cNvSpPr>
            <a:spLocks noGrp="1"/>
          </p:cNvSpPr>
          <p:nvPr>
            <p:ph type="title"/>
          </p:nvPr>
        </p:nvSpPr>
        <p:spPr/>
        <p:txBody>
          <a:bodyPr/>
          <a:lstStyle/>
          <a:p>
            <a:r>
              <a:rPr lang="en-US" dirty="0"/>
              <a:t>Put On Your Student Hat </a:t>
            </a:r>
          </a:p>
        </p:txBody>
      </p:sp>
      <p:pic>
        <p:nvPicPr>
          <p:cNvPr id="5" name="Picture 4" descr="Screen Shot 2018-06-14 at 1.53.24 PM.png">
            <a:extLst>
              <a:ext uri="{FF2B5EF4-FFF2-40B4-BE49-F238E27FC236}">
                <a16:creationId xmlns:a16="http://schemas.microsoft.com/office/drawing/2014/main" id="{996AFD57-9AD4-4843-9811-87E58EBF0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07" y="979595"/>
            <a:ext cx="3122620" cy="4909843"/>
          </a:xfrm>
          <a:prstGeom prst="rect">
            <a:avLst/>
          </a:prstGeom>
          <a:ln>
            <a:solidFill>
              <a:schemeClr val="tx1"/>
            </a:solidFill>
          </a:ln>
        </p:spPr>
      </p:pic>
      <p:sp>
        <p:nvSpPr>
          <p:cNvPr id="6" name="TextBox 5">
            <a:extLst>
              <a:ext uri="{FF2B5EF4-FFF2-40B4-BE49-F238E27FC236}">
                <a16:creationId xmlns:a16="http://schemas.microsoft.com/office/drawing/2014/main" id="{50F33B69-5BC6-F044-A1A6-9F084470C51C}"/>
              </a:ext>
            </a:extLst>
          </p:cNvPr>
          <p:cNvSpPr txBox="1"/>
          <p:nvPr/>
        </p:nvSpPr>
        <p:spPr>
          <a:xfrm>
            <a:off x="203501"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506203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33</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335280" y="1517904"/>
            <a:ext cx="3456432" cy="3754874"/>
          </a:xfrm>
          <a:prstGeom prst="rect">
            <a:avLst/>
          </a:prstGeom>
          <a:noFill/>
        </p:spPr>
        <p:txBody>
          <a:bodyPr wrap="square" rtlCol="0">
            <a:spAutoFit/>
          </a:bodyPr>
          <a:lstStyle/>
          <a:p>
            <a:pPr algn="ctr"/>
            <a:r>
              <a:rPr lang="en-US" sz="3400" dirty="0">
                <a:latin typeface="Calibri" charset="0"/>
                <a:ea typeface="Calibri" charset="0"/>
                <a:cs typeface="Calibri" charset="0"/>
              </a:rPr>
              <a:t>What did this journey through the first layer of the Reader’s Circles help you understand about the text?</a:t>
            </a:r>
          </a:p>
        </p:txBody>
      </p:sp>
      <p:sp>
        <p:nvSpPr>
          <p:cNvPr id="9" name="Rectangle 8"/>
          <p:cNvSpPr/>
          <p:nvPr/>
        </p:nvSpPr>
        <p:spPr>
          <a:xfrm>
            <a:off x="3950208" y="950976"/>
            <a:ext cx="2267712" cy="1755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157216" y="2058418"/>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DA17666-2065-034C-A098-A2E96E44E698}"/>
              </a:ext>
            </a:extLst>
          </p:cNvPr>
          <p:cNvSpPr txBox="1"/>
          <p:nvPr/>
        </p:nvSpPr>
        <p:spPr>
          <a:xfrm>
            <a:off x="10062720" y="5717541"/>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097621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34</a:t>
            </a:fld>
            <a:endParaRPr lang="uk-UA" dirty="0"/>
          </a:p>
        </p:txBody>
      </p:sp>
      <p:sp>
        <p:nvSpPr>
          <p:cNvPr id="4" name="Text Placeholder 3"/>
          <p:cNvSpPr>
            <a:spLocks noGrp="1"/>
          </p:cNvSpPr>
          <p:nvPr>
            <p:ph type="body" sz="quarter" idx="10"/>
          </p:nvPr>
        </p:nvSpPr>
        <p:spPr/>
        <p:txBody>
          <a:bodyPr/>
          <a:lstStyle/>
          <a:p>
            <a:pPr marL="0" indent="0" algn="ctr">
              <a:buNone/>
            </a:pPr>
            <a:r>
              <a:rPr lang="en-US" sz="4000" b="1" dirty="0">
                <a:solidFill>
                  <a:schemeClr val="tx2"/>
                </a:solidFill>
              </a:rPr>
              <a:t>Discuss with a Partner:</a:t>
            </a:r>
          </a:p>
          <a:p>
            <a:pPr marL="0" indent="0" algn="ctr">
              <a:buNone/>
            </a:pPr>
            <a:endParaRPr lang="en-US" sz="1000" b="1" dirty="0">
              <a:solidFill>
                <a:schemeClr val="tx2"/>
              </a:solidFill>
            </a:endParaRPr>
          </a:p>
          <a:p>
            <a:pPr marL="290513" indent="-290513">
              <a:buSzPct val="100000"/>
              <a:buFont typeface="Arial" charset="0"/>
              <a:buChar char="•"/>
            </a:pPr>
            <a:r>
              <a:rPr lang="en-US" sz="3800" dirty="0">
                <a:solidFill>
                  <a:schemeClr val="tx1"/>
                </a:solidFill>
              </a:rPr>
              <a:t>How would you describe the initial atmosphere of the poem in stanzas 2-7? Support your answer with evidence from the poem.</a:t>
            </a:r>
          </a:p>
          <a:p>
            <a:pPr marL="290513" indent="-290513">
              <a:buSzPct val="100000"/>
              <a:buFont typeface="Arial" charset="0"/>
              <a:buChar char="•"/>
            </a:pPr>
            <a:r>
              <a:rPr lang="en-US" sz="3800" dirty="0">
                <a:solidFill>
                  <a:schemeClr val="tx1"/>
                </a:solidFill>
              </a:rPr>
              <a:t>How would you describe the atmosphere in the second half of the poem (stanzas 8-13)? Support your answer with evidence from the poem. </a:t>
            </a:r>
            <a:endParaRPr lang="en-US" sz="3800" dirty="0"/>
          </a:p>
          <a:p>
            <a:pPr marL="0" indent="0">
              <a:buNone/>
            </a:pPr>
            <a:endParaRPr lang="en-US" dirty="0"/>
          </a:p>
          <a:p>
            <a:pPr marL="0" indent="0">
              <a:buNone/>
            </a:pPr>
            <a:r>
              <a:rPr lang="en-US" dirty="0"/>
              <a:t> </a:t>
            </a:r>
          </a:p>
          <a:p>
            <a:pPr marL="0" indent="0">
              <a:buNone/>
            </a:pPr>
            <a:endParaRPr lang="en-US" dirty="0"/>
          </a:p>
          <a:p>
            <a:pPr marL="0" indent="0">
              <a:buNone/>
            </a:pPr>
            <a:r>
              <a:rPr lang="en-US" dirty="0"/>
              <a:t> </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95345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1003979"/>
            <a:ext cx="8065008" cy="4922659"/>
          </a:xfrm>
          <a:prstGeom prst="rect">
            <a:avLst/>
          </a:prstGeom>
        </p:spPr>
      </p:pic>
      <p:sp>
        <p:nvSpPr>
          <p:cNvPr id="7" name="TextBox 6"/>
          <p:cNvSpPr txBox="1"/>
          <p:nvPr/>
        </p:nvSpPr>
        <p:spPr>
          <a:xfrm>
            <a:off x="188976" y="1304660"/>
            <a:ext cx="3938016" cy="4385816"/>
          </a:xfrm>
          <a:prstGeom prst="rect">
            <a:avLst/>
          </a:prstGeom>
          <a:noFill/>
        </p:spPr>
        <p:txBody>
          <a:bodyPr wrap="square" rtlCol="0">
            <a:spAutoFit/>
          </a:bodyPr>
          <a:lstStyle/>
          <a:p>
            <a:pPr marL="457200" indent="-457200">
              <a:buFont typeface="Arial" charset="0"/>
              <a:buChar char="•"/>
            </a:pPr>
            <a:r>
              <a:rPr lang="en-US" sz="3100" dirty="0">
                <a:latin typeface="Calibri" charset="0"/>
                <a:ea typeface="Calibri" charset="0"/>
                <a:cs typeface="Calibri" charset="0"/>
              </a:rPr>
              <a:t>How did this part of the journey build on your understanding from the first circle?</a:t>
            </a:r>
          </a:p>
          <a:p>
            <a:pPr marL="457200" indent="-457200">
              <a:buFont typeface="Arial" charset="0"/>
              <a:buChar char="•"/>
            </a:pPr>
            <a:r>
              <a:rPr lang="en-US" sz="3100" dirty="0">
                <a:latin typeface="Calibri" charset="0"/>
                <a:ea typeface="Calibri" charset="0"/>
                <a:cs typeface="Calibri" charset="0"/>
              </a:rPr>
              <a:t>What did this journey through the second circle help you understand about the text?</a:t>
            </a:r>
          </a:p>
        </p:txBody>
      </p:sp>
      <p:sp>
        <p:nvSpPr>
          <p:cNvPr id="8" name="Down Arrow 7"/>
          <p:cNvSpPr/>
          <p:nvPr/>
        </p:nvSpPr>
        <p:spPr>
          <a:xfrm>
            <a:off x="6876288" y="1746677"/>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126991" y="1183332"/>
            <a:ext cx="1834549" cy="200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29A9956-B0DD-D549-AFBB-F0D0A135A908}"/>
              </a:ext>
            </a:extLst>
          </p:cNvPr>
          <p:cNvSpPr txBox="1"/>
          <p:nvPr/>
        </p:nvSpPr>
        <p:spPr>
          <a:xfrm>
            <a:off x="10162495" y="584832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490625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36</a:t>
            </a:fld>
            <a:endParaRPr lang="uk-UA" dirty="0"/>
          </a:p>
        </p:txBody>
      </p:sp>
      <p:sp>
        <p:nvSpPr>
          <p:cNvPr id="4" name="Text Placeholder 3"/>
          <p:cNvSpPr>
            <a:spLocks noGrp="1"/>
          </p:cNvSpPr>
          <p:nvPr>
            <p:ph type="body" sz="quarter" idx="10"/>
          </p:nvPr>
        </p:nvSpPr>
        <p:spPr>
          <a:xfrm>
            <a:off x="5480711" y="854364"/>
            <a:ext cx="6301713" cy="4822825"/>
          </a:xfrm>
        </p:spPr>
        <p:txBody>
          <a:bodyPr/>
          <a:lstStyle/>
          <a:p>
            <a:pPr marL="0" indent="0" algn="ctr">
              <a:buNone/>
            </a:pPr>
            <a:r>
              <a:rPr lang="en-US" sz="3600" b="1" dirty="0">
                <a:solidFill>
                  <a:schemeClr val="tx2"/>
                </a:solidFill>
              </a:rPr>
              <a:t>With a Partner:</a:t>
            </a:r>
            <a:r>
              <a:rPr lang="en-US" sz="2400" dirty="0">
                <a:solidFill>
                  <a:schemeClr val="tx1"/>
                </a:solidFill>
              </a:rPr>
              <a:t>   </a:t>
            </a:r>
          </a:p>
          <a:p>
            <a:pPr marL="290513" indent="-290513">
              <a:buFont typeface="Arial" charset="0"/>
              <a:buChar char="•"/>
            </a:pPr>
            <a:r>
              <a:rPr lang="en-US" sz="3000" b="1" dirty="0">
                <a:solidFill>
                  <a:schemeClr val="tx2"/>
                </a:solidFill>
              </a:rPr>
              <a:t>Reread</a:t>
            </a:r>
            <a:r>
              <a:rPr lang="en-US" sz="3000" b="1" dirty="0">
                <a:solidFill>
                  <a:schemeClr val="tx1"/>
                </a:solidFill>
              </a:rPr>
              <a:t> </a:t>
            </a:r>
            <a:r>
              <a:rPr lang="en-US" sz="3000" dirty="0">
                <a:solidFill>
                  <a:schemeClr val="tx1"/>
                </a:solidFill>
              </a:rPr>
              <a:t>stanza 8, focusing on these bold phrases. </a:t>
            </a:r>
          </a:p>
          <a:p>
            <a:pPr marL="290513" indent="-290513">
              <a:buFont typeface="Arial" charset="0"/>
              <a:buChar char="•"/>
            </a:pPr>
            <a:r>
              <a:rPr lang="en-US" sz="3000" b="1" dirty="0">
                <a:solidFill>
                  <a:schemeClr val="tx2"/>
                </a:solidFill>
              </a:rPr>
              <a:t>Discuss: </a:t>
            </a:r>
          </a:p>
          <a:p>
            <a:pPr marL="766763" lvl="1" indent="-309563">
              <a:buFont typeface="Arial" charset="0"/>
              <a:buChar char="•"/>
            </a:pPr>
            <a:r>
              <a:rPr lang="en-US" sz="3000" dirty="0">
                <a:solidFill>
                  <a:schemeClr val="tx1"/>
                </a:solidFill>
              </a:rPr>
              <a:t>What do the ‘spark’ and ‘flame’ represent in stanza 8? How are they related?</a:t>
            </a:r>
          </a:p>
          <a:p>
            <a:pPr marL="766763" lvl="1" indent="-309563">
              <a:buFont typeface="Arial" charset="0"/>
              <a:buChar char="•"/>
            </a:pPr>
            <a:r>
              <a:rPr lang="en-US" sz="3000" dirty="0">
                <a:solidFill>
                  <a:schemeClr val="tx1"/>
                </a:solidFill>
              </a:rPr>
              <a:t>Did Paul Revere really start a fire? Explain.</a:t>
            </a:r>
          </a:p>
          <a:p>
            <a:pPr marL="0" indent="0" algn="ctr">
              <a:buNone/>
            </a:pPr>
            <a:r>
              <a:rPr lang="en-US" sz="3000" b="1" dirty="0">
                <a:solidFill>
                  <a:schemeClr val="tx1"/>
                </a:solidFill>
              </a:rPr>
              <a:t>Use evidence from the text to support your thinking!</a:t>
            </a:r>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7135" y="896467"/>
            <a:ext cx="868909" cy="584399"/>
          </a:xfrm>
          <a:prstGeom prst="rect">
            <a:avLst/>
          </a:prstGeom>
        </p:spPr>
      </p:pic>
      <p:pic>
        <p:nvPicPr>
          <p:cNvPr id="6" name="Picture 5" descr="Screen Shot 2018-06-17 at 9.22.0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598" y="1712046"/>
            <a:ext cx="5164113" cy="3222294"/>
          </a:xfrm>
          <a:prstGeom prst="rect">
            <a:avLst/>
          </a:prstGeom>
        </p:spPr>
      </p:pic>
      <p:sp>
        <p:nvSpPr>
          <p:cNvPr id="7" name="TextBox 6">
            <a:extLst>
              <a:ext uri="{FF2B5EF4-FFF2-40B4-BE49-F238E27FC236}">
                <a16:creationId xmlns:a16="http://schemas.microsoft.com/office/drawing/2014/main" id="{5065632C-620D-8447-8C88-ABBB05E44531}"/>
              </a:ext>
            </a:extLst>
          </p:cNvPr>
          <p:cNvSpPr txBox="1"/>
          <p:nvPr/>
        </p:nvSpPr>
        <p:spPr>
          <a:xfrm>
            <a:off x="409576" y="4838177"/>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8859607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37</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67817"/>
            <a:ext cx="8065008" cy="4922659"/>
          </a:xfrm>
          <a:prstGeom prst="rect">
            <a:avLst/>
          </a:prstGeom>
        </p:spPr>
      </p:pic>
      <p:sp>
        <p:nvSpPr>
          <p:cNvPr id="7" name="TextBox 6"/>
          <p:cNvSpPr txBox="1"/>
          <p:nvPr/>
        </p:nvSpPr>
        <p:spPr>
          <a:xfrm>
            <a:off x="188976" y="1350782"/>
            <a:ext cx="3938016" cy="4031873"/>
          </a:xfrm>
          <a:prstGeom prst="rect">
            <a:avLst/>
          </a:prstGeom>
          <a:noFill/>
        </p:spPr>
        <p:txBody>
          <a:bodyPr wrap="square" rtlCol="0">
            <a:spAutoFit/>
          </a:bodyPr>
          <a:lstStyle/>
          <a:p>
            <a:pPr marL="457200" indent="-457200">
              <a:buFont typeface="Arial" charset="0"/>
              <a:buChar char="•"/>
            </a:pPr>
            <a:r>
              <a:rPr lang="en-US" sz="3200" dirty="0">
                <a:latin typeface="Calibri" charset="0"/>
                <a:ea typeface="Calibri" charset="0"/>
                <a:cs typeface="Calibri" charset="0"/>
              </a:rPr>
              <a:t>Where are we now in our journey through the Reader’s Circles?</a:t>
            </a:r>
          </a:p>
          <a:p>
            <a:pPr marL="457200" indent="-457200">
              <a:buFont typeface="Arial" charset="0"/>
              <a:buChar char="•"/>
            </a:pPr>
            <a:r>
              <a:rPr lang="en-US" sz="3200" dirty="0">
                <a:latin typeface="Calibri" charset="0"/>
                <a:ea typeface="Calibri" charset="0"/>
                <a:cs typeface="Calibri" charset="0"/>
              </a:rPr>
              <a:t>How does this lens help you deepen your understanding of the text?</a:t>
            </a:r>
          </a:p>
        </p:txBody>
      </p:sp>
      <p:sp>
        <p:nvSpPr>
          <p:cNvPr id="9" name="Rectangle 8"/>
          <p:cNvSpPr/>
          <p:nvPr/>
        </p:nvSpPr>
        <p:spPr>
          <a:xfrm>
            <a:off x="4126992" y="950975"/>
            <a:ext cx="2267712" cy="1951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8729472" y="1348826"/>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2A53412-A447-C04B-AA85-ADE254A765A2}"/>
              </a:ext>
            </a:extLst>
          </p:cNvPr>
          <p:cNvSpPr txBox="1"/>
          <p:nvPr/>
        </p:nvSpPr>
        <p:spPr>
          <a:xfrm>
            <a:off x="10162495" y="584832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38699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ext Placeholder 3"/>
          <p:cNvSpPr>
            <a:spLocks noGrp="1"/>
          </p:cNvSpPr>
          <p:nvPr>
            <p:ph type="body" sz="quarter" idx="10"/>
          </p:nvPr>
        </p:nvSpPr>
        <p:spPr>
          <a:xfrm>
            <a:off x="398463" y="1712046"/>
            <a:ext cx="11383962" cy="4304579"/>
          </a:xfrm>
        </p:spPr>
        <p:txBody>
          <a:bodyPr/>
          <a:lstStyle/>
          <a:p>
            <a:pPr marL="0" indent="0" algn="ctr">
              <a:buNone/>
            </a:pPr>
            <a:endParaRPr lang="en-US" sz="1500" dirty="0">
              <a:solidFill>
                <a:schemeClr val="tx1"/>
              </a:solidFill>
            </a:endParaRPr>
          </a:p>
          <a:p>
            <a:pPr marL="0" indent="0" algn="ctr">
              <a:buNone/>
            </a:pPr>
            <a:r>
              <a:rPr lang="en-US" sz="4500" b="1" dirty="0">
                <a:solidFill>
                  <a:schemeClr val="tx2"/>
                </a:solidFill>
              </a:rPr>
              <a:t>Discuss:</a:t>
            </a:r>
          </a:p>
          <a:p>
            <a:pPr marL="0" indent="0" algn="ctr">
              <a:buNone/>
            </a:pPr>
            <a:r>
              <a:rPr lang="en-US" sz="4500" dirty="0">
                <a:solidFill>
                  <a:schemeClr val="tx1"/>
                </a:solidFill>
              </a:rPr>
              <a:t>What does Paul Revere’s ride do?</a:t>
            </a:r>
          </a:p>
          <a:p>
            <a:pPr marL="0" indent="0" algn="ctr">
              <a:buNone/>
            </a:pPr>
            <a:r>
              <a:rPr lang="en-US" sz="4500" dirty="0">
                <a:solidFill>
                  <a:schemeClr val="tx1"/>
                </a:solidFill>
              </a:rPr>
              <a:t>Why was his ride so important to the American Revolution?</a:t>
            </a:r>
          </a:p>
          <a:p>
            <a:pPr marL="0" indent="0">
              <a:buNone/>
            </a:pPr>
            <a:endParaRPr lang="en-US" sz="3000" dirty="0">
              <a:solidFill>
                <a:schemeClr val="tx1"/>
              </a:solidFill>
            </a:endParaRPr>
          </a:p>
          <a:p>
            <a:pPr marL="0" indent="0">
              <a:buNone/>
            </a:pPr>
            <a:endParaRPr lang="en-US" dirty="0"/>
          </a:p>
          <a:p>
            <a:pPr marL="0" indent="0">
              <a:buNone/>
            </a:pPr>
            <a:endParaRPr lang="en-US" dirty="0"/>
          </a:p>
        </p:txBody>
      </p:sp>
      <p:sp>
        <p:nvSpPr>
          <p:cNvPr id="2" name="Title 1"/>
          <p:cNvSpPr>
            <a:spLocks noGrp="1"/>
          </p:cNvSpPr>
          <p:nvPr>
            <p:ph type="title"/>
          </p:nvPr>
        </p:nvSpPr>
        <p:spPr/>
        <p:txBody>
          <a:bodyPr/>
          <a:lstStyle/>
          <a:p>
            <a:r>
              <a:rPr lang="en-US" dirty="0"/>
              <a:t>Put On Your Student Hat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407" y="896467"/>
            <a:ext cx="1212637" cy="815579"/>
          </a:xfrm>
          <a:prstGeom prst="rect">
            <a:avLst/>
          </a:prstGeom>
        </p:spPr>
      </p:pic>
    </p:spTree>
    <p:extLst>
      <p:ext uri="{BB962C8B-B14F-4D97-AF65-F5344CB8AC3E}">
        <p14:creationId xmlns:p14="http://schemas.microsoft.com/office/powerpoint/2010/main" val="1166732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39</a:t>
            </a:fld>
            <a:endParaRPr lang="uk-UA" dirty="0"/>
          </a:p>
        </p:txBody>
      </p:sp>
      <p:sp>
        <p:nvSpPr>
          <p:cNvPr id="2" name="Title 1"/>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5513" y="1240907"/>
            <a:ext cx="6330903" cy="3864209"/>
          </a:xfrm>
          <a:prstGeom prst="rect">
            <a:avLst/>
          </a:prstGeom>
        </p:spPr>
      </p:pic>
      <p:sp>
        <p:nvSpPr>
          <p:cNvPr id="7" name="TextBox 6"/>
          <p:cNvSpPr txBox="1"/>
          <p:nvPr/>
        </p:nvSpPr>
        <p:spPr>
          <a:xfrm>
            <a:off x="298704" y="1168600"/>
            <a:ext cx="4918283" cy="4401205"/>
          </a:xfrm>
          <a:prstGeom prst="rect">
            <a:avLst/>
          </a:prstGeom>
          <a:noFill/>
        </p:spPr>
        <p:txBody>
          <a:bodyPr wrap="square" rtlCol="0">
            <a:spAutoFit/>
          </a:bodyPr>
          <a:lstStyle/>
          <a:p>
            <a:pPr marL="457200" indent="-457200">
              <a:buFont typeface="Arial" charset="0"/>
              <a:buChar char="•"/>
            </a:pPr>
            <a:r>
              <a:rPr lang="en-US" sz="3500" dirty="0">
                <a:latin typeface="Calibri" charset="0"/>
                <a:ea typeface="Calibri" charset="0"/>
                <a:cs typeface="Calibri" charset="0"/>
              </a:rPr>
              <a:t>How does this question bring us to the 4</a:t>
            </a:r>
            <a:r>
              <a:rPr lang="en-US" sz="3500" baseline="30000" dirty="0">
                <a:latin typeface="Calibri" charset="0"/>
                <a:ea typeface="Calibri" charset="0"/>
                <a:cs typeface="Calibri" charset="0"/>
              </a:rPr>
              <a:t>th</a:t>
            </a:r>
            <a:r>
              <a:rPr lang="en-US" sz="3500" dirty="0">
                <a:latin typeface="Calibri" charset="0"/>
                <a:ea typeface="Calibri" charset="0"/>
                <a:cs typeface="Calibri" charset="0"/>
              </a:rPr>
              <a:t> circle?</a:t>
            </a:r>
          </a:p>
          <a:p>
            <a:pPr marL="457200" indent="-457200">
              <a:buFont typeface="Arial" charset="0"/>
              <a:buChar char="•"/>
            </a:pPr>
            <a:r>
              <a:rPr lang="en-US" sz="3500" dirty="0">
                <a:latin typeface="Calibri" charset="0"/>
                <a:ea typeface="Calibri" charset="0"/>
                <a:cs typeface="Calibri" charset="0"/>
              </a:rPr>
              <a:t>How did our journey through the circles help you to unlock the poem’s deeper meaning?</a:t>
            </a:r>
          </a:p>
        </p:txBody>
      </p:sp>
      <p:sp>
        <p:nvSpPr>
          <p:cNvPr id="9" name="Rectangle 8"/>
          <p:cNvSpPr/>
          <p:nvPr/>
        </p:nvSpPr>
        <p:spPr>
          <a:xfrm>
            <a:off x="5525514" y="1183333"/>
            <a:ext cx="1524658" cy="1745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extLst>
              <a:ext uri="{FF2B5EF4-FFF2-40B4-BE49-F238E27FC236}">
                <a16:creationId xmlns:a16="http://schemas.microsoft.com/office/drawing/2014/main" id="{2F7A91A5-67D3-EC49-A733-3EF91AC2231E}"/>
              </a:ext>
            </a:extLst>
          </p:cNvPr>
          <p:cNvSpPr/>
          <p:nvPr/>
        </p:nvSpPr>
        <p:spPr>
          <a:xfrm>
            <a:off x="10466832" y="1003504"/>
            <a:ext cx="475488" cy="959947"/>
          </a:xfrm>
          <a:prstGeom prst="downArrow">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1402C11-DE7C-EF4F-8D20-39E23EED0F9A}"/>
              </a:ext>
            </a:extLst>
          </p:cNvPr>
          <p:cNvSpPr txBox="1"/>
          <p:nvPr/>
        </p:nvSpPr>
        <p:spPr>
          <a:xfrm>
            <a:off x="10162495" y="563556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30056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4"/>
          </p:nvPr>
        </p:nvSpPr>
        <p:spPr/>
        <p:txBody>
          <a:bodyPr/>
          <a:lstStyle/>
          <a:p>
            <a:fld id="{4080289E-A2FF-0941-931A-EE1328331F47}" type="slidenum">
              <a:rPr lang="uk-UA" smtClean="0"/>
              <a:pPr/>
              <a:t>4</a:t>
            </a:fld>
            <a:endParaRPr lang="uk-UA" dirty="0"/>
          </a:p>
        </p:txBody>
      </p:sp>
      <p:graphicFrame>
        <p:nvGraphicFramePr>
          <p:cNvPr id="6" name="Content Placeholder 3"/>
          <p:cNvGraphicFramePr>
            <a:graphicFrameLocks/>
          </p:cNvGraphicFramePr>
          <p:nvPr>
            <p:extLst>
              <p:ext uri="{D42A27DB-BD31-4B8C-83A1-F6EECF244321}">
                <p14:modId xmlns:p14="http://schemas.microsoft.com/office/powerpoint/2010/main" val="1701193480"/>
              </p:ext>
            </p:extLst>
          </p:nvPr>
        </p:nvGraphicFramePr>
        <p:xfrm>
          <a:off x="1307932" y="1719094"/>
          <a:ext cx="9576135" cy="2560320"/>
        </p:xfrm>
        <a:graphic>
          <a:graphicData uri="http://schemas.openxmlformats.org/drawingml/2006/table">
            <a:tbl>
              <a:tblPr firstRow="1" bandRow="1">
                <a:tableStyleId>{7DF18680-E054-41AD-8BC1-D1AEF772440D}</a:tableStyleId>
              </a:tblPr>
              <a:tblGrid>
                <a:gridCol w="1732654">
                  <a:extLst>
                    <a:ext uri="{9D8B030D-6E8A-4147-A177-3AD203B41FA5}">
                      <a16:colId xmlns:a16="http://schemas.microsoft.com/office/drawing/2014/main" val="20000"/>
                    </a:ext>
                  </a:extLst>
                </a:gridCol>
                <a:gridCol w="7843481">
                  <a:extLst>
                    <a:ext uri="{9D8B030D-6E8A-4147-A177-3AD203B41FA5}">
                      <a16:colId xmlns:a16="http://schemas.microsoft.com/office/drawing/2014/main" val="20001"/>
                    </a:ext>
                  </a:extLst>
                </a:gridCol>
              </a:tblGrid>
              <a:tr h="633412">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600" dirty="0">
                          <a:solidFill>
                            <a:schemeClr val="tx1"/>
                          </a:solidFill>
                          <a:latin typeface="Calibri" charset="0"/>
                          <a:ea typeface="Calibri" charset="0"/>
                          <a:cs typeface="Calibri" charset="0"/>
                        </a:rPr>
                        <a:t>Examining Complexity in our Shared 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Wrapping Up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85277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ext Placeholder 3"/>
          <p:cNvSpPr>
            <a:spLocks noGrp="1"/>
          </p:cNvSpPr>
          <p:nvPr>
            <p:ph type="body" sz="quarter" idx="10"/>
          </p:nvPr>
        </p:nvSpPr>
        <p:spPr>
          <a:xfrm>
            <a:off x="3381395" y="935374"/>
            <a:ext cx="8475021" cy="4822825"/>
          </a:xfrm>
        </p:spPr>
        <p:txBody>
          <a:bodyPr/>
          <a:lstStyle/>
          <a:p>
            <a:pPr marL="290513" indent="-290513"/>
            <a:r>
              <a:rPr lang="en-US" sz="3600" dirty="0">
                <a:solidFill>
                  <a:schemeClr val="tx1"/>
                </a:solidFill>
              </a:rPr>
              <a:t>Students will be taken on a  “journey through the circles” to help them build a strong understanding of complex texts</a:t>
            </a:r>
          </a:p>
          <a:p>
            <a:pPr marL="290513" indent="-290513"/>
            <a:r>
              <a:rPr lang="en-US" sz="3600" b="1" dirty="0">
                <a:solidFill>
                  <a:schemeClr val="tx1"/>
                </a:solidFill>
              </a:rPr>
              <a:t>The journey doesn’t always look the same!</a:t>
            </a:r>
          </a:p>
          <a:p>
            <a:pPr marL="766763" lvl="1" indent="-309563"/>
            <a:r>
              <a:rPr lang="en-US" sz="3600" dirty="0">
                <a:solidFill>
                  <a:schemeClr val="tx1"/>
                </a:solidFill>
              </a:rPr>
              <a:t>Sometimes this journey happens over the course of a few or several lessons</a:t>
            </a:r>
          </a:p>
          <a:p>
            <a:pPr marL="766763" lvl="1" indent="-309563"/>
            <a:r>
              <a:rPr lang="en-US" sz="3600" dirty="0">
                <a:solidFill>
                  <a:schemeClr val="tx1"/>
                </a:solidFill>
              </a:rPr>
              <a:t>Sometimes it happens over the course of an entire unit</a:t>
            </a:r>
          </a:p>
        </p:txBody>
      </p:sp>
      <p:sp>
        <p:nvSpPr>
          <p:cNvPr id="2" name="Title 1"/>
          <p:cNvSpPr>
            <a:spLocks noGrp="1"/>
          </p:cNvSpPr>
          <p:nvPr>
            <p:ph type="title"/>
          </p:nvPr>
        </p:nvSpPr>
        <p:spPr/>
        <p:txBody>
          <a:bodyPr/>
          <a:lstStyle/>
          <a:p>
            <a:r>
              <a:rPr lang="en-US" dirty="0"/>
              <a:t>What does this look like in the Guidebooks?</a:t>
            </a:r>
          </a:p>
        </p:txBody>
      </p:sp>
      <p:pic>
        <p:nvPicPr>
          <p:cNvPr id="6" name="Picture Placeholder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3774" b="3774"/>
          <a:stretch>
            <a:fillRect/>
          </a:stretch>
        </p:blipFill>
        <p:spPr>
          <a:xfrm>
            <a:off x="0" y="2065338"/>
            <a:ext cx="3036888" cy="3036887"/>
          </a:xfrm>
          <a:prstGeom prst="ellipse">
            <a:avLst/>
          </a:prstGeom>
        </p:spPr>
      </p:pic>
      <p:sp>
        <p:nvSpPr>
          <p:cNvPr id="7" name="TextBox 6">
            <a:extLst>
              <a:ext uri="{FF2B5EF4-FFF2-40B4-BE49-F238E27FC236}">
                <a16:creationId xmlns:a16="http://schemas.microsoft.com/office/drawing/2014/main" id="{41578AF8-B95F-1F4E-9D53-91754DFBD0D4}"/>
              </a:ext>
            </a:extLst>
          </p:cNvPr>
          <p:cNvSpPr txBox="1"/>
          <p:nvPr/>
        </p:nvSpPr>
        <p:spPr>
          <a:xfrm>
            <a:off x="145803" y="556085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2097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41</a:t>
            </a:fld>
            <a:endParaRPr lang="en-US" dirty="0"/>
          </a:p>
        </p:txBody>
      </p:sp>
      <p:sp>
        <p:nvSpPr>
          <p:cNvPr id="5" name="Text Placeholder 4"/>
          <p:cNvSpPr>
            <a:spLocks noGrp="1"/>
          </p:cNvSpPr>
          <p:nvPr>
            <p:ph type="body" sz="quarter" idx="10"/>
          </p:nvPr>
        </p:nvSpPr>
        <p:spPr>
          <a:xfrm>
            <a:off x="3871609" y="1193800"/>
            <a:ext cx="7910816" cy="4822825"/>
          </a:xfrm>
        </p:spPr>
        <p:txBody>
          <a:bodyPr/>
          <a:lstStyle/>
          <a:p>
            <a:pPr marL="0" indent="0" algn="ctr">
              <a:buNone/>
            </a:pPr>
            <a:r>
              <a:rPr lang="en-US" sz="3500" dirty="0">
                <a:solidFill>
                  <a:schemeClr val="tx2"/>
                </a:solidFill>
              </a:rPr>
              <a:t> </a:t>
            </a:r>
            <a:r>
              <a:rPr lang="en-US" sz="3600" b="1" dirty="0">
                <a:solidFill>
                  <a:schemeClr val="tx2"/>
                </a:solidFill>
              </a:rPr>
              <a:t>Work With Your Table Group:</a:t>
            </a:r>
          </a:p>
          <a:p>
            <a:pPr marL="0" indent="0" algn="ctr">
              <a:buNone/>
            </a:pPr>
            <a:endParaRPr lang="en-US" sz="2000" b="1" dirty="0">
              <a:solidFill>
                <a:schemeClr val="tx2"/>
              </a:solidFill>
            </a:endParaRPr>
          </a:p>
          <a:p>
            <a:pPr marL="342900" indent="-342900">
              <a:buFont typeface="Arial" charset="0"/>
              <a:buChar char="•"/>
            </a:pPr>
            <a:r>
              <a:rPr lang="en-US" sz="3600" b="1" dirty="0">
                <a:solidFill>
                  <a:schemeClr val="tx2"/>
                </a:solidFill>
              </a:rPr>
              <a:t>Review</a:t>
            </a:r>
            <a:r>
              <a:rPr lang="en-US" sz="3600" dirty="0"/>
              <a:t> </a:t>
            </a:r>
            <a:r>
              <a:rPr lang="en-US" sz="3600" dirty="0">
                <a:solidFill>
                  <a:schemeClr val="tx1"/>
                </a:solidFill>
              </a:rPr>
              <a:t>the sequence of lessons designed around the anchor text </a:t>
            </a:r>
            <a:r>
              <a:rPr lang="en-US" sz="3600" i="1" dirty="0">
                <a:solidFill>
                  <a:schemeClr val="tx1"/>
                </a:solidFill>
              </a:rPr>
              <a:t>The Lion, the Witch, and the Wardrobe</a:t>
            </a:r>
          </a:p>
          <a:p>
            <a:pPr marL="342900" indent="-342900">
              <a:buFont typeface="Arial" charset="0"/>
              <a:buChar char="•"/>
            </a:pPr>
            <a:endParaRPr lang="en-US" sz="1000" dirty="0">
              <a:solidFill>
                <a:schemeClr val="tx1"/>
              </a:solidFill>
            </a:endParaRPr>
          </a:p>
          <a:p>
            <a:pPr marL="342900" indent="-342900">
              <a:buFont typeface="Arial" charset="0"/>
              <a:buChar char="•"/>
            </a:pPr>
            <a:r>
              <a:rPr lang="en-US" sz="3600" b="1" dirty="0">
                <a:solidFill>
                  <a:schemeClr val="tx2"/>
                </a:solidFill>
              </a:rPr>
              <a:t>Discuss: </a:t>
            </a:r>
            <a:r>
              <a:rPr lang="en-US" sz="3600" dirty="0">
                <a:solidFill>
                  <a:schemeClr val="tx1"/>
                </a:solidFill>
              </a:rPr>
              <a:t>What evidence do you see of the Reader’s Circles throughout this sequence of lessons?</a:t>
            </a:r>
          </a:p>
          <a:p>
            <a:pPr marL="0" indent="0" algn="ctr">
              <a:buNone/>
            </a:pPr>
            <a:endParaRPr lang="en-US" dirty="0"/>
          </a:p>
          <a:p>
            <a:pPr marL="0" indent="0" algn="ctr">
              <a:buNone/>
            </a:pPr>
            <a:endParaRPr lang="en-US" dirty="0"/>
          </a:p>
        </p:txBody>
      </p:sp>
      <p:sp>
        <p:nvSpPr>
          <p:cNvPr id="4" name="Title 3"/>
          <p:cNvSpPr>
            <a:spLocks noGrp="1"/>
          </p:cNvSpPr>
          <p:nvPr>
            <p:ph type="title"/>
          </p:nvPr>
        </p:nvSpPr>
        <p:spPr/>
        <p:txBody>
          <a:bodyPr>
            <a:normAutofit/>
          </a:bodyPr>
          <a:lstStyle/>
          <a:p>
            <a:r>
              <a:rPr lang="en-US" dirty="0"/>
              <a:t>Explore the Reader’s Circles in the Guidebooks</a:t>
            </a:r>
          </a:p>
        </p:txBody>
      </p:sp>
      <p:pic>
        <p:nvPicPr>
          <p:cNvPr id="2" name="Picture 1" descr="51sQcUYpM9L._SX307_BO1,204,203,200_.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618" y="860603"/>
            <a:ext cx="2964103" cy="4786690"/>
          </a:xfrm>
          <a:prstGeom prst="rect">
            <a:avLst/>
          </a:prstGeom>
        </p:spPr>
      </p:pic>
      <p:sp>
        <p:nvSpPr>
          <p:cNvPr id="7" name="TextBox 6">
            <a:extLst>
              <a:ext uri="{FF2B5EF4-FFF2-40B4-BE49-F238E27FC236}">
                <a16:creationId xmlns:a16="http://schemas.microsoft.com/office/drawing/2014/main" id="{6FE1C068-7FCD-724F-ACC8-E8AFDB632B5E}"/>
              </a:ext>
            </a:extLst>
          </p:cNvPr>
          <p:cNvSpPr txBox="1"/>
          <p:nvPr/>
        </p:nvSpPr>
        <p:spPr>
          <a:xfrm>
            <a:off x="388844" y="5689620"/>
            <a:ext cx="2129280" cy="307777"/>
          </a:xfrm>
          <a:prstGeom prst="rect">
            <a:avLst/>
          </a:prstGeom>
          <a:noFill/>
        </p:spPr>
        <p:txBody>
          <a:bodyPr wrap="square" rtlCol="0">
            <a:spAutoFit/>
          </a:bodyPr>
          <a:lstStyle/>
          <a:p>
            <a:r>
              <a:rPr lang="en-US" sz="1400" dirty="0">
                <a:latin typeface="Calibri"/>
                <a:cs typeface="Calibri"/>
              </a:rPr>
              <a:t>(Lewis, 2002)</a:t>
            </a:r>
          </a:p>
        </p:txBody>
      </p:sp>
    </p:spTree>
    <p:extLst>
      <p:ext uri="{BB962C8B-B14F-4D97-AF65-F5344CB8AC3E}">
        <p14:creationId xmlns:p14="http://schemas.microsoft.com/office/powerpoint/2010/main" val="377533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42</a:t>
            </a:fld>
            <a:endParaRPr lang="uk-UA" dirty="0"/>
          </a:p>
        </p:txBody>
      </p:sp>
      <p:sp>
        <p:nvSpPr>
          <p:cNvPr id="4" name="Title 3"/>
          <p:cNvSpPr>
            <a:spLocks noGrp="1"/>
          </p:cNvSpPr>
          <p:nvPr>
            <p:ph type="title"/>
          </p:nvPr>
        </p:nvSpPr>
        <p:spPr/>
        <p:txBody>
          <a:bodyPr/>
          <a:lstStyle/>
          <a:p>
            <a:r>
              <a:rPr lang="en-US" dirty="0"/>
              <a:t>Let’s Discuss!</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04004"/>
            <a:ext cx="8065008" cy="4922659"/>
          </a:xfrm>
          <a:prstGeom prst="rect">
            <a:avLst/>
          </a:prstGeom>
        </p:spPr>
      </p:pic>
      <p:sp>
        <p:nvSpPr>
          <p:cNvPr id="7" name="TextBox 6"/>
          <p:cNvSpPr txBox="1"/>
          <p:nvPr/>
        </p:nvSpPr>
        <p:spPr>
          <a:xfrm>
            <a:off x="1190660" y="2842113"/>
            <a:ext cx="2487722" cy="523220"/>
          </a:xfrm>
          <a:prstGeom prst="rect">
            <a:avLst/>
          </a:prstGeom>
          <a:noFill/>
        </p:spPr>
        <p:txBody>
          <a:bodyPr wrap="square" rtlCol="0">
            <a:spAutoFit/>
          </a:bodyPr>
          <a:lstStyle/>
          <a:p>
            <a:r>
              <a:rPr lang="en-US" sz="2800" b="1" dirty="0">
                <a:latin typeface="Calibri" charset="0"/>
                <a:ea typeface="Calibri" charset="0"/>
                <a:cs typeface="Calibri" charset="0"/>
              </a:rPr>
              <a:t>Lessons 1 &amp; 2</a:t>
            </a:r>
          </a:p>
        </p:txBody>
      </p:sp>
      <p:sp>
        <p:nvSpPr>
          <p:cNvPr id="8" name="TextBox 7"/>
          <p:cNvSpPr txBox="1"/>
          <p:nvPr/>
        </p:nvSpPr>
        <p:spPr>
          <a:xfrm>
            <a:off x="4085618" y="1930606"/>
            <a:ext cx="1538202"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6 &amp; 10</a:t>
            </a:r>
          </a:p>
        </p:txBody>
      </p:sp>
      <p:sp>
        <p:nvSpPr>
          <p:cNvPr id="9" name="TextBox 8"/>
          <p:cNvSpPr txBox="1"/>
          <p:nvPr/>
        </p:nvSpPr>
        <p:spPr>
          <a:xfrm>
            <a:off x="5771275" y="1453552"/>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 </a:t>
            </a:r>
          </a:p>
          <a:p>
            <a:pPr algn="ctr"/>
            <a:r>
              <a:rPr lang="en-US" sz="2800" b="1" dirty="0">
                <a:latin typeface="Calibri" charset="0"/>
                <a:ea typeface="Calibri" charset="0"/>
                <a:cs typeface="Calibri" charset="0"/>
              </a:rPr>
              <a:t>13</a:t>
            </a:r>
          </a:p>
        </p:txBody>
      </p:sp>
      <p:sp>
        <p:nvSpPr>
          <p:cNvPr id="10" name="TextBox 9"/>
          <p:cNvSpPr txBox="1"/>
          <p:nvPr/>
        </p:nvSpPr>
        <p:spPr>
          <a:xfrm>
            <a:off x="7645942" y="976498"/>
            <a:ext cx="1802244" cy="954107"/>
          </a:xfrm>
          <a:prstGeom prst="rect">
            <a:avLst/>
          </a:prstGeom>
          <a:noFill/>
        </p:spPr>
        <p:txBody>
          <a:bodyPr wrap="square" rtlCol="0">
            <a:spAutoFit/>
          </a:bodyPr>
          <a:lstStyle/>
          <a:p>
            <a:pPr algn="ctr"/>
            <a:r>
              <a:rPr lang="en-US" sz="2800" b="1" dirty="0">
                <a:latin typeface="Calibri" charset="0"/>
                <a:ea typeface="Calibri" charset="0"/>
                <a:cs typeface="Calibri" charset="0"/>
              </a:rPr>
              <a:t>Lessons </a:t>
            </a:r>
          </a:p>
          <a:p>
            <a:pPr algn="ctr"/>
            <a:r>
              <a:rPr lang="en-US" sz="2800" b="1" dirty="0">
                <a:latin typeface="Calibri" charset="0"/>
                <a:ea typeface="Calibri" charset="0"/>
                <a:cs typeface="Calibri" charset="0"/>
              </a:rPr>
              <a:t>24 and 29</a:t>
            </a:r>
          </a:p>
        </p:txBody>
      </p:sp>
      <p:sp>
        <p:nvSpPr>
          <p:cNvPr id="11" name="TextBox 10">
            <a:extLst>
              <a:ext uri="{FF2B5EF4-FFF2-40B4-BE49-F238E27FC236}">
                <a16:creationId xmlns:a16="http://schemas.microsoft.com/office/drawing/2014/main" id="{E8F2610B-5D97-754F-AC3D-4CAEA380EAA5}"/>
              </a:ext>
            </a:extLst>
          </p:cNvPr>
          <p:cNvSpPr txBox="1"/>
          <p:nvPr/>
        </p:nvSpPr>
        <p:spPr>
          <a:xfrm>
            <a:off x="2063496" y="5800107"/>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5712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43</a:t>
            </a:fld>
            <a:endParaRPr lang="en-US" dirty="0"/>
          </a:p>
        </p:txBody>
      </p:sp>
      <p:sp>
        <p:nvSpPr>
          <p:cNvPr id="5" name="Text Placeholder 4"/>
          <p:cNvSpPr>
            <a:spLocks noGrp="1"/>
          </p:cNvSpPr>
          <p:nvPr>
            <p:ph type="body" sz="quarter" idx="10"/>
          </p:nvPr>
        </p:nvSpPr>
        <p:spPr>
          <a:xfrm>
            <a:off x="404019" y="948473"/>
            <a:ext cx="11383962" cy="4822825"/>
          </a:xfrm>
        </p:spPr>
        <p:txBody>
          <a:bodyPr/>
          <a:lstStyle/>
          <a:p>
            <a:pPr marL="342900" indent="-342900" fontAlgn="base">
              <a:buFont typeface="Arial" charset="0"/>
              <a:buChar char="•"/>
            </a:pPr>
            <a:r>
              <a:rPr lang="en-US" sz="3800" dirty="0">
                <a:solidFill>
                  <a:schemeClr val="tx1"/>
                </a:solidFill>
              </a:rPr>
              <a:t>What are the Reader’s Circles and how do they live in the Guidebooks?</a:t>
            </a:r>
          </a:p>
          <a:p>
            <a:pPr marL="342900" indent="-342900" fontAlgn="base">
              <a:buFont typeface="Arial" charset="0"/>
              <a:buChar char="•"/>
            </a:pPr>
            <a:endParaRPr lang="en-US" sz="1500" dirty="0">
              <a:solidFill>
                <a:schemeClr val="tx1"/>
              </a:solidFill>
            </a:endParaRPr>
          </a:p>
          <a:p>
            <a:pPr marL="342900" indent="-342900" fontAlgn="base">
              <a:buFont typeface="Arial" charset="0"/>
              <a:buChar char="•"/>
            </a:pPr>
            <a:r>
              <a:rPr lang="en-US" sz="3800" dirty="0">
                <a:solidFill>
                  <a:schemeClr val="tx1"/>
                </a:solidFill>
              </a:rPr>
              <a:t>How does the sequence of tasks and questions in the Guidebooks support building understanding of the text? </a:t>
            </a:r>
          </a:p>
          <a:p>
            <a:pPr marL="342900" indent="-342900" fontAlgn="base">
              <a:buFont typeface="Arial" charset="0"/>
              <a:buChar char="•"/>
            </a:pPr>
            <a:endParaRPr lang="en-US" sz="1500" dirty="0">
              <a:solidFill>
                <a:schemeClr val="tx1"/>
              </a:solidFill>
            </a:endParaRPr>
          </a:p>
          <a:p>
            <a:pPr marL="342900" indent="-342900" fontAlgn="base">
              <a:buFont typeface="Arial" charset="0"/>
              <a:buChar char="•"/>
            </a:pPr>
            <a:r>
              <a:rPr lang="en-US" sz="3800" dirty="0">
                <a:solidFill>
                  <a:schemeClr val="tx1"/>
                </a:solidFill>
              </a:rPr>
              <a:t>Why is it important to implement the Guidebooks with integrity?</a:t>
            </a:r>
          </a:p>
          <a:p>
            <a:pPr marL="0" indent="0">
              <a:buNone/>
            </a:pPr>
            <a:endParaRPr lang="en-US" dirty="0"/>
          </a:p>
        </p:txBody>
      </p:sp>
      <p:sp>
        <p:nvSpPr>
          <p:cNvPr id="4" name="Title 3"/>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3885398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a:t>
            </a:r>
            <a:r>
              <a:rPr lang="en-US" sz="5000" dirty="0"/>
              <a:t>: Close Reading to Build Understanding</a:t>
            </a:r>
            <a:br>
              <a:rPr lang="en-US" sz="5000" dirty="0"/>
            </a:br>
            <a:r>
              <a:rPr lang="en-US" sz="5000" b="1" dirty="0"/>
              <a:t>Session </a:t>
            </a:r>
            <a:r>
              <a:rPr lang="en-US" sz="5000" b="1"/>
              <a:t>3</a:t>
            </a:r>
            <a:r>
              <a:rPr lang="en-US" sz="5000"/>
              <a:t>: Re</a:t>
            </a:r>
            <a:r>
              <a:rPr lang="en-US" sz="5000" dirty="0"/>
              <a:t>-Thinking the Role of TDQs</a:t>
            </a:r>
            <a:endParaRPr lang="en-US" dirty="0">
              <a:latin typeface="Calibri"/>
              <a:cs typeface="Calibri"/>
            </a:endParaRPr>
          </a:p>
        </p:txBody>
      </p:sp>
    </p:spTree>
    <p:extLst>
      <p:ext uri="{BB962C8B-B14F-4D97-AF65-F5344CB8AC3E}">
        <p14:creationId xmlns:p14="http://schemas.microsoft.com/office/powerpoint/2010/main" val="13280523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45</a:t>
            </a:fld>
            <a:endParaRPr lang="en-US" dirty="0"/>
          </a:p>
        </p:txBody>
      </p:sp>
      <p:sp>
        <p:nvSpPr>
          <p:cNvPr id="4" name="Title 3"/>
          <p:cNvSpPr>
            <a:spLocks noGrp="1"/>
          </p:cNvSpPr>
          <p:nvPr>
            <p:ph type="title"/>
          </p:nvPr>
        </p:nvSpPr>
        <p:spPr/>
        <p:txBody>
          <a:bodyPr>
            <a:normAutofit/>
          </a:bodyPr>
          <a:lstStyle/>
          <a:p>
            <a:r>
              <a:rPr lang="en-US" dirty="0"/>
              <a:t>Do Now</a:t>
            </a:r>
          </a:p>
        </p:txBody>
      </p:sp>
      <p:sp>
        <p:nvSpPr>
          <p:cNvPr id="8" name="TextBox 7"/>
          <p:cNvSpPr txBox="1"/>
          <p:nvPr/>
        </p:nvSpPr>
        <p:spPr>
          <a:xfrm>
            <a:off x="205458" y="960155"/>
            <a:ext cx="11986542" cy="4632037"/>
          </a:xfrm>
          <a:prstGeom prst="rect">
            <a:avLst/>
          </a:prstGeom>
          <a:noFill/>
        </p:spPr>
        <p:txBody>
          <a:bodyPr wrap="square" rtlCol="0">
            <a:spAutoFit/>
          </a:bodyPr>
          <a:lstStyle/>
          <a:p>
            <a:r>
              <a:rPr lang="en-US" sz="3700" b="1" dirty="0">
                <a:solidFill>
                  <a:schemeClr val="tx2"/>
                </a:solidFill>
                <a:latin typeface="Calibri" charset="0"/>
                <a:ea typeface="Calibri" charset="0"/>
                <a:cs typeface="Calibri" charset="0"/>
              </a:rPr>
              <a:t>Independently:</a:t>
            </a:r>
          </a:p>
          <a:p>
            <a:pPr marL="457200" indent="-273050">
              <a:buFont typeface="Arial" charset="0"/>
              <a:buChar char="•"/>
            </a:pPr>
            <a:r>
              <a:rPr lang="en-US" sz="3700" b="1" dirty="0">
                <a:solidFill>
                  <a:schemeClr val="tx2"/>
                </a:solidFill>
                <a:latin typeface="Calibri" charset="0"/>
                <a:ea typeface="Calibri" charset="0"/>
                <a:cs typeface="Calibri" charset="0"/>
              </a:rPr>
              <a:t>Read</a:t>
            </a:r>
            <a:r>
              <a:rPr lang="en-US" sz="3700" dirty="0">
                <a:latin typeface="Calibri" charset="0"/>
                <a:ea typeface="Calibri" charset="0"/>
                <a:cs typeface="Calibri" charset="0"/>
              </a:rPr>
              <a:t> the text in your note-catcher</a:t>
            </a:r>
          </a:p>
          <a:p>
            <a:pPr marL="457200" indent="-273050">
              <a:buFont typeface="Arial" charset="0"/>
              <a:buChar char="•"/>
            </a:pPr>
            <a:r>
              <a:rPr lang="en-US" sz="3700" b="1" dirty="0">
                <a:solidFill>
                  <a:schemeClr val="tx2"/>
                </a:solidFill>
                <a:latin typeface="Calibri" charset="0"/>
                <a:ea typeface="Calibri" charset="0"/>
                <a:cs typeface="Calibri" charset="0"/>
              </a:rPr>
              <a:t>Create</a:t>
            </a:r>
            <a:r>
              <a:rPr lang="en-US" sz="3700" dirty="0">
                <a:latin typeface="Calibri" charset="0"/>
                <a:ea typeface="Calibri" charset="0"/>
                <a:cs typeface="Calibri" charset="0"/>
              </a:rPr>
              <a:t> an exemplar student response to the question</a:t>
            </a:r>
          </a:p>
          <a:p>
            <a:pPr marL="457200" indent="-457200">
              <a:buFont typeface="Arial" charset="0"/>
              <a:buChar char="•"/>
            </a:pPr>
            <a:endParaRPr lang="en-US" sz="3600" b="1" dirty="0">
              <a:latin typeface="Calibri" charset="0"/>
              <a:ea typeface="Calibri" charset="0"/>
              <a:cs typeface="Calibri" charset="0"/>
            </a:endParaRPr>
          </a:p>
          <a:p>
            <a:r>
              <a:rPr lang="en-US" sz="3700" b="1" dirty="0">
                <a:solidFill>
                  <a:schemeClr val="tx2"/>
                </a:solidFill>
                <a:latin typeface="Calibri" charset="0"/>
                <a:ea typeface="Calibri" charset="0"/>
                <a:cs typeface="Calibri" charset="0"/>
              </a:rPr>
              <a:t>Discuss with a partner:</a:t>
            </a:r>
          </a:p>
          <a:p>
            <a:pPr marL="457200" indent="-273050">
              <a:buFont typeface="Arial" charset="0"/>
              <a:buChar char="•"/>
            </a:pPr>
            <a:r>
              <a:rPr lang="en-US" sz="3700" dirty="0">
                <a:latin typeface="Calibri" charset="0"/>
                <a:ea typeface="Calibri" charset="0"/>
                <a:cs typeface="Calibri" charset="0"/>
              </a:rPr>
              <a:t>What does this question require students to do?</a:t>
            </a:r>
          </a:p>
          <a:p>
            <a:pPr marL="457200" indent="-273050">
              <a:buFont typeface="Arial" charset="0"/>
              <a:buChar char="•"/>
            </a:pPr>
            <a:r>
              <a:rPr lang="en-US" sz="3700" dirty="0">
                <a:latin typeface="Calibri" charset="0"/>
                <a:ea typeface="Calibri" charset="0"/>
                <a:cs typeface="Calibri" charset="0"/>
              </a:rPr>
              <a:t>What does a strong student response look like for this question?</a:t>
            </a:r>
          </a:p>
        </p:txBody>
      </p:sp>
    </p:spTree>
    <p:extLst>
      <p:ext uri="{BB962C8B-B14F-4D97-AF65-F5344CB8AC3E}">
        <p14:creationId xmlns:p14="http://schemas.microsoft.com/office/powerpoint/2010/main" val="118697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46</a:t>
            </a:fld>
            <a:endParaRPr lang="en-US" dirty="0"/>
          </a:p>
        </p:txBody>
      </p:sp>
      <p:sp>
        <p:nvSpPr>
          <p:cNvPr id="5" name="Text Placeholder 4"/>
          <p:cNvSpPr>
            <a:spLocks noGrp="1"/>
          </p:cNvSpPr>
          <p:nvPr>
            <p:ph type="body" sz="quarter" idx="10"/>
          </p:nvPr>
        </p:nvSpPr>
        <p:spPr/>
        <p:txBody>
          <a:bodyPr/>
          <a:lstStyle/>
          <a:p>
            <a:pPr marL="342900" indent="-342900">
              <a:buFont typeface="Arial" charset="0"/>
              <a:buChar char="•"/>
            </a:pPr>
            <a:r>
              <a:rPr lang="en-US" sz="3500" dirty="0">
                <a:solidFill>
                  <a:schemeClr val="tx1"/>
                </a:solidFill>
              </a:rPr>
              <a:t>Understand what a text-dependent question is and the criteria for what makes a strong text-dependent question </a:t>
            </a:r>
          </a:p>
          <a:p>
            <a:pPr marL="342900" indent="-342900">
              <a:buFont typeface="Arial" charset="0"/>
              <a:buChar char="•"/>
            </a:pPr>
            <a:endParaRPr lang="en-US" sz="500" dirty="0">
              <a:solidFill>
                <a:schemeClr val="tx1"/>
              </a:solidFill>
            </a:endParaRPr>
          </a:p>
          <a:p>
            <a:pPr marL="342900" indent="-342900">
              <a:buFont typeface="Arial" charset="0"/>
              <a:buChar char="•"/>
            </a:pPr>
            <a:r>
              <a:rPr lang="en-US" sz="3500" dirty="0">
                <a:solidFill>
                  <a:schemeClr val="tx1"/>
                </a:solidFill>
              </a:rPr>
              <a:t>Understand the criteria for strong student responses to text-dependent questions</a:t>
            </a:r>
          </a:p>
          <a:p>
            <a:pPr marL="342900" indent="-342900">
              <a:buFont typeface="Arial" charset="0"/>
              <a:buChar char="•"/>
            </a:pPr>
            <a:endParaRPr lang="en-US" sz="500" dirty="0">
              <a:solidFill>
                <a:schemeClr val="tx1"/>
              </a:solidFill>
            </a:endParaRPr>
          </a:p>
          <a:p>
            <a:pPr marL="342900" indent="-342900">
              <a:buFont typeface="Arial" charset="0"/>
              <a:buChar char="•"/>
            </a:pPr>
            <a:r>
              <a:rPr lang="en-US" sz="3500" dirty="0">
                <a:solidFill>
                  <a:schemeClr val="tx1"/>
                </a:solidFill>
              </a:rPr>
              <a:t>Use the Student Look </a:t>
            </a:r>
            <a:r>
              <a:rPr lang="en-US" sz="3500" dirty="0" err="1">
                <a:solidFill>
                  <a:schemeClr val="tx1"/>
                </a:solidFill>
              </a:rPr>
              <a:t>Fors</a:t>
            </a:r>
            <a:r>
              <a:rPr lang="en-US" sz="3500" dirty="0">
                <a:solidFill>
                  <a:schemeClr val="tx1"/>
                </a:solidFill>
              </a:rPr>
              <a:t> and the student response criteria to distinguish between exemplar and non-exemplar student responses to text-dependent questions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87622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47</a:t>
            </a:fld>
            <a:endParaRPr lang="uk-UA" dirty="0"/>
          </a:p>
        </p:txBody>
      </p:sp>
      <p:sp>
        <p:nvSpPr>
          <p:cNvPr id="2" name="Title 1"/>
          <p:cNvSpPr>
            <a:spLocks noGrp="1"/>
          </p:cNvSpPr>
          <p:nvPr>
            <p:ph type="title"/>
          </p:nvPr>
        </p:nvSpPr>
        <p:spPr/>
        <p:txBody>
          <a:bodyPr/>
          <a:lstStyle/>
          <a:p>
            <a:r>
              <a:rPr lang="en-US" dirty="0"/>
              <a:t>Agenda</a:t>
            </a:r>
          </a:p>
        </p:txBody>
      </p:sp>
      <p:graphicFrame>
        <p:nvGraphicFramePr>
          <p:cNvPr id="6" name="Content Placeholder 3"/>
          <p:cNvGraphicFramePr>
            <a:graphicFrameLocks/>
          </p:cNvGraphicFramePr>
          <p:nvPr>
            <p:extLst>
              <p:ext uri="{D42A27DB-BD31-4B8C-83A1-F6EECF244321}">
                <p14:modId xmlns:p14="http://schemas.microsoft.com/office/powerpoint/2010/main" val="3183641408"/>
              </p:ext>
            </p:extLst>
          </p:nvPr>
        </p:nvGraphicFramePr>
        <p:xfrm>
          <a:off x="1651000" y="1237922"/>
          <a:ext cx="9576135" cy="3473009"/>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572834">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25557">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01749">
                <a:tc>
                  <a:txBody>
                    <a:bodyPr/>
                    <a:lstStyle/>
                    <a:p>
                      <a:pPr algn="ctr"/>
                      <a:r>
                        <a:rPr lang="en-US" sz="3400" baseline="0" dirty="0">
                          <a:solidFill>
                            <a:schemeClr val="tx1"/>
                          </a:solidFill>
                          <a:latin typeface="Calibri" charset="0"/>
                          <a:ea typeface="Calibri" charset="0"/>
                          <a:cs typeface="Calibri" charset="0"/>
                        </a:rPr>
                        <a:t>20 </a:t>
                      </a:r>
                      <a:r>
                        <a:rPr lang="en-US" sz="3400" dirty="0">
                          <a:solidFill>
                            <a:schemeClr val="tx1"/>
                          </a:solidFill>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solidFill>
                            <a:schemeClr val="tx1"/>
                          </a:solidFill>
                          <a:latin typeface="Calibri" charset="0"/>
                          <a:ea typeface="Calibri" charset="0"/>
                          <a:cs typeface="Calibri" charset="0"/>
                        </a:rPr>
                        <a:t>What makes a good TDQ?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93897">
                <a:tc>
                  <a:txBody>
                    <a:bodyPr/>
                    <a:lstStyle/>
                    <a:p>
                      <a:pPr algn="ctr"/>
                      <a:r>
                        <a:rPr lang="en-US" sz="3400" dirty="0">
                          <a:solidFill>
                            <a:schemeClr val="tx1"/>
                          </a:solidFill>
                          <a:latin typeface="Calibri" charset="0"/>
                          <a:ea typeface="Calibri" charset="0"/>
                          <a:cs typeface="Calibri" charset="0"/>
                        </a:rPr>
                        <a:t>25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en-US" sz="3400" dirty="0">
                          <a:solidFill>
                            <a:schemeClr val="tx1"/>
                          </a:solidFill>
                          <a:latin typeface="Calibri" charset="0"/>
                          <a:ea typeface="Calibri" charset="0"/>
                          <a:cs typeface="Calibri" charset="0"/>
                        </a:rPr>
                        <a:t>Evaluating</a:t>
                      </a:r>
                      <a:r>
                        <a:rPr lang="en-US" sz="3400" baseline="0" dirty="0">
                          <a:solidFill>
                            <a:schemeClr val="tx1"/>
                          </a:solidFill>
                          <a:latin typeface="Calibri" charset="0"/>
                          <a:ea typeface="Calibri" charset="0"/>
                          <a:cs typeface="Calibri" charset="0"/>
                        </a:rPr>
                        <a:t> Student Responses</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42206">
                <a:tc>
                  <a:txBody>
                    <a:bodyPr/>
                    <a:lstStyle/>
                    <a:p>
                      <a:pPr algn="ctr"/>
                      <a:r>
                        <a:rPr lang="en-US" sz="34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4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74444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48</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94945" y="27432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165268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4" name="Title 3"/>
          <p:cNvSpPr>
            <a:spLocks noGrp="1"/>
          </p:cNvSpPr>
          <p:nvPr>
            <p:ph type="title"/>
          </p:nvPr>
        </p:nvSpPr>
        <p:spPr/>
        <p:txBody>
          <a:bodyPr/>
          <a:lstStyle/>
          <a:p>
            <a:r>
              <a:rPr lang="en-US" dirty="0"/>
              <a:t>Readers Circles and Text-Dependent Questions</a:t>
            </a:r>
          </a:p>
        </p:txBody>
      </p:sp>
      <p:pic>
        <p:nvPicPr>
          <p:cNvPr id="8"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6992" y="756955"/>
            <a:ext cx="8065008" cy="4922659"/>
          </a:xfrm>
          <a:prstGeom prst="rect">
            <a:avLst/>
          </a:prstGeom>
        </p:spPr>
      </p:pic>
      <p:sp>
        <p:nvSpPr>
          <p:cNvPr id="2" name="TextBox 1"/>
          <p:cNvSpPr txBox="1"/>
          <p:nvPr/>
        </p:nvSpPr>
        <p:spPr>
          <a:xfrm>
            <a:off x="309124" y="1727789"/>
            <a:ext cx="3508744" cy="3539430"/>
          </a:xfrm>
          <a:prstGeom prst="rect">
            <a:avLst/>
          </a:prstGeom>
          <a:solidFill>
            <a:schemeClr val="bg1">
              <a:lumMod val="85000"/>
            </a:schemeClr>
          </a:solidFill>
          <a:ln w="25400">
            <a:solidFill>
              <a:schemeClr val="tx2">
                <a:lumMod val="75000"/>
              </a:schemeClr>
            </a:solidFill>
          </a:ln>
        </p:spPr>
        <p:txBody>
          <a:bodyPr wrap="square" rtlCol="0">
            <a:spAutoFit/>
          </a:bodyPr>
          <a:lstStyle/>
          <a:p>
            <a:pPr algn="ctr">
              <a:buSzPct val="100000"/>
            </a:pPr>
            <a:r>
              <a:rPr lang="en-US" sz="3200" dirty="0">
                <a:latin typeface="Calibri" charset="0"/>
                <a:ea typeface="Calibri" charset="0"/>
                <a:cs typeface="Calibri" charset="0"/>
              </a:rPr>
              <a:t>How would you describe the initial atmosphere of the poem? Support your answer with evidence from the poem.</a:t>
            </a:r>
          </a:p>
        </p:txBody>
      </p:sp>
      <p:sp>
        <p:nvSpPr>
          <p:cNvPr id="7" name="TextBox 6">
            <a:extLst>
              <a:ext uri="{FF2B5EF4-FFF2-40B4-BE49-F238E27FC236}">
                <a16:creationId xmlns:a16="http://schemas.microsoft.com/office/drawing/2014/main" id="{398CA3AD-9140-0D48-A956-FC7D0AB821BE}"/>
              </a:ext>
            </a:extLst>
          </p:cNvPr>
          <p:cNvSpPr txBox="1"/>
          <p:nvPr/>
        </p:nvSpPr>
        <p:spPr>
          <a:xfrm>
            <a:off x="10162495" y="579454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863376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800" b="1" dirty="0">
                <a:solidFill>
                  <a:schemeClr val="accent5"/>
                </a:solidFill>
                <a:sym typeface="Arial"/>
              </a:rPr>
              <a:t>Complexity</a:t>
            </a:r>
            <a:r>
              <a:rPr lang="en-US" sz="3800" dirty="0">
                <a:solidFill>
                  <a:schemeClr val="accent5"/>
                </a:solidFill>
                <a:sym typeface="Arial"/>
              </a:rPr>
              <a:t>: </a:t>
            </a:r>
            <a:r>
              <a:rPr lang="x-none" sz="3800" dirty="0">
                <a:solidFill>
                  <a:schemeClr val="tx1"/>
                </a:solidFill>
                <a:sym typeface="Arial"/>
              </a:rPr>
              <a:t>Regular </a:t>
            </a:r>
            <a:r>
              <a:rPr lang="en-US" sz="3800" dirty="0">
                <a:solidFill>
                  <a:schemeClr val="tx1"/>
                </a:solidFill>
                <a:sym typeface="Arial"/>
              </a:rPr>
              <a:t>p</a:t>
            </a:r>
            <a:r>
              <a:rPr lang="x-none" sz="3800" dirty="0">
                <a:solidFill>
                  <a:schemeClr val="tx1"/>
                </a:solidFill>
                <a:sym typeface="Arial"/>
              </a:rPr>
              <a:t>ractice </a:t>
            </a:r>
            <a:r>
              <a:rPr lang="en-US" sz="3800" dirty="0">
                <a:solidFill>
                  <a:schemeClr val="tx1"/>
                </a:solidFill>
                <a:sym typeface="Arial"/>
              </a:rPr>
              <a:t>w</a:t>
            </a:r>
            <a:r>
              <a:rPr lang="x-none" sz="3800" dirty="0">
                <a:solidFill>
                  <a:schemeClr val="tx1"/>
                </a:solidFill>
                <a:sym typeface="Arial"/>
              </a:rPr>
              <a:t>ith</a:t>
            </a:r>
            <a:r>
              <a:rPr lang="en-US" sz="3800" dirty="0">
                <a:solidFill>
                  <a:schemeClr val="tx1"/>
                </a:solidFill>
                <a:sym typeface="Arial"/>
              </a:rPr>
              <a:t> c</a:t>
            </a:r>
            <a:r>
              <a:rPr lang="x-none" sz="3800" dirty="0">
                <a:solidFill>
                  <a:schemeClr val="tx1"/>
                </a:solidFill>
                <a:sym typeface="Arial"/>
              </a:rPr>
              <a:t>omplex </a:t>
            </a:r>
            <a:r>
              <a:rPr lang="en-US" sz="3800" dirty="0">
                <a:solidFill>
                  <a:schemeClr val="tx1"/>
                </a:solidFill>
                <a:sym typeface="Arial"/>
              </a:rPr>
              <a:t>t</a:t>
            </a:r>
            <a:r>
              <a:rPr lang="x-none" sz="3800" dirty="0">
                <a:solidFill>
                  <a:schemeClr val="tx1"/>
                </a:solidFill>
                <a:sym typeface="Arial"/>
              </a:rPr>
              <a:t>ext </a:t>
            </a:r>
            <a:r>
              <a:rPr lang="en-US" sz="3800" dirty="0">
                <a:solidFill>
                  <a:schemeClr val="tx1"/>
                </a:solidFill>
                <a:sym typeface="Arial"/>
              </a:rPr>
              <a:t>a</a:t>
            </a:r>
            <a:r>
              <a:rPr lang="x-none" sz="3800" dirty="0">
                <a:solidFill>
                  <a:schemeClr val="tx1"/>
                </a:solidFill>
                <a:sym typeface="Arial"/>
              </a:rPr>
              <a:t>nd </a:t>
            </a:r>
            <a:r>
              <a:rPr lang="en-US" sz="3800" dirty="0" err="1">
                <a:solidFill>
                  <a:schemeClr val="tx1"/>
                </a:solidFill>
                <a:sym typeface="Arial"/>
              </a:rPr>
              <a:t>i</a:t>
            </a:r>
            <a:r>
              <a:rPr lang="x-none" sz="3800" dirty="0">
                <a:solidFill>
                  <a:schemeClr val="tx1"/>
                </a:solidFill>
                <a:sym typeface="Arial"/>
              </a:rPr>
              <a:t>ts </a:t>
            </a:r>
            <a:r>
              <a:rPr lang="en-US" sz="3800" dirty="0">
                <a:solidFill>
                  <a:schemeClr val="tx1"/>
                </a:solidFill>
                <a:sym typeface="Arial"/>
              </a:rPr>
              <a:t>a</a:t>
            </a:r>
            <a:r>
              <a:rPr lang="x-none" sz="3800" dirty="0">
                <a:solidFill>
                  <a:schemeClr val="tx1"/>
                </a:solidFill>
                <a:sym typeface="Arial"/>
              </a:rPr>
              <a:t>cademic </a:t>
            </a:r>
            <a:r>
              <a:rPr lang="en-US" sz="3800" dirty="0">
                <a:solidFill>
                  <a:schemeClr val="tx1"/>
                </a:solidFill>
                <a:sym typeface="Arial"/>
              </a:rPr>
              <a:t>l</a:t>
            </a:r>
            <a:r>
              <a:rPr lang="x-none" sz="3800" dirty="0">
                <a:solidFill>
                  <a:schemeClr val="tx1"/>
                </a:solidFill>
                <a:sym typeface="Arial"/>
              </a:rPr>
              <a:t>anguage</a:t>
            </a:r>
            <a:endParaRPr lang="en-US" sz="3800" dirty="0">
              <a:solidFill>
                <a:schemeClr val="tx1"/>
              </a:solidFill>
              <a:sym typeface="Arial"/>
            </a:endParaRPr>
          </a:p>
          <a:p>
            <a:pPr marL="514338" indent="-514338">
              <a:lnSpc>
                <a:spcPct val="120000"/>
              </a:lnSpc>
              <a:buSzPct val="85000"/>
              <a:buAutoNum type="arabicPeriod"/>
            </a:pPr>
            <a:r>
              <a:rPr lang="en-US" sz="3800" b="1" dirty="0">
                <a:solidFill>
                  <a:schemeClr val="accent5"/>
                </a:solidFill>
                <a:sym typeface="Arial"/>
              </a:rPr>
              <a:t>Evidence</a:t>
            </a:r>
            <a:r>
              <a:rPr lang="en-US" sz="3800" dirty="0">
                <a:solidFill>
                  <a:schemeClr val="accent5"/>
                </a:solidFill>
                <a:sym typeface="Arial"/>
              </a:rPr>
              <a:t>: </a:t>
            </a:r>
            <a:r>
              <a:rPr lang="en-US" sz="38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800" b="1" dirty="0">
                <a:solidFill>
                  <a:schemeClr val="accent5"/>
                </a:solidFill>
                <a:sym typeface="Arial"/>
              </a:rPr>
              <a:t>Knowledge</a:t>
            </a:r>
            <a:r>
              <a:rPr lang="en-US" sz="3800" dirty="0">
                <a:solidFill>
                  <a:schemeClr val="accent5"/>
                </a:solidFill>
                <a:sym typeface="Arial"/>
              </a:rPr>
              <a:t>: </a:t>
            </a:r>
            <a:r>
              <a:rPr lang="en-US" sz="3800" dirty="0">
                <a:solidFill>
                  <a:schemeClr val="tx1"/>
                </a:solidFill>
                <a:sym typeface="Arial"/>
              </a:rPr>
              <a:t>Building knowledge through content-rich nonfiction</a:t>
            </a:r>
            <a:endParaRPr lang="en-US" sz="3800" dirty="0">
              <a:solidFill>
                <a:schemeClr val="tx1"/>
              </a:solidFill>
            </a:endParaRPr>
          </a:p>
          <a:p>
            <a:endParaRPr lang="en-US" dirty="0"/>
          </a:p>
        </p:txBody>
      </p:sp>
      <p:sp>
        <p:nvSpPr>
          <p:cNvPr id="4" name="Title 3"/>
          <p:cNvSpPr>
            <a:spLocks noGrp="1"/>
          </p:cNvSpPr>
          <p:nvPr>
            <p:ph type="title"/>
          </p:nvPr>
        </p:nvSpPr>
        <p:spPr/>
        <p:txBody>
          <a:bodyPr/>
          <a:lstStyle/>
          <a:p>
            <a:r>
              <a:rPr lang="en-US" dirty="0"/>
              <a:t>The Instructional Shifts in Literacy</a:t>
            </a:r>
          </a:p>
        </p:txBody>
      </p:sp>
      <p:sp>
        <p:nvSpPr>
          <p:cNvPr id="5" name="TextBox 4"/>
          <p:cNvSpPr txBox="1"/>
          <p:nvPr/>
        </p:nvSpPr>
        <p:spPr>
          <a:xfrm>
            <a:off x="848536" y="1230000"/>
            <a:ext cx="10739336" cy="1498060"/>
          </a:xfrm>
          <a:prstGeom prst="rect">
            <a:avLst/>
          </a:prstGeom>
          <a:noFill/>
          <a:ln w="31750">
            <a:solidFill>
              <a:schemeClr val="tx2"/>
            </a:solidFill>
          </a:ln>
        </p:spPr>
        <p:txBody>
          <a:bodyPr wrap="square" rtlCol="0">
            <a:spAutoFit/>
          </a:bodyPr>
          <a:lstStyle/>
          <a:p>
            <a:endParaRPr lang="en-US"/>
          </a:p>
        </p:txBody>
      </p:sp>
    </p:spTree>
    <p:extLst>
      <p:ext uri="{BB962C8B-B14F-4D97-AF65-F5344CB8AC3E}">
        <p14:creationId xmlns:p14="http://schemas.microsoft.com/office/powerpoint/2010/main" val="89247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50</a:t>
            </a:fld>
            <a:endParaRPr lang="uk-UA" dirty="0"/>
          </a:p>
        </p:txBody>
      </p:sp>
      <p:sp>
        <p:nvSpPr>
          <p:cNvPr id="7" name="Text Placeholder 6"/>
          <p:cNvSpPr>
            <a:spLocks noGrp="1"/>
          </p:cNvSpPr>
          <p:nvPr>
            <p:ph type="body" sz="quarter" idx="10"/>
          </p:nvPr>
        </p:nvSpPr>
        <p:spPr>
          <a:xfrm>
            <a:off x="398463" y="888957"/>
            <a:ext cx="5555769" cy="4822825"/>
          </a:xfrm>
        </p:spPr>
        <p:txBody>
          <a:bodyPr/>
          <a:lstStyle/>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“Casey at the Bat,” Casey strikes out. Describe a time when you failed at something.</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dirty="0">
                <a:solidFill>
                  <a:schemeClr val="tx1"/>
                </a:solidFill>
                <a:latin typeface="Calibri" charset="0"/>
                <a:ea typeface="Calibri" charset="0"/>
                <a:cs typeface="Calibri" charset="0"/>
                <a:sym typeface="Arial" charset="0"/>
              </a:rPr>
              <a:t>In “Letter from a Birmingham Jail,” Dr. King discusses nonviolent protest. Discuss, in writing, a time when you wanted to fight against something that you felt was unfair.</a:t>
            </a:r>
          </a:p>
          <a:p>
            <a:pPr marL="0" indent="0">
              <a:lnSpc>
                <a:spcPct val="100000"/>
              </a:lnSpc>
              <a:spcBef>
                <a:spcPct val="0"/>
              </a:spcBef>
              <a:buClr>
                <a:srgbClr val="000000"/>
              </a:buClr>
              <a:buSzPct val="173000"/>
              <a:buNone/>
            </a:pPr>
            <a:endParaRPr lang="en-US" altLang="en-US" sz="2400" dirty="0">
              <a:solidFill>
                <a:schemeClr val="tx1"/>
              </a:solidFill>
              <a:latin typeface="Calibri" charset="0"/>
              <a:ea typeface="Calibri" charset="0"/>
              <a:cs typeface="Calibri" charset="0"/>
              <a:sym typeface="Arial" charset="0"/>
            </a:endParaRPr>
          </a:p>
          <a:p>
            <a:pPr marL="0" indent="0">
              <a:lnSpc>
                <a:spcPct val="100000"/>
              </a:lnSpc>
              <a:spcBef>
                <a:spcPct val="0"/>
              </a:spcBef>
              <a:buClr>
                <a:srgbClr val="000000"/>
              </a:buClr>
              <a:buSzPct val="173000"/>
              <a:buNone/>
            </a:pPr>
            <a:r>
              <a:rPr lang="en-US" altLang="en-US" sz="2400" i="1" dirty="0">
                <a:solidFill>
                  <a:schemeClr val="tx1"/>
                </a:solidFill>
                <a:latin typeface="Calibri" charset="0"/>
                <a:ea typeface="Calibri" charset="0"/>
                <a:cs typeface="Calibri" charset="0"/>
                <a:sym typeface="Arial" charset="0"/>
              </a:rPr>
              <a:t>The Lion, the Witch, and the Wardrobe </a:t>
            </a:r>
            <a:r>
              <a:rPr lang="en-US" altLang="en-US" sz="2400" dirty="0">
                <a:solidFill>
                  <a:schemeClr val="tx1"/>
                </a:solidFill>
                <a:latin typeface="Calibri" charset="0"/>
                <a:ea typeface="Calibri" charset="0"/>
                <a:cs typeface="Calibri" charset="0"/>
                <a:sym typeface="Arial" charset="0"/>
              </a:rPr>
              <a:t>tells the story of</a:t>
            </a:r>
            <a:r>
              <a:rPr lang="en-US" altLang="en-US" sz="2400" i="1" dirty="0">
                <a:solidFill>
                  <a:schemeClr val="tx1"/>
                </a:solidFill>
                <a:latin typeface="Calibri" charset="0"/>
                <a:ea typeface="Calibri" charset="0"/>
                <a:cs typeface="Calibri" charset="0"/>
                <a:sym typeface="Arial" charset="0"/>
              </a:rPr>
              <a:t> </a:t>
            </a:r>
            <a:r>
              <a:rPr lang="en-US" altLang="en-US" sz="2400" dirty="0">
                <a:solidFill>
                  <a:schemeClr val="tx1"/>
                </a:solidFill>
                <a:latin typeface="Calibri" charset="0"/>
                <a:ea typeface="Calibri" charset="0"/>
                <a:cs typeface="Calibri" charset="0"/>
                <a:sym typeface="Arial" charset="0"/>
              </a:rPr>
              <a:t>four siblings who have many adventures in Narnia. Write about an adventure that you have taken with your family. </a:t>
            </a:r>
            <a:endParaRPr lang="en-US" altLang="en-US" sz="2400" i="1" dirty="0">
              <a:solidFill>
                <a:schemeClr val="tx1"/>
              </a:solidFill>
              <a:latin typeface="Calibri" charset="0"/>
              <a:ea typeface="Calibri" charset="0"/>
              <a:cs typeface="Calibri" charset="0"/>
              <a:sym typeface="Arial" charset="0"/>
            </a:endParaRPr>
          </a:p>
          <a:p>
            <a:pPr marL="0" indent="0" algn="ctr">
              <a:buNone/>
            </a:pPr>
            <a:endParaRPr lang="en-US" sz="3600" dirty="0">
              <a:solidFill>
                <a:schemeClr val="tx1"/>
              </a:solidFill>
            </a:endParaRPr>
          </a:p>
        </p:txBody>
      </p:sp>
      <p:sp>
        <p:nvSpPr>
          <p:cNvPr id="6" name="Title 5"/>
          <p:cNvSpPr>
            <a:spLocks noGrp="1"/>
          </p:cNvSpPr>
          <p:nvPr>
            <p:ph type="title"/>
          </p:nvPr>
        </p:nvSpPr>
        <p:spPr/>
        <p:txBody>
          <a:bodyPr/>
          <a:lstStyle/>
          <a:p>
            <a:r>
              <a:rPr lang="en-US" dirty="0"/>
              <a:t>Non Text-Dependent             vs.           Text-Dependent</a:t>
            </a:r>
          </a:p>
        </p:txBody>
      </p:sp>
      <p:sp>
        <p:nvSpPr>
          <p:cNvPr id="8" name="Rectangle 7"/>
          <p:cNvSpPr/>
          <p:nvPr/>
        </p:nvSpPr>
        <p:spPr>
          <a:xfrm>
            <a:off x="7102549" y="975204"/>
            <a:ext cx="5089451" cy="4699492"/>
          </a:xfrm>
          <a:prstGeom prst="rect">
            <a:avLst/>
          </a:prstGeom>
        </p:spPr>
        <p:txBody>
          <a:bodyPr wrap="square">
            <a:spAutoFit/>
          </a:bodyPr>
          <a:lstStyle/>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makes Casey’s experiences at bat</a:t>
            </a:r>
            <a:r>
              <a:rPr lang="en-US" sz="2400" dirty="0">
                <a:solidFill>
                  <a:schemeClr val="dk1"/>
                </a:solidFill>
                <a:latin typeface="Calibri" charset="0"/>
                <a:ea typeface="Calibri" charset="0"/>
                <a:cs typeface="Calibri" charset="0"/>
                <a:sym typeface="Arial"/>
                <a:rtl val="0"/>
              </a:rPr>
              <a:t> humorous?</a:t>
            </a:r>
          </a:p>
          <a:p>
            <a:pPr>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marL="231775" indent="-23177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What can you infer from King’s</a:t>
            </a:r>
            <a:r>
              <a:rPr lang="en-US" sz="2400" dirty="0">
                <a:solidFill>
                  <a:schemeClr val="dk1"/>
                </a:solidFill>
                <a:latin typeface="Calibri" charset="0"/>
                <a:ea typeface="Calibri" charset="0"/>
                <a:cs typeface="Calibri" charset="0"/>
                <a:sym typeface="Arial"/>
                <a:rtl val="0"/>
              </a:rPr>
              <a:t> </a:t>
            </a:r>
            <a:r>
              <a:rPr lang="x-none" sz="2400" dirty="0">
                <a:solidFill>
                  <a:schemeClr val="dk1"/>
                </a:solidFill>
                <a:latin typeface="Calibri" charset="0"/>
                <a:ea typeface="Calibri" charset="0"/>
                <a:cs typeface="Calibri" charset="0"/>
                <a:sym typeface="Arial"/>
                <a:rtl val="0"/>
              </a:rPr>
              <a:t>letter about the letter that he </a:t>
            </a:r>
            <a:r>
              <a:rPr lang="x-none" sz="2400" dirty="0">
                <a:solidFill>
                  <a:schemeClr val="dk1"/>
                </a:solidFill>
                <a:latin typeface="Calibri" charset="0"/>
                <a:ea typeface="Calibri" charset="0"/>
                <a:cs typeface="Calibri" charset="0"/>
                <a:rtl val="0"/>
              </a:rPr>
              <a:t>received?</a:t>
            </a: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x-none" sz="2400" dirty="0">
                <a:solidFill>
                  <a:schemeClr val="dk1"/>
                </a:solidFill>
                <a:latin typeface="Calibri" charset="0"/>
                <a:ea typeface="Calibri" charset="0"/>
                <a:cs typeface="Calibri" charset="0"/>
                <a:sym typeface="Arial"/>
                <a:rtl val="0"/>
              </a:rPr>
              <a:t> </a:t>
            </a:r>
            <a:endParaRPr lang="en-US" sz="2400" dirty="0">
              <a:solidFill>
                <a:schemeClr val="dk1"/>
              </a:solidFill>
              <a:latin typeface="Calibri" charset="0"/>
              <a:ea typeface="Calibri" charset="0"/>
              <a:cs typeface="Calibri" charset="0"/>
              <a:sym typeface="Arial"/>
              <a:rtl val="0"/>
            </a:endParaRPr>
          </a:p>
          <a:p>
            <a:pPr marL="225425">
              <a:lnSpc>
                <a:spcPct val="114000"/>
              </a:lnSpc>
              <a:buClr>
                <a:schemeClr val="dk1"/>
              </a:buClr>
              <a:buSzPct val="25000"/>
              <a:defRPr/>
            </a:pPr>
            <a:endParaRPr lang="en-US" sz="2400" dirty="0">
              <a:solidFill>
                <a:schemeClr val="dk1"/>
              </a:solidFill>
              <a:latin typeface="Calibri" charset="0"/>
              <a:ea typeface="Calibri" charset="0"/>
              <a:cs typeface="Calibri" charset="0"/>
              <a:sym typeface="Arial"/>
              <a:rtl val="0"/>
            </a:endParaRPr>
          </a:p>
          <a:p>
            <a:pPr>
              <a:lnSpc>
                <a:spcPct val="114000"/>
              </a:lnSpc>
              <a:buClr>
                <a:schemeClr val="dk1"/>
              </a:buClr>
              <a:buSzPct val="25000"/>
              <a:defRPr/>
            </a:pPr>
            <a:r>
              <a:rPr lang="en-US" sz="2400" dirty="0">
                <a:solidFill>
                  <a:schemeClr val="dk1"/>
                </a:solidFill>
                <a:latin typeface="Calibri" charset="0"/>
                <a:ea typeface="Calibri" charset="0"/>
                <a:cs typeface="Calibri" charset="0"/>
                <a:sym typeface="Arial"/>
                <a:rtl val="0"/>
              </a:rPr>
              <a:t>In </a:t>
            </a:r>
            <a:r>
              <a:rPr lang="en-US" sz="2400" i="1" dirty="0">
                <a:solidFill>
                  <a:schemeClr val="dk1"/>
                </a:solidFill>
                <a:latin typeface="Calibri" charset="0"/>
                <a:ea typeface="Calibri" charset="0"/>
                <a:cs typeface="Calibri" charset="0"/>
                <a:sym typeface="Arial"/>
                <a:rtl val="0"/>
              </a:rPr>
              <a:t>The Lion, the Witch, and the Wardrobe, </a:t>
            </a:r>
            <a:r>
              <a:rPr lang="en-US" sz="2400" dirty="0">
                <a:solidFill>
                  <a:schemeClr val="dk1"/>
                </a:solidFill>
                <a:latin typeface="Calibri" charset="0"/>
                <a:ea typeface="Calibri" charset="0"/>
                <a:cs typeface="Calibri" charset="0"/>
                <a:sym typeface="Arial"/>
                <a:rtl val="0"/>
              </a:rPr>
              <a:t>how and why does Edmund change? </a:t>
            </a:r>
            <a:endParaRPr lang="x-none" sz="2400" dirty="0">
              <a:solidFill>
                <a:schemeClr val="dk1"/>
              </a:solidFill>
              <a:latin typeface="Calibri" charset="0"/>
              <a:ea typeface="Calibri" charset="0"/>
              <a:cs typeface="Calibri" charset="0"/>
              <a:sym typeface="Arial"/>
              <a:rtl val="0"/>
            </a:endParaRPr>
          </a:p>
        </p:txBody>
      </p:sp>
      <p:sp>
        <p:nvSpPr>
          <p:cNvPr id="9" name="Right Arrow 8"/>
          <p:cNvSpPr/>
          <p:nvPr/>
        </p:nvSpPr>
        <p:spPr>
          <a:xfrm>
            <a:off x="5954232" y="1167789"/>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5990990" y="2925820"/>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5954232" y="4683851"/>
            <a:ext cx="914400" cy="452927"/>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6810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51</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dirty="0"/>
          </a:p>
          <a:p>
            <a:pPr marL="0" lvl="0" indent="0">
              <a:buNone/>
            </a:pPr>
            <a:endParaRPr lang="en-US" sz="3400" dirty="0"/>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lstStyle/>
          <a:p>
            <a:r>
              <a:rPr lang="en-US" dirty="0"/>
              <a:t>What are text-dependent questions?</a:t>
            </a:r>
          </a:p>
        </p:txBody>
      </p:sp>
      <p:sp>
        <p:nvSpPr>
          <p:cNvPr id="2" name="TextBox 1"/>
          <p:cNvSpPr txBox="1"/>
          <p:nvPr/>
        </p:nvSpPr>
        <p:spPr>
          <a:xfrm>
            <a:off x="7038753" y="1191515"/>
            <a:ext cx="4503022" cy="4524315"/>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How would you describe the initial atmosphere of the poem? Support your answer with evidence from the poem. </a:t>
            </a:r>
          </a:p>
          <a:p>
            <a:pPr algn="ctr">
              <a:buSzPct val="100000"/>
            </a:pPr>
            <a:endParaRPr lang="en-US" sz="3600" dirty="0">
              <a:latin typeface="Calibri" charset="0"/>
              <a:ea typeface="Calibri" charset="0"/>
              <a:cs typeface="Calibri" charset="0"/>
            </a:endParaRPr>
          </a:p>
        </p:txBody>
      </p:sp>
      <p:sp>
        <p:nvSpPr>
          <p:cNvPr id="3" name="Rectangle 2"/>
          <p:cNvSpPr/>
          <p:nvPr/>
        </p:nvSpPr>
        <p:spPr>
          <a:xfrm>
            <a:off x="411126" y="1244624"/>
            <a:ext cx="5585637" cy="4278094"/>
          </a:xfrm>
          <a:prstGeom prst="rect">
            <a:avLst/>
          </a:prstGeom>
        </p:spPr>
        <p:txBody>
          <a:bodyPr wrap="square">
            <a:spAutoFit/>
          </a:bodyPr>
          <a:lstStyle/>
          <a:p>
            <a:pPr marL="457200" lvl="0" indent="-457200">
              <a:spcBef>
                <a:spcPts val="0"/>
              </a:spcBef>
              <a:buFont typeface="Arial" charset="0"/>
              <a:buChar char="•"/>
            </a:pPr>
            <a:r>
              <a:rPr lang="en-US" sz="3400" dirty="0">
                <a:latin typeface="Calibri" charset="0"/>
                <a:ea typeface="Calibri" charset="0"/>
                <a:cs typeface="Calibri" charset="0"/>
              </a:rPr>
              <a:t>Push students to rely solely on the text </a:t>
            </a:r>
          </a:p>
          <a:p>
            <a:pPr marL="457200" lvl="0" indent="-457200">
              <a:spcBef>
                <a:spcPts val="0"/>
              </a:spcBef>
              <a:buFont typeface="Arial" charset="0"/>
              <a:buChar char="•"/>
            </a:pPr>
            <a:r>
              <a:rPr lang="en-US" sz="3400" dirty="0">
                <a:latin typeface="Calibri" charset="0"/>
                <a:ea typeface="Calibri" charset="0"/>
                <a:cs typeface="Calibri" charset="0"/>
              </a:rPr>
              <a:t>Must be traceable “back to the text.” </a:t>
            </a:r>
          </a:p>
          <a:p>
            <a:pPr marL="457200" lvl="0" indent="-457200">
              <a:spcBef>
                <a:spcPts val="0"/>
              </a:spcBef>
              <a:buFont typeface="Arial" charset="0"/>
              <a:buChar char="•"/>
            </a:pPr>
            <a:r>
              <a:rPr lang="en-US" sz="3400" dirty="0">
                <a:latin typeface="Calibri" charset="0"/>
                <a:ea typeface="Calibri" charset="0"/>
                <a:cs typeface="Calibri" charset="0"/>
              </a:rPr>
              <a:t>Can not be answered based on personal opinion or background knowledge alone</a:t>
            </a:r>
          </a:p>
        </p:txBody>
      </p:sp>
    </p:spTree>
    <p:extLst>
      <p:ext uri="{BB962C8B-B14F-4D97-AF65-F5344CB8AC3E}">
        <p14:creationId xmlns:p14="http://schemas.microsoft.com/office/powerpoint/2010/main" val="5211072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52</a:t>
            </a:fld>
            <a:endParaRPr lang="uk-UA" dirty="0"/>
          </a:p>
        </p:txBody>
      </p:sp>
      <p:sp>
        <p:nvSpPr>
          <p:cNvPr id="3" name="Text Placeholder 2"/>
          <p:cNvSpPr>
            <a:spLocks noGrp="1"/>
          </p:cNvSpPr>
          <p:nvPr>
            <p:ph type="body" sz="quarter" idx="10"/>
          </p:nvPr>
        </p:nvSpPr>
        <p:spPr>
          <a:xfrm>
            <a:off x="398463" y="1416219"/>
            <a:ext cx="5807784" cy="4822825"/>
          </a:xfrm>
        </p:spPr>
        <p:txBody>
          <a:bodyPr/>
          <a:lstStyle/>
          <a:p>
            <a:pPr marL="342900" lvl="0" indent="-342900"/>
            <a:r>
              <a:rPr lang="en-US" sz="3600" dirty="0">
                <a:solidFill>
                  <a:schemeClr val="tx1"/>
                </a:solidFill>
              </a:rPr>
              <a:t>Text-dependent questions help readers build meaning of a text.</a:t>
            </a:r>
          </a:p>
          <a:p>
            <a:pPr marL="342900" lvl="0" indent="-342900"/>
            <a:endParaRPr lang="en-US" sz="1000" dirty="0">
              <a:solidFill>
                <a:schemeClr val="tx1"/>
              </a:solidFill>
            </a:endParaRPr>
          </a:p>
          <a:p>
            <a:pPr marL="342900" lvl="0" indent="-342900"/>
            <a:r>
              <a:rPr lang="en-US" sz="3600" dirty="0">
                <a:solidFill>
                  <a:schemeClr val="tx1"/>
                </a:solidFill>
              </a:rPr>
              <a:t>Text dependent questions act as a scaffold, supporting students in accessing and understanding texts</a:t>
            </a:r>
            <a:endParaRPr lang="en-US" dirty="0"/>
          </a:p>
        </p:txBody>
      </p:sp>
      <p:sp>
        <p:nvSpPr>
          <p:cNvPr id="4" name="Title 3"/>
          <p:cNvSpPr>
            <a:spLocks noGrp="1"/>
          </p:cNvSpPr>
          <p:nvPr>
            <p:ph type="title"/>
          </p:nvPr>
        </p:nvSpPr>
        <p:spPr/>
        <p:txBody>
          <a:bodyPr/>
          <a:lstStyle/>
          <a:p>
            <a:r>
              <a:rPr lang="en-US" dirty="0"/>
              <a:t>Why ask text-dependent questions?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8" y="975760"/>
            <a:ext cx="4933507" cy="4898014"/>
          </a:xfrm>
          <a:prstGeom prst="rect">
            <a:avLst/>
          </a:prstGeom>
        </p:spPr>
      </p:pic>
    </p:spTree>
    <p:extLst>
      <p:ext uri="{BB962C8B-B14F-4D97-AF65-F5344CB8AC3E}">
        <p14:creationId xmlns:p14="http://schemas.microsoft.com/office/powerpoint/2010/main" val="35493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53</a:t>
            </a:fld>
            <a:endParaRPr lang="uk-UA" dirty="0"/>
          </a:p>
        </p:txBody>
      </p:sp>
      <p:sp>
        <p:nvSpPr>
          <p:cNvPr id="4" name="Title 3"/>
          <p:cNvSpPr>
            <a:spLocks noGrp="1"/>
          </p:cNvSpPr>
          <p:nvPr>
            <p:ph type="title"/>
          </p:nvPr>
        </p:nvSpPr>
        <p:spPr/>
        <p:txBody>
          <a:bodyPr/>
          <a:lstStyle/>
          <a:p>
            <a:r>
              <a:rPr lang="en-US" dirty="0"/>
              <a:t>How do TDQs act as a scaffold?</a:t>
            </a: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496" y="932053"/>
            <a:ext cx="8065008" cy="4922659"/>
          </a:xfrm>
          <a:prstGeom prst="rect">
            <a:avLst/>
          </a:prstGeom>
        </p:spPr>
      </p:pic>
      <p:sp>
        <p:nvSpPr>
          <p:cNvPr id="6" name="TextBox 5">
            <a:extLst>
              <a:ext uri="{FF2B5EF4-FFF2-40B4-BE49-F238E27FC236}">
                <a16:creationId xmlns:a16="http://schemas.microsoft.com/office/drawing/2014/main" id="{E0475924-EC92-514C-AF52-8B7244E1CB92}"/>
              </a:ext>
            </a:extLst>
          </p:cNvPr>
          <p:cNvSpPr txBox="1"/>
          <p:nvPr/>
        </p:nvSpPr>
        <p:spPr>
          <a:xfrm>
            <a:off x="8450073" y="577205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653262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54</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p:txBody>
          <a:bodyPr/>
          <a:lstStyle/>
          <a:p>
            <a:pPr marL="0" lvl="0" indent="0">
              <a:buNone/>
            </a:pPr>
            <a:endParaRPr lang="en-US" sz="3400" b="1" dirty="0">
              <a:solidFill>
                <a:schemeClr val="tx1"/>
              </a:solidFill>
            </a:endParaRPr>
          </a:p>
          <a:p>
            <a:pPr marL="514350" indent="-514350">
              <a:buAutoNum type="arabicParenR"/>
            </a:pPr>
            <a:endParaRPr lang="en-US" sz="3400" dirty="0"/>
          </a:p>
        </p:txBody>
      </p:sp>
      <p:sp>
        <p:nvSpPr>
          <p:cNvPr id="4" name="Title 3"/>
          <p:cNvSpPr>
            <a:spLocks noGrp="1"/>
          </p:cNvSpPr>
          <p:nvPr>
            <p:ph type="title"/>
          </p:nvPr>
        </p:nvSpPr>
        <p:spPr/>
        <p:txBody>
          <a:bodyPr>
            <a:normAutofit/>
          </a:bodyPr>
          <a:lstStyle/>
          <a:p>
            <a:r>
              <a:rPr lang="en-US" dirty="0"/>
              <a:t>Inputs and Outputs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562" y="2624507"/>
            <a:ext cx="1924986" cy="332332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8548" y="960438"/>
            <a:ext cx="4168642" cy="2208882"/>
          </a:xfrm>
          <a:prstGeom prst="rect">
            <a:avLst/>
          </a:prstGeom>
        </p:spPr>
      </p:pic>
      <p:sp>
        <p:nvSpPr>
          <p:cNvPr id="8" name="TextBox 7"/>
          <p:cNvSpPr txBox="1"/>
          <p:nvPr/>
        </p:nvSpPr>
        <p:spPr>
          <a:xfrm>
            <a:off x="132700" y="2064878"/>
            <a:ext cx="4503022" cy="3416320"/>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r>
              <a:rPr lang="en-US" sz="3600" dirty="0">
                <a:latin typeface="Calibri" charset="0"/>
                <a:ea typeface="Calibri" charset="0"/>
                <a:cs typeface="Calibri" charset="0"/>
              </a:rPr>
              <a:t>How would you describe the initial atmosphere of the poem? Support your answer with evidence from the poem.</a:t>
            </a:r>
            <a:r>
              <a:rPr lang="en-US" sz="2500" dirty="0">
                <a:latin typeface="Calibri" charset="0"/>
                <a:ea typeface="Calibri" charset="0"/>
                <a:cs typeface="Calibri" charset="0"/>
              </a:rPr>
              <a:t>  </a:t>
            </a:r>
          </a:p>
        </p:txBody>
      </p:sp>
      <p:sp>
        <p:nvSpPr>
          <p:cNvPr id="11" name="Curved Up Arrow 10"/>
          <p:cNvSpPr/>
          <p:nvPr/>
        </p:nvSpPr>
        <p:spPr>
          <a:xfrm>
            <a:off x="8017476" y="3372803"/>
            <a:ext cx="1780180" cy="1088203"/>
          </a:xfrm>
          <a:prstGeom prst="curvedUp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Down Arrow 11"/>
          <p:cNvSpPr/>
          <p:nvPr/>
        </p:nvSpPr>
        <p:spPr>
          <a:xfrm>
            <a:off x="4635722" y="1265493"/>
            <a:ext cx="1924986" cy="1157887"/>
          </a:xfrm>
          <a:prstGeom prst="curved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p:cNvSpPr txBox="1"/>
          <p:nvPr/>
        </p:nvSpPr>
        <p:spPr>
          <a:xfrm>
            <a:off x="9064356" y="1572436"/>
            <a:ext cx="2013924" cy="984885"/>
          </a:xfrm>
          <a:prstGeom prst="rect">
            <a:avLst/>
          </a:prstGeom>
          <a:noFill/>
        </p:spPr>
        <p:txBody>
          <a:bodyPr wrap="square" rtlCol="0">
            <a:spAutoFit/>
          </a:bodyPr>
          <a:lstStyle/>
          <a:p>
            <a:pPr algn="ctr"/>
            <a:r>
              <a:rPr lang="en-US" sz="2900" b="1" dirty="0">
                <a:latin typeface="Calibri" charset="0"/>
                <a:ea typeface="Calibri" charset="0"/>
                <a:cs typeface="Calibri" charset="0"/>
              </a:rPr>
              <a:t>Text-Based Response</a:t>
            </a:r>
          </a:p>
        </p:txBody>
      </p:sp>
    </p:spTree>
    <p:extLst>
      <p:ext uri="{BB962C8B-B14F-4D97-AF65-F5344CB8AC3E}">
        <p14:creationId xmlns:p14="http://schemas.microsoft.com/office/powerpoint/2010/main" val="39305048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55</a:t>
            </a:fld>
            <a:endParaRPr lang="uk-UA" dirty="0"/>
          </a:p>
        </p:txBody>
      </p:sp>
      <p:sp>
        <p:nvSpPr>
          <p:cNvPr id="6" name="Text Placeholder 5"/>
          <p:cNvSpPr>
            <a:spLocks noGrp="1"/>
          </p:cNvSpPr>
          <p:nvPr>
            <p:ph type="body" sz="quarter" idx="10"/>
          </p:nvPr>
        </p:nvSpPr>
        <p:spPr>
          <a:xfrm>
            <a:off x="4980561" y="1193800"/>
            <a:ext cx="7062282" cy="4822825"/>
          </a:xfrm>
        </p:spPr>
        <p:txBody>
          <a:bodyPr/>
          <a:lstStyle/>
          <a:p>
            <a:r>
              <a:rPr lang="en-US" sz="3300" b="1" dirty="0">
                <a:solidFill>
                  <a:schemeClr val="tx2"/>
                </a:solidFill>
              </a:rPr>
              <a:t>Read</a:t>
            </a:r>
            <a:r>
              <a:rPr lang="en-US" sz="3300" dirty="0">
                <a:solidFill>
                  <a:schemeClr val="accent5">
                    <a:lumMod val="75000"/>
                  </a:schemeClr>
                </a:solidFill>
              </a:rPr>
              <a:t> </a:t>
            </a:r>
            <a:r>
              <a:rPr lang="en-US" sz="3300" dirty="0">
                <a:solidFill>
                  <a:schemeClr val="tx1"/>
                </a:solidFill>
              </a:rPr>
              <a:t>the two student responses in your note catcher</a:t>
            </a:r>
          </a:p>
          <a:p>
            <a:endParaRPr lang="en-US" sz="2000" dirty="0">
              <a:solidFill>
                <a:schemeClr val="tx1"/>
              </a:solidFill>
            </a:endParaRPr>
          </a:p>
          <a:p>
            <a:pPr marL="0" indent="0" algn="ctr">
              <a:buNone/>
            </a:pPr>
            <a:r>
              <a:rPr lang="en-US" sz="3300" b="1" dirty="0">
                <a:solidFill>
                  <a:schemeClr val="tx2"/>
                </a:solidFill>
              </a:rPr>
              <a:t>Think – Pair – Share </a:t>
            </a:r>
          </a:p>
          <a:p>
            <a:r>
              <a:rPr lang="en-US" sz="3300" dirty="0">
                <a:solidFill>
                  <a:schemeClr val="tx1"/>
                </a:solidFill>
              </a:rPr>
              <a:t>Which response is stronger? </a:t>
            </a:r>
          </a:p>
          <a:p>
            <a:r>
              <a:rPr lang="en-US" sz="3300" dirty="0">
                <a:solidFill>
                  <a:schemeClr val="tx1"/>
                </a:solidFill>
              </a:rPr>
              <a:t>How do you know?</a:t>
            </a:r>
          </a:p>
          <a:p>
            <a:r>
              <a:rPr lang="en-US" sz="3300" dirty="0">
                <a:solidFill>
                  <a:schemeClr val="tx1"/>
                </a:solidFill>
              </a:rPr>
              <a:t>What does each response tell us about what each student does or does not understand?</a:t>
            </a:r>
          </a:p>
          <a:p>
            <a:endParaRPr lang="en-US" dirty="0"/>
          </a:p>
        </p:txBody>
      </p:sp>
      <p:sp>
        <p:nvSpPr>
          <p:cNvPr id="4" name="Title 3"/>
          <p:cNvSpPr>
            <a:spLocks noGrp="1"/>
          </p:cNvSpPr>
          <p:nvPr>
            <p:ph type="title"/>
          </p:nvPr>
        </p:nvSpPr>
        <p:spPr/>
        <p:txBody>
          <a:bodyPr/>
          <a:lstStyle/>
          <a:p>
            <a:r>
              <a:rPr lang="en-US" dirty="0"/>
              <a:t>Compare Student Responses</a:t>
            </a:r>
          </a:p>
        </p:txBody>
      </p:sp>
      <p:sp>
        <p:nvSpPr>
          <p:cNvPr id="7" name="TextBox 6"/>
          <p:cNvSpPr txBox="1"/>
          <p:nvPr/>
        </p:nvSpPr>
        <p:spPr>
          <a:xfrm>
            <a:off x="280981" y="1193800"/>
            <a:ext cx="4503022" cy="4524315"/>
          </a:xfrm>
          <a:prstGeom prst="rect">
            <a:avLst/>
          </a:prstGeom>
          <a:solidFill>
            <a:schemeClr val="tx1">
              <a:lumMod val="20000"/>
              <a:lumOff val="80000"/>
            </a:schemeClr>
          </a:solidFill>
          <a:ln w="25400">
            <a:solidFill>
              <a:schemeClr val="tx2">
                <a:lumMod val="75000"/>
              </a:schemeClr>
            </a:solidFill>
          </a:ln>
        </p:spPr>
        <p:txBody>
          <a:bodyPr wrap="square" rtlCol="0">
            <a:spAutoFit/>
          </a:bodyPr>
          <a:lstStyle/>
          <a:p>
            <a:pPr algn="ctr">
              <a:buSzPct val="100000"/>
            </a:pPr>
            <a:endParaRPr lang="en-US" sz="3600" dirty="0">
              <a:latin typeface="Calibri" charset="0"/>
              <a:ea typeface="Calibri" charset="0"/>
              <a:cs typeface="Calibri" charset="0"/>
            </a:endParaRPr>
          </a:p>
          <a:p>
            <a:pPr algn="ctr">
              <a:buSzPct val="100000"/>
            </a:pPr>
            <a:r>
              <a:rPr lang="en-US" sz="3600" dirty="0">
                <a:latin typeface="Calibri" charset="0"/>
                <a:ea typeface="Calibri" charset="0"/>
                <a:cs typeface="Calibri" charset="0"/>
              </a:rPr>
              <a:t>How would you describe the initial atmosphere of the poem? Support your answer with evidence from the poem.</a:t>
            </a:r>
            <a:r>
              <a:rPr lang="en-US" sz="2500" dirty="0">
                <a:latin typeface="Calibri" charset="0"/>
                <a:ea typeface="Calibri" charset="0"/>
                <a:cs typeface="Calibri" charset="0"/>
              </a:rPr>
              <a:t>  </a:t>
            </a:r>
          </a:p>
          <a:p>
            <a:pPr algn="ctr">
              <a:buSzPct val="100000"/>
            </a:pPr>
            <a:endParaRPr lang="en-US" sz="3600" dirty="0">
              <a:latin typeface="Calibri" charset="0"/>
              <a:ea typeface="Calibri" charset="0"/>
              <a:cs typeface="Calibri" charset="0"/>
            </a:endParaRPr>
          </a:p>
        </p:txBody>
      </p:sp>
    </p:spTree>
    <p:extLst>
      <p:ext uri="{BB962C8B-B14F-4D97-AF65-F5344CB8AC3E}">
        <p14:creationId xmlns:p14="http://schemas.microsoft.com/office/powerpoint/2010/main" val="228372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56</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3200" b="1" dirty="0">
                <a:solidFill>
                  <a:schemeClr val="tx2"/>
                </a:solidFill>
              </a:rPr>
              <a:t>The student:</a:t>
            </a:r>
          </a:p>
          <a:p>
            <a:pPr>
              <a:buFont typeface="Arial" charset="0"/>
              <a:buChar char="•"/>
            </a:pPr>
            <a:r>
              <a:rPr lang="en-US" sz="3200" dirty="0">
                <a:solidFill>
                  <a:schemeClr val="tx1"/>
                </a:solidFill>
              </a:rPr>
              <a:t>Responds directly to the question asked with a valid assertion drawn from the text.</a:t>
            </a:r>
          </a:p>
          <a:p>
            <a:pPr>
              <a:buFont typeface="Arial" charset="0"/>
              <a:buChar char="•"/>
            </a:pPr>
            <a:r>
              <a:rPr lang="en-US" sz="3200" dirty="0">
                <a:solidFill>
                  <a:schemeClr val="tx1"/>
                </a:solidFill>
              </a:rPr>
              <a:t>Selects evidence provided from the text that is </a:t>
            </a:r>
            <a:r>
              <a:rPr lang="en-US" sz="3200" b="1" dirty="0">
                <a:solidFill>
                  <a:schemeClr val="tx1"/>
                </a:solidFill>
              </a:rPr>
              <a:t>relevant</a:t>
            </a:r>
            <a:r>
              <a:rPr lang="en-US" sz="3200" dirty="0">
                <a:solidFill>
                  <a:schemeClr val="tx1"/>
                </a:solidFill>
              </a:rPr>
              <a:t> (evidence supports the assertion) and </a:t>
            </a:r>
            <a:r>
              <a:rPr lang="en-US" sz="3200" b="1" dirty="0">
                <a:solidFill>
                  <a:schemeClr val="tx1"/>
                </a:solidFill>
              </a:rPr>
              <a:t>sufficien</a:t>
            </a:r>
            <a:r>
              <a:rPr lang="en-US" sz="3200" dirty="0">
                <a:solidFill>
                  <a:schemeClr val="tx1"/>
                </a:solidFill>
              </a:rPr>
              <a:t>t (enough evidence is given to support the assertion).</a:t>
            </a:r>
          </a:p>
          <a:p>
            <a:pPr>
              <a:buFont typeface="Arial" charset="0"/>
              <a:buChar char="•"/>
            </a:pPr>
            <a:r>
              <a:rPr lang="en-US" sz="3200" dirty="0">
                <a:solidFill>
                  <a:schemeClr val="tx1"/>
                </a:solidFill>
              </a:rPr>
              <a:t>Is able to clearly articulate a relevant and valid connection between the evidence given and the assertion.</a:t>
            </a:r>
          </a:p>
          <a:p>
            <a:pPr marL="0" indent="0" algn="ctr">
              <a:buNone/>
            </a:pPr>
            <a:r>
              <a:rPr lang="en-US" sz="1200" b="1" dirty="0">
                <a:solidFill>
                  <a:schemeClr val="tx2"/>
                </a:solidFill>
              </a:rPr>
              <a:t>  </a:t>
            </a:r>
          </a:p>
          <a:p>
            <a:pPr marL="0" indent="0" algn="ctr">
              <a:buNone/>
            </a:pPr>
            <a:r>
              <a:rPr lang="en-US" sz="3200" b="1" dirty="0">
                <a:solidFill>
                  <a:schemeClr val="tx2"/>
                </a:solidFill>
              </a:rPr>
              <a:t>Discuss: </a:t>
            </a:r>
            <a:r>
              <a:rPr lang="en-US" sz="3200" dirty="0">
                <a:solidFill>
                  <a:schemeClr val="tx1"/>
                </a:solidFill>
              </a:rPr>
              <a:t>How does the exemplar student response demonstrate each of these criteria? </a:t>
            </a:r>
            <a:endParaRPr lang="en-US" dirty="0"/>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70560" y="2327709"/>
            <a:ext cx="11111865" cy="1493520"/>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848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57</a:t>
            </a:fld>
            <a:endParaRPr lang="uk-UA" dirty="0"/>
          </a:p>
        </p:txBody>
      </p:sp>
      <p:sp>
        <p:nvSpPr>
          <p:cNvPr id="4" name="Title 3"/>
          <p:cNvSpPr>
            <a:spLocks noGrp="1"/>
          </p:cNvSpPr>
          <p:nvPr>
            <p:ph type="title"/>
          </p:nvPr>
        </p:nvSpPr>
        <p:spPr/>
        <p:txBody>
          <a:bodyPr/>
          <a:lstStyle/>
          <a:p>
            <a:r>
              <a:rPr lang="en-US" dirty="0"/>
              <a:t>Zoom In: Criteria 2</a:t>
            </a:r>
          </a:p>
        </p:txBody>
      </p:sp>
      <p:sp>
        <p:nvSpPr>
          <p:cNvPr id="5" name="TextBox 4"/>
          <p:cNvSpPr txBox="1"/>
          <p:nvPr/>
        </p:nvSpPr>
        <p:spPr>
          <a:xfrm>
            <a:off x="335281" y="1193800"/>
            <a:ext cx="7316804" cy="4616648"/>
          </a:xfrm>
          <a:prstGeom prst="rect">
            <a:avLst/>
          </a:prstGeom>
          <a:noFill/>
        </p:spPr>
        <p:txBody>
          <a:bodyPr wrap="square" rtlCol="0">
            <a:spAutoFit/>
          </a:bodyPr>
          <a:lstStyle/>
          <a:p>
            <a:pPr marL="285750" indent="-285750">
              <a:buFont typeface="Arial" charset="0"/>
              <a:buChar char="•"/>
            </a:pPr>
            <a:r>
              <a:rPr lang="en-US" sz="4200" dirty="0">
                <a:latin typeface="Calibri" panose="020F0502020204030204" pitchFamily="34" charset="0"/>
                <a:ea typeface="Avenir Next Medium" charset="0"/>
                <a:cs typeface="Calibri" panose="020F0502020204030204" pitchFamily="34" charset="0"/>
              </a:rPr>
              <a:t>Review the Standard 1 progression in grades 2-6</a:t>
            </a:r>
          </a:p>
          <a:p>
            <a:pPr marL="285750" indent="-285750">
              <a:buFont typeface="Arial" charset="0"/>
              <a:buChar char="•"/>
            </a:pPr>
            <a:endParaRPr lang="en-US" sz="4200" dirty="0">
              <a:latin typeface="Calibri" panose="020F0502020204030204" pitchFamily="34" charset="0"/>
              <a:ea typeface="Avenir Next Medium" charset="0"/>
              <a:cs typeface="Calibri" panose="020F0502020204030204" pitchFamily="34" charset="0"/>
            </a:endParaRPr>
          </a:p>
          <a:p>
            <a:pPr marL="285750" indent="-285750">
              <a:buFont typeface="Arial" charset="0"/>
              <a:buChar char="•"/>
            </a:pPr>
            <a:r>
              <a:rPr lang="en-US" sz="4200" dirty="0">
                <a:latin typeface="Calibri" panose="020F0502020204030204" pitchFamily="34" charset="0"/>
                <a:ea typeface="Avenir Next Medium" charset="0"/>
                <a:cs typeface="Calibri" panose="020F0502020204030204" pitchFamily="34" charset="0"/>
              </a:rPr>
              <a:t>How does this progression clarify what we mean by “evidence” at the different grades?</a:t>
            </a:r>
          </a:p>
        </p:txBody>
      </p:sp>
      <p:sp>
        <p:nvSpPr>
          <p:cNvPr id="8" name="Text Placeholder 2">
            <a:extLst>
              <a:ext uri="{FF2B5EF4-FFF2-40B4-BE49-F238E27FC236}">
                <a16:creationId xmlns:a16="http://schemas.microsoft.com/office/drawing/2014/main" id="{64C3E39C-AED8-2449-A8AC-5CDAB7A60DE2}"/>
              </a:ext>
            </a:extLst>
          </p:cNvPr>
          <p:cNvSpPr txBox="1">
            <a:spLocks/>
          </p:cNvSpPr>
          <p:nvPr/>
        </p:nvSpPr>
        <p:spPr>
          <a:xfrm>
            <a:off x="8046719" y="1193800"/>
            <a:ext cx="3735705" cy="4822825"/>
          </a:xfrm>
          <a:prstGeom prst="rect">
            <a:avLst/>
          </a:prstGeom>
          <a:ln w="508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3200" b="1">
                <a:solidFill>
                  <a:schemeClr val="tx1"/>
                </a:solidFill>
              </a:rPr>
              <a:t>Criteria 2:</a:t>
            </a:r>
          </a:p>
          <a:p>
            <a:pPr marL="0" indent="0" algn="ctr">
              <a:buFont typeface="Arial"/>
              <a:buNone/>
            </a:pPr>
            <a:r>
              <a:rPr lang="en-US" sz="3200">
                <a:solidFill>
                  <a:schemeClr val="tx1"/>
                </a:solidFill>
              </a:rPr>
              <a:t>Selects evidence provided from the text that is </a:t>
            </a:r>
            <a:r>
              <a:rPr lang="en-US" sz="3200" b="1">
                <a:solidFill>
                  <a:schemeClr val="tx1"/>
                </a:solidFill>
              </a:rPr>
              <a:t>relevant</a:t>
            </a:r>
            <a:r>
              <a:rPr lang="en-US" sz="3200">
                <a:solidFill>
                  <a:schemeClr val="tx1"/>
                </a:solidFill>
              </a:rPr>
              <a:t> (evidence supports the assertion) and </a:t>
            </a:r>
            <a:r>
              <a:rPr lang="en-US" sz="3200" b="1">
                <a:solidFill>
                  <a:schemeClr val="tx1"/>
                </a:solidFill>
              </a:rPr>
              <a:t>sufficien</a:t>
            </a:r>
            <a:r>
              <a:rPr lang="en-US" sz="3200">
                <a:solidFill>
                  <a:schemeClr val="tx1"/>
                </a:solidFill>
              </a:rPr>
              <a:t>t (enough evidence is given to support the assertion).</a:t>
            </a:r>
          </a:p>
          <a:p>
            <a:endParaRPr lang="en-US" dirty="0"/>
          </a:p>
        </p:txBody>
      </p:sp>
    </p:spTree>
    <p:extLst>
      <p:ext uri="{BB962C8B-B14F-4D97-AF65-F5344CB8AC3E}">
        <p14:creationId xmlns:p14="http://schemas.microsoft.com/office/powerpoint/2010/main" val="15748454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58</a:t>
            </a:fld>
            <a:endParaRPr lang="uk-UA" dirty="0"/>
          </a:p>
        </p:txBody>
      </p:sp>
      <p:sp>
        <p:nvSpPr>
          <p:cNvPr id="7" name="Text Placeholder 6"/>
          <p:cNvSpPr>
            <a:spLocks noGrp="1"/>
          </p:cNvSpPr>
          <p:nvPr>
            <p:ph type="body" sz="quarter" idx="10"/>
          </p:nvPr>
        </p:nvSpPr>
        <p:spPr>
          <a:xfrm>
            <a:off x="398463" y="831560"/>
            <a:ext cx="11383962" cy="4822825"/>
          </a:xfrm>
        </p:spPr>
        <p:txBody>
          <a:bodyPr/>
          <a:lstStyle/>
          <a:p>
            <a:pPr marL="0" indent="0" algn="ctr">
              <a:buNone/>
            </a:pPr>
            <a:r>
              <a:rPr lang="en-US" sz="3700" b="1" dirty="0">
                <a:solidFill>
                  <a:schemeClr val="tx2"/>
                </a:solidFill>
              </a:rPr>
              <a:t>The student:</a:t>
            </a:r>
          </a:p>
          <a:p>
            <a:pPr>
              <a:buFont typeface="Arial" charset="0"/>
              <a:buChar char="•"/>
            </a:pPr>
            <a:r>
              <a:rPr lang="en-US" sz="3700" dirty="0">
                <a:solidFill>
                  <a:schemeClr val="tx1"/>
                </a:solidFill>
              </a:rPr>
              <a:t>Responds directly to the question asked with a valid assertion drawn from the text.</a:t>
            </a:r>
          </a:p>
          <a:p>
            <a:pPr>
              <a:buFont typeface="Arial" charset="0"/>
              <a:buChar char="•"/>
            </a:pPr>
            <a:r>
              <a:rPr lang="en-US" sz="3700" dirty="0">
                <a:solidFill>
                  <a:schemeClr val="tx1"/>
                </a:solidFill>
              </a:rPr>
              <a:t>Selects evidence provided from the text that is </a:t>
            </a:r>
            <a:r>
              <a:rPr lang="en-US" sz="3700" b="1" dirty="0">
                <a:solidFill>
                  <a:schemeClr val="tx1"/>
                </a:solidFill>
              </a:rPr>
              <a:t>relevant</a:t>
            </a:r>
            <a:r>
              <a:rPr lang="en-US" sz="3700" dirty="0">
                <a:solidFill>
                  <a:schemeClr val="tx1"/>
                </a:solidFill>
              </a:rPr>
              <a:t> (evidence supports the assertion) and </a:t>
            </a:r>
            <a:r>
              <a:rPr lang="en-US" sz="3700" b="1" dirty="0">
                <a:solidFill>
                  <a:schemeClr val="tx1"/>
                </a:solidFill>
              </a:rPr>
              <a:t>sufficien</a:t>
            </a:r>
            <a:r>
              <a:rPr lang="en-US" sz="3700" dirty="0">
                <a:solidFill>
                  <a:schemeClr val="tx1"/>
                </a:solidFill>
              </a:rPr>
              <a:t>t (enough evidence is given to support the assertion).</a:t>
            </a:r>
          </a:p>
          <a:p>
            <a:pPr>
              <a:buFont typeface="Arial" charset="0"/>
              <a:buChar char="•"/>
            </a:pPr>
            <a:r>
              <a:rPr lang="en-US" sz="3700" dirty="0">
                <a:solidFill>
                  <a:schemeClr val="tx1"/>
                </a:solidFill>
              </a:rPr>
              <a:t>Is able to clearly articulate a relevant and valid connection between the evidence given and the assertion.</a:t>
            </a:r>
          </a:p>
          <a:p>
            <a:pPr marL="0" indent="0" algn="ctr">
              <a:buNone/>
            </a:pPr>
            <a:endParaRPr lang="en-US" sz="3700" b="1" dirty="0">
              <a:solidFill>
                <a:schemeClr val="tx2"/>
              </a:solidFill>
            </a:endParaRPr>
          </a:p>
        </p:txBody>
      </p:sp>
      <p:sp>
        <p:nvSpPr>
          <p:cNvPr id="6" name="Title 5"/>
          <p:cNvSpPr>
            <a:spLocks noGrp="1"/>
          </p:cNvSpPr>
          <p:nvPr>
            <p:ph type="title"/>
          </p:nvPr>
        </p:nvSpPr>
        <p:spPr/>
        <p:txBody>
          <a:bodyPr/>
          <a:lstStyle/>
          <a:p>
            <a:r>
              <a:rPr lang="en-US" dirty="0"/>
              <a:t>In a Strong Student Response</a:t>
            </a:r>
            <a:r>
              <a:rPr lang="is-IS" dirty="0"/>
              <a:t>….</a:t>
            </a:r>
            <a:endParaRPr lang="en-US" dirty="0"/>
          </a:p>
        </p:txBody>
      </p:sp>
      <p:sp>
        <p:nvSpPr>
          <p:cNvPr id="2" name="Rectangle 1"/>
          <p:cNvSpPr/>
          <p:nvPr/>
        </p:nvSpPr>
        <p:spPr>
          <a:xfrm>
            <a:off x="670560" y="1416528"/>
            <a:ext cx="11111865" cy="1110104"/>
          </a:xfrm>
          <a:prstGeom prst="rect">
            <a:avLst/>
          </a:prstGeom>
          <a:noFill/>
          <a:ln w="476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4348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59</a:t>
            </a:fld>
            <a:endParaRPr lang="uk-UA" dirty="0"/>
          </a:p>
        </p:txBody>
      </p:sp>
      <p:sp>
        <p:nvSpPr>
          <p:cNvPr id="4" name="Text Placeholder 3">
            <a:extLst>
              <a:ext uri="{FF2B5EF4-FFF2-40B4-BE49-F238E27FC236}">
                <a16:creationId xmlns:a16="http://schemas.microsoft.com/office/drawing/2014/main" id="{E5541757-7AB8-2746-A127-36FB595994F1}"/>
              </a:ext>
            </a:extLst>
          </p:cNvPr>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Student Look-</a:t>
            </a:r>
            <a:r>
              <a:rPr lang="en-US" dirty="0" err="1"/>
              <a:t>Fors</a:t>
            </a:r>
            <a:endParaRPr lang="en-US" dirty="0"/>
          </a:p>
        </p:txBody>
      </p:sp>
      <p:sp>
        <p:nvSpPr>
          <p:cNvPr id="2" name="Rectangle 1"/>
          <p:cNvSpPr/>
          <p:nvPr/>
        </p:nvSpPr>
        <p:spPr>
          <a:xfrm>
            <a:off x="10487189" y="5607003"/>
            <a:ext cx="1479892" cy="307777"/>
          </a:xfrm>
          <a:prstGeom prst="rect">
            <a:avLst/>
          </a:prstGeom>
        </p:spPr>
        <p:txBody>
          <a:bodyPr wrap="none">
            <a:spAutoFit/>
          </a:bodyPr>
          <a:lstStyle/>
          <a:p>
            <a:r>
              <a:rPr lang="en-US" sz="1400" dirty="0" err="1">
                <a:latin typeface="Calibri"/>
                <a:cs typeface="Calibri"/>
              </a:rPr>
              <a:t>LearnZillion</a:t>
            </a:r>
            <a:r>
              <a:rPr lang="en-US" sz="1400" dirty="0">
                <a:latin typeface="Calibri"/>
                <a:cs typeface="Calibri"/>
              </a:rPr>
              <a:t>, 2017</a:t>
            </a:r>
          </a:p>
        </p:txBody>
      </p:sp>
      <p:pic>
        <p:nvPicPr>
          <p:cNvPr id="5" name="Picture 4">
            <a:extLst>
              <a:ext uri="{FF2B5EF4-FFF2-40B4-BE49-F238E27FC236}">
                <a16:creationId xmlns:a16="http://schemas.microsoft.com/office/drawing/2014/main" id="{BBA25886-0DBC-A945-A912-BE43029859E1}"/>
              </a:ext>
            </a:extLst>
          </p:cNvPr>
          <p:cNvPicPr>
            <a:picLocks noChangeAspect="1"/>
          </p:cNvPicPr>
          <p:nvPr/>
        </p:nvPicPr>
        <p:blipFill>
          <a:blip r:embed="rId3"/>
          <a:stretch>
            <a:fillRect/>
          </a:stretch>
        </p:blipFill>
        <p:spPr>
          <a:xfrm>
            <a:off x="6303817" y="1156133"/>
            <a:ext cx="4918364" cy="4367168"/>
          </a:xfrm>
          <a:prstGeom prst="rect">
            <a:avLst/>
          </a:prstGeom>
          <a:ln>
            <a:solidFill>
              <a:schemeClr val="tx1"/>
            </a:solidFill>
          </a:ln>
        </p:spPr>
      </p:pic>
      <p:pic>
        <p:nvPicPr>
          <p:cNvPr id="10" name="Picture 9">
            <a:extLst>
              <a:ext uri="{FF2B5EF4-FFF2-40B4-BE49-F238E27FC236}">
                <a16:creationId xmlns:a16="http://schemas.microsoft.com/office/drawing/2014/main" id="{7EF8FA62-3ECC-4246-B56F-DEB155A2C51B}"/>
              </a:ext>
            </a:extLst>
          </p:cNvPr>
          <p:cNvPicPr>
            <a:picLocks noChangeAspect="1"/>
          </p:cNvPicPr>
          <p:nvPr/>
        </p:nvPicPr>
        <p:blipFill>
          <a:blip r:embed="rId4"/>
          <a:stretch>
            <a:fillRect/>
          </a:stretch>
        </p:blipFill>
        <p:spPr>
          <a:xfrm>
            <a:off x="794325" y="1156133"/>
            <a:ext cx="5161182" cy="2936535"/>
          </a:xfrm>
          <a:prstGeom prst="rect">
            <a:avLst/>
          </a:prstGeom>
          <a:ln>
            <a:solidFill>
              <a:schemeClr val="tx1"/>
            </a:solidFill>
          </a:ln>
        </p:spPr>
      </p:pic>
    </p:spTree>
    <p:extLst>
      <p:ext uri="{BB962C8B-B14F-4D97-AF65-F5344CB8AC3E}">
        <p14:creationId xmlns:p14="http://schemas.microsoft.com/office/powerpoint/2010/main" val="622285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Start by Exploring</a:t>
            </a:r>
            <a:r>
              <a:rPr lang="is-IS" dirty="0"/>
              <a:t>…</a:t>
            </a:r>
            <a:endParaRPr lang="en-US" dirty="0"/>
          </a:p>
        </p:txBody>
      </p:sp>
      <p:sp>
        <p:nvSpPr>
          <p:cNvPr id="3" name="Slide Number Placeholder 2"/>
          <p:cNvSpPr>
            <a:spLocks noGrp="1"/>
          </p:cNvSpPr>
          <p:nvPr>
            <p:ph type="sldNum" sz="quarter" idx="4"/>
          </p:nvPr>
        </p:nvSpPr>
        <p:spPr/>
        <p:txBody>
          <a:bodyPr/>
          <a:lstStyle/>
          <a:p>
            <a:fld id="{4080289E-A2FF-0941-931A-EE1328331F47}" type="slidenum">
              <a:rPr lang="uk-UA" smtClean="0"/>
              <a:pPr/>
              <a:t>6</a:t>
            </a:fld>
            <a:endParaRPr lang="uk-UA" dirty="0"/>
          </a:p>
        </p:txBody>
      </p:sp>
      <p:sp>
        <p:nvSpPr>
          <p:cNvPr id="4" name="Text Placeholder 3"/>
          <p:cNvSpPr>
            <a:spLocks noGrp="1"/>
          </p:cNvSpPr>
          <p:nvPr>
            <p:ph type="body" sz="quarter" idx="10"/>
          </p:nvPr>
        </p:nvSpPr>
        <p:spPr/>
        <p:txBody>
          <a:bodyPr/>
          <a:lstStyle/>
          <a:p>
            <a:pPr marL="0" indent="0" algn="ctr">
              <a:buNone/>
            </a:pPr>
            <a:endParaRPr lang="en-US" sz="6000" dirty="0"/>
          </a:p>
          <a:p>
            <a:pPr marL="0" indent="0" algn="ctr">
              <a:buNone/>
            </a:pPr>
            <a:endParaRPr lang="en-US" sz="3000" dirty="0"/>
          </a:p>
          <a:p>
            <a:pPr marL="0" indent="0" algn="ctr">
              <a:buNone/>
            </a:pPr>
            <a:r>
              <a:rPr lang="en-US" sz="7000" dirty="0">
                <a:solidFill>
                  <a:schemeClr val="tx1"/>
                </a:solidFill>
              </a:rPr>
              <a:t>What makes a text complex?</a:t>
            </a:r>
          </a:p>
        </p:txBody>
      </p:sp>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703" r="16703"/>
          <a:stretch>
            <a:fillRect/>
          </a:stretch>
        </p:blipFill>
        <p:spPr/>
      </p:pic>
    </p:spTree>
    <p:extLst>
      <p:ext uri="{BB962C8B-B14F-4D97-AF65-F5344CB8AC3E}">
        <p14:creationId xmlns:p14="http://schemas.microsoft.com/office/powerpoint/2010/main" val="12513616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60</a:t>
            </a:fld>
            <a:endParaRPr lang="en-US" dirty="0"/>
          </a:p>
        </p:txBody>
      </p:sp>
      <p:sp>
        <p:nvSpPr>
          <p:cNvPr id="7" name="Text Placeholder 2">
            <a:extLst>
              <a:ext uri="{FF2B5EF4-FFF2-40B4-BE49-F238E27FC236}">
                <a16:creationId xmlns:a16="http://schemas.microsoft.com/office/drawing/2014/main" id="{90B36FD6-78E5-44DB-9BA8-120D1E2CDCA7}"/>
              </a:ext>
            </a:extLst>
          </p:cNvPr>
          <p:cNvSpPr>
            <a:spLocks noGrp="1"/>
          </p:cNvSpPr>
          <p:nvPr>
            <p:ph type="body" sz="quarter" idx="10"/>
          </p:nvPr>
        </p:nvSpPr>
        <p:spPr>
          <a:xfrm>
            <a:off x="398463" y="1006762"/>
            <a:ext cx="4601554" cy="4822825"/>
          </a:xfrm>
          <a:solidFill>
            <a:schemeClr val="tx1">
              <a:lumMod val="20000"/>
              <a:lumOff val="80000"/>
            </a:schemeClr>
          </a:solidFill>
          <a:ln w="31750">
            <a:solidFill>
              <a:schemeClr val="tx2">
                <a:lumMod val="75000"/>
              </a:schemeClr>
            </a:solidFill>
          </a:ln>
        </p:spPr>
        <p:txBody>
          <a:bodyPr/>
          <a:lstStyle/>
          <a:p>
            <a:pPr marL="0" lvl="0" indent="0" algn="ctr">
              <a:buNone/>
            </a:pPr>
            <a:endParaRPr lang="en-US" sz="3600" dirty="0"/>
          </a:p>
          <a:p>
            <a:pPr marL="0" indent="0" algn="ctr">
              <a:buNone/>
            </a:pPr>
            <a:r>
              <a:rPr lang="en-US" sz="3600" dirty="0"/>
              <a:t>Look at the bolded phrases in stanza 8. What does Paul Revere’s ride do? Why is his ride important to the American Revolution?</a:t>
            </a:r>
            <a:endParaRPr lang="en-US" sz="3600" dirty="0">
              <a:effectLst/>
            </a:endParaRPr>
          </a:p>
          <a:p>
            <a:pPr marL="0" lvl="0" indent="0">
              <a:buNone/>
            </a:pPr>
            <a:endParaRPr lang="en-US" sz="3400" dirty="0"/>
          </a:p>
          <a:p>
            <a:pPr marL="0" lvl="0" indent="0">
              <a:buNone/>
            </a:pPr>
            <a:endParaRPr lang="en-US" sz="3400" dirty="0"/>
          </a:p>
        </p:txBody>
      </p:sp>
      <p:sp>
        <p:nvSpPr>
          <p:cNvPr id="4" name="Title 3"/>
          <p:cNvSpPr>
            <a:spLocks noGrp="1"/>
          </p:cNvSpPr>
          <p:nvPr>
            <p:ph type="title"/>
          </p:nvPr>
        </p:nvSpPr>
        <p:spPr/>
        <p:txBody>
          <a:bodyPr>
            <a:normAutofit/>
          </a:bodyPr>
          <a:lstStyle/>
          <a:p>
            <a:r>
              <a:rPr lang="en-US" dirty="0"/>
              <a:t>Let’s Practice!</a:t>
            </a:r>
          </a:p>
        </p:txBody>
      </p:sp>
      <p:sp>
        <p:nvSpPr>
          <p:cNvPr id="2" name="TextBox 1"/>
          <p:cNvSpPr txBox="1"/>
          <p:nvPr/>
        </p:nvSpPr>
        <p:spPr>
          <a:xfrm>
            <a:off x="5311302" y="1069594"/>
            <a:ext cx="6731540" cy="5078313"/>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457200" indent="-457200">
              <a:buFont typeface="Arial" charset="0"/>
              <a:buChar char="•"/>
            </a:pPr>
            <a:r>
              <a:rPr lang="en-US" sz="3200" dirty="0">
                <a:latin typeface="Calibri" charset="0"/>
                <a:ea typeface="Calibri" charset="0"/>
                <a:cs typeface="Calibri" charset="0"/>
              </a:rPr>
              <a:t>Study the “Student Look </a:t>
            </a:r>
            <a:r>
              <a:rPr lang="en-US" sz="3200" dirty="0" err="1">
                <a:latin typeface="Calibri" charset="0"/>
                <a:ea typeface="Calibri" charset="0"/>
                <a:cs typeface="Calibri" charset="0"/>
              </a:rPr>
              <a:t>Fors</a:t>
            </a:r>
            <a:r>
              <a:rPr lang="en-US" sz="3200" dirty="0">
                <a:latin typeface="Calibri" charset="0"/>
                <a:ea typeface="Calibri" charset="0"/>
                <a:cs typeface="Calibri" charset="0"/>
              </a:rPr>
              <a:t>” provided by the Guidebooks</a:t>
            </a:r>
          </a:p>
          <a:p>
            <a:endParaRPr lang="en-US" dirty="0"/>
          </a:p>
          <a:p>
            <a:pPr algn="ctr"/>
            <a:r>
              <a:rPr lang="en-US" sz="3200" b="1" dirty="0">
                <a:solidFill>
                  <a:schemeClr val="tx2"/>
                </a:solidFill>
                <a:latin typeface="Calibri" charset="0"/>
                <a:ea typeface="Calibri" charset="0"/>
                <a:cs typeface="Calibri" charset="0"/>
              </a:rPr>
              <a:t>Discuss at Your Tables:</a:t>
            </a:r>
          </a:p>
          <a:p>
            <a:pPr marL="285750" indent="-285750">
              <a:buFont typeface="Arial" charset="0"/>
              <a:buChar char="•"/>
            </a:pPr>
            <a:r>
              <a:rPr lang="en-US" sz="3200" dirty="0">
                <a:latin typeface="Calibri" charset="0"/>
                <a:ea typeface="Calibri" charset="0"/>
                <a:cs typeface="Calibri" charset="0"/>
              </a:rPr>
              <a:t>What must an exemplar student response to this question demonstrate? </a:t>
            </a:r>
          </a:p>
          <a:p>
            <a:pPr marL="285750" indent="-285750">
              <a:buFont typeface="Arial" charset="0"/>
              <a:buChar char="•"/>
            </a:pPr>
            <a:r>
              <a:rPr lang="en-US" sz="3200" dirty="0">
                <a:latin typeface="Calibri" charset="0"/>
                <a:ea typeface="Calibri" charset="0"/>
                <a:cs typeface="Calibri" charset="0"/>
              </a:rPr>
              <a:t>What might an exemplar student response include?</a:t>
            </a:r>
          </a:p>
          <a:p>
            <a:endParaRPr lang="en-US" dirty="0"/>
          </a:p>
        </p:txBody>
      </p:sp>
    </p:spTree>
    <p:extLst>
      <p:ext uri="{BB962C8B-B14F-4D97-AF65-F5344CB8AC3E}">
        <p14:creationId xmlns:p14="http://schemas.microsoft.com/office/powerpoint/2010/main" val="377971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F91D49-660E-2740-8A76-5459B36FEFB1}"/>
              </a:ext>
            </a:extLst>
          </p:cNvPr>
          <p:cNvSpPr>
            <a:spLocks noGrp="1"/>
          </p:cNvSpPr>
          <p:nvPr>
            <p:ph type="sldNum" sz="quarter" idx="4"/>
          </p:nvPr>
        </p:nvSpPr>
        <p:spPr/>
        <p:txBody>
          <a:bodyPr/>
          <a:lstStyle/>
          <a:p>
            <a:fld id="{4080289E-A2FF-0941-931A-EE1328331F47}" type="slidenum">
              <a:rPr lang="uk-UA" smtClean="0"/>
              <a:pPr/>
              <a:t>61</a:t>
            </a:fld>
            <a:endParaRPr lang="uk-UA" dirty="0"/>
          </a:p>
        </p:txBody>
      </p:sp>
      <p:sp>
        <p:nvSpPr>
          <p:cNvPr id="4" name="Title 3">
            <a:extLst>
              <a:ext uri="{FF2B5EF4-FFF2-40B4-BE49-F238E27FC236}">
                <a16:creationId xmlns:a16="http://schemas.microsoft.com/office/drawing/2014/main" id="{405A0025-1198-D447-89B5-31968F85DDB1}"/>
              </a:ext>
            </a:extLst>
          </p:cNvPr>
          <p:cNvSpPr>
            <a:spLocks noGrp="1"/>
          </p:cNvSpPr>
          <p:nvPr>
            <p:ph type="title"/>
          </p:nvPr>
        </p:nvSpPr>
        <p:spPr/>
        <p:txBody>
          <a:bodyPr/>
          <a:lstStyle/>
          <a:p>
            <a:r>
              <a:rPr lang="en-US" dirty="0"/>
              <a:t>Gallery Walk: Evaluating Student Responses</a:t>
            </a:r>
          </a:p>
        </p:txBody>
      </p:sp>
      <p:sp>
        <p:nvSpPr>
          <p:cNvPr id="5" name="Text Placeholder 2">
            <a:extLst>
              <a:ext uri="{FF2B5EF4-FFF2-40B4-BE49-F238E27FC236}">
                <a16:creationId xmlns:a16="http://schemas.microsoft.com/office/drawing/2014/main" id="{7E00214F-9BDC-964D-8EFC-B27CB0121837}"/>
              </a:ext>
            </a:extLst>
          </p:cNvPr>
          <p:cNvSpPr txBox="1">
            <a:spLocks/>
          </p:cNvSpPr>
          <p:nvPr/>
        </p:nvSpPr>
        <p:spPr>
          <a:xfrm>
            <a:off x="289939" y="1055812"/>
            <a:ext cx="6014224"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charset="0"/>
              <a:buChar char="•"/>
            </a:pPr>
            <a:r>
              <a:rPr lang="en-US" sz="3800" b="1" dirty="0">
                <a:solidFill>
                  <a:schemeClr val="tx2"/>
                </a:solidFill>
                <a:latin typeface="Calibri" charset="0"/>
                <a:ea typeface="Calibri" charset="0"/>
                <a:cs typeface="Calibri" charset="0"/>
              </a:rPr>
              <a:t>Read</a:t>
            </a:r>
            <a:r>
              <a:rPr lang="en-US" sz="3800" dirty="0">
                <a:solidFill>
                  <a:schemeClr val="tx2"/>
                </a:solidFill>
                <a:latin typeface="Calibri" charset="0"/>
                <a:ea typeface="Calibri" charset="0"/>
                <a:cs typeface="Calibri" charset="0"/>
              </a:rPr>
              <a:t> </a:t>
            </a:r>
            <a:r>
              <a:rPr lang="en-US" sz="3800" dirty="0">
                <a:solidFill>
                  <a:schemeClr val="tx1"/>
                </a:solidFill>
                <a:latin typeface="Calibri" charset="0"/>
                <a:ea typeface="Calibri" charset="0"/>
                <a:cs typeface="Calibri" charset="0"/>
              </a:rPr>
              <a:t>each student response</a:t>
            </a:r>
            <a:endParaRPr lang="en-US" sz="2000" dirty="0">
              <a:solidFill>
                <a:schemeClr val="tx1"/>
              </a:solidFill>
              <a:latin typeface="Calibri" charset="0"/>
              <a:ea typeface="Calibri" charset="0"/>
              <a:cs typeface="Calibri" charset="0"/>
            </a:endParaRPr>
          </a:p>
          <a:p>
            <a:pPr>
              <a:buFont typeface="Arial" charset="0"/>
              <a:buChar char="•"/>
            </a:pPr>
            <a:r>
              <a:rPr lang="en-US" sz="3800" b="1" dirty="0">
                <a:solidFill>
                  <a:schemeClr val="tx2"/>
                </a:solidFill>
                <a:latin typeface="Calibri" charset="0"/>
                <a:ea typeface="Calibri" charset="0"/>
                <a:cs typeface="Calibri" charset="0"/>
              </a:rPr>
              <a:t>Discuss: </a:t>
            </a:r>
          </a:p>
          <a:p>
            <a:pPr lvl="1">
              <a:buFont typeface="Arial" charset="0"/>
              <a:buChar char="•"/>
            </a:pPr>
            <a:r>
              <a:rPr lang="en-US" sz="3400" dirty="0">
                <a:solidFill>
                  <a:schemeClr val="tx1"/>
                </a:solidFill>
                <a:latin typeface="Calibri" charset="0"/>
                <a:ea typeface="Calibri" charset="0"/>
                <a:cs typeface="Calibri" charset="0"/>
              </a:rPr>
              <a:t>Does the student response demonstrate the key understandings outlined in the Look </a:t>
            </a:r>
            <a:r>
              <a:rPr lang="en-US" sz="3400" dirty="0" err="1">
                <a:solidFill>
                  <a:schemeClr val="tx1"/>
                </a:solidFill>
                <a:latin typeface="Calibri" charset="0"/>
                <a:ea typeface="Calibri" charset="0"/>
                <a:cs typeface="Calibri" charset="0"/>
              </a:rPr>
              <a:t>Fors</a:t>
            </a:r>
            <a:r>
              <a:rPr lang="en-US" sz="3400" dirty="0">
                <a:solidFill>
                  <a:schemeClr val="tx1"/>
                </a:solidFill>
                <a:latin typeface="Calibri" charset="0"/>
                <a:ea typeface="Calibri" charset="0"/>
                <a:cs typeface="Calibri" charset="0"/>
              </a:rPr>
              <a:t>?</a:t>
            </a:r>
          </a:p>
          <a:p>
            <a:pPr lvl="1">
              <a:buFont typeface="Arial" charset="0"/>
              <a:buChar char="•"/>
            </a:pPr>
            <a:r>
              <a:rPr lang="en-US" sz="3400" dirty="0">
                <a:solidFill>
                  <a:schemeClr val="tx1"/>
                </a:solidFill>
                <a:latin typeface="Calibri" charset="0"/>
                <a:ea typeface="Calibri" charset="0"/>
                <a:cs typeface="Calibri" charset="0"/>
              </a:rPr>
              <a:t>Does the student response meet all 3 criteria? Why or why not? </a:t>
            </a:r>
            <a:endParaRPr lang="en-US" sz="1600" dirty="0">
              <a:solidFill>
                <a:schemeClr val="tx1"/>
              </a:solidFill>
              <a:latin typeface="Calibri" charset="0"/>
              <a:ea typeface="Calibri" charset="0"/>
              <a:cs typeface="Calibri" charset="0"/>
            </a:endParaRPr>
          </a:p>
          <a:p>
            <a:pPr marL="971550" lvl="1" indent="-514350">
              <a:buFont typeface="Arial"/>
              <a:buAutoNum type="arabicParenR"/>
            </a:pPr>
            <a:endParaRPr lang="en-US" sz="3200" dirty="0">
              <a:solidFill>
                <a:schemeClr val="tx1"/>
              </a:solidFill>
            </a:endParaRPr>
          </a:p>
        </p:txBody>
      </p:sp>
      <p:sp>
        <p:nvSpPr>
          <p:cNvPr id="6" name="TextBox 5">
            <a:extLst>
              <a:ext uri="{FF2B5EF4-FFF2-40B4-BE49-F238E27FC236}">
                <a16:creationId xmlns:a16="http://schemas.microsoft.com/office/drawing/2014/main" id="{65AA1895-DFF6-774E-B098-0C8B798C87C2}"/>
              </a:ext>
            </a:extLst>
          </p:cNvPr>
          <p:cNvSpPr txBox="1"/>
          <p:nvPr/>
        </p:nvSpPr>
        <p:spPr>
          <a:xfrm>
            <a:off x="6526133" y="906483"/>
            <a:ext cx="5330283" cy="5016758"/>
          </a:xfrm>
          <a:prstGeom prst="rect">
            <a:avLst/>
          </a:prstGeom>
          <a:solidFill>
            <a:schemeClr val="tx1">
              <a:lumMod val="20000"/>
              <a:lumOff val="80000"/>
            </a:schemeClr>
          </a:solidFill>
          <a:ln>
            <a:solidFill>
              <a:schemeClr val="accent6"/>
            </a:solidFill>
          </a:ln>
        </p:spPr>
        <p:txBody>
          <a:bodyPr wrap="square" rtlCol="0">
            <a:spAutoFit/>
          </a:bodyPr>
          <a:lstStyle/>
          <a:p>
            <a:pPr algn="ctr"/>
            <a:r>
              <a:rPr lang="en-US" sz="2800" b="1" dirty="0">
                <a:solidFill>
                  <a:schemeClr val="tx2"/>
                </a:solidFill>
                <a:latin typeface="Calibri" panose="020F0502020204030204" pitchFamily="34" charset="0"/>
                <a:cs typeface="Calibri" panose="020F0502020204030204" pitchFamily="34" charset="0"/>
              </a:rPr>
              <a:t>3 Criteria for Strong Text-Based Responses:</a:t>
            </a:r>
          </a:p>
          <a:p>
            <a:pPr marL="285750" indent="-285750">
              <a:buFont typeface="Wingdings" pitchFamily="2" charset="2"/>
              <a:buChar char="q"/>
            </a:pPr>
            <a:r>
              <a:rPr lang="en-US" dirty="0">
                <a:solidFill>
                  <a:schemeClr val="accent6"/>
                </a:solidFill>
                <a:latin typeface="Calibri" panose="020F0502020204030204" pitchFamily="34" charset="0"/>
                <a:cs typeface="Calibri" panose="020F0502020204030204" pitchFamily="34" charset="0"/>
              </a:rPr>
              <a:t> </a:t>
            </a:r>
            <a:r>
              <a:rPr lang="en-US" sz="2400" dirty="0">
                <a:solidFill>
                  <a:schemeClr val="accent6"/>
                </a:solidFill>
                <a:latin typeface="Calibri" panose="020F0502020204030204" pitchFamily="34" charset="0"/>
                <a:cs typeface="Calibri" panose="020F0502020204030204" pitchFamily="34" charset="0"/>
              </a:rPr>
              <a:t>Responds directly to the question asked with a </a:t>
            </a:r>
            <a:r>
              <a:rPr lang="en-US" sz="2400" b="1" dirty="0">
                <a:solidFill>
                  <a:schemeClr val="accent6"/>
                </a:solidFill>
                <a:latin typeface="Calibri" panose="020F0502020204030204" pitchFamily="34" charset="0"/>
                <a:cs typeface="Calibri" panose="020F0502020204030204" pitchFamily="34" charset="0"/>
              </a:rPr>
              <a:t>valid assertion </a:t>
            </a:r>
            <a:r>
              <a:rPr lang="en-US" sz="2400" dirty="0">
                <a:solidFill>
                  <a:schemeClr val="accent6"/>
                </a:solidFill>
                <a:latin typeface="Calibri" panose="020F0502020204030204" pitchFamily="34" charset="0"/>
                <a:cs typeface="Calibri" panose="020F0502020204030204" pitchFamily="34" charset="0"/>
              </a:rPr>
              <a:t>drawn from the text.</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Selects </a:t>
            </a:r>
            <a:r>
              <a:rPr lang="en-US" sz="2400" b="1" dirty="0">
                <a:solidFill>
                  <a:schemeClr val="accent6"/>
                </a:solidFill>
                <a:latin typeface="Calibri" panose="020F0502020204030204" pitchFamily="34" charset="0"/>
                <a:cs typeface="Calibri" panose="020F0502020204030204" pitchFamily="34" charset="0"/>
              </a:rPr>
              <a:t>evidence</a:t>
            </a:r>
            <a:r>
              <a:rPr lang="en-US" sz="2400" dirty="0">
                <a:solidFill>
                  <a:schemeClr val="accent6"/>
                </a:solidFill>
                <a:latin typeface="Calibri" panose="020F0502020204030204" pitchFamily="34" charset="0"/>
                <a:cs typeface="Calibri" panose="020F0502020204030204" pitchFamily="34" charset="0"/>
              </a:rPr>
              <a:t> from the text that is </a:t>
            </a:r>
            <a:r>
              <a:rPr lang="en-US" sz="2400" b="1" dirty="0">
                <a:solidFill>
                  <a:schemeClr val="accent6"/>
                </a:solidFill>
                <a:latin typeface="Calibri" panose="020F0502020204030204" pitchFamily="34" charset="0"/>
                <a:cs typeface="Calibri" panose="020F0502020204030204" pitchFamily="34" charset="0"/>
              </a:rPr>
              <a:t>relevant</a:t>
            </a:r>
            <a:r>
              <a:rPr lang="en-US" sz="2400" dirty="0">
                <a:solidFill>
                  <a:schemeClr val="accent6"/>
                </a:solidFill>
                <a:latin typeface="Calibri" panose="020F0502020204030204" pitchFamily="34" charset="0"/>
                <a:cs typeface="Calibri" panose="020F0502020204030204" pitchFamily="34" charset="0"/>
              </a:rPr>
              <a:t> (evidence supports the assertion) and </a:t>
            </a:r>
            <a:r>
              <a:rPr lang="en-US" sz="2400" b="1" dirty="0">
                <a:solidFill>
                  <a:schemeClr val="accent6"/>
                </a:solidFill>
                <a:latin typeface="Calibri" panose="020F0502020204030204" pitchFamily="34" charset="0"/>
                <a:cs typeface="Calibri" panose="020F0502020204030204" pitchFamily="34" charset="0"/>
              </a:rPr>
              <a:t>sufficien</a:t>
            </a:r>
            <a:r>
              <a:rPr lang="en-US" sz="2400" dirty="0">
                <a:solidFill>
                  <a:schemeClr val="accent6"/>
                </a:solidFill>
                <a:latin typeface="Calibri" panose="020F0502020204030204" pitchFamily="34" charset="0"/>
                <a:cs typeface="Calibri" panose="020F0502020204030204" pitchFamily="34" charset="0"/>
              </a:rPr>
              <a:t>t (enough evidence is given to support the assertion).</a:t>
            </a:r>
          </a:p>
          <a:p>
            <a:pPr marL="285750" indent="-285750">
              <a:buFont typeface="Wingdings" pitchFamily="2" charset="2"/>
              <a:buChar char="q"/>
            </a:pPr>
            <a:r>
              <a:rPr lang="en-US" sz="2400" dirty="0">
                <a:solidFill>
                  <a:schemeClr val="accent6"/>
                </a:solidFill>
                <a:latin typeface="Calibri" panose="020F0502020204030204" pitchFamily="34" charset="0"/>
                <a:cs typeface="Calibri" panose="020F0502020204030204" pitchFamily="34" charset="0"/>
              </a:rPr>
              <a:t> Is able to clearly articulate a relevant and valid </a:t>
            </a:r>
            <a:r>
              <a:rPr lang="en-US" sz="2400" b="1" dirty="0">
                <a:solidFill>
                  <a:schemeClr val="accent6"/>
                </a:solidFill>
                <a:latin typeface="Calibri" panose="020F0502020204030204" pitchFamily="34" charset="0"/>
                <a:cs typeface="Calibri" panose="020F0502020204030204" pitchFamily="34" charset="0"/>
              </a:rPr>
              <a:t>connection</a:t>
            </a:r>
            <a:r>
              <a:rPr lang="en-US" sz="2400" dirty="0">
                <a:solidFill>
                  <a:schemeClr val="accent6"/>
                </a:solidFill>
                <a:latin typeface="Calibri" panose="020F0502020204030204" pitchFamily="34" charset="0"/>
                <a:cs typeface="Calibri" panose="020F0502020204030204" pitchFamily="34" charset="0"/>
              </a:rPr>
              <a:t> between the evidence given and the assertion.</a:t>
            </a:r>
          </a:p>
        </p:txBody>
      </p:sp>
    </p:spTree>
    <p:extLst>
      <p:ext uri="{BB962C8B-B14F-4D97-AF65-F5344CB8AC3E}">
        <p14:creationId xmlns:p14="http://schemas.microsoft.com/office/powerpoint/2010/main" val="4056000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9CF752-8B1A-6F4A-BB4D-C3B9B3B7B1CE}"/>
              </a:ext>
            </a:extLst>
          </p:cNvPr>
          <p:cNvSpPr>
            <a:spLocks noGrp="1"/>
          </p:cNvSpPr>
          <p:nvPr>
            <p:ph type="sldNum" sz="quarter" idx="4"/>
          </p:nvPr>
        </p:nvSpPr>
        <p:spPr/>
        <p:txBody>
          <a:bodyPr/>
          <a:lstStyle/>
          <a:p>
            <a:fld id="{4080289E-A2FF-0941-931A-EE1328331F47}" type="slidenum">
              <a:rPr lang="uk-UA" smtClean="0"/>
              <a:pPr/>
              <a:t>62</a:t>
            </a:fld>
            <a:endParaRPr lang="uk-UA" dirty="0"/>
          </a:p>
        </p:txBody>
      </p:sp>
      <p:sp>
        <p:nvSpPr>
          <p:cNvPr id="3" name="Text Placeholder 2">
            <a:extLst>
              <a:ext uri="{FF2B5EF4-FFF2-40B4-BE49-F238E27FC236}">
                <a16:creationId xmlns:a16="http://schemas.microsoft.com/office/drawing/2014/main" id="{66FC5510-5E93-F447-B207-0E83DF1268F9}"/>
              </a:ext>
            </a:extLst>
          </p:cNvPr>
          <p:cNvSpPr>
            <a:spLocks noGrp="1"/>
          </p:cNvSpPr>
          <p:nvPr>
            <p:ph type="body" sz="quarter" idx="10"/>
          </p:nvPr>
        </p:nvSpPr>
        <p:spPr/>
        <p:txBody>
          <a:bodyPr/>
          <a:lstStyle/>
          <a:p>
            <a:r>
              <a:rPr lang="en-US" sz="3600"/>
              <a:t>According to stanza 8, Paul Revere’s ride started the American Revolution. This event was important to the American Revolution because he made sure that the colonists got out and fought against the British. Without Paul Revere, they might not have won.</a:t>
            </a:r>
            <a:endParaRPr lang="en-US" sz="3600">
              <a:effectLst/>
            </a:endParaRPr>
          </a:p>
        </p:txBody>
      </p:sp>
      <p:sp>
        <p:nvSpPr>
          <p:cNvPr id="4" name="Title 3">
            <a:extLst>
              <a:ext uri="{FF2B5EF4-FFF2-40B4-BE49-F238E27FC236}">
                <a16:creationId xmlns:a16="http://schemas.microsoft.com/office/drawing/2014/main" id="{7C060BD9-BF54-934C-B835-79B92134F65E}"/>
              </a:ext>
            </a:extLst>
          </p:cNvPr>
          <p:cNvSpPr>
            <a:spLocks noGrp="1"/>
          </p:cNvSpPr>
          <p:nvPr>
            <p:ph type="title"/>
          </p:nvPr>
        </p:nvSpPr>
        <p:spPr/>
        <p:txBody>
          <a:bodyPr/>
          <a:lstStyle/>
          <a:p>
            <a:r>
              <a:rPr lang="en-US" dirty="0"/>
              <a:t>Student Response #1</a:t>
            </a:r>
          </a:p>
        </p:txBody>
      </p:sp>
    </p:spTree>
    <p:extLst>
      <p:ext uri="{BB962C8B-B14F-4D97-AF65-F5344CB8AC3E}">
        <p14:creationId xmlns:p14="http://schemas.microsoft.com/office/powerpoint/2010/main" val="20799821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ABEE4-6524-5245-B4E2-30BD992C7119}"/>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3" name="Text Placeholder 2">
            <a:extLst>
              <a:ext uri="{FF2B5EF4-FFF2-40B4-BE49-F238E27FC236}">
                <a16:creationId xmlns:a16="http://schemas.microsoft.com/office/drawing/2014/main" id="{737EB346-3B40-554F-96C4-0DD7DB2A5805}"/>
              </a:ext>
            </a:extLst>
          </p:cNvPr>
          <p:cNvSpPr>
            <a:spLocks noGrp="1"/>
          </p:cNvSpPr>
          <p:nvPr>
            <p:ph type="body" sz="quarter" idx="10"/>
          </p:nvPr>
        </p:nvSpPr>
        <p:spPr/>
        <p:txBody>
          <a:bodyPr/>
          <a:lstStyle/>
          <a:p>
            <a:r>
              <a:rPr lang="en-US" sz="3600" dirty="0"/>
              <a:t>Paul Revere’s ride was important to the American Revolution because it started a big fire. The poet says that there was a spark that turned the land into a flame. When the colonists were fighting the British, their gunfire might have caused the land to catch on fire and then the colonists won. </a:t>
            </a:r>
          </a:p>
        </p:txBody>
      </p:sp>
      <p:sp>
        <p:nvSpPr>
          <p:cNvPr id="4" name="Title 3">
            <a:extLst>
              <a:ext uri="{FF2B5EF4-FFF2-40B4-BE49-F238E27FC236}">
                <a16:creationId xmlns:a16="http://schemas.microsoft.com/office/drawing/2014/main" id="{0B8DD84D-029D-4D46-80F6-2F9621DCF2CF}"/>
              </a:ext>
            </a:extLst>
          </p:cNvPr>
          <p:cNvSpPr>
            <a:spLocks noGrp="1"/>
          </p:cNvSpPr>
          <p:nvPr>
            <p:ph type="title"/>
          </p:nvPr>
        </p:nvSpPr>
        <p:spPr/>
        <p:txBody>
          <a:bodyPr/>
          <a:lstStyle/>
          <a:p>
            <a:r>
              <a:rPr lang="en-US" dirty="0"/>
              <a:t>Student Response #2</a:t>
            </a:r>
          </a:p>
        </p:txBody>
      </p:sp>
    </p:spTree>
    <p:extLst>
      <p:ext uri="{BB962C8B-B14F-4D97-AF65-F5344CB8AC3E}">
        <p14:creationId xmlns:p14="http://schemas.microsoft.com/office/powerpoint/2010/main" val="21347168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2E8085-90B0-3D41-BCB7-8D871FDB741E}"/>
              </a:ext>
            </a:extLst>
          </p:cNvPr>
          <p:cNvSpPr>
            <a:spLocks noGrp="1"/>
          </p:cNvSpPr>
          <p:nvPr>
            <p:ph type="sldNum" sz="quarter" idx="4"/>
          </p:nvPr>
        </p:nvSpPr>
        <p:spPr/>
        <p:txBody>
          <a:bodyPr/>
          <a:lstStyle/>
          <a:p>
            <a:fld id="{4080289E-A2FF-0941-931A-EE1328331F47}" type="slidenum">
              <a:rPr lang="uk-UA" smtClean="0"/>
              <a:pPr/>
              <a:t>64</a:t>
            </a:fld>
            <a:endParaRPr lang="uk-UA" dirty="0"/>
          </a:p>
        </p:txBody>
      </p:sp>
      <p:sp>
        <p:nvSpPr>
          <p:cNvPr id="3" name="Text Placeholder 2">
            <a:extLst>
              <a:ext uri="{FF2B5EF4-FFF2-40B4-BE49-F238E27FC236}">
                <a16:creationId xmlns:a16="http://schemas.microsoft.com/office/drawing/2014/main" id="{FC3118DC-6D11-D349-BD34-4C121FD2C3E6}"/>
              </a:ext>
            </a:extLst>
          </p:cNvPr>
          <p:cNvSpPr>
            <a:spLocks noGrp="1"/>
          </p:cNvSpPr>
          <p:nvPr>
            <p:ph type="body" sz="quarter" idx="10"/>
          </p:nvPr>
        </p:nvSpPr>
        <p:spPr/>
        <p:txBody>
          <a:bodyPr/>
          <a:lstStyle/>
          <a:p>
            <a:r>
              <a:rPr lang="en-US" sz="3200"/>
              <a:t>According to stanza 8, Paul Revere’s ride was a small but important event that started the American Revolution. The poet says that Paul Revere’s ride was a spark that created a flame. He did not really start a fire, but he warned the colonists and helped them to beat the British that night. After that battle, the colonists were determined to keep fighting and win the war. So, even though his ride was not a huge event, it was important to the American Revolution because it helped the colonists continue and win their fight for freedom, which was a big deal. This is what the poet meant by a small spark that kindled a flame.</a:t>
            </a:r>
          </a:p>
          <a:p>
            <a:pPr marL="0" indent="0">
              <a:buNone/>
            </a:pPr>
            <a:endParaRPr lang="en-US" dirty="0"/>
          </a:p>
        </p:txBody>
      </p:sp>
      <p:sp>
        <p:nvSpPr>
          <p:cNvPr id="4" name="Title 3">
            <a:extLst>
              <a:ext uri="{FF2B5EF4-FFF2-40B4-BE49-F238E27FC236}">
                <a16:creationId xmlns:a16="http://schemas.microsoft.com/office/drawing/2014/main" id="{64ACE572-455F-1946-88CC-E5E99DA3525F}"/>
              </a:ext>
            </a:extLst>
          </p:cNvPr>
          <p:cNvSpPr>
            <a:spLocks noGrp="1"/>
          </p:cNvSpPr>
          <p:nvPr>
            <p:ph type="title"/>
          </p:nvPr>
        </p:nvSpPr>
        <p:spPr/>
        <p:txBody>
          <a:bodyPr/>
          <a:lstStyle/>
          <a:p>
            <a:r>
              <a:rPr lang="en-US" dirty="0"/>
              <a:t>Student Response #3</a:t>
            </a:r>
          </a:p>
        </p:txBody>
      </p:sp>
    </p:spTree>
    <p:extLst>
      <p:ext uri="{BB962C8B-B14F-4D97-AF65-F5344CB8AC3E}">
        <p14:creationId xmlns:p14="http://schemas.microsoft.com/office/powerpoint/2010/main" val="14022758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116CAC-1D62-C74C-A3A4-A642233506C2}"/>
              </a:ext>
            </a:extLst>
          </p:cNvPr>
          <p:cNvSpPr>
            <a:spLocks noGrp="1"/>
          </p:cNvSpPr>
          <p:nvPr>
            <p:ph type="sldNum" sz="quarter" idx="4"/>
          </p:nvPr>
        </p:nvSpPr>
        <p:spPr/>
        <p:txBody>
          <a:bodyPr/>
          <a:lstStyle/>
          <a:p>
            <a:fld id="{4080289E-A2FF-0941-931A-EE1328331F47}" type="slidenum">
              <a:rPr lang="uk-UA" smtClean="0"/>
              <a:pPr/>
              <a:t>65</a:t>
            </a:fld>
            <a:endParaRPr lang="uk-UA" dirty="0"/>
          </a:p>
        </p:txBody>
      </p:sp>
      <p:sp>
        <p:nvSpPr>
          <p:cNvPr id="3" name="Text Placeholder 2">
            <a:extLst>
              <a:ext uri="{FF2B5EF4-FFF2-40B4-BE49-F238E27FC236}">
                <a16:creationId xmlns:a16="http://schemas.microsoft.com/office/drawing/2014/main" id="{78F20E45-8D98-A54B-B521-77E7B2DD221A}"/>
              </a:ext>
            </a:extLst>
          </p:cNvPr>
          <p:cNvSpPr>
            <a:spLocks noGrp="1"/>
          </p:cNvSpPr>
          <p:nvPr>
            <p:ph type="body" sz="quarter" idx="10"/>
          </p:nvPr>
        </p:nvSpPr>
        <p:spPr/>
        <p:txBody>
          <a:bodyPr/>
          <a:lstStyle/>
          <a:p>
            <a:r>
              <a:rPr lang="en-US" sz="3600" dirty="0"/>
              <a:t>According to stanza 8, Paul Revere’s ride was a small event that started the entire American Revolution. After Paul Revere’s ride, the colonists were able to beat the British and were inspired to keep fighting until they won freedom. The poet says that this event was like a spark that created a flame</a:t>
            </a:r>
            <a:r>
              <a:rPr lang="en-US" dirty="0"/>
              <a:t>.  </a:t>
            </a:r>
          </a:p>
        </p:txBody>
      </p:sp>
      <p:sp>
        <p:nvSpPr>
          <p:cNvPr id="4" name="Title 3">
            <a:extLst>
              <a:ext uri="{FF2B5EF4-FFF2-40B4-BE49-F238E27FC236}">
                <a16:creationId xmlns:a16="http://schemas.microsoft.com/office/drawing/2014/main" id="{F156F712-6D03-6441-8A7A-50A1C2A1DA14}"/>
              </a:ext>
            </a:extLst>
          </p:cNvPr>
          <p:cNvSpPr>
            <a:spLocks noGrp="1"/>
          </p:cNvSpPr>
          <p:nvPr>
            <p:ph type="title"/>
          </p:nvPr>
        </p:nvSpPr>
        <p:spPr/>
        <p:txBody>
          <a:bodyPr/>
          <a:lstStyle/>
          <a:p>
            <a:r>
              <a:rPr lang="en-US" dirty="0"/>
              <a:t>Student Response #4</a:t>
            </a:r>
          </a:p>
        </p:txBody>
      </p:sp>
    </p:spTree>
    <p:extLst>
      <p:ext uri="{BB962C8B-B14F-4D97-AF65-F5344CB8AC3E}">
        <p14:creationId xmlns:p14="http://schemas.microsoft.com/office/powerpoint/2010/main" val="20814189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66</a:t>
            </a:fld>
            <a:endParaRPr lang="uk-UA" dirty="0"/>
          </a:p>
        </p:txBody>
      </p:sp>
      <p:sp>
        <p:nvSpPr>
          <p:cNvPr id="7" name="Text Placeholder 6"/>
          <p:cNvSpPr>
            <a:spLocks noGrp="1"/>
          </p:cNvSpPr>
          <p:nvPr>
            <p:ph type="body" sz="quarter" idx="10"/>
          </p:nvPr>
        </p:nvSpPr>
        <p:spPr/>
        <p:txBody>
          <a:bodyPr/>
          <a:lstStyle/>
          <a:p>
            <a:pPr marL="290513" indent="-290513"/>
            <a:r>
              <a:rPr lang="en-US" sz="4500" dirty="0">
                <a:solidFill>
                  <a:schemeClr val="tx1"/>
                </a:solidFill>
              </a:rPr>
              <a:t>Which student responses were strongest? Why?</a:t>
            </a:r>
          </a:p>
          <a:p>
            <a:pPr marL="290513" indent="-290513"/>
            <a:endParaRPr lang="en-US" sz="1000" dirty="0">
              <a:solidFill>
                <a:schemeClr val="tx1"/>
              </a:solidFill>
            </a:endParaRPr>
          </a:p>
          <a:p>
            <a:pPr marL="290513" indent="-290513"/>
            <a:r>
              <a:rPr lang="en-US" sz="4500" dirty="0">
                <a:solidFill>
                  <a:schemeClr val="tx1"/>
                </a:solidFill>
              </a:rPr>
              <a:t>Which student responses were weakest? Why?</a:t>
            </a:r>
          </a:p>
          <a:p>
            <a:pPr marL="290513" indent="-290513"/>
            <a:endParaRPr lang="en-US" sz="1000" dirty="0">
              <a:solidFill>
                <a:schemeClr val="tx1"/>
              </a:solidFill>
            </a:endParaRPr>
          </a:p>
          <a:p>
            <a:pPr marL="290513" lvl="0" indent="-290513"/>
            <a:r>
              <a:rPr lang="en-US" sz="4500" dirty="0">
                <a:solidFill>
                  <a:schemeClr val="tx1"/>
                </a:solidFill>
              </a:rPr>
              <a:t>Why is it important to understand these student look-</a:t>
            </a:r>
            <a:r>
              <a:rPr lang="en-US" sz="4500" dirty="0" err="1">
                <a:solidFill>
                  <a:schemeClr val="tx1"/>
                </a:solidFill>
              </a:rPr>
              <a:t>fors</a:t>
            </a:r>
            <a:r>
              <a:rPr lang="en-US" sz="4500" dirty="0">
                <a:solidFill>
                  <a:schemeClr val="tx1"/>
                </a:solidFill>
              </a:rPr>
              <a:t> before implementing a lesson?</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2326118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5D8070-F198-A84A-B6A5-8F5C83310B20}"/>
              </a:ext>
            </a:extLst>
          </p:cNvPr>
          <p:cNvSpPr>
            <a:spLocks noGrp="1"/>
          </p:cNvSpPr>
          <p:nvPr>
            <p:ph type="sldNum" sz="quarter" idx="4"/>
          </p:nvPr>
        </p:nvSpPr>
        <p:spPr/>
        <p:txBody>
          <a:bodyPr/>
          <a:lstStyle/>
          <a:p>
            <a:fld id="{4080289E-A2FF-0941-931A-EE1328331F47}" type="slidenum">
              <a:rPr lang="uk-UA" smtClean="0"/>
              <a:pPr/>
              <a:t>67</a:t>
            </a:fld>
            <a:endParaRPr lang="uk-UA" dirty="0"/>
          </a:p>
        </p:txBody>
      </p:sp>
      <p:sp>
        <p:nvSpPr>
          <p:cNvPr id="3" name="Text Placeholder 2">
            <a:extLst>
              <a:ext uri="{FF2B5EF4-FFF2-40B4-BE49-F238E27FC236}">
                <a16:creationId xmlns:a16="http://schemas.microsoft.com/office/drawing/2014/main" id="{CABE3547-F980-2F4D-A850-7CEDC0945FBC}"/>
              </a:ext>
            </a:extLst>
          </p:cNvPr>
          <p:cNvSpPr>
            <a:spLocks noGrp="1"/>
          </p:cNvSpPr>
          <p:nvPr>
            <p:ph type="body" sz="quarter" idx="10"/>
          </p:nvPr>
        </p:nvSpPr>
        <p:spPr>
          <a:xfrm>
            <a:off x="4693616" y="866880"/>
            <a:ext cx="7162800" cy="4822825"/>
          </a:xfrm>
        </p:spPr>
        <p:txBody>
          <a:bodyPr/>
          <a:lstStyle/>
          <a:p>
            <a:pPr marL="0" indent="0" algn="ctr">
              <a:buNone/>
            </a:pPr>
            <a:r>
              <a:rPr lang="en-US" sz="3600" b="1" dirty="0">
                <a:solidFill>
                  <a:schemeClr val="tx2"/>
                </a:solidFill>
              </a:rPr>
              <a:t>Text-Dependent Questions </a:t>
            </a:r>
          </a:p>
          <a:p>
            <a:pPr marL="0" indent="0" algn="ctr">
              <a:buNone/>
            </a:pPr>
            <a:r>
              <a:rPr lang="en-US" sz="3200" dirty="0"/>
              <a:t>would support this student in understanding the text!</a:t>
            </a:r>
          </a:p>
          <a:p>
            <a:pPr marL="0" indent="0">
              <a:buNone/>
            </a:pPr>
            <a:r>
              <a:rPr lang="en-US" sz="1200" dirty="0"/>
              <a:t>  </a:t>
            </a:r>
          </a:p>
          <a:p>
            <a:pPr marL="0" indent="0" algn="ctr">
              <a:buNone/>
            </a:pPr>
            <a:r>
              <a:rPr lang="en-US" b="1" dirty="0">
                <a:solidFill>
                  <a:schemeClr val="tx2"/>
                </a:solidFill>
              </a:rPr>
              <a:t>For example…</a:t>
            </a:r>
          </a:p>
          <a:p>
            <a:r>
              <a:rPr lang="en-US" dirty="0"/>
              <a:t>Reread stanza 14. What was the “midnight message” Paul Revere wanted to deliver to the colonists? </a:t>
            </a:r>
          </a:p>
          <a:p>
            <a:r>
              <a:rPr lang="en-US" dirty="0"/>
              <a:t>Based on the poem, what did the colonists do when they received this “midnight message”?</a:t>
            </a:r>
          </a:p>
          <a:p>
            <a:r>
              <a:rPr lang="en-US" dirty="0"/>
              <a:t>How was this message like a “spark”?</a:t>
            </a:r>
          </a:p>
        </p:txBody>
      </p:sp>
      <p:sp>
        <p:nvSpPr>
          <p:cNvPr id="4" name="Title 3">
            <a:extLst>
              <a:ext uri="{FF2B5EF4-FFF2-40B4-BE49-F238E27FC236}">
                <a16:creationId xmlns:a16="http://schemas.microsoft.com/office/drawing/2014/main" id="{005A7992-E685-3247-890B-4D99D72561B5}"/>
              </a:ext>
            </a:extLst>
          </p:cNvPr>
          <p:cNvSpPr>
            <a:spLocks noGrp="1"/>
          </p:cNvSpPr>
          <p:nvPr>
            <p:ph type="title"/>
          </p:nvPr>
        </p:nvSpPr>
        <p:spPr>
          <a:xfrm>
            <a:off x="199231" y="-18534"/>
            <a:ext cx="12192000" cy="756954"/>
          </a:xfrm>
        </p:spPr>
        <p:txBody>
          <a:bodyPr/>
          <a:lstStyle/>
          <a:p>
            <a:r>
              <a:rPr lang="en-US" dirty="0"/>
              <a:t>Zoom In: Student Response #2 </a:t>
            </a:r>
          </a:p>
        </p:txBody>
      </p:sp>
      <p:sp>
        <p:nvSpPr>
          <p:cNvPr id="5" name="Text Placeholder 2">
            <a:extLst>
              <a:ext uri="{FF2B5EF4-FFF2-40B4-BE49-F238E27FC236}">
                <a16:creationId xmlns:a16="http://schemas.microsoft.com/office/drawing/2014/main" id="{7D97C18C-C08B-DB4E-A857-42759FBBE9FB}"/>
              </a:ext>
            </a:extLst>
          </p:cNvPr>
          <p:cNvSpPr txBox="1">
            <a:spLocks/>
          </p:cNvSpPr>
          <p:nvPr/>
        </p:nvSpPr>
        <p:spPr>
          <a:xfrm>
            <a:off x="344705" y="1001296"/>
            <a:ext cx="4123387" cy="4822825"/>
          </a:xfrm>
          <a:prstGeom prst="rect">
            <a:avLst/>
          </a:prstGeom>
          <a:solidFill>
            <a:schemeClr val="tx1">
              <a:lumMod val="20000"/>
              <a:lumOff val="80000"/>
            </a:schemeClr>
          </a:solidFill>
          <a:ln w="31750">
            <a:solidFill>
              <a:schemeClr val="tx2">
                <a:lumMod val="75000"/>
              </a:schemeClr>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t>Paul Revere’s ride was important to the American Revolution because it started a big fire. The poet says that there was a spark that turned the land into a flame. When the colonists were fighting the British, their gunfire might have caused the land to catch on fire and then the colonists won. </a:t>
            </a:r>
          </a:p>
          <a:p>
            <a:pPr marL="0" indent="0">
              <a:buFont typeface="Arial"/>
              <a:buNone/>
            </a:pPr>
            <a:endParaRPr lang="en-US" sz="3400" dirty="0"/>
          </a:p>
          <a:p>
            <a:pPr marL="0" indent="0">
              <a:buFont typeface="Arial"/>
              <a:buNone/>
            </a:pPr>
            <a:endParaRPr lang="en-US" sz="3400" dirty="0"/>
          </a:p>
        </p:txBody>
      </p:sp>
    </p:spTree>
    <p:extLst>
      <p:ext uri="{BB962C8B-B14F-4D97-AF65-F5344CB8AC3E}">
        <p14:creationId xmlns:p14="http://schemas.microsoft.com/office/powerpoint/2010/main" val="81078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68</a:t>
            </a:fld>
            <a:endParaRPr lang="en-US" dirty="0"/>
          </a:p>
        </p:txBody>
      </p:sp>
      <p:sp>
        <p:nvSpPr>
          <p:cNvPr id="4" name="Title 3"/>
          <p:cNvSpPr>
            <a:spLocks noGrp="1"/>
          </p:cNvSpPr>
          <p:nvPr>
            <p:ph type="title"/>
          </p:nvPr>
        </p:nvSpPr>
        <p:spPr/>
        <p:txBody>
          <a:bodyPr/>
          <a:lstStyle/>
          <a:p>
            <a:r>
              <a:rPr lang="en-US" dirty="0"/>
              <a:t>Capture Your Learning</a:t>
            </a:r>
          </a:p>
        </p:txBody>
      </p:sp>
      <p:sp>
        <p:nvSpPr>
          <p:cNvPr id="8" name="Rectangle 7"/>
          <p:cNvSpPr/>
          <p:nvPr/>
        </p:nvSpPr>
        <p:spPr>
          <a:xfrm>
            <a:off x="465667" y="1100667"/>
            <a:ext cx="10583333" cy="5232202"/>
          </a:xfrm>
          <a:prstGeom prst="rect">
            <a:avLst/>
          </a:prstGeom>
        </p:spPr>
        <p:txBody>
          <a:bodyPr wrap="square">
            <a:spAutoFit/>
          </a:bodyPr>
          <a:lstStyle/>
          <a:p>
            <a:pPr marL="571500" indent="-571500">
              <a:buFont typeface="Arial" charset="0"/>
              <a:buChar char="•"/>
            </a:pPr>
            <a:r>
              <a:rPr lang="en-US" sz="4200" dirty="0">
                <a:latin typeface="Calibri" charset="0"/>
                <a:ea typeface="Calibri" charset="0"/>
                <a:cs typeface="Calibri" charset="0"/>
              </a:rPr>
              <a:t>What is a text-dependent question?</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How do text-dependent questions and tasks support students in understanding complex texts?</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4200" dirty="0">
                <a:latin typeface="Calibri" charset="0"/>
                <a:ea typeface="Calibri" charset="0"/>
                <a:cs typeface="Calibri" charset="0"/>
              </a:rPr>
              <a:t>What are the criteria for a strong student response?</a:t>
            </a:r>
          </a:p>
          <a:p>
            <a:endParaRPr lang="en-US" sz="4200" dirty="0">
              <a:solidFill>
                <a:schemeClr val="tx1">
                  <a:lumMod val="75000"/>
                </a:schemeClr>
              </a:solidFill>
              <a:latin typeface="Calibri" charset="0"/>
              <a:ea typeface="Calibri" charset="0"/>
              <a:cs typeface="Calibri" charset="0"/>
            </a:endParaRPr>
          </a:p>
        </p:txBody>
      </p:sp>
    </p:spTree>
    <p:extLst>
      <p:ext uri="{BB962C8B-B14F-4D97-AF65-F5344CB8AC3E}">
        <p14:creationId xmlns:p14="http://schemas.microsoft.com/office/powerpoint/2010/main" val="4544685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t>Module 3: </a:t>
            </a:r>
            <a:r>
              <a:rPr lang="en-US" sz="5000" dirty="0"/>
              <a:t>Close Reading to Build Understanding </a:t>
            </a:r>
            <a:br>
              <a:rPr lang="en-US" sz="5000" b="1" dirty="0"/>
            </a:br>
            <a:r>
              <a:rPr lang="en-US" sz="5000" dirty="0"/>
              <a:t> </a:t>
            </a:r>
            <a:r>
              <a:rPr lang="en-US" sz="5000" b="1" dirty="0"/>
              <a:t>Session 4</a:t>
            </a:r>
            <a:r>
              <a:rPr lang="en-US" sz="5000" dirty="0"/>
              <a:t>: Unpack Direct Vocabulary Instruction in the Guidebooks </a:t>
            </a:r>
          </a:p>
        </p:txBody>
      </p:sp>
    </p:spTree>
    <p:extLst>
      <p:ext uri="{BB962C8B-B14F-4D97-AF65-F5344CB8AC3E}">
        <p14:creationId xmlns:p14="http://schemas.microsoft.com/office/powerpoint/2010/main" val="1752567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Three-Part Model of Text Complexity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7</a:t>
            </a:fld>
            <a:endParaRPr lang="en-US" dirty="0"/>
          </a:p>
        </p:txBody>
      </p:sp>
      <p:pic>
        <p:nvPicPr>
          <p:cNvPr id="5" name="Picture Placeholder 5" descr="pyramid3A">
            <a:extLst>
              <a:ext uri="{FF2B5EF4-FFF2-40B4-BE49-F238E27FC236}">
                <a16:creationId xmlns:a16="http://schemas.microsoft.com/office/drawing/2014/main" id="{0EC85195-F40C-453D-9496-1694B3209475}"/>
              </a:ext>
            </a:extLst>
          </p:cNvPr>
          <p:cNvPicPr>
            <a:picLocks/>
          </p:cNvPicPr>
          <p:nvPr/>
        </p:nvPicPr>
        <p:blipFill>
          <a:blip r:embed="rId3" cstate="print"/>
          <a:srcRect t="334" b="334"/>
          <a:stretch>
            <a:fillRect/>
          </a:stretch>
        </p:blipFill>
        <p:spPr bwMode="auto">
          <a:xfrm>
            <a:off x="6748461" y="1380146"/>
            <a:ext cx="4690148" cy="4038600"/>
          </a:xfrm>
          <a:prstGeom prst="rect">
            <a:avLst/>
          </a:prstGeom>
          <a:solidFill>
            <a:schemeClr val="accent5">
              <a:lumMod val="40000"/>
              <a:lumOff val="60000"/>
            </a:schemeClr>
          </a:solidFill>
          <a:ln w="38100" cap="sq">
            <a:solidFill>
              <a:schemeClr val="accent3">
                <a:lumMod val="75000"/>
              </a:schemeClr>
            </a:solidFill>
            <a:prstDash val="solid"/>
            <a:miter lim="800000"/>
          </a:ln>
          <a:effectLst/>
        </p:spPr>
      </p:pic>
      <p:sp>
        <p:nvSpPr>
          <p:cNvPr id="8" name="Content Placeholder 6">
            <a:extLst>
              <a:ext uri="{FF2B5EF4-FFF2-40B4-BE49-F238E27FC236}">
                <a16:creationId xmlns:a16="http://schemas.microsoft.com/office/drawing/2014/main" id="{83199D6D-C59A-4224-84AC-91601D6F4F9A}"/>
              </a:ext>
            </a:extLst>
          </p:cNvPr>
          <p:cNvSpPr txBox="1">
            <a:spLocks/>
          </p:cNvSpPr>
          <p:nvPr/>
        </p:nvSpPr>
        <p:spPr>
          <a:xfrm>
            <a:off x="578457" y="976424"/>
            <a:ext cx="5233946" cy="5118065"/>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20000"/>
              </a:lnSpc>
              <a:buNone/>
            </a:pPr>
            <a:r>
              <a:rPr lang="en-US" sz="3900" b="1" dirty="0">
                <a:solidFill>
                  <a:schemeClr val="tx2"/>
                </a:solidFill>
                <a:latin typeface="Calibri" panose="020F0502020204030204" pitchFamily="34" charset="0"/>
                <a:cs typeface="Calibri" panose="020F0502020204030204" pitchFamily="34" charset="0"/>
              </a:rPr>
              <a:t>Inherent to the Text:</a:t>
            </a:r>
          </a:p>
          <a:p>
            <a:pPr marL="457200" indent="-457200">
              <a:lnSpc>
                <a:spcPct val="120000"/>
              </a:lnSpc>
              <a:buFont typeface="+mj-lt"/>
              <a:buAutoNum type="arabicPeriod"/>
            </a:pPr>
            <a:r>
              <a:rPr lang="en-US" sz="3900" dirty="0">
                <a:latin typeface="Calibri" panose="020F0502020204030204" pitchFamily="34" charset="0"/>
                <a:cs typeface="Calibri" panose="020F0502020204030204" pitchFamily="34" charset="0"/>
              </a:rPr>
              <a:t>Quantitative Measures</a:t>
            </a:r>
          </a:p>
          <a:p>
            <a:pPr marL="457200" indent="-457200">
              <a:lnSpc>
                <a:spcPct val="120000"/>
              </a:lnSpc>
              <a:buFont typeface="+mj-lt"/>
              <a:buAutoNum type="arabicPeriod"/>
            </a:pPr>
            <a:r>
              <a:rPr lang="en-US" sz="3900" dirty="0">
                <a:latin typeface="Calibri" panose="020F0502020204030204" pitchFamily="34" charset="0"/>
                <a:cs typeface="Calibri" panose="020F0502020204030204" pitchFamily="34" charset="0"/>
              </a:rPr>
              <a:t>Qualitative Features</a:t>
            </a:r>
          </a:p>
          <a:p>
            <a:pPr marL="457200" indent="-457200">
              <a:lnSpc>
                <a:spcPct val="120000"/>
              </a:lnSpc>
              <a:buFont typeface="+mj-lt"/>
              <a:buAutoNum type="arabicPeriod"/>
            </a:pPr>
            <a:endParaRPr lang="en-US" sz="1000" b="1" dirty="0">
              <a:solidFill>
                <a:schemeClr val="tx2">
                  <a:lumMod val="75000"/>
                </a:schemeClr>
              </a:solidFill>
              <a:latin typeface="Calibri" panose="020F0502020204030204" pitchFamily="34" charset="0"/>
              <a:cs typeface="Calibri" panose="020F0502020204030204" pitchFamily="34" charset="0"/>
            </a:endParaRPr>
          </a:p>
          <a:p>
            <a:pPr marL="0" indent="0">
              <a:lnSpc>
                <a:spcPct val="120000"/>
              </a:lnSpc>
              <a:buNone/>
            </a:pPr>
            <a:r>
              <a:rPr lang="en-US" sz="3900" b="1" dirty="0">
                <a:solidFill>
                  <a:schemeClr val="tx2"/>
                </a:solidFill>
                <a:latin typeface="Calibri" panose="020F0502020204030204" pitchFamily="34" charset="0"/>
                <a:cs typeface="Calibri" panose="020F0502020204030204" pitchFamily="34" charset="0"/>
              </a:rPr>
              <a:t>Teacher Considerations</a:t>
            </a:r>
            <a:endParaRPr lang="en-US" sz="3900" dirty="0">
              <a:solidFill>
                <a:schemeClr val="tx2"/>
              </a:solidFill>
              <a:latin typeface="Calibri" panose="020F0502020204030204" pitchFamily="34" charset="0"/>
              <a:cs typeface="Calibri" panose="020F0502020204030204" pitchFamily="34" charset="0"/>
            </a:endParaRPr>
          </a:p>
          <a:p>
            <a:pPr marL="457200" indent="-457200">
              <a:lnSpc>
                <a:spcPct val="120000"/>
              </a:lnSpc>
              <a:buFont typeface="+mj-lt"/>
              <a:buAutoNum type="arabicPeriod" startAt="3"/>
            </a:pPr>
            <a:r>
              <a:rPr lang="en-US" sz="3900" dirty="0">
                <a:latin typeface="Calibri" panose="020F0502020204030204" pitchFamily="34" charset="0"/>
                <a:cs typeface="Calibri" panose="020F0502020204030204" pitchFamily="34" charset="0"/>
              </a:rPr>
              <a:t>Reader and Task</a:t>
            </a:r>
          </a:p>
        </p:txBody>
      </p:sp>
      <p:sp>
        <p:nvSpPr>
          <p:cNvPr id="2" name="TextBox 1">
            <a:extLst>
              <a:ext uri="{FF2B5EF4-FFF2-40B4-BE49-F238E27FC236}">
                <a16:creationId xmlns:a16="http://schemas.microsoft.com/office/drawing/2014/main" id="{40EA2015-F62F-4A50-9F38-F8AE69A816A3}"/>
              </a:ext>
            </a:extLst>
          </p:cNvPr>
          <p:cNvSpPr txBox="1"/>
          <p:nvPr/>
        </p:nvSpPr>
        <p:spPr>
          <a:xfrm>
            <a:off x="8583064" y="5477854"/>
            <a:ext cx="1260648" cy="307777"/>
          </a:xfrm>
          <a:prstGeom prst="rect">
            <a:avLst/>
          </a:prstGeom>
          <a:noFill/>
        </p:spPr>
        <p:txBody>
          <a:bodyPr wrap="square" rtlCol="0">
            <a:spAutoFit/>
          </a:bodyPr>
          <a:lstStyle/>
          <a:p>
            <a:pPr algn="ctr"/>
            <a:r>
              <a:rPr lang="en-US" sz="1400" dirty="0">
                <a:solidFill>
                  <a:schemeClr val="accent6"/>
                </a:solidFill>
                <a:latin typeface="Calibri" panose="020F0502020204030204" pitchFamily="34" charset="0"/>
                <a:cs typeface="Calibri" panose="020F0502020204030204" pitchFamily="34" charset="0"/>
              </a:rPr>
              <a:t>(CSSO, 2010)</a:t>
            </a:r>
          </a:p>
        </p:txBody>
      </p:sp>
      <p:sp>
        <p:nvSpPr>
          <p:cNvPr id="10" name="Oval 9"/>
          <p:cNvSpPr/>
          <p:nvPr/>
        </p:nvSpPr>
        <p:spPr>
          <a:xfrm rot="19667066">
            <a:off x="6834986" y="4096122"/>
            <a:ext cx="2382172" cy="673783"/>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993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70</a:t>
            </a:fld>
            <a:endParaRPr lang="en-US" dirty="0"/>
          </a:p>
        </p:txBody>
      </p:sp>
      <p:sp>
        <p:nvSpPr>
          <p:cNvPr id="5" name="Text Placeholder 4"/>
          <p:cNvSpPr>
            <a:spLocks noGrp="1"/>
          </p:cNvSpPr>
          <p:nvPr>
            <p:ph type="body" sz="quarter" idx="10"/>
          </p:nvPr>
        </p:nvSpPr>
        <p:spPr>
          <a:prstGeom prst="rect">
            <a:avLst/>
          </a:prstGeom>
        </p:spPr>
        <p:txBody>
          <a:bodyPr/>
          <a:lstStyle/>
          <a:p>
            <a:pPr>
              <a:lnSpc>
                <a:spcPct val="100000"/>
              </a:lnSpc>
              <a:spcBef>
                <a:spcPts val="0"/>
              </a:spcBef>
              <a:buFont typeface="Arial" charset="0"/>
              <a:buChar char="•"/>
            </a:pPr>
            <a:endParaRPr lang="en-US" sz="3400" dirty="0"/>
          </a:p>
          <a:p>
            <a:pPr marL="0" marR="0" lvl="0" indent="0" defTabSz="914400" eaLnBrk="1" fontAlgn="auto" latinLnBrk="0" hangingPunct="1">
              <a:lnSpc>
                <a:spcPct val="100000"/>
              </a:lnSpc>
              <a:spcBef>
                <a:spcPts val="0"/>
              </a:spcBef>
              <a:spcAft>
                <a:spcPts val="0"/>
              </a:spcAft>
              <a:buClrTx/>
              <a:buSzTx/>
              <a:buFontTx/>
              <a:buNone/>
              <a:tabLst/>
              <a:defRPr/>
            </a:pPr>
            <a:endParaRPr lang="en-US" sz="3400" dirty="0"/>
          </a:p>
        </p:txBody>
      </p:sp>
      <p:sp>
        <p:nvSpPr>
          <p:cNvPr id="2" name="TextBox 1"/>
          <p:cNvSpPr txBox="1"/>
          <p:nvPr/>
        </p:nvSpPr>
        <p:spPr>
          <a:xfrm>
            <a:off x="5102352" y="1193800"/>
            <a:ext cx="6680073" cy="4708981"/>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Reread</a:t>
            </a:r>
            <a:r>
              <a:rPr lang="en-US" sz="4000" dirty="0">
                <a:solidFill>
                  <a:schemeClr val="accent5">
                    <a:lumMod val="75000"/>
                  </a:schemeClr>
                </a:solidFill>
                <a:latin typeface="Calibri" charset="0"/>
                <a:ea typeface="Calibri" charset="0"/>
                <a:cs typeface="Calibri" charset="0"/>
              </a:rPr>
              <a:t> </a:t>
            </a:r>
            <a:r>
              <a:rPr lang="en-US" sz="4000" dirty="0">
                <a:latin typeface="Calibri" charset="0"/>
                <a:ea typeface="Calibri" charset="0"/>
                <a:cs typeface="Calibri" charset="0"/>
              </a:rPr>
              <a:t>“Paul Revere’s Ride”</a:t>
            </a:r>
          </a:p>
          <a:p>
            <a:pPr marL="285750" indent="-285750">
              <a:buFont typeface="Arial" charset="0"/>
              <a:buChar char="•"/>
            </a:pPr>
            <a:endParaRPr lang="en-US" sz="2000" dirty="0">
              <a:latin typeface="Calibri" charset="0"/>
              <a:ea typeface="Calibri" charset="0"/>
              <a:cs typeface="Calibri" charset="0"/>
            </a:endParaRPr>
          </a:p>
          <a:p>
            <a:endParaRPr lang="en-US" sz="2000" dirty="0">
              <a:latin typeface="Calibri" charset="0"/>
              <a:ea typeface="Calibri" charset="0"/>
              <a:cs typeface="Calibri" charset="0"/>
            </a:endParaRPr>
          </a:p>
          <a:p>
            <a:pPr marL="285750" indent="-285750">
              <a:buFont typeface="Arial" charset="0"/>
              <a:buChar char="•"/>
            </a:pPr>
            <a:r>
              <a:rPr lang="en-US" sz="4000" b="1" dirty="0">
                <a:solidFill>
                  <a:schemeClr val="tx2"/>
                </a:solidFill>
                <a:latin typeface="Calibri" charset="0"/>
                <a:ea typeface="Calibri" charset="0"/>
                <a:cs typeface="Calibri" charset="0"/>
              </a:rPr>
              <a:t>Highlight</a:t>
            </a:r>
            <a:r>
              <a:rPr lang="en-US" sz="4000" dirty="0">
                <a:solidFill>
                  <a:schemeClr val="accent5">
                    <a:lumMod val="75000"/>
                  </a:schemeClr>
                </a:solidFill>
                <a:latin typeface="Calibri" charset="0"/>
                <a:ea typeface="Calibri" charset="0"/>
                <a:cs typeface="Calibri" charset="0"/>
              </a:rPr>
              <a:t> </a:t>
            </a:r>
            <a:r>
              <a:rPr lang="en-US" sz="4000" dirty="0">
                <a:latin typeface="Calibri" charset="0"/>
                <a:ea typeface="Calibri" charset="0"/>
                <a:cs typeface="Calibri" charset="0"/>
              </a:rPr>
              <a:t>vocabulary words you think may be important to teach within this text</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b="1" dirty="0">
                <a:solidFill>
                  <a:schemeClr val="tx2"/>
                </a:solidFill>
                <a:latin typeface="Calibri" charset="0"/>
                <a:ea typeface="Calibri" charset="0"/>
                <a:cs typeface="Calibri" charset="0"/>
              </a:rPr>
              <a:t>Discuss: </a:t>
            </a:r>
            <a:r>
              <a:rPr lang="en-US" sz="4000" dirty="0">
                <a:latin typeface="Calibri" charset="0"/>
                <a:ea typeface="Calibri" charset="0"/>
                <a:cs typeface="Calibri" charset="0"/>
              </a:rPr>
              <a:t>Which words did you highlight and why?</a:t>
            </a:r>
          </a:p>
        </p:txBody>
      </p:sp>
      <p:pic>
        <p:nvPicPr>
          <p:cNvPr id="8" name="Picture 7">
            <a:extLst>
              <a:ext uri="{FF2B5EF4-FFF2-40B4-BE49-F238E27FC236}">
                <a16:creationId xmlns:a16="http://schemas.microsoft.com/office/drawing/2014/main" id="{1DF2F446-B87D-2942-80DC-DC15F304DB09}"/>
              </a:ext>
            </a:extLst>
          </p:cNvPr>
          <p:cNvPicPr>
            <a:picLocks noChangeAspect="1"/>
          </p:cNvPicPr>
          <p:nvPr/>
        </p:nvPicPr>
        <p:blipFill>
          <a:blip r:embed="rId3"/>
          <a:stretch>
            <a:fillRect/>
          </a:stretch>
        </p:blipFill>
        <p:spPr>
          <a:xfrm>
            <a:off x="738910" y="1000377"/>
            <a:ext cx="3302858" cy="4875648"/>
          </a:xfrm>
          <a:prstGeom prst="rect">
            <a:avLst/>
          </a:prstGeom>
          <a:ln>
            <a:solidFill>
              <a:schemeClr val="tx1"/>
            </a:solidFill>
          </a:ln>
        </p:spPr>
      </p:pic>
      <p:sp>
        <p:nvSpPr>
          <p:cNvPr id="7" name="TextBox 6">
            <a:extLst>
              <a:ext uri="{FF2B5EF4-FFF2-40B4-BE49-F238E27FC236}">
                <a16:creationId xmlns:a16="http://schemas.microsoft.com/office/drawing/2014/main" id="{9E46F532-5A3D-264C-BFBB-E50067E807E6}"/>
              </a:ext>
            </a:extLst>
          </p:cNvPr>
          <p:cNvSpPr txBox="1"/>
          <p:nvPr/>
        </p:nvSpPr>
        <p:spPr>
          <a:xfrm>
            <a:off x="418653"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273612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71</a:t>
            </a:fld>
            <a:endParaRPr lang="en-US" dirty="0"/>
          </a:p>
        </p:txBody>
      </p:sp>
      <p:sp>
        <p:nvSpPr>
          <p:cNvPr id="5" name="Text Placeholder 4"/>
          <p:cNvSpPr>
            <a:spLocks noGrp="1"/>
          </p:cNvSpPr>
          <p:nvPr>
            <p:ph type="body" sz="quarter" idx="10"/>
          </p:nvPr>
        </p:nvSpPr>
        <p:spPr/>
        <p:txBody>
          <a:bodyPr/>
          <a:lstStyle/>
          <a:p>
            <a:pPr marL="422275" indent="-422275"/>
            <a:r>
              <a:rPr lang="en-US" sz="3800" dirty="0">
                <a:solidFill>
                  <a:schemeClr val="tx1"/>
                </a:solidFill>
              </a:rPr>
              <a:t>Explain what direct vocabulary instruction is</a:t>
            </a:r>
          </a:p>
          <a:p>
            <a:pPr marL="422275" indent="-422275"/>
            <a:endParaRPr lang="en-US" sz="2000" dirty="0">
              <a:solidFill>
                <a:schemeClr val="tx1"/>
              </a:solidFill>
            </a:endParaRPr>
          </a:p>
          <a:p>
            <a:pPr marL="422275" indent="-422275"/>
            <a:r>
              <a:rPr lang="en-US" sz="3800" dirty="0">
                <a:solidFill>
                  <a:schemeClr val="tx1"/>
                </a:solidFill>
              </a:rPr>
              <a:t>Apply a 5-step protocol for explicitly teaching vocabulary</a:t>
            </a:r>
          </a:p>
          <a:p>
            <a:pPr marL="422275" indent="-422275"/>
            <a:endParaRPr lang="en-US" sz="2000" dirty="0">
              <a:solidFill>
                <a:schemeClr val="tx1"/>
              </a:solidFill>
            </a:endParaRPr>
          </a:p>
          <a:p>
            <a:pPr marL="422275" indent="-422275"/>
            <a:r>
              <a:rPr lang="en-US" sz="3800" dirty="0">
                <a:solidFill>
                  <a:schemeClr val="tx1"/>
                </a:solidFill>
              </a:rPr>
              <a:t>Distinguish between words that require relatively more time and attention from those that require relatively less time and attention</a:t>
            </a:r>
          </a:p>
          <a:p>
            <a:pPr marL="422275" indent="-422275"/>
            <a:endParaRPr lang="en-US" sz="3800" dirty="0">
              <a:solidFill>
                <a:schemeClr val="tx1"/>
              </a:solidFill>
            </a:endParaRPr>
          </a:p>
          <a:p>
            <a:endParaRPr lang="en-US" sz="3800" dirty="0">
              <a:solidFill>
                <a:schemeClr val="tx1"/>
              </a:solidFill>
            </a:endParaRPr>
          </a:p>
          <a:p>
            <a:endParaRPr lang="en-US" sz="38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5754368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72</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2742641914"/>
              </p:ext>
            </p:extLst>
          </p:nvPr>
        </p:nvGraphicFramePr>
        <p:xfrm>
          <a:off x="1302376" y="1193800"/>
          <a:ext cx="9576135" cy="401669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3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3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3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3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Direct Vocabulary Instruction Example and Practice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3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How</a:t>
                      </a:r>
                      <a:r>
                        <a:rPr lang="en-US" sz="3300" baseline="0" dirty="0">
                          <a:solidFill>
                            <a:schemeClr val="tx1"/>
                          </a:solidFill>
                          <a:latin typeface="Calibri" charset="0"/>
                          <a:ea typeface="Calibri" charset="0"/>
                          <a:cs typeface="Calibri" charset="0"/>
                        </a:rPr>
                        <a:t> to Determine Which Words Merit More Time and Attention</a:t>
                      </a:r>
                      <a:endParaRPr lang="en-US" sz="33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3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3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4800560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73</a:t>
            </a:fld>
            <a:endParaRPr lang="en-US" dirty="0"/>
          </a:p>
        </p:txBody>
      </p:sp>
      <p:sp>
        <p:nvSpPr>
          <p:cNvPr id="7" name="Text Placeholder 6"/>
          <p:cNvSpPr>
            <a:spLocks noGrp="1"/>
          </p:cNvSpPr>
          <p:nvPr>
            <p:ph type="body" sz="quarter" idx="10"/>
          </p:nvPr>
        </p:nvSpPr>
        <p:spPr/>
        <p:txBody>
          <a:bodyPr/>
          <a:lstStyle/>
          <a:p>
            <a:pPr marL="0" indent="0" algn="ctr">
              <a:buNone/>
            </a:pPr>
            <a:r>
              <a:rPr lang="en-US" sz="3400" b="1" dirty="0">
                <a:solidFill>
                  <a:schemeClr val="tx1"/>
                </a:solidFill>
              </a:rPr>
              <a:t>How do students learn new vocabulary?</a:t>
            </a:r>
          </a:p>
          <a:p>
            <a:pPr marL="0" indent="0" algn="ctr">
              <a:buNone/>
            </a:pPr>
            <a:endParaRPr lang="en-US" sz="20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Two Approaches to Building Vocabulary</a:t>
            </a:r>
          </a:p>
        </p:txBody>
      </p:sp>
      <p:sp>
        <p:nvSpPr>
          <p:cNvPr id="8" name="TextBox 7"/>
          <p:cNvSpPr txBox="1"/>
          <p:nvPr/>
        </p:nvSpPr>
        <p:spPr>
          <a:xfrm>
            <a:off x="6683366"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Indirect </a:t>
            </a:r>
            <a:r>
              <a:rPr lang="en-US" sz="3400" dirty="0">
                <a:latin typeface="Calibri" charset="0"/>
                <a:ea typeface="Calibri" charset="0"/>
                <a:cs typeface="Calibri" charset="0"/>
              </a:rPr>
              <a:t>Vocabulary Instruction</a:t>
            </a:r>
          </a:p>
        </p:txBody>
      </p:sp>
      <p:sp>
        <p:nvSpPr>
          <p:cNvPr id="9" name="TextBox 8"/>
          <p:cNvSpPr txBox="1"/>
          <p:nvPr/>
        </p:nvSpPr>
        <p:spPr>
          <a:xfrm>
            <a:off x="3191607" y="3952295"/>
            <a:ext cx="2529191" cy="1661993"/>
          </a:xfrm>
          <a:prstGeom prst="rect">
            <a:avLst/>
          </a:prstGeom>
          <a:noFill/>
          <a:ln w="31750">
            <a:solidFill>
              <a:schemeClr val="tx2"/>
            </a:solidFill>
          </a:ln>
        </p:spPr>
        <p:txBody>
          <a:bodyPr wrap="square" rtlCol="0">
            <a:spAutoFit/>
          </a:bodyPr>
          <a:lstStyle/>
          <a:p>
            <a:pPr algn="ctr"/>
            <a:r>
              <a:rPr lang="en-US" sz="3400" b="1" dirty="0">
                <a:latin typeface="Calibri" charset="0"/>
                <a:ea typeface="Calibri" charset="0"/>
                <a:cs typeface="Calibri" charset="0"/>
              </a:rPr>
              <a:t>Direct </a:t>
            </a:r>
            <a:r>
              <a:rPr lang="en-US" sz="3400" dirty="0">
                <a:latin typeface="Calibri" charset="0"/>
                <a:ea typeface="Calibri" charset="0"/>
                <a:cs typeface="Calibri" charset="0"/>
              </a:rPr>
              <a:t>Vocabulary Instruction</a:t>
            </a:r>
          </a:p>
        </p:txBody>
      </p:sp>
      <p:cxnSp>
        <p:nvCxnSpPr>
          <p:cNvPr id="11" name="Straight Arrow Connector 10"/>
          <p:cNvCxnSpPr/>
          <p:nvPr/>
        </p:nvCxnSpPr>
        <p:spPr>
          <a:xfrm flipH="1">
            <a:off x="4893012"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090444"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498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74</a:t>
            </a:fld>
            <a:endParaRPr lang="en-US" dirty="0"/>
          </a:p>
        </p:txBody>
      </p:sp>
      <p:sp>
        <p:nvSpPr>
          <p:cNvPr id="7" name="Text Placeholder 6"/>
          <p:cNvSpPr>
            <a:spLocks noGrp="1"/>
          </p:cNvSpPr>
          <p:nvPr>
            <p:ph type="body" sz="quarter" idx="10"/>
          </p:nvPr>
        </p:nvSpPr>
        <p:spPr>
          <a:xfrm>
            <a:off x="398463" y="5175115"/>
            <a:ext cx="11383962" cy="841510"/>
          </a:xfrm>
        </p:spPr>
        <p:txBody>
          <a:bodyPr/>
          <a:lstStyle/>
          <a:p>
            <a:endParaRPr lang="en-US" dirty="0"/>
          </a:p>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Revisit - Direct vs. Vocabulary Instruction</a:t>
            </a:r>
          </a:p>
        </p:txBody>
      </p:sp>
      <p:sp>
        <p:nvSpPr>
          <p:cNvPr id="8" name="TextBox 7"/>
          <p:cNvSpPr txBox="1"/>
          <p:nvPr/>
        </p:nvSpPr>
        <p:spPr>
          <a:xfrm>
            <a:off x="647861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Indirect </a:t>
            </a:r>
          </a:p>
          <a:p>
            <a:r>
              <a:rPr lang="en-US" sz="2400" b="1" dirty="0">
                <a:latin typeface="Calibri" charset="0"/>
                <a:ea typeface="Calibri" charset="0"/>
                <a:cs typeface="Calibri" charset="0"/>
              </a:rPr>
              <a:t>Students learn vocabulary indirectly when they hear and see words used in many different contexts. Conversations, read-aloud experiences, and independent reading are essential. </a:t>
            </a:r>
          </a:p>
          <a:p>
            <a:endParaRPr lang="en-US" sz="2400" b="1" dirty="0">
              <a:latin typeface="Calibri" charset="0"/>
              <a:ea typeface="Calibri" charset="0"/>
              <a:cs typeface="Calibri" charset="0"/>
            </a:endParaRPr>
          </a:p>
        </p:txBody>
      </p:sp>
      <p:sp>
        <p:nvSpPr>
          <p:cNvPr id="9" name="TextBox 8"/>
          <p:cNvSpPr txBox="1"/>
          <p:nvPr/>
        </p:nvSpPr>
        <p:spPr>
          <a:xfrm>
            <a:off x="1415182" y="1463829"/>
            <a:ext cx="4124534" cy="3570208"/>
          </a:xfrm>
          <a:prstGeom prst="rect">
            <a:avLst/>
          </a:prstGeom>
          <a:noFill/>
          <a:ln w="31750">
            <a:solidFill>
              <a:schemeClr val="tx2"/>
            </a:solidFill>
          </a:ln>
        </p:spPr>
        <p:txBody>
          <a:bodyPr wrap="square" rtlCol="0">
            <a:spAutoFit/>
          </a:bodyPr>
          <a:lstStyle/>
          <a:p>
            <a:pPr algn="ctr"/>
            <a:r>
              <a:rPr lang="en-US" sz="3400" b="1" dirty="0">
                <a:solidFill>
                  <a:schemeClr val="tx2"/>
                </a:solidFill>
                <a:latin typeface="Calibri" charset="0"/>
                <a:ea typeface="Calibri" charset="0"/>
                <a:cs typeface="Calibri" charset="0"/>
              </a:rPr>
              <a:t>Direct</a:t>
            </a:r>
          </a:p>
          <a:p>
            <a:r>
              <a:rPr lang="en-US" sz="2400" b="1" dirty="0">
                <a:latin typeface="Calibri" charset="0"/>
                <a:ea typeface="Calibri" charset="0"/>
                <a:cs typeface="Calibri" charset="0"/>
              </a:rPr>
              <a:t>Teacher provides explicit instruction of and practice with vocabulary words in context (before, during and after reading), as well as engages students in word study (analyzing root words and affixes, etc.)</a:t>
            </a:r>
          </a:p>
        </p:txBody>
      </p:sp>
      <p:sp>
        <p:nvSpPr>
          <p:cNvPr id="2" name="Rectangle 1">
            <a:extLst>
              <a:ext uri="{FF2B5EF4-FFF2-40B4-BE49-F238E27FC236}">
                <a16:creationId xmlns:a16="http://schemas.microsoft.com/office/drawing/2014/main" id="{29D13C92-8D0C-418C-9931-ADD23D1A84AD}"/>
              </a:ext>
            </a:extLst>
          </p:cNvPr>
          <p:cNvSpPr/>
          <p:nvPr/>
        </p:nvSpPr>
        <p:spPr>
          <a:xfrm>
            <a:off x="1060704" y="1133856"/>
            <a:ext cx="4864608" cy="42976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7620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75</a:t>
            </a:fld>
            <a:endParaRPr lang="uk-UA" dirty="0"/>
          </a:p>
        </p:txBody>
      </p:sp>
      <p:sp>
        <p:nvSpPr>
          <p:cNvPr id="7" name="Text Placeholder 6"/>
          <p:cNvSpPr>
            <a:spLocks noGrp="1"/>
          </p:cNvSpPr>
          <p:nvPr>
            <p:ph type="body" sz="quarter" idx="10"/>
          </p:nvPr>
        </p:nvSpPr>
        <p:spPr/>
        <p:txBody>
          <a:bodyPr/>
          <a:lstStyle/>
          <a:p>
            <a:pPr marL="0" indent="0" algn="ctr">
              <a:buNone/>
            </a:pPr>
            <a:endParaRPr lang="en-US" sz="3000" dirty="0"/>
          </a:p>
          <a:p>
            <a:pPr marL="0" indent="0" algn="ctr">
              <a:buNone/>
            </a:pPr>
            <a:r>
              <a:rPr lang="en-US" sz="5000" dirty="0">
                <a:solidFill>
                  <a:schemeClr val="tx1"/>
                </a:solidFill>
              </a:rPr>
              <a:t>What does Direct Vocabulary Instruction look like?</a:t>
            </a:r>
          </a:p>
        </p:txBody>
      </p:sp>
      <p:sp>
        <p:nvSpPr>
          <p:cNvPr id="6" name="Title 5"/>
          <p:cNvSpPr>
            <a:spLocks noGrp="1"/>
          </p:cNvSpPr>
          <p:nvPr>
            <p:ph type="title"/>
          </p:nvPr>
        </p:nvSpPr>
        <p:spPr/>
        <p:txBody>
          <a:bodyPr/>
          <a:lstStyle/>
          <a:p>
            <a:r>
              <a:rPr lang="en-US" dirty="0"/>
              <a:t>First</a:t>
            </a:r>
            <a:r>
              <a:rPr lang="is-IS" dirty="0"/>
              <a:t>…</a:t>
            </a:r>
            <a:endParaRPr lang="en-US" dirty="0"/>
          </a:p>
        </p:txBody>
      </p:sp>
      <p:cxnSp>
        <p:nvCxnSpPr>
          <p:cNvPr id="5" name="Straight Arrow Connector 4"/>
          <p:cNvCxnSpPr/>
          <p:nvPr/>
        </p:nvCxnSpPr>
        <p:spPr>
          <a:xfrm flipH="1">
            <a:off x="4893012" y="3057470"/>
            <a:ext cx="1108954"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6090444" y="3057470"/>
            <a:ext cx="1185845" cy="1108954"/>
          </a:xfrm>
          <a:prstGeom prst="straightConnector1">
            <a:avLst/>
          </a:prstGeom>
          <a:ln w="317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00400"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less time and attention</a:t>
            </a:r>
          </a:p>
        </p:txBody>
      </p:sp>
      <p:sp>
        <p:nvSpPr>
          <p:cNvPr id="9" name="TextBox 8"/>
          <p:cNvSpPr txBox="1"/>
          <p:nvPr/>
        </p:nvSpPr>
        <p:spPr>
          <a:xfrm>
            <a:off x="6236208" y="4315968"/>
            <a:ext cx="3035808" cy="1477328"/>
          </a:xfrm>
          <a:prstGeom prst="rect">
            <a:avLst/>
          </a:prstGeom>
          <a:noFill/>
        </p:spPr>
        <p:txBody>
          <a:bodyPr wrap="square" rtlCol="0">
            <a:spAutoFit/>
          </a:bodyPr>
          <a:lstStyle/>
          <a:p>
            <a:pPr algn="ctr"/>
            <a:r>
              <a:rPr lang="en-US" sz="3000" dirty="0">
                <a:latin typeface="Calibri" charset="0"/>
                <a:ea typeface="Calibri" charset="0"/>
                <a:cs typeface="Calibri" charset="0"/>
              </a:rPr>
              <a:t>Words that require more time and attention</a:t>
            </a:r>
          </a:p>
        </p:txBody>
      </p:sp>
    </p:spTree>
    <p:extLst>
      <p:ext uri="{BB962C8B-B14F-4D97-AF65-F5344CB8AC3E}">
        <p14:creationId xmlns:p14="http://schemas.microsoft.com/office/powerpoint/2010/main" val="143396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76</a:t>
            </a:fld>
            <a:endParaRPr lang="uk-UA" dirty="0"/>
          </a:p>
        </p:txBody>
      </p:sp>
      <p:sp>
        <p:nvSpPr>
          <p:cNvPr id="3" name="Text Placeholder 2"/>
          <p:cNvSpPr>
            <a:spLocks noGrp="1"/>
          </p:cNvSpPr>
          <p:nvPr>
            <p:ph type="body" sz="quarter" idx="10"/>
          </p:nvPr>
        </p:nvSpPr>
        <p:spPr>
          <a:xfrm>
            <a:off x="162868" y="1256552"/>
            <a:ext cx="7251745" cy="4822825"/>
          </a:xfrm>
        </p:spPr>
        <p:txBody>
          <a:bodyPr/>
          <a:lstStyle/>
          <a:p>
            <a:pPr marL="0" indent="0">
              <a:lnSpc>
                <a:spcPct val="100000"/>
              </a:lnSpc>
              <a:buNone/>
            </a:pPr>
            <a:r>
              <a:rPr lang="en-US" dirty="0">
                <a:solidFill>
                  <a:schemeClr val="tx1"/>
                </a:solidFill>
              </a:rPr>
              <a:t>“Meanwhile, his friend through alley and street, </a:t>
            </a:r>
          </a:p>
          <a:p>
            <a:pPr marL="0" indent="0">
              <a:lnSpc>
                <a:spcPct val="100000"/>
              </a:lnSpc>
              <a:buNone/>
            </a:pPr>
            <a:r>
              <a:rPr lang="en-US" dirty="0">
                <a:solidFill>
                  <a:schemeClr val="tx1"/>
                </a:solidFill>
              </a:rPr>
              <a:t>Wanders and watches, with eager ears,</a:t>
            </a:r>
          </a:p>
          <a:p>
            <a:pPr marL="0" indent="0">
              <a:lnSpc>
                <a:spcPct val="100000"/>
              </a:lnSpc>
              <a:buNone/>
            </a:pPr>
            <a:r>
              <a:rPr lang="en-US" dirty="0">
                <a:solidFill>
                  <a:schemeClr val="tx1"/>
                </a:solidFill>
              </a:rPr>
              <a:t>Till in the silence around him he hears</a:t>
            </a:r>
          </a:p>
          <a:p>
            <a:pPr marL="0" indent="0">
              <a:lnSpc>
                <a:spcPct val="100000"/>
              </a:lnSpc>
              <a:buNone/>
            </a:pPr>
            <a:r>
              <a:rPr lang="en-US" dirty="0">
                <a:solidFill>
                  <a:schemeClr val="tx1"/>
                </a:solidFill>
              </a:rPr>
              <a:t>The muster of men at the </a:t>
            </a:r>
            <a:r>
              <a:rPr lang="en-US" b="1" dirty="0">
                <a:solidFill>
                  <a:schemeClr val="tx1"/>
                </a:solidFill>
              </a:rPr>
              <a:t>barrack</a:t>
            </a:r>
            <a:r>
              <a:rPr lang="en-US" dirty="0">
                <a:solidFill>
                  <a:schemeClr val="tx1"/>
                </a:solidFill>
              </a:rPr>
              <a:t> door,</a:t>
            </a:r>
          </a:p>
          <a:p>
            <a:pPr marL="0" indent="0">
              <a:lnSpc>
                <a:spcPct val="100000"/>
              </a:lnSpc>
              <a:buNone/>
            </a:pPr>
            <a:r>
              <a:rPr lang="en-US" dirty="0">
                <a:solidFill>
                  <a:schemeClr val="tx1"/>
                </a:solidFill>
              </a:rPr>
              <a:t>The sound of arms, and the tramp of feet, </a:t>
            </a:r>
          </a:p>
          <a:p>
            <a:pPr marL="0" indent="0">
              <a:lnSpc>
                <a:spcPct val="100000"/>
              </a:lnSpc>
              <a:buNone/>
            </a:pPr>
            <a:r>
              <a:rPr lang="en-US" dirty="0">
                <a:solidFill>
                  <a:schemeClr val="tx1"/>
                </a:solidFill>
              </a:rPr>
              <a:t>And the measured tread of the </a:t>
            </a:r>
            <a:r>
              <a:rPr lang="en-US" b="1" dirty="0">
                <a:solidFill>
                  <a:schemeClr val="tx1"/>
                </a:solidFill>
              </a:rPr>
              <a:t>grenadiers</a:t>
            </a:r>
            <a:r>
              <a:rPr lang="en-US" dirty="0">
                <a:solidFill>
                  <a:schemeClr val="tx1"/>
                </a:solidFill>
              </a:rPr>
              <a:t>,</a:t>
            </a:r>
          </a:p>
          <a:p>
            <a:pPr marL="0" indent="0">
              <a:lnSpc>
                <a:spcPct val="100000"/>
              </a:lnSpc>
              <a:buNone/>
            </a:pPr>
            <a:r>
              <a:rPr lang="en-US" dirty="0">
                <a:solidFill>
                  <a:schemeClr val="tx1"/>
                </a:solidFill>
              </a:rPr>
              <a:t>Marching down to their boats on the shore.”</a:t>
            </a:r>
          </a:p>
        </p:txBody>
      </p:sp>
      <p:sp>
        <p:nvSpPr>
          <p:cNvPr id="4" name="Title 3"/>
          <p:cNvSpPr>
            <a:spLocks noGrp="1"/>
          </p:cNvSpPr>
          <p:nvPr>
            <p:ph type="title"/>
          </p:nvPr>
        </p:nvSpPr>
        <p:spPr/>
        <p:txBody>
          <a:bodyPr/>
          <a:lstStyle/>
          <a:p>
            <a:r>
              <a:rPr lang="en-US" dirty="0"/>
              <a:t>Sometimes, A Quick Explanation Will Do</a:t>
            </a:r>
          </a:p>
        </p:txBody>
      </p:sp>
      <p:sp>
        <p:nvSpPr>
          <p:cNvPr id="5" name="Teardrop 4"/>
          <p:cNvSpPr/>
          <p:nvPr/>
        </p:nvSpPr>
        <p:spPr>
          <a:xfrm rot="10800000">
            <a:off x="7389827" y="745523"/>
            <a:ext cx="4750976" cy="3494597"/>
          </a:xfrm>
          <a:prstGeom prst="teardrop">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20778726">
            <a:off x="7634411" y="1413626"/>
            <a:ext cx="4173563" cy="2169825"/>
          </a:xfrm>
          <a:prstGeom prst="rect">
            <a:avLst/>
          </a:prstGeom>
          <a:noFill/>
        </p:spPr>
        <p:txBody>
          <a:bodyPr wrap="square" rtlCol="0">
            <a:spAutoFit/>
          </a:bodyPr>
          <a:lstStyle/>
          <a:p>
            <a:pPr algn="ctr"/>
            <a:r>
              <a:rPr lang="en-US" sz="2700" dirty="0">
                <a:solidFill>
                  <a:schemeClr val="tx2">
                    <a:lumMod val="75000"/>
                  </a:schemeClr>
                </a:solidFill>
                <a:latin typeface="Calibri" charset="0"/>
                <a:ea typeface="Calibri" charset="0"/>
                <a:cs typeface="Calibri" charset="0"/>
              </a:rPr>
              <a:t>A </a:t>
            </a:r>
            <a:r>
              <a:rPr lang="en-US" sz="2700" b="1" u="sng" dirty="0">
                <a:solidFill>
                  <a:schemeClr val="tx2">
                    <a:lumMod val="75000"/>
                  </a:schemeClr>
                </a:solidFill>
                <a:latin typeface="Calibri" charset="0"/>
                <a:ea typeface="Calibri" charset="0"/>
                <a:cs typeface="Calibri" charset="0"/>
              </a:rPr>
              <a:t>barrack</a:t>
            </a:r>
            <a:r>
              <a:rPr lang="en-US" sz="2700" dirty="0">
                <a:solidFill>
                  <a:schemeClr val="tx2">
                    <a:lumMod val="75000"/>
                  </a:schemeClr>
                </a:solidFill>
                <a:latin typeface="Calibri" charset="0"/>
                <a:ea typeface="Calibri" charset="0"/>
                <a:cs typeface="Calibri" charset="0"/>
              </a:rPr>
              <a:t> is a </a:t>
            </a:r>
          </a:p>
          <a:p>
            <a:pPr algn="ctr"/>
            <a:r>
              <a:rPr lang="en-US" sz="2700" dirty="0">
                <a:solidFill>
                  <a:schemeClr val="tx2">
                    <a:lumMod val="75000"/>
                  </a:schemeClr>
                </a:solidFill>
                <a:latin typeface="Calibri" charset="0"/>
                <a:ea typeface="Calibri" charset="0"/>
                <a:cs typeface="Calibri" charset="0"/>
              </a:rPr>
              <a:t>place where soldiers live, and a </a:t>
            </a:r>
            <a:r>
              <a:rPr lang="en-US" sz="2700" b="1" u="sng" dirty="0">
                <a:solidFill>
                  <a:schemeClr val="tx2">
                    <a:lumMod val="75000"/>
                  </a:schemeClr>
                </a:solidFill>
                <a:latin typeface="Calibri" charset="0"/>
                <a:ea typeface="Calibri" charset="0"/>
                <a:cs typeface="Calibri" charset="0"/>
              </a:rPr>
              <a:t>grenadier</a:t>
            </a:r>
            <a:r>
              <a:rPr lang="en-US" sz="2700" dirty="0">
                <a:solidFill>
                  <a:schemeClr val="tx2">
                    <a:lumMod val="75000"/>
                  </a:schemeClr>
                </a:solidFill>
                <a:latin typeface="Calibri" charset="0"/>
                <a:ea typeface="Calibri" charset="0"/>
                <a:cs typeface="Calibri" charset="0"/>
              </a:rPr>
              <a:t> is the name for a particularly strong or important soldier in a war.</a:t>
            </a:r>
            <a:endParaRPr lang="en-US" sz="2700" dirty="0">
              <a:latin typeface="Calibri" charset="0"/>
              <a:ea typeface="Calibri" charset="0"/>
              <a:cs typeface="Calibri"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7051" y="4270749"/>
            <a:ext cx="870857" cy="1777999"/>
          </a:xfrm>
          <a:prstGeom prst="rect">
            <a:avLst/>
          </a:prstGeom>
        </p:spPr>
      </p:pic>
      <p:sp>
        <p:nvSpPr>
          <p:cNvPr id="8" name="TextBox 7">
            <a:extLst>
              <a:ext uri="{FF2B5EF4-FFF2-40B4-BE49-F238E27FC236}">
                <a16:creationId xmlns:a16="http://schemas.microsoft.com/office/drawing/2014/main" id="{D852E63F-AA0C-1942-ACEA-9C379DDD5604}"/>
              </a:ext>
            </a:extLst>
          </p:cNvPr>
          <p:cNvSpPr txBox="1"/>
          <p:nvPr/>
        </p:nvSpPr>
        <p:spPr>
          <a:xfrm>
            <a:off x="391759" y="5393942"/>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385941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77</a:t>
            </a:fld>
            <a:endParaRPr lang="uk-UA" dirty="0"/>
          </a:p>
        </p:txBody>
      </p:sp>
      <p:sp>
        <p:nvSpPr>
          <p:cNvPr id="7" name="Text Placeholder 6"/>
          <p:cNvSpPr>
            <a:spLocks noGrp="1"/>
          </p:cNvSpPr>
          <p:nvPr>
            <p:ph type="body" sz="quarter" idx="10"/>
          </p:nvPr>
        </p:nvSpPr>
        <p:spPr/>
        <p:txBody>
          <a:bodyPr/>
          <a:lstStyle/>
          <a:p>
            <a:pPr marL="0" indent="0" algn="ctr">
              <a:buNone/>
            </a:pPr>
            <a:r>
              <a:rPr lang="en-US" sz="5500" dirty="0">
                <a:solidFill>
                  <a:schemeClr val="tx1"/>
                </a:solidFill>
              </a:rPr>
              <a:t>Words need more time and attention!</a:t>
            </a:r>
          </a:p>
        </p:txBody>
      </p:sp>
      <p:sp>
        <p:nvSpPr>
          <p:cNvPr id="6" name="Title 5"/>
          <p:cNvSpPr>
            <a:spLocks noGrp="1"/>
          </p:cNvSpPr>
          <p:nvPr>
            <p:ph type="title"/>
          </p:nvPr>
        </p:nvSpPr>
        <p:spPr/>
        <p:txBody>
          <a:bodyPr/>
          <a:lstStyle/>
          <a:p>
            <a:r>
              <a:rPr lang="en-US" dirty="0"/>
              <a:t>But Other Times</a:t>
            </a:r>
            <a:r>
              <a:rPr lang="is-IS" dirty="0"/>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9996" y="2616815"/>
            <a:ext cx="4500895" cy="3027151"/>
          </a:xfrm>
          <a:prstGeom prst="rect">
            <a:avLst/>
          </a:prstGeom>
        </p:spPr>
      </p:pic>
    </p:spTree>
    <p:extLst>
      <p:ext uri="{BB962C8B-B14F-4D97-AF65-F5344CB8AC3E}">
        <p14:creationId xmlns:p14="http://schemas.microsoft.com/office/powerpoint/2010/main" val="127498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78</a:t>
            </a:fld>
            <a:endParaRPr lang="uk-UA" dirty="0"/>
          </a:p>
        </p:txBody>
      </p:sp>
      <p:sp>
        <p:nvSpPr>
          <p:cNvPr id="7" name="Text Placeholder 6"/>
          <p:cNvSpPr>
            <a:spLocks noGrp="1"/>
          </p:cNvSpPr>
          <p:nvPr>
            <p:ph type="body" sz="quarter" idx="10"/>
          </p:nvPr>
        </p:nvSpPr>
        <p:spPr>
          <a:xfrm>
            <a:off x="404019" y="939800"/>
            <a:ext cx="11383962" cy="4822825"/>
          </a:xfrm>
        </p:spPr>
        <p:txBody>
          <a:bodyPr/>
          <a:lstStyle/>
          <a:p>
            <a:pPr marL="0" indent="0">
              <a:lnSpc>
                <a:spcPct val="150000"/>
              </a:lnSpc>
              <a:buNone/>
            </a:pPr>
            <a:r>
              <a:rPr lang="en-US" sz="3500" dirty="0">
                <a:solidFill>
                  <a:schemeClr val="tx1"/>
                </a:solidFill>
              </a:rPr>
              <a:t>“</a:t>
            </a:r>
            <a:r>
              <a:rPr lang="en-US" sz="3500" dirty="0"/>
              <a:t>So through the night rode Paul Revere;</a:t>
            </a:r>
            <a:br>
              <a:rPr lang="en-US" sz="3500" dirty="0"/>
            </a:br>
            <a:r>
              <a:rPr lang="en-US" sz="3500" dirty="0"/>
              <a:t>And so through the night went his cry of alarm</a:t>
            </a:r>
            <a:br>
              <a:rPr lang="en-US" sz="3500" dirty="0"/>
            </a:br>
            <a:r>
              <a:rPr lang="en-US" sz="3500" dirty="0"/>
              <a:t>To every Middlesex village and farm,---</a:t>
            </a:r>
            <a:br>
              <a:rPr lang="en-US" sz="3500" dirty="0"/>
            </a:br>
            <a:r>
              <a:rPr lang="en-US" sz="3500" dirty="0"/>
              <a:t>A cry of </a:t>
            </a:r>
            <a:r>
              <a:rPr lang="en-US" sz="3500" b="1" u="sng" dirty="0">
                <a:solidFill>
                  <a:schemeClr val="tx2"/>
                </a:solidFill>
              </a:rPr>
              <a:t>defiance,</a:t>
            </a:r>
            <a:r>
              <a:rPr lang="en-US" sz="3500" dirty="0"/>
              <a:t> and not of fear,</a:t>
            </a:r>
            <a:br>
              <a:rPr lang="en-US" sz="3500" dirty="0"/>
            </a:br>
            <a:r>
              <a:rPr lang="en-US" sz="3500" dirty="0"/>
              <a:t>A voice in the darkness, a knock at the door,</a:t>
            </a:r>
            <a:br>
              <a:rPr lang="en-US" sz="3500" dirty="0"/>
            </a:br>
            <a:r>
              <a:rPr lang="en-US" sz="3500" dirty="0"/>
              <a:t>And a word that shall echo for evermore!”</a:t>
            </a:r>
            <a:br>
              <a:rPr lang="en-US" dirty="0"/>
            </a:br>
            <a:endParaRPr lang="en-US" sz="3500" dirty="0">
              <a:solidFill>
                <a:schemeClr val="tx1"/>
              </a:solidFill>
            </a:endParaRPr>
          </a:p>
        </p:txBody>
      </p:sp>
      <p:sp>
        <p:nvSpPr>
          <p:cNvPr id="6" name="Title 5"/>
          <p:cNvSpPr>
            <a:spLocks noGrp="1"/>
          </p:cNvSpPr>
          <p:nvPr>
            <p:ph type="title"/>
          </p:nvPr>
        </p:nvSpPr>
        <p:spPr/>
        <p:txBody>
          <a:bodyPr/>
          <a:lstStyle/>
          <a:p>
            <a:r>
              <a:rPr lang="en-US" dirty="0"/>
              <a:t>Put On Your Student Hat</a:t>
            </a:r>
          </a:p>
        </p:txBody>
      </p:sp>
      <p:sp>
        <p:nvSpPr>
          <p:cNvPr id="5" name="TextBox 4">
            <a:extLst>
              <a:ext uri="{FF2B5EF4-FFF2-40B4-BE49-F238E27FC236}">
                <a16:creationId xmlns:a16="http://schemas.microsoft.com/office/drawing/2014/main" id="{7E93F28F-778E-2942-8E0E-AF4D2BB13E34}"/>
              </a:ext>
            </a:extLst>
          </p:cNvPr>
          <p:cNvSpPr txBox="1"/>
          <p:nvPr/>
        </p:nvSpPr>
        <p:spPr>
          <a:xfrm>
            <a:off x="418653" y="5824246"/>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41019784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79</a:t>
            </a:fld>
            <a:endParaRPr lang="uk-UA" dirty="0"/>
          </a:p>
        </p:txBody>
      </p:sp>
      <p:sp>
        <p:nvSpPr>
          <p:cNvPr id="7" name="Text Placeholder 6"/>
          <p:cNvSpPr>
            <a:spLocks noGrp="1"/>
          </p:cNvSpPr>
          <p:nvPr>
            <p:ph type="body" sz="quarter" idx="10"/>
          </p:nvPr>
        </p:nvSpPr>
        <p:spPr/>
        <p:txBody>
          <a:bodyPr/>
          <a:lstStyle/>
          <a:p>
            <a:pPr marL="422275" indent="-422275"/>
            <a:r>
              <a:rPr lang="en-US" sz="4400" b="1" dirty="0">
                <a:solidFill>
                  <a:schemeClr val="tx2"/>
                </a:solidFill>
              </a:rPr>
              <a:t>Reread</a:t>
            </a:r>
            <a:r>
              <a:rPr lang="en-US" sz="4400" dirty="0">
                <a:solidFill>
                  <a:schemeClr val="tx1"/>
                </a:solidFill>
              </a:rPr>
              <a:t> the last stanza of the poem</a:t>
            </a:r>
          </a:p>
          <a:p>
            <a:pPr marL="422275" indent="-422275"/>
            <a:r>
              <a:rPr lang="en-US" sz="4400" b="1" dirty="0">
                <a:solidFill>
                  <a:schemeClr val="tx2"/>
                </a:solidFill>
              </a:rPr>
              <a:t>Identify</a:t>
            </a:r>
            <a:r>
              <a:rPr lang="en-US" sz="4400" dirty="0">
                <a:solidFill>
                  <a:schemeClr val="tx1"/>
                </a:solidFill>
              </a:rPr>
              <a:t> evidence from the text that supports us in understanding what the word “defiance” means</a:t>
            </a:r>
          </a:p>
        </p:txBody>
      </p:sp>
      <p:sp>
        <p:nvSpPr>
          <p:cNvPr id="6" name="Title 5"/>
          <p:cNvSpPr>
            <a:spLocks noGrp="1"/>
          </p:cNvSpPr>
          <p:nvPr>
            <p:ph type="title"/>
          </p:nvPr>
        </p:nvSpPr>
        <p:spPr/>
        <p:txBody>
          <a:bodyPr/>
          <a:lstStyle/>
          <a:p>
            <a:r>
              <a:rPr lang="en-US" dirty="0"/>
              <a:t>Go Back Into the Text</a:t>
            </a:r>
          </a:p>
        </p:txBody>
      </p:sp>
      <p:sp>
        <p:nvSpPr>
          <p:cNvPr id="8" name="TextBox 7"/>
          <p:cNvSpPr txBox="1"/>
          <p:nvPr/>
        </p:nvSpPr>
        <p:spPr>
          <a:xfrm>
            <a:off x="1170972" y="4482793"/>
            <a:ext cx="9838944" cy="769441"/>
          </a:xfrm>
          <a:prstGeom prst="rect">
            <a:avLst/>
          </a:prstGeom>
          <a:noFill/>
          <a:ln w="47625">
            <a:solidFill>
              <a:schemeClr val="tx2"/>
            </a:solidFill>
          </a:ln>
        </p:spPr>
        <p:txBody>
          <a:bodyPr wrap="square" rtlCol="0">
            <a:spAutoFit/>
          </a:bodyPr>
          <a:lstStyle/>
          <a:p>
            <a:pPr algn="ctr"/>
            <a:r>
              <a:rPr lang="en-US" sz="4400" dirty="0">
                <a:latin typeface="Calibri" charset="0"/>
                <a:ea typeface="Calibri" charset="0"/>
                <a:cs typeface="Calibri" charset="0"/>
              </a:rPr>
              <a:t>“A cry of </a:t>
            </a:r>
            <a:r>
              <a:rPr lang="en-US" sz="4400" b="1" u="sng" dirty="0">
                <a:solidFill>
                  <a:schemeClr val="tx2"/>
                </a:solidFill>
                <a:latin typeface="Calibri" charset="0"/>
                <a:ea typeface="Calibri" charset="0"/>
                <a:cs typeface="Calibri" charset="0"/>
              </a:rPr>
              <a:t>defiance</a:t>
            </a:r>
            <a:r>
              <a:rPr lang="en-US" sz="4400" dirty="0">
                <a:latin typeface="Calibri" charset="0"/>
                <a:ea typeface="Calibri" charset="0"/>
                <a:cs typeface="Calibri" charset="0"/>
              </a:rPr>
              <a:t>, </a:t>
            </a:r>
            <a:r>
              <a:rPr lang="en-US" sz="4400" b="1" i="1" dirty="0">
                <a:latin typeface="Calibri" charset="0"/>
                <a:ea typeface="Calibri" charset="0"/>
                <a:cs typeface="Calibri" charset="0"/>
              </a:rPr>
              <a:t>and not of fear</a:t>
            </a:r>
            <a:r>
              <a:rPr lang="en-US" sz="4400" b="1" dirty="0">
                <a:latin typeface="Calibri" charset="0"/>
                <a:ea typeface="Calibri" charset="0"/>
                <a:cs typeface="Calibri" charset="0"/>
              </a:rPr>
              <a: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
        <p:nvSpPr>
          <p:cNvPr id="10" name="TextBox 9">
            <a:extLst>
              <a:ext uri="{FF2B5EF4-FFF2-40B4-BE49-F238E27FC236}">
                <a16:creationId xmlns:a16="http://schemas.microsoft.com/office/drawing/2014/main" id="{FE9A618B-79F8-DE42-8B4D-4F16E4BB571D}"/>
              </a:ext>
            </a:extLst>
          </p:cNvPr>
          <p:cNvSpPr txBox="1"/>
          <p:nvPr/>
        </p:nvSpPr>
        <p:spPr>
          <a:xfrm>
            <a:off x="9478672" y="5388615"/>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4082721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Lexile Level</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sp>
        <p:nvSpPr>
          <p:cNvPr id="7" name="TextBox 6">
            <a:extLst>
              <a:ext uri="{FF2B5EF4-FFF2-40B4-BE49-F238E27FC236}">
                <a16:creationId xmlns:a16="http://schemas.microsoft.com/office/drawing/2014/main" id="{180029C4-49F8-4F58-BD02-97CD63F84775}"/>
              </a:ext>
            </a:extLst>
          </p:cNvPr>
          <p:cNvSpPr txBox="1"/>
          <p:nvPr/>
        </p:nvSpPr>
        <p:spPr>
          <a:xfrm>
            <a:off x="8919296" y="5690045"/>
            <a:ext cx="3069203" cy="307777"/>
          </a:xfrm>
          <a:prstGeom prst="rect">
            <a:avLst/>
          </a:prstGeom>
          <a:noFill/>
        </p:spPr>
        <p:txBody>
          <a:bodyPr wrap="square" rtlCol="0">
            <a:spAutoFit/>
          </a:bodyPr>
          <a:lstStyle/>
          <a:p>
            <a:r>
              <a:rPr lang="en-US" sz="1400" dirty="0">
                <a:solidFill>
                  <a:schemeClr val="accent6"/>
                </a:solidFill>
                <a:latin typeface="Calibri" panose="020F0502020204030204" pitchFamily="34" charset="0"/>
                <a:cs typeface="Calibri" panose="020F0502020204030204" pitchFamily="34" charset="0"/>
              </a:rPr>
              <a:t>(Student Achievement Partners, 2016)</a:t>
            </a:r>
          </a:p>
        </p:txBody>
      </p:sp>
      <p:sp>
        <p:nvSpPr>
          <p:cNvPr id="2" name="TextBox 1"/>
          <p:cNvSpPr txBox="1"/>
          <p:nvPr/>
        </p:nvSpPr>
        <p:spPr>
          <a:xfrm>
            <a:off x="603115" y="1070043"/>
            <a:ext cx="11253301" cy="4955203"/>
          </a:xfrm>
          <a:prstGeom prst="rect">
            <a:avLst/>
          </a:prstGeom>
          <a:noFill/>
        </p:spPr>
        <p:txBody>
          <a:bodyPr wrap="square" rtlCol="0">
            <a:spAutoFit/>
          </a:bodyPr>
          <a:lstStyle/>
          <a:p>
            <a:pPr marL="285750" indent="-285750">
              <a:buFont typeface="Arial" charset="0"/>
              <a:buChar char="•"/>
            </a:pPr>
            <a:r>
              <a:rPr lang="en-US" sz="4000" dirty="0">
                <a:latin typeface="Calibri" charset="0"/>
                <a:ea typeface="Calibri" charset="0"/>
                <a:cs typeface="Calibri" charset="0"/>
              </a:rPr>
              <a:t>Represents text complexity as a numerical value – for example: 820L</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Determined by a computer</a:t>
            </a:r>
          </a:p>
          <a:p>
            <a:pPr marL="285750" indent="-285750">
              <a:buFont typeface="Arial" charset="0"/>
              <a:buChar char="•"/>
            </a:pPr>
            <a:endParaRPr lang="en-US" sz="2000" dirty="0">
              <a:latin typeface="Calibri" charset="0"/>
              <a:ea typeface="Calibri" charset="0"/>
              <a:cs typeface="Calibri" charset="0"/>
            </a:endParaRPr>
          </a:p>
          <a:p>
            <a:pPr marL="285750" indent="-285750">
              <a:buFont typeface="Arial" charset="0"/>
              <a:buChar char="•"/>
            </a:pPr>
            <a:r>
              <a:rPr lang="en-US" sz="4000" dirty="0">
                <a:latin typeface="Calibri" charset="0"/>
                <a:ea typeface="Calibri" charset="0"/>
                <a:cs typeface="Calibri" charset="0"/>
              </a:rPr>
              <a:t>Based on:</a:t>
            </a:r>
          </a:p>
          <a:p>
            <a:pPr marL="742950" lvl="1" indent="-285750">
              <a:buFont typeface="Arial" charset="0"/>
              <a:buChar char="•"/>
            </a:pPr>
            <a:r>
              <a:rPr lang="en-US" sz="4000" dirty="0">
                <a:latin typeface="Calibri" charset="0"/>
                <a:ea typeface="Calibri" charset="0"/>
                <a:cs typeface="Calibri" charset="0"/>
              </a:rPr>
              <a:t>Sentence length</a:t>
            </a:r>
          </a:p>
          <a:p>
            <a:pPr marL="742950" lvl="1" indent="-285750">
              <a:buFont typeface="Arial" charset="0"/>
              <a:buChar char="•"/>
            </a:pPr>
            <a:r>
              <a:rPr lang="en-US" sz="4000" dirty="0">
                <a:latin typeface="Calibri" charset="0"/>
                <a:ea typeface="Calibri" charset="0"/>
                <a:cs typeface="Calibri" charset="0"/>
              </a:rPr>
              <a:t>Word frequency </a:t>
            </a:r>
          </a:p>
          <a:p>
            <a:pPr marL="742950" lvl="1" indent="-285750">
              <a:buFont typeface="Arial" charset="0"/>
              <a:buChar char="•"/>
            </a:pPr>
            <a:endParaRPr lang="en-US" sz="3600" dirty="0">
              <a:latin typeface="Calibri" charset="0"/>
              <a:ea typeface="Calibri" charset="0"/>
              <a:cs typeface="Calibri" charset="0"/>
            </a:endParaRPr>
          </a:p>
        </p:txBody>
      </p:sp>
    </p:spTree>
    <p:extLst>
      <p:ext uri="{BB962C8B-B14F-4D97-AF65-F5344CB8AC3E}">
        <p14:creationId xmlns:p14="http://schemas.microsoft.com/office/powerpoint/2010/main" val="14936592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80</a:t>
            </a:fld>
            <a:endParaRPr lang="uk-UA"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accent5">
                    <a:lumMod val="75000"/>
                  </a:schemeClr>
                </a:solidFill>
              </a:rPr>
              <a:t>Defiance</a:t>
            </a:r>
          </a:p>
          <a:p>
            <a:pPr marL="0" indent="0" algn="ctr">
              <a:buNone/>
            </a:pPr>
            <a:endParaRPr lang="en-US" sz="3400" b="1" dirty="0">
              <a:solidFill>
                <a:schemeClr val="tx1"/>
              </a:solidFill>
            </a:endParaRPr>
          </a:p>
          <a:p>
            <a:pPr marL="0" indent="0" algn="ctr">
              <a:buNone/>
            </a:pPr>
            <a:r>
              <a:rPr lang="en-US" sz="3800" dirty="0">
                <a:solidFill>
                  <a:schemeClr val="tx1"/>
                </a:solidFill>
              </a:rPr>
              <a:t>Are there any synonyms or words related to </a:t>
            </a:r>
            <a:r>
              <a:rPr lang="en-US" sz="3800" b="1" dirty="0">
                <a:solidFill>
                  <a:schemeClr val="tx2"/>
                </a:solidFill>
              </a:rPr>
              <a:t>defiance</a:t>
            </a:r>
            <a:r>
              <a:rPr lang="en-US" sz="3800" dirty="0">
                <a:solidFill>
                  <a:schemeClr val="tx1"/>
                </a:solidFill>
              </a:rPr>
              <a:t> that you can think of?</a:t>
            </a:r>
          </a:p>
        </p:txBody>
      </p:sp>
      <p:sp>
        <p:nvSpPr>
          <p:cNvPr id="6" name="Title 5"/>
          <p:cNvSpPr>
            <a:spLocks noGrp="1"/>
          </p:cNvSpPr>
          <p:nvPr>
            <p:ph type="title"/>
          </p:nvPr>
        </p:nvSpPr>
        <p:spPr/>
        <p:txBody>
          <a:bodyPr/>
          <a:lstStyle/>
          <a:p>
            <a:r>
              <a:rPr lang="en-US" dirty="0"/>
              <a:t>Think About Synonyms</a:t>
            </a:r>
          </a:p>
        </p:txBody>
      </p:sp>
      <p:sp>
        <p:nvSpPr>
          <p:cNvPr id="11" name="TextBox 10"/>
          <p:cNvSpPr txBox="1"/>
          <p:nvPr/>
        </p:nvSpPr>
        <p:spPr>
          <a:xfrm>
            <a:off x="685800" y="3931921"/>
            <a:ext cx="10541335" cy="1708160"/>
          </a:xfrm>
          <a:prstGeom prst="rect">
            <a:avLst/>
          </a:prstGeom>
          <a:noFill/>
        </p:spPr>
        <p:txBody>
          <a:bodyPr wrap="square" rtlCol="0">
            <a:spAutoFit/>
          </a:bodyPr>
          <a:lstStyle/>
          <a:p>
            <a:r>
              <a:rPr lang="en-US" sz="3500" b="1" dirty="0">
                <a:latin typeface="Calibri" panose="020F0502020204030204" pitchFamily="34" charset="0"/>
                <a:cs typeface="Calibri" panose="020F0502020204030204" pitchFamily="34" charset="0"/>
              </a:rPr>
              <a:t>disobedience		     resistance			opposition</a:t>
            </a:r>
          </a:p>
          <a:p>
            <a:endParaRPr lang="en-US" sz="3500" b="1" dirty="0">
              <a:latin typeface="Calibri" panose="020F0502020204030204" pitchFamily="34" charset="0"/>
              <a:cs typeface="Calibri" panose="020F0502020204030204" pitchFamily="34" charset="0"/>
            </a:endParaRPr>
          </a:p>
          <a:p>
            <a:r>
              <a:rPr lang="en-US" sz="3500" b="1" dirty="0">
                <a:latin typeface="Calibri" panose="020F0502020204030204" pitchFamily="34" charset="0"/>
                <a:cs typeface="Calibri" panose="020F0502020204030204" pitchFamily="34" charset="0"/>
              </a:rPr>
              <a:t>rebellion			     challenge				revolt</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9074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81</a:t>
            </a:fld>
            <a:endParaRPr lang="uk-UA"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accent5">
                    <a:lumMod val="75000"/>
                  </a:schemeClr>
                </a:solidFill>
              </a:rPr>
              <a:t>Defiance</a:t>
            </a:r>
          </a:p>
          <a:p>
            <a:pPr marL="0" indent="0" algn="ctr">
              <a:buNone/>
            </a:pPr>
            <a:r>
              <a:rPr lang="en-US" sz="4500" dirty="0">
                <a:solidFill>
                  <a:schemeClr val="tx1"/>
                </a:solidFill>
              </a:rPr>
              <a:t>Open and obvious refusal to obey something or someone.</a:t>
            </a:r>
          </a:p>
          <a:p>
            <a:pPr marL="0" indent="0" algn="ctr">
              <a:buNone/>
            </a:pPr>
            <a:r>
              <a:rPr lang="en-US" sz="3000" dirty="0">
                <a:solidFill>
                  <a:schemeClr val="tx1"/>
                </a:solidFill>
              </a:rPr>
              <a:t> </a:t>
            </a:r>
          </a:p>
          <a:p>
            <a:pPr marL="0" indent="0" algn="ctr">
              <a:buNone/>
            </a:pPr>
            <a:r>
              <a:rPr lang="en-US" sz="4500" i="1" dirty="0">
                <a:solidFill>
                  <a:schemeClr val="tx1"/>
                </a:solidFill>
              </a:rPr>
              <a:t>In an act of </a:t>
            </a:r>
            <a:r>
              <a:rPr lang="en-US" sz="4500" b="1" i="1" dirty="0">
                <a:solidFill>
                  <a:schemeClr val="tx1"/>
                </a:solidFill>
              </a:rPr>
              <a:t>defiance</a:t>
            </a:r>
            <a:r>
              <a:rPr lang="en-US" sz="4500" i="1" dirty="0">
                <a:solidFill>
                  <a:schemeClr val="tx1"/>
                </a:solidFill>
              </a:rPr>
              <a:t>, Maria ate all of the cupcakes after her mother had told her not to touch them. </a:t>
            </a:r>
          </a:p>
          <a:p>
            <a:pPr marL="0" indent="0" algn="ctr">
              <a:buNone/>
            </a:pPr>
            <a:endParaRPr lang="en-US" sz="4500" dirty="0">
              <a:solidFill>
                <a:schemeClr val="tx1"/>
              </a:solidFill>
            </a:endParaRPr>
          </a:p>
          <a:p>
            <a:pPr marL="0" indent="0" algn="ctr">
              <a:buNone/>
            </a:pPr>
            <a:endParaRPr lang="en-US" sz="4500" dirty="0">
              <a:solidFill>
                <a:schemeClr val="tx1"/>
              </a:solidFill>
            </a:endParaRPr>
          </a:p>
        </p:txBody>
      </p:sp>
      <p:sp>
        <p:nvSpPr>
          <p:cNvPr id="4" name="Title 3"/>
          <p:cNvSpPr>
            <a:spLocks noGrp="1"/>
          </p:cNvSpPr>
          <p:nvPr>
            <p:ph type="title"/>
          </p:nvPr>
        </p:nvSpPr>
        <p:spPr/>
        <p:txBody>
          <a:bodyPr/>
          <a:lstStyle/>
          <a:p>
            <a:r>
              <a:rPr lang="en-US" dirty="0"/>
              <a:t>Define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364261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82</a:t>
            </a:fld>
            <a:endParaRPr lang="uk-UA" dirty="0"/>
          </a:p>
        </p:txBody>
      </p:sp>
      <p:sp>
        <p:nvSpPr>
          <p:cNvPr id="7" name="Text Placeholder 6"/>
          <p:cNvSpPr>
            <a:spLocks noGrp="1"/>
          </p:cNvSpPr>
          <p:nvPr>
            <p:ph type="body" sz="quarter" idx="10"/>
          </p:nvPr>
        </p:nvSpPr>
        <p:spPr/>
        <p:txBody>
          <a:bodyPr/>
          <a:lstStyle/>
          <a:p>
            <a:pPr marL="0" indent="0" algn="ctr">
              <a:buNone/>
            </a:pPr>
            <a:endParaRPr lang="en-US" sz="2500" b="1" dirty="0">
              <a:solidFill>
                <a:schemeClr val="tx1"/>
              </a:solidFill>
            </a:endParaRPr>
          </a:p>
          <a:p>
            <a:pPr marL="0" indent="0" algn="ctr">
              <a:buNone/>
            </a:pPr>
            <a:endParaRPr lang="en-US" sz="2500" b="1" dirty="0">
              <a:solidFill>
                <a:schemeClr val="tx2"/>
              </a:solidFill>
            </a:endParaRPr>
          </a:p>
          <a:p>
            <a:pPr marL="0" indent="0" algn="ctr">
              <a:buNone/>
            </a:pPr>
            <a:r>
              <a:rPr lang="en-US" sz="5500" b="1" dirty="0">
                <a:solidFill>
                  <a:schemeClr val="tx2"/>
                </a:solidFill>
              </a:rPr>
              <a:t>Convey/explain</a:t>
            </a:r>
            <a:r>
              <a:rPr lang="en-US" sz="5500" dirty="0">
                <a:solidFill>
                  <a:schemeClr val="tx1"/>
                </a:solidFill>
              </a:rPr>
              <a:t> the meaning of the word “defiance” using your own words and/or pictures</a:t>
            </a:r>
          </a:p>
        </p:txBody>
      </p:sp>
      <p:sp>
        <p:nvSpPr>
          <p:cNvPr id="6" name="Title 5"/>
          <p:cNvSpPr>
            <a:spLocks noGrp="1"/>
          </p:cNvSpPr>
          <p:nvPr>
            <p:ph type="title"/>
          </p:nvPr>
        </p:nvSpPr>
        <p:spPr/>
        <p:txBody>
          <a:bodyPr/>
          <a:lstStyle/>
          <a:p>
            <a:r>
              <a:rPr lang="en-US" dirty="0"/>
              <a:t>Explain 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34438645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83</a:t>
            </a:fld>
            <a:endParaRPr lang="uk-UA"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2"/>
                </a:solidFill>
              </a:rPr>
              <a:t>Work with a Partner</a:t>
            </a:r>
          </a:p>
          <a:p>
            <a:pPr marL="0" indent="0" algn="ctr">
              <a:buNone/>
            </a:pPr>
            <a:endParaRPr lang="en-US" sz="2000" b="1" dirty="0">
              <a:solidFill>
                <a:schemeClr val="tx2"/>
              </a:solidFill>
            </a:endParaRPr>
          </a:p>
          <a:p>
            <a:pPr marL="581025" indent="-581025">
              <a:buFont typeface="+mj-lt"/>
              <a:buAutoNum type="arabicParenR"/>
            </a:pPr>
            <a:r>
              <a:rPr lang="en-US" sz="4500" dirty="0">
                <a:solidFill>
                  <a:schemeClr val="tx1"/>
                </a:solidFill>
              </a:rPr>
              <a:t>Describe two situations when someone might display </a:t>
            </a:r>
            <a:r>
              <a:rPr lang="en-US" sz="4500" b="1" dirty="0">
                <a:solidFill>
                  <a:schemeClr val="tx2"/>
                </a:solidFill>
              </a:rPr>
              <a:t>defiance.</a:t>
            </a:r>
          </a:p>
          <a:p>
            <a:pPr marL="581025" indent="-581025">
              <a:buFont typeface="+mj-lt"/>
              <a:buAutoNum type="arabicParenR"/>
            </a:pPr>
            <a:endParaRPr lang="en-US" sz="2000" dirty="0">
              <a:solidFill>
                <a:schemeClr val="tx1"/>
              </a:solidFill>
            </a:endParaRPr>
          </a:p>
          <a:p>
            <a:pPr marL="581025" indent="-581025">
              <a:buFont typeface="+mj-lt"/>
              <a:buAutoNum type="arabicParenR"/>
            </a:pPr>
            <a:r>
              <a:rPr lang="en-US" sz="4500" dirty="0">
                <a:solidFill>
                  <a:schemeClr val="tx1"/>
                </a:solidFill>
              </a:rPr>
              <a:t>Brainstorm as many antonyms as you can for the word </a:t>
            </a:r>
            <a:r>
              <a:rPr lang="en-US" sz="4500" b="1" dirty="0">
                <a:solidFill>
                  <a:schemeClr val="tx2"/>
                </a:solidFill>
              </a:rPr>
              <a:t>defiance.</a:t>
            </a:r>
          </a:p>
          <a:p>
            <a:pPr marL="0" indent="0">
              <a:buNone/>
            </a:pPr>
            <a:endParaRPr lang="en-US" sz="4500" dirty="0">
              <a:solidFill>
                <a:schemeClr val="tx1"/>
              </a:solidFill>
            </a:endParaRPr>
          </a:p>
        </p:txBody>
      </p:sp>
      <p:sp>
        <p:nvSpPr>
          <p:cNvPr id="6" name="Title 5"/>
          <p:cNvSpPr>
            <a:spLocks noGrp="1"/>
          </p:cNvSpPr>
          <p:nvPr>
            <p:ph type="title"/>
          </p:nvPr>
        </p:nvSpPr>
        <p:spPr/>
        <p:txBody>
          <a:bodyPr/>
          <a:lstStyle/>
          <a:p>
            <a:r>
              <a:rPr lang="en-US" dirty="0"/>
              <a:t>Make Connections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35909863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uk-UA" smtClean="0"/>
              <a:pPr/>
              <a:t>84</a:t>
            </a:fld>
            <a:endParaRPr lang="uk-UA" dirty="0"/>
          </a:p>
        </p:txBody>
      </p:sp>
      <p:sp>
        <p:nvSpPr>
          <p:cNvPr id="3" name="Text Placeholder 2"/>
          <p:cNvSpPr>
            <a:spLocks noGrp="1"/>
          </p:cNvSpPr>
          <p:nvPr>
            <p:ph type="body" sz="quarter" idx="10"/>
          </p:nvPr>
        </p:nvSpPr>
        <p:spPr/>
        <p:txBody>
          <a:bodyPr/>
          <a:lstStyle/>
          <a:p>
            <a:pPr marL="0" indent="0" algn="ctr">
              <a:buNone/>
            </a:pPr>
            <a:endParaRPr lang="en-US" sz="2500" dirty="0">
              <a:solidFill>
                <a:schemeClr val="tx1"/>
              </a:solidFill>
            </a:endParaRPr>
          </a:p>
          <a:p>
            <a:pPr marL="0" indent="0" algn="ctr">
              <a:buNone/>
            </a:pPr>
            <a:r>
              <a:rPr lang="en-US" sz="4500" dirty="0">
                <a:solidFill>
                  <a:schemeClr val="tx1"/>
                </a:solidFill>
              </a:rPr>
              <a:t>Generate a new sentence using the word ‘defiance’</a:t>
            </a:r>
          </a:p>
        </p:txBody>
      </p:sp>
      <p:sp>
        <p:nvSpPr>
          <p:cNvPr id="4" name="Title 3"/>
          <p:cNvSpPr>
            <a:spLocks noGrp="1"/>
          </p:cNvSpPr>
          <p:nvPr>
            <p:ph type="title"/>
          </p:nvPr>
        </p:nvSpPr>
        <p:spPr/>
        <p:txBody>
          <a:bodyPr/>
          <a:lstStyle/>
          <a:p>
            <a:r>
              <a:rPr lang="en-US" dirty="0"/>
              <a:t>Application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59" y="3486124"/>
            <a:ext cx="11657457" cy="16278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6145" y="981230"/>
            <a:ext cx="1280561" cy="861262"/>
          </a:xfrm>
          <a:prstGeom prst="rect">
            <a:avLst/>
          </a:prstGeom>
        </p:spPr>
      </p:pic>
    </p:spTree>
    <p:extLst>
      <p:ext uri="{BB962C8B-B14F-4D97-AF65-F5344CB8AC3E}">
        <p14:creationId xmlns:p14="http://schemas.microsoft.com/office/powerpoint/2010/main" val="19396220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85</a:t>
            </a:fld>
            <a:endParaRPr lang="en-US" dirty="0"/>
          </a:p>
        </p:txBody>
      </p:sp>
      <p:sp>
        <p:nvSpPr>
          <p:cNvPr id="6" name="Title 5"/>
          <p:cNvSpPr>
            <a:spLocks noGrp="1"/>
          </p:cNvSpPr>
          <p:nvPr>
            <p:ph type="title"/>
          </p:nvPr>
        </p:nvSpPr>
        <p:spPr/>
        <p:txBody>
          <a:bodyPr>
            <a:normAutofit/>
          </a:bodyPr>
          <a:lstStyle/>
          <a:p>
            <a:r>
              <a:rPr lang="en-US" dirty="0"/>
              <a:t>Protocol for Direct Vocabulary Instruction</a:t>
            </a:r>
          </a:p>
        </p:txBody>
      </p:sp>
      <p:sp>
        <p:nvSpPr>
          <p:cNvPr id="2" name="TextBox 1"/>
          <p:cNvSpPr txBox="1"/>
          <p:nvPr/>
        </p:nvSpPr>
        <p:spPr>
          <a:xfrm>
            <a:off x="6013697" y="1165972"/>
            <a:ext cx="6178303" cy="6001643"/>
          </a:xfrm>
          <a:prstGeom prst="rect">
            <a:avLst/>
          </a:prstGeom>
          <a:noFill/>
        </p:spPr>
        <p:txBody>
          <a:bodyPr wrap="square" rtlCol="0">
            <a:spAutoFit/>
          </a:bodyPr>
          <a:lstStyle/>
          <a:p>
            <a:pPr marL="342900" indent="-342900">
              <a:buFont typeface="Arial" charset="0"/>
              <a:buChar char="•"/>
            </a:pPr>
            <a:r>
              <a:rPr lang="en-US" sz="3200" b="1" dirty="0">
                <a:solidFill>
                  <a:schemeClr val="tx2"/>
                </a:solidFill>
                <a:latin typeface="Calibri" charset="0"/>
                <a:ea typeface="Calibri" charset="0"/>
                <a:cs typeface="Calibri" charset="0"/>
              </a:rPr>
              <a:t>Independently Review</a:t>
            </a:r>
            <a:r>
              <a:rPr lang="en-US" sz="3200" dirty="0">
                <a:solidFill>
                  <a:schemeClr val="tx2"/>
                </a:solidFill>
                <a:latin typeface="Calibri" charset="0"/>
                <a:ea typeface="Calibri" charset="0"/>
                <a:cs typeface="Calibri" charset="0"/>
              </a:rPr>
              <a:t> </a:t>
            </a:r>
            <a:r>
              <a:rPr lang="en-US" sz="3200" dirty="0">
                <a:latin typeface="Calibri" charset="0"/>
                <a:ea typeface="Calibri" charset="0"/>
                <a:cs typeface="Calibri" charset="0"/>
              </a:rPr>
              <a:t>the “General Protocol for Explicitly Teaching Vocabulary” that is found in the Guidebooks Vocabulary Guide</a:t>
            </a:r>
          </a:p>
          <a:p>
            <a:pPr marL="342900" indent="-342900">
              <a:buFont typeface="Arial" charset="0"/>
              <a:buChar char="•"/>
            </a:pPr>
            <a:endParaRPr lang="en-US" sz="3200" dirty="0">
              <a:latin typeface="Calibri" charset="0"/>
              <a:ea typeface="Calibri" charset="0"/>
              <a:cs typeface="Calibri" charset="0"/>
            </a:endParaRPr>
          </a:p>
          <a:p>
            <a:pPr marL="342900" indent="-342900">
              <a:buFont typeface="Arial" charset="0"/>
              <a:buChar char="•"/>
            </a:pPr>
            <a:r>
              <a:rPr lang="en-US" sz="3200" b="1" dirty="0">
                <a:solidFill>
                  <a:schemeClr val="tx2"/>
                </a:solidFill>
                <a:latin typeface="Calibri" charset="0"/>
                <a:ea typeface="Calibri" charset="0"/>
                <a:cs typeface="Calibri" charset="0"/>
              </a:rPr>
              <a:t>Discuss: </a:t>
            </a:r>
            <a:r>
              <a:rPr lang="en-US" sz="3200" dirty="0">
                <a:latin typeface="Calibri" charset="0"/>
                <a:ea typeface="Calibri" charset="0"/>
                <a:cs typeface="Calibri" charset="0"/>
              </a:rPr>
              <a:t>What specific actions did we take to address the steps outlined in this protocol?</a:t>
            </a:r>
          </a:p>
          <a:p>
            <a:pPr marL="285750" indent="-285750">
              <a:buFont typeface="Arial" charset="0"/>
              <a:buChar char="•"/>
            </a:pPr>
            <a:endParaRPr lang="en-US" sz="3200" dirty="0">
              <a:latin typeface="Calibri" charset="0"/>
              <a:ea typeface="Calibri" charset="0"/>
              <a:cs typeface="Calibri" charset="0"/>
            </a:endParaRPr>
          </a:p>
          <a:p>
            <a:pPr marL="742950" lvl="1" indent="-285750">
              <a:buFont typeface="Arial" charset="0"/>
              <a:buChar char="•"/>
            </a:pPr>
            <a:endParaRPr lang="en-US" sz="3200" dirty="0">
              <a:latin typeface="Calibri" charset="0"/>
              <a:ea typeface="Calibri" charset="0"/>
              <a:cs typeface="Calibri" charset="0"/>
            </a:endParaRPr>
          </a:p>
          <a:p>
            <a:pPr marL="285750" indent="-285750">
              <a:buFont typeface="Arial" charset="0"/>
              <a:buChar char="•"/>
            </a:pPr>
            <a:endParaRPr lang="en-US" sz="3200" dirty="0">
              <a:latin typeface="Calibri" charset="0"/>
              <a:ea typeface="Calibri" charset="0"/>
              <a:cs typeface="Calibri" charset="0"/>
            </a:endParaRPr>
          </a:p>
        </p:txBody>
      </p:sp>
      <p:pic>
        <p:nvPicPr>
          <p:cNvPr id="5" name="Picture 4" descr="A screenshot of a social media post&#10;&#10;Description generated with very high confidence">
            <a:extLst>
              <a:ext uri="{FF2B5EF4-FFF2-40B4-BE49-F238E27FC236}">
                <a16:creationId xmlns:a16="http://schemas.microsoft.com/office/drawing/2014/main" id="{87295CA3-43A2-3F4D-A529-B0E3E7782491}"/>
              </a:ext>
            </a:extLst>
          </p:cNvPr>
          <p:cNvPicPr/>
          <p:nvPr/>
        </p:nvPicPr>
        <p:blipFill>
          <a:blip r:embed="rId3">
            <a:extLst>
              <a:ext uri="{28A0092B-C50C-407E-A947-70E740481C1C}">
                <a14:useLocalDpi xmlns:a14="http://schemas.microsoft.com/office/drawing/2010/main" val="0"/>
              </a:ext>
            </a:extLst>
          </a:blip>
          <a:stretch>
            <a:fillRect/>
          </a:stretch>
        </p:blipFill>
        <p:spPr>
          <a:xfrm>
            <a:off x="326846" y="1255181"/>
            <a:ext cx="5686851" cy="4139780"/>
          </a:xfrm>
          <a:prstGeom prst="rect">
            <a:avLst/>
          </a:prstGeom>
          <a:ln w="19050">
            <a:solidFill>
              <a:schemeClr val="accent6"/>
            </a:solidFill>
          </a:ln>
        </p:spPr>
      </p:pic>
      <p:sp>
        <p:nvSpPr>
          <p:cNvPr id="7" name="TextBox 6">
            <a:extLst>
              <a:ext uri="{FF2B5EF4-FFF2-40B4-BE49-F238E27FC236}">
                <a16:creationId xmlns:a16="http://schemas.microsoft.com/office/drawing/2014/main" id="{3CFAE6FE-6B34-5B45-BAF1-4BF69BBAFE46}"/>
              </a:ext>
            </a:extLst>
          </p:cNvPr>
          <p:cNvSpPr txBox="1"/>
          <p:nvPr/>
        </p:nvSpPr>
        <p:spPr>
          <a:xfrm>
            <a:off x="326846" y="5448930"/>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6220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86</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normAutofit/>
          </a:bodyPr>
          <a:lstStyle/>
          <a:p>
            <a:r>
              <a:rPr lang="en-US" dirty="0"/>
              <a:t>Vocabulary Protocol</a:t>
            </a:r>
          </a:p>
        </p:txBody>
      </p:sp>
      <p:pic>
        <p:nvPicPr>
          <p:cNvPr id="4" name="Picture 3" descr="A screenshot of a social media post&#10;&#10;Description generated with very high confidence">
            <a:extLst>
              <a:ext uri="{FF2B5EF4-FFF2-40B4-BE49-F238E27FC236}">
                <a16:creationId xmlns:a16="http://schemas.microsoft.com/office/drawing/2014/main" id="{648118AC-7F5E-432E-A25D-4D88F79B37DF}"/>
              </a:ext>
            </a:extLst>
          </p:cNvPr>
          <p:cNvPicPr>
            <a:picLocks noChangeAspect="1"/>
          </p:cNvPicPr>
          <p:nvPr/>
        </p:nvPicPr>
        <p:blipFill>
          <a:blip r:embed="rId3"/>
          <a:stretch>
            <a:fillRect/>
          </a:stretch>
        </p:blipFill>
        <p:spPr>
          <a:xfrm>
            <a:off x="786384" y="960197"/>
            <a:ext cx="9475231" cy="4837046"/>
          </a:xfrm>
          <a:prstGeom prst="rect">
            <a:avLst/>
          </a:prstGeom>
        </p:spPr>
      </p:pic>
      <p:sp>
        <p:nvSpPr>
          <p:cNvPr id="7" name="TextBox 6">
            <a:extLst>
              <a:ext uri="{FF2B5EF4-FFF2-40B4-BE49-F238E27FC236}">
                <a16:creationId xmlns:a16="http://schemas.microsoft.com/office/drawing/2014/main" id="{FBA7EF5B-5E48-3349-BEB1-04CAA83100D4}"/>
              </a:ext>
            </a:extLst>
          </p:cNvPr>
          <p:cNvSpPr txBox="1"/>
          <p:nvPr/>
        </p:nvSpPr>
        <p:spPr>
          <a:xfrm>
            <a:off x="461316" y="5717870"/>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086391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87</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2</a:t>
            </a:r>
          </a:p>
          <a:p>
            <a:r>
              <a:rPr lang="en-US" sz="3000" dirty="0"/>
              <a:t>Guide students to define the word using: </a:t>
            </a:r>
          </a:p>
          <a:p>
            <a:pPr lvl="1"/>
            <a:r>
              <a:rPr lang="en-US" sz="3000" dirty="0"/>
              <a:t>Context Clues</a:t>
            </a:r>
          </a:p>
          <a:p>
            <a:pPr lvl="1"/>
            <a:r>
              <a:rPr lang="en-US" sz="3000" dirty="0"/>
              <a:t>Synonyms/word relationships</a:t>
            </a:r>
          </a:p>
          <a:p>
            <a:pPr marL="457200" lvl="1" indent="0">
              <a:buNone/>
            </a:pPr>
            <a:r>
              <a:rPr lang="en-US" sz="1200" dirty="0"/>
              <a:t>      </a:t>
            </a:r>
          </a:p>
          <a:p>
            <a:r>
              <a:rPr lang="en-US" sz="3000" dirty="0"/>
              <a:t>If none of the above apply, provide a student-friendly definition!</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422609"/>
            <a:ext cx="7642210" cy="4225694"/>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51378" y="2163337"/>
            <a:ext cx="7367495" cy="468351"/>
          </a:xfrm>
          <a:prstGeom prst="rect">
            <a:avLst/>
          </a:prstGeom>
          <a:noFill/>
          <a:ln w="38100">
            <a:solidFill>
              <a:srgbClr val="FF0000"/>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5B8AB3CC-8422-974E-9CC8-36F67E7E8457}"/>
              </a:ext>
            </a:extLst>
          </p:cNvPr>
          <p:cNvSpPr txBox="1"/>
          <p:nvPr/>
        </p:nvSpPr>
        <p:spPr>
          <a:xfrm>
            <a:off x="326846" y="566408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278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88</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7902148" y="1124044"/>
            <a:ext cx="3954268" cy="4822825"/>
          </a:xfrm>
        </p:spPr>
        <p:txBody>
          <a:bodyPr/>
          <a:lstStyle/>
          <a:p>
            <a:pPr marL="0" indent="0" algn="ctr">
              <a:buNone/>
            </a:pPr>
            <a:r>
              <a:rPr lang="en-US" sz="3200" b="1" dirty="0">
                <a:solidFill>
                  <a:schemeClr val="tx2"/>
                </a:solidFill>
              </a:rPr>
              <a:t>Step 5</a:t>
            </a:r>
          </a:p>
          <a:p>
            <a:r>
              <a:rPr lang="en-US" sz="3000" dirty="0"/>
              <a:t>Write a new sentence </a:t>
            </a:r>
          </a:p>
          <a:p>
            <a:r>
              <a:rPr lang="en-US" sz="3000" dirty="0"/>
              <a:t>Answer questions about the text that require students to use the word </a:t>
            </a:r>
          </a:p>
          <a:p>
            <a:r>
              <a:rPr lang="en-US" sz="3000" dirty="0"/>
              <a:t>Participate in wordplay games, such as acting out the meaning</a:t>
            </a: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259938" y="1154982"/>
            <a:ext cx="7428455" cy="4238207"/>
          </a:xfrm>
          <a:prstGeom prst="rect">
            <a:avLst/>
          </a:prstGeom>
          <a:ln>
            <a:solidFill>
              <a:schemeClr val="accent1"/>
            </a:solidFill>
          </a:ln>
        </p:spPr>
      </p:pic>
      <p:sp>
        <p:nvSpPr>
          <p:cNvPr id="6" name="TextBox 5">
            <a:extLst>
              <a:ext uri="{FF2B5EF4-FFF2-40B4-BE49-F238E27FC236}">
                <a16:creationId xmlns:a16="http://schemas.microsoft.com/office/drawing/2014/main" id="{5F4FBE05-D8FE-734A-A292-0152BE7CB006}"/>
              </a:ext>
            </a:extLst>
          </p:cNvPr>
          <p:cNvSpPr txBox="1"/>
          <p:nvPr/>
        </p:nvSpPr>
        <p:spPr>
          <a:xfrm>
            <a:off x="320898" y="4192861"/>
            <a:ext cx="7146701" cy="1200329"/>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p:txBody>
      </p:sp>
      <p:sp>
        <p:nvSpPr>
          <p:cNvPr id="7" name="TextBox 6">
            <a:extLst>
              <a:ext uri="{FF2B5EF4-FFF2-40B4-BE49-F238E27FC236}">
                <a16:creationId xmlns:a16="http://schemas.microsoft.com/office/drawing/2014/main" id="{78819E45-5EA0-A64A-BA3A-CFC369A419E3}"/>
              </a:ext>
            </a:extLst>
          </p:cNvPr>
          <p:cNvSpPr txBox="1"/>
          <p:nvPr/>
        </p:nvSpPr>
        <p:spPr>
          <a:xfrm>
            <a:off x="326846" y="566408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338967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DAE023-2548-0648-8215-61044C9AF7FB}"/>
              </a:ext>
            </a:extLst>
          </p:cNvPr>
          <p:cNvSpPr>
            <a:spLocks noGrp="1"/>
          </p:cNvSpPr>
          <p:nvPr>
            <p:ph type="sldNum" sz="quarter" idx="4"/>
          </p:nvPr>
        </p:nvSpPr>
        <p:spPr/>
        <p:txBody>
          <a:bodyPr/>
          <a:lstStyle/>
          <a:p>
            <a:fld id="{4080289E-A2FF-0941-931A-EE1328331F47}" type="slidenum">
              <a:rPr lang="uk-UA" smtClean="0"/>
              <a:pPr/>
              <a:t>89</a:t>
            </a:fld>
            <a:endParaRPr lang="uk-UA" dirty="0"/>
          </a:p>
        </p:txBody>
      </p:sp>
      <p:sp>
        <p:nvSpPr>
          <p:cNvPr id="3" name="Text Placeholder 2">
            <a:extLst>
              <a:ext uri="{FF2B5EF4-FFF2-40B4-BE49-F238E27FC236}">
                <a16:creationId xmlns:a16="http://schemas.microsoft.com/office/drawing/2014/main" id="{18D4966C-C7A9-D544-B19C-B331444B3159}"/>
              </a:ext>
            </a:extLst>
          </p:cNvPr>
          <p:cNvSpPr>
            <a:spLocks noGrp="1"/>
          </p:cNvSpPr>
          <p:nvPr>
            <p:ph type="body" sz="quarter" idx="10"/>
          </p:nvPr>
        </p:nvSpPr>
        <p:spPr>
          <a:xfrm>
            <a:off x="404019" y="1675799"/>
            <a:ext cx="11383962" cy="4822825"/>
          </a:xfrm>
        </p:spPr>
        <p:txBody>
          <a:bodyPr/>
          <a:lstStyle/>
          <a:p>
            <a:pPr marL="0" indent="0" algn="ctr">
              <a:buNone/>
            </a:pPr>
            <a:r>
              <a:rPr lang="en-US" sz="6000" dirty="0"/>
              <a:t>What made Paul Revere’s ride an act of </a:t>
            </a:r>
            <a:r>
              <a:rPr lang="en-US" sz="6000" b="1" i="1" dirty="0">
                <a:solidFill>
                  <a:schemeClr val="tx2"/>
                </a:solidFill>
              </a:rPr>
              <a:t>defiance</a:t>
            </a:r>
            <a:r>
              <a:rPr lang="en-US" sz="6000" b="1" i="1" dirty="0"/>
              <a:t>? </a:t>
            </a:r>
            <a:endParaRPr lang="en-US" sz="6000" b="1" dirty="0"/>
          </a:p>
          <a:p>
            <a:pPr marL="0" indent="0" algn="ctr">
              <a:buNone/>
            </a:pPr>
            <a:endParaRPr lang="en-US" sz="4800" b="1" dirty="0"/>
          </a:p>
          <a:p>
            <a:pPr marL="0" indent="0" algn="ctr">
              <a:buNone/>
            </a:pPr>
            <a:r>
              <a:rPr lang="en-US" sz="4800" dirty="0"/>
              <a:t>Use the word “defiance” in your response. </a:t>
            </a:r>
          </a:p>
        </p:txBody>
      </p:sp>
      <p:sp>
        <p:nvSpPr>
          <p:cNvPr id="4" name="Title 3">
            <a:extLst>
              <a:ext uri="{FF2B5EF4-FFF2-40B4-BE49-F238E27FC236}">
                <a16:creationId xmlns:a16="http://schemas.microsoft.com/office/drawing/2014/main" id="{C3DBA50C-0C4C-7E4E-90B0-DDF97D461EA7}"/>
              </a:ext>
            </a:extLst>
          </p:cNvPr>
          <p:cNvSpPr>
            <a:spLocks noGrp="1"/>
          </p:cNvSpPr>
          <p:nvPr>
            <p:ph type="title"/>
          </p:nvPr>
        </p:nvSpPr>
        <p:spPr/>
        <p:txBody>
          <a:bodyPr/>
          <a:lstStyle/>
          <a:p>
            <a:r>
              <a:rPr lang="en-US" dirty="0"/>
              <a:t>Alternative Step 5: Defiance</a:t>
            </a:r>
          </a:p>
        </p:txBody>
      </p:sp>
    </p:spTree>
    <p:extLst>
      <p:ext uri="{BB962C8B-B14F-4D97-AF65-F5344CB8AC3E}">
        <p14:creationId xmlns:p14="http://schemas.microsoft.com/office/powerpoint/2010/main" val="2470913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dirty="0"/>
          </a:p>
        </p:txBody>
      </p:sp>
      <p:sp>
        <p:nvSpPr>
          <p:cNvPr id="4" name="Title 3"/>
          <p:cNvSpPr>
            <a:spLocks noGrp="1"/>
          </p:cNvSpPr>
          <p:nvPr>
            <p:ph type="title"/>
          </p:nvPr>
        </p:nvSpPr>
        <p:spPr/>
        <p:txBody>
          <a:bodyPr/>
          <a:lstStyle/>
          <a:p>
            <a:r>
              <a:rPr lang="en-US" dirty="0">
                <a:ea typeface="ＭＳ Ｐゴシック" pitchFamily="34" charset="-128"/>
                <a:sym typeface="Arial" charset="0"/>
              </a:rPr>
              <a:t>Staircase of Quantitative Complexity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45" y="972769"/>
            <a:ext cx="10521005" cy="482491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6516" y="856034"/>
            <a:ext cx="4727119" cy="1128409"/>
          </a:xfrm>
          <a:prstGeom prst="rect">
            <a:avLst/>
          </a:prstGeom>
        </p:spPr>
      </p:pic>
      <p:sp>
        <p:nvSpPr>
          <p:cNvPr id="3" name="Rectangle 2"/>
          <p:cNvSpPr/>
          <p:nvPr/>
        </p:nvSpPr>
        <p:spPr>
          <a:xfrm>
            <a:off x="9986143" y="5797688"/>
            <a:ext cx="2019207" cy="307777"/>
          </a:xfrm>
          <a:prstGeom prst="rect">
            <a:avLst/>
          </a:prstGeom>
        </p:spPr>
        <p:txBody>
          <a:bodyPr wrap="none">
            <a:spAutoFit/>
          </a:bodyPr>
          <a:lstStyle/>
          <a:p>
            <a:r>
              <a:rPr lang="en-US" sz="1400" dirty="0">
                <a:latin typeface="Calibri" charset="0"/>
              </a:rPr>
              <a:t>(</a:t>
            </a:r>
            <a:r>
              <a:rPr lang="en-US" sz="1400" dirty="0" err="1">
                <a:latin typeface="Calibri" charset="0"/>
              </a:rPr>
              <a:t>Metametrics</a:t>
            </a:r>
            <a:r>
              <a:rPr lang="en-US" sz="1400" dirty="0">
                <a:latin typeface="Calibri" charset="0"/>
              </a:rPr>
              <a:t>, Inc., 2006)</a:t>
            </a:r>
            <a:endParaRPr lang="en-US" sz="1400" dirty="0"/>
          </a:p>
        </p:txBody>
      </p:sp>
    </p:spTree>
    <p:extLst>
      <p:ext uri="{BB962C8B-B14F-4D97-AF65-F5344CB8AC3E}">
        <p14:creationId xmlns:p14="http://schemas.microsoft.com/office/powerpoint/2010/main" val="10184361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3FAE78-EE39-D745-AD97-63BD589DE2D9}"/>
              </a:ext>
            </a:extLst>
          </p:cNvPr>
          <p:cNvSpPr>
            <a:spLocks noGrp="1"/>
          </p:cNvSpPr>
          <p:nvPr>
            <p:ph type="sldNum" sz="quarter" idx="4"/>
          </p:nvPr>
        </p:nvSpPr>
        <p:spPr/>
        <p:txBody>
          <a:bodyPr/>
          <a:lstStyle/>
          <a:p>
            <a:fld id="{4080289E-A2FF-0941-931A-EE1328331F47}" type="slidenum">
              <a:rPr lang="uk-UA" smtClean="0"/>
              <a:pPr/>
              <a:t>90</a:t>
            </a:fld>
            <a:endParaRPr lang="uk-UA" dirty="0"/>
          </a:p>
        </p:txBody>
      </p:sp>
      <p:sp>
        <p:nvSpPr>
          <p:cNvPr id="3" name="Text Placeholder 2">
            <a:extLst>
              <a:ext uri="{FF2B5EF4-FFF2-40B4-BE49-F238E27FC236}">
                <a16:creationId xmlns:a16="http://schemas.microsoft.com/office/drawing/2014/main" id="{A8CD53BC-EFEC-3A4C-97EA-BEF859F1FC39}"/>
              </a:ext>
            </a:extLst>
          </p:cNvPr>
          <p:cNvSpPr>
            <a:spLocks noGrp="1"/>
          </p:cNvSpPr>
          <p:nvPr>
            <p:ph type="body" sz="quarter" idx="10"/>
          </p:nvPr>
        </p:nvSpPr>
        <p:spPr>
          <a:xfrm>
            <a:off x="669073" y="1057137"/>
            <a:ext cx="11187343" cy="4822825"/>
          </a:xfrm>
        </p:spPr>
        <p:txBody>
          <a:bodyPr/>
          <a:lstStyle/>
          <a:p>
            <a:pPr marL="0" indent="0" algn="ctr">
              <a:buNone/>
            </a:pPr>
            <a:r>
              <a:rPr lang="en-US" sz="4400" b="1" dirty="0">
                <a:solidFill>
                  <a:schemeClr val="tx2"/>
                </a:solidFill>
              </a:rPr>
              <a:t>The protocol is meant to be flexible!</a:t>
            </a:r>
          </a:p>
          <a:p>
            <a:pPr marL="0" indent="0">
              <a:buNone/>
            </a:pPr>
            <a:endParaRPr lang="en-US" sz="3200" dirty="0">
              <a:solidFill>
                <a:schemeClr val="tx1"/>
              </a:solidFill>
            </a:endParaRPr>
          </a:p>
        </p:txBody>
      </p:sp>
      <p:sp>
        <p:nvSpPr>
          <p:cNvPr id="4" name="Title 3">
            <a:extLst>
              <a:ext uri="{FF2B5EF4-FFF2-40B4-BE49-F238E27FC236}">
                <a16:creationId xmlns:a16="http://schemas.microsoft.com/office/drawing/2014/main" id="{4F489C5B-CB2F-434A-936E-4B7DD2B6E43D}"/>
              </a:ext>
            </a:extLst>
          </p:cNvPr>
          <p:cNvSpPr>
            <a:spLocks noGrp="1"/>
          </p:cNvSpPr>
          <p:nvPr>
            <p:ph type="title"/>
          </p:nvPr>
        </p:nvSpPr>
        <p:spPr/>
        <p:txBody>
          <a:bodyPr/>
          <a:lstStyle/>
          <a:p>
            <a:r>
              <a:rPr lang="en-US" dirty="0"/>
              <a:t>Protocol for Direct Vocabulary Instruction </a:t>
            </a:r>
          </a:p>
        </p:txBody>
      </p:sp>
      <p:pic>
        <p:nvPicPr>
          <p:cNvPr id="5" name="Picture 4" descr="A screenshot of a social media post&#10;&#10;Description generated with very high confidence">
            <a:extLst>
              <a:ext uri="{FF2B5EF4-FFF2-40B4-BE49-F238E27FC236}">
                <a16:creationId xmlns:a16="http://schemas.microsoft.com/office/drawing/2014/main" id="{648118AC-7F5E-432E-A25D-4D88F79B37DF}"/>
              </a:ext>
            </a:extLst>
          </p:cNvPr>
          <p:cNvPicPr/>
          <p:nvPr/>
        </p:nvPicPr>
        <p:blipFill>
          <a:blip r:embed="rId3">
            <a:extLst>
              <a:ext uri="{28A0092B-C50C-407E-A947-70E740481C1C}">
                <a14:useLocalDpi xmlns:a14="http://schemas.microsoft.com/office/drawing/2010/main" val="0"/>
              </a:ext>
            </a:extLst>
          </a:blip>
          <a:stretch>
            <a:fillRect/>
          </a:stretch>
        </p:blipFill>
        <p:spPr>
          <a:xfrm>
            <a:off x="3033132" y="1918011"/>
            <a:ext cx="6534613" cy="3961951"/>
          </a:xfrm>
          <a:prstGeom prst="rect">
            <a:avLst/>
          </a:prstGeom>
        </p:spPr>
      </p:pic>
      <p:sp>
        <p:nvSpPr>
          <p:cNvPr id="6" name="TextBox 5">
            <a:extLst>
              <a:ext uri="{FF2B5EF4-FFF2-40B4-BE49-F238E27FC236}">
                <a16:creationId xmlns:a16="http://schemas.microsoft.com/office/drawing/2014/main" id="{5F4FBE05-D8FE-734A-A292-0152BE7CB006}"/>
              </a:ext>
            </a:extLst>
          </p:cNvPr>
          <p:cNvSpPr txBox="1"/>
          <p:nvPr/>
        </p:nvSpPr>
        <p:spPr>
          <a:xfrm>
            <a:off x="2787804" y="3084546"/>
            <a:ext cx="7002967" cy="2862322"/>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7" name="TextBox 6">
            <a:extLst>
              <a:ext uri="{FF2B5EF4-FFF2-40B4-BE49-F238E27FC236}">
                <a16:creationId xmlns:a16="http://schemas.microsoft.com/office/drawing/2014/main" id="{EB855E13-D4C7-AC4B-85F1-2990A251A837}"/>
              </a:ext>
            </a:extLst>
          </p:cNvPr>
          <p:cNvSpPr txBox="1"/>
          <p:nvPr/>
        </p:nvSpPr>
        <p:spPr>
          <a:xfrm>
            <a:off x="326846" y="5664082"/>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8772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6" name="Title 5"/>
          <p:cNvSpPr>
            <a:spLocks noGrp="1"/>
          </p:cNvSpPr>
          <p:nvPr>
            <p:ph type="title"/>
          </p:nvPr>
        </p:nvSpPr>
        <p:spPr/>
        <p:txBody>
          <a:bodyPr>
            <a:normAutofit/>
          </a:bodyPr>
          <a:lstStyle/>
          <a:p>
            <a:r>
              <a:rPr lang="en-US" dirty="0"/>
              <a:t>Let’s Practice!</a:t>
            </a:r>
          </a:p>
        </p:txBody>
      </p:sp>
      <p:sp>
        <p:nvSpPr>
          <p:cNvPr id="2" name="TextBox 1"/>
          <p:cNvSpPr txBox="1"/>
          <p:nvPr/>
        </p:nvSpPr>
        <p:spPr>
          <a:xfrm>
            <a:off x="7481455" y="1011638"/>
            <a:ext cx="4374961" cy="4985980"/>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Work with a Partner</a:t>
            </a:r>
            <a:endParaRPr lang="en-US" sz="3600" dirty="0">
              <a:solidFill>
                <a:schemeClr val="tx2"/>
              </a:solidFill>
              <a:latin typeface="Calibri" charset="0"/>
              <a:ea typeface="Calibri" charset="0"/>
              <a:cs typeface="Calibri" charset="0"/>
            </a:endParaRPr>
          </a:p>
          <a:p>
            <a:pPr algn="ctr"/>
            <a:endParaRPr lang="en-US" sz="1500" dirty="0">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Apply</a:t>
            </a:r>
            <a:r>
              <a:rPr lang="en-US" sz="3600" dirty="0">
                <a:latin typeface="Calibri" charset="0"/>
                <a:ea typeface="Calibri" charset="0"/>
                <a:cs typeface="Calibri" charset="0"/>
              </a:rPr>
              <a:t> this 5-step vocabulary protocol to map out a plan for how you would provide direct vocabulary instruction for the word </a:t>
            </a:r>
            <a:r>
              <a:rPr lang="en-US" sz="3600" b="1" dirty="0">
                <a:solidFill>
                  <a:schemeClr val="tx2"/>
                </a:solidFill>
                <a:latin typeface="Calibri" charset="0"/>
                <a:ea typeface="Calibri" charset="0"/>
                <a:cs typeface="Calibri" charset="0"/>
              </a:rPr>
              <a:t>“fled”</a:t>
            </a:r>
          </a:p>
          <a:p>
            <a:pPr marL="285750" indent="-285750">
              <a:buFont typeface="Arial" charset="0"/>
              <a:buChar char="•"/>
            </a:pPr>
            <a:endParaRPr lang="en-US" sz="1500" dirty="0">
              <a:latin typeface="Calibri" charset="0"/>
              <a:ea typeface="Calibri" charset="0"/>
              <a:cs typeface="Calibri" charset="0"/>
            </a:endParaRPr>
          </a:p>
        </p:txBody>
      </p:sp>
      <p:sp>
        <p:nvSpPr>
          <p:cNvPr id="4" name="Rectangle 3"/>
          <p:cNvSpPr/>
          <p:nvPr/>
        </p:nvSpPr>
        <p:spPr>
          <a:xfrm>
            <a:off x="187036" y="1042274"/>
            <a:ext cx="6982691" cy="4659481"/>
          </a:xfrm>
          <a:prstGeom prst="rect">
            <a:avLst/>
          </a:prstGeom>
          <a:solidFill>
            <a:schemeClr val="tx1">
              <a:lumMod val="20000"/>
              <a:lumOff val="80000"/>
            </a:schemeClr>
          </a:solidFill>
          <a:ln w="31750">
            <a:solidFill>
              <a:schemeClr val="tx2">
                <a:lumMod val="75000"/>
              </a:schemeClr>
            </a:solidFill>
          </a:ln>
        </p:spPr>
        <p:txBody>
          <a:bodyPr wrap="square">
            <a:spAutoFit/>
          </a:bodyPr>
          <a:lstStyle/>
          <a:p>
            <a:pPr>
              <a:lnSpc>
                <a:spcPts val="4460"/>
              </a:lnSpc>
            </a:pPr>
            <a:r>
              <a:rPr lang="en-US" sz="2800" dirty="0">
                <a:latin typeface="Calibri" panose="020F0502020204030204" pitchFamily="34" charset="0"/>
                <a:cs typeface="Calibri" panose="020F0502020204030204" pitchFamily="34" charset="0"/>
              </a:rPr>
              <a:t>You know the rest. In the books you have read</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How the British Regulars fired and </a:t>
            </a:r>
            <a:r>
              <a:rPr lang="en-US" sz="2800" b="1" dirty="0">
                <a:latin typeface="Calibri" panose="020F0502020204030204" pitchFamily="34" charset="0"/>
                <a:cs typeface="Calibri" panose="020F0502020204030204" pitchFamily="34" charset="0"/>
              </a:rPr>
              <a:t>fled</a:t>
            </a:r>
            <a:r>
              <a:rPr lang="en-US" sz="2800" dirty="0">
                <a:latin typeface="Calibri" panose="020F0502020204030204" pitchFamily="34" charset="0"/>
                <a:cs typeface="Calibri" panose="020F0502020204030204" pitchFamily="34" charset="0"/>
              </a:rPr>
              <a:t>,---</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How the farmers gave them ball for ball,</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From behind each fence and farmyard wall,</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Chasing the redcoats down the lane,</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Then crossing the fields to emerge again</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Under the trees at the turn of the road,</a:t>
            </a:r>
            <a:br>
              <a:rPr lang="en-US" sz="2800" dirty="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And only pausing to fire and load. </a:t>
            </a:r>
          </a:p>
        </p:txBody>
      </p:sp>
      <p:sp>
        <p:nvSpPr>
          <p:cNvPr id="7" name="TextBox 6">
            <a:extLst>
              <a:ext uri="{FF2B5EF4-FFF2-40B4-BE49-F238E27FC236}">
                <a16:creationId xmlns:a16="http://schemas.microsoft.com/office/drawing/2014/main" id="{221EAD29-7034-E440-A719-4FF68969E810}"/>
              </a:ext>
            </a:extLst>
          </p:cNvPr>
          <p:cNvSpPr txBox="1"/>
          <p:nvPr/>
        </p:nvSpPr>
        <p:spPr>
          <a:xfrm>
            <a:off x="284183" y="5770458"/>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188244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92</a:t>
            </a:fld>
            <a:endParaRPr lang="uk-UA" dirty="0"/>
          </a:p>
        </p:txBody>
      </p:sp>
      <p:sp>
        <p:nvSpPr>
          <p:cNvPr id="7" name="Text Placeholder 6"/>
          <p:cNvSpPr>
            <a:spLocks noGrp="1"/>
          </p:cNvSpPr>
          <p:nvPr>
            <p:ph type="body" sz="quarter" idx="10"/>
          </p:nvPr>
        </p:nvSpPr>
        <p:spPr/>
        <p:txBody>
          <a:bodyPr/>
          <a:lstStyle/>
          <a:p>
            <a:pPr marL="0" indent="0" algn="ctr">
              <a:buNone/>
            </a:pPr>
            <a:endParaRPr lang="en-US" sz="2500" dirty="0">
              <a:solidFill>
                <a:schemeClr val="tx1"/>
              </a:solidFill>
            </a:endParaRPr>
          </a:p>
          <a:p>
            <a:pPr marL="0" indent="0" algn="ctr">
              <a:buNone/>
            </a:pPr>
            <a:r>
              <a:rPr lang="en-US" sz="6000" dirty="0">
                <a:solidFill>
                  <a:schemeClr val="tx1"/>
                </a:solidFill>
              </a:rPr>
              <a:t>How do I know which words deserve more time and attention during direct vocabulary instruction?</a:t>
            </a:r>
          </a:p>
        </p:txBody>
      </p:sp>
      <p:sp>
        <p:nvSpPr>
          <p:cNvPr id="6" name="Title 5"/>
          <p:cNvSpPr>
            <a:spLocks noGrp="1"/>
          </p:cNvSpPr>
          <p:nvPr>
            <p:ph type="title"/>
          </p:nvPr>
        </p:nvSpPr>
        <p:spPr/>
        <p:txBody>
          <a:bodyPr/>
          <a:lstStyle/>
          <a:p>
            <a:r>
              <a:rPr lang="en-US" dirty="0"/>
              <a:t>Now the question is</a:t>
            </a:r>
            <a:r>
              <a:rPr lang="is-IS" dirty="0"/>
              <a:t>…</a:t>
            </a:r>
            <a:endParaRPr lang="en-US" dirty="0"/>
          </a:p>
        </p:txBody>
      </p:sp>
    </p:spTree>
    <p:extLst>
      <p:ext uri="{BB962C8B-B14F-4D97-AF65-F5344CB8AC3E}">
        <p14:creationId xmlns:p14="http://schemas.microsoft.com/office/powerpoint/2010/main" val="139578619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93</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p:txBody>
          <a:bodyPr/>
          <a:lstStyle/>
          <a:p>
            <a:pPr marL="0" indent="0" algn="ctr">
              <a:spcBef>
                <a:spcPts val="0"/>
              </a:spcBef>
              <a:buClr>
                <a:schemeClr val="tx1">
                  <a:lumMod val="75000"/>
                </a:schemeClr>
              </a:buClr>
              <a:buSzPct val="100000"/>
              <a:buNone/>
            </a:pPr>
            <a:endParaRPr lang="en-US" sz="15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Independently</a:t>
            </a:r>
          </a:p>
          <a:p>
            <a:pPr marL="0" indent="0">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Read</a:t>
            </a:r>
            <a:r>
              <a:rPr lang="en-US" sz="3600" b="1" dirty="0">
                <a:solidFill>
                  <a:schemeClr val="tx1"/>
                </a:solidFill>
                <a:latin typeface="Calibri" charset="0"/>
                <a:ea typeface="Calibri" charset="0"/>
                <a:cs typeface="Calibri" charset="0"/>
              </a:rPr>
              <a:t> </a:t>
            </a:r>
            <a:r>
              <a:rPr lang="en-US" sz="3600" dirty="0">
                <a:solidFill>
                  <a:schemeClr val="tx1"/>
                </a:solidFill>
                <a:latin typeface="Calibri" charset="0"/>
                <a:ea typeface="Calibri" charset="0"/>
                <a:cs typeface="Calibri" charset="0"/>
              </a:rPr>
              <a:t>the excerpt from “Which Words Do I Teach and How?”</a:t>
            </a:r>
          </a:p>
          <a:p>
            <a:pPr marL="0" indent="0" algn="ctr">
              <a:spcBef>
                <a:spcPts val="0"/>
              </a:spcBef>
              <a:buClr>
                <a:schemeClr val="tx1">
                  <a:lumMod val="75000"/>
                </a:schemeClr>
              </a:buClr>
              <a:buSzPct val="100000"/>
              <a:buNone/>
            </a:pPr>
            <a:endParaRPr lang="en-US" sz="3400" b="1" dirty="0">
              <a:solidFill>
                <a:schemeClr val="tx2"/>
              </a:solidFill>
              <a:latin typeface="Calibri" charset="0"/>
              <a:ea typeface="Calibri" charset="0"/>
              <a:cs typeface="Calibri" charset="0"/>
            </a:endParaRPr>
          </a:p>
          <a:p>
            <a:pPr marL="0" indent="0" algn="ctr">
              <a:spcBef>
                <a:spcPts val="0"/>
              </a:spcBef>
              <a:buClr>
                <a:schemeClr val="tx1">
                  <a:lumMod val="75000"/>
                </a:schemeClr>
              </a:buClr>
              <a:buSzPct val="100000"/>
              <a:buNone/>
            </a:pPr>
            <a:r>
              <a:rPr lang="en-US" sz="3600" b="1" dirty="0">
                <a:solidFill>
                  <a:schemeClr val="tx2"/>
                </a:solidFill>
                <a:latin typeface="Calibri" charset="0"/>
                <a:ea typeface="Calibri" charset="0"/>
                <a:cs typeface="Calibri" charset="0"/>
              </a:rPr>
              <a:t>Discuss:</a:t>
            </a:r>
          </a:p>
          <a:p>
            <a:pPr>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less time and attention?</a:t>
            </a:r>
          </a:p>
          <a:p>
            <a:pPr>
              <a:spcBef>
                <a:spcPts val="0"/>
              </a:spcBef>
              <a:buClr>
                <a:schemeClr val="tx1">
                  <a:lumMod val="75000"/>
                </a:schemeClr>
              </a:buClr>
              <a:buSzPct val="100000"/>
              <a:buFont typeface="Arial" charset="0"/>
              <a:buChar char="•"/>
            </a:pPr>
            <a:endParaRPr lang="en-US" sz="3400" dirty="0">
              <a:solidFill>
                <a:schemeClr val="tx1"/>
              </a:solidFill>
              <a:latin typeface="Calibri" charset="0"/>
              <a:ea typeface="Calibri" charset="0"/>
              <a:cs typeface="Calibri" charset="0"/>
            </a:endParaRPr>
          </a:p>
          <a:p>
            <a:pPr>
              <a:spcBef>
                <a:spcPts val="0"/>
              </a:spcBef>
              <a:buClr>
                <a:schemeClr val="tx1">
                  <a:lumMod val="75000"/>
                </a:schemeClr>
              </a:buClr>
              <a:buSzPct val="100000"/>
              <a:buFont typeface="Arial" charset="0"/>
              <a:buChar char="•"/>
            </a:pPr>
            <a:r>
              <a:rPr lang="en-US" sz="3600" dirty="0">
                <a:solidFill>
                  <a:schemeClr val="tx1"/>
                </a:solidFill>
                <a:latin typeface="Calibri" charset="0"/>
                <a:ea typeface="Calibri" charset="0"/>
                <a:cs typeface="Calibri" charset="0"/>
              </a:rPr>
              <a:t>Which words merit relatively more time and attention?</a:t>
            </a:r>
          </a:p>
          <a:p>
            <a:pPr marL="0" indent="0">
              <a:spcBef>
                <a:spcPts val="0"/>
              </a:spcBef>
              <a:buClr>
                <a:schemeClr val="tx1">
                  <a:lumMod val="75000"/>
                </a:schemeClr>
              </a:buClr>
              <a:buSzPct val="100000"/>
              <a:buNone/>
            </a:pPr>
            <a:endParaRPr lang="en-US" sz="3200" b="1" dirty="0">
              <a:latin typeface="Century Gothic"/>
              <a:cs typeface="Century Gothic"/>
            </a:endParaRPr>
          </a:p>
          <a:p>
            <a:pPr marL="0" indent="0">
              <a:spcBef>
                <a:spcPts val="0"/>
              </a:spcBef>
              <a:buClr>
                <a:schemeClr val="tx1">
                  <a:lumMod val="75000"/>
                </a:schemeClr>
              </a:buClr>
              <a:buSzPct val="100000"/>
              <a:buNone/>
            </a:pPr>
            <a:endParaRPr lang="en-US" sz="3200" dirty="0">
              <a:latin typeface="Calibri" charset="0"/>
              <a:ea typeface="Calibri" charset="0"/>
              <a:cs typeface="Calibri" charset="0"/>
            </a:endParaRPr>
          </a:p>
        </p:txBody>
      </p:sp>
      <p:sp>
        <p:nvSpPr>
          <p:cNvPr id="6" name="Title 5"/>
          <p:cNvSpPr>
            <a:spLocks noGrp="1"/>
          </p:cNvSpPr>
          <p:nvPr>
            <p:ph type="title"/>
          </p:nvPr>
        </p:nvSpPr>
        <p:spPr/>
        <p:txBody>
          <a:bodyPr/>
          <a:lstStyle/>
          <a:p>
            <a:r>
              <a:rPr lang="en-US" dirty="0"/>
              <a:t>Direct Vocabulary in the Guidebooks</a:t>
            </a:r>
          </a:p>
        </p:txBody>
      </p:sp>
    </p:spTree>
    <p:extLst>
      <p:ext uri="{BB962C8B-B14F-4D97-AF65-F5344CB8AC3E}">
        <p14:creationId xmlns:p14="http://schemas.microsoft.com/office/powerpoint/2010/main" val="117680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398463" y="1193800"/>
            <a:ext cx="5593775" cy="4822825"/>
          </a:xfrm>
          <a:ln w="22225">
            <a:solidFill>
              <a:schemeClr val="tx1"/>
            </a:solidFill>
          </a:ln>
        </p:spPr>
        <p:txBody>
          <a:bodyPr/>
          <a:lstStyle/>
          <a:p>
            <a:pPr marL="0" indent="0" algn="ctr">
              <a:buNone/>
            </a:pPr>
            <a:r>
              <a:rPr lang="en-US" sz="3000" b="1" dirty="0">
                <a:solidFill>
                  <a:schemeClr val="tx2"/>
                </a:solidFill>
                <a:latin typeface="Calibri" charset="0"/>
                <a:ea typeface="Calibri" charset="0"/>
                <a:cs typeface="Calibri" charset="0"/>
              </a:rPr>
              <a:t>Which words merit relatively less time and attention?</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000" dirty="0">
                <a:solidFill>
                  <a:schemeClr val="tx1"/>
                </a:solidFill>
                <a:latin typeface="Calibri" charset="0"/>
                <a:ea typeface="Calibri" charset="0"/>
                <a:cs typeface="Calibri" charset="0"/>
              </a:rPr>
              <a:t>Concrete Words</a:t>
            </a:r>
          </a:p>
          <a:p>
            <a:r>
              <a:rPr lang="en-US" sz="3000" dirty="0">
                <a:solidFill>
                  <a:schemeClr val="tx1"/>
                </a:solidFill>
                <a:latin typeface="Calibri" charset="0"/>
                <a:ea typeface="Calibri" charset="0"/>
                <a:cs typeface="Calibri" charset="0"/>
              </a:rPr>
              <a:t>Words with single meanings</a:t>
            </a:r>
          </a:p>
          <a:p>
            <a:r>
              <a:rPr lang="en-US" sz="3000" dirty="0">
                <a:solidFill>
                  <a:schemeClr val="tx1"/>
                </a:solidFill>
                <a:latin typeface="Calibri" charset="0"/>
                <a:ea typeface="Calibri" charset="0"/>
                <a:cs typeface="Calibri" charset="0"/>
              </a:rPr>
              <a:t>Words reflecting meanings are part of students’ experience</a:t>
            </a:r>
          </a:p>
          <a:p>
            <a:r>
              <a:rPr lang="en-US" sz="3000" dirty="0">
                <a:solidFill>
                  <a:schemeClr val="tx1"/>
                </a:solidFill>
                <a:latin typeface="Calibri" charset="0"/>
                <a:ea typeface="Calibri" charset="0"/>
                <a:cs typeface="Calibri" charset="0"/>
              </a:rPr>
              <a:t>Words unlikely to show up again</a:t>
            </a:r>
          </a:p>
        </p:txBody>
      </p:sp>
      <p:sp>
        <p:nvSpPr>
          <p:cNvPr id="7" name="Title 6"/>
          <p:cNvSpPr>
            <a:spLocks noGrp="1"/>
          </p:cNvSpPr>
          <p:nvPr>
            <p:ph type="title"/>
          </p:nvPr>
        </p:nvSpPr>
        <p:spPr/>
        <p:txBody>
          <a:bodyPr/>
          <a:lstStyle/>
          <a:p>
            <a:r>
              <a:rPr lang="en-US" sz="4000" dirty="0">
                <a:solidFill>
                  <a:schemeClr val="bg1"/>
                </a:solidFill>
                <a:latin typeface="Calibri" charset="0"/>
                <a:ea typeface="Calibri" charset="0"/>
                <a:cs typeface="Calibri" charset="0"/>
              </a:rPr>
              <a:t>Systematic Approach to Vocabulary Instruction</a:t>
            </a:r>
          </a:p>
        </p:txBody>
      </p:sp>
      <p:sp>
        <p:nvSpPr>
          <p:cNvPr id="2" name="Rectangle 1"/>
          <p:cNvSpPr/>
          <p:nvPr/>
        </p:nvSpPr>
        <p:spPr>
          <a:xfrm>
            <a:off x="6186790" y="1193800"/>
            <a:ext cx="5778231" cy="4862870"/>
          </a:xfrm>
          <a:prstGeom prst="rect">
            <a:avLst/>
          </a:prstGeom>
          <a:ln w="19050">
            <a:solidFill>
              <a:schemeClr val="tx1"/>
            </a:solidFill>
          </a:ln>
        </p:spPr>
        <p:txBody>
          <a:bodyPr wrap="square">
            <a:spAutoFit/>
          </a:bodyPr>
          <a:lstStyle/>
          <a:p>
            <a:pPr algn="ctr"/>
            <a:r>
              <a:rPr lang="en-US" sz="3000" b="1" dirty="0">
                <a:solidFill>
                  <a:schemeClr val="tx2"/>
                </a:solidFill>
                <a:latin typeface="Calibri" charset="0"/>
                <a:ea typeface="Calibri" charset="0"/>
                <a:cs typeface="Calibri" charset="0"/>
              </a:rPr>
              <a:t>Which words merit relatively more time and attention?</a:t>
            </a:r>
          </a:p>
          <a:p>
            <a:pPr algn="ctr"/>
            <a:endParaRPr lang="en-US" sz="1000" b="1" dirty="0">
              <a:solidFill>
                <a:schemeClr val="tx2"/>
              </a:solidFill>
              <a:latin typeface="Calibri" charset="0"/>
              <a:ea typeface="Calibri" charset="0"/>
              <a:cs typeface="Calibri" charset="0"/>
            </a:endParaRPr>
          </a:p>
          <a:p>
            <a:pPr marL="457200" indent="-457200">
              <a:buFont typeface="Arial" charset="0"/>
              <a:buChar char="•"/>
            </a:pPr>
            <a:r>
              <a:rPr lang="en-US" sz="3000" dirty="0">
                <a:latin typeface="Calibri" charset="0"/>
                <a:ea typeface="Calibri" charset="0"/>
                <a:cs typeface="Calibri" charset="0"/>
              </a:rPr>
              <a:t>Abstract words</a:t>
            </a:r>
          </a:p>
          <a:p>
            <a:pPr marL="457200" indent="-457200">
              <a:buFont typeface="Arial" charset="0"/>
              <a:buChar char="•"/>
            </a:pPr>
            <a:r>
              <a:rPr lang="en-US" sz="3000" dirty="0">
                <a:latin typeface="Calibri" charset="0"/>
                <a:ea typeface="Calibri" charset="0"/>
                <a:cs typeface="Calibri" charset="0"/>
              </a:rPr>
              <a:t>Words with multiple meanings</a:t>
            </a:r>
          </a:p>
          <a:p>
            <a:pPr marL="457200" indent="-457200">
              <a:buFont typeface="Arial" charset="0"/>
              <a:buChar char="•"/>
            </a:pPr>
            <a:r>
              <a:rPr lang="en-US" sz="3000" dirty="0">
                <a:latin typeface="Calibri" charset="0"/>
                <a:ea typeface="Calibri" charset="0"/>
                <a:cs typeface="Calibri" charset="0"/>
              </a:rPr>
              <a:t>Words reflecting unfamiliar meanings  </a:t>
            </a:r>
          </a:p>
          <a:p>
            <a:pPr marL="457200" indent="-457200">
              <a:buFont typeface="Arial" charset="0"/>
              <a:buChar char="•"/>
            </a:pPr>
            <a:r>
              <a:rPr lang="en-US" sz="3000" dirty="0">
                <a:latin typeface="Calibri" charset="0"/>
                <a:ea typeface="Calibri" charset="0"/>
                <a:cs typeface="Calibri" charset="0"/>
              </a:rPr>
              <a:t>Words that will occur commonly in academic texts</a:t>
            </a:r>
          </a:p>
          <a:p>
            <a:pPr marL="457200" indent="-457200">
              <a:buFont typeface="Arial" charset="0"/>
              <a:buChar char="•"/>
            </a:pPr>
            <a:r>
              <a:rPr lang="en-US" sz="3000" dirty="0">
                <a:latin typeface="Calibri" charset="0"/>
                <a:ea typeface="Calibri" charset="0"/>
                <a:cs typeface="Calibri" charset="0"/>
              </a:rPr>
              <a:t>Words that are part of a word family</a:t>
            </a:r>
          </a:p>
        </p:txBody>
      </p:sp>
    </p:spTree>
    <p:extLst>
      <p:ext uri="{BB962C8B-B14F-4D97-AF65-F5344CB8AC3E}">
        <p14:creationId xmlns:p14="http://schemas.microsoft.com/office/powerpoint/2010/main" val="1345588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F614E970-E872-4A1C-86D0-A48DA4019E3F}" type="slidenum">
              <a:rPr lang="en-US" smtClean="0"/>
              <a:t>95</a:t>
            </a:fld>
            <a:endParaRPr lang="en-US"/>
          </a:p>
        </p:txBody>
      </p:sp>
      <p:sp>
        <p:nvSpPr>
          <p:cNvPr id="9" name="Text Placeholder 8"/>
          <p:cNvSpPr>
            <a:spLocks noGrp="1"/>
          </p:cNvSpPr>
          <p:nvPr>
            <p:ph type="body" sz="quarter" idx="10"/>
          </p:nvPr>
        </p:nvSpPr>
        <p:spPr/>
        <p:txBody>
          <a:bodyPr/>
          <a:lstStyle/>
          <a:p>
            <a:pPr marL="0" indent="0" algn="ctr">
              <a:buNone/>
            </a:pPr>
            <a:endParaRPr lang="en-US" sz="3500" dirty="0"/>
          </a:p>
          <a:p>
            <a:pPr marL="0" indent="0" algn="ctr">
              <a:buNone/>
            </a:pPr>
            <a:r>
              <a:rPr lang="en-US" sz="6500" b="1" dirty="0">
                <a:solidFill>
                  <a:schemeClr val="tx1"/>
                </a:solidFill>
              </a:rPr>
              <a:t>We must address: </a:t>
            </a:r>
          </a:p>
          <a:p>
            <a:pPr marL="0" indent="0" algn="ctr">
              <a:buNone/>
            </a:pPr>
            <a:r>
              <a:rPr lang="en-US" sz="6500" dirty="0">
                <a:solidFill>
                  <a:schemeClr val="tx1"/>
                </a:solidFill>
              </a:rPr>
              <a:t>Words that are central to the meaning of the text!</a:t>
            </a:r>
          </a:p>
        </p:txBody>
      </p:sp>
      <p:sp>
        <p:nvSpPr>
          <p:cNvPr id="8" name="Title 7"/>
          <p:cNvSpPr>
            <a:spLocks noGrp="1"/>
          </p:cNvSpPr>
          <p:nvPr>
            <p:ph type="title"/>
          </p:nvPr>
        </p:nvSpPr>
        <p:spPr/>
        <p:txBody>
          <a:bodyPr/>
          <a:lstStyle/>
          <a:p>
            <a:r>
              <a:rPr lang="en-US" dirty="0"/>
              <a:t>Another Key Takeaway</a:t>
            </a:r>
          </a:p>
        </p:txBody>
      </p:sp>
    </p:spTree>
    <p:extLst>
      <p:ext uri="{BB962C8B-B14F-4D97-AF65-F5344CB8AC3E}">
        <p14:creationId xmlns:p14="http://schemas.microsoft.com/office/powerpoint/2010/main" val="4288889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96</a:t>
            </a:fld>
            <a:endParaRPr lang="uk-UA" dirty="0"/>
          </a:p>
        </p:txBody>
      </p:sp>
      <p:sp>
        <p:nvSpPr>
          <p:cNvPr id="7" name="Text Placeholder 6"/>
          <p:cNvSpPr>
            <a:spLocks noGrp="1"/>
          </p:cNvSpPr>
          <p:nvPr>
            <p:ph type="body" sz="quarter" idx="10"/>
          </p:nvPr>
        </p:nvSpPr>
        <p:spPr>
          <a:xfrm>
            <a:off x="4798278" y="717217"/>
            <a:ext cx="6743497" cy="4822825"/>
          </a:xfrm>
        </p:spPr>
        <p:txBody>
          <a:bodyPr/>
          <a:lstStyle/>
          <a:p>
            <a:pPr marL="0" indent="0" algn="ctr">
              <a:buNone/>
            </a:pPr>
            <a:endParaRPr lang="is-IS" sz="4000" b="1" dirty="0">
              <a:solidFill>
                <a:schemeClr val="tx1"/>
              </a:solidFill>
            </a:endParaRPr>
          </a:p>
          <a:p>
            <a:r>
              <a:rPr lang="en-US" sz="4000" b="1" dirty="0">
                <a:solidFill>
                  <a:schemeClr val="tx2"/>
                </a:solidFill>
              </a:rPr>
              <a:t>Find</a:t>
            </a:r>
            <a:r>
              <a:rPr lang="en-US" sz="4000" dirty="0">
                <a:solidFill>
                  <a:schemeClr val="tx1"/>
                </a:solidFill>
              </a:rPr>
              <a:t> at least one example of a word that merits relatively </a:t>
            </a:r>
            <a:r>
              <a:rPr lang="en-US" sz="4000" b="1" dirty="0">
                <a:solidFill>
                  <a:schemeClr val="tx1"/>
                </a:solidFill>
              </a:rPr>
              <a:t>less time </a:t>
            </a:r>
            <a:r>
              <a:rPr lang="en-US" sz="4000" dirty="0">
                <a:solidFill>
                  <a:schemeClr val="tx1"/>
                </a:solidFill>
              </a:rPr>
              <a:t>and attention</a:t>
            </a:r>
          </a:p>
          <a:p>
            <a:endParaRPr lang="en-US" sz="4000" dirty="0">
              <a:solidFill>
                <a:schemeClr val="tx1"/>
              </a:solidFill>
            </a:endParaRPr>
          </a:p>
          <a:p>
            <a:r>
              <a:rPr lang="en-US" sz="4000" b="1" dirty="0">
                <a:solidFill>
                  <a:schemeClr val="tx2"/>
                </a:solidFill>
              </a:rPr>
              <a:t>Find</a:t>
            </a:r>
            <a:r>
              <a:rPr lang="en-US" sz="4000" dirty="0">
                <a:solidFill>
                  <a:schemeClr val="accent5">
                    <a:lumMod val="75000"/>
                  </a:schemeClr>
                </a:solidFill>
              </a:rPr>
              <a:t> </a:t>
            </a:r>
            <a:r>
              <a:rPr lang="en-US" sz="4000" dirty="0">
                <a:solidFill>
                  <a:schemeClr val="tx1"/>
                </a:solidFill>
              </a:rPr>
              <a:t>at least one example of a word that merits relatively </a:t>
            </a:r>
            <a:r>
              <a:rPr lang="en-US" sz="4000" b="1" dirty="0">
                <a:solidFill>
                  <a:schemeClr val="tx1"/>
                </a:solidFill>
              </a:rPr>
              <a:t>more time </a:t>
            </a:r>
            <a:r>
              <a:rPr lang="en-US" sz="4000" dirty="0">
                <a:solidFill>
                  <a:schemeClr val="tx1"/>
                </a:solidFill>
              </a:rPr>
              <a:t>and attention</a:t>
            </a:r>
          </a:p>
        </p:txBody>
      </p:sp>
      <p:sp>
        <p:nvSpPr>
          <p:cNvPr id="6" name="Title 5"/>
          <p:cNvSpPr>
            <a:spLocks noGrp="1"/>
          </p:cNvSpPr>
          <p:nvPr>
            <p:ph type="title"/>
          </p:nvPr>
        </p:nvSpPr>
        <p:spPr/>
        <p:txBody>
          <a:bodyPr/>
          <a:lstStyle/>
          <a:p>
            <a:r>
              <a:rPr lang="en-US" dirty="0"/>
              <a:t>Revisit “Paul Revere’s Ride”</a:t>
            </a:r>
          </a:p>
        </p:txBody>
      </p:sp>
      <p:pic>
        <p:nvPicPr>
          <p:cNvPr id="4" name="Picture 3">
            <a:extLst>
              <a:ext uri="{FF2B5EF4-FFF2-40B4-BE49-F238E27FC236}">
                <a16:creationId xmlns:a16="http://schemas.microsoft.com/office/drawing/2014/main" id="{05C35912-972C-1F4F-A13D-FDFAA1245614}"/>
              </a:ext>
            </a:extLst>
          </p:cNvPr>
          <p:cNvPicPr>
            <a:picLocks noChangeAspect="1"/>
          </p:cNvPicPr>
          <p:nvPr/>
        </p:nvPicPr>
        <p:blipFill>
          <a:blip r:embed="rId3"/>
          <a:stretch>
            <a:fillRect/>
          </a:stretch>
        </p:blipFill>
        <p:spPr>
          <a:xfrm>
            <a:off x="976169" y="1089892"/>
            <a:ext cx="3168650" cy="4677531"/>
          </a:xfrm>
          <a:prstGeom prst="rect">
            <a:avLst/>
          </a:prstGeom>
          <a:ln>
            <a:solidFill>
              <a:schemeClr val="tx1"/>
            </a:solidFill>
          </a:ln>
        </p:spPr>
      </p:pic>
      <p:sp>
        <p:nvSpPr>
          <p:cNvPr id="8" name="TextBox 7">
            <a:extLst>
              <a:ext uri="{FF2B5EF4-FFF2-40B4-BE49-F238E27FC236}">
                <a16:creationId xmlns:a16="http://schemas.microsoft.com/office/drawing/2014/main" id="{B44442A4-AA20-CD45-BDDF-8B039F13191D}"/>
              </a:ext>
            </a:extLst>
          </p:cNvPr>
          <p:cNvSpPr txBox="1"/>
          <p:nvPr/>
        </p:nvSpPr>
        <p:spPr>
          <a:xfrm>
            <a:off x="902745" y="5743564"/>
            <a:ext cx="1531244"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(Longfellow, 1861)</a:t>
            </a:r>
          </a:p>
        </p:txBody>
      </p:sp>
    </p:spTree>
    <p:extLst>
      <p:ext uri="{BB962C8B-B14F-4D97-AF65-F5344CB8AC3E}">
        <p14:creationId xmlns:p14="http://schemas.microsoft.com/office/powerpoint/2010/main" val="1874179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20EC25-E427-7F40-AE8E-858470024E7D}"/>
              </a:ext>
            </a:extLst>
          </p:cNvPr>
          <p:cNvSpPr>
            <a:spLocks noGrp="1"/>
          </p:cNvSpPr>
          <p:nvPr>
            <p:ph type="sldNum" sz="quarter" idx="4"/>
          </p:nvPr>
        </p:nvSpPr>
        <p:spPr/>
        <p:txBody>
          <a:bodyPr/>
          <a:lstStyle/>
          <a:p>
            <a:fld id="{4080289E-A2FF-0941-931A-EE1328331F47}" type="slidenum">
              <a:rPr lang="uk-UA" smtClean="0"/>
              <a:pPr/>
              <a:t>97</a:t>
            </a:fld>
            <a:endParaRPr lang="uk-UA" dirty="0"/>
          </a:p>
        </p:txBody>
      </p:sp>
      <p:sp>
        <p:nvSpPr>
          <p:cNvPr id="4" name="Title 3">
            <a:extLst>
              <a:ext uri="{FF2B5EF4-FFF2-40B4-BE49-F238E27FC236}">
                <a16:creationId xmlns:a16="http://schemas.microsoft.com/office/drawing/2014/main" id="{CE5BDD08-14AB-A945-81F5-53C96820A1EE}"/>
              </a:ext>
            </a:extLst>
          </p:cNvPr>
          <p:cNvSpPr>
            <a:spLocks noGrp="1"/>
          </p:cNvSpPr>
          <p:nvPr>
            <p:ph type="title"/>
          </p:nvPr>
        </p:nvSpPr>
        <p:spPr/>
        <p:txBody>
          <a:bodyPr/>
          <a:lstStyle/>
          <a:p>
            <a:r>
              <a:rPr lang="en-US" dirty="0"/>
              <a:t>A Useful Tool </a:t>
            </a:r>
          </a:p>
        </p:txBody>
      </p:sp>
      <p:pic>
        <p:nvPicPr>
          <p:cNvPr id="6" name="Picture 5">
            <a:extLst>
              <a:ext uri="{FF2B5EF4-FFF2-40B4-BE49-F238E27FC236}">
                <a16:creationId xmlns:a16="http://schemas.microsoft.com/office/drawing/2014/main" id="{4E626CC2-2C9D-A649-A2DD-0F1C6951C0E7}"/>
              </a:ext>
            </a:extLst>
          </p:cNvPr>
          <p:cNvPicPr>
            <a:picLocks noChangeAspect="1"/>
          </p:cNvPicPr>
          <p:nvPr/>
        </p:nvPicPr>
        <p:blipFill>
          <a:blip r:embed="rId3"/>
          <a:stretch>
            <a:fillRect/>
          </a:stretch>
        </p:blipFill>
        <p:spPr>
          <a:xfrm>
            <a:off x="945674" y="2238202"/>
            <a:ext cx="5144770" cy="2726227"/>
          </a:xfrm>
          <a:prstGeom prst="rect">
            <a:avLst/>
          </a:prstGeom>
        </p:spPr>
      </p:pic>
      <p:pic>
        <p:nvPicPr>
          <p:cNvPr id="8" name="Picture 7">
            <a:extLst>
              <a:ext uri="{FF2B5EF4-FFF2-40B4-BE49-F238E27FC236}">
                <a16:creationId xmlns:a16="http://schemas.microsoft.com/office/drawing/2014/main" id="{1854BFE3-A2E5-4948-AB3A-DE19D01BDB59}"/>
              </a:ext>
            </a:extLst>
          </p:cNvPr>
          <p:cNvPicPr>
            <a:picLocks noChangeAspect="1"/>
          </p:cNvPicPr>
          <p:nvPr/>
        </p:nvPicPr>
        <p:blipFill>
          <a:blip r:embed="rId4"/>
          <a:stretch>
            <a:fillRect/>
          </a:stretch>
        </p:blipFill>
        <p:spPr>
          <a:xfrm>
            <a:off x="6814966" y="2238202"/>
            <a:ext cx="4441436" cy="2726227"/>
          </a:xfrm>
          <a:prstGeom prst="rect">
            <a:avLst/>
          </a:prstGeom>
        </p:spPr>
      </p:pic>
      <p:sp>
        <p:nvSpPr>
          <p:cNvPr id="7" name="Text Placeholder 6">
            <a:extLst>
              <a:ext uri="{FF2B5EF4-FFF2-40B4-BE49-F238E27FC236}">
                <a16:creationId xmlns:a16="http://schemas.microsoft.com/office/drawing/2014/main" id="{36E33733-116B-3042-A55F-36B86614BFFD}"/>
              </a:ext>
            </a:extLst>
          </p:cNvPr>
          <p:cNvSpPr>
            <a:spLocks noGrp="1"/>
          </p:cNvSpPr>
          <p:nvPr>
            <p:ph type="body" sz="quarter" idx="10"/>
          </p:nvPr>
        </p:nvSpPr>
        <p:spPr/>
        <p:txBody>
          <a:bodyPr/>
          <a:lstStyle/>
          <a:p>
            <a:endParaRPr lang="en-US"/>
          </a:p>
        </p:txBody>
      </p:sp>
      <p:sp>
        <p:nvSpPr>
          <p:cNvPr id="9" name="Text Placeholder 2">
            <a:extLst>
              <a:ext uri="{FF2B5EF4-FFF2-40B4-BE49-F238E27FC236}">
                <a16:creationId xmlns:a16="http://schemas.microsoft.com/office/drawing/2014/main" id="{D1AAA3CA-927B-A245-9BCF-B48A11F13DD0}"/>
              </a:ext>
            </a:extLst>
          </p:cNvPr>
          <p:cNvSpPr txBox="1">
            <a:spLocks/>
          </p:cNvSpPr>
          <p:nvPr/>
        </p:nvSpPr>
        <p:spPr>
          <a:xfrm>
            <a:off x="398463" y="919480"/>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a:solidFill>
                  <a:schemeClr val="tx2"/>
                </a:solidFill>
              </a:rPr>
              <a:t>The Academic Word Finder </a:t>
            </a:r>
          </a:p>
          <a:p>
            <a:pPr marL="0" indent="0" algn="ctr">
              <a:buFont typeface="Arial"/>
              <a:buNone/>
            </a:pPr>
            <a:r>
              <a:rPr lang="en-US" sz="2000" i="1"/>
              <a:t>(Student Achievement Partners) </a:t>
            </a:r>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endParaRPr lang="en-US" sz="2000" i="1"/>
          </a:p>
          <a:p>
            <a:pPr marL="0" indent="0" algn="ctr">
              <a:buFont typeface="Arial"/>
              <a:buNone/>
            </a:pPr>
            <a:r>
              <a:rPr lang="en-US" sz="3200" b="1"/>
              <a:t>https://achievethecore.org/academic-word-finder/</a:t>
            </a:r>
            <a:endParaRPr lang="en-US" sz="3200" b="1" dirty="0"/>
          </a:p>
        </p:txBody>
      </p:sp>
      <p:sp>
        <p:nvSpPr>
          <p:cNvPr id="10" name="TextBox 9">
            <a:extLst>
              <a:ext uri="{FF2B5EF4-FFF2-40B4-BE49-F238E27FC236}">
                <a16:creationId xmlns:a16="http://schemas.microsoft.com/office/drawing/2014/main" id="{22DDE531-2F68-D044-9D65-DF6F9FA36BA6}"/>
              </a:ext>
            </a:extLst>
          </p:cNvPr>
          <p:cNvSpPr txBox="1"/>
          <p:nvPr/>
        </p:nvSpPr>
        <p:spPr>
          <a:xfrm>
            <a:off x="945674" y="5023781"/>
            <a:ext cx="168483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417702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98</a:t>
            </a:fld>
            <a:endParaRPr lang="en-US" dirty="0"/>
          </a:p>
        </p:txBody>
      </p:sp>
      <p:sp>
        <p:nvSpPr>
          <p:cNvPr id="7" name="Text Placeholder 4">
            <a:extLst>
              <a:ext uri="{FF2B5EF4-FFF2-40B4-BE49-F238E27FC236}">
                <a16:creationId xmlns:a16="http://schemas.microsoft.com/office/drawing/2014/main" id="{BCFD8AEF-172A-4D21-9838-79B91D0405EB}"/>
              </a:ext>
            </a:extLst>
          </p:cNvPr>
          <p:cNvSpPr>
            <a:spLocks noGrp="1"/>
          </p:cNvSpPr>
          <p:nvPr>
            <p:ph type="body" sz="quarter" idx="10"/>
          </p:nvPr>
        </p:nvSpPr>
        <p:spPr/>
        <p:txBody>
          <a:bodyPr/>
          <a:lstStyle/>
          <a:p>
            <a:pPr marL="342900" indent="-342900" fontAlgn="base"/>
            <a:r>
              <a:rPr lang="en-US" sz="4000" dirty="0">
                <a:solidFill>
                  <a:schemeClr val="tx1"/>
                </a:solidFill>
              </a:rPr>
              <a:t>What is direct vocabulary instruction and what does it look like?</a:t>
            </a:r>
          </a:p>
          <a:p>
            <a:pPr marL="342900" indent="-342900" fontAlgn="base"/>
            <a:endParaRPr lang="en-US" sz="2000" dirty="0">
              <a:solidFill>
                <a:schemeClr val="tx1"/>
              </a:solidFill>
            </a:endParaRPr>
          </a:p>
          <a:p>
            <a:pPr marL="342900" indent="-342900" fontAlgn="base"/>
            <a:r>
              <a:rPr lang="en-US" sz="4000" dirty="0">
                <a:solidFill>
                  <a:schemeClr val="tx1"/>
                </a:solidFill>
              </a:rPr>
              <a:t>Name and explain each of the 5 steps outlined in the General Protocol for Explicitly Teaching Vocabulary. </a:t>
            </a:r>
          </a:p>
          <a:p>
            <a:pPr marL="342900" indent="-342900" fontAlgn="base"/>
            <a:endParaRPr lang="en-US" sz="2000" dirty="0">
              <a:solidFill>
                <a:schemeClr val="tx1"/>
              </a:solidFill>
            </a:endParaRPr>
          </a:p>
          <a:p>
            <a:pPr marL="342900" indent="-342900" fontAlgn="base"/>
            <a:r>
              <a:rPr lang="en-US" sz="4000" dirty="0">
                <a:solidFill>
                  <a:schemeClr val="tx1"/>
                </a:solidFill>
              </a:rPr>
              <a:t>How do you distinguish between words to spend more or less time on? </a:t>
            </a:r>
          </a:p>
        </p:txBody>
      </p:sp>
      <p:sp>
        <p:nvSpPr>
          <p:cNvPr id="6" name="Title 5"/>
          <p:cNvSpPr>
            <a:spLocks noGrp="1"/>
          </p:cNvSpPr>
          <p:nvPr>
            <p:ph type="title"/>
          </p:nvPr>
        </p:nvSpPr>
        <p:spPr/>
        <p:txBody>
          <a:bodyPr>
            <a:normAutofit/>
          </a:bodyPr>
          <a:lstStyle/>
          <a:p>
            <a:r>
              <a:rPr lang="en-US" dirty="0"/>
              <a:t>Capture Your Learning</a:t>
            </a:r>
          </a:p>
        </p:txBody>
      </p:sp>
    </p:spTree>
    <p:extLst>
      <p:ext uri="{BB962C8B-B14F-4D97-AF65-F5344CB8AC3E}">
        <p14:creationId xmlns:p14="http://schemas.microsoft.com/office/powerpoint/2010/main" val="47516917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3</a:t>
            </a:r>
            <a:r>
              <a:rPr lang="en-US" sz="5400" dirty="0"/>
              <a:t>: Close Reading to Build Understanding</a:t>
            </a:r>
            <a:br>
              <a:rPr lang="en-US" sz="5400" dirty="0"/>
            </a:br>
            <a:r>
              <a:rPr lang="en-US" sz="5400" b="1" dirty="0"/>
              <a:t>Session 5</a:t>
            </a:r>
            <a:r>
              <a:rPr lang="en-US" sz="5400" dirty="0"/>
              <a:t>: Speaking and Listening</a:t>
            </a:r>
            <a:endParaRPr lang="en-US" sz="5400" dirty="0">
              <a:latin typeface="Calibri"/>
              <a:cs typeface="Calibri"/>
            </a:endParaRPr>
          </a:p>
        </p:txBody>
      </p:sp>
    </p:spTree>
    <p:extLst>
      <p:ext uri="{BB962C8B-B14F-4D97-AF65-F5344CB8AC3E}">
        <p14:creationId xmlns:p14="http://schemas.microsoft.com/office/powerpoint/2010/main" val="440176135"/>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20265</TotalTime>
  <Words>27523</Words>
  <Application>Microsoft Macintosh PowerPoint</Application>
  <PresentationFormat>Widescreen</PresentationFormat>
  <Paragraphs>2411</Paragraphs>
  <Slides>147</Slides>
  <Notes>147</Notes>
  <HiddenSlides>5</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147</vt:i4>
      </vt:variant>
    </vt:vector>
  </HeadingPairs>
  <TitlesOfParts>
    <vt:vector size="162" baseType="lpstr">
      <vt:lpstr>Allerta</vt:lpstr>
      <vt:lpstr>ＭＳ Ｐゴシック</vt:lpstr>
      <vt:lpstr>ＭＳ Ｐゴシック</vt:lpstr>
      <vt:lpstr>Arial</vt:lpstr>
      <vt:lpstr>Avenir Next Medium</vt:lpstr>
      <vt:lpstr>Calibri</vt:lpstr>
      <vt:lpstr>Century</vt:lpstr>
      <vt:lpstr>Century Gothic</vt:lpstr>
      <vt:lpstr>Century Schoolbook</vt:lpstr>
      <vt:lpstr>Wingdings</vt:lpstr>
      <vt:lpstr>Cover</vt:lpstr>
      <vt:lpstr>1_Mentor Text 2</vt:lpstr>
      <vt:lpstr>1_Cover</vt:lpstr>
      <vt:lpstr>Mentor Text 2</vt:lpstr>
      <vt:lpstr>Section</vt:lpstr>
      <vt:lpstr>Module 3: Close Reading to Build Understanding Session 1: Qualitative Analysis as a Foundation for Text-Based Instruction</vt:lpstr>
      <vt:lpstr>Do Now</vt:lpstr>
      <vt:lpstr>Session Objectives</vt:lpstr>
      <vt:lpstr>Agenda</vt:lpstr>
      <vt:lpstr>The Instructional Shifts in Literacy</vt:lpstr>
      <vt:lpstr>Let’s Start by Exploring…</vt:lpstr>
      <vt:lpstr>Three-Part Model of Text Complexity</vt:lpstr>
      <vt:lpstr>Lexile Level</vt:lpstr>
      <vt:lpstr>Staircase of Quantitative Complexity</vt:lpstr>
      <vt:lpstr>Complexity is More Than Just a Number</vt:lpstr>
      <vt:lpstr>Three Factors of Text Complexity</vt:lpstr>
      <vt:lpstr>What makes this text complex?</vt:lpstr>
      <vt:lpstr>Qualitative Complexity </vt:lpstr>
      <vt:lpstr>Qualitative Features of Complexity</vt:lpstr>
      <vt:lpstr>Complexity in “Paul Revere’s Ride”</vt:lpstr>
      <vt:lpstr>Meaning in “Paul Revere’s Ride”</vt:lpstr>
      <vt:lpstr>Structure in “Paul Revere’s Ride”</vt:lpstr>
      <vt:lpstr>Language in “Paul Revere’s Ride”</vt:lpstr>
      <vt:lpstr>Knowledge Demands in “Paul Revere’s Ride”</vt:lpstr>
      <vt:lpstr>Why is this important?</vt:lpstr>
      <vt:lpstr>Text Complexity Rubric </vt:lpstr>
      <vt:lpstr>Coming Soon: Reader and Task</vt:lpstr>
      <vt:lpstr>Let’s Discuss! </vt:lpstr>
      <vt:lpstr>Module 3: Close Reading to Build Understanding Session 2: Defining Close Reading in the Guidebooks</vt:lpstr>
      <vt:lpstr>Do Now</vt:lpstr>
      <vt:lpstr>Session Objectives</vt:lpstr>
      <vt:lpstr>Agenda</vt:lpstr>
      <vt:lpstr>Let’s Review: Reader’s Circles</vt:lpstr>
      <vt:lpstr>Zoom in: Paul Revere’s Ride</vt:lpstr>
      <vt:lpstr>Zoom in: Paul Revere’s Ride </vt:lpstr>
      <vt:lpstr>Put On Your Student Hat</vt:lpstr>
      <vt:lpstr>Put On Your Student Hat </vt:lpstr>
      <vt:lpstr>Let’s Discuss!</vt:lpstr>
      <vt:lpstr>Put On Your Student Hat</vt:lpstr>
      <vt:lpstr>Let’s Discuss!</vt:lpstr>
      <vt:lpstr>Put On Your Student Hat</vt:lpstr>
      <vt:lpstr>Let’s Discuss!</vt:lpstr>
      <vt:lpstr>Put On Your Student Hat</vt:lpstr>
      <vt:lpstr>Let’s Discuss!</vt:lpstr>
      <vt:lpstr>What does this look like in the Guidebooks?</vt:lpstr>
      <vt:lpstr>Explore the Reader’s Circles in the Guidebooks</vt:lpstr>
      <vt:lpstr>Let’s Discuss!</vt:lpstr>
      <vt:lpstr>Capture Your Learning</vt:lpstr>
      <vt:lpstr>Module 3: Close Reading to Build Understanding Session 3: Re-Thinking the Role of TDQs</vt:lpstr>
      <vt:lpstr>Do Now</vt:lpstr>
      <vt:lpstr>Session Objectives</vt:lpstr>
      <vt:lpstr>Agenda</vt:lpstr>
      <vt:lpstr>The Instructional Shifts in Literacy</vt:lpstr>
      <vt:lpstr>Readers Circles and Text-Dependent Questions</vt:lpstr>
      <vt:lpstr>Non Text-Dependent             vs.           Text-Dependent</vt:lpstr>
      <vt:lpstr>What are text-dependent questions?</vt:lpstr>
      <vt:lpstr>Why ask text-dependent questions?</vt:lpstr>
      <vt:lpstr>How do TDQs act as a scaffold?</vt:lpstr>
      <vt:lpstr>Inputs and Outputs </vt:lpstr>
      <vt:lpstr>Compare Student Responses</vt:lpstr>
      <vt:lpstr>In a Strong Student Response….</vt:lpstr>
      <vt:lpstr>Zoom In: Criteria 2</vt:lpstr>
      <vt:lpstr>In a Strong Student Response….</vt:lpstr>
      <vt:lpstr>Student Look-Fors</vt:lpstr>
      <vt:lpstr>Let’s Practice!</vt:lpstr>
      <vt:lpstr>Gallery Walk: Evaluating Student Responses</vt:lpstr>
      <vt:lpstr>Student Response #1</vt:lpstr>
      <vt:lpstr>Student Response #2</vt:lpstr>
      <vt:lpstr>Student Response #3</vt:lpstr>
      <vt:lpstr>Student Response #4</vt:lpstr>
      <vt:lpstr>Let’s Discuss!</vt:lpstr>
      <vt:lpstr>Zoom In: Student Response #2 </vt:lpstr>
      <vt:lpstr>Capture Your Learning</vt:lpstr>
      <vt:lpstr>Module 3: Close Reading to Build Understanding   Session 4: Unpack Direct Vocabulary Instruction in the Guidebooks </vt:lpstr>
      <vt:lpstr>Do Now</vt:lpstr>
      <vt:lpstr>Session Objectives</vt:lpstr>
      <vt:lpstr>Agenda</vt:lpstr>
      <vt:lpstr>Two Approaches to Building Vocabulary</vt:lpstr>
      <vt:lpstr>Revisit - Direct vs. Vocabulary Instruction</vt:lpstr>
      <vt:lpstr>First…</vt:lpstr>
      <vt:lpstr>Sometimes, A Quick Explanation Will Do</vt:lpstr>
      <vt:lpstr>But Other Times…</vt:lpstr>
      <vt:lpstr>Put On Your Student Hat</vt:lpstr>
      <vt:lpstr>Go Back Into the Text</vt:lpstr>
      <vt:lpstr>Think About Synonyms</vt:lpstr>
      <vt:lpstr>Define It</vt:lpstr>
      <vt:lpstr>Explain It</vt:lpstr>
      <vt:lpstr>Make Connections</vt:lpstr>
      <vt:lpstr>Application </vt:lpstr>
      <vt:lpstr>Protocol for Direct Vocabulary Instruction</vt:lpstr>
      <vt:lpstr>Vocabulary Protocol</vt:lpstr>
      <vt:lpstr>Protocol for Direct Vocabulary Instruction </vt:lpstr>
      <vt:lpstr>Protocol for Direct Vocabulary Instruction </vt:lpstr>
      <vt:lpstr>Alternative Step 5: Defiance</vt:lpstr>
      <vt:lpstr>Protocol for Direct Vocabulary Instruction </vt:lpstr>
      <vt:lpstr>Let’s Practice!</vt:lpstr>
      <vt:lpstr>Now the question is…</vt:lpstr>
      <vt:lpstr>Direct Vocabulary in the Guidebooks</vt:lpstr>
      <vt:lpstr>Systematic Approach to Vocabulary Instruction</vt:lpstr>
      <vt:lpstr>Another Key Takeaway</vt:lpstr>
      <vt:lpstr>Revisit “Paul Revere’s Ride”</vt:lpstr>
      <vt:lpstr>A Useful Tool </vt:lpstr>
      <vt:lpstr>Capture Your Learning</vt:lpstr>
      <vt:lpstr>Module 3: Close Reading to Build Understanding Session 5: Speaking and Listening</vt:lpstr>
      <vt:lpstr>Do Now</vt:lpstr>
      <vt:lpstr>Session Objectives</vt:lpstr>
      <vt:lpstr>Agenda</vt:lpstr>
      <vt:lpstr>What does a text-based discussion sound like?</vt:lpstr>
      <vt:lpstr>Speaking and Listening Skills…</vt:lpstr>
      <vt:lpstr>How do you prepare for text-based conversations?</vt:lpstr>
      <vt:lpstr>Step 1: Know the Text</vt:lpstr>
      <vt:lpstr>Helpful Resource: Student Look Fors</vt:lpstr>
      <vt:lpstr>Analyze the Classroom Case Study </vt:lpstr>
      <vt:lpstr>Step 2: Create a Supportive Environment</vt:lpstr>
      <vt:lpstr>Student Groupings</vt:lpstr>
      <vt:lpstr>Balance and Accountability Are Key</vt:lpstr>
      <vt:lpstr>Analyze the Classroom Case Study </vt:lpstr>
      <vt:lpstr>Step 3: Establish Norms and Procedures</vt:lpstr>
      <vt:lpstr>Video Look Fors</vt:lpstr>
      <vt:lpstr>Norms and Procedures in Action</vt:lpstr>
      <vt:lpstr>Let’s Discuss!</vt:lpstr>
      <vt:lpstr>Step 4: Purpose and Planning</vt:lpstr>
      <vt:lpstr>Analyze the Classroom Case Study</vt:lpstr>
      <vt:lpstr>Guiding Questions…</vt:lpstr>
      <vt:lpstr>Step 5: Use Talk Moves to Guide the Conversation</vt:lpstr>
      <vt:lpstr>What are “Talk Moves”?</vt:lpstr>
      <vt:lpstr>Analyze the Classroom Case Study</vt:lpstr>
      <vt:lpstr>Let’s Discuss! </vt:lpstr>
      <vt:lpstr>Module 3: Close Reading to Build Understanding Session 6: Preparing to Teach</vt:lpstr>
      <vt:lpstr>Do Now</vt:lpstr>
      <vt:lpstr>Session Objectives</vt:lpstr>
      <vt:lpstr>Agenda</vt:lpstr>
      <vt:lpstr>Cycle of Inquiry</vt:lpstr>
      <vt:lpstr>Our Cycle of Inquiry</vt:lpstr>
      <vt:lpstr>Your Task</vt:lpstr>
      <vt:lpstr>But what if…</vt:lpstr>
      <vt:lpstr>Guidance for Non-Classroom Teachers</vt:lpstr>
      <vt:lpstr>Break It Down</vt:lpstr>
      <vt:lpstr>Getting Started – Option 1</vt:lpstr>
      <vt:lpstr>Getting Started – Option 2</vt:lpstr>
      <vt:lpstr>Break It Down</vt:lpstr>
      <vt:lpstr>Planning Template</vt:lpstr>
      <vt:lpstr>Break It Down</vt:lpstr>
      <vt:lpstr>Evidence of Student Learning…</vt:lpstr>
      <vt:lpstr>What evidence will you bring back next time?</vt:lpstr>
      <vt:lpstr>Break It Down</vt:lpstr>
      <vt:lpstr>Additional Resources for Planning</vt:lpstr>
      <vt:lpstr>Time to Plan</vt:lpstr>
      <vt:lpstr>Share with a partner</vt:lpstr>
      <vt:lpstr>What’s Next?</vt:lpstr>
      <vt:lpstr>Looking Ahead to Content Module 4</vt:lpstr>
      <vt:lpstr>Capture Your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Van Allen, Phoebe Halsey</cp:lastModifiedBy>
  <cp:revision>949</cp:revision>
  <dcterms:created xsi:type="dcterms:W3CDTF">2017-08-15T16:44:18Z</dcterms:created>
  <dcterms:modified xsi:type="dcterms:W3CDTF">2018-12-13T17:20:15Z</dcterms:modified>
</cp:coreProperties>
</file>