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8" r:id="rId2"/>
    <p:sldMasterId id="2147483684" r:id="rId3"/>
    <p:sldMasterId id="2147483652" r:id="rId4"/>
    <p:sldMasterId id="2147483656" r:id="rId5"/>
  </p:sldMasterIdLst>
  <p:notesMasterIdLst>
    <p:notesMasterId r:id="rId130"/>
  </p:notesMasterIdLst>
  <p:handoutMasterIdLst>
    <p:handoutMasterId r:id="rId131"/>
  </p:handoutMasterIdLst>
  <p:sldIdLst>
    <p:sldId id="256" r:id="rId6"/>
    <p:sldId id="332" r:id="rId7"/>
    <p:sldId id="260" r:id="rId8"/>
    <p:sldId id="333" r:id="rId9"/>
    <p:sldId id="327" r:id="rId10"/>
    <p:sldId id="305" r:id="rId11"/>
    <p:sldId id="368" r:id="rId12"/>
    <p:sldId id="369" r:id="rId13"/>
    <p:sldId id="374" r:id="rId14"/>
    <p:sldId id="373" r:id="rId15"/>
    <p:sldId id="372" r:id="rId16"/>
    <p:sldId id="499" r:id="rId17"/>
    <p:sldId id="375" r:id="rId18"/>
    <p:sldId id="343" r:id="rId19"/>
    <p:sldId id="367" r:id="rId20"/>
    <p:sldId id="309" r:id="rId21"/>
    <p:sldId id="494" r:id="rId22"/>
    <p:sldId id="495" r:id="rId23"/>
    <p:sldId id="496" r:id="rId24"/>
    <p:sldId id="381" r:id="rId25"/>
    <p:sldId id="366" r:id="rId26"/>
    <p:sldId id="346" r:id="rId27"/>
    <p:sldId id="350" r:id="rId28"/>
    <p:sldId id="352" r:id="rId29"/>
    <p:sldId id="354" r:id="rId30"/>
    <p:sldId id="356" r:id="rId31"/>
    <p:sldId id="359" r:id="rId32"/>
    <p:sldId id="322" r:id="rId33"/>
    <p:sldId id="377" r:id="rId34"/>
    <p:sldId id="497" r:id="rId35"/>
    <p:sldId id="379" r:id="rId36"/>
    <p:sldId id="382" r:id="rId37"/>
    <p:sldId id="383" r:id="rId38"/>
    <p:sldId id="384" r:id="rId39"/>
    <p:sldId id="385" r:id="rId40"/>
    <p:sldId id="387" r:id="rId41"/>
    <p:sldId id="388" r:id="rId42"/>
    <p:sldId id="391" r:id="rId43"/>
    <p:sldId id="389" r:id="rId44"/>
    <p:sldId id="390" r:id="rId45"/>
    <p:sldId id="493" r:id="rId46"/>
    <p:sldId id="492" r:id="rId47"/>
    <p:sldId id="393" r:id="rId48"/>
    <p:sldId id="394" r:id="rId49"/>
    <p:sldId id="395" r:id="rId50"/>
    <p:sldId id="396" r:id="rId51"/>
    <p:sldId id="397" r:id="rId52"/>
    <p:sldId id="398" r:id="rId53"/>
    <p:sldId id="399" r:id="rId54"/>
    <p:sldId id="400" r:id="rId55"/>
    <p:sldId id="402" r:id="rId56"/>
    <p:sldId id="403" r:id="rId57"/>
    <p:sldId id="404" r:id="rId58"/>
    <p:sldId id="491" r:id="rId59"/>
    <p:sldId id="405" r:id="rId60"/>
    <p:sldId id="500" r:id="rId61"/>
    <p:sldId id="406" r:id="rId62"/>
    <p:sldId id="407" r:id="rId63"/>
    <p:sldId id="409" r:id="rId64"/>
    <p:sldId id="411" r:id="rId65"/>
    <p:sldId id="412" r:id="rId66"/>
    <p:sldId id="413" r:id="rId67"/>
    <p:sldId id="414" r:id="rId68"/>
    <p:sldId id="415" r:id="rId69"/>
    <p:sldId id="416" r:id="rId70"/>
    <p:sldId id="417" r:id="rId71"/>
    <p:sldId id="418" r:id="rId72"/>
    <p:sldId id="419" r:id="rId73"/>
    <p:sldId id="420" r:id="rId74"/>
    <p:sldId id="422" r:id="rId75"/>
    <p:sldId id="424" r:id="rId76"/>
    <p:sldId id="425" r:id="rId77"/>
    <p:sldId id="426" r:id="rId78"/>
    <p:sldId id="427" r:id="rId79"/>
    <p:sldId id="428" r:id="rId80"/>
    <p:sldId id="429" r:id="rId81"/>
    <p:sldId id="430" r:id="rId82"/>
    <p:sldId id="431" r:id="rId83"/>
    <p:sldId id="432" r:id="rId84"/>
    <p:sldId id="433" r:id="rId85"/>
    <p:sldId id="434" r:id="rId86"/>
    <p:sldId id="435" r:id="rId87"/>
    <p:sldId id="436" r:id="rId88"/>
    <p:sldId id="489" r:id="rId89"/>
    <p:sldId id="437" r:id="rId90"/>
    <p:sldId id="490" r:id="rId91"/>
    <p:sldId id="501" r:id="rId92"/>
    <p:sldId id="438" r:id="rId93"/>
    <p:sldId id="439" r:id="rId94"/>
    <p:sldId id="440" r:id="rId95"/>
    <p:sldId id="441" r:id="rId96"/>
    <p:sldId id="442" r:id="rId97"/>
    <p:sldId id="444" r:id="rId98"/>
    <p:sldId id="445" r:id="rId99"/>
    <p:sldId id="446" r:id="rId100"/>
    <p:sldId id="451" r:id="rId101"/>
    <p:sldId id="448" r:id="rId102"/>
    <p:sldId id="449" r:id="rId103"/>
    <p:sldId id="450" r:id="rId104"/>
    <p:sldId id="452" r:id="rId105"/>
    <p:sldId id="453" r:id="rId106"/>
    <p:sldId id="454" r:id="rId107"/>
    <p:sldId id="487" r:id="rId108"/>
    <p:sldId id="455" r:id="rId109"/>
    <p:sldId id="456" r:id="rId110"/>
    <p:sldId id="457" r:id="rId111"/>
    <p:sldId id="458" r:id="rId112"/>
    <p:sldId id="459" r:id="rId113"/>
    <p:sldId id="460" r:id="rId114"/>
    <p:sldId id="461" r:id="rId115"/>
    <p:sldId id="462" r:id="rId116"/>
    <p:sldId id="463" r:id="rId117"/>
    <p:sldId id="465" r:id="rId118"/>
    <p:sldId id="466" r:id="rId119"/>
    <p:sldId id="467" r:id="rId120"/>
    <p:sldId id="468" r:id="rId121"/>
    <p:sldId id="469" r:id="rId122"/>
    <p:sldId id="484" r:id="rId123"/>
    <p:sldId id="485" r:id="rId124"/>
    <p:sldId id="486" r:id="rId125"/>
    <p:sldId id="470" r:id="rId126"/>
    <p:sldId id="471" r:id="rId127"/>
    <p:sldId id="472" r:id="rId128"/>
    <p:sldId id="473" r:id="rId1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4893F4FF-5561-FE41-9F40-A382E085ED42}">
          <p14:sldIdLst>
            <p14:sldId id="256"/>
            <p14:sldId id="332"/>
            <p14:sldId id="260"/>
            <p14:sldId id="333"/>
            <p14:sldId id="327"/>
            <p14:sldId id="305"/>
            <p14:sldId id="368"/>
            <p14:sldId id="369"/>
            <p14:sldId id="374"/>
            <p14:sldId id="373"/>
            <p14:sldId id="372"/>
            <p14:sldId id="499"/>
            <p14:sldId id="375"/>
            <p14:sldId id="343"/>
            <p14:sldId id="367"/>
            <p14:sldId id="309"/>
            <p14:sldId id="494"/>
            <p14:sldId id="495"/>
            <p14:sldId id="496"/>
            <p14:sldId id="381"/>
            <p14:sldId id="366"/>
            <p14:sldId id="346"/>
            <p14:sldId id="350"/>
            <p14:sldId id="352"/>
            <p14:sldId id="354"/>
            <p14:sldId id="356"/>
            <p14:sldId id="359"/>
            <p14:sldId id="322"/>
            <p14:sldId id="377"/>
            <p14:sldId id="497"/>
            <p14:sldId id="379"/>
          </p14:sldIdLst>
        </p14:section>
        <p14:section name="Session 2" id="{926888BD-60E9-414E-8D57-DF586C797B38}">
          <p14:sldIdLst>
            <p14:sldId id="382"/>
            <p14:sldId id="383"/>
            <p14:sldId id="384"/>
            <p14:sldId id="385"/>
            <p14:sldId id="387"/>
            <p14:sldId id="388"/>
            <p14:sldId id="391"/>
            <p14:sldId id="389"/>
            <p14:sldId id="390"/>
            <p14:sldId id="493"/>
            <p14:sldId id="492"/>
            <p14:sldId id="393"/>
            <p14:sldId id="394"/>
            <p14:sldId id="395"/>
            <p14:sldId id="396"/>
          </p14:sldIdLst>
        </p14:section>
        <p14:section name="Session 3" id="{7998AF7A-AEDD-864D-9CB4-6FB645F6ABA2}">
          <p14:sldIdLst>
            <p14:sldId id="397"/>
            <p14:sldId id="398"/>
            <p14:sldId id="399"/>
            <p14:sldId id="400"/>
            <p14:sldId id="402"/>
            <p14:sldId id="403"/>
            <p14:sldId id="404"/>
            <p14:sldId id="491"/>
            <p14:sldId id="405"/>
            <p14:sldId id="500"/>
            <p14:sldId id="406"/>
            <p14:sldId id="407"/>
            <p14:sldId id="409"/>
            <p14:sldId id="411"/>
            <p14:sldId id="412"/>
            <p14:sldId id="413"/>
            <p14:sldId id="414"/>
            <p14:sldId id="415"/>
            <p14:sldId id="416"/>
          </p14:sldIdLst>
        </p14:section>
        <p14:section name="Session 4" id="{9366E4BE-E8D0-9043-9233-9ECE09C67742}">
          <p14:sldIdLst>
            <p14:sldId id="417"/>
            <p14:sldId id="418"/>
            <p14:sldId id="419"/>
            <p14:sldId id="420"/>
            <p14:sldId id="422"/>
            <p14:sldId id="424"/>
            <p14:sldId id="425"/>
            <p14:sldId id="426"/>
            <p14:sldId id="427"/>
            <p14:sldId id="428"/>
            <p14:sldId id="429"/>
            <p14:sldId id="430"/>
            <p14:sldId id="431"/>
            <p14:sldId id="432"/>
            <p14:sldId id="433"/>
            <p14:sldId id="434"/>
            <p14:sldId id="435"/>
            <p14:sldId id="436"/>
            <p14:sldId id="489"/>
            <p14:sldId id="437"/>
            <p14:sldId id="490"/>
            <p14:sldId id="501"/>
            <p14:sldId id="438"/>
          </p14:sldIdLst>
        </p14:section>
        <p14:section name="Session 5" id="{0FB64E8E-C283-CE41-99A4-4F997D3EB32D}">
          <p14:sldIdLst>
            <p14:sldId id="439"/>
            <p14:sldId id="440"/>
            <p14:sldId id="441"/>
            <p14:sldId id="442"/>
            <p14:sldId id="444"/>
            <p14:sldId id="445"/>
            <p14:sldId id="446"/>
            <p14:sldId id="451"/>
            <p14:sldId id="448"/>
            <p14:sldId id="449"/>
            <p14:sldId id="450"/>
            <p14:sldId id="452"/>
            <p14:sldId id="453"/>
            <p14:sldId id="454"/>
            <p14:sldId id="487"/>
            <p14:sldId id="455"/>
            <p14:sldId id="456"/>
            <p14:sldId id="457"/>
            <p14:sldId id="458"/>
            <p14:sldId id="459"/>
          </p14:sldIdLst>
        </p14:section>
        <p14:section name="Session 6" id="{DDA1AD1D-F7E2-6E4D-91EB-4AF827C236FA}">
          <p14:sldIdLst>
            <p14:sldId id="460"/>
            <p14:sldId id="461"/>
            <p14:sldId id="462"/>
            <p14:sldId id="463"/>
            <p14:sldId id="465"/>
            <p14:sldId id="466"/>
            <p14:sldId id="467"/>
            <p14:sldId id="468"/>
            <p14:sldId id="469"/>
            <p14:sldId id="484"/>
            <p14:sldId id="485"/>
            <p14:sldId id="486"/>
            <p14:sldId id="470"/>
            <p14:sldId id="471"/>
            <p14:sldId id="472"/>
            <p14:sldId id="47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Amanda Pecsi" initials="AP" lastIdx="2" clrIdx="1">
    <p:extLst/>
  </p:cmAuthor>
  <p:cmAuthor id="2" name="Amanda Pecsi" initials="AP [2]" lastIdx="1" clrIdx="2">
    <p:extLst/>
  </p:cmAuthor>
  <p:cmAuthor id="3" name="Jason Shinkunas" initials="JS" lastIdx="18" clrIdx="3">
    <p:extLst>
      <p:ext uri="{19B8F6BF-5375-455C-9EA6-DF929625EA0E}">
        <p15:presenceInfo xmlns:p15="http://schemas.microsoft.com/office/powerpoint/2012/main" userId="8202c7408cc24ce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28A"/>
    <a:srgbClr val="94217D"/>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0941"/>
    <p:restoredTop sz="58909" autoAdjust="0"/>
  </p:normalViewPr>
  <p:slideViewPr>
    <p:cSldViewPr snapToGrid="0" snapToObjects="1">
      <p:cViewPr varScale="1">
        <p:scale>
          <a:sx n="71" d="100"/>
          <a:sy n="71" d="100"/>
        </p:scale>
        <p:origin x="1240" y="176"/>
      </p:cViewPr>
      <p:guideLst>
        <p:guide orient="horz" pos="2160"/>
        <p:guide pos="3840"/>
      </p:guideLst>
    </p:cSldViewPr>
  </p:slideViewPr>
  <p:notesTextViewPr>
    <p:cViewPr>
      <p:scale>
        <a:sx n="1" d="1"/>
        <a:sy n="1" d="1"/>
      </p:scale>
      <p:origin x="0" y="0"/>
    </p:cViewPr>
  </p:notesTextViewPr>
  <p:sorterViewPr>
    <p:cViewPr>
      <p:scale>
        <a:sx n="66" d="100"/>
        <a:sy n="66" d="100"/>
      </p:scale>
      <p:origin x="0" y="2424"/>
    </p:cViewPr>
  </p:sorterViewPr>
  <p:notesViewPr>
    <p:cSldViewPr snapToGrid="0" snapToObjects="1">
      <p:cViewPr varScale="1">
        <p:scale>
          <a:sx n="82" d="100"/>
          <a:sy n="82" d="100"/>
        </p:scale>
        <p:origin x="3352" y="16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viewProps" Target="view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notesMaster" Target="notesMasters/notesMaster1.xml"/><Relationship Id="rId135" Type="http://schemas.openxmlformats.org/officeDocument/2006/relationships/theme" Target="theme/theme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handoutMaster" Target="handoutMasters/handoutMaster1.xml"/><Relationship Id="rId136"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commentAuthors" Target="commentAuthor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The Writing Process</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Argument Writing and Guidebooks Tools</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Informative/Explanatory  Writing and Guidebooks Tools</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Narrative  Writing and Guidebooks Tools</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a:latin typeface="Calibri" charset="0"/>
              <a:ea typeface="Calibri" charset="0"/>
              <a:cs typeface="Calibri" charset="0"/>
            </a:rPr>
            <a:t>Using the Standards to Annotate Student Writing</a:t>
          </a:r>
          <a:endParaRPr lang="en-US" sz="1900" b="1" dirty="0">
            <a:latin typeface="Calibri" charset="0"/>
            <a:ea typeface="Calibri" charset="0"/>
            <a:cs typeface="Calibri" charset="0"/>
          </a:endParaRP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Preparing to Teach</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C1DD613B-51E0-A648-B08C-2EF94EC89BB2}" type="presOf" srcId="{073EED3E-D71C-D345-AB3A-56537F13D870}" destId="{37B41F28-BDAB-9F4C-A273-9EEF63C5DBA1}"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F7F4D760-F6B3-104A-BA48-F3AC751E14C9}" type="presOf" srcId="{20779E49-F6E1-9F4D-9C21-B3B364AC8B7E}" destId="{ECDB6347-A600-EF4C-A9E9-45989307E071}" srcOrd="0" destOrd="0" presId="urn:microsoft.com/office/officeart/2009/3/layout/StepUpProcess"/>
    <dgm:cxn modelId="{30B85668-7025-4C4B-B6CE-5070ED38AD67}" srcId="{B0729EBD-12DA-C245-BB6D-FCE08E09E79C}" destId="{7809A6FF-006D-E645-86F8-5B060201157B}" srcOrd="4" destOrd="0" parTransId="{60CAB333-D6DD-384D-887A-8DE6E3088EDF}" sibTransId="{082BC9EB-DCA3-DC49-980E-E76E6F28EC2D}"/>
    <dgm:cxn modelId="{9ED4A578-55C5-B441-9E2C-4001577BFE5D}" type="presOf" srcId="{064ADD52-FA0D-914C-A887-AA90112B5958}" destId="{0AC2CF4D-7CEA-AC46-9238-B2A19634EEA7}" srcOrd="0" destOrd="0" presId="urn:microsoft.com/office/officeart/2009/3/layout/StepUpProcess"/>
    <dgm:cxn modelId="{5C235D8C-5415-3848-ACC6-292A44705F4D}" type="presOf" srcId="{B0729EBD-12DA-C245-BB6D-FCE08E09E79C}" destId="{9A0CCD01-51DC-B644-8486-F16A5D1EF808}"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04616EC8-81E8-D84A-B5A7-2A97599C8F01}" type="presOf" srcId="{7809A6FF-006D-E645-86F8-5B060201157B}" destId="{5859BFB3-7154-7D4C-AC35-A0349C1879EA}" srcOrd="0" destOrd="0" presId="urn:microsoft.com/office/officeart/2009/3/layout/StepUpProcess"/>
    <dgm:cxn modelId="{E413D7DC-D98E-7F47-9731-5E5E3062EC29}" type="presOf" srcId="{B55D15CB-0781-3043-9D83-A595D426E5F2}" destId="{22021D81-D407-B441-BA6D-ECFB1AD995D0}" srcOrd="0" destOrd="0" presId="urn:microsoft.com/office/officeart/2009/3/layout/StepUpProcess"/>
    <dgm:cxn modelId="{03E111DD-17A8-0442-BADA-87D0BD872B5B}"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A30D34AC-2AEE-974F-9525-149FDC68CC92}" type="presParOf" srcId="{9A0CCD01-51DC-B644-8486-F16A5D1EF808}" destId="{1042D0B5-97DB-834D-A0A4-D85B55968BEC}" srcOrd="0" destOrd="0" presId="urn:microsoft.com/office/officeart/2009/3/layout/StepUpProcess"/>
    <dgm:cxn modelId="{A9CCEBCE-0CFD-C440-98B7-8F69DC0AAFAF}" type="presParOf" srcId="{1042D0B5-97DB-834D-A0A4-D85B55968BEC}" destId="{EAAAEFE1-C71B-E04A-A382-D2F3FD471B62}" srcOrd="0" destOrd="0" presId="urn:microsoft.com/office/officeart/2009/3/layout/StepUpProcess"/>
    <dgm:cxn modelId="{671D3CDF-10BA-1343-9F6F-54A350CC7741}" type="presParOf" srcId="{1042D0B5-97DB-834D-A0A4-D85B55968BEC}" destId="{37B41F28-BDAB-9F4C-A273-9EEF63C5DBA1}" srcOrd="1" destOrd="0" presId="urn:microsoft.com/office/officeart/2009/3/layout/StepUpProcess"/>
    <dgm:cxn modelId="{88049E4C-C8C3-0746-9FE9-F8DE8D60B8A5}" type="presParOf" srcId="{1042D0B5-97DB-834D-A0A4-D85B55968BEC}" destId="{C35C7E32-F6BB-CE41-AB06-ADE3716C4CED}" srcOrd="2" destOrd="0" presId="urn:microsoft.com/office/officeart/2009/3/layout/StepUpProcess"/>
    <dgm:cxn modelId="{C48EE47B-0810-2941-B5C1-0AD46BC89A6D}" type="presParOf" srcId="{9A0CCD01-51DC-B644-8486-F16A5D1EF808}" destId="{24B5D2B9-C58A-944E-A170-04D860106AAB}" srcOrd="1" destOrd="0" presId="urn:microsoft.com/office/officeart/2009/3/layout/StepUpProcess"/>
    <dgm:cxn modelId="{A1566CEF-E239-1448-A9F8-7D24C408453B}" type="presParOf" srcId="{24B5D2B9-C58A-944E-A170-04D860106AAB}" destId="{D71C6787-D78F-1B4E-B646-B85866911371}" srcOrd="0" destOrd="0" presId="urn:microsoft.com/office/officeart/2009/3/layout/StepUpProcess"/>
    <dgm:cxn modelId="{53C76179-0DC7-2B41-A712-4836D40EBD2D}" type="presParOf" srcId="{9A0CCD01-51DC-B644-8486-F16A5D1EF808}" destId="{B12491F0-9BE7-3240-87E0-35999317C611}" srcOrd="2" destOrd="0" presId="urn:microsoft.com/office/officeart/2009/3/layout/StepUpProcess"/>
    <dgm:cxn modelId="{C860C1A2-1E79-254D-831A-E1658B9AFB93}" type="presParOf" srcId="{B12491F0-9BE7-3240-87E0-35999317C611}" destId="{2CA676C3-6D55-EE4D-B83A-8DE316E29C11}" srcOrd="0" destOrd="0" presId="urn:microsoft.com/office/officeart/2009/3/layout/StepUpProcess"/>
    <dgm:cxn modelId="{FA64FEFA-CEA8-F848-8225-4979C1DD6B87}" type="presParOf" srcId="{B12491F0-9BE7-3240-87E0-35999317C611}" destId="{22021D81-D407-B441-BA6D-ECFB1AD995D0}" srcOrd="1" destOrd="0" presId="urn:microsoft.com/office/officeart/2009/3/layout/StepUpProcess"/>
    <dgm:cxn modelId="{E14D9B48-91CD-DA4E-8009-1E686D2B82E3}" type="presParOf" srcId="{B12491F0-9BE7-3240-87E0-35999317C611}" destId="{557DB05B-BA9B-C649-92B9-AF5EB74382BF}" srcOrd="2" destOrd="0" presId="urn:microsoft.com/office/officeart/2009/3/layout/StepUpProcess"/>
    <dgm:cxn modelId="{9E052B3E-A537-5846-9CE8-1728CF965346}" type="presParOf" srcId="{9A0CCD01-51DC-B644-8486-F16A5D1EF808}" destId="{5030B534-5FDA-C14A-8A61-8784FF37DFB9}" srcOrd="3" destOrd="0" presId="urn:microsoft.com/office/officeart/2009/3/layout/StepUpProcess"/>
    <dgm:cxn modelId="{2A0B43A3-669C-A540-B967-165C0FBC7D6B}" type="presParOf" srcId="{5030B534-5FDA-C14A-8A61-8784FF37DFB9}" destId="{DCFA16E8-A7C8-1C43-9495-932C83875D1E}" srcOrd="0" destOrd="0" presId="urn:microsoft.com/office/officeart/2009/3/layout/StepUpProcess"/>
    <dgm:cxn modelId="{56A6BF11-94C5-BF40-82CE-DA3194C2CD82}" type="presParOf" srcId="{9A0CCD01-51DC-B644-8486-F16A5D1EF808}" destId="{1343BB16-13F9-D54F-81CD-8C602EB192AF}" srcOrd="4" destOrd="0" presId="urn:microsoft.com/office/officeart/2009/3/layout/StepUpProcess"/>
    <dgm:cxn modelId="{4C075C04-EAD7-1248-98C4-689175A34622}" type="presParOf" srcId="{1343BB16-13F9-D54F-81CD-8C602EB192AF}" destId="{C8170642-87BE-BC48-BE4B-F4FDE35278C4}" srcOrd="0" destOrd="0" presId="urn:microsoft.com/office/officeart/2009/3/layout/StepUpProcess"/>
    <dgm:cxn modelId="{F2944EEB-08DE-414E-9405-5EF010771D0A}" type="presParOf" srcId="{1343BB16-13F9-D54F-81CD-8C602EB192AF}" destId="{ECDB6347-A600-EF4C-A9E9-45989307E071}" srcOrd="1" destOrd="0" presId="urn:microsoft.com/office/officeart/2009/3/layout/StepUpProcess"/>
    <dgm:cxn modelId="{6C0E9E42-D354-4444-BDE9-CB5D96A028A2}" type="presParOf" srcId="{1343BB16-13F9-D54F-81CD-8C602EB192AF}" destId="{E9721F43-0DEE-044B-9856-C2710A5132EE}" srcOrd="2" destOrd="0" presId="urn:microsoft.com/office/officeart/2009/3/layout/StepUpProcess"/>
    <dgm:cxn modelId="{7201DB2B-48F4-E745-B2FF-87F605CA2BCA}" type="presParOf" srcId="{9A0CCD01-51DC-B644-8486-F16A5D1EF808}" destId="{3202A907-7D69-494C-B607-39816CD15637}" srcOrd="5" destOrd="0" presId="urn:microsoft.com/office/officeart/2009/3/layout/StepUpProcess"/>
    <dgm:cxn modelId="{4D3CE3BB-48F4-1C4E-A381-388B116B1E0E}" type="presParOf" srcId="{3202A907-7D69-494C-B607-39816CD15637}" destId="{10CE995B-3F82-6D42-931F-4C571632B08B}" srcOrd="0" destOrd="0" presId="urn:microsoft.com/office/officeart/2009/3/layout/StepUpProcess"/>
    <dgm:cxn modelId="{CAAB4325-264C-6247-BC22-0FFC8DB96340}" type="presParOf" srcId="{9A0CCD01-51DC-B644-8486-F16A5D1EF808}" destId="{2AE0215B-101F-B644-B941-6E3C2A91BF73}" srcOrd="6" destOrd="0" presId="urn:microsoft.com/office/officeart/2009/3/layout/StepUpProcess"/>
    <dgm:cxn modelId="{553CD370-7005-8E4C-872E-91B172AE9B16}" type="presParOf" srcId="{2AE0215B-101F-B644-B941-6E3C2A91BF73}" destId="{CE5FBA86-E8AE-7045-BE3C-55041C77B33F}" srcOrd="0" destOrd="0" presId="urn:microsoft.com/office/officeart/2009/3/layout/StepUpProcess"/>
    <dgm:cxn modelId="{F4F40504-03BE-6C4D-8D75-0410AC58C36F}" type="presParOf" srcId="{2AE0215B-101F-B644-B941-6E3C2A91BF73}" destId="{0E11EA29-2638-594A-A345-B0424CB7FE93}" srcOrd="1" destOrd="0" presId="urn:microsoft.com/office/officeart/2009/3/layout/StepUpProcess"/>
    <dgm:cxn modelId="{CC9844D8-303C-E74C-87E3-068FD6F24F9C}" type="presParOf" srcId="{2AE0215B-101F-B644-B941-6E3C2A91BF73}" destId="{832A0AD9-FEC0-3741-9D7E-F679CA31499D}" srcOrd="2" destOrd="0" presId="urn:microsoft.com/office/officeart/2009/3/layout/StepUpProcess"/>
    <dgm:cxn modelId="{F5257754-4D29-184E-8D09-B70086B91ED3}" type="presParOf" srcId="{9A0CCD01-51DC-B644-8486-F16A5D1EF808}" destId="{3C863826-C15E-4348-A70C-49AB91568695}" srcOrd="7" destOrd="0" presId="urn:microsoft.com/office/officeart/2009/3/layout/StepUpProcess"/>
    <dgm:cxn modelId="{28F8F58C-B045-FF41-8091-E1FF7867847C}" type="presParOf" srcId="{3C863826-C15E-4348-A70C-49AB91568695}" destId="{07EF4AB4-E2EA-0440-89EB-22D1BBF4F451}" srcOrd="0" destOrd="0" presId="urn:microsoft.com/office/officeart/2009/3/layout/StepUpProcess"/>
    <dgm:cxn modelId="{57768C05-97A0-DA4E-9EF2-7D2BE5435EC9}" type="presParOf" srcId="{9A0CCD01-51DC-B644-8486-F16A5D1EF808}" destId="{14A7F36A-631C-814B-85C0-FC41E28784D1}" srcOrd="8" destOrd="0" presId="urn:microsoft.com/office/officeart/2009/3/layout/StepUpProcess"/>
    <dgm:cxn modelId="{41E9A84E-EA8D-F245-9B66-9E1BEB692C11}" type="presParOf" srcId="{14A7F36A-631C-814B-85C0-FC41E28784D1}" destId="{6A84E770-85BD-2A4B-8D55-AB491A49A0F4}" srcOrd="0" destOrd="0" presId="urn:microsoft.com/office/officeart/2009/3/layout/StepUpProcess"/>
    <dgm:cxn modelId="{CEFD2D4A-70DA-754E-9052-F88D13464AFE}" type="presParOf" srcId="{14A7F36A-631C-814B-85C0-FC41E28784D1}" destId="{5859BFB3-7154-7D4C-AC35-A0349C1879EA}" srcOrd="1" destOrd="0" presId="urn:microsoft.com/office/officeart/2009/3/layout/StepUpProcess"/>
    <dgm:cxn modelId="{B880EF6F-45D6-DC41-862C-5764B7E21085}" type="presParOf" srcId="{14A7F36A-631C-814B-85C0-FC41E28784D1}" destId="{35FE8234-A9AB-F64E-A395-095DFEBEE491}" srcOrd="2" destOrd="0" presId="urn:microsoft.com/office/officeart/2009/3/layout/StepUpProcess"/>
    <dgm:cxn modelId="{7028F536-D2B9-4745-A897-30ADF8AA5A5A}" type="presParOf" srcId="{9A0CCD01-51DC-B644-8486-F16A5D1EF808}" destId="{5AEA5F8A-ACAE-2842-A88F-20DCA17B3BC2}" srcOrd="9" destOrd="0" presId="urn:microsoft.com/office/officeart/2009/3/layout/StepUpProcess"/>
    <dgm:cxn modelId="{1B6C020B-2575-1E4E-8C8C-1DB385EAF996}" type="presParOf" srcId="{5AEA5F8A-ACAE-2842-A88F-20DCA17B3BC2}" destId="{AD9DCBE7-90DA-A345-9AE0-7EE1E275C461}" srcOrd="0" destOrd="0" presId="urn:microsoft.com/office/officeart/2009/3/layout/StepUpProcess"/>
    <dgm:cxn modelId="{FD6BF71B-9361-3844-88CA-0CAD8315A5CA}" type="presParOf" srcId="{9A0CCD01-51DC-B644-8486-F16A5D1EF808}" destId="{A2A050D1-D5ED-9040-A7BB-99CAB7AC76B6}" srcOrd="10" destOrd="0" presId="urn:microsoft.com/office/officeart/2009/3/layout/StepUpProcess"/>
    <dgm:cxn modelId="{929C843D-E2DB-AE4C-AE70-19FDF6CE64C9}" type="presParOf" srcId="{A2A050D1-D5ED-9040-A7BB-99CAB7AC76B6}" destId="{73CB96C4-53AB-0C47-A0E3-014E7BB3F082}" srcOrd="0" destOrd="0" presId="urn:microsoft.com/office/officeart/2009/3/layout/StepUpProcess"/>
    <dgm:cxn modelId="{E1F86D94-5525-C648-BDC9-F133861D7C28}"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729EBD-12DA-C245-BB6D-FCE08E09E79C}"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073EED3E-D71C-D345-AB3A-56537F13D870}">
      <dgm:prSet phldrT="[Text]" custT="1"/>
      <dgm:spPr/>
      <dgm:t>
        <a:bodyPr/>
        <a:lstStyle/>
        <a:p>
          <a:r>
            <a:rPr lang="en-US" sz="1900" b="1" dirty="0">
              <a:latin typeface="Calibri" charset="0"/>
              <a:ea typeface="Calibri" charset="0"/>
              <a:cs typeface="Calibri" charset="0"/>
            </a:rPr>
            <a:t>Learn to Analyze Student Writing</a:t>
          </a:r>
        </a:p>
      </dgm:t>
    </dgm:pt>
    <dgm:pt modelId="{438C8197-14AD-3546-BD16-D0D6BB95AAD8}" type="parTrans" cxnId="{39CEF60C-6C83-D84C-8EB8-958643A377A2}">
      <dgm:prSet/>
      <dgm:spPr/>
      <dgm:t>
        <a:bodyPr/>
        <a:lstStyle/>
        <a:p>
          <a:endParaRPr lang="en-US"/>
        </a:p>
      </dgm:t>
    </dgm:pt>
    <dgm:pt modelId="{44CBFD6F-3C5D-C647-880E-C1BB71E3EA49}" type="sibTrans" cxnId="{39CEF60C-6C83-D84C-8EB8-958643A377A2}">
      <dgm:prSet/>
      <dgm:spPr/>
      <dgm:t>
        <a:bodyPr/>
        <a:lstStyle/>
        <a:p>
          <a:endParaRPr lang="en-US"/>
        </a:p>
      </dgm:t>
    </dgm:pt>
    <dgm:pt modelId="{B55D15CB-0781-3043-9D83-A595D426E5F2}">
      <dgm:prSet phldrT="[Text]" custT="1"/>
      <dgm:spPr/>
      <dgm:t>
        <a:bodyPr/>
        <a:lstStyle/>
        <a:p>
          <a:r>
            <a:rPr lang="en-US" sz="1900" b="1" dirty="0">
              <a:latin typeface="Calibri" charset="0"/>
              <a:ea typeface="Calibri" charset="0"/>
              <a:cs typeface="Calibri" charset="0"/>
            </a:rPr>
            <a:t>Identify Student Needs</a:t>
          </a:r>
        </a:p>
      </dgm:t>
    </dgm:pt>
    <dgm:pt modelId="{5962CA02-185D-DC4C-8E58-60FA74C2886D}" type="parTrans" cxnId="{181DB548-5138-A24C-BF05-1FCFF03B0729}">
      <dgm:prSet/>
      <dgm:spPr/>
      <dgm:t>
        <a:bodyPr/>
        <a:lstStyle/>
        <a:p>
          <a:endParaRPr lang="en-US"/>
        </a:p>
      </dgm:t>
    </dgm:pt>
    <dgm:pt modelId="{E0C3C8E4-9166-1D48-96E3-79A673EF6792}" type="sibTrans" cxnId="{181DB548-5138-A24C-BF05-1FCFF03B0729}">
      <dgm:prSet/>
      <dgm:spPr/>
      <dgm:t>
        <a:bodyPr/>
        <a:lstStyle/>
        <a:p>
          <a:endParaRPr lang="en-US"/>
        </a:p>
      </dgm:t>
    </dgm:pt>
    <dgm:pt modelId="{20779E49-F6E1-9F4D-9C21-B3B364AC8B7E}">
      <dgm:prSet phldrT="[Text]" custT="1"/>
      <dgm:spPr/>
      <dgm:t>
        <a:bodyPr/>
        <a:lstStyle/>
        <a:p>
          <a:r>
            <a:rPr lang="en-US" sz="1900" b="1" dirty="0">
              <a:latin typeface="Calibri" charset="0"/>
              <a:ea typeface="Calibri" charset="0"/>
              <a:cs typeface="Calibri" charset="0"/>
            </a:rPr>
            <a:t>Supporting Content Understanding and Craft: Shared and Interactive Writing</a:t>
          </a:r>
        </a:p>
      </dgm:t>
    </dgm:pt>
    <dgm:pt modelId="{BCE48D88-3D91-9341-8FF7-01938675D412}" type="parTrans" cxnId="{9E3FB4E9-8671-AF47-80EC-BFD8F2CBB8CA}">
      <dgm:prSet/>
      <dgm:spPr/>
      <dgm:t>
        <a:bodyPr/>
        <a:lstStyle/>
        <a:p>
          <a:endParaRPr lang="en-US"/>
        </a:p>
      </dgm:t>
    </dgm:pt>
    <dgm:pt modelId="{7E6CBC18-56EF-5A42-9EE5-B44119375E89}" type="sibTrans" cxnId="{9E3FB4E9-8671-AF47-80EC-BFD8F2CBB8CA}">
      <dgm:prSet/>
      <dgm:spPr/>
      <dgm:t>
        <a:bodyPr/>
        <a:lstStyle/>
        <a:p>
          <a:endParaRPr lang="en-US"/>
        </a:p>
      </dgm:t>
    </dgm:pt>
    <dgm:pt modelId="{F2A2CD1E-40D5-5647-A3BC-6B4B1232DA17}">
      <dgm:prSet phldrT="[Text]" custT="1"/>
      <dgm:spPr/>
      <dgm:t>
        <a:bodyPr/>
        <a:lstStyle/>
        <a:p>
          <a:r>
            <a:rPr lang="en-US" sz="1900" b="1" dirty="0">
              <a:latin typeface="Calibri" charset="0"/>
              <a:ea typeface="Calibri" charset="0"/>
              <a:cs typeface="Calibri" charset="0"/>
            </a:rPr>
            <a:t>Supporting Organization and Structure:</a:t>
          </a:r>
        </a:p>
        <a:p>
          <a:r>
            <a:rPr lang="en-US" sz="1900" b="1" dirty="0">
              <a:latin typeface="Calibri" charset="0"/>
              <a:ea typeface="Calibri" charset="0"/>
              <a:cs typeface="Calibri" charset="0"/>
            </a:rPr>
            <a:t>Modeling</a:t>
          </a:r>
        </a:p>
      </dgm:t>
    </dgm:pt>
    <dgm:pt modelId="{322E393F-EFA3-9143-B6B4-24BE487CFC2E}" type="parTrans" cxnId="{C07C41AE-564F-7146-A5C0-E16B3C1C85BD}">
      <dgm:prSet/>
      <dgm:spPr/>
      <dgm:t>
        <a:bodyPr/>
        <a:lstStyle/>
        <a:p>
          <a:endParaRPr lang="en-US"/>
        </a:p>
      </dgm:t>
    </dgm:pt>
    <dgm:pt modelId="{549DC1A5-2892-7441-A228-47A094404D12}" type="sibTrans" cxnId="{C07C41AE-564F-7146-A5C0-E16B3C1C85BD}">
      <dgm:prSet/>
      <dgm:spPr/>
      <dgm:t>
        <a:bodyPr/>
        <a:lstStyle/>
        <a:p>
          <a:endParaRPr lang="en-US"/>
        </a:p>
      </dgm:t>
    </dgm:pt>
    <dgm:pt modelId="{7809A6FF-006D-E645-86F8-5B060201157B}">
      <dgm:prSet phldrT="[Text]" custT="1"/>
      <dgm:spPr/>
      <dgm:t>
        <a:bodyPr/>
        <a:lstStyle/>
        <a:p>
          <a:r>
            <a:rPr lang="en-US" sz="1900" b="1" dirty="0">
              <a:latin typeface="Calibri" charset="0"/>
              <a:ea typeface="Calibri" charset="0"/>
              <a:cs typeface="Calibri" charset="0"/>
            </a:rPr>
            <a:t>Supporting Grammar and Conventions:</a:t>
          </a:r>
        </a:p>
        <a:p>
          <a:r>
            <a:rPr lang="en-US" sz="1900" b="1" dirty="0">
              <a:latin typeface="Calibri" charset="0"/>
              <a:ea typeface="Calibri" charset="0"/>
              <a:cs typeface="Calibri" charset="0"/>
            </a:rPr>
            <a:t>Mini-lessons</a:t>
          </a:r>
        </a:p>
      </dgm:t>
    </dgm:pt>
    <dgm:pt modelId="{60CAB333-D6DD-384D-887A-8DE6E3088EDF}" type="parTrans" cxnId="{30B85668-7025-4C4B-B6CE-5070ED38AD67}">
      <dgm:prSet/>
      <dgm:spPr/>
      <dgm:t>
        <a:bodyPr/>
        <a:lstStyle/>
        <a:p>
          <a:endParaRPr lang="en-US"/>
        </a:p>
      </dgm:t>
    </dgm:pt>
    <dgm:pt modelId="{082BC9EB-DCA3-DC49-980E-E76E6F28EC2D}" type="sibTrans" cxnId="{30B85668-7025-4C4B-B6CE-5070ED38AD67}">
      <dgm:prSet/>
      <dgm:spPr/>
      <dgm:t>
        <a:bodyPr/>
        <a:lstStyle/>
        <a:p>
          <a:endParaRPr lang="en-US"/>
        </a:p>
      </dgm:t>
    </dgm:pt>
    <dgm:pt modelId="{064ADD52-FA0D-914C-A887-AA90112B5958}">
      <dgm:prSet phldrT="[Text]" custT="1"/>
      <dgm:spPr/>
      <dgm:t>
        <a:bodyPr/>
        <a:lstStyle/>
        <a:p>
          <a:r>
            <a:rPr lang="en-US" sz="1900" b="1" dirty="0">
              <a:latin typeface="Calibri" charset="0"/>
              <a:ea typeface="Calibri" charset="0"/>
              <a:cs typeface="Calibri" charset="0"/>
            </a:rPr>
            <a:t>Plan to Meet Student Needs</a:t>
          </a:r>
        </a:p>
      </dgm:t>
    </dgm:pt>
    <dgm:pt modelId="{44A6649C-A91E-F34C-B0CA-C5E2ABA30300}" type="parTrans" cxnId="{0280B3E1-4E50-E948-B0CA-79678F8D5313}">
      <dgm:prSet/>
      <dgm:spPr/>
      <dgm:t>
        <a:bodyPr/>
        <a:lstStyle/>
        <a:p>
          <a:endParaRPr lang="en-US"/>
        </a:p>
      </dgm:t>
    </dgm:pt>
    <dgm:pt modelId="{1FEF50E6-F43A-2B4F-8694-988A0244E2B7}" type="sibTrans" cxnId="{0280B3E1-4E50-E948-B0CA-79678F8D5313}">
      <dgm:prSet/>
      <dgm:spPr/>
      <dgm:t>
        <a:bodyPr/>
        <a:lstStyle/>
        <a:p>
          <a:endParaRPr lang="en-US"/>
        </a:p>
      </dgm:t>
    </dgm:pt>
    <dgm:pt modelId="{9A0CCD01-51DC-B644-8486-F16A5D1EF808}" type="pres">
      <dgm:prSet presAssocID="{B0729EBD-12DA-C245-BB6D-FCE08E09E79C}" presName="rootnode" presStyleCnt="0">
        <dgm:presLayoutVars>
          <dgm:chMax/>
          <dgm:chPref/>
          <dgm:dir/>
          <dgm:animLvl val="lvl"/>
        </dgm:presLayoutVars>
      </dgm:prSet>
      <dgm:spPr/>
    </dgm:pt>
    <dgm:pt modelId="{1042D0B5-97DB-834D-A0A4-D85B55968BEC}" type="pres">
      <dgm:prSet presAssocID="{073EED3E-D71C-D345-AB3A-56537F13D870}" presName="composite" presStyleCnt="0"/>
      <dgm:spPr/>
    </dgm:pt>
    <dgm:pt modelId="{EAAAEFE1-C71B-E04A-A382-D2F3FD471B62}" type="pres">
      <dgm:prSet presAssocID="{073EED3E-D71C-D345-AB3A-56537F13D870}" presName="LShape" presStyleLbl="alignNode1" presStyleIdx="0" presStyleCnt="11"/>
      <dgm:spPr/>
    </dgm:pt>
    <dgm:pt modelId="{37B41F28-BDAB-9F4C-A273-9EEF63C5DBA1}" type="pres">
      <dgm:prSet presAssocID="{073EED3E-D71C-D345-AB3A-56537F13D870}" presName="ParentText" presStyleLbl="revTx" presStyleIdx="0" presStyleCnt="6">
        <dgm:presLayoutVars>
          <dgm:chMax val="0"/>
          <dgm:chPref val="0"/>
          <dgm:bulletEnabled val="1"/>
        </dgm:presLayoutVars>
      </dgm:prSet>
      <dgm:spPr/>
    </dgm:pt>
    <dgm:pt modelId="{C35C7E32-F6BB-CE41-AB06-ADE3716C4CED}" type="pres">
      <dgm:prSet presAssocID="{073EED3E-D71C-D345-AB3A-56537F13D870}" presName="Triangle" presStyleLbl="alignNode1" presStyleIdx="1" presStyleCnt="11"/>
      <dgm:spPr/>
    </dgm:pt>
    <dgm:pt modelId="{24B5D2B9-C58A-944E-A170-04D860106AAB}" type="pres">
      <dgm:prSet presAssocID="{44CBFD6F-3C5D-C647-880E-C1BB71E3EA49}" presName="sibTrans" presStyleCnt="0"/>
      <dgm:spPr/>
    </dgm:pt>
    <dgm:pt modelId="{D71C6787-D78F-1B4E-B646-B85866911371}" type="pres">
      <dgm:prSet presAssocID="{44CBFD6F-3C5D-C647-880E-C1BB71E3EA49}" presName="space" presStyleCnt="0"/>
      <dgm:spPr/>
    </dgm:pt>
    <dgm:pt modelId="{B12491F0-9BE7-3240-87E0-35999317C611}" type="pres">
      <dgm:prSet presAssocID="{B55D15CB-0781-3043-9D83-A595D426E5F2}" presName="composite" presStyleCnt="0"/>
      <dgm:spPr/>
    </dgm:pt>
    <dgm:pt modelId="{2CA676C3-6D55-EE4D-B83A-8DE316E29C11}" type="pres">
      <dgm:prSet presAssocID="{B55D15CB-0781-3043-9D83-A595D426E5F2}" presName="LShape" presStyleLbl="alignNode1" presStyleIdx="2" presStyleCnt="11"/>
      <dgm:spPr/>
    </dgm:pt>
    <dgm:pt modelId="{22021D81-D407-B441-BA6D-ECFB1AD995D0}" type="pres">
      <dgm:prSet presAssocID="{B55D15CB-0781-3043-9D83-A595D426E5F2}" presName="ParentText" presStyleLbl="revTx" presStyleIdx="1" presStyleCnt="6" custScaleX="114736" custLinFactNeighborX="5544">
        <dgm:presLayoutVars>
          <dgm:chMax val="0"/>
          <dgm:chPref val="0"/>
          <dgm:bulletEnabled val="1"/>
        </dgm:presLayoutVars>
      </dgm:prSet>
      <dgm:spPr/>
    </dgm:pt>
    <dgm:pt modelId="{557DB05B-BA9B-C649-92B9-AF5EB74382BF}" type="pres">
      <dgm:prSet presAssocID="{B55D15CB-0781-3043-9D83-A595D426E5F2}" presName="Triangle" presStyleLbl="alignNode1" presStyleIdx="3" presStyleCnt="11"/>
      <dgm:spPr/>
    </dgm:pt>
    <dgm:pt modelId="{5030B534-5FDA-C14A-8A61-8784FF37DFB9}" type="pres">
      <dgm:prSet presAssocID="{E0C3C8E4-9166-1D48-96E3-79A673EF6792}" presName="sibTrans" presStyleCnt="0"/>
      <dgm:spPr/>
    </dgm:pt>
    <dgm:pt modelId="{DCFA16E8-A7C8-1C43-9495-932C83875D1E}" type="pres">
      <dgm:prSet presAssocID="{E0C3C8E4-9166-1D48-96E3-79A673EF6792}" presName="space" presStyleCnt="0"/>
      <dgm:spPr/>
    </dgm:pt>
    <dgm:pt modelId="{1343BB16-13F9-D54F-81CD-8C602EB192AF}" type="pres">
      <dgm:prSet presAssocID="{20779E49-F6E1-9F4D-9C21-B3B364AC8B7E}" presName="composite" presStyleCnt="0"/>
      <dgm:spPr/>
    </dgm:pt>
    <dgm:pt modelId="{C8170642-87BE-BC48-BE4B-F4FDE35278C4}" type="pres">
      <dgm:prSet presAssocID="{20779E49-F6E1-9F4D-9C21-B3B364AC8B7E}" presName="LShape" presStyleLbl="alignNode1" presStyleIdx="4" presStyleCnt="11"/>
      <dgm:spPr/>
    </dgm:pt>
    <dgm:pt modelId="{ECDB6347-A600-EF4C-A9E9-45989307E071}" type="pres">
      <dgm:prSet presAssocID="{20779E49-F6E1-9F4D-9C21-B3B364AC8B7E}" presName="ParentText" presStyleLbl="revTx" presStyleIdx="2" presStyleCnt="6" custScaleX="121075" custLinFactNeighborX="13627" custLinFactNeighborY="9589">
        <dgm:presLayoutVars>
          <dgm:chMax val="0"/>
          <dgm:chPref val="0"/>
          <dgm:bulletEnabled val="1"/>
        </dgm:presLayoutVars>
      </dgm:prSet>
      <dgm:spPr/>
    </dgm:pt>
    <dgm:pt modelId="{E9721F43-0DEE-044B-9856-C2710A5132EE}" type="pres">
      <dgm:prSet presAssocID="{20779E49-F6E1-9F4D-9C21-B3B364AC8B7E}" presName="Triangle" presStyleLbl="alignNode1" presStyleIdx="5" presStyleCnt="11"/>
      <dgm:spPr/>
    </dgm:pt>
    <dgm:pt modelId="{3202A907-7D69-494C-B607-39816CD15637}" type="pres">
      <dgm:prSet presAssocID="{7E6CBC18-56EF-5A42-9EE5-B44119375E89}" presName="sibTrans" presStyleCnt="0"/>
      <dgm:spPr/>
    </dgm:pt>
    <dgm:pt modelId="{10CE995B-3F82-6D42-931F-4C571632B08B}" type="pres">
      <dgm:prSet presAssocID="{7E6CBC18-56EF-5A42-9EE5-B44119375E89}" presName="space" presStyleCnt="0"/>
      <dgm:spPr/>
    </dgm:pt>
    <dgm:pt modelId="{2AE0215B-101F-B644-B941-6E3C2A91BF73}" type="pres">
      <dgm:prSet presAssocID="{F2A2CD1E-40D5-5647-A3BC-6B4B1232DA17}" presName="composite" presStyleCnt="0"/>
      <dgm:spPr/>
    </dgm:pt>
    <dgm:pt modelId="{CE5FBA86-E8AE-7045-BE3C-55041C77B33F}" type="pres">
      <dgm:prSet presAssocID="{F2A2CD1E-40D5-5647-A3BC-6B4B1232DA17}" presName="LShape" presStyleLbl="alignNode1" presStyleIdx="6" presStyleCnt="11"/>
      <dgm:spPr/>
    </dgm:pt>
    <dgm:pt modelId="{0E11EA29-2638-594A-A345-B0424CB7FE93}" type="pres">
      <dgm:prSet presAssocID="{F2A2CD1E-40D5-5647-A3BC-6B4B1232DA17}" presName="ParentText" presStyleLbl="revTx" presStyleIdx="3" presStyleCnt="6">
        <dgm:presLayoutVars>
          <dgm:chMax val="0"/>
          <dgm:chPref val="0"/>
          <dgm:bulletEnabled val="1"/>
        </dgm:presLayoutVars>
      </dgm:prSet>
      <dgm:spPr/>
    </dgm:pt>
    <dgm:pt modelId="{832A0AD9-FEC0-3741-9D7E-F679CA31499D}" type="pres">
      <dgm:prSet presAssocID="{F2A2CD1E-40D5-5647-A3BC-6B4B1232DA17}" presName="Triangle" presStyleLbl="alignNode1" presStyleIdx="7" presStyleCnt="11"/>
      <dgm:spPr/>
    </dgm:pt>
    <dgm:pt modelId="{3C863826-C15E-4348-A70C-49AB91568695}" type="pres">
      <dgm:prSet presAssocID="{549DC1A5-2892-7441-A228-47A094404D12}" presName="sibTrans" presStyleCnt="0"/>
      <dgm:spPr/>
    </dgm:pt>
    <dgm:pt modelId="{07EF4AB4-E2EA-0440-89EB-22D1BBF4F451}" type="pres">
      <dgm:prSet presAssocID="{549DC1A5-2892-7441-A228-47A094404D12}" presName="space" presStyleCnt="0"/>
      <dgm:spPr/>
    </dgm:pt>
    <dgm:pt modelId="{14A7F36A-631C-814B-85C0-FC41E28784D1}" type="pres">
      <dgm:prSet presAssocID="{7809A6FF-006D-E645-86F8-5B060201157B}" presName="composite" presStyleCnt="0"/>
      <dgm:spPr/>
    </dgm:pt>
    <dgm:pt modelId="{6A84E770-85BD-2A4B-8D55-AB491A49A0F4}" type="pres">
      <dgm:prSet presAssocID="{7809A6FF-006D-E645-86F8-5B060201157B}" presName="LShape" presStyleLbl="alignNode1" presStyleIdx="8" presStyleCnt="11"/>
      <dgm:spPr/>
    </dgm:pt>
    <dgm:pt modelId="{5859BFB3-7154-7D4C-AC35-A0349C1879EA}" type="pres">
      <dgm:prSet presAssocID="{7809A6FF-006D-E645-86F8-5B060201157B}" presName="ParentText" presStyleLbl="revTx" presStyleIdx="4" presStyleCnt="6">
        <dgm:presLayoutVars>
          <dgm:chMax val="0"/>
          <dgm:chPref val="0"/>
          <dgm:bulletEnabled val="1"/>
        </dgm:presLayoutVars>
      </dgm:prSet>
      <dgm:spPr/>
    </dgm:pt>
    <dgm:pt modelId="{35FE8234-A9AB-F64E-A395-095DFEBEE491}" type="pres">
      <dgm:prSet presAssocID="{7809A6FF-006D-E645-86F8-5B060201157B}" presName="Triangle" presStyleLbl="alignNode1" presStyleIdx="9" presStyleCnt="11"/>
      <dgm:spPr/>
    </dgm:pt>
    <dgm:pt modelId="{5AEA5F8A-ACAE-2842-A88F-20DCA17B3BC2}" type="pres">
      <dgm:prSet presAssocID="{082BC9EB-DCA3-DC49-980E-E76E6F28EC2D}" presName="sibTrans" presStyleCnt="0"/>
      <dgm:spPr/>
    </dgm:pt>
    <dgm:pt modelId="{AD9DCBE7-90DA-A345-9AE0-7EE1E275C461}" type="pres">
      <dgm:prSet presAssocID="{082BC9EB-DCA3-DC49-980E-E76E6F28EC2D}" presName="space" presStyleCnt="0"/>
      <dgm:spPr/>
    </dgm:pt>
    <dgm:pt modelId="{A2A050D1-D5ED-9040-A7BB-99CAB7AC76B6}" type="pres">
      <dgm:prSet presAssocID="{064ADD52-FA0D-914C-A887-AA90112B5958}" presName="composite" presStyleCnt="0"/>
      <dgm:spPr/>
    </dgm:pt>
    <dgm:pt modelId="{73CB96C4-53AB-0C47-A0E3-014E7BB3F082}" type="pres">
      <dgm:prSet presAssocID="{064ADD52-FA0D-914C-A887-AA90112B5958}" presName="LShape" presStyleLbl="alignNode1" presStyleIdx="10" presStyleCnt="11"/>
      <dgm:spPr/>
    </dgm:pt>
    <dgm:pt modelId="{0AC2CF4D-7CEA-AC46-9238-B2A19634EEA7}" type="pres">
      <dgm:prSet presAssocID="{064ADD52-FA0D-914C-A887-AA90112B5958}" presName="ParentText" presStyleLbl="revTx" presStyleIdx="5" presStyleCnt="6">
        <dgm:presLayoutVars>
          <dgm:chMax val="0"/>
          <dgm:chPref val="0"/>
          <dgm:bulletEnabled val="1"/>
        </dgm:presLayoutVars>
      </dgm:prSet>
      <dgm:spPr/>
    </dgm:pt>
  </dgm:ptLst>
  <dgm:cxnLst>
    <dgm:cxn modelId="{39CEF60C-6C83-D84C-8EB8-958643A377A2}" srcId="{B0729EBD-12DA-C245-BB6D-FCE08E09E79C}" destId="{073EED3E-D71C-D345-AB3A-56537F13D870}" srcOrd="0" destOrd="0" parTransId="{438C8197-14AD-3546-BD16-D0D6BB95AAD8}" sibTransId="{44CBFD6F-3C5D-C647-880E-C1BB71E3EA49}"/>
    <dgm:cxn modelId="{10DBBD17-67D5-1641-B0A3-81CE50722B98}" type="presOf" srcId="{B55D15CB-0781-3043-9D83-A595D426E5F2}" destId="{22021D81-D407-B441-BA6D-ECFB1AD995D0}" srcOrd="0" destOrd="0" presId="urn:microsoft.com/office/officeart/2009/3/layout/StepUpProcess"/>
    <dgm:cxn modelId="{181DB548-5138-A24C-BF05-1FCFF03B0729}" srcId="{B0729EBD-12DA-C245-BB6D-FCE08E09E79C}" destId="{B55D15CB-0781-3043-9D83-A595D426E5F2}" srcOrd="1" destOrd="0" parTransId="{5962CA02-185D-DC4C-8E58-60FA74C2886D}" sibTransId="{E0C3C8E4-9166-1D48-96E3-79A673EF6792}"/>
    <dgm:cxn modelId="{086F7C4C-6C2A-FE4E-83E2-159145374A2B}" type="presOf" srcId="{20779E49-F6E1-9F4D-9C21-B3B364AC8B7E}" destId="{ECDB6347-A600-EF4C-A9E9-45989307E071}" srcOrd="0" destOrd="0" presId="urn:microsoft.com/office/officeart/2009/3/layout/StepUpProcess"/>
    <dgm:cxn modelId="{FAE7255B-61CB-294D-8944-6F905FEA7A6E}" type="presOf" srcId="{064ADD52-FA0D-914C-A887-AA90112B5958}" destId="{0AC2CF4D-7CEA-AC46-9238-B2A19634EEA7}" srcOrd="0" destOrd="0" presId="urn:microsoft.com/office/officeart/2009/3/layout/StepUpProcess"/>
    <dgm:cxn modelId="{88854562-DCE1-AC48-BD4B-290E87F29C8E}" type="presOf" srcId="{7809A6FF-006D-E645-86F8-5B060201157B}" destId="{5859BFB3-7154-7D4C-AC35-A0349C1879EA}" srcOrd="0" destOrd="0" presId="urn:microsoft.com/office/officeart/2009/3/layout/StepUpProcess"/>
    <dgm:cxn modelId="{21A91566-6147-B240-BB33-ED43BAA59BC2}" type="presOf" srcId="{B0729EBD-12DA-C245-BB6D-FCE08E09E79C}" destId="{9A0CCD01-51DC-B644-8486-F16A5D1EF808}" srcOrd="0" destOrd="0" presId="urn:microsoft.com/office/officeart/2009/3/layout/StepUpProcess"/>
    <dgm:cxn modelId="{30B85668-7025-4C4B-B6CE-5070ED38AD67}" srcId="{B0729EBD-12DA-C245-BB6D-FCE08E09E79C}" destId="{7809A6FF-006D-E645-86F8-5B060201157B}" srcOrd="4" destOrd="0" parTransId="{60CAB333-D6DD-384D-887A-8DE6E3088EDF}" sibTransId="{082BC9EB-DCA3-DC49-980E-E76E6F28EC2D}"/>
    <dgm:cxn modelId="{D9DC5E7F-9B42-4E46-8887-2D50B91156A1}" type="presOf" srcId="{073EED3E-D71C-D345-AB3A-56537F13D870}" destId="{37B41F28-BDAB-9F4C-A273-9EEF63C5DBA1}" srcOrd="0" destOrd="0" presId="urn:microsoft.com/office/officeart/2009/3/layout/StepUpProcess"/>
    <dgm:cxn modelId="{C07C41AE-564F-7146-A5C0-E16B3C1C85BD}" srcId="{B0729EBD-12DA-C245-BB6D-FCE08E09E79C}" destId="{F2A2CD1E-40D5-5647-A3BC-6B4B1232DA17}" srcOrd="3" destOrd="0" parTransId="{322E393F-EFA3-9143-B6B4-24BE487CFC2E}" sibTransId="{549DC1A5-2892-7441-A228-47A094404D12}"/>
    <dgm:cxn modelId="{DCA43FBF-8828-C246-B999-0B156CEFCDB0}" type="presOf" srcId="{F2A2CD1E-40D5-5647-A3BC-6B4B1232DA17}" destId="{0E11EA29-2638-594A-A345-B0424CB7FE93}" srcOrd="0" destOrd="0" presId="urn:microsoft.com/office/officeart/2009/3/layout/StepUpProcess"/>
    <dgm:cxn modelId="{0280B3E1-4E50-E948-B0CA-79678F8D5313}" srcId="{B0729EBD-12DA-C245-BB6D-FCE08E09E79C}" destId="{064ADD52-FA0D-914C-A887-AA90112B5958}" srcOrd="5" destOrd="0" parTransId="{44A6649C-A91E-F34C-B0CA-C5E2ABA30300}" sibTransId="{1FEF50E6-F43A-2B4F-8694-988A0244E2B7}"/>
    <dgm:cxn modelId="{9E3FB4E9-8671-AF47-80EC-BFD8F2CBB8CA}" srcId="{B0729EBD-12DA-C245-BB6D-FCE08E09E79C}" destId="{20779E49-F6E1-9F4D-9C21-B3B364AC8B7E}" srcOrd="2" destOrd="0" parTransId="{BCE48D88-3D91-9341-8FF7-01938675D412}" sibTransId="{7E6CBC18-56EF-5A42-9EE5-B44119375E89}"/>
    <dgm:cxn modelId="{3D816502-923A-D449-B72D-DEC8D7D53206}" type="presParOf" srcId="{9A0CCD01-51DC-B644-8486-F16A5D1EF808}" destId="{1042D0B5-97DB-834D-A0A4-D85B55968BEC}" srcOrd="0" destOrd="0" presId="urn:microsoft.com/office/officeart/2009/3/layout/StepUpProcess"/>
    <dgm:cxn modelId="{EE775794-0B7B-6D45-B79A-DFCF8E72A61B}" type="presParOf" srcId="{1042D0B5-97DB-834D-A0A4-D85B55968BEC}" destId="{EAAAEFE1-C71B-E04A-A382-D2F3FD471B62}" srcOrd="0" destOrd="0" presId="urn:microsoft.com/office/officeart/2009/3/layout/StepUpProcess"/>
    <dgm:cxn modelId="{731B2CCC-D1F7-7843-A030-542CB44161B5}" type="presParOf" srcId="{1042D0B5-97DB-834D-A0A4-D85B55968BEC}" destId="{37B41F28-BDAB-9F4C-A273-9EEF63C5DBA1}" srcOrd="1" destOrd="0" presId="urn:microsoft.com/office/officeart/2009/3/layout/StepUpProcess"/>
    <dgm:cxn modelId="{33BCB7F6-0F06-D84E-8B48-CDE853864A7F}" type="presParOf" srcId="{1042D0B5-97DB-834D-A0A4-D85B55968BEC}" destId="{C35C7E32-F6BB-CE41-AB06-ADE3716C4CED}" srcOrd="2" destOrd="0" presId="urn:microsoft.com/office/officeart/2009/3/layout/StepUpProcess"/>
    <dgm:cxn modelId="{1D9AE80D-C9AB-6146-A95B-574B96A24B01}" type="presParOf" srcId="{9A0CCD01-51DC-B644-8486-F16A5D1EF808}" destId="{24B5D2B9-C58A-944E-A170-04D860106AAB}" srcOrd="1" destOrd="0" presId="urn:microsoft.com/office/officeart/2009/3/layout/StepUpProcess"/>
    <dgm:cxn modelId="{956329AE-3BF3-C24B-9B90-C27740C08044}" type="presParOf" srcId="{24B5D2B9-C58A-944E-A170-04D860106AAB}" destId="{D71C6787-D78F-1B4E-B646-B85866911371}" srcOrd="0" destOrd="0" presId="urn:microsoft.com/office/officeart/2009/3/layout/StepUpProcess"/>
    <dgm:cxn modelId="{2BA14B38-2420-7E46-983C-E0AE4426637F}" type="presParOf" srcId="{9A0CCD01-51DC-B644-8486-F16A5D1EF808}" destId="{B12491F0-9BE7-3240-87E0-35999317C611}" srcOrd="2" destOrd="0" presId="urn:microsoft.com/office/officeart/2009/3/layout/StepUpProcess"/>
    <dgm:cxn modelId="{C9170EB1-AFA9-0A49-B1E8-C8E09FF00FA1}" type="presParOf" srcId="{B12491F0-9BE7-3240-87E0-35999317C611}" destId="{2CA676C3-6D55-EE4D-B83A-8DE316E29C11}" srcOrd="0" destOrd="0" presId="urn:microsoft.com/office/officeart/2009/3/layout/StepUpProcess"/>
    <dgm:cxn modelId="{394E1C87-1AA3-9B4F-9B42-4A869A8410CE}" type="presParOf" srcId="{B12491F0-9BE7-3240-87E0-35999317C611}" destId="{22021D81-D407-B441-BA6D-ECFB1AD995D0}" srcOrd="1" destOrd="0" presId="urn:microsoft.com/office/officeart/2009/3/layout/StepUpProcess"/>
    <dgm:cxn modelId="{29413772-37EF-F642-8ABF-CEF3359FC13A}" type="presParOf" srcId="{B12491F0-9BE7-3240-87E0-35999317C611}" destId="{557DB05B-BA9B-C649-92B9-AF5EB74382BF}" srcOrd="2" destOrd="0" presId="urn:microsoft.com/office/officeart/2009/3/layout/StepUpProcess"/>
    <dgm:cxn modelId="{6739817B-AB83-954E-B778-33E726FAE552}" type="presParOf" srcId="{9A0CCD01-51DC-B644-8486-F16A5D1EF808}" destId="{5030B534-5FDA-C14A-8A61-8784FF37DFB9}" srcOrd="3" destOrd="0" presId="urn:microsoft.com/office/officeart/2009/3/layout/StepUpProcess"/>
    <dgm:cxn modelId="{72A26C38-E78D-3541-AEE0-66A6EA546302}" type="presParOf" srcId="{5030B534-5FDA-C14A-8A61-8784FF37DFB9}" destId="{DCFA16E8-A7C8-1C43-9495-932C83875D1E}" srcOrd="0" destOrd="0" presId="urn:microsoft.com/office/officeart/2009/3/layout/StepUpProcess"/>
    <dgm:cxn modelId="{E638BACD-77B4-3D42-AF8A-A2799C5DC19B}" type="presParOf" srcId="{9A0CCD01-51DC-B644-8486-F16A5D1EF808}" destId="{1343BB16-13F9-D54F-81CD-8C602EB192AF}" srcOrd="4" destOrd="0" presId="urn:microsoft.com/office/officeart/2009/3/layout/StepUpProcess"/>
    <dgm:cxn modelId="{532E16BE-DF0E-F74B-880A-DD3D67FDE707}" type="presParOf" srcId="{1343BB16-13F9-D54F-81CD-8C602EB192AF}" destId="{C8170642-87BE-BC48-BE4B-F4FDE35278C4}" srcOrd="0" destOrd="0" presId="urn:microsoft.com/office/officeart/2009/3/layout/StepUpProcess"/>
    <dgm:cxn modelId="{A3B92169-6073-D04F-AE73-D3660B5A957E}" type="presParOf" srcId="{1343BB16-13F9-D54F-81CD-8C602EB192AF}" destId="{ECDB6347-A600-EF4C-A9E9-45989307E071}" srcOrd="1" destOrd="0" presId="urn:microsoft.com/office/officeart/2009/3/layout/StepUpProcess"/>
    <dgm:cxn modelId="{213C1467-5125-6C46-B551-DBB9143C617A}" type="presParOf" srcId="{1343BB16-13F9-D54F-81CD-8C602EB192AF}" destId="{E9721F43-0DEE-044B-9856-C2710A5132EE}" srcOrd="2" destOrd="0" presId="urn:microsoft.com/office/officeart/2009/3/layout/StepUpProcess"/>
    <dgm:cxn modelId="{99EB068A-21C9-0F4A-9BD5-0F5059E58920}" type="presParOf" srcId="{9A0CCD01-51DC-B644-8486-F16A5D1EF808}" destId="{3202A907-7D69-494C-B607-39816CD15637}" srcOrd="5" destOrd="0" presId="urn:microsoft.com/office/officeart/2009/3/layout/StepUpProcess"/>
    <dgm:cxn modelId="{82706010-9606-7F40-A6B8-D898106EC19D}" type="presParOf" srcId="{3202A907-7D69-494C-B607-39816CD15637}" destId="{10CE995B-3F82-6D42-931F-4C571632B08B}" srcOrd="0" destOrd="0" presId="urn:microsoft.com/office/officeart/2009/3/layout/StepUpProcess"/>
    <dgm:cxn modelId="{6F12CDCF-B8D6-9444-A6C6-FCB27D7BB482}" type="presParOf" srcId="{9A0CCD01-51DC-B644-8486-F16A5D1EF808}" destId="{2AE0215B-101F-B644-B941-6E3C2A91BF73}" srcOrd="6" destOrd="0" presId="urn:microsoft.com/office/officeart/2009/3/layout/StepUpProcess"/>
    <dgm:cxn modelId="{390EAFCF-D067-C84C-86D6-201151B0EF9D}" type="presParOf" srcId="{2AE0215B-101F-B644-B941-6E3C2A91BF73}" destId="{CE5FBA86-E8AE-7045-BE3C-55041C77B33F}" srcOrd="0" destOrd="0" presId="urn:microsoft.com/office/officeart/2009/3/layout/StepUpProcess"/>
    <dgm:cxn modelId="{863F3BC6-AE7F-F34A-B46D-E2CEB83936BA}" type="presParOf" srcId="{2AE0215B-101F-B644-B941-6E3C2A91BF73}" destId="{0E11EA29-2638-594A-A345-B0424CB7FE93}" srcOrd="1" destOrd="0" presId="urn:microsoft.com/office/officeart/2009/3/layout/StepUpProcess"/>
    <dgm:cxn modelId="{37F171BB-76E1-0748-AC0A-3FA963BDCAE6}" type="presParOf" srcId="{2AE0215B-101F-B644-B941-6E3C2A91BF73}" destId="{832A0AD9-FEC0-3741-9D7E-F679CA31499D}" srcOrd="2" destOrd="0" presId="urn:microsoft.com/office/officeart/2009/3/layout/StepUpProcess"/>
    <dgm:cxn modelId="{81F9BCFE-9031-C244-A81A-57483DEE76D9}" type="presParOf" srcId="{9A0CCD01-51DC-B644-8486-F16A5D1EF808}" destId="{3C863826-C15E-4348-A70C-49AB91568695}" srcOrd="7" destOrd="0" presId="urn:microsoft.com/office/officeart/2009/3/layout/StepUpProcess"/>
    <dgm:cxn modelId="{CCAC6AF7-E619-7C44-89CE-794B0A84582E}" type="presParOf" srcId="{3C863826-C15E-4348-A70C-49AB91568695}" destId="{07EF4AB4-E2EA-0440-89EB-22D1BBF4F451}" srcOrd="0" destOrd="0" presId="urn:microsoft.com/office/officeart/2009/3/layout/StepUpProcess"/>
    <dgm:cxn modelId="{C4E1AF9F-838D-3347-9037-3121F0FBCCEF}" type="presParOf" srcId="{9A0CCD01-51DC-B644-8486-F16A5D1EF808}" destId="{14A7F36A-631C-814B-85C0-FC41E28784D1}" srcOrd="8" destOrd="0" presId="urn:microsoft.com/office/officeart/2009/3/layout/StepUpProcess"/>
    <dgm:cxn modelId="{80F914AD-EEB0-5346-A948-BF69E5C3E0F2}" type="presParOf" srcId="{14A7F36A-631C-814B-85C0-FC41E28784D1}" destId="{6A84E770-85BD-2A4B-8D55-AB491A49A0F4}" srcOrd="0" destOrd="0" presId="urn:microsoft.com/office/officeart/2009/3/layout/StepUpProcess"/>
    <dgm:cxn modelId="{ACFCA83B-6FBC-1241-B7B6-9696733C523C}" type="presParOf" srcId="{14A7F36A-631C-814B-85C0-FC41E28784D1}" destId="{5859BFB3-7154-7D4C-AC35-A0349C1879EA}" srcOrd="1" destOrd="0" presId="urn:microsoft.com/office/officeart/2009/3/layout/StepUpProcess"/>
    <dgm:cxn modelId="{C10EEAC2-D33A-1748-8086-CE6BDEBB3ED5}" type="presParOf" srcId="{14A7F36A-631C-814B-85C0-FC41E28784D1}" destId="{35FE8234-A9AB-F64E-A395-095DFEBEE491}" srcOrd="2" destOrd="0" presId="urn:microsoft.com/office/officeart/2009/3/layout/StepUpProcess"/>
    <dgm:cxn modelId="{8E81EC7F-3CC9-AA45-B6F0-1F84C962C6F1}" type="presParOf" srcId="{9A0CCD01-51DC-B644-8486-F16A5D1EF808}" destId="{5AEA5F8A-ACAE-2842-A88F-20DCA17B3BC2}" srcOrd="9" destOrd="0" presId="urn:microsoft.com/office/officeart/2009/3/layout/StepUpProcess"/>
    <dgm:cxn modelId="{EE27EA78-AF82-EC4A-999F-254D50046624}" type="presParOf" srcId="{5AEA5F8A-ACAE-2842-A88F-20DCA17B3BC2}" destId="{AD9DCBE7-90DA-A345-9AE0-7EE1E275C461}" srcOrd="0" destOrd="0" presId="urn:microsoft.com/office/officeart/2009/3/layout/StepUpProcess"/>
    <dgm:cxn modelId="{D08CA71C-C210-7944-B1C5-4F37E4025E37}" type="presParOf" srcId="{9A0CCD01-51DC-B644-8486-F16A5D1EF808}" destId="{A2A050D1-D5ED-9040-A7BB-99CAB7AC76B6}" srcOrd="10" destOrd="0" presId="urn:microsoft.com/office/officeart/2009/3/layout/StepUpProcess"/>
    <dgm:cxn modelId="{AA4C70E6-3B6C-C54D-9811-9996F25C51B9}" type="presParOf" srcId="{A2A050D1-D5ED-9040-A7BB-99CAB7AC76B6}" destId="{73CB96C4-53AB-0C47-A0E3-014E7BB3F082}" srcOrd="0" destOrd="0" presId="urn:microsoft.com/office/officeart/2009/3/layout/StepUpProcess"/>
    <dgm:cxn modelId="{B253F6CB-DDF2-5A4F-A77A-28E44B74909E}" type="presParOf" srcId="{A2A050D1-D5ED-9040-A7BB-99CAB7AC76B6}" destId="{0AC2CF4D-7CEA-AC46-9238-B2A19634EEA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6579" y="276064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000" y="326274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The Writing Process</a:t>
          </a:r>
        </a:p>
      </dsp:txBody>
      <dsp:txXfrm>
        <a:off x="168000" y="3262745"/>
        <a:ext cx="1517137" cy="1329859"/>
      </dsp:txXfrm>
    </dsp:sp>
    <dsp:sp modelId="{C35C7E32-F6BB-CE41-AB06-ADE3716C4CED}">
      <dsp:nvSpPr>
        <dsp:cNvPr id="0" name=""/>
        <dsp:cNvSpPr/>
      </dsp:nvSpPr>
      <dsp:spPr>
        <a:xfrm>
          <a:off x="1398885" y="2636929"/>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193852" y="2301063"/>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1997600" y="2803161"/>
          <a:ext cx="1740702"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Argument Writing and Guidebooks Tools</a:t>
          </a:r>
        </a:p>
      </dsp:txBody>
      <dsp:txXfrm>
        <a:off x="1997600" y="2803161"/>
        <a:ext cx="1740702" cy="1329859"/>
      </dsp:txXfrm>
    </dsp:sp>
    <dsp:sp modelId="{557DB05B-BA9B-C649-92B9-AF5EB74382BF}">
      <dsp:nvSpPr>
        <dsp:cNvPr id="0" name=""/>
        <dsp:cNvSpPr/>
      </dsp:nvSpPr>
      <dsp:spPr>
        <a:xfrm>
          <a:off x="3256157" y="2177345"/>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51124" y="1841479"/>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882545" y="2343577"/>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Informative/Explanatory  Writing and Guidebooks Tools</a:t>
          </a:r>
        </a:p>
      </dsp:txBody>
      <dsp:txXfrm>
        <a:off x="3882545" y="2343577"/>
        <a:ext cx="1517137" cy="1329859"/>
      </dsp:txXfrm>
    </dsp:sp>
    <dsp:sp modelId="{E9721F43-0DEE-044B-9856-C2710A5132EE}">
      <dsp:nvSpPr>
        <dsp:cNvPr id="0" name=""/>
        <dsp:cNvSpPr/>
      </dsp:nvSpPr>
      <dsp:spPr>
        <a:xfrm>
          <a:off x="5113430" y="1717761"/>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08396" y="1381895"/>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39817" y="1883993"/>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Narrative  Writing and Guidebooks Tools</a:t>
          </a:r>
        </a:p>
      </dsp:txBody>
      <dsp:txXfrm>
        <a:off x="5739817" y="1883993"/>
        <a:ext cx="1517137" cy="1329859"/>
      </dsp:txXfrm>
    </dsp:sp>
    <dsp:sp modelId="{832A0AD9-FEC0-3741-9D7E-F679CA31499D}">
      <dsp:nvSpPr>
        <dsp:cNvPr id="0" name=""/>
        <dsp:cNvSpPr/>
      </dsp:nvSpPr>
      <dsp:spPr>
        <a:xfrm>
          <a:off x="6970702" y="1258177"/>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65669" y="922311"/>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597089" y="1424409"/>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a:latin typeface="Calibri" charset="0"/>
              <a:ea typeface="Calibri" charset="0"/>
              <a:cs typeface="Calibri" charset="0"/>
            </a:rPr>
            <a:t>Using the Standards to Annotate Student Writing</a:t>
          </a:r>
          <a:endParaRPr lang="en-US" sz="1900" b="1" kern="1200" dirty="0">
            <a:latin typeface="Calibri" charset="0"/>
            <a:ea typeface="Calibri" charset="0"/>
            <a:cs typeface="Calibri" charset="0"/>
          </a:endParaRPr>
        </a:p>
      </dsp:txBody>
      <dsp:txXfrm>
        <a:off x="7597089" y="1424409"/>
        <a:ext cx="1517137" cy="1329859"/>
      </dsp:txXfrm>
    </dsp:sp>
    <dsp:sp modelId="{35FE8234-A9AB-F64E-A395-095DFEBEE491}">
      <dsp:nvSpPr>
        <dsp:cNvPr id="0" name=""/>
        <dsp:cNvSpPr/>
      </dsp:nvSpPr>
      <dsp:spPr>
        <a:xfrm>
          <a:off x="8827974" y="798593"/>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22941" y="46272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54362" y="96482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Preparing to Teach</a:t>
          </a:r>
        </a:p>
      </dsp:txBody>
      <dsp:txXfrm>
        <a:off x="9454362" y="964825"/>
        <a:ext cx="1517137" cy="13298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AEFE1-C71B-E04A-A382-D2F3FD471B62}">
      <dsp:nvSpPr>
        <dsp:cNvPr id="0" name=""/>
        <dsp:cNvSpPr/>
      </dsp:nvSpPr>
      <dsp:spPr>
        <a:xfrm rot="5400000">
          <a:off x="336579" y="276064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7B41F28-BDAB-9F4C-A273-9EEF63C5DBA1}">
      <dsp:nvSpPr>
        <dsp:cNvPr id="0" name=""/>
        <dsp:cNvSpPr/>
      </dsp:nvSpPr>
      <dsp:spPr>
        <a:xfrm>
          <a:off x="168000" y="326274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Learn to Analyze Student Writing</a:t>
          </a:r>
        </a:p>
      </dsp:txBody>
      <dsp:txXfrm>
        <a:off x="168000" y="3262745"/>
        <a:ext cx="1517137" cy="1329859"/>
      </dsp:txXfrm>
    </dsp:sp>
    <dsp:sp modelId="{C35C7E32-F6BB-CE41-AB06-ADE3716C4CED}">
      <dsp:nvSpPr>
        <dsp:cNvPr id="0" name=""/>
        <dsp:cNvSpPr/>
      </dsp:nvSpPr>
      <dsp:spPr>
        <a:xfrm>
          <a:off x="1398885" y="2636929"/>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CA676C3-6D55-EE4D-B83A-8DE316E29C11}">
      <dsp:nvSpPr>
        <dsp:cNvPr id="0" name=""/>
        <dsp:cNvSpPr/>
      </dsp:nvSpPr>
      <dsp:spPr>
        <a:xfrm rot="5400000">
          <a:off x="2193852" y="2301063"/>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22021D81-D407-B441-BA6D-ECFB1AD995D0}">
      <dsp:nvSpPr>
        <dsp:cNvPr id="0" name=""/>
        <dsp:cNvSpPr/>
      </dsp:nvSpPr>
      <dsp:spPr>
        <a:xfrm>
          <a:off x="1997600" y="2803161"/>
          <a:ext cx="1740702"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Identify Student Needs</a:t>
          </a:r>
        </a:p>
      </dsp:txBody>
      <dsp:txXfrm>
        <a:off x="1997600" y="2803161"/>
        <a:ext cx="1740702" cy="1329859"/>
      </dsp:txXfrm>
    </dsp:sp>
    <dsp:sp modelId="{557DB05B-BA9B-C649-92B9-AF5EB74382BF}">
      <dsp:nvSpPr>
        <dsp:cNvPr id="0" name=""/>
        <dsp:cNvSpPr/>
      </dsp:nvSpPr>
      <dsp:spPr>
        <a:xfrm>
          <a:off x="3256157" y="2177345"/>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8170642-87BE-BC48-BE4B-F4FDE35278C4}">
      <dsp:nvSpPr>
        <dsp:cNvPr id="0" name=""/>
        <dsp:cNvSpPr/>
      </dsp:nvSpPr>
      <dsp:spPr>
        <a:xfrm rot="5400000">
          <a:off x="4051124" y="1841479"/>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CDB6347-A600-EF4C-A9E9-45989307E071}">
      <dsp:nvSpPr>
        <dsp:cNvPr id="0" name=""/>
        <dsp:cNvSpPr/>
      </dsp:nvSpPr>
      <dsp:spPr>
        <a:xfrm>
          <a:off x="3929417" y="2471097"/>
          <a:ext cx="1836873"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Content Understanding and Craft: Shared and Interactive Writing</a:t>
          </a:r>
        </a:p>
      </dsp:txBody>
      <dsp:txXfrm>
        <a:off x="3929417" y="2471097"/>
        <a:ext cx="1836873" cy="1329859"/>
      </dsp:txXfrm>
    </dsp:sp>
    <dsp:sp modelId="{E9721F43-0DEE-044B-9856-C2710A5132EE}">
      <dsp:nvSpPr>
        <dsp:cNvPr id="0" name=""/>
        <dsp:cNvSpPr/>
      </dsp:nvSpPr>
      <dsp:spPr>
        <a:xfrm>
          <a:off x="5113430" y="1717761"/>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E5FBA86-E8AE-7045-BE3C-55041C77B33F}">
      <dsp:nvSpPr>
        <dsp:cNvPr id="0" name=""/>
        <dsp:cNvSpPr/>
      </dsp:nvSpPr>
      <dsp:spPr>
        <a:xfrm rot="5400000">
          <a:off x="5908396" y="1381895"/>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E11EA29-2638-594A-A345-B0424CB7FE93}">
      <dsp:nvSpPr>
        <dsp:cNvPr id="0" name=""/>
        <dsp:cNvSpPr/>
      </dsp:nvSpPr>
      <dsp:spPr>
        <a:xfrm>
          <a:off x="5739817" y="1883993"/>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Organization and Structure:</a:t>
          </a:r>
        </a:p>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Modeling</a:t>
          </a:r>
        </a:p>
      </dsp:txBody>
      <dsp:txXfrm>
        <a:off x="5739817" y="1883993"/>
        <a:ext cx="1517137" cy="1329859"/>
      </dsp:txXfrm>
    </dsp:sp>
    <dsp:sp modelId="{832A0AD9-FEC0-3741-9D7E-F679CA31499D}">
      <dsp:nvSpPr>
        <dsp:cNvPr id="0" name=""/>
        <dsp:cNvSpPr/>
      </dsp:nvSpPr>
      <dsp:spPr>
        <a:xfrm>
          <a:off x="6970702" y="1258177"/>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A84E770-85BD-2A4B-8D55-AB491A49A0F4}">
      <dsp:nvSpPr>
        <dsp:cNvPr id="0" name=""/>
        <dsp:cNvSpPr/>
      </dsp:nvSpPr>
      <dsp:spPr>
        <a:xfrm rot="5400000">
          <a:off x="7765669" y="922311"/>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859BFB3-7154-7D4C-AC35-A0349C1879EA}">
      <dsp:nvSpPr>
        <dsp:cNvPr id="0" name=""/>
        <dsp:cNvSpPr/>
      </dsp:nvSpPr>
      <dsp:spPr>
        <a:xfrm>
          <a:off x="7597089" y="1424409"/>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Supporting Grammar and Conventions:</a:t>
          </a:r>
        </a:p>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Mini-lessons</a:t>
          </a:r>
        </a:p>
      </dsp:txBody>
      <dsp:txXfrm>
        <a:off x="7597089" y="1424409"/>
        <a:ext cx="1517137" cy="1329859"/>
      </dsp:txXfrm>
    </dsp:sp>
    <dsp:sp modelId="{35FE8234-A9AB-F64E-A395-095DFEBEE491}">
      <dsp:nvSpPr>
        <dsp:cNvPr id="0" name=""/>
        <dsp:cNvSpPr/>
      </dsp:nvSpPr>
      <dsp:spPr>
        <a:xfrm>
          <a:off x="8827974" y="798593"/>
          <a:ext cx="286252" cy="286252"/>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3CB96C4-53AB-0C47-A0E3-014E7BB3F082}">
      <dsp:nvSpPr>
        <dsp:cNvPr id="0" name=""/>
        <dsp:cNvSpPr/>
      </dsp:nvSpPr>
      <dsp:spPr>
        <a:xfrm rot="5400000">
          <a:off x="9622941" y="462727"/>
          <a:ext cx="1009911" cy="1680469"/>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C2CF4D-7CEA-AC46-9238-B2A19634EEA7}">
      <dsp:nvSpPr>
        <dsp:cNvPr id="0" name=""/>
        <dsp:cNvSpPr/>
      </dsp:nvSpPr>
      <dsp:spPr>
        <a:xfrm>
          <a:off x="9454362" y="964825"/>
          <a:ext cx="1517137" cy="13298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Calibri" charset="0"/>
              <a:ea typeface="Calibri" charset="0"/>
              <a:cs typeface="Calibri" charset="0"/>
            </a:rPr>
            <a:t>Plan to Meet Student Needs</a:t>
          </a:r>
        </a:p>
      </dsp:txBody>
      <dsp:txXfrm>
        <a:off x="9454362" y="964825"/>
        <a:ext cx="1517137" cy="1329859"/>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dirty="0"/>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12/5/18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ilymail.co.uk/sciencetech/article-2250681/IQ-%20tests-meaningless-simplistic-%20claim-researchers.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ilymail.co.uk/sciencetech/article-2250681/IQ-%20tests-meaningless-simplistic-%20claim-researchers.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youtube.com/watch?v=0C10VDEoChg"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learnzillion.com/resources/78764-flowers-for-algernon"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8388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For our purposes in this module, we are actually going to move to a different task in the Flowers for Algernon unit – the Cold Read Task.  You may remember the Cold Read Task from Module 1.  In this task, students are asked to read and analyze two different articles about IQ.  They respond to a series of questions about each individual article and then to a series of questions that ask them to compare the arguments presented in both articles.  At the end of the task, students are given a writing prompt. Let’s prepare to evaluate student writing by first reviewing this task</a:t>
            </a:r>
            <a:r>
              <a:rPr lang="is-IS" sz="1200" b="0" baseline="0" dirty="0"/>
              <a:t>…</a:t>
            </a:r>
            <a:endParaRPr lang="en-US" sz="1200" b="1" baseline="0" dirty="0"/>
          </a:p>
          <a:p>
            <a:endParaRPr lang="en-US" sz="1200" b="1" baseline="0" dirty="0"/>
          </a:p>
          <a:p>
            <a:r>
              <a:rPr lang="en-US" sz="1200" b="1" baseline="0" dirty="0"/>
              <a:t>Facilitator does: </a:t>
            </a:r>
            <a:r>
              <a:rPr lang="en-US" sz="1200" b="0" baseline="0" dirty="0"/>
              <a:t>Point participants to the Cold Read Task prompt in their note-catcher.</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Article 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Mann, D. (2012, December 20). </a:t>
            </a:r>
            <a:r>
              <a:rPr lang="en-US" sz="1200" b="0" i="1" baseline="0" dirty="0"/>
              <a:t>Does IQ Test Really Measure Intelligence? </a:t>
            </a:r>
            <a:r>
              <a:rPr lang="en-US" sz="1200" b="0" i="0" baseline="0" dirty="0"/>
              <a:t>Retrieved from https://</a:t>
            </a:r>
            <a:r>
              <a:rPr lang="en-US" sz="1200" b="0" i="0" baseline="0" dirty="0" err="1"/>
              <a:t>www.webmd.com</a:t>
            </a:r>
            <a:r>
              <a:rPr lang="en-US" sz="1200" b="0" i="0" baseline="0" dirty="0"/>
              <a:t>/brain/news/20121218/iq-test-really-measure-intelligence#1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McDermott, N. (2012). </a:t>
            </a:r>
            <a:r>
              <a:rPr lang="en-US" sz="1200" i="1" u="none" strike="noStrike" kern="1200" dirty="0">
                <a:solidFill>
                  <a:schemeClr val="tx1"/>
                </a:solidFill>
                <a:effectLst/>
                <a:latin typeface="+mn-lt"/>
                <a:ea typeface="+mn-ea"/>
                <a:cs typeface="+mn-cs"/>
              </a:rPr>
              <a:t>IQ tests are ‘meaningless and too simplistic’ claim researchers</a:t>
            </a:r>
            <a:r>
              <a:rPr lang="en-US" sz="1200" u="none" strike="noStrike" kern="1200" dirty="0">
                <a:solidFill>
                  <a:schemeClr val="tx1"/>
                </a:solidFill>
                <a:effectLst/>
                <a:latin typeface="+mn-lt"/>
                <a:ea typeface="+mn-ea"/>
                <a:cs typeface="+mn-cs"/>
              </a:rPr>
              <a:t>. Daily Mail. Retrieved from </a:t>
            </a:r>
            <a:r>
              <a:rPr lang="en-US" sz="1200" u="sng" strike="noStrike" kern="1200" dirty="0">
                <a:solidFill>
                  <a:schemeClr val="tx1"/>
                </a:solidFill>
                <a:effectLst/>
                <a:latin typeface="+mn-lt"/>
                <a:ea typeface="+mn-ea"/>
                <a:cs typeface="+mn-cs"/>
                <a:hlinkClick r:id="rId3"/>
              </a:rPr>
              <a:t>http://www.dailymail.co.uk/sciencetech/article-2250681/IQ- tests-meaningless-simplistic- claim-researchers.html</a:t>
            </a:r>
            <a:r>
              <a:rPr lang="en-US" sz="1200" u="none" strike="noStrike" kern="1200" dirty="0">
                <a:solidFill>
                  <a:schemeClr val="tx1"/>
                </a:solidFill>
                <a:effectLst/>
                <a:latin typeface="+mn-lt"/>
                <a:ea typeface="+mn-ea"/>
                <a:cs typeface="+mn-cs"/>
              </a:rPr>
              <a:t> </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80913297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410077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So now that we know Jason’s issue – a lack of conventions– how could we support him? Luckily this is a pretty straightforward issue and there are a number of tools built into the Guidebooks to support with this.  So let’s zoom into some of the supports that exist within the Supports Flow Chart to address Jason’s lack of conventions.</a:t>
            </a:r>
          </a:p>
          <a:p>
            <a:endParaRPr lang="en-US" sz="1200" b="0" baseline="0" dirty="0"/>
          </a:p>
          <a:p>
            <a:r>
              <a:rPr lang="en-US" sz="1200" b="1" baseline="0" dirty="0"/>
              <a:t>Facilitator does: </a:t>
            </a:r>
            <a:r>
              <a:rPr lang="en-US" sz="1200" b="0" baseline="0" dirty="0"/>
              <a:t>Click to reveal and read each bullet.  </a:t>
            </a:r>
          </a:p>
          <a:p>
            <a:endParaRPr lang="en-US" sz="1200" b="1" baseline="0" dirty="0"/>
          </a:p>
          <a:p>
            <a:r>
              <a:rPr lang="en-US" b="1" dirty="0"/>
              <a:t>Facilitator says: </a:t>
            </a:r>
            <a:r>
              <a:rPr lang="en-US" dirty="0"/>
              <a:t>All of these strategies are are referred to frequently in many Guidebooks lessons and are very useful tools for teaching writing in general. For our purposes in this session we are going to take a look at two specific</a:t>
            </a:r>
            <a:r>
              <a:rPr lang="en-US" baseline="0" dirty="0"/>
              <a:t> strategies:</a:t>
            </a:r>
            <a:endParaRPr lang="is-IS" baseline="0" dirty="0"/>
          </a:p>
          <a:p>
            <a:endParaRPr lang="is-IS" baseline="0" dirty="0"/>
          </a:p>
          <a:p>
            <a:r>
              <a:rPr lang="is-IS" b="1" baseline="0" dirty="0"/>
              <a:t>Facilitator does: </a:t>
            </a:r>
            <a:r>
              <a:rPr lang="is-IS" baseline="0" dirty="0"/>
              <a:t>Click to reveal red box and say we look at the Shared and Interactive Writing approach in session 3 – now we will look at these other two strategies: Organizational Frames and Mini Lessons for Small Group Writing.</a:t>
            </a:r>
          </a:p>
          <a:p>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13984685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1038"/>
            <a:ext cx="5486400" cy="3086100"/>
          </a:xfrm>
        </p:spPr>
      </p:sp>
      <p:sp>
        <p:nvSpPr>
          <p:cNvPr id="3" name="Notes Placeholder 2"/>
          <p:cNvSpPr>
            <a:spLocks noGrp="1"/>
          </p:cNvSpPr>
          <p:nvPr>
            <p:ph type="body" idx="1"/>
          </p:nvPr>
        </p:nvSpPr>
        <p:spPr>
          <a:xfrm>
            <a:off x="685800" y="3800944"/>
            <a:ext cx="5486400" cy="534305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1" baseline="0" dirty="0"/>
              <a:t> </a:t>
            </a:r>
            <a:r>
              <a:rPr lang="en-US" b="0" baseline="0" dirty="0"/>
              <a:t>30 seconds</a:t>
            </a:r>
            <a:endParaRPr lang="en-US" b="0" dirty="0"/>
          </a:p>
          <a:p>
            <a:endParaRPr lang="en-US" sz="1200" b="0" baseline="0" dirty="0"/>
          </a:p>
          <a:p>
            <a:r>
              <a:rPr lang="en-US" sz="1200" b="1" baseline="0" dirty="0"/>
              <a:t>Facilitator says: </a:t>
            </a:r>
            <a:r>
              <a:rPr lang="en-US" sz="1200" b="0" baseline="0" dirty="0"/>
              <a:t>Let’s start with the first strategy – Organization Frames. </a:t>
            </a:r>
          </a:p>
          <a:p>
            <a:endParaRPr lang="en-US" sz="1200" b="0" baseline="0" dirty="0"/>
          </a:p>
          <a:p>
            <a:r>
              <a:rPr lang="en-US" sz="1200" b="1" baseline="0" dirty="0"/>
              <a:t>Facilitator does</a:t>
            </a:r>
            <a:r>
              <a:rPr lang="en-US" sz="1200" b="0" baseline="0" dirty="0"/>
              <a:t>: Review/explain each bullet</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kern="1200" dirty="0">
                <a:solidFill>
                  <a:schemeClr val="tx1"/>
                </a:solidFill>
                <a:effectLst/>
                <a:latin typeface="+mn-lt"/>
                <a:ea typeface="+mn-ea"/>
                <a:cs typeface="+mn-cs"/>
              </a:rPr>
              <a:t>Let’s take a closer</a:t>
            </a:r>
            <a:r>
              <a:rPr lang="en-US" sz="1200" kern="1200" baseline="0" dirty="0">
                <a:solidFill>
                  <a:schemeClr val="tx1"/>
                </a:solidFill>
                <a:effectLst/>
                <a:latin typeface="+mn-lt"/>
                <a:ea typeface="+mn-ea"/>
                <a:cs typeface="+mn-cs"/>
              </a:rPr>
              <a:t> look at how an organizational frame could support Jason in improving his writing</a:t>
            </a:r>
            <a:r>
              <a:rPr lang="is-IS" sz="1200" kern="1200" baseline="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sz="1200" b="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Additional context from implementation guide:</a:t>
            </a:r>
          </a:p>
          <a:p>
            <a:pPr marL="171450" indent="-171450">
              <a:buFont typeface="Arial" charset="0"/>
              <a:buChar char="•"/>
            </a:pPr>
            <a:r>
              <a:rPr lang="en-US" sz="1200" b="0" kern="1200" baseline="0" dirty="0">
                <a:solidFill>
                  <a:schemeClr val="tx1"/>
                </a:solidFill>
                <a:effectLst/>
                <a:latin typeface="+mn-lt"/>
                <a:ea typeface="+mn-ea"/>
                <a:cs typeface="+mn-cs"/>
              </a:rPr>
              <a:t>These are t</a:t>
            </a:r>
            <a:r>
              <a:rPr lang="en-US" sz="1200" kern="1200" dirty="0">
                <a:solidFill>
                  <a:schemeClr val="tx1"/>
                </a:solidFill>
                <a:effectLst/>
                <a:latin typeface="+mn-lt"/>
                <a:ea typeface="+mn-ea"/>
                <a:cs typeface="+mn-cs"/>
              </a:rPr>
              <a:t>eacher-created organizational frames which help students respond to open-ended questions and support their responses with evidence from the text; these frames follow a formal sentence, paragraph, or essay structure which mimics a mentor sentence or exemplar essay. </a:t>
            </a:r>
            <a:r>
              <a:rPr lang="en-US" sz="1200" kern="1200" baseline="0" dirty="0">
                <a:solidFill>
                  <a:schemeClr val="tx1"/>
                </a:solidFill>
                <a:effectLst/>
                <a:latin typeface="+mn-lt"/>
                <a:ea typeface="+mn-ea"/>
                <a:cs typeface="+mn-cs"/>
              </a:rPr>
              <a:t> </a:t>
            </a:r>
          </a:p>
          <a:p>
            <a:pPr marL="171450" indent="-171450">
              <a:buFont typeface="Arial" charset="0"/>
              <a:buChar char="•"/>
            </a:pPr>
            <a:r>
              <a:rPr lang="en-US" sz="1200" kern="1200" baseline="0" dirty="0">
                <a:solidFill>
                  <a:schemeClr val="tx1"/>
                </a:solidFill>
                <a:effectLst/>
                <a:latin typeface="+mn-lt"/>
                <a:ea typeface="+mn-ea"/>
                <a:cs typeface="+mn-cs"/>
              </a:rPr>
              <a:t>Can be used d</a:t>
            </a:r>
            <a:r>
              <a:rPr lang="en-US" sz="1200" kern="1200" dirty="0">
                <a:solidFill>
                  <a:schemeClr val="tx1"/>
                </a:solidFill>
                <a:effectLst/>
                <a:latin typeface="+mn-lt"/>
                <a:ea typeface="+mn-ea"/>
                <a:cs typeface="+mn-cs"/>
              </a:rPr>
              <a:t>uring or after reading a text when a student is struggling to write a response about text, or when students need to improve their sentence construction and variety and/or their essay organization and development; organizational frames are best used to support students when they respond to a “Let’s Express Understanding!” prompt, a culminating writing task, or an extension task in the ELA Guidebooks 2.0 units. Over time students should internalize the frames and begin to use them on their own without teacher prompting. </a:t>
            </a:r>
          </a:p>
          <a:p>
            <a:pPr marL="171450" indent="-171450">
              <a:buFont typeface="Arial" charset="0"/>
              <a:buChar char="•"/>
            </a:pPr>
            <a:r>
              <a:rPr lang="en-US" sz="1200" kern="1200" baseline="0" dirty="0">
                <a:solidFill>
                  <a:schemeClr val="tx1"/>
                </a:solidFill>
                <a:effectLst/>
                <a:latin typeface="+mn-lt"/>
                <a:ea typeface="+mn-ea"/>
                <a:cs typeface="+mn-cs"/>
              </a:rPr>
              <a:t>These frames support students in </a:t>
            </a:r>
            <a:r>
              <a:rPr lang="en-US" sz="1200" kern="1200" dirty="0">
                <a:solidFill>
                  <a:schemeClr val="tx1"/>
                </a:solidFill>
                <a:effectLst/>
                <a:latin typeface="+mn-lt"/>
                <a:ea typeface="+mn-ea"/>
                <a:cs typeface="+mn-cs"/>
              </a:rPr>
              <a:t>honing</a:t>
            </a:r>
            <a:r>
              <a:rPr lang="en-US" sz="1200" kern="1200" baseline="0" dirty="0">
                <a:solidFill>
                  <a:schemeClr val="tx1"/>
                </a:solidFill>
                <a:effectLst/>
                <a:latin typeface="+mn-lt"/>
                <a:ea typeface="+mn-ea"/>
                <a:cs typeface="+mn-cs"/>
              </a:rPr>
              <a:t> their </a:t>
            </a:r>
            <a:r>
              <a:rPr lang="en-US" sz="1200" kern="1200" dirty="0">
                <a:solidFill>
                  <a:schemeClr val="tx1"/>
                </a:solidFill>
                <a:effectLst/>
                <a:latin typeface="+mn-lt"/>
                <a:ea typeface="+mn-ea"/>
                <a:cs typeface="+mn-cs"/>
              </a:rPr>
              <a:t>writing skills, including syntax, sentence variety, organization, and development, and provide students with a “toolbox” of organizational frames that they can use when they are asked to write in response to text. </a:t>
            </a:r>
          </a:p>
          <a:p>
            <a:pPr marL="171450" indent="-171450">
              <a:buFont typeface="Arial"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126731870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1" baseline="0" dirty="0"/>
              <a:t> </a:t>
            </a:r>
            <a:r>
              <a:rPr lang="en-US" b="0" baseline="0" dirty="0"/>
              <a:t>5</a:t>
            </a:r>
            <a:r>
              <a:rPr lang="en-US" b="0" dirty="0"/>
              <a:t> minutes</a:t>
            </a:r>
          </a:p>
          <a:p>
            <a:endParaRPr lang="en-US" sz="1200" b="0" baseline="0" dirty="0"/>
          </a:p>
          <a:p>
            <a:r>
              <a:rPr lang="en-US" sz="1200" b="1" baseline="0" dirty="0"/>
              <a:t>Facilitator does: </a:t>
            </a:r>
            <a:r>
              <a:rPr lang="en-US" sz="1200" b="0" baseline="0" dirty="0"/>
              <a:t>Review directions and provide the sentence frame, then have participants work with a partner. Invite a few participants to share out with the whole group. </a:t>
            </a:r>
          </a:p>
          <a:p>
            <a:endParaRPr lang="en-US" sz="1200" b="0" i="1"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Jason could use this sentence stem either in paragraph 2 or paragraph 3 where he makes connections between ideas and cites evidence from both texts to support his claim. </a:t>
            </a:r>
          </a:p>
          <a:p>
            <a:pPr lvl="1"/>
            <a:r>
              <a:rPr lang="en-US" sz="1200" kern="1200" dirty="0">
                <a:solidFill>
                  <a:schemeClr val="tx1"/>
                </a:solidFill>
                <a:effectLst/>
                <a:latin typeface="+mn-lt"/>
                <a:ea typeface="+mn-ea"/>
                <a:cs typeface="+mn-cs"/>
              </a:rPr>
              <a:t>Example: In paragraph 2, Jason might revise his writing to say: “The article states that nobody really knows how smart a person is from an IQ test, which supports Burt’s idea that IQ tests are not good for testing how smart you are.” </a:t>
            </a:r>
          </a:p>
          <a:p>
            <a:pPr marL="171450" lvl="0" indent="-171450">
              <a:buFont typeface="Arial" charset="0"/>
              <a:buChar char="•"/>
            </a:pPr>
            <a:r>
              <a:rPr lang="en-US" sz="1200" kern="1200" dirty="0">
                <a:solidFill>
                  <a:schemeClr val="tx1"/>
                </a:solidFill>
                <a:effectLst/>
                <a:latin typeface="+mn-lt"/>
                <a:ea typeface="+mn-ea"/>
                <a:cs typeface="+mn-cs"/>
              </a:rPr>
              <a:t>Emphasize that organizational frames like this one would improve his writing by making the relationship between his ideas clearer and easier to follow. It would give him experience using new and varied sentence structures. It might also prompt him to cite evidence directly from the text as opposed to paraphrasing. </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98719734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Now we are going to look at another strategy: mini-lessons for small group writing.  While we will be looking at this strategy through the lens of conventions, this approach can be used to meet a variety of writing needs! </a:t>
            </a:r>
          </a:p>
          <a:p>
            <a:endParaRPr lang="en-US" sz="1200" b="0" baseline="0" dirty="0"/>
          </a:p>
          <a:p>
            <a:r>
              <a:rPr lang="en-US" sz="1200" b="1" baseline="0" dirty="0"/>
              <a:t>Facilitator does: </a:t>
            </a:r>
            <a:r>
              <a:rPr lang="en-US" sz="1200" b="0" baseline="0" dirty="0"/>
              <a:t>Briefly review the what, why and how key points for this strategy.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18267627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a:t>
            </a:r>
            <a:r>
              <a:rPr lang="en-US" sz="1200" b="0" baseline="0" dirty="0"/>
              <a:t> Instead of looking at the strategy guide, we are going to start by looking at an example of what this actually looks like in the classroom!</a:t>
            </a:r>
          </a:p>
          <a:p>
            <a:endParaRPr lang="en-US" sz="1200" b="0" baseline="0" dirty="0"/>
          </a:p>
          <a:p>
            <a:r>
              <a:rPr lang="en-US" sz="1200" b="1" baseline="0" dirty="0"/>
              <a:t>Facilitator does</a:t>
            </a:r>
            <a:r>
              <a:rPr lang="en-US" sz="1200" b="0" baseline="0" dirty="0"/>
              <a:t>: Review the directions and look fors.  Direct participants to the brief case study in their note-catchers and provide independent reading time.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14945520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5 minutes</a:t>
            </a:r>
          </a:p>
          <a:p>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a:t>
            </a:r>
            <a:r>
              <a:rPr lang="en-US" sz="1200" b="0" baseline="0" dirty="0">
                <a:latin typeface="Calibri" panose="020F0502020204030204" pitchFamily="34" charset="0"/>
                <a:cs typeface="Calibri" panose="020F0502020204030204" pitchFamily="34" charset="0"/>
              </a:rPr>
              <a:t>: Review discussion questions, then have participants discuss with a partner or at their table groups.  Afterwards, invite a few participants to share out.</a:t>
            </a:r>
          </a:p>
          <a:p>
            <a:endParaRPr lang="en-US" sz="1200" b="0" baseline="0" dirty="0">
              <a:latin typeface="Calibri" panose="020F0502020204030204" pitchFamily="34" charset="0"/>
              <a:cs typeface="Calibri" panose="020F0502020204030204" pitchFamily="34" charset="0"/>
            </a:endParaRPr>
          </a:p>
          <a:p>
            <a:r>
              <a:rPr lang="en-US" sz="1200" b="0" baseline="0" dirty="0">
                <a:latin typeface="Calibri" panose="020F0502020204030204" pitchFamily="34" charset="0"/>
                <a:cs typeface="Calibri" panose="020F0502020204030204" pitchFamily="34" charset="0"/>
              </a:rPr>
              <a:t>Look for:</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rPr>
              <a:t>Group students based on common needs</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rPr>
              <a:t>Determine a bite-sized skill or concept to focus on</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rPr>
              <a:t>Pull small group while other students are working independently</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rPr>
              <a:t>Introduce </a:t>
            </a:r>
            <a:r>
              <a:rPr lang="en-US" sz="1200" dirty="0">
                <a:latin typeface="Calibri" panose="020F0502020204030204" pitchFamily="34" charset="0"/>
                <a:ea typeface="Calibri" charset="0"/>
                <a:cs typeface="Calibri" panose="020F0502020204030204" pitchFamily="34" charset="0"/>
                <a:sym typeface="Wingdings"/>
              </a:rPr>
              <a:t> model  practice</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sym typeface="Wingdings"/>
              </a:rPr>
              <a:t>Monitor and provide feedback</a:t>
            </a: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sym typeface="Wingdings"/>
              </a:rPr>
              <a:t>Re-assess</a:t>
            </a:r>
            <a:endParaRPr lang="en-US" sz="1200" dirty="0">
              <a:latin typeface="Calibri" panose="020F0502020204030204" pitchFamily="34" charset="0"/>
              <a:ea typeface="Calibri" charset="0"/>
              <a:cs typeface="Calibri" panose="020F0502020204030204" pitchFamily="34" charset="0"/>
            </a:endParaRPr>
          </a:p>
          <a:p>
            <a:pPr marL="171450" indent="-171450">
              <a:buFont typeface="Arial" charset="0"/>
              <a:buChar char="•"/>
            </a:pPr>
            <a:r>
              <a:rPr lang="en-US" sz="1200" dirty="0">
                <a:latin typeface="Calibri" panose="020F0502020204030204" pitchFamily="34" charset="0"/>
                <a:ea typeface="Calibri" charset="0"/>
                <a:cs typeface="Calibri" panose="020F0502020204030204" pitchFamily="34" charset="0"/>
              </a:rPr>
              <a:t>**get a chance to apply the skill to their own writing (merge it with content!) </a:t>
            </a:r>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14691544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 </a:t>
            </a:r>
            <a:r>
              <a:rPr lang="en-US" dirty="0"/>
              <a:t>Review directions and point participants to the implementation guide in their handouts.  Provide a few minutes for participants to work</a:t>
            </a:r>
            <a:r>
              <a:rPr lang="en-US" baseline="0" dirty="0"/>
              <a:t> with a partner, </a:t>
            </a:r>
            <a:r>
              <a:rPr lang="en-US" dirty="0"/>
              <a:t>then ask participants to share specific examples of evidence they saw (push them to be specific about teacher</a:t>
            </a:r>
            <a:r>
              <a:rPr lang="en-US" baseline="0" dirty="0"/>
              <a:t> actions and student actions). Ask if there are steps they </a:t>
            </a:r>
            <a:r>
              <a:rPr lang="en-US" baseline="0" dirty="0" err="1"/>
              <a:t>didn</a:t>
            </a:r>
            <a:r>
              <a:rPr lang="uk-UA" baseline="0" dirty="0"/>
              <a:t>’</a:t>
            </a:r>
            <a:r>
              <a:rPr lang="en-US" baseline="0" dirty="0"/>
              <a:t>t see evidence of in the case study (they should note that we don’t see evidence of #9).  Explain that this step happens beyond the mini-lesson and will be based on continued data and observations.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113948563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says: </a:t>
            </a:r>
            <a:r>
              <a:rPr lang="en-US" sz="1200" b="0" baseline="0" dirty="0"/>
              <a:t>and for even more practice, there’s another resource you may find helpful </a:t>
            </a:r>
          </a:p>
          <a:p>
            <a:endParaRPr lang="en-US" sz="1200" b="1" baseline="0" dirty="0"/>
          </a:p>
          <a:p>
            <a:r>
              <a:rPr lang="en-US" sz="1200" b="1" baseline="0" dirty="0"/>
              <a:t>Facilitator does: </a:t>
            </a:r>
            <a:r>
              <a:rPr lang="en-US" sz="1200" b="0" baseline="0" dirty="0"/>
              <a:t>Click to reveal and say “WriteAlong”.  Gauge participant familiarity with this resource. Then click to reveal and read each bullet.  Explain that these videos are organized by standard in LearnZillion and offer a variety of specific topics for each grade-level. </a:t>
            </a:r>
          </a:p>
          <a:p>
            <a:endParaRPr lang="en-US" sz="1200" b="0" baseline="0" dirty="0"/>
          </a:p>
          <a:p>
            <a:r>
              <a:rPr lang="en-US" b="1" baseline="0" dirty="0"/>
              <a:t>Facilitator does: </a:t>
            </a:r>
            <a:r>
              <a:rPr lang="en-US" b="0" baseline="0" dirty="0"/>
              <a:t>Explain that these videos are hosted on the LearnZillion platform (not within the actual Guidebooks) and that they can be accessed either by this direct link or by navigating to ELA Instructional Videos from the LearnZillion home page. </a:t>
            </a: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Videos are indexed for grades 3-8, but most middle school videos can be used in high school as well.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effectLst/>
                <a:ea typeface="+mn-ea"/>
                <a:cs typeface="Calibri" panose="020F0502020204030204" pitchFamily="34" charset="0"/>
              </a:rPr>
              <a:t>Source: </a:t>
            </a:r>
            <a:r>
              <a:rPr lang="en-US" sz="1200" b="0" i="0" u="none" strike="noStrike" kern="1200" dirty="0" err="1">
                <a:effectLst/>
                <a:ea typeface="+mn-ea"/>
                <a:cs typeface="Calibri" panose="020F0502020204030204" pitchFamily="34" charset="0"/>
              </a:rPr>
              <a:t>LearnZillion</a:t>
            </a:r>
            <a:r>
              <a:rPr lang="en-US" sz="1200" b="0" i="0" u="none" strike="noStrike" kern="1200" dirty="0">
                <a:effectLst/>
                <a:ea typeface="+mn-ea"/>
                <a:cs typeface="Calibri" panose="020F0502020204030204" pitchFamily="34" charset="0"/>
              </a:rPr>
              <a:t> </a:t>
            </a:r>
            <a:r>
              <a:rPr lang="en-US" sz="1200" b="0" i="0" u="none" strike="noStrike" kern="1200" dirty="0" err="1">
                <a:effectLst/>
                <a:ea typeface="+mn-ea"/>
                <a:cs typeface="Calibri" panose="020F0502020204030204" pitchFamily="34" charset="0"/>
              </a:rPr>
              <a:t>WriteAlong</a:t>
            </a:r>
            <a:r>
              <a:rPr lang="en-US" sz="1200" b="0" i="0" u="none" strike="noStrike" kern="1200" dirty="0">
                <a:effectLst/>
                <a:ea typeface="+mn-ea"/>
                <a:cs typeface="Calibri" panose="020F0502020204030204" pitchFamily="34" charset="0"/>
              </a:rPr>
              <a:t>. (2017). Retrieved from </a:t>
            </a:r>
            <a:r>
              <a:rPr lang="en-US" dirty="0"/>
              <a:t>https://</a:t>
            </a:r>
            <a:r>
              <a:rPr lang="en-US" dirty="0" err="1"/>
              <a:t>learnzillion.com</a:t>
            </a:r>
            <a:r>
              <a:rPr lang="en-US" dirty="0"/>
              <a:t>/resources/39149-writealong</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83992877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23922"/>
          </a:xfrm>
        </p:spPr>
        <p:txBody>
          <a:bodyPr/>
          <a:lstStyle/>
          <a:p>
            <a:pPr marL="0" indent="0">
              <a:buFontTx/>
              <a:buNone/>
            </a:pPr>
            <a:r>
              <a:rPr lang="en-US" b="1" dirty="0"/>
              <a:t>Duration:</a:t>
            </a:r>
            <a:r>
              <a:rPr lang="en-US" b="1" baseline="0" dirty="0"/>
              <a:t> </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a:t>
            </a:r>
            <a:r>
              <a:rPr lang="en-US" b="1" baseline="0" dirty="0"/>
              <a:t>Remind participants that they can apply these tools and strategies to any student writing need – it doesn’t have to be just grammar/conventions! </a:t>
            </a:r>
            <a:r>
              <a:rPr lang="en-US" b="0" baseline="0" dirty="0"/>
              <a:t>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11260861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1741412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49492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b="1" baseline="0" dirty="0"/>
              <a:t>Facilitator does: </a:t>
            </a:r>
            <a:r>
              <a:rPr lang="en-US" b="0" baseline="0" dirty="0"/>
              <a:t>Review the directions. Point participants to the student exemplar in their note-catcher.  Remind participants that an exemplar represents what a proficient student might produce if they’ve mastered the grade level standard(s) being addressed and have built the necessary understanding of the topic through the unit. Provide a few minutes for participants to independently read the exemplar and review the annotations before discussing with a partner.</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that</a:t>
            </a:r>
            <a:r>
              <a:rPr lang="en-US" baseline="0" dirty="0"/>
              <a:t> annotating the exemplar is indeed time-consuming but very well worth it – using an exemplar makes it much clearer to the teacher what the writing expectations actually look like. Participants will see the value of having this annotated exemplar when we practice using the rubrics!</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kern="1200" dirty="0">
                <a:solidFill>
                  <a:schemeClr val="tx1"/>
                </a:solidFill>
                <a:effectLst/>
                <a:latin typeface="+mn-lt"/>
                <a:ea typeface="+mn-ea"/>
                <a:cs typeface="+mn-cs"/>
              </a:rPr>
              <a:t>Look For: </a:t>
            </a:r>
            <a:endParaRPr lang="en-US" kern="1200" dirty="0">
              <a:solidFill>
                <a:schemeClr val="tx1"/>
              </a:solidFill>
              <a:effectLst/>
              <a:latin typeface="+mn-lt"/>
              <a:ea typeface="+mn-ea"/>
              <a:cs typeface="+mn-cs"/>
            </a:endParaRPr>
          </a:p>
          <a:p>
            <a:pPr marL="0" lvl="0" indent="0">
              <a:buFontTx/>
              <a:buNone/>
            </a:pPr>
            <a:r>
              <a:rPr lang="en-US" b="1" kern="1200" dirty="0">
                <a:solidFill>
                  <a:schemeClr val="tx1"/>
                </a:solidFill>
                <a:effectLst/>
                <a:latin typeface="+mn-lt"/>
                <a:ea typeface="+mn-ea"/>
                <a:cs typeface="+mn-cs"/>
              </a:rPr>
              <a:t> The student demonstrates deep understanding of all texts. *Really important to emphasize here that writing is about expressing the CONTENT, not solely about using proper conventions, including an introduction, etc. The demonstration of understanding is key, and the piece could not have been successful without it!</a:t>
            </a:r>
            <a:endParaRPr lang="en-US" b="0" kern="1200" dirty="0">
              <a:solidFill>
                <a:schemeClr val="tx1"/>
              </a:solidFill>
              <a:effectLst/>
              <a:latin typeface="+mn-lt"/>
              <a:ea typeface="+mn-ea"/>
              <a:cs typeface="+mn-cs"/>
            </a:endParaRPr>
          </a:p>
          <a:p>
            <a:pPr marL="171450" lvl="0" indent="-171450">
              <a:buFont typeface="Arial" charset="0"/>
              <a:buChar char="•"/>
            </a:pPr>
            <a:r>
              <a:rPr lang="en-US" b="1" kern="1200" dirty="0">
                <a:solidFill>
                  <a:schemeClr val="tx1"/>
                </a:solidFill>
                <a:effectLst/>
                <a:latin typeface="+mn-lt"/>
                <a:ea typeface="+mn-ea"/>
                <a:cs typeface="+mn-cs"/>
              </a:rPr>
              <a:t> </a:t>
            </a:r>
            <a:r>
              <a:rPr lang="en-US" kern="1200" dirty="0">
                <a:solidFill>
                  <a:schemeClr val="tx1"/>
                </a:solidFill>
                <a:effectLst/>
                <a:latin typeface="+mn-lt"/>
                <a:ea typeface="+mn-ea"/>
                <a:cs typeface="+mn-cs"/>
              </a:rPr>
              <a:t>In the introduction, the student summarizes the beliefs of the three characters from </a:t>
            </a:r>
            <a:r>
              <a:rPr lang="en-US" i="1" kern="1200" dirty="0">
                <a:solidFill>
                  <a:schemeClr val="tx1"/>
                </a:solidFill>
                <a:effectLst/>
                <a:latin typeface="+mn-lt"/>
                <a:ea typeface="+mn-ea"/>
                <a:cs typeface="+mn-cs"/>
              </a:rPr>
              <a:t>Flowers for Algernon</a:t>
            </a:r>
            <a:r>
              <a:rPr lang="en-US" kern="1200" dirty="0">
                <a:solidFill>
                  <a:schemeClr val="tx1"/>
                </a:solidFill>
                <a:effectLst/>
                <a:latin typeface="+mn-lt"/>
                <a:ea typeface="+mn-ea"/>
                <a:cs typeface="+mn-cs"/>
              </a:rPr>
              <a:t>, showing they understood the anchor text. </a:t>
            </a:r>
          </a:p>
          <a:p>
            <a:pPr marL="171450" lvl="0" indent="-171450">
              <a:buFont typeface="Arial" charset="0"/>
              <a:buChar char="•"/>
            </a:pPr>
            <a:r>
              <a:rPr lang="en-US" kern="1200" dirty="0">
                <a:solidFill>
                  <a:schemeClr val="tx1"/>
                </a:solidFill>
                <a:effectLst/>
                <a:latin typeface="+mn-lt"/>
                <a:ea typeface="+mn-ea"/>
                <a:cs typeface="+mn-cs"/>
              </a:rPr>
              <a:t>In paragraphs 2 and 3, the student summarizes key ideas from both articles and cites evidence to support those ideas, showing they understood the supplemental informational texts. </a:t>
            </a:r>
          </a:p>
          <a:p>
            <a:pPr marL="171450" lvl="0" indent="-171450">
              <a:buFont typeface="Arial" charset="0"/>
              <a:buChar char="•"/>
            </a:pPr>
            <a:r>
              <a:rPr lang="en-US" kern="1200" dirty="0">
                <a:solidFill>
                  <a:schemeClr val="tx1"/>
                </a:solidFill>
                <a:effectLst/>
                <a:latin typeface="+mn-lt"/>
                <a:ea typeface="+mn-ea"/>
                <a:cs typeface="+mn-cs"/>
              </a:rPr>
              <a:t>In the conclusion, the student makes connections between the three texts to support the assertion that “Burt would agree with these articles.”  </a:t>
            </a:r>
          </a:p>
          <a:p>
            <a:pPr lvl="0"/>
            <a:r>
              <a:rPr lang="en-US" b="1" kern="1200" dirty="0">
                <a:solidFill>
                  <a:schemeClr val="tx1"/>
                </a:solidFill>
                <a:effectLst/>
                <a:latin typeface="+mn-lt"/>
                <a:ea typeface="+mn-ea"/>
                <a:cs typeface="+mn-cs"/>
              </a:rPr>
              <a:t>The student expresses understanding of the content clearly and meets grade-level expectations for informative/explanatory writing. </a:t>
            </a:r>
            <a:endParaRPr lang="en-US" kern="1200" dirty="0">
              <a:solidFill>
                <a:schemeClr val="tx1"/>
              </a:solidFill>
              <a:effectLst/>
              <a:latin typeface="+mn-lt"/>
              <a:ea typeface="+mn-ea"/>
              <a:cs typeface="+mn-cs"/>
            </a:endParaRPr>
          </a:p>
          <a:p>
            <a:pPr marL="171450" lvl="0" indent="-171450">
              <a:buFont typeface="Arial" charset="0"/>
              <a:buChar char="•"/>
            </a:pPr>
            <a:r>
              <a:rPr lang="en-US" kern="1200" dirty="0">
                <a:solidFill>
                  <a:schemeClr val="tx1"/>
                </a:solidFill>
                <a:effectLst/>
                <a:latin typeface="+mn-lt"/>
                <a:ea typeface="+mn-ea"/>
                <a:cs typeface="+mn-cs"/>
              </a:rPr>
              <a:t>Participants could cite examples that align to any of the annotations of grade-level standards on the exemplar, including but not limited to: introducing a topic with context, providing a clear focus statement, organizing ideas logically, using appropriate transitions that clarify the relationship among ideas, and providing a concluding statement that follows from the information presented.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cs typeface="Calibri" panose="020F0502020204030204" pitchFamily="34" charset="0"/>
              </a:rPr>
              <a:t>Image Source: </a:t>
            </a:r>
            <a:r>
              <a:rPr lang="en-US" b="0" i="0" u="none" strike="noStrike" kern="1200" dirty="0">
                <a:solidFill>
                  <a:schemeClr val="tx1"/>
                </a:solidFill>
                <a:effectLst/>
                <a:ea typeface="+mn-ea"/>
                <a:cs typeface="Calibri" panose="020F0502020204030204" pitchFamily="34" charset="0"/>
              </a:rPr>
              <a:t>English Language Arts </a:t>
            </a:r>
            <a:r>
              <a:rPr lang="en-US" b="0" i="0" u="none" strike="noStrike" kern="1200" dirty="0" err="1">
                <a:solidFill>
                  <a:schemeClr val="tx1"/>
                </a:solidFill>
                <a:effectLst/>
                <a:ea typeface="+mn-ea"/>
                <a:cs typeface="Calibri" panose="020F0502020204030204" pitchFamily="34" charset="0"/>
              </a:rPr>
              <a:t>LearnZillion</a:t>
            </a:r>
            <a:r>
              <a:rPr lang="en-US" b="0" i="0" u="none" strike="noStrike" kern="1200" dirty="0">
                <a:solidFill>
                  <a:schemeClr val="tx1"/>
                </a:solidFill>
                <a:effectLst/>
                <a:ea typeface="+mn-ea"/>
                <a:cs typeface="Calibri" panose="020F0502020204030204" pitchFamily="34" charset="0"/>
              </a:rPr>
              <a:t> Guidebooks 2.0 Unit: Flowers for Algernon. (2017). Retrieved from </a:t>
            </a:r>
            <a:r>
              <a:rPr lang="en-US" b="0" i="0" u="sng" strike="noStrike" kern="1200" dirty="0">
                <a:solidFill>
                  <a:schemeClr val="tx1"/>
                </a:solidFill>
                <a:effectLst/>
                <a:ea typeface="+mn-ea"/>
                <a:cs typeface="Calibri" panose="020F0502020204030204" pitchFamily="34" charset="0"/>
                <a:hlinkClick r:id="rId3"/>
              </a:rPr>
              <a:t>https://learnzillion.com/resources/78764-flowers-for-algernon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2066195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5 minutes</a:t>
            </a:r>
            <a:r>
              <a:rPr lang="en-US" sz="1200" b="1" baseline="0" dirty="0"/>
              <a:t> </a:t>
            </a:r>
          </a:p>
          <a:p>
            <a:endParaRPr lang="en-US" sz="1200" b="1"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7944062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dirty="0"/>
          </a:p>
        </p:txBody>
      </p:sp>
    </p:spTree>
    <p:extLst>
      <p:ext uri="{BB962C8B-B14F-4D97-AF65-F5344CB8AC3E}">
        <p14:creationId xmlns:p14="http://schemas.microsoft.com/office/powerpoint/2010/main" val="1995156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dirty="0"/>
          </a:p>
        </p:txBody>
      </p:sp>
    </p:spTree>
    <p:extLst>
      <p:ext uri="{BB962C8B-B14F-4D97-AF65-F5344CB8AC3E}">
        <p14:creationId xmlns:p14="http://schemas.microsoft.com/office/powerpoint/2010/main" val="155489992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57890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have, once again, gone through the entire inquiry cycle! You’ve learned new content and tried it out in your classroom.   You brought back evidence of student learning form the lesson and then reflected on your experience with your peers.  You analyzed your student work and based on the patterns you saw in the data, identified student needs.  Remember that the whole point of the inquiry cycle is to improve teaching and learning.  Now that we’ve tried something and learned from that experience, you are equipped to change your practice. Today, we are closing the loop on the inquiry cycle by essentially making an action plan for how you plan to apply the lessons learned from this inquiry cycle. </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45804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55638"/>
            <a:ext cx="4556125" cy="2563812"/>
          </a:xfrm>
        </p:spPr>
      </p:sp>
      <p:sp>
        <p:nvSpPr>
          <p:cNvPr id="3" name="Notes Placeholder 2"/>
          <p:cNvSpPr>
            <a:spLocks noGrp="1"/>
          </p:cNvSpPr>
          <p:nvPr>
            <p:ph type="body" idx="1"/>
          </p:nvPr>
        </p:nvSpPr>
        <p:spPr>
          <a:xfrm>
            <a:off x="698474" y="3454268"/>
            <a:ext cx="5486400" cy="3600450"/>
          </a:xfrm>
        </p:spPr>
        <p:txBody>
          <a:bodyPr/>
          <a:lstStyle/>
          <a:p>
            <a:r>
              <a:rPr lang="en-US" b="1" dirty="0"/>
              <a:t>Duration: </a:t>
            </a:r>
            <a:r>
              <a:rPr lang="en-US" sz="1200" dirty="0"/>
              <a:t>30 seconds</a:t>
            </a:r>
          </a:p>
          <a:p>
            <a:pPr marL="0" indent="0">
              <a:buNone/>
            </a:pPr>
            <a:endParaRPr lang="en-US" sz="1200" dirty="0"/>
          </a:p>
          <a:p>
            <a:pPr marL="0" indent="0">
              <a:buNone/>
            </a:pPr>
            <a:r>
              <a:rPr lang="en-US" sz="1200" b="1" dirty="0"/>
              <a:t>Facilitator says: </a:t>
            </a:r>
            <a:r>
              <a:rPr lang="en-US" sz="1200" dirty="0"/>
              <a:t>Before you make a plan to act on the insight you’ve gained today about your students’ needs, I want to remind you of all the topics that comprised this arc of learning. </a:t>
            </a:r>
          </a:p>
          <a:p>
            <a:pPr marL="0" indent="0">
              <a:buNone/>
            </a:pPr>
            <a:endParaRPr lang="en-US" sz="1200" dirty="0"/>
          </a:p>
          <a:p>
            <a:pPr marL="0" indent="0">
              <a:buNone/>
            </a:pPr>
            <a:r>
              <a:rPr lang="en-US" sz="1200" b="1" dirty="0"/>
              <a:t>Facilitator says: </a:t>
            </a:r>
            <a:r>
              <a:rPr lang="en-US" sz="1200" dirty="0"/>
              <a:t>In a moment you will have a chance to apply some learning from Arc III – but first, let’s quickly recap the journey we’ve taken here in Arc III!  Remember</a:t>
            </a:r>
            <a:r>
              <a:rPr lang="en-US" sz="1200" baseline="0" dirty="0"/>
              <a:t> that this arc was comprised of modules 5 and 6 – with a focus on writing and supporting all students.  In between these two arcs you initiated a cycle of inquiry and then spent all of module 6 completing that cycle of inquiry.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203876038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a:t>
            </a:r>
            <a:r>
              <a:rPr lang="en-US" b="0" baseline="0" dirty="0"/>
              <a:t> seconds</a:t>
            </a:r>
            <a:endParaRPr lang="en-US" b="0" dirty="0"/>
          </a:p>
          <a:p>
            <a:pPr marL="0" indent="0">
              <a:buFontTx/>
              <a:buNone/>
            </a:pPr>
            <a:endParaRPr lang="en-US" b="1" dirty="0"/>
          </a:p>
          <a:p>
            <a:pPr marL="0" indent="0">
              <a:buFontTx/>
              <a:buNone/>
            </a:pPr>
            <a:r>
              <a:rPr lang="en-US" b="1" dirty="0"/>
              <a:t>Facilitator says: </a:t>
            </a:r>
            <a:r>
              <a:rPr lang="en-US" b="0" dirty="0"/>
              <a:t>Take a moment and review our learning progression from</a:t>
            </a:r>
            <a:r>
              <a:rPr lang="en-US" b="0" baseline="0" dirty="0"/>
              <a:t> module 5.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dirty="0"/>
          </a:p>
        </p:txBody>
      </p:sp>
    </p:spTree>
    <p:extLst>
      <p:ext uri="{BB962C8B-B14F-4D97-AF65-F5344CB8AC3E}">
        <p14:creationId xmlns:p14="http://schemas.microsoft.com/office/powerpoint/2010/main" val="2640571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 </a:t>
            </a:r>
            <a:r>
              <a:rPr lang="en-US" b="0" dirty="0"/>
              <a:t>30</a:t>
            </a:r>
            <a:r>
              <a:rPr lang="en-US" b="0" baseline="0" dirty="0"/>
              <a:t> seconds</a:t>
            </a:r>
            <a:endParaRPr lang="en-US" b="0" dirty="0"/>
          </a:p>
          <a:p>
            <a:pPr marL="0" indent="0">
              <a:buFontTx/>
              <a:buNone/>
            </a:pPr>
            <a:endParaRPr lang="en-US" b="1" dirty="0"/>
          </a:p>
          <a:p>
            <a:pPr marL="0" indent="0">
              <a:buFontTx/>
              <a:buNone/>
            </a:pPr>
            <a:r>
              <a:rPr lang="en-US" b="1" dirty="0"/>
              <a:t>Facilitator says:  </a:t>
            </a:r>
            <a:r>
              <a:rPr lang="en-US" b="0" dirty="0"/>
              <a:t>Then you applied what you learned about writing expectations and instruction to teach a lesson sequence in the classroom. You returned with writing pieces, evidence of your student’s learning, and in this Module we used those pieces to identify student needs. Then we explored Guidebooks tools that might be helpful in addressing some of the needs you identified. </a:t>
            </a:r>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8056344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Preview the directions for the task that participants will complete for the remainder of the session.  Explain that before they jump in and get started we want to think aloud what this process might look like (specifically how to identify which need to address!)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21426951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724119"/>
          </a:xfrm>
        </p:spPr>
        <p:txBody>
          <a:bodyPr/>
          <a:lstStyle/>
          <a:p>
            <a:r>
              <a:rPr lang="en-US" b="1" dirty="0"/>
              <a:t>Duration: </a:t>
            </a:r>
            <a:r>
              <a:rPr lang="en-US" dirty="0"/>
              <a:t>2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Model a brief think aloud to describe the process you would take to identify a need and then match it with a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a:t>
            </a:r>
            <a:r>
              <a:rPr lang="en-US" sz="1200" b="0" baseline="0" dirty="0"/>
              <a:t>When I look back at my rubric and the patterns I identified back in session 2, I see there are lots of different things I could focus on and lots of ways I could potentially group my students.”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baseline="0" dirty="0"/>
              <a:t>Click</a:t>
            </a:r>
            <a:r>
              <a:rPr lang="en-US" sz="1200" b="0" baseline="0" dirty="0"/>
              <a:t> to revel red circles.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“For instance I see a trend in my four students who scored all 0s (and a 1) on every aspect of the rubric.  I know that a lack of writing skill/ability is not their issue - these students do not understand the texts they are reading.  This is an ongoing issue that will require a lot of intentional small group instruction and knowledge building to support them in accessing these texts.  For my purposes today I’m not going to focus on this pattern.”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baseline="0" dirty="0"/>
              <a:t>Click</a:t>
            </a:r>
            <a:r>
              <a:rPr lang="en-US" sz="1200" b="0" baseline="0" dirty="0"/>
              <a:t> to remove red circles.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“I see a few other patterns and trends – a group of students struggling with focus in their writing, and generally, organization looking like an area of improvement that many students have.  But for my purposes today I think I want to focus on how to support this group here</a:t>
            </a:r>
            <a:r>
              <a:rPr lang="is-IS" sz="1200" b="0" baseline="0" dirty="0"/>
              <a: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1" baseline="0" dirty="0"/>
              <a:t>Click</a:t>
            </a:r>
            <a:r>
              <a:rPr lang="is-IS" sz="1200" b="0" baseline="0" dirty="0"/>
              <a:t> to revel red circle of students in score point 1 in style.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0" baseline="0" dirty="0"/>
              <a:t>“When I look at how these students performed on the first indicator, they demonstrate that they atleast have a basic comprehension of the big ideas in the text.  However, they are struggling with their writing style.  First, I want to look back at my definition sheet and remember what we mean by “style”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1" baseline="0" dirty="0"/>
              <a:t>Click</a:t>
            </a:r>
            <a:r>
              <a:rPr lang="is-IS" sz="1200" b="0" baseline="0" dirty="0"/>
              <a:t> to reveal definition sheet.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is-IS" sz="1200" b="0" baseline="0" dirty="0"/>
              <a:t>Read the key bullets from the definition sheet about style:</a:t>
            </a:r>
          </a:p>
          <a:p>
            <a:pPr marL="628650" lvl="1" indent="-171450">
              <a:buFont typeface="Arial" charset="0"/>
              <a:buChar char="•"/>
            </a:pPr>
            <a:r>
              <a:rPr lang="en-US" sz="1200" kern="1200" dirty="0">
                <a:solidFill>
                  <a:schemeClr val="tx1"/>
                </a:solidFill>
                <a:effectLst/>
                <a:latin typeface="+mn-lt"/>
                <a:ea typeface="+mn-ea"/>
                <a:cs typeface="+mn-cs"/>
              </a:rPr>
              <a:t>style is appropriate to purpose and audience</a:t>
            </a:r>
          </a:p>
          <a:p>
            <a:pPr marL="628650" lvl="1" indent="-171450">
              <a:buFont typeface="Arial" charset="0"/>
              <a:buChar char="•"/>
            </a:pPr>
            <a:r>
              <a:rPr lang="en-US" sz="1200" kern="1200" dirty="0">
                <a:solidFill>
                  <a:schemeClr val="tx1"/>
                </a:solidFill>
                <a:effectLst/>
                <a:latin typeface="+mn-lt"/>
                <a:ea typeface="+mn-ea"/>
                <a:cs typeface="+mn-cs"/>
              </a:rPr>
              <a:t>word choice is precise</a:t>
            </a:r>
          </a:p>
          <a:p>
            <a:pPr marL="628650" lvl="1" indent="-171450">
              <a:buFont typeface="Arial" charset="0"/>
              <a:buChar char="•"/>
            </a:pPr>
            <a:r>
              <a:rPr lang="en-US" sz="1200" kern="1200" dirty="0">
                <a:solidFill>
                  <a:schemeClr val="tx1"/>
                </a:solidFill>
                <a:effectLst/>
                <a:latin typeface="+mn-lt"/>
                <a:ea typeface="+mn-ea"/>
                <a:cs typeface="+mn-cs"/>
              </a:rPr>
              <a:t>sentence length and structure is varied and effective</a:t>
            </a:r>
            <a:r>
              <a:rPr lang="en-US" dirty="0">
                <a:effectLst/>
              </a:rPr>
              <a:t> </a:t>
            </a:r>
          </a:p>
          <a:p>
            <a:pPr marL="171450" lvl="0" indent="-171450">
              <a:buFont typeface="Arial" charset="0"/>
              <a:buChar char="•"/>
            </a:pPr>
            <a:r>
              <a:rPr lang="en-US" sz="1200" b="0" baseline="0" dirty="0">
                <a:effectLst/>
              </a:rPr>
              <a:t>“Now I need to look back at these students’ writing to see what specifically they need to improve about their style</a:t>
            </a:r>
            <a:r>
              <a:rPr lang="is-IS" sz="1200" b="0" baseline="0" dirty="0">
                <a:effectLst/>
              </a:rPr>
              <a:t>….it looks like word choice and sentence length/structure are a common trend across these 6 students”</a:t>
            </a:r>
          </a:p>
          <a:p>
            <a:pPr marL="171450" lvl="0" indent="-171450">
              <a:buFont typeface="Arial" charset="0"/>
              <a:buChar char="•"/>
            </a:pPr>
            <a:endParaRPr lang="is-IS" sz="1200" b="0" baseline="0" dirty="0">
              <a:effectLst/>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647411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does: </a:t>
            </a:r>
            <a:r>
              <a:rPr lang="en-US" b="0" dirty="0"/>
              <a:t>Use this slide as needed to emphasize key points during the debrief of the question: “What is effective about this student’s writing?” Emphasize the importance of content understanding!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212666243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that I have identified the trend in this group of students, I’m going to narrow my focus even further.  Before I tackle word choice with this group, I want to focus on their sentence length and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Now, I need to think about what support I will use to address this need.  I look back at the protocols we’ve learned in this module and realize that I can use every single one of these strategies to address this need!  While I think organizational frames could support them in quickly revising their writing for this specific task, I think this group needs some more intensive and ongoing support with this skill.  I think it will benefit them most to see some really strong examples before they begin working with organizational frames.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revel red box.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So, I’m going to start by modeling using student examples to dissect exemplar sentence structures throughout a piece of writing.  Then I will have them revisit their task to try revising a few of their sentences.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202443611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98676"/>
          </a:xfrm>
        </p:spPr>
        <p:txBody>
          <a:bodyPr/>
          <a:lstStyle/>
          <a:p>
            <a:r>
              <a:rPr lang="en-US" b="1" dirty="0"/>
              <a:t>Duration: </a:t>
            </a:r>
            <a:r>
              <a:rPr lang="en-US" dirty="0"/>
              <a:t>35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Review directions and expectations.  Point out that this “need” could be for the whole class, small groups, or even individual students. </a:t>
            </a:r>
            <a:r>
              <a:rPr lang="en-US" sz="1200" b="1" baseline="0" dirty="0"/>
              <a:t>Emphasize that for our purposes today, it’s really important to select just ONE thing to plan for! This doesn’t mean that you wouldn’t actually address all of the needs, but it will provide you with more meaningful planning practice in the context of today’s learning. </a:t>
            </a:r>
            <a:r>
              <a:rPr lang="en-US" sz="1200" b="0" baseline="0" dirty="0"/>
              <a:t>Direct participants to the planning tools in their note-catcher and provide independent work time.  After about 10 minutes, do a pulse check to see if everyone has identified the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Circulate during work time to support as needed and to identify participants you want to share at the end of the session. If time allows, have participants share their plans with a partner or invite a few participants to share with the whole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Additional Notes: </a:t>
            </a:r>
            <a:r>
              <a:rPr lang="en-US" sz="1200" b="0" baseline="0" dirty="0"/>
              <a:t>There are many ways to approach making this decision about what to do next. In general, it makes sense to remember that the purpose of writing is to clearly express understanding, and then to decide what students need most in getting closer to that goal. Other factors to consider are the size of the target group, and the amount of time available. In addition, teachers might consider what students will most need for upcoming writing tasks. Teachers need to be encouraged to use their judgment in making this planning decision.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19185210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Review directions and have participants meet with a partner to share and discuss their plans.  If time allows, invite participants to share out with the whole group.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Note: </a:t>
            </a:r>
            <a:r>
              <a:rPr lang="en-US" sz="1200" b="0" i="0" u="none" strike="noStrike" cap="none" baseline="0" dirty="0">
                <a:solidFill>
                  <a:schemeClr val="dk1"/>
                </a:solidFill>
                <a:latin typeface="+mn-lt"/>
                <a:ea typeface="Calibri"/>
                <a:cs typeface="Calibri"/>
                <a:sym typeface="Calibri"/>
              </a:rPr>
              <a:t>it’s possible that some teachers may not finish their full plan and will need to complete it for homework. However, it seems reasonable to expect most people to complete the planner template.  In any case, they should still share, using what they have.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dirty="0"/>
          </a:p>
        </p:txBody>
      </p:sp>
    </p:spTree>
    <p:extLst>
      <p:ext uri="{BB962C8B-B14F-4D97-AF65-F5344CB8AC3E}">
        <p14:creationId xmlns:p14="http://schemas.microsoft.com/office/powerpoint/2010/main" val="51717592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5.5 minutes</a:t>
            </a:r>
          </a:p>
          <a:p>
            <a:endParaRPr lang="en-US" sz="1200" b="0" baseline="0" dirty="0"/>
          </a:p>
          <a:p>
            <a:r>
              <a:rPr lang="en-US" sz="1200" b="1" baseline="0" dirty="0"/>
              <a:t>Facilitator says: </a:t>
            </a:r>
            <a:r>
              <a:rPr lang="en-US" sz="1200" b="0" baseline="0" dirty="0"/>
              <a:t>And that’s a wrap!  We’ve reached the end of our journey through the content modules! Let’s take a moment to reflect on how this learning has shaped our perspectives and our practices as educators.</a:t>
            </a:r>
          </a:p>
          <a:p>
            <a:endParaRPr lang="en-US" sz="1200" b="1" baseline="0" dirty="0"/>
          </a:p>
          <a:p>
            <a:r>
              <a:rPr lang="en-US" sz="1200" b="1" baseline="0" dirty="0"/>
              <a:t>Facilitator does: </a:t>
            </a:r>
            <a:r>
              <a:rPr lang="en-US" sz="1200" b="0" baseline="0" dirty="0"/>
              <a:t>Review prompt and point participants to the sentence stems in their note-catcher.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If time allows, do a whip around so that everyone can share!</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dirty="0"/>
          </a:p>
        </p:txBody>
      </p:sp>
    </p:spTree>
    <p:extLst>
      <p:ext uri="{BB962C8B-B14F-4D97-AF65-F5344CB8AC3E}">
        <p14:creationId xmlns:p14="http://schemas.microsoft.com/office/powerpoint/2010/main" val="26598355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says: </a:t>
            </a:r>
            <a:r>
              <a:rPr lang="en-US" sz="1200" b="0" baseline="0" dirty="0"/>
              <a:t>And while our journey through the Content Modules has come to an end, your journey is just beginning!  It is time for you to carry the torch – to light up your own practice, and to also light the path for others.  In our session tomorrow you will begin to practice PD facilitation so you feel equipped to eventually take this work back to your schools </a:t>
            </a:r>
            <a:r>
              <a:rPr lang="en-US" sz="1200" b="0" baseline="0" dirty="0">
                <a:sym typeface="Wingdings"/>
              </a:rPr>
              <a:t></a:t>
            </a:r>
          </a:p>
          <a:p>
            <a:endParaRPr lang="en-US" sz="1200" b="0" baseline="0" dirty="0">
              <a:sym typeface="Wingdings"/>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Image Source:</a:t>
            </a:r>
          </a:p>
          <a:p>
            <a:pPr marL="0" marR="0" lvl="0" indent="0" algn="l" rtl="0">
              <a:spcBef>
                <a:spcPts val="0"/>
              </a:spcBef>
              <a:buSzPct val="25000"/>
              <a:buNone/>
            </a:pPr>
            <a:r>
              <a:rPr lang="en-US" sz="1200" b="0" i="0" u="none" strike="noStrike" cap="none" dirty="0">
                <a:solidFill>
                  <a:schemeClr val="dk1"/>
                </a:solidFill>
                <a:ea typeface="Calibri"/>
                <a:cs typeface="Calibri"/>
                <a:sym typeface="Calibri"/>
              </a:rPr>
              <a:t>This</a:t>
            </a:r>
            <a:r>
              <a:rPr lang="en-US" sz="1200" b="0" i="0" u="none" strike="noStrike" cap="none" baseline="0" dirty="0">
                <a:solidFill>
                  <a:schemeClr val="dk1"/>
                </a:solidFill>
                <a:ea typeface="Calibri"/>
                <a:cs typeface="Calibri"/>
                <a:sym typeface="Calibri"/>
              </a:rPr>
              <a:t> image is in the 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dirty="0"/>
          </a:p>
        </p:txBody>
      </p:sp>
    </p:spTree>
    <p:extLst>
      <p:ext uri="{BB962C8B-B14F-4D97-AF65-F5344CB8AC3E}">
        <p14:creationId xmlns:p14="http://schemas.microsoft.com/office/powerpoint/2010/main" val="1654060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Now that we have a vision of excellence in mind, we are going to take a closer look now at the rubric. Remember, there are two different types of rubrics.  Since this task asks students to write an analytical essay</a:t>
            </a:r>
            <a:r>
              <a:rPr lang="is-IS" sz="1200" b="0" baseline="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Faciitator does: </a:t>
            </a:r>
            <a:r>
              <a:rPr lang="is-IS" sz="1200" b="0" baseline="0" dirty="0">
                <a:latin typeface="Calibri" panose="020F0502020204030204" pitchFamily="34" charset="0"/>
                <a:cs typeface="Calibri" panose="020F0502020204030204" pitchFamily="34" charset="0"/>
              </a:rPr>
              <a:t>Click to reveal red circle.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Facilitator says: </a:t>
            </a:r>
            <a:r>
              <a:rPr lang="is-IS" sz="1200" b="0" baseline="0" dirty="0">
                <a:latin typeface="Calibri" panose="020F0502020204030204" pitchFamily="34" charset="0"/>
                <a:cs typeface="Calibri" panose="020F0502020204030204" pitchFamily="34" charset="0"/>
              </a:rPr>
              <a:t>we will be using the LAT/RST rubric.  </a:t>
            </a:r>
            <a:r>
              <a:rPr lang="en-US" sz="1200" b="0" baseline="0" dirty="0">
                <a:latin typeface="Calibri" panose="020F0502020204030204" pitchFamily="34" charset="0"/>
                <a:cs typeface="Calibri" panose="020F0502020204030204" pitchFamily="34" charset="0"/>
              </a:rPr>
              <a:t>So now l</a:t>
            </a:r>
            <a:r>
              <a:rPr lang="is-IS" sz="1200" b="0" baseline="0" dirty="0">
                <a:latin typeface="Calibri" panose="020F0502020204030204" pitchFamily="34" charset="0"/>
                <a:cs typeface="Calibri" panose="020F0502020204030204" pitchFamily="34" charset="0"/>
              </a:rPr>
              <a:t>et’s take a closer look!</a:t>
            </a:r>
            <a:endParaRPr lang="en-US" sz="1200" b="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panose="020F0502020204030204" pitchFamily="34" charset="0"/>
                <a:cs typeface="Calibri" panose="020F0502020204030204" pitchFamily="34" charset="0"/>
              </a:rPr>
              <a:t>Image 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https://learnzillion.com/resources/81666-english-language-arts-guidebook-units</a:t>
            </a:r>
            <a:endParaRPr lang="en-US" sz="1200" b="0"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223690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39800"/>
            <a:ext cx="5486400" cy="3086100"/>
          </a:xfrm>
        </p:spPr>
      </p:sp>
      <p:sp>
        <p:nvSpPr>
          <p:cNvPr id="3" name="Notes Placeholder 2"/>
          <p:cNvSpPr>
            <a:spLocks noGrp="1"/>
          </p:cNvSpPr>
          <p:nvPr>
            <p:ph type="body" idx="1"/>
          </p:nvPr>
        </p:nvSpPr>
        <p:spPr>
          <a:xfrm>
            <a:off x="685800" y="4190690"/>
            <a:ext cx="5486400" cy="495331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dirty="0"/>
              <a:t>Review the directions and look fors.  Then, point participants to the LAT/RST</a:t>
            </a:r>
            <a:r>
              <a:rPr lang="en-US" baseline="0" dirty="0"/>
              <a:t> rubric in their materials. Circulate during independent review time.  After a few minutes, have participants discuss their observations with a partner. Afterwards, invite 2-3 participants to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It’s important to point out that the Score Point 4 column describes proficient, grade-level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Organization: </a:t>
            </a:r>
            <a:r>
              <a:rPr lang="en-US" sz="1200" kern="1200" dirty="0">
                <a:solidFill>
                  <a:schemeClr val="tx1"/>
                </a:solidFill>
                <a:effectLst/>
                <a:latin typeface="+mn-lt"/>
                <a:ea typeface="+mn-ea"/>
                <a:cs typeface="+mn-cs"/>
              </a:rPr>
              <a:t>There are two main constructs measured (two horizontal rows): “Reading Comprehension and Written Expression” (where most of the descriptors are) and “Knowledge of Language and Conventions.” Scores for each construct range from 0 – 4 for Reading Comprehension/Written Expression and from 0-3 for Language and Conventions. </a:t>
            </a:r>
          </a:p>
          <a:p>
            <a:pPr marL="171450" lvl="0" indent="-171450">
              <a:buFont typeface="Arial" charset="0"/>
              <a:buChar char="•"/>
            </a:pPr>
            <a:r>
              <a:rPr lang="en-US" sz="1200" b="1" kern="1200" dirty="0">
                <a:solidFill>
                  <a:schemeClr val="tx1"/>
                </a:solidFill>
                <a:effectLst/>
                <a:latin typeface="+mn-lt"/>
                <a:ea typeface="+mn-ea"/>
                <a:cs typeface="+mn-cs"/>
              </a:rPr>
              <a:t>Understanding: </a:t>
            </a:r>
            <a:r>
              <a:rPr lang="en-US" sz="1200" kern="1200" baseline="0" dirty="0">
                <a:solidFill>
                  <a:schemeClr val="tx1"/>
                </a:solidFill>
                <a:effectLst/>
                <a:latin typeface="+mn-lt"/>
                <a:ea typeface="+mn-ea"/>
                <a:cs typeface="+mn-cs"/>
              </a:rPr>
              <a:t>“Reading Comprehension” is an indicator on the rubric – this connects back to The Writing Process and the importance of students UNDERSTANDING texts and/or topics before writing</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b="1" kern="1200" dirty="0">
                <a:solidFill>
                  <a:schemeClr val="tx1"/>
                </a:solidFill>
                <a:effectLst/>
                <a:latin typeface="+mn-lt"/>
                <a:ea typeface="+mn-ea"/>
                <a:cs typeface="+mn-cs"/>
              </a:rPr>
              <a:t>Descriptors: </a:t>
            </a:r>
            <a:r>
              <a:rPr lang="en-US" sz="1200" kern="1200" dirty="0">
                <a:solidFill>
                  <a:schemeClr val="tx1"/>
                </a:solidFill>
                <a:effectLst/>
                <a:latin typeface="+mn-lt"/>
                <a:ea typeface="+mn-ea"/>
                <a:cs typeface="+mn-cs"/>
              </a:rPr>
              <a:t>The descriptors in the “4” column describe a proficient piece of writing that clearly expresses full understanding of the texts and ideas. As you move from left to right, additional language is included to clarify the extent to which students are meeting the descriptor. For example, a student at a “2” demonstrates “</a:t>
            </a:r>
            <a:r>
              <a:rPr lang="en-US" sz="1200" b="1" kern="1200" dirty="0">
                <a:solidFill>
                  <a:schemeClr val="tx1"/>
                </a:solidFill>
                <a:effectLst/>
                <a:latin typeface="+mn-lt"/>
                <a:ea typeface="+mn-ea"/>
                <a:cs typeface="+mn-cs"/>
              </a:rPr>
              <a:t>basic</a:t>
            </a:r>
            <a:r>
              <a:rPr lang="en-US" sz="1200" kern="1200" dirty="0">
                <a:solidFill>
                  <a:schemeClr val="tx1"/>
                </a:solidFill>
                <a:effectLst/>
                <a:latin typeface="+mn-lt"/>
                <a:ea typeface="+mn-ea"/>
                <a:cs typeface="+mn-cs"/>
              </a:rPr>
              <a:t> comprehension” and provides a “</a:t>
            </a:r>
            <a:r>
              <a:rPr lang="en-US" sz="1200" b="1" kern="1200" dirty="0">
                <a:solidFill>
                  <a:schemeClr val="tx1"/>
                </a:solidFill>
                <a:effectLst/>
                <a:latin typeface="+mn-lt"/>
                <a:ea typeface="+mn-ea"/>
                <a:cs typeface="+mn-cs"/>
              </a:rPr>
              <a:t>generally accurate </a:t>
            </a:r>
            <a:r>
              <a:rPr lang="en-US" sz="1200" kern="1200" dirty="0">
                <a:solidFill>
                  <a:schemeClr val="tx1"/>
                </a:solidFill>
                <a:effectLst/>
                <a:latin typeface="+mn-lt"/>
                <a:ea typeface="+mn-ea"/>
                <a:cs typeface="+mn-cs"/>
              </a:rPr>
              <a:t>analysis,” but a student at a “1” demonstrates “</a:t>
            </a:r>
            <a:r>
              <a:rPr lang="en-US" sz="1200" b="1" kern="1200" dirty="0">
                <a:solidFill>
                  <a:schemeClr val="tx1"/>
                </a:solidFill>
                <a:effectLst/>
                <a:latin typeface="+mn-lt"/>
                <a:ea typeface="+mn-ea"/>
                <a:cs typeface="+mn-cs"/>
              </a:rPr>
              <a:t>limited</a:t>
            </a:r>
            <a:r>
              <a:rPr lang="en-US" sz="1200" kern="1200" dirty="0">
                <a:solidFill>
                  <a:schemeClr val="tx1"/>
                </a:solidFill>
                <a:effectLst/>
                <a:latin typeface="+mn-lt"/>
                <a:ea typeface="+mn-ea"/>
                <a:cs typeface="+mn-cs"/>
              </a:rPr>
              <a:t> comprehension” and provides a “</a:t>
            </a:r>
            <a:r>
              <a:rPr lang="en-US" sz="1200" b="1" kern="1200" dirty="0">
                <a:solidFill>
                  <a:schemeClr val="tx1"/>
                </a:solidFill>
                <a:effectLst/>
                <a:latin typeface="+mn-lt"/>
                <a:ea typeface="+mn-ea"/>
                <a:cs typeface="+mn-cs"/>
              </a:rPr>
              <a:t>minimally accurate </a:t>
            </a:r>
            <a:r>
              <a:rPr lang="en-US" sz="1200" kern="1200" dirty="0">
                <a:solidFill>
                  <a:schemeClr val="tx1"/>
                </a:solidFill>
                <a:effectLst/>
                <a:latin typeface="+mn-lt"/>
                <a:ea typeface="+mn-ea"/>
                <a:cs typeface="+mn-cs"/>
              </a:rPr>
              <a:t>analysis.” These differences are bolded on the rubric. </a:t>
            </a: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491691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8290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Okay, so let’s dig even a little deeper to better understand these descriptors. On the slide you see a list of terms that you’re probably familiar with already – these are words we often use to describe aspects of student writing. Take a moment to read those to yourself. I want to illuminate now how the descriptors on the LEAP rubric, while not labeled explicitly this way, fall into these six “buckets.”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To do this, you’re going to … (directions on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Explain that when the descriptors on the rubric fall into 6 “big buckets.”  Briefly review the 6 big buckets in the purple box.  Explain that these represent the aspects of effective writing. Then click to reveal the directions and frame the activity participants will engage in: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To deepen your understanding of these descriptors and how the rubric is organized, you will work with a partner to re-read and label each of the descriptors on the rubric to show how and where these 6 aspects of effective writing live on the rubric. Note: each title is used exactly once.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Explain since the descriptors in each row differ only in degree, we will focus on unpacking the score Point 4, “Proficient “ column</a:t>
            </a:r>
            <a:r>
              <a:rPr lang="en-US" sz="1200" b="1" baseline="0" dirty="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baseline="0" dirty="0"/>
              <a:t>Facilitator does: </a:t>
            </a:r>
            <a:r>
              <a:rPr lang="en-US" sz="1200" b="0" baseline="0" dirty="0"/>
              <a:t>Provide 5 minutes for participants to work with a partner to label each descriptor in the score point 4 column. Then, check for understanding by inviting participants to share out their labels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Look for:</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Understanding</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Focus </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Evidence and Elaboration</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dirty="0"/>
              <a:t>Organization</a:t>
            </a:r>
            <a:r>
              <a:rPr lang="en-US" baseline="0" dirty="0"/>
              <a:t> </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aseline="0" dirty="0"/>
              <a:t>Style and Word Choice</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baseline="0" dirty="0"/>
              <a:t>Conventions</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baseline="0" dirty="0"/>
              <a:t>Additional notes for facilitators: </a:t>
            </a:r>
            <a:r>
              <a:rPr lang="en-US" b="0" baseline="0" dirty="0"/>
              <a:t>In case your participants ask for more information about any of these “buckets,” here are some brief descriptions to provide (from the rubric descriptors). No need to go into this much detail until prompted, though: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Understanding: </a:t>
            </a:r>
            <a:r>
              <a:rPr lang="en-US" b="0" baseline="0" dirty="0"/>
              <a:t>The writer demonstrates full comprehension of ideas and provides an accurate analysis based on the task/texts.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Focus: </a:t>
            </a:r>
            <a:r>
              <a:rPr lang="en-US" b="0" baseline="0" dirty="0"/>
              <a:t>The writer addresses and develops writing appropriately in response to the prompt/task (and considering the audience and purpose)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Evidence and Elaboration: </a:t>
            </a:r>
            <a:r>
              <a:rPr lang="en-US" b="0" baseline="0" dirty="0"/>
              <a:t>The writer uses clear reasoning and supports all ideas with relevant and sufficient text evidence.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Organization: </a:t>
            </a:r>
            <a:r>
              <a:rPr lang="en-US" b="0" baseline="0" dirty="0"/>
              <a:t>The writer’s ideas are organized logically and appropriately based on the task, purpose, and audience.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Style and Word Choice: </a:t>
            </a:r>
            <a:r>
              <a:rPr lang="en-US" b="0" baseline="0" dirty="0"/>
              <a:t>The writing is clear and coherent, and the writer uses a variety of sentence structures and precise language intentionally to convey meaning. </a:t>
            </a:r>
            <a:endParaRPr lang="en-US"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a:t>Conventions: </a:t>
            </a:r>
            <a:r>
              <a:rPr lang="en-US" b="0" baseline="0" dirty="0"/>
              <a:t>The writing shows command of grade-level expectations for grammar and conventions, and most importantly – any errors do NOT impede meaning! </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842407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FRAMING: </a:t>
            </a:r>
            <a:r>
              <a:rPr lang="en-US" sz="1200" b="0" baseline="0" dirty="0"/>
              <a:t>It can be tricky to know exactly what descriptors “look like” when we read a piece of student writing. This tool will help us CONNECT the descriptors to your students’ writing.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Rubrics can be tricky to use because they cover so many grade levels and address broad writing types. So, today we are going to look carefully at each descriptor on the rubric using a special Definition Sheet to clarify the connection between the descriptor and the student writing you have generated. This process will be a bit like using a key to interpret a map. Now let’s take a closer look at how the definition sheet is organized</a:t>
            </a:r>
            <a:r>
              <a:rPr lang="is-IS" sz="1200" b="0" baseline="0" dirty="0"/>
              <a:t>…</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4019184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participants to the 6-8 LAT/RST rubric and Definition Sheet in their handouts and briefly orient them to the tool.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Take a moment and look at the first column – what do you notice?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purple box and either confirm or clarify that this column of the definition sheet represents the same 6 aspects of writing we just used in the previous activity to label each indicator on the rubric.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Participants should notice these are the same 6 aspects of writing we just used to label the indicators of our rubric.</a:t>
            </a: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295505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let’s take a look at the second column.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Provide a moment for participants to review this column on their 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Does this language sound familiar at all?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Participants should notice that this is the same language from the rubric!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rubric and explain that the second column of the definition sheet comes directly from the rubric – specifically the highest scoring column of the rubric (score point 4 for Reading Comprehension and Written Expression, score point 3 for Language and Conventions)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776160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Now let’s take a look at the third and final column.  Take a moment to review these on your 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Provide a moment for participants to review this column on their own, then click to reveal the Let’s Discuss prompts.  If time allows, have participants discuss with a partner.  If running short on time, invite a few participants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589952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0" baseline="0" dirty="0"/>
          </a:p>
          <a:p>
            <a:r>
              <a:rPr lang="en-US" b="1" baseline="0" dirty="0"/>
              <a:t>Facilitator does: </a:t>
            </a:r>
            <a:r>
              <a:rPr lang="en-US" b="0" baseline="0" dirty="0"/>
              <a:t>Review Do Now reflection questions and have participants meet with their crawfish partner to share.</a:t>
            </a:r>
          </a:p>
          <a:p>
            <a:endParaRPr lang="en-US" b="0" i="0" u="none" strike="noStrike" cap="none" baseline="0" dirty="0">
              <a:solidFill>
                <a:schemeClr val="dk1"/>
              </a:solidFill>
              <a:latin typeface="+mn-lt"/>
              <a:ea typeface="Calibri"/>
              <a:cs typeface="Calibri"/>
              <a:sym typeface="Calibri"/>
            </a:endParaRPr>
          </a:p>
          <a:p>
            <a:r>
              <a:rPr lang="en-US" b="0" i="0" u="none" strike="noStrike" cap="none" baseline="0" dirty="0">
                <a:solidFill>
                  <a:schemeClr val="dk1"/>
                </a:solidFill>
                <a:latin typeface="+mn-lt"/>
                <a:ea typeface="Calibri"/>
                <a:cs typeface="Calibri"/>
                <a:sym typeface="Calibri"/>
              </a:rPr>
              <a:t>If time allows, invite a few participants to share reflections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dirty="0"/>
          </a:p>
        </p:txBody>
      </p:sp>
    </p:spTree>
    <p:extLst>
      <p:ext uri="{BB962C8B-B14F-4D97-AF65-F5344CB8AC3E}">
        <p14:creationId xmlns:p14="http://schemas.microsoft.com/office/powerpoint/2010/main" val="1181344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tx1"/>
                </a:solidFill>
              </a:rPr>
              <a:t>Facilitator says: </a:t>
            </a:r>
            <a:r>
              <a:rPr lang="en-US" sz="1200" b="0" baseline="0" dirty="0">
                <a:solidFill>
                  <a:schemeClr val="tx1"/>
                </a:solidFill>
              </a:rPr>
              <a:t>Now let’s zoom in on the first section of the rubric: Reading Comprehension and Written Expression</a:t>
            </a:r>
            <a:r>
              <a:rPr lang="en-US" sz="1200" b="1" baseline="0" dirty="0">
                <a:solidFill>
                  <a:schemeClr val="tx1"/>
                </a:solidFill>
              </a:rPr>
              <a:t>. </a:t>
            </a:r>
            <a:r>
              <a:rPr lang="en-US" sz="1200" b="0" baseline="0" dirty="0">
                <a:solidFill>
                  <a:schemeClr val="tx1"/>
                </a:solidFill>
              </a:rPr>
              <a:t>We are going to practice using our definition sheet by looking at specific examples from the exemplar writing we read earlier in the session.  For our purposes right now, we are going to look only at the first 5 rows, which correspond to each of the Reading Comp and Written Expression indicators on the rubric..  We will be discussing “conventions” a little bit later and will then explore it in much greater depth in session 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628391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52463"/>
            <a:ext cx="5486400" cy="3086100"/>
          </a:xfrm>
        </p:spPr>
      </p:sp>
      <p:sp>
        <p:nvSpPr>
          <p:cNvPr id="3" name="Notes Placeholder 2"/>
          <p:cNvSpPr>
            <a:spLocks noGrp="1"/>
          </p:cNvSpPr>
          <p:nvPr>
            <p:ph type="body" idx="1"/>
          </p:nvPr>
        </p:nvSpPr>
        <p:spPr>
          <a:xfrm>
            <a:off x="685800" y="3875896"/>
            <a:ext cx="5486400" cy="5268103"/>
          </a:xfrm>
        </p:spPr>
        <p:txBody>
          <a:bodyPr/>
          <a:lstStyle/>
          <a:p>
            <a:r>
              <a:rPr lang="en-US" b="1" dirty="0"/>
              <a:t>Duration: </a:t>
            </a:r>
            <a:r>
              <a:rPr lang="en-US" b="0" dirty="0"/>
              <a:t>7</a:t>
            </a:r>
            <a:r>
              <a:rPr lang="en-US" dirty="0"/>
              <a:t> minutes</a:t>
            </a:r>
          </a:p>
          <a:p>
            <a:endParaRPr lang="en-US" dirty="0"/>
          </a:p>
          <a:p>
            <a:r>
              <a:rPr lang="en-US" b="1" dirty="0"/>
              <a:t>Facilitator does: </a:t>
            </a:r>
            <a:r>
              <a:rPr lang="en-US" dirty="0"/>
              <a:t>Review directions and point participants to the 5 examples in their note-catcher. Have participants work with</a:t>
            </a:r>
            <a:r>
              <a:rPr lang="en-US" baseline="0" dirty="0"/>
              <a:t> a different partner (move to find someone else in the room) to complete this task.  Afterwards, invite participants to share out their observations.</a:t>
            </a:r>
          </a:p>
          <a:p>
            <a:endParaRPr lang="en-US" baseline="0" dirty="0"/>
          </a:p>
          <a:p>
            <a:r>
              <a:rPr lang="en-US" baseline="0" dirty="0"/>
              <a:t>Look For:</a:t>
            </a:r>
          </a:p>
          <a:p>
            <a:pPr marL="171450" lvl="0" indent="-171450">
              <a:buFont typeface="Arial" charset="0"/>
              <a:buChar char="•"/>
            </a:pPr>
            <a:r>
              <a:rPr lang="en-US" sz="1200" b="1" kern="1200" dirty="0">
                <a:solidFill>
                  <a:schemeClr val="tx1"/>
                </a:solidFill>
                <a:effectLst/>
                <a:latin typeface="+mn-lt"/>
                <a:ea typeface="+mn-ea"/>
                <a:cs typeface="+mn-cs"/>
              </a:rPr>
              <a:t>Example 1 (Understanding): </a:t>
            </a:r>
            <a:r>
              <a:rPr lang="en-US" sz="1200" kern="1200" dirty="0">
                <a:solidFill>
                  <a:schemeClr val="tx1"/>
                </a:solidFill>
                <a:effectLst/>
                <a:latin typeface="+mn-lt"/>
                <a:ea typeface="+mn-ea"/>
                <a:cs typeface="+mn-cs"/>
              </a:rPr>
              <a:t>The claim the writer makes here is specific and a valid response to the prompt, which shows they understood the texts and concepts. The evidence is accurate and well-chosen to support the claim, also demonstrating understanding of the content. The essay explains the evidence and its connection to Burt’s opinion in a way that makes sense. </a:t>
            </a:r>
          </a:p>
          <a:p>
            <a:pPr marL="171450" lvl="0" indent="-171450">
              <a:buFont typeface="Arial" charset="0"/>
              <a:buChar char="•"/>
            </a:pPr>
            <a:r>
              <a:rPr lang="en-US" sz="1200" b="1" kern="1200" dirty="0">
                <a:solidFill>
                  <a:schemeClr val="tx1"/>
                </a:solidFill>
                <a:effectLst/>
                <a:latin typeface="+mn-lt"/>
                <a:ea typeface="+mn-ea"/>
                <a:cs typeface="+mn-cs"/>
              </a:rPr>
              <a:t>Example 2 (Focus): </a:t>
            </a:r>
            <a:r>
              <a:rPr lang="en-US" sz="1200" kern="1200" dirty="0">
                <a:solidFill>
                  <a:schemeClr val="tx1"/>
                </a:solidFill>
                <a:effectLst/>
                <a:latin typeface="+mn-lt"/>
                <a:ea typeface="+mn-ea"/>
                <a:cs typeface="+mn-cs"/>
              </a:rPr>
              <a:t>This is a clear claim or thesis. This statement allows the reader easily to identify the writer’s focus. </a:t>
            </a:r>
          </a:p>
          <a:p>
            <a:pPr marL="171450" lvl="0" indent="-171450">
              <a:buFont typeface="Arial" charset="0"/>
              <a:buChar char="•"/>
            </a:pPr>
            <a:r>
              <a:rPr lang="en-US" sz="1200" b="1" kern="1200" dirty="0">
                <a:solidFill>
                  <a:schemeClr val="tx1"/>
                </a:solidFill>
                <a:effectLst/>
                <a:latin typeface="+mn-lt"/>
                <a:ea typeface="+mn-ea"/>
                <a:cs typeface="+mn-cs"/>
              </a:rPr>
              <a:t>Example 3 (Evidence and Elaboration): </a:t>
            </a:r>
            <a:r>
              <a:rPr lang="en-US" sz="1200" kern="1200" dirty="0">
                <a:solidFill>
                  <a:schemeClr val="tx1"/>
                </a:solidFill>
                <a:effectLst/>
                <a:latin typeface="+mn-lt"/>
                <a:ea typeface="+mn-ea"/>
                <a:cs typeface="+mn-cs"/>
              </a:rPr>
              <a:t>The evidence selected here (“IQ tests are pretty meaningless…does not say anything about your general intelligence”) is relevant and accurate. It directly supports the writer’s claim that Burt’s beliefs are most similar to those of the article’s authors. The writer’s elaboration (beginning with: “This supports Burt’s opinion…”) directly explains how this evidence supports the claim. </a:t>
            </a:r>
          </a:p>
          <a:p>
            <a:pPr marL="171450" lvl="0" indent="-171450">
              <a:buFont typeface="Arial" charset="0"/>
              <a:buChar char="•"/>
            </a:pPr>
            <a:r>
              <a:rPr lang="en-US" sz="1200" b="1" kern="1200" dirty="0">
                <a:solidFill>
                  <a:schemeClr val="tx1"/>
                </a:solidFill>
                <a:effectLst/>
                <a:latin typeface="+mn-lt"/>
                <a:ea typeface="+mn-ea"/>
                <a:cs typeface="+mn-cs"/>
              </a:rPr>
              <a:t>Example 4 (Organization): </a:t>
            </a:r>
            <a:r>
              <a:rPr lang="en-US" sz="1200" kern="1200" dirty="0">
                <a:solidFill>
                  <a:schemeClr val="tx1"/>
                </a:solidFill>
                <a:effectLst/>
                <a:latin typeface="+mn-lt"/>
                <a:ea typeface="+mn-ea"/>
                <a:cs typeface="+mn-cs"/>
              </a:rPr>
              <a:t>This sections provides a strong conclusion that restates the focus of the essay and follows clearly from the information in the rest of the essay. The writer uses transition words/linking phrases that make connections between concepts, such as “Both of the articles…” and “Based on the quotation…”</a:t>
            </a:r>
          </a:p>
          <a:p>
            <a:pPr marL="171450" lvl="0" indent="-171450">
              <a:buFont typeface="Arial" charset="0"/>
              <a:buChar char="•"/>
            </a:pPr>
            <a:r>
              <a:rPr lang="en-US" sz="1200" b="1" kern="1200" dirty="0">
                <a:solidFill>
                  <a:schemeClr val="tx1"/>
                </a:solidFill>
                <a:effectLst/>
                <a:latin typeface="+mn-lt"/>
                <a:ea typeface="+mn-ea"/>
                <a:cs typeface="+mn-cs"/>
              </a:rPr>
              <a:t>Example 5 (Style and Word Choice): </a:t>
            </a:r>
            <a:r>
              <a:rPr lang="en-US" sz="1200" kern="1200" dirty="0">
                <a:solidFill>
                  <a:schemeClr val="tx1"/>
                </a:solidFill>
                <a:effectLst/>
                <a:latin typeface="+mn-lt"/>
                <a:ea typeface="+mn-ea"/>
                <a:cs typeface="+mn-cs"/>
              </a:rPr>
              <a:t>The style is appropriate to the purpose and the audience. The word choice is precise, and sentence length and structure are varied and effective. </a:t>
            </a: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085105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panose="020B0604020202020204" pitchFamily="34" charset="0"/>
              <a:buChar char="•"/>
            </a:pPr>
            <a:r>
              <a:rPr lang="en-US" dirty="0"/>
              <a:t>the claim is a specific and valid response to the prompt, which shows understanding of the text </a:t>
            </a:r>
          </a:p>
          <a:p>
            <a:pPr marL="171450" indent="-171450">
              <a:buFont typeface="Arial" panose="020B0604020202020204" pitchFamily="34" charset="0"/>
              <a:buChar char="•"/>
            </a:pPr>
            <a:r>
              <a:rPr lang="en-US" dirty="0"/>
              <a:t>the evidence is accurate and well-chosen</a:t>
            </a:r>
          </a:p>
          <a:p>
            <a:pPr marL="171450" indent="-171450">
              <a:buFont typeface="Arial" panose="020B0604020202020204" pitchFamily="34" charset="0"/>
              <a:buChar char="•"/>
            </a:pPr>
            <a:r>
              <a:rPr lang="en-US" dirty="0"/>
              <a:t>the essay explains the evidence in a way that makes sense</a:t>
            </a:r>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1265857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charset="0"/>
              <a:buChar char="•"/>
            </a:pPr>
            <a:r>
              <a:rPr lang="en-US" dirty="0"/>
              <a:t>there is a clear claim or thesis / focus statement </a:t>
            </a:r>
          </a:p>
          <a:p>
            <a:pPr marL="171450" indent="-171450">
              <a:buFont typeface="Arial" charset="0"/>
              <a:buChar char="•"/>
            </a:pPr>
            <a:r>
              <a:rPr lang="en-US" dirty="0"/>
              <a:t>the reader can easily identify the writer’s main idea (focus)</a:t>
            </a: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852846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endParaRPr lang="en-US" b="1" dirty="0"/>
          </a:p>
          <a:p>
            <a:endParaRPr lang="en-US" b="1" dirty="0"/>
          </a:p>
          <a:p>
            <a:r>
              <a:rPr lang="en-US" b="1" dirty="0"/>
              <a:t>Look for:</a:t>
            </a:r>
          </a:p>
          <a:p>
            <a:pPr marL="171450" indent="-171450">
              <a:buFont typeface="Arial" panose="020B0604020202020204" pitchFamily="34" charset="0"/>
              <a:buChar char="•"/>
            </a:pPr>
            <a:r>
              <a:rPr lang="en-US" dirty="0"/>
              <a:t>relevant, accurate evidence from text that supports and develops the claim / thesis</a:t>
            </a:r>
          </a:p>
          <a:p>
            <a:pPr marL="171450" indent="-171450">
              <a:buFont typeface="Arial" panose="020B0604020202020204" pitchFamily="34" charset="0"/>
              <a:buChar char="•"/>
            </a:pPr>
            <a:r>
              <a:rPr lang="en-US" dirty="0"/>
              <a:t>elaboration that explains  and /or  analyzes how the evidence supports the claim / thesis </a:t>
            </a:r>
          </a:p>
          <a:p>
            <a:endParaRPr lang="en-US" dirty="0"/>
          </a:p>
          <a:p>
            <a:r>
              <a:rPr lang="en-US" dirty="0"/>
              <a:t>Note: the</a:t>
            </a:r>
            <a:r>
              <a:rPr lang="en-US" baseline="0" dirty="0"/>
              <a:t> descriptors about evidence in this section of the rubric also appeared in the “understanding” section of the rubric. This is okay – it is because here they are looking specifically for evidence, while in the “understanding” section they were making an overall judgment about the student’s understanding</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886350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charset="0"/>
              <a:buChar char="•"/>
            </a:pPr>
            <a:r>
              <a:rPr lang="en-US" dirty="0"/>
              <a:t>conclusion restates the focus and / or follows clearly from the thinking in the essay</a:t>
            </a:r>
          </a:p>
          <a:p>
            <a:pPr marL="171450" indent="-171450">
              <a:buFont typeface="Arial" charset="0"/>
              <a:buChar char="•"/>
            </a:pPr>
            <a:r>
              <a:rPr lang="en-US" dirty="0"/>
              <a:t>transitions / linking phrases make connections between concepts and ideas clear </a:t>
            </a:r>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1304848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Please note this slide is hidden for facilitator reference only.</a:t>
            </a:r>
          </a:p>
          <a:p>
            <a:endParaRPr lang="en-US" b="1" dirty="0"/>
          </a:p>
          <a:p>
            <a:r>
              <a:rPr lang="en-US" b="1" dirty="0"/>
              <a:t>Look for:</a:t>
            </a:r>
          </a:p>
          <a:p>
            <a:pPr marL="171450" indent="-171450">
              <a:buFont typeface="Arial" panose="020B0604020202020204" pitchFamily="34" charset="0"/>
              <a:buChar char="•"/>
            </a:pPr>
            <a:r>
              <a:rPr lang="en-US" dirty="0"/>
              <a:t>style is appropriate to purpose and audience</a:t>
            </a:r>
          </a:p>
          <a:p>
            <a:pPr marL="171450" indent="-171450">
              <a:buFont typeface="Arial" panose="020B0604020202020204" pitchFamily="34" charset="0"/>
              <a:buChar char="•"/>
            </a:pPr>
            <a:r>
              <a:rPr lang="en-US" dirty="0"/>
              <a:t>word choice is precise</a:t>
            </a:r>
          </a:p>
          <a:p>
            <a:pPr marL="171450" indent="-171450">
              <a:buFont typeface="Arial" panose="020B0604020202020204" pitchFamily="34" charset="0"/>
              <a:buChar char="•"/>
            </a:pPr>
            <a:r>
              <a:rPr lang="en-US" dirty="0"/>
              <a:t>sentence length and structure is varied and effective</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386811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dirty="0"/>
          </a:p>
          <a:p>
            <a:endParaRPr lang="en-US" dirty="0"/>
          </a:p>
          <a:p>
            <a:r>
              <a:rPr lang="en-US" b="1" dirty="0"/>
              <a:t>Facilitator says: </a:t>
            </a:r>
            <a:r>
              <a:rPr lang="en-US" b="0" dirty="0"/>
              <a:t>In a moment you will have the opportunity to work with a partner evaluating another piece of student writing using both the exemplar and the definition sheet.  For now, we will only be looking at the first 5 descriptors</a:t>
            </a:r>
            <a:r>
              <a:rPr lang="en-US" b="0" baseline="0" dirty="0"/>
              <a:t> (under Reading Comprehension and Written Expression) and will be discussing Conventions later. </a:t>
            </a:r>
            <a:endParaRPr lang="en-US" b="0" dirty="0"/>
          </a:p>
          <a:p>
            <a:endParaRPr lang="en-US" b="0" dirty="0"/>
          </a:p>
          <a:p>
            <a:r>
              <a:rPr lang="en-US" b="1" dirty="0"/>
              <a:t>Facilitator does:</a:t>
            </a:r>
            <a:r>
              <a:rPr lang="en-US" b="1" baseline="0" dirty="0"/>
              <a:t> </a:t>
            </a:r>
            <a:r>
              <a:rPr lang="en-US" b="0" baseline="0" dirty="0"/>
              <a:t>Give participants a moment to read the steps to themselves. </a:t>
            </a:r>
          </a:p>
          <a:p>
            <a:endParaRPr lang="en-US" b="0" baseline="0" dirty="0"/>
          </a:p>
          <a:p>
            <a:r>
              <a:rPr lang="en-US" b="1" dirty="0"/>
              <a:t>Facilitator says: </a:t>
            </a:r>
            <a:r>
              <a:rPr lang="en-US" b="0" dirty="0"/>
              <a:t>But</a:t>
            </a:r>
            <a:r>
              <a:rPr lang="en-US" b="0" baseline="0" dirty="0"/>
              <a:t> first let’s take a look at how you will be using the rubric to evaluate Christopher’s writing</a:t>
            </a:r>
            <a:r>
              <a:rPr lang="is-IS" b="0"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397977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9354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This should look familiar!  We are going to use a similar process as what we did back in Module 4.  Remember in that module we had a rubric for text-based responses.  We kept track of our class data by recording each student’s initials directly on the rubric.  We are going to do that same thing with our writing rubric!  As you can see here I analyzed a student response – with the initials TL – and recorded where they fall along the rubric for each descriptor. When you do this for Christopher, you will just use the initials “CB.”</a:t>
            </a:r>
            <a:endParaRPr lang="en-US" sz="1200" b="1" baseline="0" dirty="0"/>
          </a:p>
          <a:p>
            <a:endParaRPr lang="en-US" sz="1200" b="1"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Pause to ask if there are any questions about this process.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says: </a:t>
            </a:r>
            <a:r>
              <a:rPr lang="en-US" sz="1200" b="0" kern="1200" baseline="0" dirty="0">
                <a:solidFill>
                  <a:schemeClr val="tx1"/>
                </a:solidFill>
                <a:effectLst/>
                <a:latin typeface="+mn-lt"/>
                <a:ea typeface="+mn-ea"/>
                <a:cs typeface="+mn-cs"/>
              </a:rPr>
              <a:t>I also want to pause here and emphasize that this process, for our purposes, is not about grading (even though we know you may use these rubrics to grade writing in other situations!). Our focus here – and all day – will be using this rubric as a tool to help us </a:t>
            </a:r>
            <a:r>
              <a:rPr lang="en-US" sz="1200" b="1" u="sng" kern="1200" baseline="0" dirty="0">
                <a:solidFill>
                  <a:schemeClr val="tx1"/>
                </a:solidFill>
                <a:effectLst/>
                <a:latin typeface="+mn-lt"/>
                <a:ea typeface="+mn-ea"/>
                <a:cs typeface="+mn-cs"/>
              </a:rPr>
              <a:t>identify student strengths and needs </a:t>
            </a:r>
            <a:r>
              <a:rPr lang="en-US" sz="1200" b="0" kern="1200" baseline="0" dirty="0">
                <a:solidFill>
                  <a:schemeClr val="tx1"/>
                </a:solidFill>
                <a:effectLst/>
                <a:latin typeface="+mn-lt"/>
                <a:ea typeface="+mn-ea"/>
                <a:cs typeface="+mn-cs"/>
              </a:rPr>
              <a:t>so that we can better support them as writers. So, try not to get hung up on whether or not this student would earn a particular grade or not based on the writing – just make sure you’re evaluating the buckets authentically and realistically so you can work to provide support where it’s most needed!</a:t>
            </a:r>
            <a:endParaRPr lang="en-US" sz="1200" b="1"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10841810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15</a:t>
            </a:r>
            <a:r>
              <a:rPr lang="en-US" dirty="0"/>
              <a:t> minutes</a:t>
            </a:r>
          </a:p>
          <a:p>
            <a:endParaRPr lang="en-US" dirty="0"/>
          </a:p>
          <a:p>
            <a:r>
              <a:rPr lang="en-US" b="1" dirty="0"/>
              <a:t>Facilitator does: </a:t>
            </a:r>
            <a:r>
              <a:rPr lang="en-US" dirty="0"/>
              <a:t>Review directions and point participants the second sample writing in their note-catchers. Provide 3</a:t>
            </a:r>
            <a:r>
              <a:rPr lang="en-US" baseline="0" dirty="0"/>
              <a:t> minutes of independent review time. Then, click to reveal the next set of directions and provide some important framing before participants begin working:</a:t>
            </a:r>
          </a:p>
          <a:p>
            <a:endParaRPr lang="en-US" baseline="0" dirty="0"/>
          </a:p>
          <a:p>
            <a:r>
              <a:rPr lang="en-US" b="1" baseline="0" dirty="0"/>
              <a:t>Framing: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learning to make judgement like this takes time and experience. Our goal is merely to “get our feet wet” and experiment with analyzing student work.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There are times when teachers do need</a:t>
            </a:r>
            <a:r>
              <a:rPr lang="en-US" baseline="0" dirty="0"/>
              <a:t> to give a holistic score – when the assessment is summative and final. However, our purposes here are formative.  Teachers are looking at student work for the purposes of seeing what student strengths and weaknesses are, so that they can plan instruction around these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Knowing that a piece or set of pieces is generally  “strong” or “weak” is less important than pinpointing </a:t>
            </a:r>
            <a:r>
              <a:rPr lang="en-US" b="1" dirty="0"/>
              <a:t>specific</a:t>
            </a:r>
            <a:r>
              <a:rPr lang="en-US" dirty="0"/>
              <a:t> strengths and weaknesses of our students’ writing which can be acted on.</a:t>
            </a:r>
          </a:p>
          <a:p>
            <a:pPr marL="0" indent="0">
              <a:buNone/>
            </a:pPr>
            <a:r>
              <a:rPr lang="en-US" dirty="0"/>
              <a:t> </a:t>
            </a:r>
          </a:p>
          <a:p>
            <a:pPr marL="0" indent="0">
              <a:buNone/>
            </a:pPr>
            <a:r>
              <a:rPr lang="en-US" b="1" dirty="0"/>
              <a:t>Facilitator does: </a:t>
            </a:r>
            <a:r>
              <a:rPr lang="en-US" b="1" baseline="0" dirty="0"/>
              <a:t> </a:t>
            </a:r>
            <a:r>
              <a:rPr lang="en-US" b="0" baseline="0" dirty="0"/>
              <a:t>Remind participants that right now we are only looking at the first 5 descriptors on the definition sheet and shouldn’t be evaluating Conventions just yet.  H</a:t>
            </a:r>
            <a:r>
              <a:rPr lang="en-US" baseline="0" dirty="0"/>
              <a:t>ave participants work with a partner to evaluate the student’s writing. Circulate during work time (15 minutes).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280853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a:t>
            </a:r>
            <a:r>
              <a:rPr lang="en-US" dirty="0"/>
              <a:t> minutes</a:t>
            </a:r>
          </a:p>
          <a:p>
            <a:endParaRPr lang="en-US" dirty="0"/>
          </a:p>
          <a:p>
            <a:r>
              <a:rPr lang="en-US" b="1" dirty="0"/>
              <a:t>Facilitator does: </a:t>
            </a:r>
            <a:r>
              <a:rPr lang="en-US" dirty="0"/>
              <a:t>Invite participants to share their observations and reflections with the whole group.</a:t>
            </a:r>
          </a:p>
          <a:p>
            <a:endParaRPr lang="en-US" dirty="0"/>
          </a:p>
          <a:p>
            <a:r>
              <a:rPr lang="en-US" b="1" dirty="0"/>
              <a:t>Note:</a:t>
            </a:r>
            <a:r>
              <a:rPr lang="en-US" b="1" baseline="0" dirty="0"/>
              <a:t> </a:t>
            </a:r>
            <a:r>
              <a:rPr lang="en-US" baseline="0" dirty="0"/>
              <a:t>sample rubric for evaluating Christopher is hidden on the next slide for facilitator reference.  Since we want the focus to be on participants getting their feet wet with these indicators and not getting hung up on whether something is a 2 or a 3 on the rubric, we want to de-emphasize the actual scores and instead emphasize the strengths and weaknesses they see in the writing based on these indicators.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47660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Please note this slide is hidden for facilitator reference only.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Image 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sz="1200" b="0" baseline="0" dirty="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898172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559704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5068699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7990023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As you can see, the bulk of our session will be spent analyzing the student writing you brought! </a:t>
            </a: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922574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12552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 discuss evidence with peers.</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By now, you have developed a SPECIFIC  understanding of what a strong student response to the question in your writing sequence looks like. And in our previous session you practiced using an exemplar and a rubric to evaluate student writing.  Now is your chance to apply that same process to your own students’ writing! </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699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the task – emphasize that teachers are going to use the same process they practiced in Session1 with the student writing samples they brought.  Encourage them to analyze as many student samples as they can, but note they will not have time to complete the entire class at this time. </a:t>
            </a:r>
            <a:r>
              <a:rPr lang="en-US" baseline="0" dirty="0"/>
              <a:t>Remind teachers that this can seem time-consuming at first, but as they get better at it, it takes less time.</a:t>
            </a:r>
          </a:p>
          <a:p>
            <a:endParaRPr lang="en-US" baseline="0" dirty="0"/>
          </a:p>
          <a:p>
            <a:r>
              <a:rPr lang="en-US" b="1" baseline="0" dirty="0"/>
              <a:t>IMPORTANT: </a:t>
            </a:r>
            <a:r>
              <a:rPr lang="en-US" baseline="0" dirty="0"/>
              <a:t>Note the bold print in step 3 – we are only focused on reading comp and written expression right now (they should ignore the conventions row for our purposes in this session).</a:t>
            </a:r>
          </a:p>
          <a:p>
            <a:endParaRPr lang="en-US" baseline="0" dirty="0"/>
          </a:p>
          <a:p>
            <a:r>
              <a:rPr lang="en-US" baseline="0" dirty="0"/>
              <a:t>Note: It will be helpful to remind teachers that this a “get your feet wet” activity for looking at student work. They will get general ideas of where their students are here, and general indicators of future instructional needs, not a precise diagnosis.</a:t>
            </a: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6931571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Facilitator says: </a:t>
            </a:r>
            <a:r>
              <a:rPr lang="en-US" sz="1200" b="0" baseline="0" dirty="0">
                <a:latin typeface="Calibri" panose="020F0502020204030204" pitchFamily="34" charset="0"/>
                <a:cs typeface="Calibri" panose="020F0502020204030204" pitchFamily="34" charset="0"/>
              </a:rPr>
              <a:t>You will be using the same tools we used in the previous session to analyze student writing – a LEAP rubric, the definition sheet that acts as map key for that rubric, and the annotated exemplar for your task.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Source: </a:t>
            </a:r>
            <a:r>
              <a:rPr lang="en-US" sz="1200" b="0" i="0" u="none" strike="noStrike" kern="1200" dirty="0">
                <a:solidFill>
                  <a:schemeClr val="tx1"/>
                </a:solidFill>
                <a:effectLst/>
                <a:latin typeface="Calibri" panose="020F0502020204030204" pitchFamily="34" charset="0"/>
                <a:cs typeface="Calibri" panose="020F0502020204030204" pitchFamily="34" charset="0"/>
              </a:rPr>
              <a:t>English Language Arts </a:t>
            </a:r>
            <a:r>
              <a:rPr lang="en-US" sz="1200" b="0" i="0" u="none" strike="noStrike" kern="1200" dirty="0" err="1">
                <a:solidFill>
                  <a:schemeClr val="tx1"/>
                </a:solidFill>
                <a:effectLst/>
                <a:latin typeface="Calibri" panose="020F0502020204030204" pitchFamily="34" charset="0"/>
                <a:cs typeface="Calibri" panose="020F0502020204030204" pitchFamily="34" charset="0"/>
              </a:rPr>
              <a:t>LearnZillion</a:t>
            </a:r>
            <a:r>
              <a:rPr lang="en-US" sz="1200" b="0" i="0" u="none" strike="noStrike" kern="1200" dirty="0">
                <a:solidFill>
                  <a:schemeClr val="tx1"/>
                </a:solidFill>
                <a:effectLst/>
                <a:latin typeface="Calibri" panose="020F0502020204030204" pitchFamily="34" charset="0"/>
                <a:cs typeface="Calibri" panose="020F0502020204030204" pitchFamily="34" charset="0"/>
              </a:rPr>
              <a:t> Guidebooks 2.0 Unit: Flowers for Algernon. (2017). Retrieved from </a:t>
            </a:r>
            <a:r>
              <a:rPr lang="en-US" sz="1200" b="0" i="0" u="sng" strike="noStrike" kern="1200" dirty="0">
                <a:solidFill>
                  <a:schemeClr val="tx1"/>
                </a:solidFill>
                <a:effectLst/>
                <a:latin typeface="Calibri" panose="020F0502020204030204" pitchFamily="34" charset="0"/>
                <a:cs typeface="Calibri" panose="020F0502020204030204" pitchFamily="34" charset="0"/>
                <a:hlinkClick r:id="rId3"/>
              </a:rPr>
              <a:t>https://learnzillion.com/resources/78764-flowers-for-algernon</a:t>
            </a:r>
            <a:endParaRPr lang="en-US" sz="1200" b="1"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637693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dirty="0"/>
          </a:p>
        </p:txBody>
      </p:sp>
    </p:spTree>
    <p:extLst>
      <p:ext uri="{BB962C8B-B14F-4D97-AF65-F5344CB8AC3E}">
        <p14:creationId xmlns:p14="http://schemas.microsoft.com/office/powerpoint/2010/main" val="30489516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Remind  participants that there are two types of rubric available and that there are separate rubrics for each grade cluster (3, 4-5, 6-8, 9-12). Ask participants to think about which rubric (writing type and grade cluster) will be appropriate for the student work they will be assessing. Check to make sure everyone is clear on which rubric they will use for the task they selected. (Note: if they log in to their unit via LearnZillion and click on Assessment Overview, the rubric will be provided along with the task.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11844756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Explain that the narrative task has a DIFFERENT definition sheet than the one we examined in our previous session. Remind participants that if they are using the narrative rubric in this session to evaluate narrative writing, they should begin by taking a few moments to review and become familiar with the indicators on this rubric, as well as the look </a:t>
            </a:r>
            <a:r>
              <a:rPr lang="en-US" sz="1200" b="0" baseline="0" dirty="0" err="1"/>
              <a:t>fors</a:t>
            </a:r>
            <a:r>
              <a:rPr lang="en-US" sz="1200" b="0" baseline="0" dirty="0"/>
              <a:t> outlined in the definition sheet.  </a:t>
            </a:r>
          </a:p>
          <a:p>
            <a:endParaRPr lang="en-US" dirty="0"/>
          </a:p>
          <a:p>
            <a:r>
              <a:rPr lang="en-US" b="1" dirty="0"/>
              <a:t>Note for Facilitators: </a:t>
            </a:r>
            <a:r>
              <a:rPr lang="en-US" b="0" dirty="0"/>
              <a:t>It will be helpful here to ask participants to show you if they have brought a narrative task with them (by a show of hands) – then, you should check in with these people first to ensure they have and understand the narrative definition sheet.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8536031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Just like we did in the previous session, you will record your students’ initials directly on the rubric so that once you finish you have big picture understanding of how your students performed.  This will make it easier to look at trends so that we can be intentional about the types of writing supports we may want to put in place. </a:t>
            </a:r>
          </a:p>
          <a:p>
            <a:endParaRPr lang="en-US" sz="1200" b="1"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Pause to ask if there are any questions about this process.</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3006996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directions and circulate to assist participants. Remind participants that they should only focus on the Reading Comprehension and Written Expression indicators (i.e. ignore conventions for now!). </a:t>
            </a:r>
          </a:p>
          <a:p>
            <a:endParaRPr lang="en-US" sz="1200" b="0" baseline="0" dirty="0"/>
          </a:p>
          <a:p>
            <a:r>
              <a:rPr lang="en-US" sz="1200" b="0" baseline="0" dirty="0"/>
              <a:t>Note: The number of pieces assessed will vary greatly based on the grade level, task and experience of the assessor. Emphasize that the purpose of this exercise is to practice assessing student work analytically, and right now, it is more important for participants to ask questions and become comfortable with the process than it is to collect data. </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9654451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Emphasize that it’s ok if they didn’t get through as many writing samples as they would have liked to.  Encourage participants now to stop and make some observations about student performance based on their completed rubric. </a:t>
            </a:r>
            <a:endParaRPr lang="en-US" dirty="0"/>
          </a:p>
          <a:p>
            <a:endParaRPr lang="en-US" dirty="0"/>
          </a:p>
          <a:p>
            <a:r>
              <a:rPr lang="en-US" b="1" dirty="0"/>
              <a:t>Key Point:</a:t>
            </a:r>
          </a:p>
          <a:p>
            <a:r>
              <a:rPr lang="en-US" dirty="0"/>
              <a:t>The</a:t>
            </a:r>
            <a:r>
              <a:rPr lang="en-US" baseline="0" dirty="0"/>
              <a:t> idea here is that the teachers practice using writing pieces as evidence of student learning and can see various patterns of strength and weakness. Looking closely at these patterns can help the teacher decide what instruction her students may need as next steps.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19426577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prompt and point out the 5 labeled locations in the room.  Explain that based on the patterns they just observed, they should select one of the descriptors were most students were successful and move to that location in the room. After reviewing directions, have participants move to their spot.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7374603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discussion prompts and have participants discuss with the people at their groups. Circulate to identify any salient points that come up in the discussion that you want to pull out in the whole group debrief (specifically around question #1). Afterwards, invite a few participants to share out their reflections with the whole group. Then have participants transition back to their seats.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535707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3734197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an example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8454819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56246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i="0" u="none" strike="noStrike" cap="none" baseline="0" dirty="0">
              <a:solidFill>
                <a:schemeClr val="dk1"/>
              </a:solidFill>
              <a:latin typeface="+mn-lt"/>
              <a:ea typeface="Calibri"/>
              <a:cs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dirty="0"/>
              <a:t>Let’s quickly recap the journey we’ve taken so far in Arc III.  Remember</a:t>
            </a:r>
            <a:r>
              <a:rPr lang="en-US" sz="1200" baseline="0" dirty="0"/>
              <a:t> that this arc was comprised of modules 5 and 6 – with a focus on writing and supporting all students.  In between these two taught a sequence of writing lessons and returned with student writing. In this module, we will complete that cycle of inquiry by analyzing the student writing you brought with you and making a plan to support student needs. </a:t>
            </a:r>
            <a:endParaRPr lang="en-US" sz="1200" dirty="0"/>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7792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30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2480170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Explain that we will be revisiting the Cold Read Task</a:t>
            </a:r>
            <a:r>
              <a:rPr lang="en-US" sz="1200" b="0" i="0" u="none" strike="noStrike" cap="none" baseline="0" dirty="0">
                <a:solidFill>
                  <a:schemeClr val="dk1"/>
                </a:solidFill>
                <a:latin typeface="+mn-lt"/>
                <a:ea typeface="Calibri"/>
                <a:cs typeface="Calibri"/>
                <a:sym typeface="Calibri"/>
              </a:rPr>
              <a:t> writing prompt from our shared unit, which reviewed in session 1. </a:t>
            </a:r>
            <a:r>
              <a:rPr lang="en-US" sz="1200" b="0" i="0" u="none" strike="noStrike" cap="none" dirty="0">
                <a:solidFill>
                  <a:schemeClr val="dk1"/>
                </a:solidFill>
                <a:latin typeface="+mn-lt"/>
                <a:ea typeface="Calibri"/>
                <a:cs typeface="Calibri"/>
                <a:sym typeface="Calibri"/>
              </a:rPr>
              <a:t>Explain that over the next few sessions they will be looking at some draft responses to the prompt that we have created to highlight common issues that teachers see in student writing. We will use these pieces to learn to identify these common problems and explore instructional strategies to address them.</a:t>
            </a:r>
          </a:p>
          <a:p>
            <a:endParaRPr lang="en-US" sz="1200" b="1" baseline="0" dirty="0"/>
          </a:p>
          <a:p>
            <a:r>
              <a:rPr lang="en-US" sz="1200" b="1" baseline="0" dirty="0"/>
              <a:t>Facilitator does: </a:t>
            </a:r>
            <a:r>
              <a:rPr lang="en-US" sz="1200" b="0" baseline="0" dirty="0"/>
              <a:t>Point participants to the Cold Read Task prompt in their note-catcher and direct them to independently re-read the prompt.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Article 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Mann, D. (2012, December 20). </a:t>
            </a:r>
            <a:r>
              <a:rPr lang="en-US" sz="1200" b="0" i="1" baseline="0" dirty="0"/>
              <a:t>Does IQ Test Really Measure Intelligence? </a:t>
            </a:r>
            <a:r>
              <a:rPr lang="en-US" sz="1200" b="0" i="0" baseline="0" dirty="0"/>
              <a:t>Retrieved from https://</a:t>
            </a:r>
            <a:r>
              <a:rPr lang="en-US" sz="1200" b="0" i="0" baseline="0" dirty="0" err="1"/>
              <a:t>www.webmd.com</a:t>
            </a:r>
            <a:r>
              <a:rPr lang="en-US" sz="1200" b="0" i="0" baseline="0" dirty="0"/>
              <a:t>/brain/news/20121218/iq-test-really-measure-intelligence#1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McDermott, N. (2012). </a:t>
            </a:r>
            <a:r>
              <a:rPr lang="en-US" sz="1200" i="1" u="none" strike="noStrike" kern="1200" dirty="0">
                <a:solidFill>
                  <a:schemeClr val="tx1"/>
                </a:solidFill>
                <a:effectLst/>
                <a:latin typeface="+mn-lt"/>
                <a:ea typeface="+mn-ea"/>
                <a:cs typeface="+mn-cs"/>
              </a:rPr>
              <a:t>IQ tests are ‘meaningless and too simplistic’ claim researchers</a:t>
            </a:r>
            <a:r>
              <a:rPr lang="en-US" sz="1200" u="none" strike="noStrike" kern="1200" dirty="0">
                <a:solidFill>
                  <a:schemeClr val="tx1"/>
                </a:solidFill>
                <a:effectLst/>
                <a:latin typeface="+mn-lt"/>
                <a:ea typeface="+mn-ea"/>
                <a:cs typeface="+mn-cs"/>
              </a:rPr>
              <a:t>. Daily Mail. Retrieved from </a:t>
            </a:r>
            <a:r>
              <a:rPr lang="en-US" sz="1200" u="sng" strike="noStrike" kern="1200" dirty="0">
                <a:solidFill>
                  <a:schemeClr val="tx1"/>
                </a:solidFill>
                <a:effectLst/>
                <a:latin typeface="+mn-lt"/>
                <a:ea typeface="+mn-ea"/>
                <a:cs typeface="+mn-cs"/>
                <a:hlinkClick r:id="rId3"/>
              </a:rPr>
              <a:t>http://www.dailymail.co.uk/sciencetech/article-2250681/IQ- tests-meaningless-simplistic- claim-researchers.html</a:t>
            </a:r>
            <a:r>
              <a:rPr lang="en-US" sz="1200" u="none" strike="noStrike" kern="1200" dirty="0">
                <a:solidFill>
                  <a:schemeClr val="tx1"/>
                </a:solidFill>
                <a:effectLst/>
                <a:latin typeface="+mn-lt"/>
                <a:ea typeface="+mn-ea"/>
                <a:cs typeface="+mn-cs"/>
              </a:rPr>
              <a:t> </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2324699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endParaRPr lang="en-US" sz="1200" b="0" baseline="0" dirty="0"/>
          </a:p>
          <a:p>
            <a:r>
              <a:rPr lang="en-US" sz="1200" b="1" baseline="0" dirty="0"/>
              <a:t>Facilitator does: </a:t>
            </a:r>
            <a:r>
              <a:rPr lang="en-US" sz="1200" b="0" baseline="0" dirty="0"/>
              <a:t>Read the directions, then direct participants to find piece Cameron’s writing in their note-catchers . Provide 3 minutes of independent work time, then click to reveal the final bullet and have participants discuss and record their observations with a partner. </a:t>
            </a:r>
          </a:p>
          <a:p>
            <a:endParaRPr lang="en-US" sz="1200" b="0" baseline="0" dirty="0"/>
          </a:p>
          <a:p>
            <a:r>
              <a:rPr lang="en-US" sz="1200" b="1" baseline="0" dirty="0"/>
              <a:t>Additional context for facilitators (in case a participant asks): </a:t>
            </a:r>
            <a:r>
              <a:rPr lang="en-US" sz="1200" b="0" baseline="0" dirty="0"/>
              <a:t>These student writing pieces throughout this module were created by us, they are not authentic student work (and they are not from the Guidebooks). They were designed specifically to help illuminate common issues in student writing so that we can engage in meaningful shared practice around how to support students. They’re here to help you think about errors you might see in your own students’ work, and to get practice thinking about how to address them. </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10584101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498519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Lead whole group debrief. Invite participants to share some of the strengths they noticed. Then briefly review the strengths listed. Then, click to reveal the second question and have participants share what weaknesses they saw in Cameron’s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lvl="0" indent="-171450">
              <a:buFont typeface="Arial" panose="020B0604020202020204" pitchFamily="34" charset="0"/>
              <a:buChar char="•"/>
            </a:pPr>
            <a:r>
              <a:rPr lang="en-US" dirty="0"/>
              <a:t>R</a:t>
            </a:r>
            <a:r>
              <a:rPr lang="en-US" sz="1200" dirty="0">
                <a:solidFill>
                  <a:schemeClr val="tx1"/>
                </a:solidFill>
              </a:rPr>
              <a:t>esponds to the prompt</a:t>
            </a:r>
          </a:p>
          <a:p>
            <a:pPr marL="171450" lvl="0" indent="-171450">
              <a:buFont typeface="Arial" panose="020B0604020202020204" pitchFamily="34" charset="0"/>
              <a:buChar char="•"/>
            </a:pPr>
            <a:r>
              <a:rPr lang="en-US" dirty="0"/>
              <a:t>U</a:t>
            </a:r>
            <a:r>
              <a:rPr lang="en-US" sz="1200" dirty="0">
                <a:solidFill>
                  <a:schemeClr val="tx1"/>
                </a:solidFill>
              </a:rPr>
              <a:t>ses evidence from the text</a:t>
            </a:r>
          </a:p>
          <a:p>
            <a:pPr marL="171450" lvl="0" indent="-171450">
              <a:buFont typeface="Arial" panose="020B0604020202020204" pitchFamily="34" charset="0"/>
              <a:buChar char="•"/>
            </a:pPr>
            <a:r>
              <a:rPr lang="en-US" sz="1200" dirty="0">
                <a:solidFill>
                  <a:schemeClr val="tx1"/>
                </a:solidFill>
              </a:rPr>
              <a:t>Includes a short introduction and a conclusion</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lvl="0" indent="-171450">
              <a:buFont typeface="Arial" charset="0"/>
              <a:buChar char="•"/>
            </a:pPr>
            <a:r>
              <a:rPr lang="en-US" sz="1200" dirty="0">
                <a:solidFill>
                  <a:schemeClr val="tx1"/>
                </a:solidFill>
              </a:rPr>
              <a:t>Lack of understanding</a:t>
            </a:r>
            <a:r>
              <a:rPr lang="en-US" sz="1200" baseline="0" dirty="0">
                <a:solidFill>
                  <a:schemeClr val="tx1"/>
                </a:solidFill>
              </a:rPr>
              <a:t> of the texts</a:t>
            </a:r>
          </a:p>
          <a:p>
            <a:pPr marL="171450" lvl="0" indent="-171450">
              <a:buFont typeface="Arial" charset="0"/>
              <a:buChar char="•"/>
            </a:pPr>
            <a:r>
              <a:rPr lang="en-US" sz="1200" baseline="0" dirty="0">
                <a:solidFill>
                  <a:schemeClr val="tx1"/>
                </a:solidFill>
              </a:rPr>
              <a:t>His evidence is not relevant to the point he is trying to make</a:t>
            </a:r>
          </a:p>
          <a:p>
            <a:pPr marL="171450" lvl="0" indent="-171450">
              <a:buFont typeface="Arial" charset="0"/>
              <a:buChar char="•"/>
            </a:pPr>
            <a:r>
              <a:rPr lang="en-US" sz="1200" baseline="0" dirty="0">
                <a:solidFill>
                  <a:schemeClr val="tx1"/>
                </a:solidFill>
              </a:rPr>
              <a:t>Usage errors </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that Cameron has misunderstood the main points of both of the articles </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6807163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does: </a:t>
            </a:r>
            <a:r>
              <a:rPr lang="en-US" sz="1200" b="0" baseline="0" dirty="0"/>
              <a:t>Explain that what we are doing in this session is an example of the Diverse Learners Cycle in Action!  At the heart of this cycle is giving all students the support they need to access grade-level material.  Based on the Guidebooks task we are working with, we have already identified the grade-level standards, and back in session 1 we examined the benchmark student response so that we can now begin to compare current student performance (like Cameron) to that benchmark.  In this session, we have begun to identify gaps in Cameron’s writing.  The next stage is to create a support plan and then deliver those supports.  So, from a teacher’s perspective the easiest way to think of this cycle is to think of 5 basic questions: who, why, what, and when?</a:t>
            </a:r>
          </a:p>
          <a:p>
            <a:endParaRPr lang="en-US" sz="1200" b="0" baseline="0" dirty="0"/>
          </a:p>
          <a:p>
            <a:r>
              <a:rPr lang="en-US" sz="1200" b="1" baseline="0" dirty="0"/>
              <a:t>Facilitator does: </a:t>
            </a:r>
            <a:r>
              <a:rPr lang="en-US" sz="1200" b="0" baseline="0" dirty="0"/>
              <a:t>Click to reveal and questions.</a:t>
            </a:r>
          </a:p>
          <a:p>
            <a:endParaRPr lang="en-US" sz="1200" b="0" baseline="0" dirty="0"/>
          </a:p>
          <a:p>
            <a:r>
              <a:rPr lang="en-US" sz="1200" b="1" baseline="0" dirty="0"/>
              <a:t>Facilitator says</a:t>
            </a:r>
            <a:r>
              <a:rPr lang="en-US" sz="1200" b="0" baseline="0" dirty="0"/>
              <a:t>: We’ve already identified the who</a:t>
            </a:r>
            <a:r>
              <a:rPr lang="is-IS" sz="1200" b="0" baseline="0" dirty="0"/>
              <a:t>…</a:t>
            </a:r>
          </a:p>
          <a:p>
            <a:endParaRPr lang="is-IS" sz="1200" b="0" baseline="0" dirty="0"/>
          </a:p>
          <a:p>
            <a:r>
              <a:rPr lang="is-IS" sz="1200" b="1" baseline="0" dirty="0"/>
              <a:t>Facilitator does: </a:t>
            </a:r>
            <a:r>
              <a:rPr lang="is-IS" sz="1200" b="0" baseline="0" dirty="0"/>
              <a:t>Click to reveal check mark and say “Cameron”</a:t>
            </a:r>
          </a:p>
          <a:p>
            <a:endParaRPr lang="is-IS" sz="1200" b="0" baseline="0" dirty="0"/>
          </a:p>
          <a:p>
            <a:r>
              <a:rPr lang="is-IS" sz="1200" b="1" baseline="0" dirty="0"/>
              <a:t>Faciitator says: </a:t>
            </a:r>
            <a:r>
              <a:rPr lang="is-IS" sz="1200" b="0" baseline="0" dirty="0"/>
              <a:t>We’ve determine why they need support...</a:t>
            </a:r>
          </a:p>
          <a:p>
            <a:endParaRPr lang="is-IS" sz="1200" b="0" baseline="0" dirty="0"/>
          </a:p>
          <a:p>
            <a:r>
              <a:rPr lang="is-IS" sz="1200" b="1" baseline="0" dirty="0"/>
              <a:t>Facilitator does: </a:t>
            </a:r>
            <a:r>
              <a:rPr lang="is-IS" sz="1200" b="0" baseline="0" dirty="0"/>
              <a:t>Click to reveal check mark and say “We know that Cameron needs support with understanding the text before writing.”</a:t>
            </a:r>
          </a:p>
          <a:p>
            <a:endParaRPr lang="is-IS" sz="1200" b="0" baseline="0" dirty="0"/>
          </a:p>
          <a:p>
            <a:r>
              <a:rPr lang="is-IS" sz="1200" b="1" baseline="0" dirty="0"/>
              <a:t>Facilitator says: </a:t>
            </a:r>
            <a:r>
              <a:rPr lang="is-IS" sz="1200" b="0" baseline="0" dirty="0"/>
              <a:t>So now we have to think about....</a:t>
            </a:r>
          </a:p>
          <a:p>
            <a:endParaRPr lang="is-IS" sz="1200" b="0" baseline="0" dirty="0"/>
          </a:p>
          <a:p>
            <a:r>
              <a:rPr lang="is-IS" sz="1200" b="1" baseline="0" dirty="0"/>
              <a:t>Facilitator does: </a:t>
            </a:r>
            <a:r>
              <a:rPr lang="is-IS" sz="1200" b="0" baseline="0" dirty="0"/>
              <a:t>Click to reveal red circle.</a:t>
            </a:r>
          </a:p>
          <a:p>
            <a:endParaRPr lang="is-IS" sz="1200" b="0" baseline="0" dirty="0"/>
          </a:p>
          <a:p>
            <a:r>
              <a:rPr lang="is-IS" sz="1200" b="1" baseline="0" dirty="0"/>
              <a:t>Facilitator says:  </a:t>
            </a:r>
            <a:r>
              <a:rPr lang="is-IS" sz="1200" b="0" baseline="0" dirty="0"/>
              <a:t>what specific supports will address the needs we’ve already identified.  Let’s begin exploring some of the supports that exist within the Guidebooks.</a:t>
            </a:r>
          </a:p>
          <a:p>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1520499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473036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To do that, we must go to the Supports Flow Chart. Now let’s zoom in on some of specific strategies in the Supports Flow Chart that would specifically address Cameron’s issue</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 the supports. Point out that nearly all of the strategies we have learned so far support students in understanding content and building knowledge. The Guidebooks are designed to do this- carefully implementing Reader’s Circle sessions and reading </a:t>
            </a:r>
            <a:r>
              <a:rPr lang="en-US" sz="1200" b="0" u="sng" baseline="0" dirty="0"/>
              <a:t>all</a:t>
            </a:r>
            <a:r>
              <a:rPr lang="en-US" sz="1200" b="0" baseline="0" dirty="0"/>
              <a:t> the texts in the text set is the first step in ensuring understanding of content.</a:t>
            </a:r>
          </a:p>
          <a:p>
            <a:endParaRPr lang="en-US" sz="1200" b="0" baseline="0" dirty="0"/>
          </a:p>
          <a:p>
            <a:r>
              <a:rPr lang="en-US" sz="1200" b="1" baseline="0" dirty="0"/>
              <a:t>Facilitator says: </a:t>
            </a:r>
            <a:r>
              <a:rPr lang="en-US" sz="1200" b="0" baseline="0" dirty="0"/>
              <a:t>It’s important to point out that Cameron’s “issue” is one that requires ongoing support – it’s not a one and done strategy that’s going to fix this.  That’s why you’ll notice big and long-term supports here - like Reader’s Circles and building knowledge through text sets.  Supporting struggling readers to access complex text is the first and most important need to address when support students in improving their writing. For our purposes and since we have already explored all of these Guidebooks supports, we are not going to plan supports for Cameron.  Instead we are going to look at another piece of student writing and take an entire journey through the Diverse Learners Cycle.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6334324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This example also reveals why the Guidebooks Writing Process includes that first step, that’s different from the traditional 5-step process that starts with brainstorming. First, students must have ample time and resources in order to build their understanding of the topic and text they’re writing about – it’s all about learning and knowing the content! This is why the best approach with a student like Cameron is really prevention of this issue, not revision. It’s an ongoing process of supporting him with building understanding of the Guidebooks texts leading up to these writing tasks, so that he’s already set up to be successful.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24330746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endParaRPr lang="en-US" sz="1200" b="0" baseline="0" dirty="0"/>
          </a:p>
          <a:p>
            <a:r>
              <a:rPr lang="en-US" sz="1200" b="1" baseline="0" dirty="0"/>
              <a:t>Facilitator does: </a:t>
            </a:r>
            <a:r>
              <a:rPr lang="en-US" sz="1200" b="0" baseline="0" dirty="0"/>
              <a:t>Read the directions, then direct participants to find piece Makayla’s writing in their note-catchers . Provide 3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3899569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61478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Lead whole group debrief. Invite participants to share some of the strengths they noticed. Then briefly review the strengths listed. Then, click to reveal the second question and have participants share what weaknesses they saw in Makayla’s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indent="-171450">
              <a:lnSpc>
                <a:spcPct val="150000"/>
              </a:lnSpc>
              <a:buFont typeface="Arial" charset="0"/>
              <a:buChar char="•"/>
            </a:pPr>
            <a:r>
              <a:rPr lang="en-US" sz="1200" dirty="0"/>
              <a:t>responds to the prompt</a:t>
            </a:r>
          </a:p>
          <a:p>
            <a:pPr marL="171450" indent="-171450">
              <a:lnSpc>
                <a:spcPct val="150000"/>
              </a:lnSpc>
              <a:buFont typeface="Arial" charset="0"/>
              <a:buChar char="•"/>
            </a:pPr>
            <a:r>
              <a:rPr lang="en-US" sz="1200" dirty="0"/>
              <a:t>shows an accurate understanding of the content of the articles </a:t>
            </a:r>
          </a:p>
          <a:p>
            <a:pPr marL="171450" indent="-171450">
              <a:lnSpc>
                <a:spcPct val="150000"/>
              </a:lnSpc>
              <a:buFont typeface="Arial" charset="0"/>
              <a:buChar char="•"/>
            </a:pPr>
            <a:r>
              <a:rPr lang="en-US" sz="1200" dirty="0"/>
              <a:t>uses evidence from the text to develop his thinking</a:t>
            </a:r>
          </a:p>
          <a:p>
            <a:pPr marL="171450" indent="-171450">
              <a:lnSpc>
                <a:spcPct val="150000"/>
              </a:lnSpc>
              <a:buFont typeface="Arial" charset="0"/>
              <a:buChar char="•"/>
            </a:pPr>
            <a:r>
              <a:rPr lang="en-US" sz="1200" dirty="0"/>
              <a:t>organizes the essay clearly</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indent="-171450">
              <a:lnSpc>
                <a:spcPct val="150000"/>
              </a:lnSpc>
              <a:buFont typeface="Arial" charset="0"/>
              <a:buChar char="•"/>
            </a:pPr>
            <a:r>
              <a:rPr lang="en-US" sz="1200" dirty="0"/>
              <a:t>uses very general vocabulary </a:t>
            </a:r>
          </a:p>
          <a:p>
            <a:pPr marL="171450" indent="-171450">
              <a:lnSpc>
                <a:spcPct val="150000"/>
              </a:lnSpc>
              <a:buFont typeface="Arial" charset="0"/>
              <a:buChar char="•"/>
            </a:pPr>
            <a:r>
              <a:rPr lang="en-US" sz="1200" dirty="0"/>
              <a:t>lack of appropriate academic language </a:t>
            </a:r>
          </a:p>
          <a:p>
            <a:pPr marL="171450" indent="-171450">
              <a:lnSpc>
                <a:spcPct val="150000"/>
              </a:lnSpc>
              <a:buFont typeface="Arial" charset="0"/>
              <a:buChar char="•"/>
            </a:pPr>
            <a:r>
              <a:rPr lang="en-US" sz="1200" dirty="0"/>
              <a:t>awkward combining of ideas within sentences.</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Makayla’s word choice and sentence structure</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11900193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494022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Now that we know that Makayla struggles with precise word choice, let’s think about what supports we could use to address this need. Again, we start by going by going to the Supports Flow Chart, where we will see a number of strategies that we’ve already explored</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reveal/read supports.</a:t>
            </a:r>
          </a:p>
          <a:p>
            <a:endParaRPr lang="en-US" sz="1200" b="0" baseline="0" dirty="0"/>
          </a:p>
          <a:p>
            <a:r>
              <a:rPr lang="en-US" sz="1200" b="1" baseline="0" dirty="0"/>
              <a:t>Facilitator says: </a:t>
            </a:r>
            <a:r>
              <a:rPr lang="en-US" sz="1200" b="0" baseline="0" dirty="0"/>
              <a:t>Those are just the supports we’ve already uncovered – the Guidebooks have even more resources to support students with their writing craft! When we zoom in on the Supports Flow Chart we will also find</a:t>
            </a:r>
            <a:r>
              <a:rPr lang="is-IS" sz="1200" b="0" baseline="0" dirty="0"/>
              <a:t>…</a:t>
            </a:r>
            <a:endParaRPr lang="en-US" sz="1200" b="0" baseline="0" dirty="0"/>
          </a:p>
          <a:p>
            <a:endParaRPr lang="en-US" sz="1200" b="1" baseline="0" dirty="0"/>
          </a:p>
          <a:p>
            <a:r>
              <a:rPr lang="en-US" sz="1200" b="1" baseline="0" dirty="0"/>
              <a:t>Facilitator does: </a:t>
            </a:r>
            <a:r>
              <a:rPr lang="en-US" sz="1200" b="0" baseline="0" dirty="0"/>
              <a:t>Click to reveal and read the next set of bullets. Gauge participant familiarity and use of these tools. </a:t>
            </a:r>
          </a:p>
          <a:p>
            <a:endParaRPr lang="en-US" sz="1200" b="1" baseline="0" dirty="0"/>
          </a:p>
          <a:p>
            <a:r>
              <a:rPr lang="en-US" b="1" dirty="0"/>
              <a:t>Facilitator says: </a:t>
            </a:r>
            <a:r>
              <a:rPr lang="en-US" dirty="0"/>
              <a:t>All of these are referred to frequently in many Guidebooks lessons and are very useful tools for teaching writing in general. Additionally, they could be used flexibly</a:t>
            </a:r>
            <a:r>
              <a:rPr lang="en-US" baseline="0" dirty="0"/>
              <a:t> for a number of different purposes. </a:t>
            </a:r>
            <a:r>
              <a:rPr lang="en-US" dirty="0"/>
              <a:t>For the rest of our time in this session</a:t>
            </a:r>
            <a:r>
              <a:rPr lang="en-US" baseline="0" dirty="0"/>
              <a:t> we are going to zoom in on</a:t>
            </a:r>
            <a:r>
              <a:rPr lang="is-IS" baseline="0" dirty="0"/>
              <a:t>…</a:t>
            </a:r>
          </a:p>
          <a:p>
            <a:endParaRPr lang="is-IS" baseline="0" dirty="0"/>
          </a:p>
          <a:p>
            <a:r>
              <a:rPr lang="is-IS" b="1" baseline="0" dirty="0"/>
              <a:t>Facilitator does: </a:t>
            </a:r>
            <a:r>
              <a:rPr lang="is-IS" baseline="0" dirty="0"/>
              <a:t>Click to reveal red box and say “shared and interactive writing”</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784166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Remind teachers of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1330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says: </a:t>
            </a:r>
            <a:r>
              <a:rPr lang="en-US" sz="1200" b="0" baseline="0" dirty="0"/>
              <a:t>Let’s start by </a:t>
            </a:r>
            <a:r>
              <a:rPr lang="en-US" dirty="0"/>
              <a:t>examining the strategy guide.  As a reminder, these “one pagers” can be found by</a:t>
            </a:r>
            <a:r>
              <a:rPr lang="en-US" baseline="0" dirty="0"/>
              <a:t> clicking on the “Getting Started” tab of any unit in the Guidebooks.  These are a very helpful starting point when trying a new strategy or approach in your classroom!</a:t>
            </a:r>
          </a:p>
          <a:p>
            <a:endParaRPr lang="en-US" baseline="0" dirty="0"/>
          </a:p>
          <a:p>
            <a:r>
              <a:rPr lang="en-US" b="1" baseline="0" dirty="0"/>
              <a:t>Facilitator does: </a:t>
            </a:r>
            <a:r>
              <a:rPr lang="en-US" baseline="0" dirty="0"/>
              <a:t>Review directions, then point participants to the handout in their materials. Provide 3.5 minutes of independent review time.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3853972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aseline="0" dirty="0"/>
          </a:p>
          <a:p>
            <a:r>
              <a:rPr lang="en-US" b="1" baseline="0" dirty="0"/>
              <a:t>Facilitator does: </a:t>
            </a:r>
            <a:r>
              <a:rPr lang="en-US" b="0" baseline="0" dirty="0"/>
              <a:t>Review guiding questions, then provide a few minutes for participants to discuss with a partner or at their table group.  Afterwards, facilitate whole group debrief in order to clarify any misconceptions, emphasize key points and field any questions.</a:t>
            </a:r>
          </a:p>
          <a:p>
            <a:endParaRPr lang="en-US" b="0" baseline="0" dirty="0"/>
          </a:p>
          <a:p>
            <a:r>
              <a:rPr lang="en-US" b="1"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 two techniques are very similar and are used for the same purposes, using the same basic steps.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dirty="0"/>
              <a:t>In both shared and interactive writing, the group works to write one collective response.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During </a:t>
            </a:r>
            <a:r>
              <a:rPr lang="en-US" sz="1200" b="1" dirty="0"/>
              <a:t>shared writing</a:t>
            </a:r>
            <a:r>
              <a:rPr lang="en-US" sz="1200" dirty="0"/>
              <a:t>, students orally dictate all or part of the sentences while the teacher writes, and/or the teacher “shares the pen” to allow students to write the portions they know.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During </a:t>
            </a:r>
            <a:r>
              <a:rPr lang="en-US" sz="1200" b="1" dirty="0"/>
              <a:t>interactive writing</a:t>
            </a:r>
            <a:r>
              <a:rPr lang="en-US" sz="1200" dirty="0"/>
              <a:t>, students write the response.</a:t>
            </a:r>
            <a:endParaRPr lang="en-US" sz="1200" b="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8076841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aseline="0" dirty="0"/>
          </a:p>
          <a:p>
            <a:r>
              <a:rPr lang="en-US" b="1" baseline="0" dirty="0"/>
              <a:t>Facilitator does: </a:t>
            </a:r>
            <a:r>
              <a:rPr lang="en-US" b="0" baseline="0" dirty="0"/>
              <a:t>Explain that we are about to watch a video demonstrating shared writing in action.  Review the key look fors and point participants to the space in their note-catcher where they can record their observations. </a:t>
            </a:r>
            <a:endParaRPr lang="en-US" i="1"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1751876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aseline="0" dirty="0"/>
          </a:p>
          <a:p>
            <a:r>
              <a:rPr lang="en-US" b="1" baseline="0" dirty="0"/>
              <a:t>Facilitator does: </a:t>
            </a:r>
            <a:r>
              <a:rPr lang="en-US" b="0" baseline="0" dirty="0"/>
              <a:t>Play the first 5 minutes of the video.</a:t>
            </a:r>
          </a:p>
          <a:p>
            <a:endParaRPr lang="en-US" b="0" i="1" baseline="0" dirty="0"/>
          </a:p>
          <a:p>
            <a:r>
              <a:rPr lang="en-US" b="0" i="1" baseline="0" dirty="0"/>
              <a:t>Note: While the video is labeled “interactive writing” this is technically an example of shared writing. </a:t>
            </a:r>
          </a:p>
          <a:p>
            <a:endParaRPr lang="en-US" b="0" i="1" baseline="0" dirty="0"/>
          </a:p>
          <a:p>
            <a:pPr lvl="0"/>
            <a:r>
              <a:rPr lang="en-US" sz="1200" b="1" u="none" strike="noStrike" kern="1200" dirty="0">
                <a:solidFill>
                  <a:schemeClr val="tx1"/>
                </a:solidFill>
                <a:effectLst/>
                <a:latin typeface="+mn-lt"/>
                <a:ea typeface="+mn-ea"/>
                <a:cs typeface="+mn-cs"/>
              </a:rPr>
              <a:t>Source: </a:t>
            </a:r>
            <a:r>
              <a:rPr lang="en-US" sz="1200" u="none" strike="noStrike" kern="1200" dirty="0">
                <a:solidFill>
                  <a:schemeClr val="tx1"/>
                </a:solidFill>
                <a:effectLst/>
                <a:latin typeface="+mn-lt"/>
                <a:ea typeface="+mn-ea"/>
                <a:cs typeface="+mn-cs"/>
              </a:rPr>
              <a:t>[</a:t>
            </a:r>
            <a:r>
              <a:rPr lang="en-US" sz="1200" u="none" strike="noStrike" kern="1200" dirty="0" err="1">
                <a:solidFill>
                  <a:schemeClr val="tx1"/>
                </a:solidFill>
                <a:effectLst/>
                <a:latin typeface="+mn-lt"/>
                <a:ea typeface="+mn-ea"/>
                <a:cs typeface="+mn-cs"/>
              </a:rPr>
              <a:t>Knatim</a:t>
            </a:r>
            <a:r>
              <a:rPr lang="en-US" sz="1200" u="none" strike="noStrike" kern="1200" dirty="0">
                <a:solidFill>
                  <a:schemeClr val="tx1"/>
                </a:solidFill>
                <a:effectLst/>
                <a:latin typeface="+mn-lt"/>
                <a:ea typeface="+mn-ea"/>
                <a:cs typeface="+mn-cs"/>
              </a:rPr>
              <a:t>]. (2009). </a:t>
            </a:r>
            <a:r>
              <a:rPr lang="en-US" sz="1200" i="1" u="none" strike="noStrike" kern="1200" dirty="0">
                <a:solidFill>
                  <a:schemeClr val="tx1"/>
                </a:solidFill>
                <a:effectLst/>
                <a:latin typeface="+mn-lt"/>
                <a:ea typeface="+mn-ea"/>
                <a:cs typeface="+mn-cs"/>
              </a:rPr>
              <a:t>Summarization 3 Interactive Writing </a:t>
            </a:r>
            <a:r>
              <a:rPr lang="en-US" sz="1200" u="none" strike="noStrike" kern="1200" dirty="0">
                <a:solidFill>
                  <a:schemeClr val="tx1"/>
                </a:solidFill>
                <a:effectLst/>
                <a:latin typeface="+mn-lt"/>
                <a:ea typeface="+mn-ea"/>
                <a:cs typeface="+mn-cs"/>
              </a:rPr>
              <a:t>[Video File]. Retrieved from </a:t>
            </a:r>
            <a:r>
              <a:rPr lang="en-US" sz="1200" u="sng" strike="noStrike" kern="1200" dirty="0">
                <a:solidFill>
                  <a:schemeClr val="tx1"/>
                </a:solidFill>
                <a:effectLst/>
                <a:latin typeface="+mn-lt"/>
                <a:ea typeface="+mn-ea"/>
                <a:cs typeface="+mn-cs"/>
                <a:hlinkClick r:id="rId3"/>
              </a:rPr>
              <a:t>https://www.youtube.com/watch?v=0C10VDEoChg</a:t>
            </a:r>
            <a:r>
              <a:rPr lang="en-US" sz="1200" u="none" strike="noStrike" kern="1200" dirty="0">
                <a:solidFill>
                  <a:schemeClr val="tx1"/>
                </a:solidFill>
                <a:effectLst/>
                <a:latin typeface="+mn-lt"/>
                <a:ea typeface="+mn-ea"/>
                <a:cs typeface="+mn-cs"/>
              </a:rPr>
              <a:t> </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11684103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baseline="0" dirty="0"/>
          </a:p>
          <a:p>
            <a:r>
              <a:rPr lang="en-US" b="1" baseline="0" dirty="0"/>
              <a:t>Facilitator does: </a:t>
            </a:r>
            <a:r>
              <a:rPr lang="en-US" b="0" baseline="0" dirty="0"/>
              <a:t>Have participants discuss with a partner (or with their table groups).  Afterwards, invite participants to share with the whole group. </a:t>
            </a:r>
          </a:p>
          <a:p>
            <a:endParaRPr lang="en-US" b="0" i="1" baseline="0" dirty="0"/>
          </a:p>
          <a:p>
            <a:r>
              <a:rPr lang="en-US" b="1" i="0" baseline="0" dirty="0"/>
              <a:t>Look for:</a:t>
            </a:r>
          </a:p>
          <a:p>
            <a:pPr marL="171450" indent="-171450">
              <a:buFont typeface="Arial" charset="0"/>
              <a:buChar char="•"/>
            </a:pPr>
            <a:r>
              <a:rPr lang="en-US" dirty="0"/>
              <a:t>Students</a:t>
            </a:r>
            <a:r>
              <a:rPr lang="en-US" baseline="0" dirty="0"/>
              <a:t> dictate, teacher records</a:t>
            </a:r>
          </a:p>
          <a:p>
            <a:pPr marL="171450" indent="-171450">
              <a:buFont typeface="Arial" charset="0"/>
              <a:buChar char="•"/>
            </a:pPr>
            <a:r>
              <a:rPr lang="en-US" dirty="0"/>
              <a:t>Uses a student generated list of “gist” words</a:t>
            </a:r>
          </a:p>
          <a:p>
            <a:pPr marL="171450" indent="-171450">
              <a:buFont typeface="Arial" charset="0"/>
              <a:buChar char="•"/>
            </a:pPr>
            <a:r>
              <a:rPr lang="en-US" dirty="0"/>
              <a:t>Models substituting synonyms (</a:t>
            </a:r>
            <a:r>
              <a:rPr lang="en-US" i="1" dirty="0"/>
              <a:t>particles, rapidly</a:t>
            </a:r>
            <a:r>
              <a:rPr lang="en-US" dirty="0"/>
              <a:t>)</a:t>
            </a:r>
          </a:p>
          <a:p>
            <a:pPr marL="171450" indent="-171450">
              <a:buFont typeface="Arial" charset="0"/>
              <a:buChar char="•"/>
            </a:pPr>
            <a:r>
              <a:rPr lang="en-US" dirty="0"/>
              <a:t>Models composing a sentence </a:t>
            </a:r>
          </a:p>
          <a:p>
            <a:pPr marL="171450" indent="-171450">
              <a:buFont typeface="Arial" charset="0"/>
              <a:buChar char="•"/>
            </a:pPr>
            <a:r>
              <a:rPr lang="en-US" dirty="0"/>
              <a:t>Reads back what has been written</a:t>
            </a:r>
          </a:p>
          <a:p>
            <a:pPr marL="171450" indent="-171450">
              <a:buFont typeface="Arial" charset="0"/>
              <a:buChar char="•"/>
            </a:pPr>
            <a:r>
              <a:rPr lang="en-US" dirty="0"/>
              <a:t>Writes partial sentences and invites students to finish.</a:t>
            </a:r>
          </a:p>
          <a:p>
            <a:pPr marL="171450" indent="-171450">
              <a:buFont typeface="Arial" charset="0"/>
              <a:buChar char="•"/>
            </a:pPr>
            <a:r>
              <a:rPr lang="en-US" dirty="0"/>
              <a:t>Uses student ideas but rewords them (to introduce a more sophisticated sentence structure)</a:t>
            </a:r>
          </a:p>
          <a:p>
            <a:pPr marL="171450" indent="-171450">
              <a:buFont typeface="Arial" charset="0"/>
              <a:buChar char="•"/>
            </a:pPr>
            <a:r>
              <a:rPr lang="en-US" dirty="0"/>
              <a:t>Provides prompting questions </a:t>
            </a:r>
          </a:p>
          <a:p>
            <a:pPr marL="171450" indent="-171450">
              <a:buFont typeface="Arial" charset="0"/>
              <a:buChar char="•"/>
            </a:pPr>
            <a:r>
              <a:rPr lang="en-US" dirty="0"/>
              <a:t>Shares  observations on what has been written (</a:t>
            </a:r>
            <a:r>
              <a:rPr lang="en-US" i="1" dirty="0"/>
              <a:t>eg.</a:t>
            </a:r>
            <a:r>
              <a:rPr lang="en-US" dirty="0"/>
              <a:t> </a:t>
            </a:r>
            <a:r>
              <a:rPr lang="en-US" i="1" dirty="0"/>
              <a:t>This is repetitive</a:t>
            </a:r>
            <a:r>
              <a:rPr lang="en-US" dirty="0"/>
              <a:t>)</a:t>
            </a:r>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15863625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indent="0">
              <a:buFontTx/>
              <a:buNone/>
            </a:pPr>
            <a:r>
              <a:rPr lang="en-US" b="1" dirty="0"/>
              <a:t>Duration:</a:t>
            </a:r>
            <a:r>
              <a:rPr lang="en-US" b="1" baseline="0" dirty="0"/>
              <a:t> </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0" baseline="0" dirty="0"/>
          </a:p>
          <a:p>
            <a:r>
              <a:rPr lang="en-US" b="1" baseline="0" dirty="0"/>
              <a:t>Important to emphasize: </a:t>
            </a:r>
            <a:r>
              <a:rPr lang="en-US" b="0" baseline="0" dirty="0"/>
              <a:t>We’re learning about these Guidebooks strategies and tools in the context of one issue as an example – but they can and should be used to address MANY different issues! So, when you think about your own students and classroom, think about what other needs you may address using shared/interactive writing. </a:t>
            </a:r>
            <a:endParaRPr lang="en-US" b="1" baseline="0"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 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19116453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492320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p>
          <a:p>
            <a:endParaRPr lang="en-US" sz="1200" b="0" i="0" u="none" strike="noStrike" cap="none" baseline="0" dirty="0">
              <a:solidFill>
                <a:schemeClr val="dk1"/>
              </a:solidFill>
              <a:latin typeface="+mn-lt"/>
              <a:ea typeface="Calibri"/>
              <a:cs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Afterwards,</a:t>
            </a:r>
            <a:r>
              <a:rPr lang="en-US" b="0" baseline="0" dirty="0"/>
              <a:t> frame the rationale behind this Do Now – while our topic for today is “supporting students in organizing their writing,” the strategy we will explore to accomplish that involves showing students a clear model.</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1991308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2463528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319270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Explain that in this session we will work with student writing from a prompt in our shared unit (Flowers for Algernon), so that in session 2 participants can apply the same process to their own student writing samples. </a:t>
            </a:r>
            <a:r>
              <a:rPr lang="en-US" sz="1200" b="0" i="0" u="none" strike="noStrike" cap="none" baseline="0" dirty="0">
                <a:solidFill>
                  <a:schemeClr val="dk1"/>
                </a:solidFill>
                <a:latin typeface="+mn-lt"/>
                <a:ea typeface="Calibri"/>
                <a:cs typeface="Calibri"/>
                <a:sym typeface="Calibri"/>
              </a:rPr>
              <a:t>Explain that it’s incredibly valuable to engage in shared practice first as part of the learning and norming process when learning to use rubrics for evaluating student writing.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20946144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200" b="0" baseline="0" dirty="0"/>
          </a:p>
          <a:p>
            <a:r>
              <a:rPr lang="en-US" sz="1200" b="1" baseline="0" dirty="0"/>
              <a:t>Facilitator does: </a:t>
            </a:r>
            <a:r>
              <a:rPr lang="en-US" sz="1200" b="0" baseline="0" dirty="0"/>
              <a:t>Remind participants of the Cold Read Task writing prompt we’ve been working with in this module.  Explain that in this session we will be looking at additional student writing in response to this prompt.</a:t>
            </a:r>
            <a:endParaRPr lang="en-US" sz="1200" b="0" i="0" u="none" strike="noStrike" cap="none"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52318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 </a:t>
            </a:r>
            <a:r>
              <a:rPr lang="en-US" sz="1200" b="0" baseline="0" dirty="0"/>
              <a:t>Read the directions, then direct participants to find piece Nadene’s writing in their note-catchers . Provide 2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4776128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77967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Facilitate whole group debrief. Invite participants to share some of the strengths they noticed. Then briefly review the strengths listed. Then, click to reveal the second question and have participants share what weaknesses they saw in Nadene’s writing.</a:t>
            </a:r>
          </a:p>
          <a:p>
            <a:endParaRPr lang="en-US" sz="1200" b="0" baseline="0" dirty="0"/>
          </a:p>
          <a:p>
            <a:r>
              <a:rPr lang="en-US" sz="1200" b="0" baseline="0" dirty="0"/>
              <a:t>Ensure the key points below are addressed; probe as needed to support participants in naming these strengths and/or explicitly share them with participants.</a:t>
            </a:r>
          </a:p>
          <a:p>
            <a:endParaRPr lang="en-US" sz="1200" b="0" baseline="0" dirty="0"/>
          </a:p>
          <a:p>
            <a:r>
              <a:rPr lang="en-US" sz="1200" b="0" baseline="0" dirty="0"/>
              <a:t>Remind participants that we are going through the first part of the Diverse Learner’s Cycle right now by figuring out who needs support (Nadene) and why she needs support (lack of organization). </a:t>
            </a:r>
          </a:p>
          <a:p>
            <a:endParaRPr lang="en-US" sz="1200" b="0" baseline="0" dirty="0"/>
          </a:p>
          <a:p>
            <a:r>
              <a:rPr lang="en-US" sz="1200" b="1" baseline="0" dirty="0"/>
              <a:t>Look for:</a:t>
            </a:r>
          </a:p>
          <a:p>
            <a:pPr marL="0" lvl="0" indent="0">
              <a:buNone/>
            </a:pPr>
            <a:r>
              <a:rPr lang="en-US" sz="1200" dirty="0">
                <a:solidFill>
                  <a:schemeClr val="tx1"/>
                </a:solidFill>
              </a:rPr>
              <a:t>Strengths: </a:t>
            </a:r>
          </a:p>
          <a:p>
            <a:pPr marL="171450" lvl="0" indent="-171450">
              <a:buFont typeface="Arial" charset="0"/>
              <a:buChar char="•"/>
            </a:pPr>
            <a:r>
              <a:rPr lang="en-US" sz="1200" dirty="0"/>
              <a:t>seemed to have an overall understanding of the texts</a:t>
            </a:r>
          </a:p>
          <a:p>
            <a:pPr marL="171450" lvl="0" indent="-171450">
              <a:buFont typeface="Arial" charset="0"/>
              <a:buChar char="•"/>
            </a:pPr>
            <a:r>
              <a:rPr lang="en-US" sz="1200" dirty="0"/>
              <a:t>used evidence from the texts</a:t>
            </a:r>
          </a:p>
          <a:p>
            <a:pPr marL="171450" lvl="0" indent="-171450">
              <a:buFont typeface="Arial" charset="0"/>
              <a:buChar char="•"/>
            </a:pPr>
            <a:r>
              <a:rPr lang="en-US" sz="1200" dirty="0"/>
              <a:t>tried to use both an introduction and a conclusion</a:t>
            </a:r>
          </a:p>
          <a:p>
            <a:pPr marL="0" lvl="0" indent="0">
              <a:buNone/>
            </a:pPr>
            <a:endParaRPr lang="en-US" sz="1200" dirty="0">
              <a:solidFill>
                <a:schemeClr val="tx1"/>
              </a:solidFill>
            </a:endParaRPr>
          </a:p>
          <a:p>
            <a:pPr marL="0" lvl="0" indent="0">
              <a:buNone/>
            </a:pPr>
            <a:r>
              <a:rPr lang="en-US" sz="1200" dirty="0">
                <a:solidFill>
                  <a:schemeClr val="tx1"/>
                </a:solidFill>
              </a:rPr>
              <a:t>Weaknesses:</a:t>
            </a:r>
          </a:p>
          <a:p>
            <a:pPr marL="171450" lvl="0" indent="-171450">
              <a:buFont typeface="Arial" charset="0"/>
              <a:buChar char="•"/>
            </a:pPr>
            <a:r>
              <a:rPr lang="en-US" sz="1200" dirty="0"/>
              <a:t>her ideas hop around, making it hard to follow her thinking</a:t>
            </a:r>
          </a:p>
          <a:p>
            <a:pPr marL="171450" lvl="0" indent="-171450">
              <a:buFont typeface="Arial" charset="0"/>
              <a:buChar char="•"/>
            </a:pPr>
            <a:r>
              <a:rPr lang="en-US" sz="1200" dirty="0"/>
              <a:t>she does not use transitions into her quotes, also making it hard to follow her thinking</a:t>
            </a:r>
          </a:p>
          <a:p>
            <a:pPr marL="171450" lvl="0" indent="-171450">
              <a:buFont typeface="Arial" charset="0"/>
              <a:buChar char="•"/>
            </a:pPr>
            <a:r>
              <a:rPr lang="en-US" sz="1200" dirty="0"/>
              <a:t>her conclusion does not follow logically from her essay</a:t>
            </a:r>
          </a:p>
          <a:p>
            <a:pPr marL="171450" lvl="0" indent="-171450">
              <a:buFont typeface="Arial" charset="0"/>
              <a:buChar char="•"/>
            </a:pPr>
            <a:endParaRPr lang="en-US" sz="1200" baseline="0" dirty="0">
              <a:solidFill>
                <a:schemeClr val="tx1"/>
              </a:solidFill>
            </a:endParaRPr>
          </a:p>
          <a:p>
            <a:pPr marL="0" lvl="0" indent="0">
              <a:buFontTx/>
              <a:buNone/>
            </a:pPr>
            <a:r>
              <a:rPr lang="en-US" sz="1200" b="1" baseline="0" dirty="0">
                <a:solidFill>
                  <a:schemeClr val="tx1"/>
                </a:solidFill>
              </a:rPr>
              <a:t>Key Point:</a:t>
            </a:r>
          </a:p>
          <a:p>
            <a:pPr marL="0" lvl="0" indent="0">
              <a:buFontTx/>
              <a:buNone/>
            </a:pPr>
            <a:r>
              <a:rPr lang="en-US" sz="1200" baseline="0" dirty="0">
                <a:solidFill>
                  <a:schemeClr val="tx1"/>
                </a:solidFill>
              </a:rPr>
              <a:t>The biggest issue here is that Nadene struggles to organize her ideas in a coherent way. </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1322719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449051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So now that we know Nadene’s issue – a lack of organization– how could we support her? We start by going to the Supports Flow Chart! Now let’s zoom in on some specific strategies</a:t>
            </a:r>
            <a:r>
              <a:rPr lang="is-IS" sz="1200" b="0" baseline="0" dirty="0"/>
              <a:t>…</a:t>
            </a:r>
            <a:endParaRPr lang="en-US" sz="1200" b="0" baseline="0" dirty="0"/>
          </a:p>
          <a:p>
            <a:endParaRPr lang="en-US" sz="1200" b="0" baseline="0" dirty="0"/>
          </a:p>
          <a:p>
            <a:r>
              <a:rPr lang="en-US" sz="1200" b="1" baseline="0" dirty="0"/>
              <a:t>Facilitator does: </a:t>
            </a:r>
            <a:r>
              <a:rPr lang="en-US" sz="1200" b="0" baseline="0" dirty="0"/>
              <a:t>Click to reveal and read each bullet.  Remind participants of how we worked with the first two strategies already: Shared and Interactive Writing is the approach we looked at in session 3 and Modeling with a Mentor Text we observed back in Module 5 with the Hatchet lesson. Point out that Evidence Stems and Transitions are tools they can find under the Getting Started tab of any unit.</a:t>
            </a:r>
          </a:p>
          <a:p>
            <a:endParaRPr lang="en-US" sz="1200" b="1" baseline="0" dirty="0"/>
          </a:p>
          <a:p>
            <a:r>
              <a:rPr lang="en-US" b="1" dirty="0"/>
              <a:t>Facilitator says: </a:t>
            </a:r>
            <a:r>
              <a:rPr lang="en-US" dirty="0"/>
              <a:t>All of these strategies are are referred to frequently in many Guidebooks lessons and are very useful tools for teaching writing in general. For the rest of our time in this session</a:t>
            </a:r>
            <a:r>
              <a:rPr lang="en-US" baseline="0" dirty="0"/>
              <a:t> we are going to zoom in on</a:t>
            </a:r>
            <a:r>
              <a:rPr lang="is-IS" baseline="0" dirty="0"/>
              <a:t>…</a:t>
            </a:r>
          </a:p>
          <a:p>
            <a:endParaRPr lang="is-IS" baseline="0" dirty="0"/>
          </a:p>
          <a:p>
            <a:r>
              <a:rPr lang="is-IS" b="1" baseline="0" dirty="0"/>
              <a:t>Facilitator does: </a:t>
            </a:r>
            <a:r>
              <a:rPr lang="is-IS" baseline="0" dirty="0"/>
              <a:t>Click to reveal red circle and say “Modeling with Student Examples”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16936898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does: </a:t>
            </a:r>
            <a:r>
              <a:rPr lang="en-US" dirty="0"/>
              <a:t>Explain that today we will be introducing another form of Modeling, using Student Examples.</a:t>
            </a:r>
            <a:r>
              <a:rPr lang="en-US" baseline="0" dirty="0"/>
              <a:t> Explain that t</a:t>
            </a:r>
            <a:r>
              <a:rPr lang="en-US" dirty="0"/>
              <a:t>his strategy can be used to help students improve organization, the need we identified in the previous piece, as well as to provide instruction in many other areas. Invite participants to find the Modeling (Student Examples) strategy guide in their materials</a:t>
            </a:r>
            <a:r>
              <a:rPr lang="en-US" baseline="0" dirty="0"/>
              <a:t> and provide a few minutes of independent reading time.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2118434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baseline="0" dirty="0"/>
          </a:p>
          <a:p>
            <a:r>
              <a:rPr lang="en-US" b="1" baseline="0" dirty="0"/>
              <a:t>Facilitator does: </a:t>
            </a:r>
            <a:r>
              <a:rPr lang="en-US" b="0" baseline="0" dirty="0"/>
              <a:t>Review guiding questions, then provide a few minutes for participants to discuss with a partner or at their table group.  Afterwards, facilitate whole group debrief in order to clarify any misconceptions, emphasize key points and field any questions.</a:t>
            </a:r>
          </a:p>
          <a:p>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6393130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baseline="0" dirty="0"/>
          </a:p>
          <a:p>
            <a:r>
              <a:rPr lang="en-US" b="1" baseline="0" dirty="0"/>
              <a:t>Facilitator does: </a:t>
            </a:r>
            <a:r>
              <a:rPr lang="en-US" b="0" baseline="0" dirty="0"/>
              <a:t>Frame that we are going to model this approach and that participants should “put their student hats on” in order to experience this approach like students would. In this experience we are going to revisit essays that students already wrote in response to this task.</a:t>
            </a:r>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dirty="0"/>
          </a:p>
        </p:txBody>
      </p:sp>
    </p:spTree>
    <p:extLst>
      <p:ext uri="{BB962C8B-B14F-4D97-AF65-F5344CB8AC3E}">
        <p14:creationId xmlns:p14="http://schemas.microsoft.com/office/powerpoint/2010/main" val="6813711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dirty="0"/>
              <a:t>Today we are going to look at some writing</a:t>
            </a:r>
            <a:r>
              <a:rPr lang="en-US" sz="1200" baseline="0" dirty="0"/>
              <a:t> to help us improve our own writing!  But to do that, we need to pick just one or two things that we want to improve.  So what trait will we be focusing on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and say “organization!”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Let’s think about what we know about “organizing”. What does that mean, exactly? Turn and talk</a:t>
            </a:r>
            <a:r>
              <a:rPr lang="en-US" sz="1200" baseline="0" dirty="0"/>
              <a:t> with a partner</a:t>
            </a:r>
            <a:r>
              <a:rPr lang="is-IS" sz="1200" baseline="0" dirty="0"/>
              <a:t>…what does organization mean in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Facilitator does</a:t>
            </a:r>
            <a:r>
              <a:rPr lang="is-IS" sz="1200" baseline="0" dirty="0"/>
              <a:t>: Give participants a moment to turn and talk, then invite a few participants to share out with the whole group.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dirty="0"/>
          </a:p>
        </p:txBody>
      </p:sp>
    </p:spTree>
    <p:extLst>
      <p:ext uri="{BB962C8B-B14F-4D97-AF65-F5344CB8AC3E}">
        <p14:creationId xmlns:p14="http://schemas.microsoft.com/office/powerpoint/2010/main" val="10195898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b="0" baseline="0" dirty="0"/>
              <a:t>I have an analogy for us to think about to help us understand what organization means.  Here we have a big pile of legos.  What would it take to turn this pile of legos into</a:t>
            </a:r>
            <a:r>
              <a:rPr lang="is-IS" sz="1200" b="0"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Facilitator does: </a:t>
            </a:r>
            <a:r>
              <a:rPr lang="is-IS" sz="1200" b="0" baseline="0" dirty="0"/>
              <a:t>Click to reveal plane image and say “airplane”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t>Faciitator says: </a:t>
            </a:r>
            <a:r>
              <a:rPr lang="en-US" sz="1200" b="0" dirty="0"/>
              <a:t>Putting them together in a way that makes sense – in other words, organize them according to a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a:t>
            </a:r>
            <a:r>
              <a:rPr lang="en-US" sz="1200" b="0" baseline="0" dirty="0"/>
              <a:t> How does this relate to writing? </a:t>
            </a:r>
            <a:r>
              <a:rPr lang="en-US" sz="1200" dirty="0"/>
              <a:t>Ideas are like legos!</a:t>
            </a:r>
            <a:r>
              <a:rPr lang="en-US" sz="1200" baseline="0" dirty="0"/>
              <a:t> T</a:t>
            </a:r>
            <a:r>
              <a:rPr lang="is-IS" sz="1200" dirty="0"/>
              <a:t>o turn them into a piece of writing that makes sense, you can’t just dump them together – you  need to organize them!</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11825867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So what does this mean for us? As always, let’s go back to our standards and see what the expectations are for us as 8</a:t>
            </a:r>
            <a:r>
              <a:rPr lang="en-US" b="0" baseline="30000" dirty="0"/>
              <a:t>th</a:t>
            </a:r>
            <a:r>
              <a:rPr lang="en-US" b="0" baseline="0" dirty="0"/>
              <a:t> graders when it comes to organizing our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Review directions and point participants to the standard in their note-catcher.  After a minute of independent review time, click to reveal the discussion bullet and have participants discuss with a partner or at their table groups. </a:t>
            </a: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1614176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So how will we do this? We will use two very helpful tools to evaluate student writing: 1) our annotated student exemplar (which we learned how to do in the previous module) and a LEAP rubric. </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cs typeface="Calibri" panose="020F0502020204030204" pitchFamily="34" charset="0"/>
              </a:rPr>
              <a:t>Image 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 Unit: Flowers for Algernon.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https://learnzillion.com/resources/78764-flowers-for-algernon</a:t>
            </a:r>
            <a:endParaRPr lang="en-US" sz="1200" b="0" baseline="0" dirty="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19624649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Now that we have a clear understanding of what that expectations are, let’s see what those expectations actually look like!  Here is an exemplar response.  Take a moment and read this response on your own, looking for how this student organized their writing.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After a few minutes of independent reading time, click to reveal discussion bullet and have participants talk with a partner or a their table groups before inviting a few to share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 Unit: Flowers for Algernon.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https://learnzillion.com/resources/78764-flowers-for-algernon</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15578286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7"/>
            <a:ext cx="5486400" cy="582464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Explain that we are going to dig a little deeper by unpacking each paragraph.  Direct participants to the graphic organizer in their note-catcher.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Paragraph 1: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introduces the topic and reveals the writer’s claim/focus. </a:t>
            </a:r>
          </a:p>
          <a:p>
            <a:pPr lvl="1"/>
            <a:r>
              <a:rPr lang="en-US" sz="1200" kern="1200" dirty="0">
                <a:solidFill>
                  <a:schemeClr val="tx1"/>
                </a:solidFill>
                <a:effectLst/>
                <a:latin typeface="+mn-lt"/>
                <a:ea typeface="+mn-ea"/>
                <a:cs typeface="+mn-cs"/>
              </a:rPr>
              <a:t>It contains information about the three characters’ viewpoints from </a:t>
            </a:r>
            <a:r>
              <a:rPr lang="en-US" sz="1200" i="1" kern="1200" dirty="0">
                <a:solidFill>
                  <a:schemeClr val="tx1"/>
                </a:solidFill>
                <a:effectLst/>
                <a:latin typeface="+mn-lt"/>
                <a:ea typeface="+mn-ea"/>
                <a:cs typeface="+mn-cs"/>
              </a:rPr>
              <a:t>Flowers for Algernon. </a:t>
            </a:r>
            <a:r>
              <a:rPr lang="en-US" sz="1200" kern="1200" dirty="0">
                <a:solidFill>
                  <a:schemeClr val="tx1"/>
                </a:solidFill>
                <a:effectLst/>
                <a:latin typeface="+mn-lt"/>
                <a:ea typeface="+mn-ea"/>
                <a:cs typeface="+mn-cs"/>
              </a:rPr>
              <a:t>It also contains the writer’s focus/claim/thesis. </a:t>
            </a:r>
          </a:p>
          <a:p>
            <a:pPr lvl="1"/>
            <a:r>
              <a:rPr lang="en-US" sz="1200" kern="1200" dirty="0">
                <a:solidFill>
                  <a:schemeClr val="tx1"/>
                </a:solidFill>
                <a:effectLst/>
                <a:latin typeface="+mn-lt"/>
                <a:ea typeface="+mn-ea"/>
                <a:cs typeface="+mn-cs"/>
              </a:rPr>
              <a:t>The last sentence is the writer’s claim that directly responds to the prompt (Claim: Burt’s opinion is most supported by the two articles). </a:t>
            </a:r>
          </a:p>
          <a:p>
            <a:pPr lvl="0"/>
            <a:r>
              <a:rPr lang="en-US" sz="1200" b="1" kern="1200" dirty="0">
                <a:solidFill>
                  <a:schemeClr val="tx1"/>
                </a:solidFill>
                <a:effectLst/>
                <a:latin typeface="+mn-lt"/>
                <a:ea typeface="+mn-ea"/>
                <a:cs typeface="+mn-cs"/>
              </a:rPr>
              <a:t>Paragraph 2: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explains key information from the two articles about IQ testing based on a survey. </a:t>
            </a:r>
          </a:p>
          <a:p>
            <a:pPr lvl="1"/>
            <a:r>
              <a:rPr lang="en-US" sz="1200" kern="1200" dirty="0">
                <a:solidFill>
                  <a:schemeClr val="tx1"/>
                </a:solidFill>
                <a:effectLst/>
                <a:latin typeface="+mn-lt"/>
                <a:ea typeface="+mn-ea"/>
                <a:cs typeface="+mn-cs"/>
              </a:rPr>
              <a:t>It contains information from the articles about the unreliable nature of IQ testing and gives evidence to support the claim. </a:t>
            </a:r>
          </a:p>
          <a:p>
            <a:pPr lvl="1"/>
            <a:r>
              <a:rPr lang="en-US" sz="1200" kern="1200" dirty="0">
                <a:solidFill>
                  <a:schemeClr val="tx1"/>
                </a:solidFill>
                <a:effectLst/>
                <a:latin typeface="+mn-lt"/>
                <a:ea typeface="+mn-ea"/>
                <a:cs typeface="+mn-cs"/>
              </a:rPr>
              <a:t>The last sentence connects the evidence from the articles with Burt’s perspective. It makes a connection between the articles and </a:t>
            </a:r>
            <a:r>
              <a:rPr lang="en-US" sz="1200" i="1" kern="1200" dirty="0">
                <a:solidFill>
                  <a:schemeClr val="tx1"/>
                </a:solidFill>
                <a:effectLst/>
                <a:latin typeface="+mn-lt"/>
                <a:ea typeface="+mn-ea"/>
                <a:cs typeface="+mn-cs"/>
              </a:rPr>
              <a:t>Flowers for Algernon </a:t>
            </a:r>
            <a:r>
              <a:rPr lang="en-US" sz="1200" kern="1200" dirty="0">
                <a:solidFill>
                  <a:schemeClr val="tx1"/>
                </a:solidFill>
                <a:effectLst/>
                <a:latin typeface="+mn-lt"/>
                <a:ea typeface="+mn-ea"/>
                <a:cs typeface="+mn-cs"/>
              </a:rPr>
              <a:t> to explain how the evidence supports the claim.  </a:t>
            </a:r>
          </a:p>
          <a:p>
            <a:pPr lvl="0"/>
            <a:r>
              <a:rPr lang="en-US" sz="1200" b="1" kern="1200" dirty="0">
                <a:solidFill>
                  <a:schemeClr val="tx1"/>
                </a:solidFill>
                <a:effectLst/>
                <a:latin typeface="+mn-lt"/>
                <a:ea typeface="+mn-ea"/>
                <a:cs typeface="+mn-cs"/>
              </a:rPr>
              <a:t>Paragraph 3: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gives evidence from the articles and </a:t>
            </a:r>
            <a:r>
              <a:rPr lang="en-US" sz="1200" i="1" kern="1200" dirty="0">
                <a:solidFill>
                  <a:schemeClr val="tx1"/>
                </a:solidFill>
                <a:effectLst/>
                <a:latin typeface="+mn-lt"/>
                <a:ea typeface="+mn-ea"/>
                <a:cs typeface="+mn-cs"/>
              </a:rPr>
              <a:t>Flowers for Algernon</a:t>
            </a:r>
            <a:r>
              <a:rPr lang="en-US" sz="1200" kern="1200" dirty="0">
                <a:solidFill>
                  <a:schemeClr val="tx1"/>
                </a:solidFill>
                <a:effectLst/>
                <a:latin typeface="+mn-lt"/>
                <a:ea typeface="+mn-ea"/>
                <a:cs typeface="+mn-cs"/>
              </a:rPr>
              <a:t> to show how Burt’s opinion is most similar to the authors’. </a:t>
            </a:r>
          </a:p>
          <a:p>
            <a:pPr lvl="1"/>
            <a:r>
              <a:rPr lang="en-US" sz="1200" kern="1200" dirty="0">
                <a:solidFill>
                  <a:schemeClr val="tx1"/>
                </a:solidFill>
                <a:effectLst/>
                <a:latin typeface="+mn-lt"/>
                <a:ea typeface="+mn-ea"/>
                <a:cs typeface="+mn-cs"/>
              </a:rPr>
              <a:t>The last sentence connects the evidence from the articles with Burt’s perspective This sentence emphasizes the validity of the claim again by reminding us that Dr. Nemur and Dr. Strauss would disagree with the articles. </a:t>
            </a:r>
          </a:p>
          <a:p>
            <a:pPr lvl="0"/>
            <a:r>
              <a:rPr lang="en-US" sz="1200" b="1" kern="1200" dirty="0">
                <a:solidFill>
                  <a:schemeClr val="tx1"/>
                </a:solidFill>
                <a:effectLst/>
                <a:latin typeface="+mn-lt"/>
                <a:ea typeface="+mn-ea"/>
                <a:cs typeface="+mn-cs"/>
              </a:rPr>
              <a:t>Paragraph 4: </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paragraph serves as a conclusion. It restates the most important information from the rest of the essay. The last sentence reminds us of the writer’s claim/focus. </a:t>
            </a:r>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dirty="0"/>
          </a:p>
        </p:txBody>
      </p:sp>
    </p:spTree>
    <p:extLst>
      <p:ext uri="{BB962C8B-B14F-4D97-AF65-F5344CB8AC3E}">
        <p14:creationId xmlns:p14="http://schemas.microsoft.com/office/powerpoint/2010/main" val="3504630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Take a few minutes to check for understanding about each paragraph, then invite participants to share their reflections in response to this question.</a:t>
            </a:r>
            <a:endParaRPr lang="en-US" dirty="0"/>
          </a:p>
          <a:p>
            <a:endParaRPr lang="en-US" baseline="0" dirty="0"/>
          </a:p>
          <a:p>
            <a:r>
              <a:rPr lang="en-US" sz="1200" b="1" kern="1200" dirty="0">
                <a:solidFill>
                  <a:schemeClr val="tx1"/>
                </a:solidFill>
                <a:effectLst/>
                <a:latin typeface="+mn-lt"/>
                <a:ea typeface="+mn-ea"/>
                <a:cs typeface="+mn-cs"/>
              </a:rPr>
              <a:t>Look For: </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The introduction gave readers helpful context on the topic and established a clear focus/claim that ran throughout the rest of the essay. </a:t>
            </a:r>
          </a:p>
          <a:p>
            <a:pPr marL="171450" lvl="0" indent="-171450">
              <a:buFont typeface="Arial" charset="0"/>
              <a:buChar char="•"/>
            </a:pPr>
            <a:r>
              <a:rPr lang="en-US" sz="1200" kern="1200" dirty="0">
                <a:solidFill>
                  <a:schemeClr val="tx1"/>
                </a:solidFill>
                <a:effectLst/>
                <a:latin typeface="+mn-lt"/>
                <a:ea typeface="+mn-ea"/>
                <a:cs typeface="+mn-cs"/>
              </a:rPr>
              <a:t>The two body paragraphs contained important evidence and reasoning that supported the claim by making connections between the texts. </a:t>
            </a:r>
          </a:p>
          <a:p>
            <a:pPr marL="171450" lvl="0" indent="-171450">
              <a:buFont typeface="Arial" charset="0"/>
              <a:buChar char="•"/>
            </a:pPr>
            <a:r>
              <a:rPr lang="en-US" sz="1200" kern="1200" dirty="0">
                <a:solidFill>
                  <a:schemeClr val="tx1"/>
                </a:solidFill>
                <a:effectLst/>
                <a:latin typeface="+mn-lt"/>
                <a:ea typeface="+mn-ea"/>
                <a:cs typeface="+mn-cs"/>
              </a:rPr>
              <a:t>The conclusion restated and emphasized the writer’s claim/focus. </a:t>
            </a:r>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136081990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15 seconds</a:t>
            </a:r>
          </a:p>
          <a:p>
            <a:endParaRPr lang="en-US"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latin typeface="Calibri" panose="020F0502020204030204" pitchFamily="34" charset="0"/>
                <a:cs typeface="Calibri" panose="020F0502020204030204" pitchFamily="34" charset="0"/>
              </a:rPr>
              <a:t>Facilitator says: </a:t>
            </a:r>
            <a:r>
              <a:rPr lang="en-US" b="0" baseline="0" dirty="0">
                <a:latin typeface="Calibri" panose="020F0502020204030204" pitchFamily="34" charset="0"/>
                <a:cs typeface="Calibri" panose="020F0502020204030204" pitchFamily="34" charset="0"/>
              </a:rPr>
              <a:t>And</a:t>
            </a:r>
            <a:r>
              <a:rPr lang="is-IS" b="0" baseline="0" dirty="0">
                <a:latin typeface="Calibri" panose="020F0502020204030204" pitchFamily="34" charset="0"/>
                <a:cs typeface="Calibri" panose="020F0502020204030204" pitchFamily="34" charset="0"/>
              </a:rPr>
              <a:t> let’s pause there and take off our student hats to debrief this a little bit...</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Image Source:</a:t>
            </a:r>
          </a:p>
          <a:p>
            <a:pPr marL="0" marR="0" lvl="0" indent="0" algn="l" rtl="0">
              <a:spcBef>
                <a:spcPts val="0"/>
              </a:spcBef>
              <a:buSzPct val="25000"/>
              <a:buNone/>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This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image is in the public domain</a:t>
            </a:r>
          </a:p>
          <a:p>
            <a:pPr marL="0" marR="0" lvl="0" indent="0" algn="l" rtl="0">
              <a:spcBef>
                <a:spcPts val="0"/>
              </a:spcBef>
              <a:buSzPct val="25000"/>
              <a:buNone/>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https://pixabay.com/en/clapperboard-black-cut-director-29986/</a:t>
            </a: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36030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dirty="0"/>
              <a:t>Review the directions and have participants work with a partner.  Afterwards, check for understanding whole group (participants should notice</a:t>
            </a:r>
            <a:r>
              <a:rPr lang="en-US" baseline="0" dirty="0"/>
              <a:t> that we just experienced steps 1-5)</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dirty="0"/>
          </a:p>
        </p:txBody>
      </p:sp>
    </p:spTree>
    <p:extLst>
      <p:ext uri="{BB962C8B-B14F-4D97-AF65-F5344CB8AC3E}">
        <p14:creationId xmlns:p14="http://schemas.microsoft.com/office/powerpoint/2010/main" val="88201223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1238"/>
            <a:ext cx="5486400" cy="3086100"/>
          </a:xfrm>
        </p:spPr>
      </p:sp>
      <p:sp>
        <p:nvSpPr>
          <p:cNvPr id="3" name="Notes Placeholder 2"/>
          <p:cNvSpPr>
            <a:spLocks noGrp="1"/>
          </p:cNvSpPr>
          <p:nvPr>
            <p:ph type="body" idx="1"/>
          </p:nvPr>
        </p:nvSpPr>
        <p:spPr>
          <a:xfrm>
            <a:off x="685800" y="4175699"/>
            <a:ext cx="5486400" cy="496830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Like we just discussed, we saw evidence of steps 1-5 in this experiential.  Now let’s talk about what would happen next</a:t>
            </a:r>
            <a:r>
              <a:rPr lang="is-IS" b="0"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steps 6-7.  Explain that in this case students wouldnt be looking at an exemplar, but perhaps a student response that is lacking organization (like Nadene’s sample that we read at the beginning of this session) and think about ways that student could improve their organization. </a:t>
            </a:r>
            <a:r>
              <a:rPr lang="en-US" b="0" baseline="0" dirty="0"/>
              <a:t>A</a:t>
            </a:r>
            <a:r>
              <a:rPr lang="is-IS" b="0" baseline="0" dirty="0"/>
              <a:t>lso note that these steps are nice but necessary (only do if time allows) – the most important part of this protocol is that students evaluate the exemplar!  You could also get creative about doing these steps with small groups who need additional support.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 8. Explain that there are differnet way to approach this – students may start a new writing piece at this step OR they may return to a draft to rewrite it with a focus on improving organization.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0" baseline="0" dirty="0"/>
              <a:t>Click to reveal and read step 9 and provide examples of questions a teacher may use to keep the focus on organization.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Key Point:</a:t>
            </a:r>
          </a:p>
          <a:p>
            <a:pPr marL="0" marR="0" lvl="0" indent="0" algn="l" defTabSz="914400" rtl="0" eaLnBrk="1" fontAlgn="auto" latinLnBrk="0" hangingPunct="1">
              <a:lnSpc>
                <a:spcPct val="100000"/>
              </a:lnSpc>
              <a:spcBef>
                <a:spcPts val="0"/>
              </a:spcBef>
              <a:spcAft>
                <a:spcPts val="0"/>
              </a:spcAft>
              <a:buClrTx/>
              <a:buSzTx/>
              <a:buFontTx/>
              <a:buNone/>
              <a:tabLst/>
              <a:defRPr/>
            </a:pPr>
            <a:r>
              <a:rPr lang="is-IS" b="0" baseline="0" dirty="0"/>
              <a:t>The focus remains narrowed to the trait selected earlier in the process (in this case, organization!)</a:t>
            </a: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dirty="0"/>
          </a:p>
        </p:txBody>
      </p:sp>
    </p:spTree>
    <p:extLst>
      <p:ext uri="{BB962C8B-B14F-4D97-AF65-F5344CB8AC3E}">
        <p14:creationId xmlns:p14="http://schemas.microsoft.com/office/powerpoint/2010/main" val="204506097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Read text, then click to reveal and read the purple text.  Connect back to our </a:t>
            </a:r>
            <a:r>
              <a:rPr lang="en-US" b="0" baseline="0" dirty="0" err="1"/>
              <a:t>lego</a:t>
            </a:r>
            <a:r>
              <a:rPr lang="en-US" b="0" baseline="0" dirty="0"/>
              <a:t> analogy – organization only works if you have </a:t>
            </a:r>
            <a:r>
              <a:rPr lang="en-US" b="0" baseline="0" dirty="0" err="1"/>
              <a:t>legos</a:t>
            </a:r>
            <a:r>
              <a:rPr lang="en-US" b="0" baseline="0" dirty="0"/>
              <a:t> (IDEAS) to organize.  In order to have IDEAS you must have CONTENT KNOWLEDGE.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Image</a:t>
            </a:r>
            <a:r>
              <a:rPr lang="en-US" sz="1200" b="1" baseline="0" dirty="0"/>
              <a:t> Source: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These images are in the public domain.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dirty="0"/>
          </a:p>
        </p:txBody>
      </p:sp>
    </p:spTree>
    <p:extLst>
      <p:ext uri="{BB962C8B-B14F-4D97-AF65-F5344CB8AC3E}">
        <p14:creationId xmlns:p14="http://schemas.microsoft.com/office/powerpoint/2010/main" val="10438120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 minutes </a:t>
            </a:r>
          </a:p>
          <a:p>
            <a:endParaRPr lang="en-US" b="1" dirty="0"/>
          </a:p>
          <a:p>
            <a:r>
              <a:rPr lang="en-US" b="1" dirty="0"/>
              <a:t>Facilitator says: </a:t>
            </a:r>
            <a:r>
              <a:rPr lang="en-US" b="0" dirty="0"/>
              <a:t>We just learned about modeling in the context of supporting students with organization. However, this strategy can and should be used in many different contexts and to support many different student needs! What other needs do you think you could address using modeling? </a:t>
            </a:r>
          </a:p>
          <a:p>
            <a:endParaRPr lang="en-US" b="0" dirty="0"/>
          </a:p>
          <a:p>
            <a:r>
              <a:rPr lang="en-US" b="1" dirty="0"/>
              <a:t>Facilitator does: </a:t>
            </a:r>
            <a:r>
              <a:rPr lang="en-US" b="0" dirty="0"/>
              <a:t>If necessary, prompt participants to think about how they started the session – they themselves have found modeling extremely helpful in their own lives! How else might it help their students?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5"/>
          </p:nvPr>
        </p:nvSpPr>
        <p:spPr/>
        <p:txBody>
          <a:bodyPr/>
          <a:lstStyle/>
          <a:p>
            <a:fld id="{86425DA3-A274-D349-A373-1D0D30C163E5}" type="slidenum">
              <a:rPr lang="en-US" smtClean="0"/>
              <a:t>87</a:t>
            </a:fld>
            <a:endParaRPr lang="en-US" dirty="0"/>
          </a:p>
        </p:txBody>
      </p:sp>
    </p:spTree>
    <p:extLst>
      <p:ext uri="{BB962C8B-B14F-4D97-AF65-F5344CB8AC3E}">
        <p14:creationId xmlns:p14="http://schemas.microsoft.com/office/powerpoint/2010/main" val="10011823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Duration:</a:t>
            </a:r>
            <a:r>
              <a:rPr lang="en-US" b="1" baseline="0" dirty="0"/>
              <a:t> </a:t>
            </a:r>
            <a:r>
              <a:rPr lang="en-US" b="0" baseline="0" dirty="0"/>
              <a:t>4</a:t>
            </a:r>
            <a:r>
              <a:rPr lang="en-US" b="1" baseline="0" dirty="0"/>
              <a:t>.</a:t>
            </a:r>
            <a:r>
              <a:rPr lang="en-US" b="0" baseline="0" dirty="0"/>
              <a:t>5 minutes</a:t>
            </a:r>
          </a:p>
          <a:p>
            <a:endParaRPr lang="en-US" dirty="0"/>
          </a:p>
          <a:p>
            <a:r>
              <a:rPr lang="en-US" b="1" dirty="0"/>
              <a:t>Facilitator says: </a:t>
            </a:r>
            <a:r>
              <a:rPr lang="en-US" b="0" dirty="0"/>
              <a:t>Before</a:t>
            </a:r>
            <a:r>
              <a:rPr lang="en-US" b="0" baseline="0" dirty="0"/>
              <a:t> we wrap up, let’s take a moment to connect what you’ve learned to the assessment you did in Session 2. Please take a few minutes to reflect on how you might use this new Guidebooks tool to support your own students and capture your ideas on your Needs/Tools Brainstorm Chart.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Needs/Tools Brainstorm Chart, where they have space to connect information from today’s session with classroom needs . Provide time for participants to record their thinking and invite a few participants to share with the larger group if time allows. Be sure participants hold on to this chart; they will be using it when making choices for their action plans in Session 6.</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to Facilitator: </a:t>
            </a:r>
            <a:r>
              <a:rPr lang="en-US" sz="1200" kern="1200" dirty="0">
                <a:solidFill>
                  <a:schemeClr val="tx1"/>
                </a:solidFill>
                <a:effectLst/>
                <a:latin typeface="+mn-lt"/>
                <a:ea typeface="+mn-ea"/>
                <a:cs typeface="+mn-cs"/>
              </a:rPr>
              <a:t>Participants should ONLY brainstorm about how to use the particular tools already listed in the left- hand column. Other ideas may be discussed, but not added to this chart. The chart will be used in a directed way in Session 6, where participants will choose from planning templates created specifically around each protocol listed above.</a:t>
            </a:r>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29607186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255554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03238"/>
            <a:ext cx="5486400" cy="3086100"/>
          </a:xfrm>
        </p:spPr>
      </p:sp>
      <p:sp>
        <p:nvSpPr>
          <p:cNvPr id="3" name="Notes Placeholder 2"/>
          <p:cNvSpPr>
            <a:spLocks noGrp="1"/>
          </p:cNvSpPr>
          <p:nvPr>
            <p:ph type="body" idx="1"/>
          </p:nvPr>
        </p:nvSpPr>
        <p:spPr>
          <a:xfrm>
            <a:off x="685800" y="3711004"/>
            <a:ext cx="5486400" cy="543299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Explain that there are two types of rubric available – one for expository writing and one for narrative writing.  Point out that these are the LEAP 2025 rubrics, designed to evaluate student writing on the 3 different types of LEAP tasks. Gauge participant familiarity with the LEAP task types.  If necessary, provide some brief context about each type of task.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Within these two broad categories, there are separate rubrics for each grade cluster (3, 4-5, 6-8, 9-12). </a:t>
            </a:r>
            <a:r>
              <a:rPr lang="en-US" dirty="0"/>
              <a:t>The LEAP Rubrics contain broad descriptors of effective writing for each grade cluster; therefore, it’s important to pair these rubrics with a student</a:t>
            </a:r>
            <a:r>
              <a:rPr lang="en-US" baseline="0" dirty="0"/>
              <a:t> exemplar to better understand what these broad descriptors might look like on a specific task at a specific grade-level. We will explore these rubrics in much greater detail later! For now, we just wanted to frame that these two types exist and that we’ll be using them throughout our analysis of student work today – more to come later!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Additional context for facilitators: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Literary Analysis Task (LAT): Write an analytical essay in response to reading two literary texts.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Research Simulation Task (RST): Read multiple sources on a topic and write an analytical essay.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Narrative Writing Task: Read a task and respond to a narrative task prompt (may be to re-write the text from another character's perspective, write an alternate ending, etc.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kern="1200" dirty="0">
                <a:solidFill>
                  <a:schemeClr val="tx1"/>
                </a:solidFill>
                <a:effectLst/>
                <a:ea typeface="+mn-ea"/>
                <a:cs typeface="Calibri" panose="020F0502020204030204" pitchFamily="34" charset="0"/>
              </a:rPr>
              <a:t>Image Source: </a:t>
            </a:r>
            <a:r>
              <a:rPr lang="en-US" b="0" i="0" u="none" strike="noStrike" kern="1200" dirty="0">
                <a:solidFill>
                  <a:schemeClr val="tx1"/>
                </a:solidFill>
                <a:effectLst/>
                <a:ea typeface="+mn-ea"/>
                <a:cs typeface="Calibri" panose="020F0502020204030204" pitchFamily="34" charset="0"/>
              </a:rPr>
              <a:t>English Language Arts </a:t>
            </a:r>
            <a:r>
              <a:rPr lang="en-US" b="0" i="0" u="none" strike="noStrike" kern="1200" dirty="0" err="1">
                <a:solidFill>
                  <a:schemeClr val="tx1"/>
                </a:solidFill>
                <a:effectLst/>
                <a:ea typeface="+mn-ea"/>
                <a:cs typeface="Calibri" panose="020F0502020204030204" pitchFamily="34" charset="0"/>
              </a:rPr>
              <a:t>LearnZillion</a:t>
            </a:r>
            <a:r>
              <a:rPr lang="en-US" b="0" i="0" u="none" strike="noStrike" kern="1200" dirty="0">
                <a:solidFill>
                  <a:schemeClr val="tx1"/>
                </a:solidFill>
                <a:effectLst/>
                <a:ea typeface="+mn-ea"/>
                <a:cs typeface="Calibri" panose="020F0502020204030204" pitchFamily="34" charset="0"/>
              </a:rPr>
              <a:t> Guidebooks. (2017). Retrieved from </a:t>
            </a:r>
            <a:r>
              <a:rPr lang="en-US"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20760555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an example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dirty="0"/>
          </a:p>
        </p:txBody>
      </p:sp>
    </p:spTree>
    <p:extLst>
      <p:ext uri="{BB962C8B-B14F-4D97-AF65-F5344CB8AC3E}">
        <p14:creationId xmlns:p14="http://schemas.microsoft.com/office/powerpoint/2010/main" val="20529193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dirty="0"/>
          </a:p>
        </p:txBody>
      </p:sp>
    </p:spTree>
    <p:extLst>
      <p:ext uri="{BB962C8B-B14F-4D97-AF65-F5344CB8AC3E}">
        <p14:creationId xmlns:p14="http://schemas.microsoft.com/office/powerpoint/2010/main" val="7414085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dirty="0"/>
              <a:t>Duration: </a:t>
            </a:r>
            <a:r>
              <a:rPr lang="en-US" sz="1200" b="0" baseline="0" dirty="0"/>
              <a:t>15 seconds </a:t>
            </a:r>
          </a:p>
          <a:p>
            <a:endParaRPr lang="en-US" dirty="0"/>
          </a:p>
          <a:p>
            <a:r>
              <a:rPr lang="en-US" b="1" dirty="0"/>
              <a:t>Facilitator says: </a:t>
            </a:r>
            <a:r>
              <a:rPr lang="en-US" b="0" dirty="0"/>
              <a:t>Please</a:t>
            </a:r>
            <a:r>
              <a:rPr lang="en-US" b="0" baseline="0" dirty="0"/>
              <a:t> review our agenda for today.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90205966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Shape 9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8" name="Shape 99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200" b="0" baseline="0" dirty="0"/>
          </a:p>
          <a:p>
            <a:r>
              <a:rPr lang="en-US" sz="1200" b="1" baseline="0" dirty="0"/>
              <a:t>Facilitator does: </a:t>
            </a:r>
            <a:r>
              <a:rPr lang="en-US" sz="1200" b="0" baseline="0" dirty="0"/>
              <a:t>Remind participants of the Cold Read Task writing prompt we’ve been working with in this module.  Explain that in this session we will be looking at additional student writing in response to this prompt.</a:t>
            </a:r>
            <a:endParaRPr lang="en-US" sz="1200" b="0" i="0" u="none" strike="noStrike" cap="none" dirty="0">
              <a:solidFill>
                <a:schemeClr val="dk1"/>
              </a:solidFill>
              <a:latin typeface="Calibri"/>
              <a:ea typeface="Calibri"/>
              <a:cs typeface="Calibri"/>
              <a:sym typeface="Calibri"/>
            </a:endParaRPr>
          </a:p>
        </p:txBody>
      </p:sp>
      <p:sp>
        <p:nvSpPr>
          <p:cNvPr id="999" name="Shape 99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3196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 </a:t>
            </a:r>
            <a:r>
              <a:rPr lang="en-US" sz="1200" b="0" baseline="0" dirty="0"/>
              <a:t>Read the directions, then direct participants to find piece Jason’s writing in their note-catchers . Provide 2 minutes of independent work time, then click to reveal the final bullet and have participants discuss and record their observations with a partner.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dirty="0"/>
          </a:p>
        </p:txBody>
      </p:sp>
    </p:spTree>
    <p:extLst>
      <p:ext uri="{BB962C8B-B14F-4D97-AF65-F5344CB8AC3E}">
        <p14:creationId xmlns:p14="http://schemas.microsoft.com/office/powerpoint/2010/main" val="30843557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46488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b="0" baseline="0" dirty="0"/>
          </a:p>
          <a:p>
            <a:r>
              <a:rPr lang="en-US" b="1" baseline="0" dirty="0"/>
              <a:t>Facilitator does: </a:t>
            </a:r>
            <a:r>
              <a:rPr lang="en-US" b="0" baseline="0" dirty="0"/>
              <a:t>Invite participants to share some of the strengths they noticed. Then briefly review the strengths listed. Then, click to reveal the second question and have participants share what weaknesses they saw in Jason’s writing.</a:t>
            </a:r>
          </a:p>
          <a:p>
            <a:endParaRPr lang="en-US" b="0" baseline="0" dirty="0"/>
          </a:p>
          <a:p>
            <a:r>
              <a:rPr lang="en-US" b="0" baseline="0" dirty="0"/>
              <a:t>Ensure the key points below are addressed; probe as needed to support participants in naming these strengths and/or explicitly share them with participants.</a:t>
            </a:r>
          </a:p>
          <a:p>
            <a:endParaRPr lang="en-US" b="0" baseline="0" dirty="0"/>
          </a:p>
          <a:p>
            <a:r>
              <a:rPr lang="en-US" b="1" baseline="0" dirty="0"/>
              <a:t>Look for:</a:t>
            </a:r>
          </a:p>
          <a:p>
            <a:pPr marL="0" lvl="0" indent="0">
              <a:buNone/>
            </a:pPr>
            <a:r>
              <a:rPr lang="en-US" dirty="0">
                <a:solidFill>
                  <a:schemeClr val="tx1"/>
                </a:solidFill>
              </a:rPr>
              <a:t>Strengths: </a:t>
            </a:r>
          </a:p>
          <a:p>
            <a:pPr marL="171450" indent="-171450">
              <a:lnSpc>
                <a:spcPct val="150000"/>
              </a:lnSpc>
              <a:buFont typeface="Arial" charset="0"/>
              <a:buChar char="•"/>
            </a:pPr>
            <a:r>
              <a:rPr lang="en-US" dirty="0"/>
              <a:t>responds to the prompt</a:t>
            </a:r>
          </a:p>
          <a:p>
            <a:pPr marL="171450" indent="-171450">
              <a:lnSpc>
                <a:spcPct val="150000"/>
              </a:lnSpc>
              <a:buFont typeface="Arial" charset="0"/>
              <a:buChar char="•"/>
            </a:pPr>
            <a:r>
              <a:rPr lang="en-US" dirty="0"/>
              <a:t>shows an accurate understanding of the content of the articles </a:t>
            </a:r>
          </a:p>
          <a:p>
            <a:pPr marL="171450" indent="-171450">
              <a:lnSpc>
                <a:spcPct val="150000"/>
              </a:lnSpc>
              <a:buFont typeface="Arial" charset="0"/>
              <a:buChar char="•"/>
            </a:pPr>
            <a:r>
              <a:rPr lang="en-US" dirty="0"/>
              <a:t>uses evidence from the text to develop his thinking</a:t>
            </a:r>
          </a:p>
          <a:p>
            <a:pPr marL="171450" indent="-171450">
              <a:lnSpc>
                <a:spcPct val="150000"/>
              </a:lnSpc>
              <a:buFont typeface="Arial" charset="0"/>
              <a:buChar char="•"/>
            </a:pPr>
            <a:r>
              <a:rPr lang="en-US" dirty="0"/>
              <a:t>organizes the essay clearly</a:t>
            </a:r>
          </a:p>
          <a:p>
            <a:pPr marL="0" lvl="0" indent="0">
              <a:buNone/>
            </a:pPr>
            <a:endParaRPr lang="en-US" dirty="0">
              <a:solidFill>
                <a:schemeClr val="tx1"/>
              </a:solidFill>
            </a:endParaRPr>
          </a:p>
          <a:p>
            <a:pPr marL="0" lvl="0" indent="0">
              <a:buNone/>
            </a:pPr>
            <a:r>
              <a:rPr lang="en-US" dirty="0">
                <a:solidFill>
                  <a:schemeClr val="tx1"/>
                </a:solidFill>
              </a:rPr>
              <a:t>Weaknesses:</a:t>
            </a:r>
          </a:p>
          <a:p>
            <a:pPr marL="285750" lvl="0" indent="-285750">
              <a:buFont typeface="Arial" charset="0"/>
              <a:buChar char="•"/>
            </a:pPr>
            <a:r>
              <a:rPr lang="en-US" b="1" dirty="0"/>
              <a:t>Conventions </a:t>
            </a:r>
            <a:r>
              <a:rPr lang="en-US" dirty="0"/>
              <a:t>(punctuation and grammar)</a:t>
            </a:r>
          </a:p>
          <a:p>
            <a:pPr marL="285750" lvl="0" indent="-285750">
              <a:buFont typeface="Arial" charset="0"/>
              <a:buChar char="•"/>
            </a:pPr>
            <a:r>
              <a:rPr lang="en-US" dirty="0"/>
              <a:t>run-on sentences (with and without comma splices)</a:t>
            </a:r>
          </a:p>
          <a:p>
            <a:pPr marL="285750" lvl="0" indent="-285750">
              <a:buFont typeface="Arial" charset="0"/>
              <a:buChar char="•"/>
            </a:pPr>
            <a:r>
              <a:rPr lang="en-US" dirty="0"/>
              <a:t>sentence fragments</a:t>
            </a:r>
          </a:p>
          <a:p>
            <a:pPr marL="0" lvl="0" indent="0">
              <a:buNone/>
            </a:pPr>
            <a:endParaRPr lang="en-US" dirty="0"/>
          </a:p>
          <a:p>
            <a:pPr marL="171450" lvl="0" indent="-171450">
              <a:buFont typeface="Arial" charset="0"/>
              <a:buChar char="•"/>
            </a:pPr>
            <a:endParaRPr lang="en-US" baseline="0" dirty="0">
              <a:solidFill>
                <a:schemeClr val="tx1"/>
              </a:solidFill>
            </a:endParaRPr>
          </a:p>
          <a:p>
            <a:pPr marL="0" lvl="0" indent="0">
              <a:buFontTx/>
              <a:buNone/>
            </a:pPr>
            <a:r>
              <a:rPr lang="en-US" b="1" baseline="0" dirty="0">
                <a:solidFill>
                  <a:schemeClr val="tx1"/>
                </a:solidFill>
              </a:rPr>
              <a:t>Key Point:</a:t>
            </a:r>
          </a:p>
          <a:p>
            <a:pPr marL="0" lvl="0" indent="0">
              <a:buFontTx/>
              <a:buNone/>
            </a:pPr>
            <a:r>
              <a:rPr lang="en-US" baseline="0" dirty="0">
                <a:solidFill>
                  <a:schemeClr val="tx1"/>
                </a:solidFill>
              </a:rPr>
              <a:t>The biggest issue here is that Jason’s lack of conventions and his run-on sentences make it difficult to follow his thinking – in this case the errors begin to impede our ability to understand his writing.</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17051331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43843"/>
          </a:xfrm>
        </p:spPr>
        <p:txBody>
          <a:bodyPr/>
          <a:lstStyle/>
          <a:p>
            <a:r>
              <a:rPr lang="en-US" b="1" dirty="0"/>
              <a:t>Duration: </a:t>
            </a:r>
            <a:r>
              <a:rPr lang="en-US" b="0" dirty="0"/>
              <a:t>2 minutes</a:t>
            </a:r>
            <a:endParaRPr lang="en-US" dirty="0"/>
          </a:p>
          <a:p>
            <a:endParaRPr lang="en-US" dirty="0"/>
          </a:p>
          <a:p>
            <a:r>
              <a:rPr lang="en-US" b="1" dirty="0"/>
              <a:t>Facilitator says: </a:t>
            </a:r>
            <a:r>
              <a:rPr lang="en-US" b="0" dirty="0"/>
              <a:t>So now we will finally take a look at that</a:t>
            </a:r>
            <a:r>
              <a:rPr lang="en-US" b="0" baseline="0" dirty="0"/>
              <a:t> last row on our writing rubric – Knowledge of Language and Conventions.  Take a moment to review this row.</a:t>
            </a:r>
          </a:p>
          <a:p>
            <a:endParaRPr lang="en-US" b="0" baseline="0" dirty="0"/>
          </a:p>
          <a:p>
            <a:r>
              <a:rPr lang="en-US" b="1" baseline="0" dirty="0"/>
              <a:t>Facilitator does</a:t>
            </a:r>
            <a:r>
              <a:rPr lang="en-US" b="0" baseline="0" dirty="0"/>
              <a:t>: Provide a minute of review time, then ask “what do you notice?”</a:t>
            </a:r>
          </a:p>
          <a:p>
            <a:endParaRPr lang="en-US" b="0" baseline="0" dirty="0"/>
          </a:p>
          <a:p>
            <a:r>
              <a:rPr lang="en-US" b="1" baseline="0" dirty="0"/>
              <a:t>Facilitator says</a:t>
            </a:r>
            <a:r>
              <a:rPr lang="en-US" b="0" baseline="0" dirty="0"/>
              <a:t>: One thing we notice is that there is no score point 4 for conventions and that’s because there is no expectation that students make 0 errors in their writing.  We also notice a somewhat vague phrase</a:t>
            </a:r>
            <a:r>
              <a:rPr lang="is-IS" b="0" baseline="0" dirty="0"/>
              <a:t>…</a:t>
            </a:r>
            <a:endParaRPr lang="en-US" b="0" baseline="0" dirty="0"/>
          </a:p>
          <a:p>
            <a:endParaRPr lang="en-US" b="0" baseline="0" dirty="0"/>
          </a:p>
          <a:p>
            <a:r>
              <a:rPr lang="en-US" b="1" baseline="0" dirty="0"/>
              <a:t>Facilitator does: </a:t>
            </a:r>
            <a:r>
              <a:rPr lang="en-US" b="0" baseline="0" dirty="0"/>
              <a:t>Click to reveal and then read aloud or have a participant read aloud the first sentence of the grammar descriptor (note this comes from Score Point 3).  </a:t>
            </a:r>
          </a:p>
          <a:p>
            <a:endParaRPr lang="en-US" b="0" baseline="0" dirty="0"/>
          </a:p>
          <a:p>
            <a:r>
              <a:rPr lang="en-US" b="1" baseline="0" dirty="0"/>
              <a:t>Facilitator says: </a:t>
            </a:r>
            <a:r>
              <a:rPr lang="en-US" b="0" baseline="0" dirty="0"/>
              <a:t>How exactly do we know what appropriate level of complexity means at each grade-level? In order to evaluate Jason’s use of conventions, we first must know </a:t>
            </a:r>
            <a:r>
              <a:rPr lang="is-IS" b="0" baseline="0" dirty="0"/>
              <a:t>what exactly IS an appropriate level of complexity for an 8th grade student?</a:t>
            </a:r>
          </a:p>
          <a:p>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(2017). Retrieved from </a:t>
            </a:r>
            <a:r>
              <a:rPr lang="en-US" sz="1200" b="0" i="0" u="sng" strike="noStrike" kern="1200" dirty="0">
                <a:solidFill>
                  <a:schemeClr val="tx1"/>
                </a:solidFill>
                <a:effectLst/>
                <a:ea typeface="+mn-ea"/>
                <a:cs typeface="Calibri" panose="020F0502020204030204" pitchFamily="34" charset="0"/>
                <a:hlinkClick r:id="rId3"/>
              </a:rPr>
              <a:t>https://learnzillion.com/resources/81666-english-language-arts-guidebook-units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65611642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Luckily, there is a very helpful tool in the Guidebooks that can help us answer that question – the Grammar Guide!</a:t>
            </a:r>
            <a:endParaRPr lang="en-US" dirty="0"/>
          </a:p>
          <a:p>
            <a:r>
              <a:rPr lang="en-US" sz="1200" b="0" baseline="0" dirty="0"/>
              <a:t>So what exactly is the Grammar Guide?</a:t>
            </a:r>
          </a:p>
          <a:p>
            <a:endParaRPr lang="en-US" sz="1200" b="0" baseline="0" dirty="0"/>
          </a:p>
          <a:p>
            <a:r>
              <a:rPr lang="en-US" sz="1200" b="1" baseline="0" dirty="0"/>
              <a:t>Facilitator does: </a:t>
            </a:r>
            <a:r>
              <a:rPr lang="en-US" sz="1200" b="0" baseline="0" dirty="0"/>
              <a:t>Gauge participant familiarity with this tool. Then click to reveal and explain the bullets.</a:t>
            </a:r>
          </a:p>
          <a:p>
            <a:endParaRPr lang="en-US" sz="1200" b="0" baseline="0" dirty="0"/>
          </a:p>
          <a:p>
            <a:r>
              <a:rPr lang="en-US" sz="1200" b="1" baseline="0" dirty="0"/>
              <a:t>Facilitator says: </a:t>
            </a:r>
            <a:r>
              <a:rPr lang="en-US" sz="1200" b="0" baseline="0" dirty="0"/>
              <a:t>So now let’s take a closer look at some of the information provided in this tool</a:t>
            </a:r>
            <a:r>
              <a:rPr lang="is-IS" sz="1200" b="0" baseline="0" dirty="0"/>
              <a:t>…</a:t>
            </a:r>
            <a:endParaRPr lang="en-US" sz="1200" b="0" baseline="0" dirty="0"/>
          </a:p>
          <a:p>
            <a:pPr marL="171450" indent="-171450">
              <a:buFont typeface="Arial"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ea typeface="+mn-ea"/>
                <a:cs typeface="Calibri" panose="020F0502020204030204" pitchFamily="34" charset="0"/>
              </a:rPr>
              <a:t>Source: </a:t>
            </a:r>
            <a:r>
              <a:rPr lang="en-US" sz="1200" b="0" i="0" u="none" strike="noStrike" kern="1200" dirty="0">
                <a:solidFill>
                  <a:schemeClr val="tx1"/>
                </a:solidFill>
                <a:effectLst/>
                <a:ea typeface="+mn-ea"/>
                <a:cs typeface="Calibri" panose="020F0502020204030204" pitchFamily="34" charset="0"/>
              </a:rPr>
              <a:t>English Language Arts </a:t>
            </a:r>
            <a:r>
              <a:rPr lang="en-US" sz="1200" b="0" i="0" u="none" strike="noStrike" kern="1200" dirty="0" err="1">
                <a:solidFill>
                  <a:schemeClr val="tx1"/>
                </a:solidFill>
                <a:effectLst/>
                <a:ea typeface="+mn-ea"/>
                <a:cs typeface="Calibri" panose="020F0502020204030204" pitchFamily="34" charset="0"/>
              </a:rPr>
              <a:t>LearnZillion</a:t>
            </a:r>
            <a:r>
              <a:rPr lang="en-US" sz="1200" b="0" i="0" u="none" strike="noStrike" kern="1200" dirty="0">
                <a:solidFill>
                  <a:schemeClr val="tx1"/>
                </a:solidFill>
                <a:effectLst/>
                <a:ea typeface="+mn-ea"/>
                <a:cs typeface="Calibri" panose="020F0502020204030204" pitchFamily="34" charset="0"/>
              </a:rPr>
              <a:t> Guidebooks: Grammar Guide. (2017). Retrieved from </a:t>
            </a:r>
            <a:r>
              <a:rPr lang="en-US" dirty="0"/>
              <a:t>https://</a:t>
            </a:r>
            <a:r>
              <a:rPr lang="en-US" dirty="0" err="1"/>
              <a:t>learnzillion.com</a:t>
            </a:r>
            <a:r>
              <a:rPr lang="en-US" dirty="0"/>
              <a:t>/resources/81043/</a:t>
            </a:r>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14190570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8.5 minutes</a:t>
            </a:r>
          </a:p>
          <a:p>
            <a:endParaRPr lang="en-US" sz="1200" b="0" baseline="0" dirty="0"/>
          </a:p>
          <a:p>
            <a:r>
              <a:rPr lang="en-US" sz="1200" b="1" baseline="0" dirty="0"/>
              <a:t>Facilitator says: </a:t>
            </a:r>
            <a:r>
              <a:rPr lang="en-US" sz="1200" b="0" baseline="0" dirty="0"/>
              <a:t>For our purposes we are going to look just at the 8</a:t>
            </a:r>
            <a:r>
              <a:rPr lang="en-US" sz="1200" b="0" baseline="30000" dirty="0"/>
              <a:t>th</a:t>
            </a:r>
            <a:r>
              <a:rPr lang="en-US" sz="1200" b="0" baseline="0" dirty="0"/>
              <a:t> grade snapshot so we can look for these grade level expectations in Jason’s writing.  Just know that this same level of information exists in the Grammar Guide for grades 2-12.  You may choose to do a deeper dive into your own grade-level expectations in the next session or in your own planning practices.</a:t>
            </a:r>
          </a:p>
          <a:p>
            <a:endParaRPr lang="en-US" sz="1200" b="1" baseline="0" dirty="0"/>
          </a:p>
          <a:p>
            <a:r>
              <a:rPr lang="en-US" sz="1200" b="1" baseline="0" dirty="0"/>
              <a:t>Facilitator does: </a:t>
            </a:r>
            <a:r>
              <a:rPr lang="en-US" sz="1200" b="0" baseline="0" dirty="0"/>
              <a:t>Review the first direction and point participants to the 8</a:t>
            </a:r>
            <a:r>
              <a:rPr lang="en-US" sz="1200" b="0" baseline="30000" dirty="0"/>
              <a:t>th</a:t>
            </a:r>
            <a:r>
              <a:rPr lang="en-US" sz="1200" b="0" baseline="0" dirty="0"/>
              <a:t> grade snapshot (expectations and foundations). Provide 3 minutes for participants to independently review the snapshot.  Then, click to reveal the next set of directions and have participants work with a partner to look for evidence/lack of evidence of these grade-level expectations in Jason’s Writing.  They should annotate/make note of what they find in his writing sample.</a:t>
            </a:r>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12434645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Lead whole group debrief by inviting participants to share out their observations around these two questions.</a:t>
            </a:r>
          </a:p>
          <a:p>
            <a:endParaRPr lang="en-US" sz="1200" b="0" baseline="0" dirty="0"/>
          </a:p>
          <a:p>
            <a:r>
              <a:rPr lang="en-US" sz="1200" b="1" baseline="0" dirty="0"/>
              <a:t>Look for:</a:t>
            </a:r>
          </a:p>
          <a:p>
            <a:pPr marL="171450" indent="-171450">
              <a:buFont typeface="Arial" panose="020B0604020202020204" pitchFamily="34" charset="0"/>
              <a:buChar char="•"/>
            </a:pPr>
            <a:r>
              <a:rPr lang="en-US" sz="1200" b="0" baseline="0" dirty="0"/>
              <a:t>Jason is able to spell correctly and generally meets expectations for capitalization and end punctuation. However, there is significant evidence that Jason does not meet many of these expectations, most noticeably these categories on the Grammar Guide for Grade 8: </a:t>
            </a:r>
          </a:p>
          <a:p>
            <a:pPr marL="628650" lvl="1" indent="-171450">
              <a:buFont typeface="Arial" panose="020B0604020202020204" pitchFamily="34" charset="0"/>
              <a:buChar char="•"/>
            </a:pPr>
            <a:r>
              <a:rPr lang="en-US" sz="1200" b="0" baseline="0" dirty="0"/>
              <a:t>“Use commas correctly” (i.e. “Burt in the book agrees with that, he thinks that IQ tests are good for what you already know.”) </a:t>
            </a:r>
          </a:p>
          <a:p>
            <a:pPr marL="628650" lvl="1" indent="-171450">
              <a:buFont typeface="Arial" panose="020B0604020202020204" pitchFamily="34" charset="0"/>
              <a:buChar char="•"/>
            </a:pPr>
            <a:r>
              <a:rPr lang="en-US" sz="1200" b="0" baseline="0" dirty="0"/>
              <a:t>“Choose language that expresses ideas precisely, recognizing and eliminating wordiness and redundancy” (i.e. “The three characters think different “stuff” about intelligence” or “a whole bunch of people”)</a:t>
            </a: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dirty="0"/>
          </a:p>
        </p:txBody>
      </p:sp>
    </p:spTree>
    <p:extLst>
      <p:ext uri="{BB962C8B-B14F-4D97-AF65-F5344CB8AC3E}">
        <p14:creationId xmlns:p14="http://schemas.microsoft.com/office/powerpoint/2010/main" val="148504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1</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2</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3</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4</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5</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6, Session 6</a:t>
            </a:r>
          </a:p>
          <a:p>
            <a:r>
              <a:rPr lang="en-US" dirty="0">
                <a:solidFill>
                  <a:schemeClr val="tx1">
                    <a:lumMod val="75000"/>
                  </a:schemeClr>
                </a:solidFill>
                <a:latin typeface="Calibri"/>
                <a:cs typeface="Calibri"/>
              </a:rPr>
              <a:t>Grades 6 - 8</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6, Session 2</a:t>
            </a:r>
          </a:p>
          <a:p>
            <a:pPr lvl="0"/>
            <a:r>
              <a:rPr lang="en-US" dirty="0"/>
              <a:t>Grades 6 - 8</a:t>
            </a:r>
          </a:p>
        </p:txBody>
      </p:sp>
    </p:spTree>
    <p:extLst>
      <p:ext uri="{BB962C8B-B14F-4D97-AF65-F5344CB8AC3E}">
        <p14:creationId xmlns:p14="http://schemas.microsoft.com/office/powerpoint/2010/main" val="33778417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21646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8051916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1A2817-274C-4A1C-8822-3BFD5F1A182A}"/>
              </a:ext>
            </a:extLst>
          </p:cNvPr>
          <p:cNvSpPr>
            <a:spLocks noGrp="1"/>
          </p:cNvSpPr>
          <p:nvPr>
            <p:ph type="dt" sz="half" idx="10"/>
          </p:nvPr>
        </p:nvSpPr>
        <p:spPr/>
        <p:txBody>
          <a:bodyPr/>
          <a:lstStyle/>
          <a:p>
            <a:fld id="{55BD224A-5521-44E4-AB82-C867074E57E3}" type="datetimeFigureOut">
              <a:rPr lang="en-US" smtClean="0"/>
              <a:t>12/5/18</a:t>
            </a:fld>
            <a:endParaRPr lang="en-US" dirty="0"/>
          </a:p>
        </p:txBody>
      </p:sp>
      <p:sp>
        <p:nvSpPr>
          <p:cNvPr id="3" name="Footer Placeholder 2">
            <a:extLst>
              <a:ext uri="{FF2B5EF4-FFF2-40B4-BE49-F238E27FC236}">
                <a16:creationId xmlns:a16="http://schemas.microsoft.com/office/drawing/2014/main" id="{CF5389B0-8792-4BEF-9815-6B728B8E080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F651190-55D0-4B13-89F3-57CE4704350F}"/>
              </a:ext>
            </a:extLst>
          </p:cNvPr>
          <p:cNvSpPr>
            <a:spLocks noGrp="1"/>
          </p:cNvSpPr>
          <p:nvPr>
            <p:ph type="sldNum" sz="quarter" idx="12"/>
          </p:nvPr>
        </p:nvSpPr>
        <p:spPr/>
        <p:txBody>
          <a:bodyPr/>
          <a:lstStyle/>
          <a:p>
            <a:fld id="{B808918F-5647-4F4D-86C0-27809D98DB0C}" type="slidenum">
              <a:rPr lang="en-US" smtClean="0"/>
              <a:t>‹#›</a:t>
            </a:fld>
            <a:endParaRPr lang="en-US" dirty="0"/>
          </a:p>
        </p:txBody>
      </p:sp>
    </p:spTree>
    <p:extLst>
      <p:ext uri="{BB962C8B-B14F-4D97-AF65-F5344CB8AC3E}">
        <p14:creationId xmlns:p14="http://schemas.microsoft.com/office/powerpoint/2010/main" val="945469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83367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4.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7</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1467535"/>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916388205"/>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2" r:id="rId2"/>
    <p:sldLayoutId id="2147483674" r:id="rId3"/>
    <p:sldLayoutId id="2147483675" r:id="rId4"/>
    <p:sldLayoutId id="2147483676" r:id="rId5"/>
    <p:sldLayoutId id="2147483677" r:id="rId6"/>
    <p:sldLayoutId id="2147483670" r:id="rId7"/>
    <p:sldLayoutId id="2147483671" r:id="rId8"/>
    <p:sldLayoutId id="2147483673" r:id="rId9"/>
    <p:sldLayoutId id="2147483690"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0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7.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4.xml"/><Relationship Id="rId1" Type="http://schemas.openxmlformats.org/officeDocument/2006/relationships/slideLayout" Target="../slideLayouts/slideLayout17.xml"/><Relationship Id="rId4" Type="http://schemas.openxmlformats.org/officeDocument/2006/relationships/image" Target="../media/image7.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6.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7.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9.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7.xml"/></Relationships>
</file>

<file path=ppt/slides/_rels/slide1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4.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hyperlink" Target="https://www.youtube.com/watch?v=0C10VDEoChg" TargetMode="External"/><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8.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28.png"/></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9.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0.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8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1</a:t>
            </a:r>
            <a:r>
              <a:rPr lang="en-US" sz="5000" dirty="0"/>
              <a:t>: Learning to Analyze Student Writing Samples</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10</a:t>
            </a:fld>
            <a:endParaRPr lang="uk-UA" dirty="0"/>
          </a:p>
        </p:txBody>
      </p:sp>
      <p:sp>
        <p:nvSpPr>
          <p:cNvPr id="4" name="Title 3"/>
          <p:cNvSpPr>
            <a:spLocks noGrp="1"/>
          </p:cNvSpPr>
          <p:nvPr>
            <p:ph type="title"/>
          </p:nvPr>
        </p:nvSpPr>
        <p:spPr/>
        <p:txBody>
          <a:bodyPr/>
          <a:lstStyle/>
          <a:p>
            <a:r>
              <a:rPr lang="en-US" dirty="0"/>
              <a:t>Let’s Prepare!</a:t>
            </a:r>
          </a:p>
        </p:txBody>
      </p:sp>
      <p:sp>
        <p:nvSpPr>
          <p:cNvPr id="5" name="Text Placeholder 4"/>
          <p:cNvSpPr>
            <a:spLocks noGrp="1"/>
          </p:cNvSpPr>
          <p:nvPr>
            <p:ph type="body" sz="quarter" idx="10"/>
          </p:nvPr>
        </p:nvSpPr>
        <p:spPr>
          <a:xfrm>
            <a:off x="7357462" y="1477309"/>
            <a:ext cx="4498954" cy="4116294"/>
          </a:xfrm>
        </p:spPr>
        <p:txBody>
          <a:bodyPr/>
          <a:lstStyle/>
          <a:p>
            <a:endParaRPr lang="en-US" sz="2000" dirty="0">
              <a:solidFill>
                <a:schemeClr val="tx1"/>
              </a:solidFill>
            </a:endParaRPr>
          </a:p>
          <a:p>
            <a:pPr marL="0" indent="0" algn="ctr">
              <a:buNone/>
            </a:pPr>
            <a:endParaRPr lang="en-US" sz="4000" b="1" dirty="0">
              <a:solidFill>
                <a:schemeClr val="tx2"/>
              </a:solidFill>
            </a:endParaRPr>
          </a:p>
          <a:p>
            <a:pPr marL="0" indent="0" algn="ctr">
              <a:buNone/>
            </a:pPr>
            <a:endParaRPr lang="en-US" sz="2000" b="1" dirty="0">
              <a:solidFill>
                <a:schemeClr val="tx2"/>
              </a:solidFill>
            </a:endParaRPr>
          </a:p>
          <a:p>
            <a:pPr marL="0" indent="0" algn="ctr">
              <a:buNone/>
            </a:pPr>
            <a:r>
              <a:rPr lang="en-US" sz="4000" b="1" dirty="0">
                <a:solidFill>
                  <a:schemeClr val="tx2"/>
                </a:solidFill>
              </a:rPr>
              <a:t>Read</a:t>
            </a:r>
            <a:r>
              <a:rPr lang="en-US" sz="4000" dirty="0">
                <a:solidFill>
                  <a:schemeClr val="tx1"/>
                </a:solidFill>
              </a:rPr>
              <a:t> the Cold Read Task writing prompt</a:t>
            </a:r>
          </a:p>
          <a:p>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105" y="1477309"/>
            <a:ext cx="3314700" cy="3987800"/>
          </a:xfrm>
          <a:prstGeom prst="rect">
            <a:avLst/>
          </a:prstGeom>
          <a:ln w="38100">
            <a:solidFill>
              <a:schemeClr val="accent1"/>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2615" y="1477309"/>
            <a:ext cx="3284532" cy="4010586"/>
          </a:xfrm>
          <a:prstGeom prst="rect">
            <a:avLst/>
          </a:prstGeom>
          <a:ln w="38100">
            <a:solidFill>
              <a:schemeClr val="accent1"/>
            </a:solidFill>
          </a:ln>
        </p:spPr>
      </p:pic>
      <p:sp>
        <p:nvSpPr>
          <p:cNvPr id="8" name="Rectangle 7">
            <a:extLst>
              <a:ext uri="{FF2B5EF4-FFF2-40B4-BE49-F238E27FC236}">
                <a16:creationId xmlns:a16="http://schemas.microsoft.com/office/drawing/2014/main" id="{2A78FBA7-691F-F744-8E48-F284FE1C12FA}"/>
              </a:ext>
            </a:extLst>
          </p:cNvPr>
          <p:cNvSpPr/>
          <p:nvPr/>
        </p:nvSpPr>
        <p:spPr>
          <a:xfrm>
            <a:off x="337105" y="5593603"/>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(Mann, 2012) </a:t>
            </a:r>
          </a:p>
        </p:txBody>
      </p:sp>
      <p:sp>
        <p:nvSpPr>
          <p:cNvPr id="10" name="Rectangle 9">
            <a:extLst>
              <a:ext uri="{FF2B5EF4-FFF2-40B4-BE49-F238E27FC236}">
                <a16:creationId xmlns:a16="http://schemas.microsoft.com/office/drawing/2014/main" id="{F10D3138-84CC-C344-A4F1-D663B660CF9D}"/>
              </a:ext>
            </a:extLst>
          </p:cNvPr>
          <p:cNvSpPr/>
          <p:nvPr/>
        </p:nvSpPr>
        <p:spPr>
          <a:xfrm>
            <a:off x="3872615" y="5593602"/>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(McDermott, 2012) </a:t>
            </a:r>
          </a:p>
        </p:txBody>
      </p:sp>
    </p:spTree>
    <p:extLst>
      <p:ext uri="{BB962C8B-B14F-4D97-AF65-F5344CB8AC3E}">
        <p14:creationId xmlns:p14="http://schemas.microsoft.com/office/powerpoint/2010/main" val="1366376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100</a:t>
            </a:fld>
            <a:endParaRPr lang="en-US" dirty="0"/>
          </a:p>
        </p:txBody>
      </p:sp>
      <p:sp>
        <p:nvSpPr>
          <p:cNvPr id="4" name="Title 3"/>
          <p:cNvSpPr>
            <a:spLocks noGrp="1"/>
          </p:cNvSpPr>
          <p:nvPr>
            <p:ph type="title"/>
          </p:nvPr>
        </p:nvSpPr>
        <p:spPr/>
        <p:txBody>
          <a:bodyPr>
            <a:normAutofit/>
          </a:bodyPr>
          <a:lstStyle/>
          <a:p>
            <a:r>
              <a:rPr lang="is-IS" dirty="0"/>
              <a:t>How could we support Jason?</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258753" y="1300361"/>
            <a:ext cx="5717472" cy="3600986"/>
          </a:xfrm>
          <a:prstGeom prst="rect">
            <a:avLst/>
          </a:prstGeom>
          <a:noFill/>
        </p:spPr>
        <p:txBody>
          <a:bodyPr wrap="square" rtlCol="0">
            <a:spAutoFit/>
          </a:bodyPr>
          <a:lstStyle/>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Organizational Frames</a:t>
            </a:r>
          </a:p>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Mini-Lessons for Small Group Writing</a:t>
            </a:r>
          </a:p>
          <a:p>
            <a:pPr marL="571500" indent="-571500">
              <a:buFont typeface="Arial" charset="0"/>
              <a:buChar char="•"/>
            </a:pPr>
            <a:endParaRPr lang="en-US" sz="1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Shared and Interactive Writing</a:t>
            </a:r>
          </a:p>
        </p:txBody>
      </p:sp>
      <p:sp>
        <p:nvSpPr>
          <p:cNvPr id="3" name="Rectangle 2"/>
          <p:cNvSpPr/>
          <p:nvPr/>
        </p:nvSpPr>
        <p:spPr>
          <a:xfrm>
            <a:off x="822348" y="1478604"/>
            <a:ext cx="4886850" cy="1981288"/>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6225" y="1176791"/>
            <a:ext cx="5880191" cy="4477869"/>
          </a:xfrm>
          <a:prstGeom prst="rect">
            <a:avLst/>
          </a:prstGeom>
          <a:ln w="34925">
            <a:solidFill>
              <a:schemeClr val="tx1"/>
            </a:solidFill>
          </a:ln>
        </p:spPr>
      </p:pic>
      <p:sp>
        <p:nvSpPr>
          <p:cNvPr id="7" name="Shape 152">
            <a:extLst>
              <a:ext uri="{FF2B5EF4-FFF2-40B4-BE49-F238E27FC236}">
                <a16:creationId xmlns:a16="http://schemas.microsoft.com/office/drawing/2014/main" id="{B9FD0514-FB4C-554A-8621-27A50C1443A8}"/>
              </a:ext>
            </a:extLst>
          </p:cNvPr>
          <p:cNvSpPr/>
          <p:nvPr/>
        </p:nvSpPr>
        <p:spPr>
          <a:xfrm>
            <a:off x="10604390" y="573808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14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#1: Organizational Frames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354" y="995784"/>
            <a:ext cx="4161814" cy="4955845"/>
          </a:xfrm>
          <a:prstGeom prst="rect">
            <a:avLst/>
          </a:prstGeom>
          <a:ln w="34925">
            <a:solidFill>
              <a:schemeClr val="tx1"/>
            </a:solidFill>
          </a:ln>
        </p:spPr>
      </p:pic>
      <p:sp>
        <p:nvSpPr>
          <p:cNvPr id="4" name="TextBox 3"/>
          <p:cNvSpPr txBox="1"/>
          <p:nvPr/>
        </p:nvSpPr>
        <p:spPr>
          <a:xfrm>
            <a:off x="5192930" y="1100573"/>
            <a:ext cx="6601968" cy="4216539"/>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What: </a:t>
            </a:r>
            <a:r>
              <a:rPr lang="en-US" sz="3800" dirty="0">
                <a:latin typeface="Calibri" charset="0"/>
                <a:ea typeface="Calibri" charset="0"/>
                <a:cs typeface="Calibri" charset="0"/>
              </a:rPr>
              <a:t>Teacher created frames </a:t>
            </a:r>
          </a:p>
          <a:p>
            <a:endParaRPr lang="en-US" sz="2000" b="1" dirty="0">
              <a:solidFill>
                <a:schemeClr val="tx2"/>
              </a:solidFill>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Why: </a:t>
            </a:r>
            <a:r>
              <a:rPr lang="en-US" sz="3800" dirty="0">
                <a:latin typeface="Calibri" charset="0"/>
                <a:ea typeface="Calibri" charset="0"/>
                <a:cs typeface="Calibri" charset="0"/>
              </a:rPr>
              <a:t>Hones students’ writing skills</a:t>
            </a:r>
          </a:p>
          <a:p>
            <a:endParaRPr lang="en-US" sz="2000"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How: </a:t>
            </a:r>
            <a:r>
              <a:rPr lang="en-US" sz="3800" dirty="0">
                <a:latin typeface="Calibri" charset="0"/>
                <a:ea typeface="Calibri" charset="0"/>
                <a:cs typeface="Calibri" charset="0"/>
              </a:rPr>
              <a:t>Provides students with an exemplar structure for writing their ideas</a:t>
            </a:r>
          </a:p>
        </p:txBody>
      </p:sp>
      <p:sp>
        <p:nvSpPr>
          <p:cNvPr id="5" name="Shape 152">
            <a:extLst>
              <a:ext uri="{FF2B5EF4-FFF2-40B4-BE49-F238E27FC236}">
                <a16:creationId xmlns:a16="http://schemas.microsoft.com/office/drawing/2014/main" id="{CEF5797A-65E5-054E-B870-676E1BAEB822}"/>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004921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102</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a:xfrm>
            <a:off x="6225701" y="1038158"/>
            <a:ext cx="5556723" cy="4822825"/>
          </a:xfrm>
          <a:ln w="47625">
            <a:solidFill>
              <a:schemeClr val="tx2"/>
            </a:solidFill>
          </a:ln>
        </p:spPr>
        <p:txBody>
          <a:bodyPr/>
          <a:lstStyle/>
          <a:p>
            <a:pPr marL="0" indent="0">
              <a:buNone/>
            </a:pPr>
            <a:endParaRPr lang="en-US" sz="3200" dirty="0"/>
          </a:p>
          <a:p>
            <a:pPr marL="0" indent="0">
              <a:buNone/>
            </a:pPr>
            <a:endParaRPr lang="en-US" sz="3200" dirty="0"/>
          </a:p>
          <a:p>
            <a:pPr marL="0" indent="0" algn="ctr">
              <a:buNone/>
            </a:pPr>
            <a:r>
              <a:rPr lang="en-US" sz="5000" dirty="0">
                <a:solidFill>
                  <a:schemeClr val="tx1"/>
                </a:solidFill>
              </a:rPr>
              <a:t>The article states ______________, which supports Burt’s idea that _______.</a:t>
            </a:r>
          </a:p>
          <a:p>
            <a:pPr marL="0" indent="0">
              <a:buNone/>
            </a:pPr>
            <a:endParaRPr lang="en-US" sz="3200" dirty="0"/>
          </a:p>
          <a:p>
            <a:pPr marL="0" indent="0">
              <a:buNone/>
            </a:pPr>
            <a:endParaRPr lang="en-US" sz="3200" dirty="0"/>
          </a:p>
          <a:p>
            <a:pPr marL="0" indent="0">
              <a:buNone/>
            </a:pPr>
            <a:endParaRPr lang="en-US" sz="3200" dirty="0"/>
          </a:p>
          <a:p>
            <a:pPr>
              <a:buFont typeface="Arial" charset="0"/>
              <a:buChar char="•"/>
            </a:pPr>
            <a:endParaRPr lang="en-US" sz="3200" dirty="0"/>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Discuss!</a:t>
            </a:r>
          </a:p>
        </p:txBody>
      </p:sp>
      <p:sp>
        <p:nvSpPr>
          <p:cNvPr id="5" name="TextBox 4"/>
          <p:cNvSpPr txBox="1"/>
          <p:nvPr/>
        </p:nvSpPr>
        <p:spPr>
          <a:xfrm>
            <a:off x="182532" y="1064301"/>
            <a:ext cx="5913468" cy="4770537"/>
          </a:xfrm>
          <a:prstGeom prst="rect">
            <a:avLst/>
          </a:prstGeom>
          <a:noFill/>
        </p:spPr>
        <p:txBody>
          <a:bodyPr wrap="square" rtlCol="0">
            <a:spAutoFit/>
          </a:bodyPr>
          <a:lstStyle/>
          <a:p>
            <a:pPr algn="ctr"/>
            <a:r>
              <a:rPr lang="en-US" sz="4200" b="1" dirty="0">
                <a:solidFill>
                  <a:schemeClr val="tx2"/>
                </a:solidFill>
                <a:latin typeface="Calibri" charset="0"/>
                <a:ea typeface="Calibri" charset="0"/>
                <a:cs typeface="Calibri" charset="0"/>
              </a:rPr>
              <a:t>Refer back to Jason’s writing </a:t>
            </a:r>
          </a:p>
          <a:p>
            <a:pPr algn="ctr"/>
            <a:endParaRPr lang="en-US" sz="1000" b="1" dirty="0">
              <a:solidFill>
                <a:schemeClr val="tx2"/>
              </a:solidFill>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Choose one of Jason’s ideas. </a:t>
            </a:r>
          </a:p>
          <a:p>
            <a:pPr marL="571500" indent="-571500">
              <a:buFont typeface="Arial" charset="0"/>
              <a:buChar char="•"/>
            </a:pPr>
            <a:r>
              <a:rPr lang="en-US" sz="4200" dirty="0">
                <a:latin typeface="Calibri" charset="0"/>
                <a:ea typeface="Calibri" charset="0"/>
                <a:cs typeface="Calibri" charset="0"/>
              </a:rPr>
              <a:t>Rewrite the idea using this organizational frame. </a:t>
            </a: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108268079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#2: Mini-Lessons for Small Group Writing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87" y="890767"/>
            <a:ext cx="4897562" cy="5083407"/>
          </a:xfrm>
          <a:prstGeom prst="rect">
            <a:avLst/>
          </a:prstGeom>
          <a:ln w="38100">
            <a:solidFill>
              <a:schemeClr val="tx1"/>
            </a:solidFill>
          </a:ln>
        </p:spPr>
      </p:pic>
      <p:sp>
        <p:nvSpPr>
          <p:cNvPr id="5" name="TextBox 4"/>
          <p:cNvSpPr txBox="1"/>
          <p:nvPr/>
        </p:nvSpPr>
        <p:spPr>
          <a:xfrm>
            <a:off x="5445849" y="1031813"/>
            <a:ext cx="6601968" cy="4801314"/>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What: </a:t>
            </a:r>
            <a:r>
              <a:rPr lang="en-US" sz="3800" dirty="0">
                <a:latin typeface="Calibri" charset="0"/>
                <a:ea typeface="Calibri" charset="0"/>
                <a:cs typeface="Calibri" charset="0"/>
              </a:rPr>
              <a:t>10-15 minute lesson focused on a specific skill</a:t>
            </a:r>
          </a:p>
          <a:p>
            <a:endParaRPr lang="en-US" sz="2000" b="1" dirty="0">
              <a:solidFill>
                <a:schemeClr val="tx2"/>
              </a:solidFill>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Why: </a:t>
            </a:r>
            <a:r>
              <a:rPr lang="en-US" sz="3800" dirty="0">
                <a:latin typeface="Calibri" charset="0"/>
                <a:ea typeface="Calibri" charset="0"/>
                <a:cs typeface="Calibri" charset="0"/>
              </a:rPr>
              <a:t>Allows students to learn and apply a specific writing skill</a:t>
            </a:r>
          </a:p>
          <a:p>
            <a:endParaRPr lang="en-US" sz="2000"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How: </a:t>
            </a:r>
            <a:r>
              <a:rPr lang="en-US" sz="3800" dirty="0">
                <a:latin typeface="Calibri" charset="0"/>
                <a:ea typeface="Calibri" charset="0"/>
                <a:cs typeface="Calibri" charset="0"/>
              </a:rPr>
              <a:t>Explicit modeling, immediate application and on the spot feedback</a:t>
            </a:r>
          </a:p>
        </p:txBody>
      </p:sp>
      <p:sp>
        <p:nvSpPr>
          <p:cNvPr id="6" name="Slide Number Placeholder 5">
            <a:extLst>
              <a:ext uri="{FF2B5EF4-FFF2-40B4-BE49-F238E27FC236}">
                <a16:creationId xmlns:a16="http://schemas.microsoft.com/office/drawing/2014/main" id="{71370DE5-A8A3-1047-B48A-522A6BECA8AB}"/>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103</a:t>
            </a:fld>
            <a:endParaRPr lang="en-US" dirty="0"/>
          </a:p>
        </p:txBody>
      </p:sp>
      <p:sp>
        <p:nvSpPr>
          <p:cNvPr id="7" name="Shape 152">
            <a:extLst>
              <a:ext uri="{FF2B5EF4-FFF2-40B4-BE49-F238E27FC236}">
                <a16:creationId xmlns:a16="http://schemas.microsoft.com/office/drawing/2014/main" id="{5F9C3061-0CD0-CD4C-909B-D0F4591EEA90}"/>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8210407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Strategy #2: Mini-Lessons for Small Group Writing</a:t>
            </a:r>
          </a:p>
        </p:txBody>
      </p:sp>
      <p:sp>
        <p:nvSpPr>
          <p:cNvPr id="5" name="TextBox 4"/>
          <p:cNvSpPr txBox="1"/>
          <p:nvPr/>
        </p:nvSpPr>
        <p:spPr>
          <a:xfrm>
            <a:off x="185853" y="1164643"/>
            <a:ext cx="11820293" cy="3939540"/>
          </a:xfrm>
          <a:prstGeom prst="rect">
            <a:avLst/>
          </a:prstGeom>
          <a:noFill/>
        </p:spPr>
        <p:txBody>
          <a:bodyPr wrap="square" rtlCol="0">
            <a:spAutoFit/>
          </a:bodyPr>
          <a:lstStyle/>
          <a:p>
            <a:pPr marL="342900" indent="-3429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Small Group Writing case study</a:t>
            </a:r>
          </a:p>
          <a:p>
            <a:pPr marL="342900" indent="-342900">
              <a:buFont typeface="Arial" charset="0"/>
              <a:buChar char="•"/>
            </a:pPr>
            <a:endParaRPr lang="en-US" sz="4000" dirty="0">
              <a:latin typeface="Calibri" charset="0"/>
              <a:ea typeface="Calibri" charset="0"/>
              <a:cs typeface="Calibri" charset="0"/>
            </a:endParaRPr>
          </a:p>
          <a:p>
            <a:pPr marL="342900" indent="-342900">
              <a:buFont typeface="Arial" charset="0"/>
              <a:buChar char="•"/>
            </a:pPr>
            <a:r>
              <a:rPr lang="en-US" sz="4200" b="1" dirty="0">
                <a:solidFill>
                  <a:schemeClr val="tx2"/>
                </a:solidFill>
                <a:latin typeface="Calibri" charset="0"/>
                <a:ea typeface="Calibri" charset="0"/>
                <a:cs typeface="Calibri" charset="0"/>
              </a:rPr>
              <a:t>Look for:</a:t>
            </a:r>
          </a:p>
          <a:p>
            <a:pPr marL="800100" lvl="1" indent="-342900">
              <a:buFont typeface="Arial" charset="0"/>
              <a:buChar char="•"/>
            </a:pPr>
            <a:r>
              <a:rPr lang="en-US" sz="4200" dirty="0">
                <a:latin typeface="Calibri" charset="0"/>
                <a:ea typeface="Calibri" charset="0"/>
                <a:cs typeface="Calibri" charset="0"/>
              </a:rPr>
              <a:t>What is the teacher doing?</a:t>
            </a:r>
          </a:p>
          <a:p>
            <a:pPr marL="800100" lvl="1" indent="-342900">
              <a:buFont typeface="Arial" charset="0"/>
              <a:buChar char="•"/>
            </a:pPr>
            <a:r>
              <a:rPr lang="en-US" sz="4200" dirty="0">
                <a:latin typeface="Calibri" charset="0"/>
                <a:ea typeface="Calibri" charset="0"/>
                <a:cs typeface="Calibri" charset="0"/>
              </a:rPr>
              <a:t>What are the students doing?</a:t>
            </a:r>
          </a:p>
          <a:p>
            <a:pPr marL="800100" lvl="1" indent="-342900">
              <a:buFont typeface="Arial" charset="0"/>
              <a:buChar char="•"/>
            </a:pPr>
            <a:r>
              <a:rPr lang="en-US" sz="4200" dirty="0">
                <a:latin typeface="Calibri" charset="0"/>
                <a:ea typeface="Calibri" charset="0"/>
                <a:cs typeface="Calibri" charset="0"/>
              </a:rPr>
              <a:t>What makes this mini-lesson effective?</a:t>
            </a:r>
          </a:p>
        </p:txBody>
      </p:sp>
      <p:sp>
        <p:nvSpPr>
          <p:cNvPr id="4" name="Slide Number Placeholder 5">
            <a:extLst>
              <a:ext uri="{FF2B5EF4-FFF2-40B4-BE49-F238E27FC236}">
                <a16:creationId xmlns:a16="http://schemas.microsoft.com/office/drawing/2014/main" id="{09C7FB25-3F04-A541-9F78-43BFAE615D94}"/>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104</a:t>
            </a:fld>
            <a:endParaRPr lang="en-US" dirty="0"/>
          </a:p>
        </p:txBody>
      </p:sp>
    </p:spTree>
    <p:extLst>
      <p:ext uri="{BB962C8B-B14F-4D97-AF65-F5344CB8AC3E}">
        <p14:creationId xmlns:p14="http://schemas.microsoft.com/office/powerpoint/2010/main" val="3670534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sp>
        <p:nvSpPr>
          <p:cNvPr id="5" name="TextBox 4"/>
          <p:cNvSpPr txBox="1"/>
          <p:nvPr/>
        </p:nvSpPr>
        <p:spPr>
          <a:xfrm>
            <a:off x="185853" y="1164643"/>
            <a:ext cx="11820293" cy="3785652"/>
          </a:xfrm>
          <a:prstGeom prst="rect">
            <a:avLst/>
          </a:prstGeom>
          <a:noFill/>
        </p:spPr>
        <p:txBody>
          <a:bodyPr wrap="square" rtlCol="0">
            <a:spAutoFit/>
          </a:bodyPr>
          <a:lstStyle/>
          <a:p>
            <a:pPr marL="460375" indent="-460375">
              <a:buFont typeface="Arial" charset="0"/>
              <a:buChar char="•"/>
            </a:pPr>
            <a:r>
              <a:rPr lang="en-US" sz="5000" dirty="0">
                <a:latin typeface="Calibri" charset="0"/>
                <a:ea typeface="Calibri" charset="0"/>
                <a:cs typeface="Calibri" charset="0"/>
              </a:rPr>
              <a:t>What is the teacher doing?</a:t>
            </a:r>
          </a:p>
          <a:p>
            <a:pPr marL="460375" indent="-460375">
              <a:buFont typeface="Arial" charset="0"/>
              <a:buChar char="•"/>
            </a:pPr>
            <a:endParaRPr lang="en-US" sz="2000" dirty="0">
              <a:latin typeface="Calibri" charset="0"/>
              <a:ea typeface="Calibri" charset="0"/>
              <a:cs typeface="Calibri" charset="0"/>
            </a:endParaRPr>
          </a:p>
          <a:p>
            <a:pPr marL="460375" indent="-460375">
              <a:buFont typeface="Arial" charset="0"/>
              <a:buChar char="•"/>
            </a:pPr>
            <a:r>
              <a:rPr lang="en-US" sz="5000" dirty="0">
                <a:latin typeface="Calibri" charset="0"/>
                <a:ea typeface="Calibri" charset="0"/>
                <a:cs typeface="Calibri" charset="0"/>
              </a:rPr>
              <a:t>What are the students doing?</a:t>
            </a:r>
          </a:p>
          <a:p>
            <a:pPr marL="460375" indent="-460375">
              <a:buFont typeface="Arial" charset="0"/>
              <a:buChar char="•"/>
            </a:pPr>
            <a:endParaRPr lang="en-US" sz="2000" dirty="0">
              <a:latin typeface="Calibri" charset="0"/>
              <a:ea typeface="Calibri" charset="0"/>
              <a:cs typeface="Calibri" charset="0"/>
            </a:endParaRPr>
          </a:p>
          <a:p>
            <a:pPr marL="460375" indent="-460375">
              <a:buFont typeface="Arial" charset="0"/>
              <a:buChar char="•"/>
            </a:pPr>
            <a:r>
              <a:rPr lang="en-US" sz="5000" dirty="0">
                <a:latin typeface="Calibri" charset="0"/>
                <a:ea typeface="Calibri" charset="0"/>
                <a:cs typeface="Calibri" charset="0"/>
              </a:rPr>
              <a:t>What makes this small group mini-lesson effective?</a:t>
            </a:r>
          </a:p>
        </p:txBody>
      </p:sp>
      <p:sp>
        <p:nvSpPr>
          <p:cNvPr id="4" name="Slide Number Placeholder 5">
            <a:extLst>
              <a:ext uri="{FF2B5EF4-FFF2-40B4-BE49-F238E27FC236}">
                <a16:creationId xmlns:a16="http://schemas.microsoft.com/office/drawing/2014/main" id="{2B0DE247-1273-1C43-9ABE-646AD53323D2}"/>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105</a:t>
            </a:fld>
            <a:endParaRPr lang="en-US" dirty="0"/>
          </a:p>
        </p:txBody>
      </p:sp>
    </p:spTree>
    <p:extLst>
      <p:ext uri="{BB962C8B-B14F-4D97-AF65-F5344CB8AC3E}">
        <p14:creationId xmlns:p14="http://schemas.microsoft.com/office/powerpoint/2010/main" val="19679219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74A39EAC-1593-473D-8418-922124327D4C}"/>
              </a:ext>
            </a:extLst>
          </p:cNvPr>
          <p:cNvSpPr txBox="1">
            <a:spLocks/>
          </p:cNvSpPr>
          <p:nvPr/>
        </p:nvSpPr>
        <p:spPr>
          <a:xfrm>
            <a:off x="0" y="731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Work with a Partner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87" y="890767"/>
            <a:ext cx="4897562" cy="5083407"/>
          </a:xfrm>
          <a:prstGeom prst="rect">
            <a:avLst/>
          </a:prstGeom>
          <a:ln w="38100">
            <a:solidFill>
              <a:schemeClr val="tx1"/>
            </a:solidFill>
          </a:ln>
        </p:spPr>
      </p:pic>
      <p:sp>
        <p:nvSpPr>
          <p:cNvPr id="2" name="TextBox 1"/>
          <p:cNvSpPr txBox="1"/>
          <p:nvPr/>
        </p:nvSpPr>
        <p:spPr>
          <a:xfrm>
            <a:off x="5464097" y="1154923"/>
            <a:ext cx="6356195" cy="4555093"/>
          </a:xfrm>
          <a:prstGeom prst="rect">
            <a:avLst/>
          </a:prstGeom>
          <a:noFill/>
        </p:spPr>
        <p:txBody>
          <a:bodyPr wrap="square" rtlCol="0">
            <a:spAutoFit/>
          </a:bodyPr>
          <a:lstStyle/>
          <a:p>
            <a:pPr marL="685800" indent="-685800">
              <a:buFont typeface="Arial" charset="0"/>
              <a:buChar char="•"/>
            </a:pPr>
            <a:r>
              <a:rPr lang="en-US" sz="4500" b="1" dirty="0">
                <a:solidFill>
                  <a:schemeClr val="tx2"/>
                </a:solidFill>
                <a:latin typeface="Calibri" charset="0"/>
                <a:ea typeface="Calibri" charset="0"/>
                <a:cs typeface="Calibri" charset="0"/>
              </a:rPr>
              <a:t>Review</a:t>
            </a:r>
            <a:r>
              <a:rPr lang="en-US" sz="4500" dirty="0">
                <a:latin typeface="Calibri" charset="0"/>
                <a:ea typeface="Calibri" charset="0"/>
                <a:cs typeface="Calibri" charset="0"/>
              </a:rPr>
              <a:t> the 9 implementation steps</a:t>
            </a:r>
          </a:p>
          <a:p>
            <a:pPr marL="685800" indent="-685800">
              <a:buFont typeface="Arial" charset="0"/>
              <a:buChar char="•"/>
            </a:pPr>
            <a:endParaRPr lang="en-US" sz="2000" dirty="0">
              <a:latin typeface="Calibri" charset="0"/>
              <a:ea typeface="Calibri" charset="0"/>
              <a:cs typeface="Calibri" charset="0"/>
            </a:endParaRPr>
          </a:p>
          <a:p>
            <a:pPr marL="685800" indent="-685800">
              <a:buFont typeface="Arial" charset="0"/>
              <a:buChar char="•"/>
            </a:pPr>
            <a:r>
              <a:rPr lang="en-US" sz="4500" b="1" dirty="0">
                <a:solidFill>
                  <a:schemeClr val="tx2"/>
                </a:solidFill>
                <a:latin typeface="Calibri" charset="0"/>
                <a:ea typeface="Calibri" charset="0"/>
                <a:cs typeface="Calibri" charset="0"/>
              </a:rPr>
              <a:t>Put a check mark </a:t>
            </a:r>
            <a:r>
              <a:rPr lang="en-US" sz="4500" dirty="0">
                <a:latin typeface="Calibri" charset="0"/>
                <a:ea typeface="Calibri" charset="0"/>
                <a:cs typeface="Calibri" charset="0"/>
              </a:rPr>
              <a:t>next to the steps you observed in this case study</a:t>
            </a:r>
          </a:p>
        </p:txBody>
      </p:sp>
      <p:sp>
        <p:nvSpPr>
          <p:cNvPr id="5" name="Slide Number Placeholder 5">
            <a:extLst>
              <a:ext uri="{FF2B5EF4-FFF2-40B4-BE49-F238E27FC236}">
                <a16:creationId xmlns:a16="http://schemas.microsoft.com/office/drawing/2014/main" id="{D36D1F06-1BE4-8A49-B0F6-B7CBF7A54490}"/>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106</a:t>
            </a:fld>
            <a:endParaRPr lang="en-US" dirty="0"/>
          </a:p>
        </p:txBody>
      </p:sp>
      <p:sp>
        <p:nvSpPr>
          <p:cNvPr id="6" name="Shape 152">
            <a:extLst>
              <a:ext uri="{FF2B5EF4-FFF2-40B4-BE49-F238E27FC236}">
                <a16:creationId xmlns:a16="http://schemas.microsoft.com/office/drawing/2014/main" id="{43095717-F52F-6440-A17A-2C883B3A081D}"/>
              </a:ext>
            </a:extLst>
          </p:cNvPr>
          <p:cNvSpPr/>
          <p:nvPr/>
        </p:nvSpPr>
        <p:spPr>
          <a:xfrm>
            <a:off x="36576" y="59076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3118343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255E53-DD2A-4A57-B8DF-DF3619CA23A4}"/>
              </a:ext>
            </a:extLst>
          </p:cNvPr>
          <p:cNvSpPr>
            <a:spLocks noGrp="1"/>
          </p:cNvSpPr>
          <p:nvPr>
            <p:ph type="sldNum" sz="quarter" idx="4"/>
          </p:nvPr>
        </p:nvSpPr>
        <p:spPr/>
        <p:txBody>
          <a:bodyPr/>
          <a:lstStyle/>
          <a:p>
            <a:fld id="{4080289E-A2FF-0941-931A-EE1328331F47}" type="slidenum">
              <a:rPr lang="uk-UA" smtClean="0"/>
              <a:pPr/>
              <a:t>107</a:t>
            </a:fld>
            <a:endParaRPr lang="uk-UA" dirty="0"/>
          </a:p>
        </p:txBody>
      </p:sp>
      <p:sp>
        <p:nvSpPr>
          <p:cNvPr id="3" name="Text Placeholder 2">
            <a:extLst>
              <a:ext uri="{FF2B5EF4-FFF2-40B4-BE49-F238E27FC236}">
                <a16:creationId xmlns:a16="http://schemas.microsoft.com/office/drawing/2014/main" id="{BBFD83F7-138B-40E7-9292-715322FCA1A0}"/>
              </a:ext>
            </a:extLst>
          </p:cNvPr>
          <p:cNvSpPr>
            <a:spLocks noGrp="1"/>
          </p:cNvSpPr>
          <p:nvPr>
            <p:ph type="body" sz="quarter" idx="10"/>
          </p:nvPr>
        </p:nvSpPr>
        <p:spPr>
          <a:xfrm>
            <a:off x="398463" y="1057614"/>
            <a:ext cx="6923433" cy="4822825"/>
          </a:xfrm>
        </p:spPr>
        <p:txBody>
          <a:bodyPr/>
          <a:lstStyle/>
          <a:p>
            <a:pPr marL="0" indent="0" algn="ctr">
              <a:buNone/>
            </a:pPr>
            <a:r>
              <a:rPr lang="en-US" sz="4500" b="1" i="1" dirty="0">
                <a:solidFill>
                  <a:schemeClr val="tx2"/>
                </a:solidFill>
              </a:rPr>
              <a:t>WriteAlong!</a:t>
            </a:r>
          </a:p>
          <a:p>
            <a:r>
              <a:rPr lang="en-US" sz="3400" dirty="0">
                <a:solidFill>
                  <a:schemeClr val="tx1"/>
                </a:solidFill>
              </a:rPr>
              <a:t>Interactive video lessons focused on targeted skills</a:t>
            </a:r>
          </a:p>
          <a:p>
            <a:r>
              <a:rPr lang="en-US" sz="3400" dirty="0">
                <a:solidFill>
                  <a:schemeClr val="tx1"/>
                </a:solidFill>
              </a:rPr>
              <a:t>Provides explicit instruction and practice opportunities.</a:t>
            </a:r>
          </a:p>
          <a:p>
            <a:r>
              <a:rPr lang="en-US" sz="3400" dirty="0">
                <a:solidFill>
                  <a:schemeClr val="tx1"/>
                </a:solidFill>
              </a:rPr>
              <a:t>Students follow along and pause the video at key points to practice </a:t>
            </a:r>
          </a:p>
          <a:p>
            <a:r>
              <a:rPr lang="en-US" sz="3400" dirty="0">
                <a:solidFill>
                  <a:schemeClr val="tx1"/>
                </a:solidFill>
              </a:rPr>
              <a:t>Includes a formative assessment at the end</a:t>
            </a:r>
          </a:p>
          <a:p>
            <a:pPr marL="0" indent="0">
              <a:buNone/>
            </a:pPr>
            <a:endParaRPr lang="en-US" dirty="0"/>
          </a:p>
        </p:txBody>
      </p:sp>
      <p:sp>
        <p:nvSpPr>
          <p:cNvPr id="4" name="Title 3">
            <a:extLst>
              <a:ext uri="{FF2B5EF4-FFF2-40B4-BE49-F238E27FC236}">
                <a16:creationId xmlns:a16="http://schemas.microsoft.com/office/drawing/2014/main" id="{3F17341E-179D-47EF-BB60-7D190C5848F9}"/>
              </a:ext>
            </a:extLst>
          </p:cNvPr>
          <p:cNvSpPr>
            <a:spLocks noGrp="1"/>
          </p:cNvSpPr>
          <p:nvPr>
            <p:ph type="title"/>
          </p:nvPr>
        </p:nvSpPr>
        <p:spPr/>
        <p:txBody>
          <a:bodyPr/>
          <a:lstStyle/>
          <a:p>
            <a:r>
              <a:rPr lang="en-US" dirty="0"/>
              <a:t>For Even More Practice</a:t>
            </a:r>
            <a:r>
              <a:rPr lang="is-IS"/>
              <a: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896" y="1713387"/>
            <a:ext cx="4534520" cy="3644139"/>
          </a:xfrm>
          <a:prstGeom prst="rect">
            <a:avLst/>
          </a:prstGeom>
        </p:spPr>
      </p:pic>
      <p:sp>
        <p:nvSpPr>
          <p:cNvPr id="6" name="Shape 152">
            <a:extLst>
              <a:ext uri="{FF2B5EF4-FFF2-40B4-BE49-F238E27FC236}">
                <a16:creationId xmlns:a16="http://schemas.microsoft.com/office/drawing/2014/main" id="{B9D20890-760A-9B44-824F-609C7BD5EA01}"/>
              </a:ext>
            </a:extLst>
          </p:cNvPr>
          <p:cNvSpPr/>
          <p:nvPr/>
        </p:nvSpPr>
        <p:spPr>
          <a:xfrm>
            <a:off x="10665654" y="537276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7581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398463" y="1010920"/>
            <a:ext cx="11383962" cy="4822825"/>
          </a:xfrm>
        </p:spPr>
        <p:txBody>
          <a:bodyPr/>
          <a:lstStyle/>
          <a:p>
            <a:pPr marL="344488" indent="-344488">
              <a:buFont typeface="Arial" charset="0"/>
              <a:buChar char="•"/>
            </a:pPr>
            <a:r>
              <a:rPr lang="en-US" sz="4000" b="1" dirty="0">
                <a:solidFill>
                  <a:schemeClr val="tx2"/>
                </a:solidFill>
              </a:rPr>
              <a:t>Review</a:t>
            </a:r>
            <a:r>
              <a:rPr lang="en-US" sz="4000" dirty="0">
                <a:solidFill>
                  <a:schemeClr val="tx1"/>
                </a:solidFill>
              </a:rPr>
              <a:t> the patterns and needs you identified in Session 2</a:t>
            </a:r>
          </a:p>
          <a:p>
            <a:pPr marL="344488" indent="-344488">
              <a:buFont typeface="Arial" charset="0"/>
              <a:buChar char="•"/>
            </a:pPr>
            <a:endParaRPr lang="en-US" sz="2000" dirty="0">
              <a:solidFill>
                <a:schemeClr val="tx1"/>
              </a:solidFill>
            </a:endParaRPr>
          </a:p>
          <a:p>
            <a:pPr marL="344488" indent="-344488">
              <a:buFont typeface="Arial" charset="0"/>
              <a:buChar char="•"/>
            </a:pPr>
            <a:r>
              <a:rPr lang="en-US" sz="4000" b="1" dirty="0">
                <a:solidFill>
                  <a:schemeClr val="tx2"/>
                </a:solidFill>
              </a:rPr>
              <a:t>Identify: </a:t>
            </a:r>
            <a:r>
              <a:rPr lang="en-US" sz="4000" dirty="0">
                <a:solidFill>
                  <a:schemeClr val="tx1"/>
                </a:solidFill>
              </a:rPr>
              <a:t>Which of the needs could be addressed through Organizational Frames or Small Group Mini Lessons?</a:t>
            </a:r>
          </a:p>
          <a:p>
            <a:pPr marL="344488" indent="-344488">
              <a:buFont typeface="Arial" charset="0"/>
              <a:buChar char="•"/>
            </a:pPr>
            <a:endParaRPr lang="en-US" sz="2000" dirty="0">
              <a:solidFill>
                <a:schemeClr val="tx1"/>
              </a:solidFill>
            </a:endParaRPr>
          </a:p>
          <a:p>
            <a:pPr marL="344488" indent="-344488">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127294330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6</a:t>
            </a:r>
            <a:r>
              <a:rPr lang="en-US" sz="5400" dirty="0"/>
              <a:t>: Supporting All Students</a:t>
            </a:r>
            <a:br>
              <a:rPr lang="en-US" sz="5400" dirty="0"/>
            </a:br>
            <a:r>
              <a:rPr lang="en-US" sz="5400" b="1" dirty="0"/>
              <a:t>Session 6</a:t>
            </a:r>
            <a:r>
              <a:rPr lang="en-US" sz="5400" dirty="0"/>
              <a:t>: Plan to Meet Student Needs</a:t>
            </a:r>
            <a:endParaRPr lang="en-US" sz="5400" dirty="0">
              <a:latin typeface="Calibri"/>
              <a:cs typeface="Calibri"/>
            </a:endParaRPr>
          </a:p>
        </p:txBody>
      </p:sp>
    </p:spTree>
    <p:extLst>
      <p:ext uri="{BB962C8B-B14F-4D97-AF65-F5344CB8AC3E}">
        <p14:creationId xmlns:p14="http://schemas.microsoft.com/office/powerpoint/2010/main" val="1334055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a:t>
            </a:fld>
            <a:endParaRPr lang="uk-UA" dirty="0"/>
          </a:p>
        </p:txBody>
      </p:sp>
      <p:sp>
        <p:nvSpPr>
          <p:cNvPr id="4" name="Title 3"/>
          <p:cNvSpPr>
            <a:spLocks noGrp="1"/>
          </p:cNvSpPr>
          <p:nvPr>
            <p:ph type="title"/>
          </p:nvPr>
        </p:nvSpPr>
        <p:spPr/>
        <p:txBody>
          <a:bodyPr/>
          <a:lstStyle/>
          <a:p>
            <a:r>
              <a:rPr lang="en-US" dirty="0"/>
              <a:t>Read the Exemplar Student Response</a:t>
            </a:r>
          </a:p>
        </p:txBody>
      </p:sp>
      <p:sp>
        <p:nvSpPr>
          <p:cNvPr id="7" name="TextBox 6"/>
          <p:cNvSpPr txBox="1"/>
          <p:nvPr/>
        </p:nvSpPr>
        <p:spPr>
          <a:xfrm>
            <a:off x="4706471" y="1193800"/>
            <a:ext cx="7149945" cy="4832092"/>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charset="0"/>
                <a:ea typeface="Calibri" charset="0"/>
                <a:cs typeface="Calibri" charset="0"/>
              </a:rPr>
              <a:t>Read</a:t>
            </a:r>
            <a:r>
              <a:rPr lang="en-US" sz="4400" dirty="0">
                <a:latin typeface="Calibri" charset="0"/>
                <a:ea typeface="Calibri" charset="0"/>
                <a:cs typeface="Calibri" charset="0"/>
              </a:rPr>
              <a:t> the student exemplar</a:t>
            </a:r>
          </a:p>
          <a:p>
            <a:pPr marL="571500" indent="-571500">
              <a:buFont typeface="Arial" charset="0"/>
              <a:buChar char="•"/>
            </a:pPr>
            <a:r>
              <a:rPr lang="en-US" sz="4400" b="1" dirty="0">
                <a:solidFill>
                  <a:schemeClr val="tx2"/>
                </a:solidFill>
                <a:latin typeface="Calibri" charset="0"/>
                <a:ea typeface="Calibri" charset="0"/>
                <a:cs typeface="Calibri" charset="0"/>
              </a:rPr>
              <a:t>Review</a:t>
            </a:r>
            <a:r>
              <a:rPr lang="en-US" sz="4400" dirty="0">
                <a:latin typeface="Calibri" charset="0"/>
                <a:ea typeface="Calibri" charset="0"/>
                <a:cs typeface="Calibri" charset="0"/>
              </a:rPr>
              <a:t> the annotations</a:t>
            </a:r>
          </a:p>
          <a:p>
            <a:pPr marL="571500" indent="-571500">
              <a:buFont typeface="Arial" charset="0"/>
              <a:buChar char="•"/>
            </a:pPr>
            <a:endParaRPr lang="en-US" sz="4400" dirty="0">
              <a:latin typeface="Calibri" charset="0"/>
              <a:ea typeface="Calibri" charset="0"/>
              <a:cs typeface="Calibri" charset="0"/>
            </a:endParaRPr>
          </a:p>
          <a:p>
            <a:pPr algn="ctr"/>
            <a:r>
              <a:rPr lang="en-US" sz="4400" b="1" dirty="0">
                <a:solidFill>
                  <a:schemeClr val="tx2"/>
                </a:solidFill>
                <a:latin typeface="Calibri" charset="0"/>
                <a:ea typeface="Calibri" charset="0"/>
                <a:cs typeface="Calibri" charset="0"/>
              </a:rPr>
              <a:t>Discuss:</a:t>
            </a:r>
          </a:p>
          <a:p>
            <a:pPr algn="ctr"/>
            <a:r>
              <a:rPr lang="en-US" sz="4400" dirty="0">
                <a:latin typeface="Calibri" charset="0"/>
                <a:ea typeface="Calibri" charset="0"/>
                <a:cs typeface="Calibri" charset="0"/>
              </a:rPr>
              <a:t>What is effective about this student’s writing?</a:t>
            </a:r>
          </a:p>
          <a:p>
            <a:pPr marL="571500" indent="-571500">
              <a:buFont typeface="Arial" charset="0"/>
              <a:buChar char="•"/>
            </a:pPr>
            <a:endParaRPr lang="en-US" sz="4400" dirty="0">
              <a:latin typeface="Calibri" charset="0"/>
              <a:ea typeface="Calibri" charset="0"/>
              <a:cs typeface="Calibri"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55" y="1128853"/>
            <a:ext cx="3824192" cy="4813207"/>
          </a:xfrm>
          <a:prstGeom prst="rect">
            <a:avLst/>
          </a:prstGeom>
          <a:ln w="38100">
            <a:solidFill>
              <a:schemeClr val="accent1"/>
            </a:solidFill>
          </a:ln>
        </p:spPr>
      </p:pic>
      <p:sp>
        <p:nvSpPr>
          <p:cNvPr id="6" name="Rectangle 5">
            <a:extLst>
              <a:ext uri="{FF2B5EF4-FFF2-40B4-BE49-F238E27FC236}">
                <a16:creationId xmlns:a16="http://schemas.microsoft.com/office/drawing/2014/main" id="{FDF7451B-9E47-0344-8AB8-DCDFF7FDE363}"/>
              </a:ext>
            </a:extLst>
          </p:cNvPr>
          <p:cNvSpPr/>
          <p:nvPr/>
        </p:nvSpPr>
        <p:spPr>
          <a:xfrm>
            <a:off x="0" y="590278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769146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110</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288925" indent="-288925">
              <a:buFont typeface="Arial" charset="0"/>
              <a:buChar char="•"/>
            </a:pPr>
            <a:r>
              <a:rPr lang="en-US" sz="3800" dirty="0">
                <a:solidFill>
                  <a:schemeClr val="tx1"/>
                </a:solidFill>
              </a:rPr>
              <a:t>What did you discover about student learning (in relation to your inquiry question)?</a:t>
            </a:r>
          </a:p>
          <a:p>
            <a:pPr marL="288925" indent="-288925">
              <a:buFont typeface="Arial" charset="0"/>
              <a:buChar char="•"/>
            </a:pPr>
            <a:endParaRPr lang="en-US" sz="1500" dirty="0">
              <a:solidFill>
                <a:schemeClr val="tx1"/>
              </a:solidFill>
            </a:endParaRPr>
          </a:p>
          <a:p>
            <a:pPr marL="288925" indent="-288925">
              <a:buFont typeface="Arial" charset="0"/>
              <a:buChar char="•"/>
            </a:pPr>
            <a:r>
              <a:rPr lang="en-US" sz="3800" dirty="0">
                <a:solidFill>
                  <a:schemeClr val="tx1"/>
                </a:solidFill>
              </a:rPr>
              <a:t>How will this affect what you do, instructionally, in the future?</a:t>
            </a:r>
          </a:p>
          <a:p>
            <a:pPr marL="288925" indent="-288925">
              <a:buFont typeface="Arial" charset="0"/>
              <a:buChar char="•"/>
            </a:pPr>
            <a:endParaRPr lang="en-US" sz="1500" dirty="0">
              <a:solidFill>
                <a:schemeClr val="tx1"/>
              </a:solidFill>
            </a:endParaRPr>
          </a:p>
          <a:p>
            <a:pPr marL="288925" indent="-288925">
              <a:buFont typeface="Arial" charset="0"/>
              <a:buChar char="•"/>
            </a:pPr>
            <a:r>
              <a:rPr lang="en-US" sz="3800" dirty="0">
                <a:solidFill>
                  <a:schemeClr val="tx1"/>
                </a:solidFill>
              </a:rPr>
              <a:t>What have you found most helpful about engaging in a cycle of inquiry?</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202077993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
        <p:nvSpPr>
          <p:cNvPr id="5" name="Text Placeholder 4"/>
          <p:cNvSpPr>
            <a:spLocks noGrp="1"/>
          </p:cNvSpPr>
          <p:nvPr>
            <p:ph type="body" sz="quarter" idx="10"/>
          </p:nvPr>
        </p:nvSpPr>
        <p:spPr/>
        <p:txBody>
          <a:bodyPr/>
          <a:lstStyle/>
          <a:p>
            <a:pPr marL="460375" indent="-460375"/>
            <a:r>
              <a:rPr lang="en-US" sz="4500" dirty="0">
                <a:solidFill>
                  <a:schemeClr val="tx1"/>
                </a:solidFill>
              </a:rPr>
              <a:t>Summarize your own Cycle of Inquiry and decide on next steps using protocols from the Guidebooks.</a:t>
            </a:r>
          </a:p>
          <a:p>
            <a:pPr marL="460375" indent="-460375"/>
            <a:endParaRPr lang="en-US" sz="2000" dirty="0">
              <a:solidFill>
                <a:schemeClr val="tx1"/>
              </a:solidFill>
            </a:endParaRPr>
          </a:p>
          <a:p>
            <a:pPr marL="460375" indent="-460375"/>
            <a:r>
              <a:rPr lang="en-US" sz="4500" dirty="0">
                <a:solidFill>
                  <a:schemeClr val="tx1"/>
                </a:solidFill>
              </a:rPr>
              <a:t>Review the writing protocols introduced in Arc 3 and plan to apply what you have learned to classroom instruction.</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67925403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112</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347994510"/>
              </p:ext>
            </p:extLst>
          </p:nvPr>
        </p:nvGraphicFramePr>
        <p:xfrm>
          <a:off x="865559" y="1271763"/>
          <a:ext cx="10804232" cy="2740816"/>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13232">
                <a:tc>
                  <a:txBody>
                    <a:bodyPr/>
                    <a:lstStyle/>
                    <a:p>
                      <a:pPr algn="ctr"/>
                      <a:r>
                        <a:rPr lang="en-US" sz="36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Make</a:t>
                      </a:r>
                      <a:r>
                        <a:rPr lang="en-US" sz="3600" baseline="0" dirty="0">
                          <a:latin typeface="Calibri" charset="0"/>
                          <a:ea typeface="Calibri" charset="0"/>
                          <a:cs typeface="Calibri" charset="0"/>
                        </a:rPr>
                        <a:t> a Plan to Address Student Needs</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47424">
                <a:tc>
                  <a:txBody>
                    <a:bodyPr/>
                    <a:lstStyle/>
                    <a:p>
                      <a:pPr algn="ctr"/>
                      <a:r>
                        <a:rPr lang="en-US" sz="36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Wrapping Up</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03671623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113</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indent="0" algn="ctr">
              <a:buNone/>
            </a:pPr>
            <a:endParaRPr lang="en-US" sz="5400" dirty="0">
              <a:solidFill>
                <a:schemeClr val="tx1"/>
              </a:solidFill>
            </a:endParaRPr>
          </a:p>
          <a:p>
            <a:pPr marL="0" indent="0" algn="ctr">
              <a:buNone/>
            </a:pPr>
            <a:r>
              <a:rPr lang="en-US" sz="5400" dirty="0">
                <a:solidFill>
                  <a:schemeClr val="tx1"/>
                </a:solidFill>
              </a:rPr>
              <a:t>Can my students express their understanding of complex texts through writing? What supports do they need to be successful?</a:t>
            </a:r>
          </a:p>
          <a:p>
            <a:pPr lvl="0">
              <a:buClr>
                <a:srgbClr val="5A5A5A"/>
              </a:buClr>
              <a:buSzPct val="100000"/>
              <a:buNone/>
            </a:pPr>
            <a:endParaRPr lang="en-US" sz="3200" dirty="0">
              <a:solidFill>
                <a:srgbClr val="5A5A5A"/>
              </a:solidFill>
              <a:ea typeface="Calibri"/>
              <a:sym typeface="Calibri"/>
            </a:endParaRPr>
          </a:p>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2"/>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7007537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114</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178" y="1411098"/>
            <a:ext cx="1007505" cy="1078345"/>
          </a:xfrm>
          <a:prstGeom prst="rect">
            <a:avLst/>
          </a:prstGeom>
        </p:spPr>
      </p:pic>
    </p:spTree>
    <p:extLst>
      <p:ext uri="{BB962C8B-B14F-4D97-AF65-F5344CB8AC3E}">
        <p14:creationId xmlns:p14="http://schemas.microsoft.com/office/powerpoint/2010/main" val="178413570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4" name="Title 3"/>
          <p:cNvSpPr>
            <a:spLocks noGrp="1"/>
          </p:cNvSpPr>
          <p:nvPr>
            <p:ph type="title"/>
          </p:nvPr>
        </p:nvSpPr>
        <p:spPr/>
        <p:txBody>
          <a:bodyPr/>
          <a:lstStyle/>
          <a:p>
            <a:r>
              <a:rPr lang="en-US" dirty="0"/>
              <a:t>Recap: Arc III</a:t>
            </a:r>
          </a:p>
        </p:txBody>
      </p:sp>
      <p:sp>
        <p:nvSpPr>
          <p:cNvPr id="3" name="Arc 2"/>
          <p:cNvSpPr/>
          <p:nvPr/>
        </p:nvSpPr>
        <p:spPr>
          <a:xfrm rot="19051832">
            <a:off x="-444411" y="2385907"/>
            <a:ext cx="12153442" cy="11527827"/>
          </a:xfrm>
          <a:prstGeom prst="arc">
            <a:avLst>
              <a:gd name="adj1" fmla="val 16115767"/>
              <a:gd name="adj2" fmla="val 0"/>
            </a:avLst>
          </a:prstGeom>
          <a:ln w="857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TextBox 8"/>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III: Writing Cycle of Inquiry</a:t>
            </a:r>
          </a:p>
        </p:txBody>
      </p:sp>
      <p:sp>
        <p:nvSpPr>
          <p:cNvPr id="5" name="TextBox 4"/>
          <p:cNvSpPr txBox="1"/>
          <p:nvPr/>
        </p:nvSpPr>
        <p:spPr>
          <a:xfrm>
            <a:off x="548640" y="4099756"/>
            <a:ext cx="2286000" cy="1938992"/>
          </a:xfrm>
          <a:prstGeom prst="rect">
            <a:avLst/>
          </a:prstGeom>
          <a:solidFill>
            <a:schemeClr val="bg1">
              <a:lumMod val="85000"/>
            </a:schemeClr>
          </a:solidFill>
          <a:ln w="25400">
            <a:solidFill>
              <a:schemeClr val="tx2"/>
            </a:solidFill>
          </a:ln>
        </p:spPr>
        <p:txBody>
          <a:bodyPr wrap="square" rtlCol="0">
            <a:spAutoFit/>
          </a:bodyPr>
          <a:lstStyle/>
          <a:p>
            <a:pPr algn="ctr"/>
            <a:r>
              <a:rPr lang="en-US" sz="3000" b="1" dirty="0">
                <a:latin typeface="Calibri" charset="0"/>
                <a:ea typeface="Calibri" charset="0"/>
                <a:cs typeface="Calibri" charset="0"/>
              </a:rPr>
              <a:t>Module 5:</a:t>
            </a:r>
          </a:p>
          <a:p>
            <a:pPr algn="ctr"/>
            <a:r>
              <a:rPr lang="en-US" sz="3000" b="1" dirty="0">
                <a:latin typeface="Calibri" charset="0"/>
                <a:ea typeface="Calibri" charset="0"/>
                <a:cs typeface="Calibri" charset="0"/>
              </a:rPr>
              <a:t>Writing and Language Skills</a:t>
            </a:r>
          </a:p>
        </p:txBody>
      </p:sp>
      <p:sp>
        <p:nvSpPr>
          <p:cNvPr id="8" name="TextBox 7"/>
          <p:cNvSpPr txBox="1"/>
          <p:nvPr/>
        </p:nvSpPr>
        <p:spPr>
          <a:xfrm>
            <a:off x="8941135" y="4099756"/>
            <a:ext cx="2286000" cy="1938992"/>
          </a:xfrm>
          <a:prstGeom prst="rect">
            <a:avLst/>
          </a:prstGeom>
          <a:solidFill>
            <a:schemeClr val="bg1">
              <a:lumMod val="85000"/>
            </a:schemeClr>
          </a:solidFill>
          <a:ln w="25400">
            <a:solidFill>
              <a:schemeClr val="tx2"/>
            </a:solidFill>
          </a:ln>
        </p:spPr>
        <p:txBody>
          <a:bodyPr wrap="square" rtlCol="0">
            <a:spAutoFit/>
          </a:bodyPr>
          <a:lstStyle/>
          <a:p>
            <a:pPr algn="ctr"/>
            <a:endParaRPr lang="en-US" sz="1500" b="1" dirty="0">
              <a:latin typeface="Calibri" charset="0"/>
              <a:ea typeface="Calibri" charset="0"/>
              <a:cs typeface="Calibri" charset="0"/>
            </a:endParaRPr>
          </a:p>
          <a:p>
            <a:pPr algn="ctr"/>
            <a:r>
              <a:rPr lang="en-US" sz="3000" b="1" dirty="0">
                <a:latin typeface="Calibri" charset="0"/>
                <a:ea typeface="Calibri" charset="0"/>
                <a:cs typeface="Calibri" charset="0"/>
              </a:rPr>
              <a:t>Module 6:</a:t>
            </a:r>
          </a:p>
          <a:p>
            <a:pPr algn="ctr"/>
            <a:r>
              <a:rPr lang="en-US" sz="3000" b="1" dirty="0">
                <a:latin typeface="Calibri" charset="0"/>
                <a:ea typeface="Calibri" charset="0"/>
                <a:cs typeface="Calibri" charset="0"/>
              </a:rPr>
              <a:t>Supporting All Students</a:t>
            </a:r>
          </a:p>
          <a:p>
            <a:pPr algn="ctr"/>
            <a:endParaRPr lang="en-US" sz="1500" b="1" dirty="0">
              <a:latin typeface="Calibri" charset="0"/>
              <a:ea typeface="Calibri" charset="0"/>
              <a:cs typeface="Calibri" charset="0"/>
            </a:endParaRPr>
          </a:p>
        </p:txBody>
      </p:sp>
    </p:spTree>
    <p:extLst>
      <p:ext uri="{BB962C8B-B14F-4D97-AF65-F5344CB8AC3E}">
        <p14:creationId xmlns:p14="http://schemas.microsoft.com/office/powerpoint/2010/main" val="212243363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116</a:t>
            </a:fld>
            <a:endParaRPr lang="en-US" dirty="0"/>
          </a:p>
        </p:txBody>
      </p:sp>
      <p:sp>
        <p:nvSpPr>
          <p:cNvPr id="2" name="Title 1"/>
          <p:cNvSpPr>
            <a:spLocks noGrp="1"/>
          </p:cNvSpPr>
          <p:nvPr>
            <p:ph type="title"/>
          </p:nvPr>
        </p:nvSpPr>
        <p:spPr/>
        <p:txBody>
          <a:bodyPr/>
          <a:lstStyle/>
          <a:p>
            <a:r>
              <a:rPr lang="en-US" dirty="0"/>
              <a:t>Recap: Module 5</a:t>
            </a:r>
          </a:p>
        </p:txBody>
      </p:sp>
      <p:graphicFrame>
        <p:nvGraphicFramePr>
          <p:cNvPr id="7" name="Diagram 6"/>
          <p:cNvGraphicFramePr/>
          <p:nvPr>
            <p:extLst>
              <p:ext uri="{D42A27DB-BD31-4B8C-83A1-F6EECF244321}">
                <p14:modId xmlns:p14="http://schemas.microsoft.com/office/powerpoint/2010/main" val="1817194528"/>
              </p:ext>
            </p:extLst>
          </p:nvPr>
        </p:nvGraphicFramePr>
        <p:xfrm>
          <a:off x="658369" y="1353312"/>
          <a:ext cx="10972800" cy="5390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0" y="1094601"/>
            <a:ext cx="7593950" cy="1938992"/>
          </a:xfrm>
          <a:prstGeom prst="rect">
            <a:avLst/>
          </a:prstGeom>
          <a:noFill/>
        </p:spPr>
        <p:txBody>
          <a:bodyPr wrap="square" rtlCol="0">
            <a:spAutoFit/>
          </a:bodyPr>
          <a:lstStyle/>
          <a:p>
            <a:pPr algn="ctr"/>
            <a:r>
              <a:rPr lang="en-US" sz="3000" b="1" dirty="0">
                <a:solidFill>
                  <a:schemeClr val="accent5"/>
                </a:solidFill>
                <a:latin typeface="Calibri" charset="0"/>
                <a:ea typeface="Calibri" charset="0"/>
                <a:cs typeface="Calibri" charset="0"/>
              </a:rPr>
              <a:t>What does effective writing look like? </a:t>
            </a:r>
          </a:p>
          <a:p>
            <a:pPr algn="ctr"/>
            <a:r>
              <a:rPr lang="en-US" sz="3000" b="1" dirty="0">
                <a:solidFill>
                  <a:schemeClr val="accent5"/>
                </a:solidFill>
                <a:latin typeface="Calibri" charset="0"/>
                <a:ea typeface="Calibri" charset="0"/>
                <a:cs typeface="Calibri" charset="0"/>
              </a:rPr>
              <a:t>How does the Guidebooks 2.0 Curriculum support students in expressing understanding through writing?</a:t>
            </a:r>
            <a:endParaRPr lang="en-US" sz="3000" dirty="0">
              <a:latin typeface="Calibri" charset="0"/>
              <a:ea typeface="Calibri" charset="0"/>
              <a:cs typeface="Calibri" charset="0"/>
            </a:endParaRPr>
          </a:p>
        </p:txBody>
      </p:sp>
    </p:spTree>
    <p:extLst>
      <p:ext uri="{BB962C8B-B14F-4D97-AF65-F5344CB8AC3E}">
        <p14:creationId xmlns:p14="http://schemas.microsoft.com/office/powerpoint/2010/main" val="19678639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117</a:t>
            </a:fld>
            <a:endParaRPr lang="en-US" dirty="0"/>
          </a:p>
        </p:txBody>
      </p:sp>
      <p:sp>
        <p:nvSpPr>
          <p:cNvPr id="2" name="Title 1"/>
          <p:cNvSpPr>
            <a:spLocks noGrp="1"/>
          </p:cNvSpPr>
          <p:nvPr>
            <p:ph type="title"/>
          </p:nvPr>
        </p:nvSpPr>
        <p:spPr/>
        <p:txBody>
          <a:bodyPr/>
          <a:lstStyle/>
          <a:p>
            <a:r>
              <a:rPr lang="en-US" dirty="0"/>
              <a:t>Recap: Module 6</a:t>
            </a:r>
          </a:p>
        </p:txBody>
      </p:sp>
      <p:graphicFrame>
        <p:nvGraphicFramePr>
          <p:cNvPr id="7" name="Diagram 6"/>
          <p:cNvGraphicFramePr/>
          <p:nvPr>
            <p:extLst/>
          </p:nvPr>
        </p:nvGraphicFramePr>
        <p:xfrm>
          <a:off x="658369" y="1353312"/>
          <a:ext cx="10972800" cy="5390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0" y="1094601"/>
            <a:ext cx="7593950" cy="1938992"/>
          </a:xfrm>
          <a:prstGeom prst="rect">
            <a:avLst/>
          </a:prstGeom>
          <a:noFill/>
        </p:spPr>
        <p:txBody>
          <a:bodyPr wrap="square" rtlCol="0">
            <a:spAutoFit/>
          </a:bodyPr>
          <a:lstStyle/>
          <a:p>
            <a:pPr algn="ctr"/>
            <a:r>
              <a:rPr lang="en-US" sz="3000" b="1" dirty="0">
                <a:solidFill>
                  <a:schemeClr val="accent5"/>
                </a:solidFill>
                <a:latin typeface="Calibri" charset="0"/>
                <a:ea typeface="Calibri" charset="0"/>
                <a:cs typeface="Calibri" charset="0"/>
              </a:rPr>
              <a:t>What does effective writing look like? </a:t>
            </a:r>
          </a:p>
          <a:p>
            <a:pPr algn="ctr"/>
            <a:r>
              <a:rPr lang="en-US" sz="3000" b="1" dirty="0">
                <a:solidFill>
                  <a:schemeClr val="accent5"/>
                </a:solidFill>
                <a:latin typeface="Calibri" charset="0"/>
                <a:ea typeface="Calibri" charset="0"/>
                <a:cs typeface="Calibri" charset="0"/>
              </a:rPr>
              <a:t>How does the Guidebooks 2.0 Curriculum support students in expressing understanding through writing?</a:t>
            </a:r>
            <a:endParaRPr lang="en-US" sz="3000" dirty="0">
              <a:latin typeface="Calibri" charset="0"/>
              <a:ea typeface="Calibri" charset="0"/>
              <a:cs typeface="Calibri" charset="0"/>
            </a:endParaRPr>
          </a:p>
        </p:txBody>
      </p:sp>
    </p:spTree>
    <p:extLst>
      <p:ext uri="{BB962C8B-B14F-4D97-AF65-F5344CB8AC3E}">
        <p14:creationId xmlns:p14="http://schemas.microsoft.com/office/powerpoint/2010/main" val="130742299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663D4-5F41-4543-8B26-A8E23E9F3DAF}"/>
              </a:ext>
            </a:extLst>
          </p:cNvPr>
          <p:cNvSpPr>
            <a:spLocks noGrp="1"/>
          </p:cNvSpPr>
          <p:nvPr>
            <p:ph type="sldNum" sz="quarter" idx="4"/>
          </p:nvPr>
        </p:nvSpPr>
        <p:spPr/>
        <p:txBody>
          <a:bodyPr/>
          <a:lstStyle/>
          <a:p>
            <a:fld id="{4080289E-A2FF-0941-931A-EE1328331F47}" type="slidenum">
              <a:rPr lang="uk-UA" smtClean="0"/>
              <a:pPr/>
              <a:t>118</a:t>
            </a:fld>
            <a:endParaRPr lang="uk-UA" dirty="0"/>
          </a:p>
        </p:txBody>
      </p:sp>
      <p:sp>
        <p:nvSpPr>
          <p:cNvPr id="3" name="Text Placeholder 2">
            <a:extLst>
              <a:ext uri="{FF2B5EF4-FFF2-40B4-BE49-F238E27FC236}">
                <a16:creationId xmlns:a16="http://schemas.microsoft.com/office/drawing/2014/main" id="{67AEC864-EA95-4B05-88B3-1ECC983B4A0D}"/>
              </a:ext>
            </a:extLst>
          </p:cNvPr>
          <p:cNvSpPr>
            <a:spLocks noGrp="1"/>
          </p:cNvSpPr>
          <p:nvPr>
            <p:ph type="body" sz="quarter" idx="10"/>
          </p:nvPr>
        </p:nvSpPr>
        <p:spPr>
          <a:xfrm>
            <a:off x="398463" y="1124044"/>
            <a:ext cx="5418677" cy="4822825"/>
          </a:xfrm>
        </p:spPr>
        <p:txBody>
          <a:bodyPr/>
          <a:lstStyle/>
          <a:p>
            <a:pPr marL="287338" indent="-287338">
              <a:buFont typeface="Arial" charset="0"/>
              <a:buChar char="•"/>
            </a:pPr>
            <a:r>
              <a:rPr lang="en-US" sz="3600" b="1" dirty="0">
                <a:solidFill>
                  <a:schemeClr val="tx2"/>
                </a:solidFill>
              </a:rPr>
              <a:t>Choose</a:t>
            </a:r>
            <a:r>
              <a:rPr lang="en-US" sz="3600" dirty="0">
                <a:solidFill>
                  <a:schemeClr val="tx1"/>
                </a:solidFill>
              </a:rPr>
              <a:t> an identified need to address. </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Select</a:t>
            </a:r>
            <a:r>
              <a:rPr lang="en-US" sz="3600" dirty="0">
                <a:solidFill>
                  <a:schemeClr val="tx1"/>
                </a:solidFill>
              </a:rPr>
              <a:t> one of the writing protocols we have explored.</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Make a plan </a:t>
            </a:r>
            <a:r>
              <a:rPr lang="en-US" sz="3600" dirty="0">
                <a:solidFill>
                  <a:schemeClr val="tx1"/>
                </a:solidFill>
              </a:rPr>
              <a:t>using the templates provided!</a:t>
            </a:r>
          </a:p>
          <a:p>
            <a:pPr marL="287338" indent="-287338">
              <a:buNone/>
            </a:pPr>
            <a:endParaRPr lang="en-US" sz="2400" b="1" dirty="0">
              <a:solidFill>
                <a:schemeClr val="accent5"/>
              </a:solidFill>
            </a:endParaRPr>
          </a:p>
        </p:txBody>
      </p:sp>
      <p:sp>
        <p:nvSpPr>
          <p:cNvPr id="4" name="Title 3">
            <a:extLst>
              <a:ext uri="{FF2B5EF4-FFF2-40B4-BE49-F238E27FC236}">
                <a16:creationId xmlns:a16="http://schemas.microsoft.com/office/drawing/2014/main" id="{F33C2B0C-840B-4AE2-9860-67383F59BBC1}"/>
              </a:ext>
            </a:extLst>
          </p:cNvPr>
          <p:cNvSpPr>
            <a:spLocks noGrp="1"/>
          </p:cNvSpPr>
          <p:nvPr>
            <p:ph type="title"/>
          </p:nvPr>
        </p:nvSpPr>
        <p:spPr/>
        <p:txBody>
          <a:bodyPr/>
          <a:lstStyle/>
          <a:p>
            <a:r>
              <a:rPr lang="en-US" dirty="0"/>
              <a:t>Let’s Prepare!</a:t>
            </a:r>
          </a:p>
        </p:txBody>
      </p:sp>
      <p:sp>
        <p:nvSpPr>
          <p:cNvPr id="5" name="Rectangle 4"/>
          <p:cNvSpPr/>
          <p:nvPr/>
        </p:nvSpPr>
        <p:spPr>
          <a:xfrm>
            <a:off x="6071616" y="1256105"/>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Tree>
    <p:extLst>
      <p:ext uri="{BB962C8B-B14F-4D97-AF65-F5344CB8AC3E}">
        <p14:creationId xmlns:p14="http://schemas.microsoft.com/office/powerpoint/2010/main" val="176199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09" y="1019670"/>
            <a:ext cx="7431932" cy="4869197"/>
          </a:xfrm>
          <a:prstGeom prst="rect">
            <a:avLst/>
          </a:prstGeom>
          <a:ln w="38100">
            <a:solidFill>
              <a:schemeClr val="tx1"/>
            </a:solidFill>
          </a:ln>
        </p:spPr>
      </p:pic>
      <p:sp>
        <p:nvSpPr>
          <p:cNvPr id="2" name="Slide Number Placeholder 1"/>
          <p:cNvSpPr>
            <a:spLocks noGrp="1"/>
          </p:cNvSpPr>
          <p:nvPr>
            <p:ph type="sldNum" sz="quarter" idx="4"/>
          </p:nvPr>
        </p:nvSpPr>
        <p:spPr/>
        <p:txBody>
          <a:bodyPr/>
          <a:lstStyle/>
          <a:p>
            <a:fld id="{4080289E-A2FF-0941-931A-EE1328331F47}" type="slidenum">
              <a:rPr lang="uk-UA" smtClean="0"/>
              <a:pPr/>
              <a:t>119</a:t>
            </a:fld>
            <a:endParaRPr lang="uk-UA" dirty="0"/>
          </a:p>
        </p:txBody>
      </p:sp>
      <p:sp>
        <p:nvSpPr>
          <p:cNvPr id="3" name="Text Placeholder 2">
            <a:extLst>
              <a:ext uri="{FF2B5EF4-FFF2-40B4-BE49-F238E27FC236}">
                <a16:creationId xmlns:a16="http://schemas.microsoft.com/office/drawing/2014/main" id="{72AF2358-42A4-F74C-AD9F-A1670E83393B}"/>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Choosing an Identified Need</a:t>
            </a:r>
          </a:p>
        </p:txBody>
      </p:sp>
      <p:sp>
        <p:nvSpPr>
          <p:cNvPr id="7" name="Oval 6"/>
          <p:cNvSpPr/>
          <p:nvPr/>
        </p:nvSpPr>
        <p:spPr>
          <a:xfrm>
            <a:off x="6271095" y="2101175"/>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271096" y="2947930"/>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59161" y="3832695"/>
            <a:ext cx="875491" cy="33074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230233" y="4017521"/>
            <a:ext cx="875491" cy="33074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4992" y="4518719"/>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290551" y="5234380"/>
            <a:ext cx="1320565" cy="311286"/>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997612" y="5384931"/>
            <a:ext cx="1320565" cy="565110"/>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5912" y="883488"/>
            <a:ext cx="4075055" cy="5066553"/>
          </a:xfrm>
          <a:prstGeom prst="rect">
            <a:avLst/>
          </a:prstGeom>
          <a:ln w="28575">
            <a:solidFill>
              <a:schemeClr val="tx1"/>
            </a:solidFill>
          </a:ln>
        </p:spPr>
      </p:pic>
      <p:sp>
        <p:nvSpPr>
          <p:cNvPr id="16" name="Rectangle 15"/>
          <p:cNvSpPr/>
          <p:nvPr/>
        </p:nvSpPr>
        <p:spPr>
          <a:xfrm>
            <a:off x="8287966" y="4270443"/>
            <a:ext cx="3482502" cy="481742"/>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152">
            <a:extLst>
              <a:ext uri="{FF2B5EF4-FFF2-40B4-BE49-F238E27FC236}">
                <a16:creationId xmlns:a16="http://schemas.microsoft.com/office/drawing/2014/main" id="{EDBA2E8D-3332-DA4C-BCDD-890E09423B31}"/>
              </a:ext>
            </a:extLst>
          </p:cNvPr>
          <p:cNvSpPr/>
          <p:nvPr/>
        </p:nvSpPr>
        <p:spPr>
          <a:xfrm>
            <a:off x="3629" y="587847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46328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4"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2764DE-71BA-4E4B-9E5A-8A7835F91290}"/>
              </a:ext>
            </a:extLst>
          </p:cNvPr>
          <p:cNvSpPr>
            <a:spLocks noGrp="1"/>
          </p:cNvSpPr>
          <p:nvPr>
            <p:ph type="sldNum" sz="quarter" idx="4"/>
          </p:nvPr>
        </p:nvSpPr>
        <p:spPr/>
        <p:txBody>
          <a:bodyPr/>
          <a:lstStyle/>
          <a:p>
            <a:fld id="{4080289E-A2FF-0941-931A-EE1328331F47}" type="slidenum">
              <a:rPr lang="uk-UA" smtClean="0"/>
              <a:pPr/>
              <a:t>12</a:t>
            </a:fld>
            <a:endParaRPr lang="uk-UA" dirty="0"/>
          </a:p>
        </p:txBody>
      </p:sp>
      <p:sp>
        <p:nvSpPr>
          <p:cNvPr id="3" name="Text Placeholder 2">
            <a:extLst>
              <a:ext uri="{FF2B5EF4-FFF2-40B4-BE49-F238E27FC236}">
                <a16:creationId xmlns:a16="http://schemas.microsoft.com/office/drawing/2014/main" id="{8610CDEC-28C2-CA4C-9F6A-389BA34CB434}"/>
              </a:ext>
            </a:extLst>
          </p:cNvPr>
          <p:cNvSpPr>
            <a:spLocks noGrp="1"/>
          </p:cNvSpPr>
          <p:nvPr>
            <p:ph type="body" sz="quarter" idx="10"/>
          </p:nvPr>
        </p:nvSpPr>
        <p:spPr>
          <a:xfrm>
            <a:off x="404019" y="921426"/>
            <a:ext cx="11383962" cy="4822825"/>
          </a:xfrm>
        </p:spPr>
        <p:txBody>
          <a:bodyPr/>
          <a:lstStyle/>
          <a:p>
            <a:pPr marL="0" indent="0" algn="ctr">
              <a:buNone/>
            </a:pPr>
            <a:r>
              <a:rPr lang="en-US" sz="4400" b="1" dirty="0">
                <a:solidFill>
                  <a:schemeClr val="tx2"/>
                </a:solidFill>
              </a:rPr>
              <a:t>Overall, this piece demonstrates a solid understanding of the content (topic and texts).</a:t>
            </a:r>
          </a:p>
          <a:p>
            <a:pPr marL="0" indent="0" algn="ctr">
              <a:buNone/>
            </a:pPr>
            <a:r>
              <a:rPr lang="en-US" sz="1600" b="1" dirty="0">
                <a:solidFill>
                  <a:schemeClr val="tx2"/>
                </a:solidFill>
              </a:rPr>
              <a:t>   </a:t>
            </a:r>
          </a:p>
          <a:p>
            <a:pPr marL="0" indent="0" algn="ctr">
              <a:buNone/>
            </a:pPr>
            <a:r>
              <a:rPr lang="en-US" sz="3600" b="1" dirty="0">
                <a:solidFill>
                  <a:schemeClr val="tx1"/>
                </a:solidFill>
              </a:rPr>
              <a:t>It does this by…</a:t>
            </a:r>
          </a:p>
          <a:p>
            <a:pPr marL="346075" indent="-346075"/>
            <a:r>
              <a:rPr lang="en-US" dirty="0">
                <a:solidFill>
                  <a:schemeClr val="tx1"/>
                </a:solidFill>
              </a:rPr>
              <a:t>Introducing and supporting claims with logical reasoning and relevant evidence </a:t>
            </a:r>
          </a:p>
          <a:p>
            <a:pPr marL="346075" indent="-346075"/>
            <a:r>
              <a:rPr lang="en-US" dirty="0">
                <a:solidFill>
                  <a:schemeClr val="tx1"/>
                </a:solidFill>
              </a:rPr>
              <a:t>Organizing reasons and evidence logically </a:t>
            </a:r>
          </a:p>
          <a:p>
            <a:pPr marL="346075" indent="-346075"/>
            <a:r>
              <a:rPr lang="en-US" dirty="0">
                <a:solidFill>
                  <a:schemeClr val="tx1"/>
                </a:solidFill>
              </a:rPr>
              <a:t>Acknowledging and distinguishing a claim from counter-claims </a:t>
            </a:r>
          </a:p>
          <a:p>
            <a:pPr marL="346075" indent="-346075"/>
            <a:r>
              <a:rPr lang="en-US" dirty="0">
                <a:solidFill>
                  <a:schemeClr val="tx1"/>
                </a:solidFill>
              </a:rPr>
              <a:t>Providing a conclusion that follows from and supports the argument presented</a:t>
            </a:r>
          </a:p>
          <a:p>
            <a:endParaRPr lang="en-US" dirty="0">
              <a:solidFill>
                <a:schemeClr val="tx1"/>
              </a:solidFill>
            </a:endParaRPr>
          </a:p>
          <a:p>
            <a:pPr marL="0" indent="0" algn="ctr">
              <a:buNone/>
            </a:pPr>
            <a:endParaRPr lang="en-US" sz="4400" b="1" dirty="0">
              <a:solidFill>
                <a:schemeClr val="tx1"/>
              </a:solidFill>
            </a:endParaRPr>
          </a:p>
        </p:txBody>
      </p:sp>
      <p:sp>
        <p:nvSpPr>
          <p:cNvPr id="4" name="Title 3">
            <a:extLst>
              <a:ext uri="{FF2B5EF4-FFF2-40B4-BE49-F238E27FC236}">
                <a16:creationId xmlns:a16="http://schemas.microsoft.com/office/drawing/2014/main" id="{2C1F98A8-7A98-834C-B7F8-D3DB88C9E97C}"/>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38164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120</a:t>
            </a:fld>
            <a:endParaRPr lang="uk-UA" dirty="0"/>
          </a:p>
        </p:txBody>
      </p:sp>
      <p:sp>
        <p:nvSpPr>
          <p:cNvPr id="3" name="Text Placeholder 2"/>
          <p:cNvSpPr>
            <a:spLocks noGrp="1"/>
          </p:cNvSpPr>
          <p:nvPr>
            <p:ph type="body" sz="quarter" idx="10"/>
          </p:nvPr>
        </p:nvSpPr>
        <p:spPr>
          <a:xfrm>
            <a:off x="398463" y="1193800"/>
            <a:ext cx="5392652" cy="4822825"/>
          </a:xfrm>
        </p:spPr>
        <p:txBody>
          <a:bodyPr/>
          <a:lstStyle/>
          <a:p>
            <a:pPr marL="0" indent="0" algn="ctr">
              <a:buNone/>
            </a:pPr>
            <a:r>
              <a:rPr lang="en-US" sz="4500" b="1" dirty="0">
                <a:solidFill>
                  <a:schemeClr val="tx2"/>
                </a:solidFill>
              </a:rPr>
              <a:t>Need:</a:t>
            </a:r>
          </a:p>
          <a:p>
            <a:pPr marL="344488" indent="-344488"/>
            <a:r>
              <a:rPr lang="en-US" sz="4500" dirty="0">
                <a:solidFill>
                  <a:schemeClr val="tx1"/>
                </a:solidFill>
              </a:rPr>
              <a:t>More precise word choice</a:t>
            </a:r>
          </a:p>
          <a:p>
            <a:pPr marL="344488" indent="-344488"/>
            <a:r>
              <a:rPr lang="en-US" sz="4500" dirty="0">
                <a:solidFill>
                  <a:schemeClr val="tx1"/>
                </a:solidFill>
              </a:rPr>
              <a:t>Varied and effective sentence length and structure</a:t>
            </a:r>
          </a:p>
          <a:p>
            <a:endParaRPr lang="en-US" dirty="0"/>
          </a:p>
          <a:p>
            <a:endParaRPr lang="en-US" dirty="0"/>
          </a:p>
        </p:txBody>
      </p:sp>
      <p:sp>
        <p:nvSpPr>
          <p:cNvPr id="4" name="Title 3"/>
          <p:cNvSpPr>
            <a:spLocks noGrp="1"/>
          </p:cNvSpPr>
          <p:nvPr>
            <p:ph type="title"/>
          </p:nvPr>
        </p:nvSpPr>
        <p:spPr/>
        <p:txBody>
          <a:bodyPr/>
          <a:lstStyle/>
          <a:p>
            <a:r>
              <a:rPr lang="en-US" dirty="0"/>
              <a:t>Matching the Need with a Support</a:t>
            </a:r>
          </a:p>
        </p:txBody>
      </p:sp>
      <p:sp>
        <p:nvSpPr>
          <p:cNvPr id="5" name="Rectangle 4"/>
          <p:cNvSpPr/>
          <p:nvPr/>
        </p:nvSpPr>
        <p:spPr>
          <a:xfrm>
            <a:off x="6071616" y="1325861"/>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
        <p:nvSpPr>
          <p:cNvPr id="6" name="Rectangle 5"/>
          <p:cNvSpPr/>
          <p:nvPr/>
        </p:nvSpPr>
        <p:spPr>
          <a:xfrm>
            <a:off x="752922" y="3268494"/>
            <a:ext cx="4843206" cy="192607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499493" y="2623226"/>
            <a:ext cx="5076422" cy="723088"/>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578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663D4-5F41-4543-8B26-A8E23E9F3DAF}"/>
              </a:ext>
            </a:extLst>
          </p:cNvPr>
          <p:cNvSpPr>
            <a:spLocks noGrp="1"/>
          </p:cNvSpPr>
          <p:nvPr>
            <p:ph type="sldNum" sz="quarter" idx="4"/>
          </p:nvPr>
        </p:nvSpPr>
        <p:spPr/>
        <p:txBody>
          <a:bodyPr/>
          <a:lstStyle/>
          <a:p>
            <a:fld id="{4080289E-A2FF-0941-931A-EE1328331F47}" type="slidenum">
              <a:rPr lang="uk-UA" smtClean="0"/>
              <a:pPr/>
              <a:t>121</a:t>
            </a:fld>
            <a:endParaRPr lang="uk-UA" dirty="0"/>
          </a:p>
        </p:txBody>
      </p:sp>
      <p:sp>
        <p:nvSpPr>
          <p:cNvPr id="3" name="Text Placeholder 2">
            <a:extLst>
              <a:ext uri="{FF2B5EF4-FFF2-40B4-BE49-F238E27FC236}">
                <a16:creationId xmlns:a16="http://schemas.microsoft.com/office/drawing/2014/main" id="{67AEC864-EA95-4B05-88B3-1ECC983B4A0D}"/>
              </a:ext>
            </a:extLst>
          </p:cNvPr>
          <p:cNvSpPr>
            <a:spLocks noGrp="1"/>
          </p:cNvSpPr>
          <p:nvPr>
            <p:ph type="body" sz="quarter" idx="10"/>
          </p:nvPr>
        </p:nvSpPr>
        <p:spPr>
          <a:xfrm>
            <a:off x="398463" y="1193800"/>
            <a:ext cx="5418677" cy="4822825"/>
          </a:xfrm>
        </p:spPr>
        <p:txBody>
          <a:bodyPr/>
          <a:lstStyle/>
          <a:p>
            <a:pPr marL="287338" indent="-287338">
              <a:buFont typeface="Arial" charset="0"/>
              <a:buChar char="•"/>
            </a:pPr>
            <a:r>
              <a:rPr lang="en-US" sz="3600" b="1" dirty="0">
                <a:solidFill>
                  <a:schemeClr val="tx2"/>
                </a:solidFill>
              </a:rPr>
              <a:t>Choose</a:t>
            </a:r>
            <a:r>
              <a:rPr lang="en-US" sz="3600" dirty="0">
                <a:solidFill>
                  <a:schemeClr val="tx1"/>
                </a:solidFill>
              </a:rPr>
              <a:t> an identified need to address. </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Select</a:t>
            </a:r>
            <a:r>
              <a:rPr lang="en-US" sz="3600" dirty="0">
                <a:solidFill>
                  <a:schemeClr val="tx1"/>
                </a:solidFill>
              </a:rPr>
              <a:t> one of the writing protocols we have explored.</a:t>
            </a:r>
          </a:p>
          <a:p>
            <a:pPr marL="287338" indent="-287338">
              <a:buFont typeface="Arial" charset="0"/>
              <a:buChar char="•"/>
            </a:pPr>
            <a:endParaRPr lang="en-US" sz="1500" dirty="0">
              <a:solidFill>
                <a:schemeClr val="tx1"/>
              </a:solidFill>
            </a:endParaRPr>
          </a:p>
          <a:p>
            <a:pPr marL="287338" indent="-287338">
              <a:buFont typeface="Arial" charset="0"/>
              <a:buChar char="•"/>
            </a:pPr>
            <a:r>
              <a:rPr lang="en-US" sz="3600" b="1" dirty="0">
                <a:solidFill>
                  <a:schemeClr val="tx2"/>
                </a:solidFill>
              </a:rPr>
              <a:t>Make a plan </a:t>
            </a:r>
            <a:r>
              <a:rPr lang="en-US" sz="3600" dirty="0">
                <a:solidFill>
                  <a:schemeClr val="tx1"/>
                </a:solidFill>
              </a:rPr>
              <a:t>using the templates provided!</a:t>
            </a:r>
          </a:p>
          <a:p>
            <a:pPr marL="0" indent="0">
              <a:buNone/>
            </a:pPr>
            <a:endParaRPr lang="en-US" sz="2400" b="1" dirty="0">
              <a:solidFill>
                <a:schemeClr val="accent5"/>
              </a:solidFill>
            </a:endParaRPr>
          </a:p>
        </p:txBody>
      </p:sp>
      <p:sp>
        <p:nvSpPr>
          <p:cNvPr id="4" name="Title 3">
            <a:extLst>
              <a:ext uri="{FF2B5EF4-FFF2-40B4-BE49-F238E27FC236}">
                <a16:creationId xmlns:a16="http://schemas.microsoft.com/office/drawing/2014/main" id="{F33C2B0C-840B-4AE2-9860-67383F59BBC1}"/>
              </a:ext>
            </a:extLst>
          </p:cNvPr>
          <p:cNvSpPr>
            <a:spLocks noGrp="1"/>
          </p:cNvSpPr>
          <p:nvPr>
            <p:ph type="title"/>
          </p:nvPr>
        </p:nvSpPr>
        <p:spPr/>
        <p:txBody>
          <a:bodyPr/>
          <a:lstStyle/>
          <a:p>
            <a:r>
              <a:rPr lang="en-US" dirty="0"/>
              <a:t>Applying the Learning from Arc  3</a:t>
            </a:r>
          </a:p>
        </p:txBody>
      </p:sp>
      <p:sp>
        <p:nvSpPr>
          <p:cNvPr id="5" name="Rectangle 4"/>
          <p:cNvSpPr/>
          <p:nvPr/>
        </p:nvSpPr>
        <p:spPr>
          <a:xfrm>
            <a:off x="6071616" y="1325861"/>
            <a:ext cx="5784800" cy="4278094"/>
          </a:xfrm>
          <a:prstGeom prst="rect">
            <a:avLst/>
          </a:prstGeom>
          <a:solidFill>
            <a:schemeClr val="bg1">
              <a:lumMod val="85000"/>
            </a:schemeClr>
          </a:solidFill>
          <a:ln w="38100">
            <a:solidFill>
              <a:schemeClr val="tx2"/>
            </a:solidFill>
          </a:ln>
        </p:spPr>
        <p:txBody>
          <a:bodyPr wrap="square">
            <a:spAutoFit/>
          </a:bodyPr>
          <a:lstStyle/>
          <a:p>
            <a:pPr algn="ctr"/>
            <a:r>
              <a:rPr lang="en-US" sz="3200" b="1" dirty="0">
                <a:solidFill>
                  <a:schemeClr val="tx2"/>
                </a:solidFill>
                <a:latin typeface="Calibri" charset="0"/>
                <a:ea typeface="Calibri" charset="0"/>
                <a:cs typeface="Calibri" charset="0"/>
              </a:rPr>
              <a:t>Writing Protocols: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Mentor Text</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Modeling: Student Examples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Organizational Frames</a:t>
            </a: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Shared and Interactive Writing</a:t>
            </a:r>
            <a:endParaRPr lang="en-US" sz="3200" dirty="0">
              <a:latin typeface="Calibri" charset="0"/>
              <a:ea typeface="Calibri" charset="0"/>
              <a:cs typeface="Calibri" charset="0"/>
            </a:endParaRPr>
          </a:p>
          <a:p>
            <a:pPr marL="457200" indent="-457200">
              <a:lnSpc>
                <a:spcPct val="150000"/>
              </a:lnSpc>
              <a:buFont typeface="Arial" panose="020B0604020202020204" pitchFamily="34" charset="0"/>
              <a:buChar char="•"/>
            </a:pPr>
            <a:r>
              <a:rPr lang="en-US" sz="3200" b="1" dirty="0">
                <a:solidFill>
                  <a:schemeClr val="tx2"/>
                </a:solidFill>
                <a:latin typeface="Calibri" charset="0"/>
                <a:ea typeface="Calibri" charset="0"/>
                <a:cs typeface="Calibri" charset="0"/>
              </a:rPr>
              <a:t>Small Group Mini-Lessons</a:t>
            </a:r>
          </a:p>
        </p:txBody>
      </p:sp>
    </p:spTree>
    <p:extLst>
      <p:ext uri="{BB962C8B-B14F-4D97-AF65-F5344CB8AC3E}">
        <p14:creationId xmlns:p14="http://schemas.microsoft.com/office/powerpoint/2010/main" val="4142269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BEE4C1-039B-4759-98A0-CAB1A7EF9ACD}"/>
              </a:ext>
            </a:extLst>
          </p:cNvPr>
          <p:cNvSpPr>
            <a:spLocks noGrp="1"/>
          </p:cNvSpPr>
          <p:nvPr>
            <p:ph type="sldNum" sz="quarter" idx="4"/>
          </p:nvPr>
        </p:nvSpPr>
        <p:spPr/>
        <p:txBody>
          <a:bodyPr/>
          <a:lstStyle/>
          <a:p>
            <a:fld id="{4080289E-A2FF-0941-931A-EE1328331F47}" type="slidenum">
              <a:rPr lang="uk-UA" smtClean="0"/>
              <a:pPr/>
              <a:t>122</a:t>
            </a:fld>
            <a:endParaRPr lang="uk-UA" dirty="0"/>
          </a:p>
        </p:txBody>
      </p:sp>
      <p:sp>
        <p:nvSpPr>
          <p:cNvPr id="4" name="Text Placeholder 3">
            <a:extLst>
              <a:ext uri="{FF2B5EF4-FFF2-40B4-BE49-F238E27FC236}">
                <a16:creationId xmlns:a16="http://schemas.microsoft.com/office/drawing/2014/main" id="{DCEE3E59-EDEC-4022-B244-2FBD1D046D6C}"/>
              </a:ext>
            </a:extLst>
          </p:cNvPr>
          <p:cNvSpPr>
            <a:spLocks noGrp="1"/>
          </p:cNvSpPr>
          <p:nvPr>
            <p:ph type="body" sz="quarter" idx="10"/>
          </p:nvPr>
        </p:nvSpPr>
        <p:spPr>
          <a:xfrm>
            <a:off x="404019" y="926171"/>
            <a:ext cx="11383962" cy="4822825"/>
          </a:xfrm>
        </p:spPr>
        <p:txBody>
          <a:bodyPr/>
          <a:lstStyle/>
          <a:p>
            <a:pPr marL="288925" indent="-288925">
              <a:buFont typeface="Arial" charset="0"/>
              <a:buChar char="•"/>
            </a:pPr>
            <a:r>
              <a:rPr lang="en-US" sz="3800" b="1" dirty="0">
                <a:solidFill>
                  <a:schemeClr val="tx2"/>
                </a:solidFill>
              </a:rPr>
              <a:t>Find</a:t>
            </a:r>
            <a:r>
              <a:rPr lang="en-US" sz="3800" dirty="0">
                <a:solidFill>
                  <a:schemeClr val="tx1"/>
                </a:solidFill>
              </a:rPr>
              <a:t> a partner</a:t>
            </a:r>
          </a:p>
          <a:p>
            <a:pPr marL="288925" indent="-288925">
              <a:buFont typeface="Arial" charset="0"/>
              <a:buChar char="•"/>
            </a:pPr>
            <a:endParaRPr lang="en-US" sz="1000" dirty="0">
              <a:solidFill>
                <a:schemeClr val="tx1"/>
              </a:solidFill>
            </a:endParaRPr>
          </a:p>
          <a:p>
            <a:pPr marL="288925" indent="-288925">
              <a:buFont typeface="Arial" charset="0"/>
              <a:buChar char="•"/>
            </a:pPr>
            <a:r>
              <a:rPr lang="en-US" sz="3800" b="1" dirty="0">
                <a:solidFill>
                  <a:schemeClr val="tx2"/>
                </a:solidFill>
              </a:rPr>
              <a:t>Share</a:t>
            </a:r>
            <a:r>
              <a:rPr lang="en-US" sz="3800" dirty="0">
                <a:solidFill>
                  <a:schemeClr val="tx1"/>
                </a:solidFill>
              </a:rPr>
              <a:t> the need you identified and your plan</a:t>
            </a:r>
          </a:p>
          <a:p>
            <a:pPr marL="288925" indent="-288925">
              <a:buFont typeface="Arial" charset="0"/>
              <a:buChar char="•"/>
            </a:pPr>
            <a:endParaRPr lang="en-US" sz="1000" dirty="0">
              <a:solidFill>
                <a:schemeClr val="tx1"/>
              </a:solidFill>
            </a:endParaRPr>
          </a:p>
          <a:p>
            <a:pPr marL="288925" indent="-288925">
              <a:buFont typeface="Arial" charset="0"/>
              <a:buChar char="•"/>
            </a:pPr>
            <a:r>
              <a:rPr lang="en-US" sz="3800" b="1" dirty="0">
                <a:solidFill>
                  <a:schemeClr val="tx2"/>
                </a:solidFill>
              </a:rPr>
              <a:t>Discuss: </a:t>
            </a:r>
          </a:p>
          <a:p>
            <a:pPr lvl="1">
              <a:buFont typeface="Arial" charset="0"/>
              <a:buChar char="•"/>
            </a:pPr>
            <a:r>
              <a:rPr lang="en-US" sz="3800" dirty="0">
                <a:solidFill>
                  <a:schemeClr val="tx1"/>
                </a:solidFill>
              </a:rPr>
              <a:t>What challenges do you anticipate in implementing this plan?</a:t>
            </a:r>
          </a:p>
          <a:p>
            <a:pPr lvl="1">
              <a:buFont typeface="Arial" charset="0"/>
              <a:buChar char="•"/>
            </a:pPr>
            <a:endParaRPr lang="en-US" sz="1000" dirty="0">
              <a:solidFill>
                <a:schemeClr val="tx1"/>
              </a:solidFill>
            </a:endParaRPr>
          </a:p>
          <a:p>
            <a:pPr marL="288925" indent="-288925">
              <a:buFont typeface="Arial" charset="0"/>
              <a:buChar char="•"/>
            </a:pPr>
            <a:r>
              <a:rPr lang="en-US" sz="3800" b="1" dirty="0">
                <a:solidFill>
                  <a:schemeClr val="tx2"/>
                </a:solidFill>
              </a:rPr>
              <a:t>Brainstorm together: </a:t>
            </a:r>
          </a:p>
          <a:p>
            <a:pPr lvl="1">
              <a:buFont typeface="Arial" charset="0"/>
              <a:buChar char="•"/>
            </a:pPr>
            <a:r>
              <a:rPr lang="en-US" sz="3800" dirty="0">
                <a:solidFill>
                  <a:schemeClr val="tx1"/>
                </a:solidFill>
              </a:rPr>
              <a:t>How might you overcome these challenges?</a:t>
            </a:r>
          </a:p>
          <a:p>
            <a:pPr>
              <a:buFont typeface="Arial" charset="0"/>
              <a:buChar char="•"/>
            </a:pPr>
            <a:endParaRPr lang="en-US" dirty="0"/>
          </a:p>
        </p:txBody>
      </p:sp>
      <p:sp>
        <p:nvSpPr>
          <p:cNvPr id="2" name="Title 1">
            <a:extLst>
              <a:ext uri="{FF2B5EF4-FFF2-40B4-BE49-F238E27FC236}">
                <a16:creationId xmlns:a16="http://schemas.microsoft.com/office/drawing/2014/main" id="{A822D920-2ECE-4E65-9CA8-9F73C28FCD48}"/>
              </a:ext>
            </a:extLst>
          </p:cNvPr>
          <p:cNvSpPr>
            <a:spLocks noGrp="1"/>
          </p:cNvSpPr>
          <p:nvPr>
            <p:ph type="title"/>
          </p:nvPr>
        </p:nvSpPr>
        <p:spPr/>
        <p:txBody>
          <a:bodyPr/>
          <a:lstStyle/>
          <a:p>
            <a:r>
              <a:rPr lang="en-US" dirty="0"/>
              <a:t>Share with a Partner</a:t>
            </a:r>
          </a:p>
        </p:txBody>
      </p:sp>
    </p:spTree>
    <p:extLst>
      <p:ext uri="{BB962C8B-B14F-4D97-AF65-F5344CB8AC3E}">
        <p14:creationId xmlns:p14="http://schemas.microsoft.com/office/powerpoint/2010/main" val="11553771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123</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Let’s Reflect!</a:t>
            </a:r>
          </a:p>
        </p:txBody>
      </p:sp>
      <p:sp>
        <p:nvSpPr>
          <p:cNvPr id="3" name="TextBox 2"/>
          <p:cNvSpPr txBox="1"/>
          <p:nvPr/>
        </p:nvSpPr>
        <p:spPr>
          <a:xfrm>
            <a:off x="863280" y="1259875"/>
            <a:ext cx="10678495" cy="4154984"/>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Reflect on your arc of learning over the course of the 6 Content Modules, then complete the sentence frame. </a:t>
            </a:r>
          </a:p>
          <a:p>
            <a:pPr algn="ctr"/>
            <a:endParaRPr lang="en-US" sz="4400" dirty="0">
              <a:solidFill>
                <a:schemeClr val="tx1">
                  <a:lumMod val="75000"/>
                </a:schemeClr>
              </a:solidFill>
              <a:latin typeface="Calibri" charset="0"/>
              <a:ea typeface="Calibri" charset="0"/>
              <a:cs typeface="Calibri" charset="0"/>
            </a:endParaRPr>
          </a:p>
          <a:p>
            <a:pPr algn="ctr"/>
            <a:r>
              <a:rPr lang="en-US" sz="4400" dirty="0">
                <a:solidFill>
                  <a:schemeClr val="tx1">
                    <a:lumMod val="75000"/>
                  </a:schemeClr>
                </a:solidFill>
                <a:latin typeface="Calibri" charset="0"/>
                <a:ea typeface="Calibri" charset="0"/>
                <a:cs typeface="Calibri" charset="0"/>
              </a:rPr>
              <a:t>I used to think/feel/wonder ____________ , </a:t>
            </a:r>
            <a:r>
              <a:rPr lang="is-IS" sz="4400" dirty="0">
                <a:solidFill>
                  <a:schemeClr val="tx1">
                    <a:lumMod val="75000"/>
                  </a:schemeClr>
                </a:solidFill>
                <a:latin typeface="Calibri" charset="0"/>
                <a:ea typeface="Calibri" charset="0"/>
                <a:cs typeface="Calibri" charset="0"/>
              </a:rPr>
              <a:t>but now I think/feel/wonder___________.</a:t>
            </a:r>
            <a:endParaRPr lang="en-US" sz="4400" dirty="0">
              <a:solidFill>
                <a:schemeClr val="tx1">
                  <a:lumMod val="75000"/>
                </a:schemeClr>
              </a:solidFill>
              <a:latin typeface="Calibri" charset="0"/>
              <a:ea typeface="Calibri" charset="0"/>
              <a:cs typeface="Calibri" charset="0"/>
            </a:endParaRPr>
          </a:p>
        </p:txBody>
      </p:sp>
    </p:spTree>
    <p:extLst>
      <p:ext uri="{BB962C8B-B14F-4D97-AF65-F5344CB8AC3E}">
        <p14:creationId xmlns:p14="http://schemas.microsoft.com/office/powerpoint/2010/main" val="130943525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124</a:t>
            </a:fld>
            <a:endParaRPr lang="uk-UA" dirty="0"/>
          </a:p>
        </p:txBody>
      </p:sp>
      <p:sp>
        <p:nvSpPr>
          <p:cNvPr id="3" name="Text Placeholder 2"/>
          <p:cNvSpPr>
            <a:spLocks noGrp="1"/>
          </p:cNvSpPr>
          <p:nvPr>
            <p:ph type="body" sz="quarter" idx="10"/>
          </p:nvPr>
        </p:nvSpPr>
        <p:spPr>
          <a:xfrm>
            <a:off x="4844373" y="1193800"/>
            <a:ext cx="6938051" cy="4822825"/>
          </a:xfrm>
        </p:spPr>
        <p:txBody>
          <a:bodyPr/>
          <a:lstStyle/>
          <a:p>
            <a:pPr marL="0" indent="0" algn="ctr">
              <a:buNone/>
            </a:pPr>
            <a:endParaRPr lang="en-US" sz="6000" dirty="0">
              <a:solidFill>
                <a:schemeClr val="tx1"/>
              </a:solidFill>
            </a:endParaRPr>
          </a:p>
          <a:p>
            <a:pPr marL="0" indent="0" algn="ctr">
              <a:buNone/>
            </a:pPr>
            <a:endParaRPr lang="en-US" sz="2000" dirty="0">
              <a:solidFill>
                <a:schemeClr val="tx1"/>
              </a:solidFill>
            </a:endParaRPr>
          </a:p>
          <a:p>
            <a:pPr marL="0" indent="0" algn="ctr">
              <a:buNone/>
            </a:pPr>
            <a:r>
              <a:rPr lang="en-US" sz="6000" dirty="0">
                <a:solidFill>
                  <a:schemeClr val="tx1"/>
                </a:solidFill>
              </a:rPr>
              <a:t>It’s your turn to carry the torch!</a:t>
            </a:r>
          </a:p>
        </p:txBody>
      </p:sp>
      <p:sp>
        <p:nvSpPr>
          <p:cNvPr id="4" name="Title 3"/>
          <p:cNvSpPr>
            <a:spLocks noGrp="1"/>
          </p:cNvSpPr>
          <p:nvPr>
            <p:ph type="title"/>
          </p:nvPr>
        </p:nvSpPr>
        <p:spPr/>
        <p:txBody>
          <a:bodyPr/>
          <a:lstStyle/>
          <a:p>
            <a:r>
              <a:rPr lang="en-US" dirty="0"/>
              <a:t>And now</a:t>
            </a:r>
            <a:r>
              <a:rPr lang="is-IS"/>
              <a: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152" y="1041399"/>
            <a:ext cx="3698240" cy="4830029"/>
          </a:xfrm>
          <a:prstGeom prst="rect">
            <a:avLst/>
          </a:prstGeom>
        </p:spPr>
      </p:pic>
    </p:spTree>
    <p:extLst>
      <p:ext uri="{BB962C8B-B14F-4D97-AF65-F5344CB8AC3E}">
        <p14:creationId xmlns:p14="http://schemas.microsoft.com/office/powerpoint/2010/main" val="1472173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6" name="Title 5"/>
          <p:cNvSpPr>
            <a:spLocks noGrp="1"/>
          </p:cNvSpPr>
          <p:nvPr>
            <p:ph type="title"/>
          </p:nvPr>
        </p:nvSpPr>
        <p:spPr/>
        <p:txBody>
          <a:bodyPr/>
          <a:lstStyle/>
          <a:p>
            <a:r>
              <a:rPr lang="en-US" dirty="0"/>
              <a:t>Which rubric will we use?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70" y="1738489"/>
            <a:ext cx="5267357" cy="3971057"/>
          </a:xfrm>
          <a:prstGeom prst="rect">
            <a:avLst/>
          </a:prstGeom>
          <a:ln w="34925">
            <a:solidFill>
              <a:schemeClr val="accent1"/>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426" y="1738489"/>
            <a:ext cx="5441819" cy="3971057"/>
          </a:xfrm>
          <a:prstGeom prst="rect">
            <a:avLst/>
          </a:prstGeom>
          <a:ln w="34925">
            <a:solidFill>
              <a:schemeClr val="accent1"/>
            </a:solidFill>
          </a:ln>
        </p:spPr>
      </p:pic>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6096000" y="970723"/>
            <a:ext cx="5580245"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sp>
        <p:nvSpPr>
          <p:cNvPr id="2" name="Oval 1"/>
          <p:cNvSpPr/>
          <p:nvPr/>
        </p:nvSpPr>
        <p:spPr>
          <a:xfrm>
            <a:off x="0" y="756955"/>
            <a:ext cx="6234426" cy="5240434"/>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ECA918E-5C5A-0F44-A41B-00BC9C16D2CC}"/>
              </a:ext>
            </a:extLst>
          </p:cNvPr>
          <p:cNvSpPr/>
          <p:nvPr/>
        </p:nvSpPr>
        <p:spPr>
          <a:xfrm>
            <a:off x="36576" y="5866205"/>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81406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146499-170F-4BAF-9807-6D9AB2259E65}"/>
              </a:ext>
            </a:extLst>
          </p:cNvPr>
          <p:cNvSpPr>
            <a:spLocks noGrp="1"/>
          </p:cNvSpPr>
          <p:nvPr>
            <p:ph type="sldNum" sz="quarter" idx="4"/>
          </p:nvPr>
        </p:nvSpPr>
        <p:spPr/>
        <p:txBody>
          <a:bodyPr/>
          <a:lstStyle/>
          <a:p>
            <a:fld id="{4080289E-A2FF-0941-931A-EE1328331F47}" type="slidenum">
              <a:rPr lang="uk-UA" smtClean="0"/>
              <a:pPr/>
              <a:t>14</a:t>
            </a:fld>
            <a:endParaRPr lang="uk-UA" dirty="0"/>
          </a:p>
        </p:txBody>
      </p:sp>
      <p:sp>
        <p:nvSpPr>
          <p:cNvPr id="4" name="Title 3">
            <a:extLst>
              <a:ext uri="{FF2B5EF4-FFF2-40B4-BE49-F238E27FC236}">
                <a16:creationId xmlns:a16="http://schemas.microsoft.com/office/drawing/2014/main" id="{1EA05F69-9FE2-46EA-89F1-A7D1CFB21D2C}"/>
              </a:ext>
            </a:extLst>
          </p:cNvPr>
          <p:cNvSpPr>
            <a:spLocks noGrp="1"/>
          </p:cNvSpPr>
          <p:nvPr>
            <p:ph type="title"/>
          </p:nvPr>
        </p:nvSpPr>
        <p:spPr/>
        <p:txBody>
          <a:bodyPr/>
          <a:lstStyle/>
          <a:p>
            <a:r>
              <a:rPr lang="en-US" dirty="0"/>
              <a:t>Zoom In </a:t>
            </a:r>
            <a:r>
              <a:rPr lang="en-US" dirty="0">
                <a:sym typeface="Wingdings"/>
              </a:rPr>
              <a:t> LAT/RST Rubric</a:t>
            </a:r>
            <a:endParaRPr lang="en-US" dirty="0"/>
          </a:p>
        </p:txBody>
      </p:sp>
      <p:sp>
        <p:nvSpPr>
          <p:cNvPr id="3" name="TextBox 2"/>
          <p:cNvSpPr txBox="1"/>
          <p:nvPr/>
        </p:nvSpPr>
        <p:spPr>
          <a:xfrm>
            <a:off x="376518" y="1075765"/>
            <a:ext cx="11479898" cy="4585871"/>
          </a:xfrm>
          <a:prstGeom prst="rect">
            <a:avLst/>
          </a:prstGeom>
          <a:noFill/>
        </p:spPr>
        <p:txBody>
          <a:bodyPr wrap="square" rtlCol="0">
            <a:spAutoFit/>
          </a:bodyPr>
          <a:lstStyle/>
          <a:p>
            <a:pPr marL="571500" indent="-571500">
              <a:buFont typeface="Arial" charset="0"/>
              <a:buChar char="•"/>
            </a:pPr>
            <a:r>
              <a:rPr lang="en-US" sz="4200" b="1" dirty="0">
                <a:solidFill>
                  <a:schemeClr val="tx2"/>
                </a:solidFill>
                <a:latin typeface="Calibri" charset="0"/>
                <a:ea typeface="Calibri" charset="0"/>
                <a:cs typeface="Calibri" charset="0"/>
              </a:rPr>
              <a:t>Review</a:t>
            </a:r>
            <a:r>
              <a:rPr lang="en-US" sz="4200" dirty="0">
                <a:latin typeface="Calibri" charset="0"/>
                <a:ea typeface="Calibri" charset="0"/>
                <a:cs typeface="Calibri" charset="0"/>
              </a:rPr>
              <a:t> the LAT/RST rubric</a:t>
            </a:r>
          </a:p>
          <a:p>
            <a:pPr marL="571500" indent="-571500">
              <a:buFont typeface="Arial" charset="0"/>
              <a:buChar char="•"/>
            </a:pPr>
            <a:endParaRPr lang="en-US" sz="4000" dirty="0">
              <a:latin typeface="Calibri" charset="0"/>
              <a:ea typeface="Calibri" charset="0"/>
              <a:cs typeface="Calibri" charset="0"/>
            </a:endParaRPr>
          </a:p>
          <a:p>
            <a:pPr algn="ctr"/>
            <a:r>
              <a:rPr lang="en-US" sz="4200" b="1" dirty="0">
                <a:solidFill>
                  <a:schemeClr val="tx2"/>
                </a:solidFill>
                <a:latin typeface="Calibri" charset="0"/>
                <a:ea typeface="Calibri" charset="0"/>
                <a:cs typeface="Calibri" charset="0"/>
              </a:rPr>
              <a:t>Look for:</a:t>
            </a:r>
          </a:p>
          <a:p>
            <a:pPr marL="571500" indent="-571500">
              <a:buFont typeface="Arial" charset="0"/>
              <a:buChar char="•"/>
            </a:pPr>
            <a:r>
              <a:rPr lang="en-US" sz="4200" dirty="0">
                <a:latin typeface="Calibri" charset="0"/>
                <a:ea typeface="Calibri" charset="0"/>
                <a:cs typeface="Calibri" charset="0"/>
              </a:rPr>
              <a:t>What do you notice about how the rubric is organized?</a:t>
            </a:r>
          </a:p>
          <a:p>
            <a:pPr marL="571500" indent="-571500">
              <a:buFont typeface="Arial" charset="0"/>
              <a:buChar char="•"/>
            </a:pPr>
            <a:r>
              <a:rPr lang="en-US" sz="4200" dirty="0">
                <a:latin typeface="Calibri" charset="0"/>
                <a:ea typeface="Calibri" charset="0"/>
                <a:cs typeface="Calibri" charset="0"/>
              </a:rPr>
              <a:t>What do you notice about the descriptors as you move from left to right across the rubric?</a:t>
            </a:r>
          </a:p>
        </p:txBody>
      </p:sp>
    </p:spTree>
    <p:extLst>
      <p:ext uri="{BB962C8B-B14F-4D97-AF65-F5344CB8AC3E}">
        <p14:creationId xmlns:p14="http://schemas.microsoft.com/office/powerpoint/2010/main" val="3826140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15</a:t>
            </a:fld>
            <a:endParaRPr lang="uk-UA" dirty="0"/>
          </a:p>
        </p:txBody>
      </p:sp>
      <p:sp>
        <p:nvSpPr>
          <p:cNvPr id="7" name="Text Placeholder 6"/>
          <p:cNvSpPr>
            <a:spLocks noGrp="1"/>
          </p:cNvSpPr>
          <p:nvPr>
            <p:ph type="body" sz="quarter" idx="10"/>
          </p:nvPr>
        </p:nvSpPr>
        <p:spPr>
          <a:xfrm>
            <a:off x="398463" y="1193800"/>
            <a:ext cx="5545137" cy="4876259"/>
          </a:xfrm>
        </p:spPr>
        <p:txBody>
          <a:bodyPr/>
          <a:lstStyle/>
          <a:p>
            <a:pPr marL="0" indent="0" algn="ctr">
              <a:buNone/>
            </a:pPr>
            <a:r>
              <a:rPr lang="en-US" sz="4000" b="1" dirty="0">
                <a:solidFill>
                  <a:schemeClr val="tx2"/>
                </a:solidFill>
              </a:rPr>
              <a:t>Work with a partner</a:t>
            </a:r>
          </a:p>
          <a:p>
            <a:pPr marL="0" indent="0" algn="ctr">
              <a:buNone/>
            </a:pPr>
            <a:endParaRPr lang="en-US" sz="2000" b="1" dirty="0">
              <a:solidFill>
                <a:schemeClr val="tx2"/>
              </a:solidFill>
            </a:endParaRPr>
          </a:p>
          <a:p>
            <a:pPr marL="344488" indent="-344488">
              <a:buFont typeface="Arial" charset="0"/>
              <a:buChar char="•"/>
            </a:pPr>
            <a:r>
              <a:rPr lang="en-US" sz="4000" b="1" dirty="0">
                <a:solidFill>
                  <a:schemeClr val="tx2"/>
                </a:solidFill>
              </a:rPr>
              <a:t>Reread</a:t>
            </a:r>
            <a:r>
              <a:rPr lang="en-US" sz="4000" dirty="0">
                <a:solidFill>
                  <a:schemeClr val="tx1"/>
                </a:solidFill>
              </a:rPr>
              <a:t> each descriptor in the Score Point 4 column</a:t>
            </a:r>
          </a:p>
          <a:p>
            <a:pPr marL="344488" indent="-344488">
              <a:buFont typeface="Arial" charset="0"/>
              <a:buChar char="•"/>
            </a:pPr>
            <a:r>
              <a:rPr lang="en-US" sz="4000" b="1" dirty="0">
                <a:solidFill>
                  <a:schemeClr val="tx2"/>
                </a:solidFill>
              </a:rPr>
              <a:t>Label</a:t>
            </a:r>
            <a:r>
              <a:rPr lang="en-US" sz="4000" dirty="0">
                <a:solidFill>
                  <a:schemeClr val="tx1"/>
                </a:solidFill>
              </a:rPr>
              <a:t> each descriptor with one of the following titles</a:t>
            </a:r>
          </a:p>
        </p:txBody>
      </p:sp>
      <p:sp>
        <p:nvSpPr>
          <p:cNvPr id="6" name="Title 5"/>
          <p:cNvSpPr>
            <a:spLocks noGrp="1"/>
          </p:cNvSpPr>
          <p:nvPr>
            <p:ph type="title"/>
          </p:nvPr>
        </p:nvSpPr>
        <p:spPr/>
        <p:txBody>
          <a:bodyPr/>
          <a:lstStyle/>
          <a:p>
            <a:r>
              <a:rPr lang="en-US" dirty="0"/>
              <a:t>Dig a Little Deeper</a:t>
            </a:r>
          </a:p>
        </p:txBody>
      </p:sp>
      <p:sp>
        <p:nvSpPr>
          <p:cNvPr id="10" name="TextBox 9"/>
          <p:cNvSpPr txBox="1"/>
          <p:nvPr/>
        </p:nvSpPr>
        <p:spPr>
          <a:xfrm>
            <a:off x="6574056" y="1504131"/>
            <a:ext cx="5282360" cy="4062651"/>
          </a:xfrm>
          <a:prstGeom prst="rect">
            <a:avLst/>
          </a:prstGeom>
          <a:noFill/>
          <a:ln w="41275">
            <a:solidFill>
              <a:schemeClr val="tx2"/>
            </a:solidFill>
          </a:ln>
        </p:spPr>
        <p:txBody>
          <a:bodyPr wrap="square" rtlCol="0">
            <a:spAutoFit/>
          </a:bodyPr>
          <a:lstStyle/>
          <a:p>
            <a:pPr marL="457200" indent="-457200">
              <a:lnSpc>
                <a:spcPct val="100000"/>
              </a:lnSpc>
              <a:buFont typeface="Arial" charset="0"/>
              <a:buChar char="•"/>
            </a:pPr>
            <a:r>
              <a:rPr lang="en-US" sz="3500" dirty="0">
                <a:latin typeface="Calibri" charset="0"/>
                <a:ea typeface="Calibri" charset="0"/>
                <a:cs typeface="Calibri" charset="0"/>
              </a:rPr>
              <a:t>Style and Word Choice</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Focus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Understanding</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Organization</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Conventions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Evidence and Elaboration</a:t>
            </a:r>
          </a:p>
          <a:p>
            <a:pPr marL="457200" indent="-457200">
              <a:lnSpc>
                <a:spcPct val="100000"/>
              </a:lnSpc>
              <a:buFont typeface="Arial" charset="0"/>
              <a:buChar char="•"/>
            </a:pPr>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53839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16</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A Helpful Tool for Interpreting the Rubric</a:t>
            </a:r>
          </a:p>
        </p:txBody>
      </p:sp>
      <p:sp>
        <p:nvSpPr>
          <p:cNvPr id="8" name="TextBox 7"/>
          <p:cNvSpPr txBox="1"/>
          <p:nvPr/>
        </p:nvSpPr>
        <p:spPr>
          <a:xfrm>
            <a:off x="5213569" y="2026170"/>
            <a:ext cx="6642847" cy="2862322"/>
          </a:xfrm>
          <a:prstGeom prst="rect">
            <a:avLst/>
          </a:prstGeom>
          <a:noFill/>
        </p:spPr>
        <p:txBody>
          <a:bodyPr wrap="square" rtlCol="0">
            <a:spAutoFit/>
          </a:bodyPr>
          <a:lstStyle/>
          <a:p>
            <a:pPr algn="ctr"/>
            <a:r>
              <a:rPr lang="en-US" sz="4500" b="1" dirty="0">
                <a:latin typeface="Calibri" charset="0"/>
                <a:ea typeface="Calibri" charset="0"/>
                <a:cs typeface="Calibri" charset="0"/>
              </a:rPr>
              <a:t>Definition Sheet</a:t>
            </a:r>
          </a:p>
          <a:p>
            <a:pPr algn="ctr"/>
            <a:endParaRPr lang="en-US" sz="4500" dirty="0">
              <a:latin typeface="Calibri" charset="0"/>
              <a:ea typeface="Calibri" charset="0"/>
              <a:cs typeface="Calibri" charset="0"/>
            </a:endParaRPr>
          </a:p>
          <a:p>
            <a:pPr algn="ctr"/>
            <a:r>
              <a:rPr lang="en-US" sz="4500" dirty="0">
                <a:latin typeface="Calibri" charset="0"/>
                <a:ea typeface="Calibri" charset="0"/>
                <a:cs typeface="Calibri" charset="0"/>
              </a:rPr>
              <a:t>Like a key to interpreting a map!</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Tree>
    <p:extLst>
      <p:ext uri="{BB962C8B-B14F-4D97-AF65-F5344CB8AC3E}">
        <p14:creationId xmlns:p14="http://schemas.microsoft.com/office/powerpoint/2010/main" val="3612360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17</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
        <p:nvSpPr>
          <p:cNvPr id="10" name="Rectangle 9"/>
          <p:cNvSpPr/>
          <p:nvPr/>
        </p:nvSpPr>
        <p:spPr>
          <a:xfrm>
            <a:off x="1011677" y="1324552"/>
            <a:ext cx="746196" cy="4512043"/>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259415" y="1504131"/>
            <a:ext cx="5282360" cy="4062651"/>
          </a:xfrm>
          <a:prstGeom prst="rect">
            <a:avLst/>
          </a:prstGeom>
          <a:noFill/>
          <a:ln w="41275">
            <a:solidFill>
              <a:schemeClr val="tx2"/>
            </a:solidFill>
          </a:ln>
        </p:spPr>
        <p:txBody>
          <a:bodyPr wrap="square" rtlCol="0">
            <a:spAutoFit/>
          </a:bodyPr>
          <a:lstStyle/>
          <a:p>
            <a:pPr marL="457200" indent="-457200">
              <a:lnSpc>
                <a:spcPct val="100000"/>
              </a:lnSpc>
              <a:buFont typeface="Arial" charset="0"/>
              <a:buChar char="•"/>
            </a:pPr>
            <a:r>
              <a:rPr lang="en-US" sz="3500" dirty="0">
                <a:latin typeface="Calibri" charset="0"/>
                <a:ea typeface="Calibri" charset="0"/>
                <a:cs typeface="Calibri" charset="0"/>
              </a:rPr>
              <a:t>Style and Word Choice</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Focus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Understanding</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Organization</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Conventions</a:t>
            </a:r>
          </a:p>
          <a:p>
            <a:pPr marL="457200" indent="-457200">
              <a:lnSpc>
                <a:spcPct val="100000"/>
              </a:lnSpc>
              <a:buFont typeface="Arial" charset="0"/>
              <a:buChar char="•"/>
            </a:pPr>
            <a:endParaRPr lang="en-US" sz="800" dirty="0">
              <a:latin typeface="Calibri" charset="0"/>
              <a:ea typeface="Calibri" charset="0"/>
              <a:cs typeface="Calibri" charset="0"/>
            </a:endParaRPr>
          </a:p>
          <a:p>
            <a:pPr marL="457200" indent="-457200">
              <a:lnSpc>
                <a:spcPct val="100000"/>
              </a:lnSpc>
              <a:buFont typeface="Arial" charset="0"/>
              <a:buChar char="•"/>
            </a:pPr>
            <a:r>
              <a:rPr lang="en-US" sz="3500" dirty="0">
                <a:latin typeface="Calibri" charset="0"/>
                <a:ea typeface="Calibri" charset="0"/>
                <a:cs typeface="Calibri" charset="0"/>
              </a:rPr>
              <a:t>Evidence and Elaboration</a:t>
            </a:r>
          </a:p>
          <a:p>
            <a:pPr marL="457200" indent="-457200">
              <a:lnSpc>
                <a:spcPct val="100000"/>
              </a:lnSpc>
              <a:buFont typeface="Arial" charset="0"/>
              <a:buChar char="•"/>
            </a:pPr>
            <a:endParaRPr lang="en-US" sz="800" dirty="0">
              <a:latin typeface="Calibri" charset="0"/>
              <a:ea typeface="Calibri" charset="0"/>
              <a:cs typeface="Calibri" charset="0"/>
            </a:endParaRPr>
          </a:p>
        </p:txBody>
      </p:sp>
    </p:spTree>
    <p:extLst>
      <p:ext uri="{BB962C8B-B14F-4D97-AF65-F5344CB8AC3E}">
        <p14:creationId xmlns:p14="http://schemas.microsoft.com/office/powerpoint/2010/main" val="142034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18</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0756" y="924054"/>
            <a:ext cx="6525659" cy="4964555"/>
          </a:xfrm>
          <a:prstGeom prst="rect">
            <a:avLst/>
          </a:prstGeom>
          <a:ln w="34925">
            <a:solidFill>
              <a:schemeClr val="accent1"/>
            </a:solidFill>
          </a:ln>
        </p:spPr>
      </p:pic>
      <p:sp>
        <p:nvSpPr>
          <p:cNvPr id="7" name="Rectangle 6"/>
          <p:cNvSpPr/>
          <p:nvPr/>
        </p:nvSpPr>
        <p:spPr>
          <a:xfrm>
            <a:off x="6089515" y="1800786"/>
            <a:ext cx="1147864" cy="298636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680052" y="1466803"/>
            <a:ext cx="1147864" cy="4421806"/>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237379" y="4787153"/>
            <a:ext cx="1147864" cy="104309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EED2A11-BBAA-F342-A5E4-589FC4C23AEF}"/>
              </a:ext>
            </a:extLst>
          </p:cNvPr>
          <p:cNvSpPr/>
          <p:nvPr/>
        </p:nvSpPr>
        <p:spPr>
          <a:xfrm>
            <a:off x="11010192" y="588860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5549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19</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Understanding the Definition Sheet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sp>
        <p:nvSpPr>
          <p:cNvPr id="10" name="Rectangle 9"/>
          <p:cNvSpPr/>
          <p:nvPr/>
        </p:nvSpPr>
        <p:spPr>
          <a:xfrm>
            <a:off x="2827916" y="1341512"/>
            <a:ext cx="1802450" cy="448873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5257707" y="1341512"/>
            <a:ext cx="6284068" cy="4247317"/>
          </a:xfrm>
          <a:prstGeom prst="rect">
            <a:avLst/>
          </a:prstGeom>
          <a:noFill/>
        </p:spPr>
        <p:txBody>
          <a:bodyPr wrap="square" rtlCol="0">
            <a:spAutoFit/>
          </a:bodyPr>
          <a:lstStyle/>
          <a:p>
            <a:pPr marL="285750" indent="-285750">
              <a:buFont typeface="Arial" charset="0"/>
              <a:buChar char="•"/>
            </a:pPr>
            <a:r>
              <a:rPr lang="en-US" sz="4500" b="1" dirty="0">
                <a:solidFill>
                  <a:schemeClr val="tx2"/>
                </a:solidFill>
                <a:latin typeface="Calibri" charset="0"/>
                <a:ea typeface="Calibri" charset="0"/>
                <a:cs typeface="Calibri" charset="0"/>
              </a:rPr>
              <a:t>Review</a:t>
            </a:r>
            <a:r>
              <a:rPr lang="en-US" sz="4500" dirty="0">
                <a:latin typeface="Calibri" charset="0"/>
                <a:ea typeface="Calibri" charset="0"/>
                <a:cs typeface="Calibri" charset="0"/>
              </a:rPr>
              <a:t> the third column</a:t>
            </a:r>
          </a:p>
          <a:p>
            <a:pPr marL="285750" indent="-285750">
              <a:buFont typeface="Arial" charset="0"/>
              <a:buChar char="•"/>
            </a:pPr>
            <a:endParaRPr lang="en-US" sz="2000" dirty="0">
              <a:latin typeface="Calibri" charset="0"/>
              <a:ea typeface="Calibri" charset="0"/>
              <a:cs typeface="Calibri" charset="0"/>
            </a:endParaRPr>
          </a:p>
          <a:p>
            <a:pPr algn="ctr"/>
            <a:r>
              <a:rPr lang="en-US" sz="4500" b="1" dirty="0">
                <a:solidFill>
                  <a:schemeClr val="tx2"/>
                </a:solidFill>
                <a:latin typeface="Calibri" charset="0"/>
                <a:ea typeface="Calibri" charset="0"/>
                <a:cs typeface="Calibri" charset="0"/>
              </a:rPr>
              <a:t>Let’s Discuss:</a:t>
            </a:r>
          </a:p>
          <a:p>
            <a:pPr marL="285750" indent="-285750">
              <a:buFont typeface="Arial" charset="0"/>
              <a:buChar char="•"/>
            </a:pPr>
            <a:endParaRPr lang="en-US" sz="500" dirty="0">
              <a:latin typeface="Calibri" charset="0"/>
              <a:ea typeface="Calibri" charset="0"/>
              <a:cs typeface="Calibri" charset="0"/>
            </a:endParaRPr>
          </a:p>
          <a:p>
            <a:pPr marL="285750" indent="-285750">
              <a:buFont typeface="Arial" charset="0"/>
              <a:buChar char="•"/>
            </a:pPr>
            <a:r>
              <a:rPr lang="en-US" sz="4500" dirty="0">
                <a:latin typeface="Calibri" charset="0"/>
                <a:ea typeface="Calibri" charset="0"/>
                <a:cs typeface="Calibri" charset="0"/>
              </a:rPr>
              <a:t>What type of information is provided?</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500" dirty="0">
                <a:latin typeface="Calibri" charset="0"/>
                <a:ea typeface="Calibri" charset="0"/>
                <a:cs typeface="Calibri" charset="0"/>
              </a:rPr>
              <a:t>Why is this helpful?</a:t>
            </a:r>
          </a:p>
        </p:txBody>
      </p:sp>
    </p:spTree>
    <p:extLst>
      <p:ext uri="{BB962C8B-B14F-4D97-AF65-F5344CB8AC3E}">
        <p14:creationId xmlns:p14="http://schemas.microsoft.com/office/powerpoint/2010/main" val="91731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1" y="911918"/>
            <a:ext cx="11690803" cy="1446550"/>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Share your reflections from the writing task you implemented after Module 5</a:t>
            </a:r>
          </a:p>
        </p:txBody>
      </p:sp>
      <p:sp>
        <p:nvSpPr>
          <p:cNvPr id="5" name="TextBox 4"/>
          <p:cNvSpPr txBox="1"/>
          <p:nvPr/>
        </p:nvSpPr>
        <p:spPr>
          <a:xfrm>
            <a:off x="685313" y="2751163"/>
            <a:ext cx="8755867" cy="2031325"/>
          </a:xfrm>
          <a:prstGeom prst="rect">
            <a:avLst/>
          </a:prstGeom>
          <a:noFill/>
        </p:spPr>
        <p:txBody>
          <a:bodyPr wrap="square" rtlCol="0">
            <a:spAutoFit/>
          </a:bodyPr>
          <a:lstStyle/>
          <a:p>
            <a:pPr marL="571500" indent="-571500">
              <a:buFont typeface="Arial" charset="0"/>
              <a:buChar char="•"/>
            </a:pPr>
            <a:r>
              <a:rPr lang="en-US" sz="5400" dirty="0">
                <a:latin typeface="Calibri" charset="0"/>
                <a:ea typeface="Calibri" charset="0"/>
                <a:cs typeface="Calibri" charset="0"/>
              </a:rPr>
              <a:t>What went well?</a:t>
            </a:r>
          </a:p>
          <a:p>
            <a:pPr marL="571500" indent="-571500">
              <a:buFont typeface="Arial" charset="0"/>
              <a:buChar char="•"/>
            </a:pPr>
            <a:r>
              <a:rPr lang="en-US" sz="5400" dirty="0">
                <a:latin typeface="Calibri" charset="0"/>
                <a:ea typeface="Calibri" charset="0"/>
                <a:cs typeface="Calibri" charset="0"/>
              </a:rPr>
              <a:t>What was challenging?</a:t>
            </a:r>
          </a:p>
          <a:p>
            <a:endParaRPr lang="en-US" dirty="0"/>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20</a:t>
            </a:fld>
            <a:endParaRPr lang="uk-UA" dirty="0"/>
          </a:p>
        </p:txBody>
      </p:sp>
      <p:sp>
        <p:nvSpPr>
          <p:cNvPr id="4" name="Title 3"/>
          <p:cNvSpPr>
            <a:spLocks noGrp="1"/>
          </p:cNvSpPr>
          <p:nvPr>
            <p:ph type="title"/>
          </p:nvPr>
        </p:nvSpPr>
        <p:spPr/>
        <p:txBody>
          <a:bodyPr>
            <a:normAutofit/>
          </a:bodyPr>
          <a:lstStyle/>
          <a:p>
            <a:r>
              <a:rPr lang="en-US" sz="3800" dirty="0"/>
              <a:t>Zoom In </a:t>
            </a:r>
            <a:r>
              <a:rPr lang="en-US" sz="3800" dirty="0">
                <a:sym typeface="Wingdings"/>
              </a:rPr>
              <a:t> Reading Comprehension and Written Expression</a:t>
            </a:r>
            <a:endParaRPr lang="en-US" sz="3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389" y="924054"/>
            <a:ext cx="4075055" cy="5066553"/>
          </a:xfrm>
          <a:prstGeom prst="rect">
            <a:avLst/>
          </a:prstGeom>
          <a:ln w="28575">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1246" y="924054"/>
            <a:ext cx="6585170" cy="4964555"/>
          </a:xfrm>
          <a:prstGeom prst="rect">
            <a:avLst/>
          </a:prstGeom>
          <a:ln w="34925">
            <a:solidFill>
              <a:schemeClr val="accent1"/>
            </a:solidFill>
          </a:ln>
        </p:spPr>
      </p:pic>
      <p:sp>
        <p:nvSpPr>
          <p:cNvPr id="7" name="Rectangle 6"/>
          <p:cNvSpPr/>
          <p:nvPr/>
        </p:nvSpPr>
        <p:spPr>
          <a:xfrm>
            <a:off x="995082" y="1317812"/>
            <a:ext cx="3657600" cy="3469341"/>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271246" y="1800786"/>
            <a:ext cx="6585170" cy="2986367"/>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43989F1-DBC7-6F4C-91FA-2B642BE1E635}"/>
              </a:ext>
            </a:extLst>
          </p:cNvPr>
          <p:cNvSpPr/>
          <p:nvPr/>
        </p:nvSpPr>
        <p:spPr>
          <a:xfrm>
            <a:off x="11010192" y="588860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446557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21</a:t>
            </a:fld>
            <a:endParaRPr lang="uk-UA" dirty="0"/>
          </a:p>
        </p:txBody>
      </p:sp>
      <p:sp>
        <p:nvSpPr>
          <p:cNvPr id="7" name="Text Placeholder 6"/>
          <p:cNvSpPr>
            <a:spLocks noGrp="1"/>
          </p:cNvSpPr>
          <p:nvPr>
            <p:ph type="body" sz="quarter" idx="10"/>
          </p:nvPr>
        </p:nvSpPr>
        <p:spPr/>
        <p:txBody>
          <a:bodyPr/>
          <a:lstStyle/>
          <a:p>
            <a:pPr marL="415925" indent="-415925"/>
            <a:r>
              <a:rPr lang="en-US" sz="4000" b="1" dirty="0">
                <a:solidFill>
                  <a:schemeClr val="tx2"/>
                </a:solidFill>
              </a:rPr>
              <a:t>Review</a:t>
            </a:r>
            <a:r>
              <a:rPr lang="en-US" sz="4000" dirty="0">
                <a:solidFill>
                  <a:schemeClr val="tx1"/>
                </a:solidFill>
              </a:rPr>
              <a:t> the language of the identified descriptor</a:t>
            </a:r>
          </a:p>
          <a:p>
            <a:pPr marL="415925" indent="-415925"/>
            <a:r>
              <a:rPr lang="en-US" sz="4000" b="1" dirty="0">
                <a:solidFill>
                  <a:schemeClr val="tx2"/>
                </a:solidFill>
              </a:rPr>
              <a:t>Read</a:t>
            </a:r>
            <a:r>
              <a:rPr lang="en-US" sz="4000" dirty="0">
                <a:solidFill>
                  <a:schemeClr val="tx1"/>
                </a:solidFill>
              </a:rPr>
              <a:t> the example from the student exemplar</a:t>
            </a:r>
          </a:p>
          <a:p>
            <a:endParaRPr lang="en-US" dirty="0"/>
          </a:p>
          <a:p>
            <a:pPr marL="0" indent="0" algn="ctr">
              <a:buNone/>
            </a:pPr>
            <a:r>
              <a:rPr lang="en-US" sz="4000" b="1" dirty="0">
                <a:solidFill>
                  <a:schemeClr val="tx2"/>
                </a:solidFill>
              </a:rPr>
              <a:t>Discuss:</a:t>
            </a:r>
          </a:p>
          <a:p>
            <a:pPr marL="415925" indent="-415925"/>
            <a:r>
              <a:rPr lang="en-US" sz="4000" dirty="0">
                <a:solidFill>
                  <a:schemeClr val="tx1"/>
                </a:solidFill>
              </a:rPr>
              <a:t>How does this student’s writing demonstrate the criteria outlined in the specified descriptor?</a:t>
            </a:r>
          </a:p>
        </p:txBody>
      </p:sp>
      <p:sp>
        <p:nvSpPr>
          <p:cNvPr id="6" name="Title 5"/>
          <p:cNvSpPr>
            <a:spLocks noGrp="1"/>
          </p:cNvSpPr>
          <p:nvPr>
            <p:ph type="title"/>
          </p:nvPr>
        </p:nvSpPr>
        <p:spPr/>
        <p:txBody>
          <a:bodyPr/>
          <a:lstStyle/>
          <a:p>
            <a:r>
              <a:rPr lang="en-US" dirty="0"/>
              <a:t>What do these descriptors look like in action?</a:t>
            </a:r>
          </a:p>
        </p:txBody>
      </p:sp>
    </p:spTree>
    <p:extLst>
      <p:ext uri="{BB962C8B-B14F-4D97-AF65-F5344CB8AC3E}">
        <p14:creationId xmlns:p14="http://schemas.microsoft.com/office/powerpoint/2010/main" val="1350301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22</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a:xfrm>
            <a:off x="63611" y="859845"/>
            <a:ext cx="12062128" cy="4822825"/>
          </a:xfrm>
        </p:spPr>
        <p:txBody>
          <a:bodyPr/>
          <a:lstStyle/>
          <a:p>
            <a:pPr marL="0" indent="0">
              <a:buNone/>
            </a:pPr>
            <a:endParaRPr lang="en-US"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1. Understanding</a:t>
            </a:r>
          </a:p>
        </p:txBody>
      </p:sp>
      <p:sp>
        <p:nvSpPr>
          <p:cNvPr id="5" name="TextBox 4"/>
          <p:cNvSpPr txBox="1"/>
          <p:nvPr/>
        </p:nvSpPr>
        <p:spPr>
          <a:xfrm>
            <a:off x="645459" y="1317812"/>
            <a:ext cx="11210957" cy="4401205"/>
          </a:xfrm>
          <a:prstGeom prst="rect">
            <a:avLst/>
          </a:prstGeom>
          <a:noFill/>
        </p:spPr>
        <p:txBody>
          <a:bodyPr wrap="square" rtlCol="0">
            <a:spAutoFit/>
          </a:bodyPr>
          <a:lstStyle/>
          <a:p>
            <a:r>
              <a:rPr lang="en-US" sz="4000" dirty="0">
                <a:latin typeface="Calibri" charset="0"/>
                <a:ea typeface="Calibri" charset="0"/>
                <a:cs typeface="Calibri" charset="0"/>
              </a:rPr>
              <a:t>What the survey found is that IQ tests measure three types of intelligence, verbal ability, short-term memory, and reasoning. “Does IQ Test Really Measure Intelligence” says that one test might make a person seem “super-intelligent, but if they picked another, they may seem average.” This supports Burt’s opinion because…..</a:t>
            </a:r>
          </a:p>
        </p:txBody>
      </p:sp>
    </p:spTree>
    <p:extLst>
      <p:ext uri="{BB962C8B-B14F-4D97-AF65-F5344CB8AC3E}">
        <p14:creationId xmlns:p14="http://schemas.microsoft.com/office/powerpoint/2010/main" val="2159111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23</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p:txBody>
          <a:bodyPr/>
          <a:lstStyle/>
          <a:p>
            <a:pPr marL="0" indent="0">
              <a:buNone/>
            </a:pPr>
            <a:endParaRPr lang="en-US" i="1"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2. Focus</a:t>
            </a:r>
          </a:p>
        </p:txBody>
      </p:sp>
      <p:sp>
        <p:nvSpPr>
          <p:cNvPr id="5" name="TextBox 4"/>
          <p:cNvSpPr txBox="1"/>
          <p:nvPr/>
        </p:nvSpPr>
        <p:spPr>
          <a:xfrm>
            <a:off x="806824" y="1193800"/>
            <a:ext cx="10676964" cy="2169825"/>
          </a:xfrm>
          <a:prstGeom prst="rect">
            <a:avLst/>
          </a:prstGeom>
          <a:noFill/>
        </p:spPr>
        <p:txBody>
          <a:bodyPr wrap="square" rtlCol="0">
            <a:spAutoFit/>
          </a:bodyPr>
          <a:lstStyle/>
          <a:p>
            <a:r>
              <a:rPr lang="en-US" sz="4500" dirty="0">
                <a:latin typeface="Calibri" charset="0"/>
                <a:ea typeface="Calibri" charset="0"/>
                <a:cs typeface="Calibri" charset="0"/>
              </a:rPr>
              <a:t>Of these three characters, the one whose opinion is most supported by the two articles is Burt’s opinion.</a:t>
            </a:r>
          </a:p>
        </p:txBody>
      </p:sp>
    </p:spTree>
    <p:extLst>
      <p:ext uri="{BB962C8B-B14F-4D97-AF65-F5344CB8AC3E}">
        <p14:creationId xmlns:p14="http://schemas.microsoft.com/office/powerpoint/2010/main" val="2947302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24</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a:xfrm>
            <a:off x="223534" y="789865"/>
            <a:ext cx="11383962" cy="4822825"/>
          </a:xfrm>
        </p:spPr>
        <p:txBody>
          <a:bodyPr/>
          <a:lstStyle/>
          <a:p>
            <a:pPr marL="0" indent="0">
              <a:buNone/>
            </a:pPr>
            <a:endParaRPr lang="en-US" sz="1000"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3. </a:t>
            </a:r>
            <a:r>
              <a:rPr lang="en-US" dirty="0">
                <a:solidFill>
                  <a:schemeClr val="accent4"/>
                </a:solidFill>
              </a:rPr>
              <a:t>Evidence and Elaboration</a:t>
            </a:r>
          </a:p>
        </p:txBody>
      </p:sp>
      <p:sp>
        <p:nvSpPr>
          <p:cNvPr id="5" name="TextBox 4"/>
          <p:cNvSpPr txBox="1"/>
          <p:nvPr/>
        </p:nvSpPr>
        <p:spPr>
          <a:xfrm>
            <a:off x="223534" y="1065549"/>
            <a:ext cx="11632882" cy="4939814"/>
          </a:xfrm>
          <a:prstGeom prst="rect">
            <a:avLst/>
          </a:prstGeom>
          <a:noFill/>
        </p:spPr>
        <p:txBody>
          <a:bodyPr wrap="square" rtlCol="0">
            <a:spAutoFit/>
          </a:bodyPr>
          <a:lstStyle/>
          <a:p>
            <a:r>
              <a:rPr lang="en-US" sz="3500" dirty="0">
                <a:latin typeface="Calibri" charset="0"/>
                <a:ea typeface="Calibri" charset="0"/>
                <a:cs typeface="Calibri" charset="0"/>
              </a:rPr>
              <a:t>Burt also says that an IQ test “really isn’t any good at all.” In “IQ Tests are ‘Meaningless and Too Simplistic’ Claim Researchers,” it says, “‘IQ tests are pretty meaningless--if you are not good at them, all it proves is that you are not good at IQ tests. It does not say anything about your general intelligence.’” This supports Burt’s opinion. Unlike Dr. Nemur and Dr. Strauss who believe IQ tests tell us about a person’s intelligence, Burt believes that IQ tests measure prior knowledge that is learned, which is about education, not intelligence.</a:t>
            </a:r>
          </a:p>
        </p:txBody>
      </p:sp>
    </p:spTree>
    <p:extLst>
      <p:ext uri="{BB962C8B-B14F-4D97-AF65-F5344CB8AC3E}">
        <p14:creationId xmlns:p14="http://schemas.microsoft.com/office/powerpoint/2010/main" val="2918526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25</a:t>
            </a:fld>
            <a:endParaRPr lang="uk-UA"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4. Organization</a:t>
            </a:r>
          </a:p>
        </p:txBody>
      </p:sp>
      <p:sp>
        <p:nvSpPr>
          <p:cNvPr id="5" name="Text Placeholder 4"/>
          <p:cNvSpPr>
            <a:spLocks noGrp="1"/>
          </p:cNvSpPr>
          <p:nvPr>
            <p:ph type="body" sz="quarter" idx="10"/>
          </p:nvPr>
        </p:nvSpPr>
        <p:spPr/>
        <p:txBody>
          <a:bodyPr/>
          <a:lstStyle/>
          <a:p>
            <a:pPr marL="0" indent="0">
              <a:buNone/>
            </a:pPr>
            <a:r>
              <a:rPr lang="en-US" sz="4000" dirty="0">
                <a:solidFill>
                  <a:schemeClr val="tx1"/>
                </a:solidFill>
              </a:rPr>
              <a:t>Both of the articles support the idea that there are many different types of intelligence, and using one test to measure intelligence oversimplifies what we know about intelligence. Based on the quotation from “Flowers for Algernon,” Burt would agree with these articles.</a:t>
            </a:r>
          </a:p>
          <a:p>
            <a:endParaRPr lang="en-US" dirty="0"/>
          </a:p>
        </p:txBody>
      </p:sp>
    </p:spTree>
    <p:extLst>
      <p:ext uri="{BB962C8B-B14F-4D97-AF65-F5344CB8AC3E}">
        <p14:creationId xmlns:p14="http://schemas.microsoft.com/office/powerpoint/2010/main" val="3045354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A7CCC0-4E4F-416A-83D4-8478C7465E05}"/>
              </a:ext>
            </a:extLst>
          </p:cNvPr>
          <p:cNvSpPr>
            <a:spLocks noGrp="1"/>
          </p:cNvSpPr>
          <p:nvPr>
            <p:ph type="sldNum" sz="quarter" idx="4"/>
          </p:nvPr>
        </p:nvSpPr>
        <p:spPr/>
        <p:txBody>
          <a:bodyPr/>
          <a:lstStyle/>
          <a:p>
            <a:fld id="{4080289E-A2FF-0941-931A-EE1328331F47}" type="slidenum">
              <a:rPr lang="uk-UA" smtClean="0"/>
              <a:pPr/>
              <a:t>26</a:t>
            </a:fld>
            <a:endParaRPr lang="uk-UA" dirty="0"/>
          </a:p>
        </p:txBody>
      </p:sp>
      <p:sp>
        <p:nvSpPr>
          <p:cNvPr id="3" name="Text Placeholder 2">
            <a:extLst>
              <a:ext uri="{FF2B5EF4-FFF2-40B4-BE49-F238E27FC236}">
                <a16:creationId xmlns:a16="http://schemas.microsoft.com/office/drawing/2014/main" id="{E9B0CD83-354F-4AE8-B858-B6B511650BE4}"/>
              </a:ext>
            </a:extLst>
          </p:cNvPr>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4" name="Title 3">
            <a:extLst>
              <a:ext uri="{FF2B5EF4-FFF2-40B4-BE49-F238E27FC236}">
                <a16:creationId xmlns:a16="http://schemas.microsoft.com/office/drawing/2014/main" id="{FF60BCC5-D7B7-4C83-940B-EF8AE813B13D}"/>
              </a:ext>
            </a:extLst>
          </p:cNvPr>
          <p:cNvSpPr>
            <a:spLocks noGrp="1"/>
          </p:cNvSpPr>
          <p:nvPr>
            <p:ph type="title"/>
          </p:nvPr>
        </p:nvSpPr>
        <p:spPr/>
        <p:txBody>
          <a:bodyPr/>
          <a:lstStyle/>
          <a:p>
            <a:r>
              <a:rPr lang="en-US" dirty="0"/>
              <a:t>5. Style and Word Choice</a:t>
            </a:r>
          </a:p>
        </p:txBody>
      </p:sp>
      <p:sp>
        <p:nvSpPr>
          <p:cNvPr id="5" name="TextBox 4"/>
          <p:cNvSpPr txBox="1"/>
          <p:nvPr/>
        </p:nvSpPr>
        <p:spPr>
          <a:xfrm>
            <a:off x="618565" y="1193800"/>
            <a:ext cx="10608570" cy="3170099"/>
          </a:xfrm>
          <a:prstGeom prst="rect">
            <a:avLst/>
          </a:prstGeom>
          <a:noFill/>
        </p:spPr>
        <p:txBody>
          <a:bodyPr wrap="square" rtlCol="0">
            <a:spAutoFit/>
          </a:bodyPr>
          <a:lstStyle/>
          <a:p>
            <a:r>
              <a:rPr lang="en-US" sz="4000" dirty="0">
                <a:latin typeface="Calibri" charset="0"/>
                <a:ea typeface="Calibri" charset="0"/>
                <a:cs typeface="Calibri" charset="0"/>
              </a:rPr>
              <a:t>Unlike Dr. Nemur and Dr. Strauss who believe IQ tests tell us about a person’s intelligence, Burt believes that IQ tests measure prior knowledge that is learned, which is about education, not intelligence.</a:t>
            </a:r>
          </a:p>
        </p:txBody>
      </p:sp>
    </p:spTree>
    <p:extLst>
      <p:ext uri="{BB962C8B-B14F-4D97-AF65-F5344CB8AC3E}">
        <p14:creationId xmlns:p14="http://schemas.microsoft.com/office/powerpoint/2010/main" val="1571367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B8FD6-D069-46C2-B18A-B4655AF264C5}"/>
              </a:ext>
            </a:extLst>
          </p:cNvPr>
          <p:cNvSpPr>
            <a:spLocks noGrp="1"/>
          </p:cNvSpPr>
          <p:nvPr>
            <p:ph type="sldNum" sz="quarter" idx="4"/>
          </p:nvPr>
        </p:nvSpPr>
        <p:spPr/>
        <p:txBody>
          <a:bodyPr/>
          <a:lstStyle/>
          <a:p>
            <a:fld id="{4080289E-A2FF-0941-931A-EE1328331F47}" type="slidenum">
              <a:rPr lang="uk-UA" smtClean="0"/>
              <a:pPr/>
              <a:t>27</a:t>
            </a:fld>
            <a:endParaRPr lang="uk-UA" dirty="0"/>
          </a:p>
        </p:txBody>
      </p:sp>
      <p:sp>
        <p:nvSpPr>
          <p:cNvPr id="3" name="Text Placeholder 2">
            <a:extLst>
              <a:ext uri="{FF2B5EF4-FFF2-40B4-BE49-F238E27FC236}">
                <a16:creationId xmlns:a16="http://schemas.microsoft.com/office/drawing/2014/main" id="{BB3088F4-004D-4F37-9ABB-8A8ED04AD626}"/>
              </a:ext>
            </a:extLst>
          </p:cNvPr>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Christopher’s written response</a:t>
            </a:r>
          </a:p>
          <a:p>
            <a:pPr>
              <a:buFont typeface="Arial" charset="0"/>
              <a:buChar char="•"/>
            </a:pPr>
            <a:endParaRPr lang="en-US" sz="1000" dirty="0">
              <a:solidFill>
                <a:schemeClr val="tx1"/>
              </a:solidFill>
            </a:endParaRPr>
          </a:p>
          <a:p>
            <a:pPr>
              <a:buClr>
                <a:schemeClr val="tx1"/>
              </a:buClr>
              <a:buFont typeface="Arial" charset="0"/>
              <a:buChar char="•"/>
            </a:pPr>
            <a:r>
              <a:rPr lang="en-US" sz="4000" b="1" dirty="0">
                <a:solidFill>
                  <a:schemeClr val="tx2"/>
                </a:solidFill>
                <a:latin typeface="Calibri" charset="0"/>
                <a:ea typeface="Calibri" charset="0"/>
                <a:cs typeface="Calibri" charset="0"/>
              </a:rPr>
              <a:t>Evaluate</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Christopher’s writing against each of the </a:t>
            </a:r>
            <a:r>
              <a:rPr lang="en-US" sz="4000" b="1" dirty="0">
                <a:solidFill>
                  <a:schemeClr val="tx1"/>
                </a:solidFill>
                <a:latin typeface="Calibri" charset="0"/>
                <a:ea typeface="Calibri" charset="0"/>
                <a:cs typeface="Calibri" charset="0"/>
              </a:rPr>
              <a:t>Reading Comprehension and Written Expression </a:t>
            </a:r>
            <a:r>
              <a:rPr lang="en-US" sz="4000" dirty="0">
                <a:solidFill>
                  <a:schemeClr val="tx1"/>
                </a:solidFill>
                <a:latin typeface="Calibri" charset="0"/>
                <a:ea typeface="Calibri" charset="0"/>
                <a:cs typeface="Calibri" charset="0"/>
              </a:rPr>
              <a:t>descriptors by using: </a:t>
            </a:r>
          </a:p>
          <a:p>
            <a:pPr lvl="1">
              <a:buClr>
                <a:schemeClr val="tx1"/>
              </a:buClr>
              <a:buFont typeface="Arial" charset="0"/>
              <a:buChar char="•"/>
            </a:pPr>
            <a:r>
              <a:rPr lang="en-US" sz="3600" dirty="0">
                <a:solidFill>
                  <a:schemeClr val="tx1"/>
                </a:solidFill>
                <a:latin typeface="Calibri" charset="0"/>
                <a:ea typeface="Calibri" charset="0"/>
                <a:cs typeface="Calibri" charset="0"/>
              </a:rPr>
              <a:t>The Definition Sheet</a:t>
            </a:r>
          </a:p>
          <a:p>
            <a:pPr lvl="1">
              <a:buClr>
                <a:schemeClr val="tx1"/>
              </a:buClr>
              <a:buFont typeface="Arial" charset="0"/>
              <a:buChar char="•"/>
            </a:pPr>
            <a:r>
              <a:rPr lang="en-US" sz="3600" dirty="0">
                <a:solidFill>
                  <a:schemeClr val="tx1"/>
                </a:solidFill>
                <a:latin typeface="Calibri" charset="0"/>
                <a:ea typeface="Calibri" charset="0"/>
                <a:cs typeface="Calibri" charset="0"/>
              </a:rPr>
              <a:t>The Benchmark (exemplar)</a:t>
            </a:r>
          </a:p>
          <a:p>
            <a:pPr lvl="1">
              <a:buClr>
                <a:schemeClr val="tx1"/>
              </a:buClr>
              <a:buFont typeface="Arial" charset="0"/>
              <a:buChar char="•"/>
            </a:pPr>
            <a:endParaRPr lang="en-US" sz="1000" dirty="0">
              <a:solidFill>
                <a:schemeClr val="tx1"/>
              </a:solidFill>
              <a:latin typeface="Calibri" charset="0"/>
              <a:ea typeface="Calibri" charset="0"/>
              <a:cs typeface="Calibri" charset="0"/>
            </a:endParaRPr>
          </a:p>
          <a:p>
            <a:pPr>
              <a:buClr>
                <a:schemeClr val="tx1"/>
              </a:buClr>
              <a:buFont typeface="Arial" charset="0"/>
              <a:buChar char="•"/>
            </a:pPr>
            <a:r>
              <a:rPr lang="en-US" sz="4000" b="1" dirty="0">
                <a:solidFill>
                  <a:schemeClr val="tx2"/>
                </a:solidFill>
                <a:latin typeface="Calibri" charset="0"/>
                <a:ea typeface="Calibri" charset="0"/>
                <a:cs typeface="Calibri" charset="0"/>
              </a:rPr>
              <a:t>Put</a:t>
            </a:r>
            <a:r>
              <a:rPr lang="en-US" sz="4000" dirty="0">
                <a:latin typeface="Calibri" charset="0"/>
                <a:ea typeface="Calibri" charset="0"/>
                <a:cs typeface="Calibri" charset="0"/>
              </a:rPr>
              <a:t> </a:t>
            </a:r>
            <a:r>
              <a:rPr lang="en-US" sz="4000" dirty="0">
                <a:solidFill>
                  <a:schemeClr val="tx1"/>
                </a:solidFill>
                <a:latin typeface="Calibri" charset="0"/>
                <a:ea typeface="Calibri" charset="0"/>
                <a:cs typeface="Calibri" charset="0"/>
              </a:rPr>
              <a:t>his initials in the appropriate boxes on the rubric.</a:t>
            </a:r>
            <a:endParaRPr lang="en-US" sz="600" dirty="0">
              <a:latin typeface="Calibri" charset="0"/>
              <a:ea typeface="Calibri" charset="0"/>
              <a:cs typeface="Calibri" charset="0"/>
            </a:endParaRPr>
          </a:p>
          <a:p>
            <a:pPr>
              <a:buFont typeface="Arial" charset="0"/>
              <a:buChar char="•"/>
            </a:pPr>
            <a:endParaRPr lang="en-US" dirty="0"/>
          </a:p>
        </p:txBody>
      </p:sp>
      <p:sp>
        <p:nvSpPr>
          <p:cNvPr id="4" name="Title 3">
            <a:extLst>
              <a:ext uri="{FF2B5EF4-FFF2-40B4-BE49-F238E27FC236}">
                <a16:creationId xmlns:a16="http://schemas.microsoft.com/office/drawing/2014/main" id="{D6D71C78-41AF-4F2F-8B7A-A740B2443D95}"/>
              </a:ext>
            </a:extLst>
          </p:cNvPr>
          <p:cNvSpPr>
            <a:spLocks noGrp="1"/>
          </p:cNvSpPr>
          <p:nvPr>
            <p:ph type="title"/>
          </p:nvPr>
        </p:nvSpPr>
        <p:spPr/>
        <p:txBody>
          <a:bodyPr/>
          <a:lstStyle/>
          <a:p>
            <a:r>
              <a:rPr lang="en-US" dirty="0"/>
              <a:t>Let’s Prepare!</a:t>
            </a:r>
          </a:p>
        </p:txBody>
      </p:sp>
    </p:spTree>
    <p:extLst>
      <p:ext uri="{BB962C8B-B14F-4D97-AF65-F5344CB8AC3E}">
        <p14:creationId xmlns:p14="http://schemas.microsoft.com/office/powerpoint/2010/main" val="2577545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564" y="970056"/>
            <a:ext cx="9824571" cy="4782080"/>
          </a:xfrm>
          <a:prstGeom prst="rect">
            <a:avLst/>
          </a:prstGeom>
        </p:spPr>
      </p:pic>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Using the LEAP Rubric</a:t>
            </a:r>
          </a:p>
        </p:txBody>
      </p:sp>
      <p:sp>
        <p:nvSpPr>
          <p:cNvPr id="9" name="TextBox 8"/>
          <p:cNvSpPr txBox="1"/>
          <p:nvPr/>
        </p:nvSpPr>
        <p:spPr>
          <a:xfrm>
            <a:off x="4589132" y="438744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8" name="TextBox 7"/>
          <p:cNvSpPr txBox="1"/>
          <p:nvPr/>
        </p:nvSpPr>
        <p:spPr>
          <a:xfrm>
            <a:off x="4419039" y="224295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2" name="TextBox 11"/>
          <p:cNvSpPr txBox="1"/>
          <p:nvPr/>
        </p:nvSpPr>
        <p:spPr>
          <a:xfrm>
            <a:off x="8190418" y="5346837"/>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3" name="TextBox 12"/>
          <p:cNvSpPr txBox="1"/>
          <p:nvPr/>
        </p:nvSpPr>
        <p:spPr>
          <a:xfrm>
            <a:off x="6201498" y="342650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5" name="TextBox 14"/>
          <p:cNvSpPr txBox="1"/>
          <p:nvPr/>
        </p:nvSpPr>
        <p:spPr>
          <a:xfrm>
            <a:off x="6747986" y="4937676"/>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0" name="Rectangle 9">
            <a:extLst>
              <a:ext uri="{FF2B5EF4-FFF2-40B4-BE49-F238E27FC236}">
                <a16:creationId xmlns:a16="http://schemas.microsoft.com/office/drawing/2014/main" id="{C731619E-BA30-6B4D-BFBA-92611CB0EB98}"/>
              </a:ext>
            </a:extLst>
          </p:cNvPr>
          <p:cNvSpPr/>
          <p:nvPr/>
        </p:nvSpPr>
        <p:spPr>
          <a:xfrm>
            <a:off x="10882176" y="5852033"/>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264554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B8FD6-D069-46C2-B18A-B4655AF264C5}"/>
              </a:ext>
            </a:extLst>
          </p:cNvPr>
          <p:cNvSpPr>
            <a:spLocks noGrp="1"/>
          </p:cNvSpPr>
          <p:nvPr>
            <p:ph type="sldNum" sz="quarter" idx="4"/>
          </p:nvPr>
        </p:nvSpPr>
        <p:spPr/>
        <p:txBody>
          <a:bodyPr/>
          <a:lstStyle/>
          <a:p>
            <a:fld id="{4080289E-A2FF-0941-931A-EE1328331F47}" type="slidenum">
              <a:rPr lang="uk-UA" smtClean="0"/>
              <a:pPr/>
              <a:t>29</a:t>
            </a:fld>
            <a:endParaRPr lang="uk-UA" dirty="0"/>
          </a:p>
        </p:txBody>
      </p:sp>
      <p:sp>
        <p:nvSpPr>
          <p:cNvPr id="3" name="Text Placeholder 2">
            <a:extLst>
              <a:ext uri="{FF2B5EF4-FFF2-40B4-BE49-F238E27FC236}">
                <a16:creationId xmlns:a16="http://schemas.microsoft.com/office/drawing/2014/main" id="{BB3088F4-004D-4F37-9ABB-8A8ED04AD626}"/>
              </a:ext>
            </a:extLst>
          </p:cNvPr>
          <p:cNvSpPr>
            <a:spLocks noGrp="1"/>
          </p:cNvSpPr>
          <p:nvPr>
            <p:ph type="body" sz="quarter" idx="10"/>
          </p:nvPr>
        </p:nvSpPr>
        <p:spPr>
          <a:xfrm>
            <a:off x="430913" y="1043362"/>
            <a:ext cx="11383962" cy="4822825"/>
          </a:xfrm>
        </p:spPr>
        <p:txBody>
          <a:bodyPr/>
          <a:lstStyle/>
          <a:p>
            <a:pPr>
              <a:buFont typeface="Arial" charset="0"/>
              <a:buChar char="•"/>
            </a:pPr>
            <a:r>
              <a:rPr lang="en-US" sz="3800" b="1" dirty="0">
                <a:solidFill>
                  <a:schemeClr val="tx2"/>
                </a:solidFill>
              </a:rPr>
              <a:t>Read</a:t>
            </a:r>
            <a:r>
              <a:rPr lang="en-US" sz="3800" dirty="0"/>
              <a:t> </a:t>
            </a:r>
            <a:r>
              <a:rPr lang="en-US" sz="3800" dirty="0">
                <a:solidFill>
                  <a:schemeClr val="tx1"/>
                </a:solidFill>
              </a:rPr>
              <a:t>Christopher’s written response</a:t>
            </a:r>
          </a:p>
          <a:p>
            <a:pPr>
              <a:buFont typeface="Arial" charset="0"/>
              <a:buChar char="•"/>
            </a:pPr>
            <a:endParaRPr lang="en-US" sz="1000" dirty="0">
              <a:solidFill>
                <a:schemeClr val="tx1"/>
              </a:solidFill>
            </a:endParaRPr>
          </a:p>
          <a:p>
            <a:pPr>
              <a:buClr>
                <a:schemeClr val="tx1"/>
              </a:buClr>
              <a:buFont typeface="Arial" charset="0"/>
              <a:buChar char="•"/>
            </a:pPr>
            <a:r>
              <a:rPr lang="en-US" sz="3800" b="1" dirty="0">
                <a:solidFill>
                  <a:schemeClr val="tx2"/>
                </a:solidFill>
                <a:latin typeface="Calibri" charset="0"/>
                <a:ea typeface="Calibri" charset="0"/>
                <a:cs typeface="Calibri" charset="0"/>
              </a:rPr>
              <a:t>Evaluate</a:t>
            </a:r>
            <a:r>
              <a:rPr lang="en-US" sz="3800" dirty="0">
                <a:latin typeface="Calibri" charset="0"/>
                <a:ea typeface="Calibri" charset="0"/>
                <a:cs typeface="Calibri" charset="0"/>
              </a:rPr>
              <a:t> </a:t>
            </a:r>
            <a:r>
              <a:rPr lang="en-US" sz="3800" dirty="0">
                <a:solidFill>
                  <a:schemeClr val="tx1"/>
                </a:solidFill>
                <a:latin typeface="Calibri" charset="0"/>
                <a:ea typeface="Calibri" charset="0"/>
                <a:cs typeface="Calibri" charset="0"/>
              </a:rPr>
              <a:t>Christopher’s writing against each of the </a:t>
            </a:r>
            <a:r>
              <a:rPr lang="en-US" sz="3800" b="1" dirty="0">
                <a:solidFill>
                  <a:schemeClr val="tx1"/>
                </a:solidFill>
                <a:latin typeface="Calibri" charset="0"/>
                <a:ea typeface="Calibri" charset="0"/>
                <a:cs typeface="Calibri" charset="0"/>
              </a:rPr>
              <a:t>Reading Comprehension and Written Expression </a:t>
            </a:r>
            <a:r>
              <a:rPr lang="en-US" sz="3800" dirty="0">
                <a:solidFill>
                  <a:schemeClr val="tx1"/>
                </a:solidFill>
                <a:latin typeface="Calibri" charset="0"/>
                <a:ea typeface="Calibri" charset="0"/>
                <a:cs typeface="Calibri" charset="0"/>
              </a:rPr>
              <a:t>descriptors by using: </a:t>
            </a:r>
          </a:p>
          <a:p>
            <a:pPr lvl="1">
              <a:buClr>
                <a:schemeClr val="tx1"/>
              </a:buClr>
              <a:buFont typeface="Arial" charset="0"/>
              <a:buChar char="•"/>
            </a:pPr>
            <a:r>
              <a:rPr lang="en-US" sz="3500" dirty="0">
                <a:solidFill>
                  <a:schemeClr val="tx1"/>
                </a:solidFill>
                <a:latin typeface="Calibri" charset="0"/>
                <a:ea typeface="Calibri" charset="0"/>
                <a:cs typeface="Calibri" charset="0"/>
              </a:rPr>
              <a:t>The Definition Sheet</a:t>
            </a:r>
          </a:p>
          <a:p>
            <a:pPr lvl="1">
              <a:buClr>
                <a:schemeClr val="tx1"/>
              </a:buClr>
              <a:buFont typeface="Arial" charset="0"/>
              <a:buChar char="•"/>
            </a:pPr>
            <a:r>
              <a:rPr lang="en-US" sz="3500" dirty="0">
                <a:solidFill>
                  <a:schemeClr val="tx1"/>
                </a:solidFill>
                <a:latin typeface="Calibri" charset="0"/>
                <a:ea typeface="Calibri" charset="0"/>
                <a:cs typeface="Calibri" charset="0"/>
              </a:rPr>
              <a:t>The Benchmark (exemplar)</a:t>
            </a:r>
          </a:p>
          <a:p>
            <a:pPr lvl="1">
              <a:buClr>
                <a:schemeClr val="tx1"/>
              </a:buClr>
              <a:buFont typeface="Arial" charset="0"/>
              <a:buChar char="•"/>
            </a:pPr>
            <a:endParaRPr lang="en-US" sz="1000" dirty="0">
              <a:solidFill>
                <a:schemeClr val="tx1"/>
              </a:solidFill>
              <a:latin typeface="Calibri" charset="0"/>
              <a:ea typeface="Calibri" charset="0"/>
              <a:cs typeface="Calibri" charset="0"/>
            </a:endParaRPr>
          </a:p>
          <a:p>
            <a:pPr>
              <a:buClr>
                <a:schemeClr val="tx1"/>
              </a:buClr>
              <a:buFont typeface="Arial" charset="0"/>
              <a:buChar char="•"/>
            </a:pPr>
            <a:r>
              <a:rPr lang="en-US" sz="3800" b="1" dirty="0">
                <a:solidFill>
                  <a:schemeClr val="tx2"/>
                </a:solidFill>
                <a:latin typeface="Calibri" charset="0"/>
                <a:ea typeface="Calibri" charset="0"/>
                <a:cs typeface="Calibri" charset="0"/>
              </a:rPr>
              <a:t>Put</a:t>
            </a:r>
            <a:r>
              <a:rPr lang="en-US" sz="3800" dirty="0">
                <a:latin typeface="Calibri" charset="0"/>
                <a:ea typeface="Calibri" charset="0"/>
                <a:cs typeface="Calibri" charset="0"/>
              </a:rPr>
              <a:t> </a:t>
            </a:r>
            <a:r>
              <a:rPr lang="en-US" sz="3800" dirty="0">
                <a:solidFill>
                  <a:schemeClr val="tx1"/>
                </a:solidFill>
                <a:latin typeface="Calibri" charset="0"/>
                <a:ea typeface="Calibri" charset="0"/>
                <a:cs typeface="Calibri" charset="0"/>
              </a:rPr>
              <a:t>his initials (</a:t>
            </a:r>
            <a:r>
              <a:rPr lang="en-US" sz="3800" b="1" dirty="0">
                <a:solidFill>
                  <a:schemeClr val="tx2"/>
                </a:solidFill>
                <a:latin typeface="Calibri" charset="0"/>
                <a:ea typeface="Calibri" charset="0"/>
                <a:cs typeface="Calibri" charset="0"/>
              </a:rPr>
              <a:t>CB</a:t>
            </a:r>
            <a:r>
              <a:rPr lang="en-US" sz="3800" dirty="0">
                <a:solidFill>
                  <a:schemeClr val="tx1"/>
                </a:solidFill>
                <a:latin typeface="Calibri" charset="0"/>
                <a:ea typeface="Calibri" charset="0"/>
                <a:cs typeface="Calibri" charset="0"/>
              </a:rPr>
              <a:t>) in the appropriate boxes on the rubric.</a:t>
            </a:r>
          </a:p>
          <a:p>
            <a:pPr>
              <a:buClr>
                <a:schemeClr val="tx1"/>
              </a:buClr>
              <a:buFont typeface="Arial" charset="0"/>
              <a:buChar char="•"/>
            </a:pPr>
            <a:endParaRPr lang="en-US" sz="600" dirty="0">
              <a:latin typeface="Calibri" charset="0"/>
              <a:ea typeface="Calibri" charset="0"/>
              <a:cs typeface="Calibri" charset="0"/>
            </a:endParaRPr>
          </a:p>
          <a:p>
            <a:pPr>
              <a:buFont typeface="Arial" charset="0"/>
              <a:buChar char="•"/>
            </a:pPr>
            <a:endParaRPr lang="en-US" dirty="0"/>
          </a:p>
        </p:txBody>
      </p:sp>
      <p:sp>
        <p:nvSpPr>
          <p:cNvPr id="4" name="Title 3">
            <a:extLst>
              <a:ext uri="{FF2B5EF4-FFF2-40B4-BE49-F238E27FC236}">
                <a16:creationId xmlns:a16="http://schemas.microsoft.com/office/drawing/2014/main" id="{D6D71C78-41AF-4F2F-8B7A-A740B2443D95}"/>
              </a:ext>
            </a:extLst>
          </p:cNvPr>
          <p:cNvSpPr>
            <a:spLocks noGrp="1"/>
          </p:cNvSpPr>
          <p:nvPr>
            <p:ph type="title"/>
          </p:nvPr>
        </p:nvSpPr>
        <p:spPr/>
        <p:txBody>
          <a:bodyPr/>
          <a:lstStyle/>
          <a:p>
            <a:r>
              <a:rPr lang="en-US" dirty="0"/>
              <a:t>Let’s Practice!</a:t>
            </a:r>
          </a:p>
        </p:txBody>
      </p:sp>
    </p:spTree>
    <p:extLst>
      <p:ext uri="{BB962C8B-B14F-4D97-AF65-F5344CB8AC3E}">
        <p14:creationId xmlns:p14="http://schemas.microsoft.com/office/powerpoint/2010/main" val="162311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476250" indent="-476250"/>
            <a:r>
              <a:rPr lang="en-US" sz="4500" dirty="0">
                <a:solidFill>
                  <a:schemeClr val="tx1"/>
                </a:solidFill>
              </a:rPr>
              <a:t>Unpack the RST/LAT LEAP rubric to deepen understanding of the descriptors.</a:t>
            </a:r>
          </a:p>
          <a:p>
            <a:pPr marL="476250" indent="-476250"/>
            <a:endParaRPr lang="en-US" sz="2500" dirty="0">
              <a:solidFill>
                <a:schemeClr val="tx1"/>
              </a:solidFill>
            </a:endParaRPr>
          </a:p>
          <a:p>
            <a:pPr marL="476250" indent="-476250"/>
            <a:r>
              <a:rPr lang="en-US" sz="4500" dirty="0">
                <a:solidFill>
                  <a:schemeClr val="tx1"/>
                </a:solidFill>
              </a:rPr>
              <a:t>Practice using a combination of a LEAP rubric and a benchmark (annotated student exemplar) to analyze student work from our shared unit.</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30</a:t>
            </a:fld>
            <a:endParaRPr lang="uk-UA" dirty="0"/>
          </a:p>
        </p:txBody>
      </p:sp>
      <p:sp>
        <p:nvSpPr>
          <p:cNvPr id="3" name="Text Placeholder 2"/>
          <p:cNvSpPr>
            <a:spLocks noGrp="1"/>
          </p:cNvSpPr>
          <p:nvPr>
            <p:ph type="body" sz="quarter" idx="10"/>
          </p:nvPr>
        </p:nvSpPr>
        <p:spPr/>
        <p:txBody>
          <a:bodyPr/>
          <a:lstStyle/>
          <a:p>
            <a:pPr marL="344488" indent="-344488"/>
            <a:r>
              <a:rPr lang="en-US" sz="4500" dirty="0">
                <a:solidFill>
                  <a:schemeClr val="tx1"/>
                </a:solidFill>
              </a:rPr>
              <a:t>What strengths did you notice in Christopher’s writing?</a:t>
            </a:r>
          </a:p>
          <a:p>
            <a:pPr marL="344488" indent="-344488"/>
            <a:endParaRPr lang="en-US" sz="1000" dirty="0">
              <a:solidFill>
                <a:schemeClr val="tx1"/>
              </a:solidFill>
            </a:endParaRPr>
          </a:p>
          <a:p>
            <a:pPr marL="344488" indent="-344488"/>
            <a:r>
              <a:rPr lang="en-US" sz="4500" dirty="0">
                <a:solidFill>
                  <a:schemeClr val="tx1"/>
                </a:solidFill>
              </a:rPr>
              <a:t>What are some areas for improvement in Christopher’s writing?</a:t>
            </a:r>
          </a:p>
          <a:p>
            <a:pPr marL="344488" indent="-344488"/>
            <a:endParaRPr lang="en-US" sz="1000" dirty="0">
              <a:solidFill>
                <a:schemeClr val="tx1"/>
              </a:solidFill>
            </a:endParaRPr>
          </a:p>
          <a:p>
            <a:pPr marL="344488" indent="-344488"/>
            <a:r>
              <a:rPr lang="en-US" sz="4500" dirty="0">
                <a:solidFill>
                  <a:schemeClr val="tx1"/>
                </a:solidFill>
              </a:rPr>
              <a:t>Were any indicators more challenging to evaluate than others? Why?</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25921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31</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Sample Scoring for Facilitator Reference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564" y="970056"/>
            <a:ext cx="9824571" cy="4782080"/>
          </a:xfrm>
          <a:prstGeom prst="rect">
            <a:avLst/>
          </a:prstGeom>
        </p:spPr>
      </p:pic>
      <p:sp>
        <p:nvSpPr>
          <p:cNvPr id="10" name="TextBox 9"/>
          <p:cNvSpPr txBox="1"/>
          <p:nvPr/>
        </p:nvSpPr>
        <p:spPr>
          <a:xfrm>
            <a:off x="4593626" y="2206180"/>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3" name="TextBox 12"/>
          <p:cNvSpPr txBox="1"/>
          <p:nvPr/>
        </p:nvSpPr>
        <p:spPr>
          <a:xfrm>
            <a:off x="6834443" y="4952351"/>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4" name="TextBox 13"/>
          <p:cNvSpPr txBox="1"/>
          <p:nvPr/>
        </p:nvSpPr>
        <p:spPr>
          <a:xfrm>
            <a:off x="8143822" y="408648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5" name="TextBox 14"/>
          <p:cNvSpPr txBox="1"/>
          <p:nvPr/>
        </p:nvSpPr>
        <p:spPr>
          <a:xfrm>
            <a:off x="6395531" y="3411276"/>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6" name="TextBox 15"/>
          <p:cNvSpPr txBox="1"/>
          <p:nvPr/>
        </p:nvSpPr>
        <p:spPr>
          <a:xfrm>
            <a:off x="6802280" y="5371254"/>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CB</a:t>
            </a:r>
          </a:p>
        </p:txBody>
      </p:sp>
      <p:sp>
        <p:nvSpPr>
          <p:cNvPr id="12" name="Rectangle 11">
            <a:extLst>
              <a:ext uri="{FF2B5EF4-FFF2-40B4-BE49-F238E27FC236}">
                <a16:creationId xmlns:a16="http://schemas.microsoft.com/office/drawing/2014/main" id="{2DB615D8-26A1-6D42-A23A-3333D1A71D07}"/>
              </a:ext>
            </a:extLst>
          </p:cNvPr>
          <p:cNvSpPr/>
          <p:nvPr/>
        </p:nvSpPr>
        <p:spPr>
          <a:xfrm>
            <a:off x="11010192" y="588860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9735572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6</a:t>
            </a:r>
            <a:r>
              <a:rPr lang="en-US" sz="5400" dirty="0"/>
              <a:t>: Supporting All Students</a:t>
            </a:r>
            <a:br>
              <a:rPr lang="en-US" sz="5400" dirty="0"/>
            </a:br>
            <a:r>
              <a:rPr lang="en-US" sz="5400" b="1" dirty="0"/>
              <a:t>Session 2</a:t>
            </a:r>
            <a:r>
              <a:rPr lang="en-US" sz="5400" dirty="0"/>
              <a:t>: Evidence of Student Learning</a:t>
            </a:r>
            <a:endParaRPr lang="en-US" sz="5400" dirty="0">
              <a:latin typeface="Calibri"/>
              <a:cs typeface="Calibri"/>
            </a:endParaRPr>
          </a:p>
        </p:txBody>
      </p:sp>
    </p:spTree>
    <p:extLst>
      <p:ext uri="{BB962C8B-B14F-4D97-AF65-F5344CB8AC3E}">
        <p14:creationId xmlns:p14="http://schemas.microsoft.com/office/powerpoint/2010/main" val="509779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33</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1" y="911918"/>
            <a:ext cx="11844529" cy="5262979"/>
          </a:xfrm>
          <a:prstGeom prst="rect">
            <a:avLst/>
          </a:prstGeom>
          <a:noFill/>
        </p:spPr>
        <p:txBody>
          <a:bodyPr wrap="square" rtlCol="0">
            <a:spAutoFit/>
          </a:bodyPr>
          <a:lstStyle/>
          <a:p>
            <a:pPr algn="ctr"/>
            <a:r>
              <a:rPr lang="en-US" sz="4200" b="1" dirty="0">
                <a:solidFill>
                  <a:schemeClr val="tx2"/>
                </a:solidFill>
                <a:latin typeface="Calibri" charset="0"/>
                <a:ea typeface="Calibri" charset="0"/>
                <a:cs typeface="Calibri" charset="0"/>
              </a:rPr>
              <a:t>Think – Pair – Share</a:t>
            </a:r>
            <a:endParaRPr lang="en-US" sz="4200" dirty="0">
              <a:latin typeface="Calibri" charset="0"/>
              <a:ea typeface="Calibri" charset="0"/>
              <a:cs typeface="Calibri" charset="0"/>
            </a:endParaRPr>
          </a:p>
          <a:p>
            <a:pPr algn="ctr"/>
            <a:r>
              <a:rPr lang="en-US" sz="4200" dirty="0">
                <a:latin typeface="Calibri" charset="0"/>
                <a:ea typeface="Calibri" charset="0"/>
                <a:cs typeface="Calibri" charset="0"/>
              </a:rPr>
              <a:t>Reflect on the student writing you brought to analyze:</a:t>
            </a:r>
          </a:p>
          <a:p>
            <a:pPr algn="ctr"/>
            <a:endParaRPr lang="en-US" sz="4200" dirty="0">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Where were your students (as a whole) most successful?</a:t>
            </a:r>
          </a:p>
          <a:p>
            <a:pPr marL="571500" indent="-571500">
              <a:buFont typeface="Arial" charset="0"/>
              <a:buChar char="•"/>
            </a:pPr>
            <a:r>
              <a:rPr lang="en-US" sz="4200" dirty="0">
                <a:latin typeface="Calibri" charset="0"/>
                <a:ea typeface="Calibri" charset="0"/>
                <a:cs typeface="Calibri" charset="0"/>
              </a:rPr>
              <a:t>What, in the student writing, makes you think so?</a:t>
            </a:r>
          </a:p>
          <a:p>
            <a:pPr marL="571500" indent="-571500">
              <a:buFont typeface="Arial" charset="0"/>
              <a:buChar char="•"/>
            </a:pPr>
            <a:endParaRPr lang="en-US" sz="4200" dirty="0">
              <a:latin typeface="Calibri" charset="0"/>
              <a:ea typeface="Calibri" charset="0"/>
              <a:cs typeface="Calibri" charset="0"/>
            </a:endParaRPr>
          </a:p>
        </p:txBody>
      </p:sp>
    </p:spTree>
    <p:extLst>
      <p:ext uri="{BB962C8B-B14F-4D97-AF65-F5344CB8AC3E}">
        <p14:creationId xmlns:p14="http://schemas.microsoft.com/office/powerpoint/2010/main" val="17717329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34</a:t>
            </a:fld>
            <a:endParaRPr lang="en-US" dirty="0"/>
          </a:p>
        </p:txBody>
      </p:sp>
      <p:sp>
        <p:nvSpPr>
          <p:cNvPr id="5" name="Text Placeholder 4"/>
          <p:cNvSpPr>
            <a:spLocks noGrp="1"/>
          </p:cNvSpPr>
          <p:nvPr>
            <p:ph type="body" sz="quarter" idx="10"/>
          </p:nvPr>
        </p:nvSpPr>
        <p:spPr>
          <a:xfrm>
            <a:off x="398463" y="1084072"/>
            <a:ext cx="11624924" cy="4822825"/>
          </a:xfrm>
        </p:spPr>
        <p:txBody>
          <a:bodyPr/>
          <a:lstStyle/>
          <a:p>
            <a:pPr marL="344488" indent="-344488">
              <a:spcBef>
                <a:spcPts val="2000"/>
              </a:spcBef>
            </a:pPr>
            <a:r>
              <a:rPr lang="en-US" sz="3600" dirty="0">
                <a:solidFill>
                  <a:schemeClr val="tx1"/>
                </a:solidFill>
              </a:rPr>
              <a:t>Share and reflect on your experiences with the Inquiry Cycle.</a:t>
            </a:r>
          </a:p>
          <a:p>
            <a:pPr marL="344488" indent="-344488">
              <a:spcBef>
                <a:spcPts val="2000"/>
              </a:spcBef>
            </a:pPr>
            <a:r>
              <a:rPr lang="en-US" sz="3600" dirty="0">
                <a:solidFill>
                  <a:schemeClr val="tx1"/>
                </a:solidFill>
              </a:rPr>
              <a:t>Identify the relationship between the specifics of the writing task, and the rubric used to assess the student work.</a:t>
            </a:r>
          </a:p>
          <a:p>
            <a:pPr marL="344488" indent="-344488">
              <a:spcBef>
                <a:spcPts val="2000"/>
              </a:spcBef>
            </a:pPr>
            <a:r>
              <a:rPr lang="en-US" sz="3600" dirty="0">
                <a:solidFill>
                  <a:schemeClr val="tx1"/>
                </a:solidFill>
              </a:rPr>
              <a:t>Use a combination of a LEAP rubric AND a task-and-grade-level-specific benchmark to analyze student work.</a:t>
            </a:r>
          </a:p>
          <a:p>
            <a:pPr marL="344488" indent="-344488">
              <a:spcBef>
                <a:spcPts val="2000"/>
              </a:spcBef>
            </a:pPr>
            <a:r>
              <a:rPr lang="en-US" sz="3600" dirty="0">
                <a:solidFill>
                  <a:schemeClr val="tx1"/>
                </a:solidFill>
              </a:rPr>
              <a:t>Analyze student work using the rubric and the benchmark.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42433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nvPr>
        </p:nvGraphicFramePr>
        <p:xfrm>
          <a:off x="898159" y="1860393"/>
          <a:ext cx="10643616" cy="2645293"/>
        </p:xfrm>
        <a:graphic>
          <a:graphicData uri="http://schemas.openxmlformats.org/drawingml/2006/table">
            <a:tbl>
              <a:tblPr firstRow="1" bandRow="1">
                <a:tableStyleId>{7DF18680-E054-41AD-8BC1-D1AEF772440D}</a:tableStyleId>
              </a:tblPr>
              <a:tblGrid>
                <a:gridCol w="1555129">
                  <a:extLst>
                    <a:ext uri="{9D8B030D-6E8A-4147-A177-3AD203B41FA5}">
                      <a16:colId xmlns:a16="http://schemas.microsoft.com/office/drawing/2014/main" val="20000"/>
                    </a:ext>
                  </a:extLst>
                </a:gridCol>
                <a:gridCol w="9088487">
                  <a:extLst>
                    <a:ext uri="{9D8B030D-6E8A-4147-A177-3AD203B41FA5}">
                      <a16:colId xmlns:a16="http://schemas.microsoft.com/office/drawing/2014/main" val="20001"/>
                    </a:ext>
                  </a:extLst>
                </a:gridCol>
              </a:tblGrid>
              <a:tr h="557008">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4573">
                <a:tc>
                  <a:txBody>
                    <a:bodyPr/>
                    <a:lstStyle/>
                    <a:p>
                      <a:pPr algn="ctr"/>
                      <a:r>
                        <a:rPr lang="en-US" sz="34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Analyze </a:t>
                      </a:r>
                      <a:r>
                        <a:rPr lang="en-US" sz="3400" baseline="0" dirty="0">
                          <a:latin typeface="Calibri" charset="0"/>
                          <a:ea typeface="Calibri" charset="0"/>
                          <a:cs typeface="Calibri" charset="0"/>
                        </a:rPr>
                        <a:t>Your Students’ Work</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31520">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Reflect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098605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36</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indent="0" algn="ctr">
              <a:buNone/>
            </a:pPr>
            <a:r>
              <a:rPr lang="en-US" sz="5000" dirty="0">
                <a:solidFill>
                  <a:schemeClr val="tx1"/>
                </a:solidFill>
              </a:rPr>
              <a:t>Can my students express their understanding of complex texts through writing? 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8302625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37</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926874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Prepare!</a:t>
            </a:r>
          </a:p>
        </p:txBody>
      </p:sp>
      <p:sp>
        <p:nvSpPr>
          <p:cNvPr id="6" name="TextBox 5"/>
          <p:cNvSpPr txBox="1"/>
          <p:nvPr/>
        </p:nvSpPr>
        <p:spPr>
          <a:xfrm flipH="1">
            <a:off x="511317" y="1035590"/>
            <a:ext cx="11353226" cy="527836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annotated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 student response and think about how it compares to this benchmark.</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a:t>
            </a:r>
            <a:r>
              <a:rPr lang="en-US" sz="3400" b="1" dirty="0">
                <a:latin typeface="Calibri" charset="0"/>
                <a:ea typeface="Calibri" charset="0"/>
                <a:cs typeface="Calibri" charset="0"/>
              </a:rPr>
              <a:t>Reading Comprehension and Written Expression </a:t>
            </a:r>
            <a:r>
              <a:rPr lang="en-US" sz="3400" dirty="0">
                <a:latin typeface="Calibri" charset="0"/>
                <a:ea typeface="Calibri" charset="0"/>
                <a:cs typeface="Calibri" charset="0"/>
              </a:rPr>
              <a:t>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 student’s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a:t>
            </a:r>
          </a:p>
          <a:p>
            <a:pPr marL="457200" indent="-45720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3081023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39</a:t>
            </a:fld>
            <a:endParaRPr lang="uk-UA" dirty="0"/>
          </a:p>
        </p:txBody>
      </p:sp>
      <p:sp>
        <p:nvSpPr>
          <p:cNvPr id="6" name="Title 5"/>
          <p:cNvSpPr>
            <a:spLocks noGrp="1"/>
          </p:cNvSpPr>
          <p:nvPr>
            <p:ph type="title"/>
          </p:nvPr>
        </p:nvSpPr>
        <p:spPr/>
        <p:txBody>
          <a:bodyPr/>
          <a:lstStyle/>
          <a:p>
            <a:r>
              <a:rPr lang="en-US" dirty="0"/>
              <a:t>Remember Our Tools</a:t>
            </a:r>
          </a:p>
        </p:txBody>
      </p:sp>
      <p:pic>
        <p:nvPicPr>
          <p:cNvPr id="2" name="Picture 1">
            <a:extLst>
              <a:ext uri="{FF2B5EF4-FFF2-40B4-BE49-F238E27FC236}">
                <a16:creationId xmlns:a16="http://schemas.microsoft.com/office/drawing/2014/main" id="{12ECD730-81AD-4A6F-B342-63D721A34F9F}"/>
              </a:ext>
            </a:extLst>
          </p:cNvPr>
          <p:cNvPicPr>
            <a:picLocks noChangeAspect="1"/>
          </p:cNvPicPr>
          <p:nvPr/>
        </p:nvPicPr>
        <p:blipFill>
          <a:blip r:embed="rId3"/>
          <a:stretch>
            <a:fillRect/>
          </a:stretch>
        </p:blipFill>
        <p:spPr>
          <a:xfrm>
            <a:off x="6911879" y="1033669"/>
            <a:ext cx="4464242" cy="4377317"/>
          </a:xfrm>
          <a:prstGeom prst="rect">
            <a:avLst/>
          </a:prstGeom>
          <a:ln>
            <a:solidFill>
              <a:schemeClr val="accent6"/>
            </a:solidFill>
          </a:ln>
        </p:spPr>
      </p:pic>
      <p:sp>
        <p:nvSpPr>
          <p:cNvPr id="4" name="TextBox 3">
            <a:extLst>
              <a:ext uri="{FF2B5EF4-FFF2-40B4-BE49-F238E27FC236}">
                <a16:creationId xmlns:a16="http://schemas.microsoft.com/office/drawing/2014/main" id="{CC754378-4F9E-427E-B972-E383F47AA5EA}"/>
              </a:ext>
            </a:extLst>
          </p:cNvPr>
          <p:cNvSpPr txBox="1"/>
          <p:nvPr/>
        </p:nvSpPr>
        <p:spPr>
          <a:xfrm>
            <a:off x="577216" y="5551204"/>
            <a:ext cx="4506848" cy="477054"/>
          </a:xfrm>
          <a:prstGeom prst="rect">
            <a:avLst/>
          </a:prstGeom>
          <a:noFill/>
        </p:spPr>
        <p:txBody>
          <a:bodyPr wrap="square" rtlCol="0">
            <a:spAutoFit/>
          </a:bodyPr>
          <a:lstStyle/>
          <a:p>
            <a:r>
              <a:rPr lang="en-US" sz="2500" b="1" dirty="0">
                <a:latin typeface="Calibri" charset="0"/>
                <a:ea typeface="Calibri" charset="0"/>
                <a:cs typeface="Calibri" charset="0"/>
              </a:rPr>
              <a:t>LEAP Rubric /Definition Sheet</a:t>
            </a:r>
          </a:p>
        </p:txBody>
      </p:sp>
      <p:sp>
        <p:nvSpPr>
          <p:cNvPr id="12" name="TextBox 11">
            <a:extLst>
              <a:ext uri="{FF2B5EF4-FFF2-40B4-BE49-F238E27FC236}">
                <a16:creationId xmlns:a16="http://schemas.microsoft.com/office/drawing/2014/main" id="{F7E22C45-CCA3-4B19-A194-178FF48FA2C7}"/>
              </a:ext>
            </a:extLst>
          </p:cNvPr>
          <p:cNvSpPr txBox="1"/>
          <p:nvPr/>
        </p:nvSpPr>
        <p:spPr>
          <a:xfrm>
            <a:off x="6911880" y="5573024"/>
            <a:ext cx="4464242" cy="477054"/>
          </a:xfrm>
          <a:prstGeom prst="rect">
            <a:avLst/>
          </a:prstGeom>
          <a:noFill/>
        </p:spPr>
        <p:txBody>
          <a:bodyPr wrap="square" rtlCol="0">
            <a:spAutoFit/>
          </a:bodyPr>
          <a:lstStyle/>
          <a:p>
            <a:pPr algn="ctr"/>
            <a:r>
              <a:rPr lang="en-US" sz="2500" b="1" dirty="0">
                <a:latin typeface="Calibri" charset="0"/>
                <a:ea typeface="Calibri" charset="0"/>
                <a:cs typeface="Calibri" charset="0"/>
              </a:rPr>
              <a:t>Annotated Exemplar</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096" y="1033669"/>
            <a:ext cx="3901707" cy="3014955"/>
          </a:xfrm>
          <a:prstGeom prst="rect">
            <a:avLst/>
          </a:prstGeom>
          <a:ln w="12700">
            <a:solidFill>
              <a:schemeClr val="accent1"/>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0400" y="1901409"/>
            <a:ext cx="2688336" cy="3509577"/>
          </a:xfrm>
          <a:prstGeom prst="rect">
            <a:avLst/>
          </a:prstGeom>
          <a:ln>
            <a:solidFill>
              <a:schemeClr val="accent1"/>
            </a:solidFill>
          </a:ln>
        </p:spPr>
      </p:pic>
      <p:sp>
        <p:nvSpPr>
          <p:cNvPr id="10" name="Rectangle 9">
            <a:extLst>
              <a:ext uri="{FF2B5EF4-FFF2-40B4-BE49-F238E27FC236}">
                <a16:creationId xmlns:a16="http://schemas.microsoft.com/office/drawing/2014/main" id="{05D2C811-7E71-BA4A-8174-9327DAFC44CD}"/>
              </a:ext>
            </a:extLst>
          </p:cNvPr>
          <p:cNvSpPr/>
          <p:nvPr/>
        </p:nvSpPr>
        <p:spPr>
          <a:xfrm>
            <a:off x="94441" y="4048624"/>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078247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sp>
        <p:nvSpPr>
          <p:cNvPr id="5" name="Text Placeholder 4">
            <a:extLst>
              <a:ext uri="{FF2B5EF4-FFF2-40B4-BE49-F238E27FC236}">
                <a16:creationId xmlns:a16="http://schemas.microsoft.com/office/drawing/2014/main" id="{5FE0168D-7935-C544-9A3B-18B04CFE07E1}"/>
              </a:ext>
            </a:extLst>
          </p:cNvPr>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318533531"/>
              </p:ext>
            </p:extLst>
          </p:nvPr>
        </p:nvGraphicFramePr>
        <p:xfrm>
          <a:off x="490085" y="1588061"/>
          <a:ext cx="11186160" cy="3352800"/>
        </p:xfrm>
        <a:graphic>
          <a:graphicData uri="http://schemas.openxmlformats.org/drawingml/2006/table">
            <a:tbl>
              <a:tblPr firstRow="1" bandRow="1">
                <a:tableStyleId>{7DF18680-E054-41AD-8BC1-D1AEF772440D}</a:tableStyleId>
              </a:tblPr>
              <a:tblGrid>
                <a:gridCol w="1598869">
                  <a:extLst>
                    <a:ext uri="{9D8B030D-6E8A-4147-A177-3AD203B41FA5}">
                      <a16:colId xmlns:a16="http://schemas.microsoft.com/office/drawing/2014/main" val="20000"/>
                    </a:ext>
                  </a:extLst>
                </a:gridCol>
                <a:gridCol w="9587291">
                  <a:extLst>
                    <a:ext uri="{9D8B030D-6E8A-4147-A177-3AD203B41FA5}">
                      <a16:colId xmlns:a16="http://schemas.microsoft.com/office/drawing/2014/main" val="20001"/>
                    </a:ext>
                  </a:extLst>
                </a:gridCol>
              </a:tblGrid>
              <a:tr h="474670">
                <a:tc>
                  <a:txBody>
                    <a:bodyPr/>
                    <a:lstStyle/>
                    <a:p>
                      <a:pPr algn="ctr"/>
                      <a:r>
                        <a:rPr lang="en-US" sz="38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8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4670">
                <a:tc>
                  <a:txBody>
                    <a:bodyPr/>
                    <a:lstStyle/>
                    <a:p>
                      <a:pPr algn="ctr"/>
                      <a:r>
                        <a:rPr lang="en-US" sz="38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8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9624">
                <a:tc>
                  <a:txBody>
                    <a:bodyPr/>
                    <a:lstStyle/>
                    <a:p>
                      <a:pPr algn="ctr"/>
                      <a:r>
                        <a:rPr lang="en-US" sz="3800" dirty="0">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Unpacking a LEAP Rubric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9659">
                <a:tc>
                  <a:txBody>
                    <a:bodyPr/>
                    <a:lstStyle/>
                    <a:p>
                      <a:pPr algn="ctr"/>
                      <a:r>
                        <a:rPr lang="en-US" sz="38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Analyzing a Writing Piece from Our Shared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668175">
                <a:tc>
                  <a:txBody>
                    <a:bodyPr/>
                    <a:lstStyle/>
                    <a:p>
                      <a:pPr algn="ctr"/>
                      <a:r>
                        <a:rPr lang="en-US" sz="38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800" dirty="0">
                          <a:latin typeface="Calibri" charset="0"/>
                          <a:ea typeface="Calibri" charset="0"/>
                          <a:cs typeface="Calibri" charset="0"/>
                        </a:rPr>
                        <a:t>Reflect</a:t>
                      </a:r>
                      <a:r>
                        <a:rPr lang="en-US" sz="3800" baseline="0" dirty="0">
                          <a:latin typeface="Calibri" charset="0"/>
                          <a:ea typeface="Calibri" charset="0"/>
                          <a:cs typeface="Calibri" charset="0"/>
                        </a:rPr>
                        <a:t> and Capture Your Learning</a:t>
                      </a:r>
                      <a:endParaRPr lang="en-US" sz="38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2403339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40</a:t>
            </a:fld>
            <a:endParaRPr lang="uk-UA" dirty="0"/>
          </a:p>
        </p:txBody>
      </p:sp>
      <p:sp>
        <p:nvSpPr>
          <p:cNvPr id="6" name="Title 5"/>
          <p:cNvSpPr>
            <a:spLocks noGrp="1"/>
          </p:cNvSpPr>
          <p:nvPr>
            <p:ph type="title"/>
          </p:nvPr>
        </p:nvSpPr>
        <p:spPr/>
        <p:txBody>
          <a:bodyPr/>
          <a:lstStyle/>
          <a:p>
            <a:r>
              <a:rPr lang="en-US" dirty="0"/>
              <a:t>Which rubric will you use?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70" y="1738489"/>
            <a:ext cx="5267357" cy="3971057"/>
          </a:xfrm>
          <a:prstGeom prst="rect">
            <a:avLst/>
          </a:prstGeom>
          <a:ln w="34925">
            <a:solidFill>
              <a:schemeClr val="accent1"/>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426" y="1738489"/>
            <a:ext cx="5441819" cy="3971057"/>
          </a:xfrm>
          <a:prstGeom prst="rect">
            <a:avLst/>
          </a:prstGeom>
          <a:ln w="34925">
            <a:solidFill>
              <a:schemeClr val="accent1"/>
            </a:solidFill>
          </a:ln>
        </p:spPr>
      </p:pic>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6096000" y="970723"/>
            <a:ext cx="5580245"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sp>
        <p:nvSpPr>
          <p:cNvPr id="12" name="Rectangle 11">
            <a:extLst>
              <a:ext uri="{FF2B5EF4-FFF2-40B4-BE49-F238E27FC236}">
                <a16:creationId xmlns:a16="http://schemas.microsoft.com/office/drawing/2014/main" id="{177D5D64-AF81-6A46-98B0-171A74EDCD09}"/>
              </a:ext>
            </a:extLst>
          </p:cNvPr>
          <p:cNvSpPr/>
          <p:nvPr/>
        </p:nvSpPr>
        <p:spPr>
          <a:xfrm>
            <a:off x="131017" y="5785984"/>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423255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41</a:t>
            </a:fld>
            <a:endParaRPr lang="uk-UA" dirty="0"/>
          </a:p>
        </p:txBody>
      </p:sp>
      <p:sp>
        <p:nvSpPr>
          <p:cNvPr id="3" name="Text Placeholder 2">
            <a:extLst>
              <a:ext uri="{FF2B5EF4-FFF2-40B4-BE49-F238E27FC236}">
                <a16:creationId xmlns:a16="http://schemas.microsoft.com/office/drawing/2014/main" id="{0618DDC5-475F-F149-B6D5-9A39C670E31A}"/>
              </a:ext>
            </a:extLst>
          </p:cNvPr>
          <p:cNvSpPr>
            <a:spLocks noGrp="1"/>
          </p:cNvSpPr>
          <p:nvPr>
            <p:ph type="body" sz="quarter" idx="10"/>
          </p:nvPr>
        </p:nvSpPr>
        <p:spPr/>
        <p:txBody>
          <a:bodyPr/>
          <a:lstStyle/>
          <a:p>
            <a:endParaRPr lang="en-US" dirty="0"/>
          </a:p>
        </p:txBody>
      </p:sp>
      <p:sp>
        <p:nvSpPr>
          <p:cNvPr id="4" name="Title 3"/>
          <p:cNvSpPr>
            <a:spLocks noGrp="1"/>
          </p:cNvSpPr>
          <p:nvPr>
            <p:ph type="title"/>
          </p:nvPr>
        </p:nvSpPr>
        <p:spPr/>
        <p:txBody>
          <a:bodyPr/>
          <a:lstStyle/>
          <a:p>
            <a:r>
              <a:rPr lang="en-US" dirty="0"/>
              <a:t>An Important Note: Narrative Rubric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106" y="1213195"/>
            <a:ext cx="6216979" cy="4536714"/>
          </a:xfrm>
          <a:prstGeom prst="rect">
            <a:avLst/>
          </a:prstGeom>
          <a:ln w="34925">
            <a:solidFill>
              <a:schemeClr val="accent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5816" y="1185956"/>
            <a:ext cx="4800600" cy="4699000"/>
          </a:xfrm>
          <a:prstGeom prst="rect">
            <a:avLst/>
          </a:prstGeom>
          <a:ln w="38100">
            <a:solidFill>
              <a:schemeClr val="tx1"/>
            </a:solidFill>
          </a:ln>
        </p:spPr>
      </p:pic>
      <p:sp>
        <p:nvSpPr>
          <p:cNvPr id="7" name="Rectangle 6">
            <a:extLst>
              <a:ext uri="{FF2B5EF4-FFF2-40B4-BE49-F238E27FC236}">
                <a16:creationId xmlns:a16="http://schemas.microsoft.com/office/drawing/2014/main" id="{DA443238-2772-E147-A7AE-B7EA2690A50A}"/>
              </a:ext>
            </a:extLst>
          </p:cNvPr>
          <p:cNvSpPr/>
          <p:nvPr/>
        </p:nvSpPr>
        <p:spPr>
          <a:xfrm>
            <a:off x="39577" y="5804272"/>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461041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42</a:t>
            </a:fld>
            <a:endParaRPr lang="uk-UA" dirty="0"/>
          </a:p>
        </p:txBody>
      </p:sp>
      <p:sp>
        <p:nvSpPr>
          <p:cNvPr id="3" name="Text Placeholder 2">
            <a:extLst>
              <a:ext uri="{FF2B5EF4-FFF2-40B4-BE49-F238E27FC236}">
                <a16:creationId xmlns:a16="http://schemas.microsoft.com/office/drawing/2014/main" id="{AFE4F58D-7072-CC47-86A1-0C5048B31387}"/>
              </a:ext>
            </a:extLst>
          </p:cNvPr>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Using the Leap Rubric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8996" y="941849"/>
            <a:ext cx="7704306" cy="5047649"/>
          </a:xfrm>
          <a:prstGeom prst="rect">
            <a:avLst/>
          </a:prstGeom>
          <a:ln w="38100">
            <a:solidFill>
              <a:schemeClr val="tx1"/>
            </a:solidFill>
          </a:ln>
        </p:spPr>
      </p:pic>
      <p:sp>
        <p:nvSpPr>
          <p:cNvPr id="6" name="Rectangle 5">
            <a:extLst>
              <a:ext uri="{FF2B5EF4-FFF2-40B4-BE49-F238E27FC236}">
                <a16:creationId xmlns:a16="http://schemas.microsoft.com/office/drawing/2014/main" id="{C85E2FB0-7D43-1F4A-AE74-7DFD4E84517F}"/>
              </a:ext>
            </a:extLst>
          </p:cNvPr>
          <p:cNvSpPr/>
          <p:nvPr/>
        </p:nvSpPr>
        <p:spPr>
          <a:xfrm>
            <a:off x="57865" y="5804272"/>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1920258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43</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Practice!</a:t>
            </a:r>
          </a:p>
        </p:txBody>
      </p:sp>
      <p:sp>
        <p:nvSpPr>
          <p:cNvPr id="6" name="TextBox 5"/>
          <p:cNvSpPr txBox="1"/>
          <p:nvPr/>
        </p:nvSpPr>
        <p:spPr>
          <a:xfrm flipH="1">
            <a:off x="503188" y="1051367"/>
            <a:ext cx="11353227" cy="527836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annotated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 student response and think about how it compares to this benchmark.</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a:t>
            </a:r>
            <a:r>
              <a:rPr lang="en-US" sz="3400" b="1" dirty="0">
                <a:latin typeface="Calibri" charset="0"/>
                <a:ea typeface="Calibri" charset="0"/>
                <a:cs typeface="Calibri" charset="0"/>
              </a:rPr>
              <a:t>Reading Comprehension and Written Expression </a:t>
            </a:r>
            <a:r>
              <a:rPr lang="en-US" sz="3400" dirty="0">
                <a:latin typeface="Calibri" charset="0"/>
                <a:ea typeface="Calibri" charset="0"/>
                <a:cs typeface="Calibri" charset="0"/>
              </a:rPr>
              <a:t>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 student’s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 to assess as many pieces as you can!</a:t>
            </a:r>
          </a:p>
          <a:p>
            <a:pPr marL="457200" indent="-45720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8390755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44</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What patterns do you see?</a:t>
            </a:r>
          </a:p>
        </p:txBody>
      </p:sp>
      <p:sp>
        <p:nvSpPr>
          <p:cNvPr id="6" name="TextBox 5"/>
          <p:cNvSpPr txBox="1"/>
          <p:nvPr/>
        </p:nvSpPr>
        <p:spPr>
          <a:xfrm flipH="1">
            <a:off x="229811" y="1165661"/>
            <a:ext cx="11732377" cy="3785652"/>
          </a:xfrm>
          <a:prstGeom prst="rect">
            <a:avLst/>
          </a:prstGeom>
          <a:noFill/>
        </p:spPr>
        <p:txBody>
          <a:bodyPr wrap="square" rtlCol="0">
            <a:spAutoFit/>
          </a:bodyPr>
          <a:lstStyle/>
          <a:p>
            <a:pPr marL="457200" indent="-457200">
              <a:buFont typeface="Arial" charset="0"/>
              <a:buChar char="•"/>
            </a:pPr>
            <a:r>
              <a:rPr lang="en-US" sz="4800" b="1" dirty="0">
                <a:solidFill>
                  <a:schemeClr val="tx2"/>
                </a:solidFill>
                <a:latin typeface="Calibri" charset="0"/>
                <a:ea typeface="Calibri" charset="0"/>
                <a:cs typeface="Calibri" charset="0"/>
              </a:rPr>
              <a:t>Look for </a:t>
            </a:r>
            <a:r>
              <a:rPr lang="en-US" sz="4800" dirty="0">
                <a:latin typeface="Calibri" charset="0"/>
                <a:ea typeface="Calibri" charset="0"/>
                <a:cs typeface="Calibri" charset="0"/>
              </a:rPr>
              <a:t>patterns in student responses.</a:t>
            </a:r>
          </a:p>
          <a:p>
            <a:pPr marL="457200" indent="-457200">
              <a:buFont typeface="Arial" charset="0"/>
              <a:buChar char="•"/>
            </a:pPr>
            <a:endParaRPr lang="en-US" sz="4800" dirty="0">
              <a:latin typeface="Calibri" charset="0"/>
              <a:ea typeface="Calibri" charset="0"/>
              <a:cs typeface="Calibri" charset="0"/>
            </a:endParaRPr>
          </a:p>
          <a:p>
            <a:pPr marL="457200" indent="-457200">
              <a:buFont typeface="Arial" charset="0"/>
              <a:buChar char="•"/>
            </a:pPr>
            <a:r>
              <a:rPr lang="en-US" sz="4800" b="1" dirty="0">
                <a:solidFill>
                  <a:schemeClr val="tx2"/>
                </a:solidFill>
                <a:latin typeface="Calibri" charset="0"/>
                <a:cs typeface="Calibri" charset="0"/>
              </a:rPr>
              <a:t>Make note of </a:t>
            </a:r>
            <a:r>
              <a:rPr lang="en-US" sz="4800" dirty="0">
                <a:latin typeface="Calibri" charset="0"/>
                <a:cs typeface="Calibri" charset="0"/>
              </a:rPr>
              <a:t>observed strengths and weaknesses on your recording sheet in your note catcher.</a:t>
            </a:r>
          </a:p>
        </p:txBody>
      </p:sp>
    </p:spTree>
    <p:extLst>
      <p:ext uri="{BB962C8B-B14F-4D97-AF65-F5344CB8AC3E}">
        <p14:creationId xmlns:p14="http://schemas.microsoft.com/office/powerpoint/2010/main" val="6435812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45</a:t>
            </a:fld>
            <a:endParaRPr lang="uk-UA" dirty="0"/>
          </a:p>
        </p:txBody>
      </p:sp>
      <p:sp>
        <p:nvSpPr>
          <p:cNvPr id="7" name="Text Placeholder 6"/>
          <p:cNvSpPr>
            <a:spLocks noGrp="1"/>
          </p:cNvSpPr>
          <p:nvPr>
            <p:ph type="body" sz="quarter" idx="10"/>
          </p:nvPr>
        </p:nvSpPr>
        <p:spPr/>
        <p:txBody>
          <a:bodyPr/>
          <a:lstStyle/>
          <a:p>
            <a:pPr marL="0" indent="0" algn="ctr">
              <a:buNone/>
            </a:pPr>
            <a:r>
              <a:rPr lang="en-US" sz="3500" b="1" dirty="0">
                <a:solidFill>
                  <a:schemeClr val="tx2"/>
                </a:solidFill>
              </a:rPr>
              <a:t>Move to the number in the room that represents an area where </a:t>
            </a:r>
            <a:r>
              <a:rPr lang="en-US" sz="3500" b="1" dirty="0">
                <a:solidFill>
                  <a:schemeClr val="tx2"/>
                </a:solidFill>
                <a:latin typeface="Calibri" charset="0"/>
                <a:ea typeface="Calibri" charset="0"/>
                <a:cs typeface="Calibri" charset="0"/>
              </a:rPr>
              <a:t>your students (as a whole) were most successful:</a:t>
            </a:r>
          </a:p>
          <a:p>
            <a:pPr marL="571500" indent="-571500">
              <a:buFont typeface="Arial" charset="0"/>
              <a:buChar char="•"/>
            </a:pPr>
            <a:endParaRPr lang="en-US" dirty="0">
              <a:latin typeface="Calibri" charset="0"/>
              <a:ea typeface="Calibri" charset="0"/>
              <a:cs typeface="Calibri" charset="0"/>
            </a:endParaRPr>
          </a:p>
          <a:p>
            <a:pPr marL="571500" indent="-571500">
              <a:buFont typeface="+mj-lt"/>
              <a:buAutoNum type="arabicParenR"/>
            </a:pPr>
            <a:r>
              <a:rPr lang="en-US" sz="3500" dirty="0">
                <a:solidFill>
                  <a:schemeClr val="tx1"/>
                </a:solidFill>
                <a:latin typeface="Calibri" charset="0"/>
                <a:ea typeface="Calibri" charset="0"/>
                <a:cs typeface="Calibri" charset="0"/>
              </a:rPr>
              <a:t>Understanding</a:t>
            </a:r>
          </a:p>
          <a:p>
            <a:pPr marL="571500" indent="-571500">
              <a:buFont typeface="+mj-lt"/>
              <a:buAutoNum type="arabicParenR"/>
            </a:pPr>
            <a:r>
              <a:rPr lang="en-US" sz="3500" dirty="0">
                <a:solidFill>
                  <a:schemeClr val="tx1"/>
                </a:solidFill>
                <a:latin typeface="Calibri" charset="0"/>
                <a:ea typeface="Calibri" charset="0"/>
                <a:cs typeface="Calibri" charset="0"/>
              </a:rPr>
              <a:t>Focus</a:t>
            </a:r>
          </a:p>
          <a:p>
            <a:pPr marL="571500" indent="-571500">
              <a:buFont typeface="+mj-lt"/>
              <a:buAutoNum type="arabicParenR"/>
            </a:pPr>
            <a:r>
              <a:rPr lang="en-US" sz="3500" dirty="0">
                <a:solidFill>
                  <a:schemeClr val="tx1"/>
                </a:solidFill>
                <a:latin typeface="Calibri" charset="0"/>
                <a:ea typeface="Calibri" charset="0"/>
                <a:cs typeface="Calibri" charset="0"/>
              </a:rPr>
              <a:t>Evidence and Elaboration</a:t>
            </a:r>
          </a:p>
          <a:p>
            <a:pPr marL="571500" indent="-571500">
              <a:buFont typeface="+mj-lt"/>
              <a:buAutoNum type="arabicParenR"/>
            </a:pPr>
            <a:r>
              <a:rPr lang="en-US" sz="3500" dirty="0">
                <a:solidFill>
                  <a:schemeClr val="tx1"/>
                </a:solidFill>
                <a:latin typeface="Calibri" charset="0"/>
                <a:ea typeface="Calibri" charset="0"/>
                <a:cs typeface="Calibri" charset="0"/>
              </a:rPr>
              <a:t>Organization</a:t>
            </a:r>
          </a:p>
          <a:p>
            <a:pPr marL="571500" indent="-571500">
              <a:buFont typeface="+mj-lt"/>
              <a:buAutoNum type="arabicParenR"/>
            </a:pPr>
            <a:r>
              <a:rPr lang="en-US" sz="3500" dirty="0">
                <a:solidFill>
                  <a:schemeClr val="tx1"/>
                </a:solidFill>
                <a:latin typeface="Calibri" charset="0"/>
                <a:ea typeface="Calibri" charset="0"/>
                <a:cs typeface="Calibri" charset="0"/>
              </a:rPr>
              <a:t>Style and Word Choice</a:t>
            </a:r>
          </a:p>
        </p:txBody>
      </p:sp>
      <p:sp>
        <p:nvSpPr>
          <p:cNvPr id="6" name="Title 5"/>
          <p:cNvSpPr>
            <a:spLocks noGrp="1"/>
          </p:cNvSpPr>
          <p:nvPr>
            <p:ph type="title"/>
          </p:nvPr>
        </p:nvSpPr>
        <p:spPr/>
        <p:txBody>
          <a:bodyPr/>
          <a:lstStyle/>
          <a:p>
            <a:r>
              <a:rPr lang="en-US" dirty="0"/>
              <a:t>Celebrate Successes</a:t>
            </a:r>
          </a:p>
        </p:txBody>
      </p:sp>
    </p:spTree>
    <p:extLst>
      <p:ext uri="{BB962C8B-B14F-4D97-AF65-F5344CB8AC3E}">
        <p14:creationId xmlns:p14="http://schemas.microsoft.com/office/powerpoint/2010/main" val="20550197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46</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Let’s Discuss!</a:t>
            </a:r>
          </a:p>
        </p:txBody>
      </p:sp>
      <p:sp>
        <p:nvSpPr>
          <p:cNvPr id="6" name="TextBox 5"/>
          <p:cNvSpPr txBox="1"/>
          <p:nvPr/>
        </p:nvSpPr>
        <p:spPr>
          <a:xfrm flipH="1">
            <a:off x="229811" y="1165661"/>
            <a:ext cx="11732377" cy="4278094"/>
          </a:xfrm>
          <a:prstGeom prst="rect">
            <a:avLst/>
          </a:prstGeom>
          <a:noFill/>
        </p:spPr>
        <p:txBody>
          <a:bodyPr wrap="square" rtlCol="0">
            <a:spAutoFit/>
          </a:bodyPr>
          <a:lstStyle/>
          <a:p>
            <a:pPr marL="457200" indent="-457200">
              <a:buFont typeface="Arial" charset="0"/>
              <a:buChar char="•"/>
            </a:pPr>
            <a:r>
              <a:rPr lang="en-US" sz="4200" dirty="0">
                <a:latin typeface="Calibri" charset="0"/>
                <a:ea typeface="Calibri" charset="0"/>
                <a:cs typeface="Calibri" charset="0"/>
              </a:rPr>
              <a:t>Why do you think students performed so well on this descriptor?</a:t>
            </a:r>
          </a:p>
          <a:p>
            <a:pPr marL="457200" indent="-457200">
              <a:buFont typeface="Arial" charset="0"/>
              <a:buChar char="•"/>
            </a:pPr>
            <a:endParaRPr lang="en-US" sz="42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was helpful about this process?</a:t>
            </a:r>
          </a:p>
          <a:p>
            <a:pPr marL="457200" indent="-457200">
              <a:buFont typeface="Arial" charset="0"/>
              <a:buChar char="•"/>
            </a:pPr>
            <a:endParaRPr lang="en-US" sz="42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was challenging about this process?</a:t>
            </a:r>
            <a:endParaRPr lang="en-US" sz="4200" dirty="0">
              <a:latin typeface="Calibri" charset="0"/>
              <a:cs typeface="Calibri" charset="0"/>
            </a:endParaRPr>
          </a:p>
          <a:p>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13680764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3</a:t>
            </a:r>
            <a:r>
              <a:rPr lang="en-US" sz="5000" dirty="0"/>
              <a:t>: Supporting Content Understanding and Writing Craft</a:t>
            </a:r>
          </a:p>
        </p:txBody>
      </p:sp>
    </p:spTree>
    <p:extLst>
      <p:ext uri="{BB962C8B-B14F-4D97-AF65-F5344CB8AC3E}">
        <p14:creationId xmlns:p14="http://schemas.microsoft.com/office/powerpoint/2010/main" val="311916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48</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318352"/>
            <a:ext cx="10678495" cy="4093428"/>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Think about the student writing you analyzed.</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What are some indicators that a student is struggling with understanding the text(s) that they are writing about? </a:t>
            </a:r>
          </a:p>
          <a:p>
            <a:pPr marL="571500" indent="-571500">
              <a:buFont typeface="Arial" charset="0"/>
              <a:buChar char="•"/>
            </a:pPr>
            <a:r>
              <a:rPr lang="en-US" sz="4000" dirty="0">
                <a:latin typeface="Calibri" charset="0"/>
                <a:ea typeface="Calibri" charset="0"/>
                <a:cs typeface="Calibri" charset="0"/>
              </a:rPr>
              <a:t>Look through your student pieces for a specific example to share. </a:t>
            </a:r>
          </a:p>
        </p:txBody>
      </p:sp>
    </p:spTree>
    <p:extLst>
      <p:ext uri="{BB962C8B-B14F-4D97-AF65-F5344CB8AC3E}">
        <p14:creationId xmlns:p14="http://schemas.microsoft.com/office/powerpoint/2010/main" val="11182528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5" name="Text Placeholder 4"/>
          <p:cNvSpPr>
            <a:spLocks noGrp="1"/>
          </p:cNvSpPr>
          <p:nvPr>
            <p:ph type="body" sz="quarter" idx="10"/>
          </p:nvPr>
        </p:nvSpPr>
        <p:spPr/>
        <p:txBody>
          <a:bodyPr/>
          <a:lstStyle/>
          <a:p>
            <a:pPr marL="403225" indent="-403225"/>
            <a:r>
              <a:rPr lang="en-US" sz="4000" dirty="0">
                <a:solidFill>
                  <a:schemeClr val="tx1"/>
                </a:solidFill>
              </a:rPr>
              <a:t>Analyze a student writing piece to identify where the student most needs support.</a:t>
            </a:r>
          </a:p>
          <a:p>
            <a:pPr marL="403225" indent="-403225"/>
            <a:endParaRPr lang="en-US" sz="2000" dirty="0">
              <a:solidFill>
                <a:schemeClr val="tx1"/>
              </a:solidFill>
            </a:endParaRPr>
          </a:p>
          <a:p>
            <a:pPr marL="403225" indent="-403225"/>
            <a:r>
              <a:rPr lang="en-US" sz="4000" dirty="0">
                <a:solidFill>
                  <a:schemeClr val="tx1"/>
                </a:solidFill>
              </a:rPr>
              <a:t>Explore a Guidebooks writing protocol that can be used to provide that support.</a:t>
            </a:r>
          </a:p>
          <a:p>
            <a:pPr marL="403225" indent="-403225"/>
            <a:endParaRPr lang="en-US" sz="2000" dirty="0">
              <a:solidFill>
                <a:schemeClr val="tx1"/>
              </a:solidFill>
            </a:endParaRPr>
          </a:p>
          <a:p>
            <a:pPr marL="403225" indent="-403225"/>
            <a:r>
              <a:rPr lang="en-US" sz="4000" dirty="0">
                <a:solidFill>
                  <a:schemeClr val="tx1"/>
                </a:solidFill>
              </a:rPr>
              <a:t>Brainstorm ways you can use this protocol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908500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3599571"/>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0301219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50</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nvPr>
        </p:nvGraphicFramePr>
        <p:xfrm>
          <a:off x="902135" y="1483712"/>
          <a:ext cx="10804232" cy="3182112"/>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50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Analyze 2 Student Pieces and Explore a Guidebooks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Connect to Your Own Classroom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177383"/>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8292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51</a:t>
            </a:fld>
            <a:endParaRPr lang="uk-UA" dirty="0"/>
          </a:p>
        </p:txBody>
      </p:sp>
      <p:sp>
        <p:nvSpPr>
          <p:cNvPr id="5" name="Text Placeholder 4"/>
          <p:cNvSpPr>
            <a:spLocks noGrp="1"/>
          </p:cNvSpPr>
          <p:nvPr>
            <p:ph type="body" sz="quarter" idx="10"/>
          </p:nvPr>
        </p:nvSpPr>
        <p:spPr>
          <a:xfrm>
            <a:off x="7357461" y="1193800"/>
            <a:ext cx="4424964" cy="4822825"/>
          </a:xfrm>
        </p:spPr>
        <p:txBody>
          <a:bodyPr/>
          <a:lstStyle/>
          <a:p>
            <a:endParaRPr lang="en-US" sz="2000" dirty="0">
              <a:solidFill>
                <a:schemeClr val="tx1"/>
              </a:solidFill>
            </a:endParaRPr>
          </a:p>
          <a:p>
            <a:pPr marL="0" indent="0" algn="ctr">
              <a:buNone/>
            </a:pPr>
            <a:endParaRPr lang="en-US" sz="4000" b="1" dirty="0">
              <a:solidFill>
                <a:schemeClr val="tx2"/>
              </a:solidFill>
            </a:endParaRPr>
          </a:p>
          <a:p>
            <a:pPr marL="0" indent="0" algn="ctr">
              <a:buNone/>
            </a:pPr>
            <a:endParaRPr lang="en-US" sz="2000" b="1" dirty="0">
              <a:solidFill>
                <a:schemeClr val="tx2"/>
              </a:solidFill>
            </a:endParaRPr>
          </a:p>
          <a:p>
            <a:pPr marL="0" indent="0" algn="ctr">
              <a:buNone/>
            </a:pPr>
            <a:r>
              <a:rPr lang="en-US" sz="4000" b="1" dirty="0">
                <a:solidFill>
                  <a:schemeClr val="tx2"/>
                </a:solidFill>
              </a:rPr>
              <a:t>Read</a:t>
            </a:r>
            <a:r>
              <a:rPr lang="en-US" sz="4000" dirty="0">
                <a:solidFill>
                  <a:schemeClr val="tx1"/>
                </a:solidFill>
              </a:rPr>
              <a:t> the Cold Read Task writing prompt</a:t>
            </a:r>
          </a:p>
          <a:p>
            <a:endParaRPr lang="en-US" dirty="0"/>
          </a:p>
        </p:txBody>
      </p:sp>
      <p:sp>
        <p:nvSpPr>
          <p:cNvPr id="4" name="Title 3"/>
          <p:cNvSpPr>
            <a:spLocks noGrp="1"/>
          </p:cNvSpPr>
          <p:nvPr>
            <p:ph type="title"/>
          </p:nvPr>
        </p:nvSpPr>
        <p:spPr/>
        <p:txBody>
          <a:bodyPr/>
          <a:lstStyle/>
          <a:p>
            <a:r>
              <a:rPr lang="en-US" dirty="0"/>
              <a:t>Let’s Review!</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77" y="910381"/>
            <a:ext cx="3314700" cy="3987800"/>
          </a:xfrm>
          <a:prstGeom prst="rect">
            <a:avLst/>
          </a:prstGeom>
          <a:ln w="38100">
            <a:solidFill>
              <a:schemeClr val="accent1"/>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7503" y="1879645"/>
            <a:ext cx="3284532" cy="4010586"/>
          </a:xfrm>
          <a:prstGeom prst="rect">
            <a:avLst/>
          </a:prstGeom>
          <a:ln w="38100">
            <a:solidFill>
              <a:schemeClr val="accent1"/>
            </a:solidFill>
          </a:ln>
        </p:spPr>
      </p:pic>
      <p:sp>
        <p:nvSpPr>
          <p:cNvPr id="8" name="Rectangle 7">
            <a:extLst>
              <a:ext uri="{FF2B5EF4-FFF2-40B4-BE49-F238E27FC236}">
                <a16:creationId xmlns:a16="http://schemas.microsoft.com/office/drawing/2014/main" id="{981D1FF8-2497-9747-B21A-7B1979970532}"/>
              </a:ext>
            </a:extLst>
          </p:cNvPr>
          <p:cNvSpPr/>
          <p:nvPr/>
        </p:nvSpPr>
        <p:spPr>
          <a:xfrm>
            <a:off x="227377" y="4950519"/>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(Mann, 2012) </a:t>
            </a:r>
          </a:p>
        </p:txBody>
      </p:sp>
      <p:sp>
        <p:nvSpPr>
          <p:cNvPr id="10" name="Rectangle 9">
            <a:extLst>
              <a:ext uri="{FF2B5EF4-FFF2-40B4-BE49-F238E27FC236}">
                <a16:creationId xmlns:a16="http://schemas.microsoft.com/office/drawing/2014/main" id="{57987556-CB6D-5148-BDA7-DC4D1C6FCA4D}"/>
              </a:ext>
            </a:extLst>
          </p:cNvPr>
          <p:cNvSpPr/>
          <p:nvPr/>
        </p:nvSpPr>
        <p:spPr>
          <a:xfrm>
            <a:off x="3807503" y="1551954"/>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(McDermott, 2012) </a:t>
            </a:r>
          </a:p>
        </p:txBody>
      </p:sp>
    </p:spTree>
    <p:extLst>
      <p:ext uri="{BB962C8B-B14F-4D97-AF65-F5344CB8AC3E}">
        <p14:creationId xmlns:p14="http://schemas.microsoft.com/office/powerpoint/2010/main" val="3750875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Cameron’s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749300" lvl="1" indent="-292100">
              <a:buFont typeface="Arial" charset="0"/>
              <a:buChar char="•"/>
            </a:pPr>
            <a:r>
              <a:rPr lang="en-US" sz="3800" dirty="0">
                <a:solidFill>
                  <a:schemeClr val="tx1"/>
                </a:solidFill>
              </a:rPr>
              <a:t>Strengths in his writing</a:t>
            </a:r>
          </a:p>
          <a:p>
            <a:pPr marL="749300" lvl="1" indent="-292100">
              <a:buFont typeface="Arial" charset="0"/>
              <a:buChar char="•"/>
            </a:pPr>
            <a:r>
              <a:rPr lang="en-US" sz="3800" dirty="0">
                <a:solidFill>
                  <a:schemeClr val="tx1"/>
                </a:solidFill>
              </a:rPr>
              <a:t>Areas of weakness in his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
        <p:nvSpPr>
          <p:cNvPr id="2" name="TextBox 1"/>
          <p:cNvSpPr txBox="1"/>
          <p:nvPr/>
        </p:nvSpPr>
        <p:spPr>
          <a:xfrm>
            <a:off x="931332" y="1248833"/>
            <a:ext cx="3958167"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1642203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53</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6075" lvl="0" indent="-346075">
              <a:buFont typeface="Arial" charset="0"/>
              <a:buChar char="•"/>
            </a:pPr>
            <a:r>
              <a:rPr lang="en-US" sz="4500" dirty="0">
                <a:solidFill>
                  <a:schemeClr val="tx1"/>
                </a:solidFill>
              </a:rPr>
              <a:t>What strengths do you see in Cameron’s writing?</a:t>
            </a:r>
          </a:p>
          <a:p>
            <a:pPr marL="346075" lvl="0" indent="-346075">
              <a:buFont typeface="Arial" charset="0"/>
              <a:buChar char="•"/>
            </a:pPr>
            <a:endParaRPr lang="en-US" sz="2000" dirty="0">
              <a:solidFill>
                <a:schemeClr val="tx1"/>
              </a:solidFill>
            </a:endParaRPr>
          </a:p>
          <a:p>
            <a:pPr marL="346075" lvl="0" indent="-346075">
              <a:buFont typeface="Arial" charset="0"/>
              <a:buChar char="•"/>
            </a:pPr>
            <a:r>
              <a:rPr lang="en-US" sz="4500" dirty="0">
                <a:solidFill>
                  <a:schemeClr val="tx1"/>
                </a:solidFill>
              </a:rPr>
              <a:t>What weaknesses do you see in Cameron’s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109199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54</a:t>
            </a:fld>
            <a:endParaRPr lang="uk-UA" dirty="0"/>
          </a:p>
        </p:txBody>
      </p:sp>
      <p:sp>
        <p:nvSpPr>
          <p:cNvPr id="7" name="Text Placeholder 6"/>
          <p:cNvSpPr>
            <a:spLocks noGrp="1"/>
          </p:cNvSpPr>
          <p:nvPr>
            <p:ph type="body" sz="quarter" idx="10"/>
          </p:nvPr>
        </p:nvSpPr>
        <p:spPr>
          <a:xfrm>
            <a:off x="6265665" y="1115980"/>
            <a:ext cx="5750220" cy="4822825"/>
          </a:xfrm>
        </p:spPr>
        <p:txBody>
          <a:bodyPr/>
          <a:lstStyle/>
          <a:p>
            <a:r>
              <a:rPr lang="en-US" sz="3200" dirty="0">
                <a:solidFill>
                  <a:schemeClr val="tx1"/>
                </a:solidFill>
              </a:rPr>
              <a:t>Who needs support?</a:t>
            </a:r>
          </a:p>
          <a:p>
            <a:endParaRPr lang="en-US" sz="1000" dirty="0">
              <a:solidFill>
                <a:schemeClr val="tx1"/>
              </a:solidFill>
            </a:endParaRPr>
          </a:p>
          <a:p>
            <a:r>
              <a:rPr lang="en-US" sz="3200" dirty="0">
                <a:solidFill>
                  <a:schemeClr val="tx1"/>
                </a:solidFill>
              </a:rPr>
              <a:t>Why do they need that support?</a:t>
            </a:r>
          </a:p>
          <a:p>
            <a:endParaRPr lang="en-US" sz="1000" dirty="0">
              <a:solidFill>
                <a:schemeClr val="tx1"/>
              </a:solidFill>
            </a:endParaRPr>
          </a:p>
          <a:p>
            <a:r>
              <a:rPr lang="en-US" sz="3200" dirty="0">
                <a:solidFill>
                  <a:schemeClr val="tx1"/>
                </a:solidFill>
              </a:rPr>
              <a:t>What support </a:t>
            </a:r>
            <a:r>
              <a:rPr lang="en-US" sz="3200">
                <a:solidFill>
                  <a:schemeClr val="tx1"/>
                </a:solidFill>
              </a:rPr>
              <a:t>do they </a:t>
            </a:r>
            <a:r>
              <a:rPr lang="en-US" sz="3200" dirty="0">
                <a:solidFill>
                  <a:schemeClr val="tx1"/>
                </a:solidFill>
              </a:rPr>
              <a:t>need?</a:t>
            </a:r>
          </a:p>
          <a:p>
            <a:endParaRPr lang="en-US" sz="1000" dirty="0">
              <a:solidFill>
                <a:schemeClr val="tx1"/>
              </a:solidFill>
            </a:endParaRPr>
          </a:p>
          <a:p>
            <a:r>
              <a:rPr lang="en-US" sz="3200" dirty="0">
                <a:solidFill>
                  <a:schemeClr val="tx1"/>
                </a:solidFill>
              </a:rPr>
              <a:t>When will they need that support?</a:t>
            </a:r>
          </a:p>
          <a:p>
            <a:endParaRPr lang="en-US" sz="1000" dirty="0">
              <a:solidFill>
                <a:schemeClr val="tx1"/>
              </a:solidFill>
            </a:endParaRPr>
          </a:p>
          <a:p>
            <a:r>
              <a:rPr lang="en-US" sz="3200" dirty="0">
                <a:solidFill>
                  <a:schemeClr val="tx1"/>
                </a:solidFill>
              </a:rPr>
              <a:t>How will they get that support?</a:t>
            </a:r>
          </a:p>
        </p:txBody>
      </p:sp>
      <p:sp>
        <p:nvSpPr>
          <p:cNvPr id="6" name="Title 5"/>
          <p:cNvSpPr>
            <a:spLocks noGrp="1"/>
          </p:cNvSpPr>
          <p:nvPr>
            <p:ph type="title"/>
          </p:nvPr>
        </p:nvSpPr>
        <p:spPr/>
        <p:txBody>
          <a:bodyPr/>
          <a:lstStyle/>
          <a:p>
            <a:r>
              <a:rPr lang="en-US" dirty="0"/>
              <a:t>The Diverse Learners Cycle in Action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358" y="842015"/>
            <a:ext cx="5762847" cy="518936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2205" y="1059695"/>
            <a:ext cx="546526" cy="58495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2205" y="1947388"/>
            <a:ext cx="546526" cy="584953"/>
          </a:xfrm>
          <a:prstGeom prst="rect">
            <a:avLst/>
          </a:prstGeom>
        </p:spPr>
      </p:pic>
      <p:sp>
        <p:nvSpPr>
          <p:cNvPr id="11" name="Oval 10"/>
          <p:cNvSpPr/>
          <p:nvPr/>
        </p:nvSpPr>
        <p:spPr>
          <a:xfrm>
            <a:off x="6032205" y="2891371"/>
            <a:ext cx="5509570" cy="97819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152">
            <a:extLst>
              <a:ext uri="{FF2B5EF4-FFF2-40B4-BE49-F238E27FC236}">
                <a16:creationId xmlns:a16="http://schemas.microsoft.com/office/drawing/2014/main" id="{CF79339A-633B-7747-A68E-65769B5B0C6E}"/>
              </a:ext>
            </a:extLst>
          </p:cNvPr>
          <p:cNvSpPr/>
          <p:nvPr/>
        </p:nvSpPr>
        <p:spPr>
          <a:xfrm>
            <a:off x="156130" y="576094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10775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55</a:t>
            </a:fld>
            <a:endParaRPr lang="en-US" dirty="0"/>
          </a:p>
        </p:txBody>
      </p:sp>
      <p:sp>
        <p:nvSpPr>
          <p:cNvPr id="4" name="Title 3"/>
          <p:cNvSpPr>
            <a:spLocks noGrp="1"/>
          </p:cNvSpPr>
          <p:nvPr>
            <p:ph type="title"/>
          </p:nvPr>
        </p:nvSpPr>
        <p:spPr/>
        <p:txBody>
          <a:bodyPr>
            <a:normAutofit/>
          </a:bodyPr>
          <a:lstStyle/>
          <a:p>
            <a:r>
              <a:rPr lang="is-IS"/>
              <a:t>How could we support Cameron?</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436193" y="1157882"/>
            <a:ext cx="10790942" cy="4755148"/>
          </a:xfrm>
          <a:prstGeom prst="rect">
            <a:avLst/>
          </a:prstGeom>
          <a:noFill/>
        </p:spPr>
        <p:txBody>
          <a:bodyPr wrap="square" rtlCol="0">
            <a:spAutoFit/>
          </a:bodyPr>
          <a:lstStyle/>
          <a:p>
            <a:pPr marL="457200" indent="-457200">
              <a:buFont typeface="Arial" charset="0"/>
              <a:buChar char="•"/>
            </a:pPr>
            <a:r>
              <a:rPr lang="en-US" sz="3800" dirty="0">
                <a:latin typeface="Calibri" charset="0"/>
                <a:ea typeface="Calibri" charset="0"/>
                <a:cs typeface="Calibri" charset="0"/>
              </a:rPr>
              <a:t>Reader’s Circles</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Annotation</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Vocabulary Protocol</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Graphic Organizers</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800" dirty="0">
                <a:latin typeface="Calibri" charset="0"/>
                <a:ea typeface="Calibri" charset="0"/>
                <a:cs typeface="Calibri" charset="0"/>
              </a:rPr>
              <a:t>Building Knowledge </a:t>
            </a:r>
          </a:p>
          <a:p>
            <a:r>
              <a:rPr lang="en-US" sz="3800" dirty="0">
                <a:latin typeface="Calibri" charset="0"/>
                <a:ea typeface="Calibri" charset="0"/>
                <a:cs typeface="Calibri" charset="0"/>
              </a:rPr>
              <a:t>    through Text Sets</a:t>
            </a:r>
          </a:p>
          <a:p>
            <a:pPr marL="457200" indent="-457200">
              <a:buFont typeface="Arial" charset="0"/>
              <a:buChar char="•"/>
            </a:pPr>
            <a:endParaRPr lang="en-US" sz="1500" dirty="0">
              <a:latin typeface="Calibri" charset="0"/>
              <a:ea typeface="Calibri" charset="0"/>
              <a:cs typeface="Calibri"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1664" y="1216032"/>
            <a:ext cx="5868248" cy="4468774"/>
          </a:xfrm>
          <a:prstGeom prst="rect">
            <a:avLst/>
          </a:prstGeom>
          <a:ln w="31750">
            <a:solidFill>
              <a:schemeClr val="tx1"/>
            </a:solidFill>
          </a:ln>
        </p:spPr>
      </p:pic>
      <p:sp>
        <p:nvSpPr>
          <p:cNvPr id="7" name="Shape 152">
            <a:extLst>
              <a:ext uri="{FF2B5EF4-FFF2-40B4-BE49-F238E27FC236}">
                <a16:creationId xmlns:a16="http://schemas.microsoft.com/office/drawing/2014/main" id="{EAD4DD9B-F3AD-5548-B912-925958A72DD5}"/>
              </a:ext>
            </a:extLst>
          </p:cNvPr>
          <p:cNvSpPr/>
          <p:nvPr/>
        </p:nvSpPr>
        <p:spPr>
          <a:xfrm>
            <a:off x="10604390" y="575316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15434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420F68-3E7F-AC48-BDE0-64E5EBD89085}"/>
              </a:ext>
            </a:extLst>
          </p:cNvPr>
          <p:cNvSpPr>
            <a:spLocks noGrp="1"/>
          </p:cNvSpPr>
          <p:nvPr>
            <p:ph type="sldNum" sz="quarter" idx="4"/>
          </p:nvPr>
        </p:nvSpPr>
        <p:spPr/>
        <p:txBody>
          <a:bodyPr/>
          <a:lstStyle/>
          <a:p>
            <a:fld id="{4080289E-A2FF-0941-931A-EE1328331F47}" type="slidenum">
              <a:rPr lang="uk-UA" smtClean="0"/>
              <a:pPr/>
              <a:t>56</a:t>
            </a:fld>
            <a:endParaRPr lang="uk-UA" dirty="0"/>
          </a:p>
        </p:txBody>
      </p:sp>
      <p:sp>
        <p:nvSpPr>
          <p:cNvPr id="4" name="Title 3">
            <a:extLst>
              <a:ext uri="{FF2B5EF4-FFF2-40B4-BE49-F238E27FC236}">
                <a16:creationId xmlns:a16="http://schemas.microsoft.com/office/drawing/2014/main" id="{FE0D900A-811F-FA49-A569-D821BF6F8030}"/>
              </a:ext>
            </a:extLst>
          </p:cNvPr>
          <p:cNvSpPr>
            <a:spLocks noGrp="1"/>
          </p:cNvSpPr>
          <p:nvPr>
            <p:ph type="title"/>
          </p:nvPr>
        </p:nvSpPr>
        <p:spPr/>
        <p:txBody>
          <a:bodyPr/>
          <a:lstStyle/>
          <a:p>
            <a:r>
              <a:rPr lang="en-US" dirty="0"/>
              <a:t>The Guidebooks Writing Process</a:t>
            </a:r>
          </a:p>
        </p:txBody>
      </p:sp>
      <p:pic>
        <p:nvPicPr>
          <p:cNvPr id="6" name="Picture 5">
            <a:extLst>
              <a:ext uri="{FF2B5EF4-FFF2-40B4-BE49-F238E27FC236}">
                <a16:creationId xmlns:a16="http://schemas.microsoft.com/office/drawing/2014/main" id="{7AA49A2C-5DFA-1C40-A35C-CCE1929F79C7}"/>
              </a:ext>
            </a:extLst>
          </p:cNvPr>
          <p:cNvPicPr>
            <a:picLocks noChangeAspect="1"/>
          </p:cNvPicPr>
          <p:nvPr/>
        </p:nvPicPr>
        <p:blipFill>
          <a:blip r:embed="rId3"/>
          <a:stretch>
            <a:fillRect/>
          </a:stretch>
        </p:blipFill>
        <p:spPr>
          <a:xfrm>
            <a:off x="2752884" y="1082273"/>
            <a:ext cx="6675120" cy="4906367"/>
          </a:xfrm>
          <a:prstGeom prst="rect">
            <a:avLst/>
          </a:prstGeom>
        </p:spPr>
      </p:pic>
      <p:sp>
        <p:nvSpPr>
          <p:cNvPr id="7" name="Rectangle 6">
            <a:extLst>
              <a:ext uri="{FF2B5EF4-FFF2-40B4-BE49-F238E27FC236}">
                <a16:creationId xmlns:a16="http://schemas.microsoft.com/office/drawing/2014/main" id="{0B1890E9-16CC-774E-A4CF-5E7139D34B1D}"/>
              </a:ext>
            </a:extLst>
          </p:cNvPr>
          <p:cNvSpPr/>
          <p:nvPr/>
        </p:nvSpPr>
        <p:spPr>
          <a:xfrm>
            <a:off x="4892040" y="1082273"/>
            <a:ext cx="2240280" cy="115800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hape 152">
            <a:extLst>
              <a:ext uri="{FF2B5EF4-FFF2-40B4-BE49-F238E27FC236}">
                <a16:creationId xmlns:a16="http://schemas.microsoft.com/office/drawing/2014/main" id="{5F641E51-9843-1444-8447-C468EE0E9C98}"/>
              </a:ext>
            </a:extLst>
          </p:cNvPr>
          <p:cNvSpPr/>
          <p:nvPr/>
        </p:nvSpPr>
        <p:spPr>
          <a:xfrm>
            <a:off x="0" y="5815571"/>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1549677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57</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Makayla’s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her writing</a:t>
            </a:r>
          </a:p>
          <a:p>
            <a:pPr marL="808038" lvl="1" indent="-350838">
              <a:buFont typeface="Arial" charset="0"/>
              <a:buChar char="•"/>
            </a:pPr>
            <a:r>
              <a:rPr lang="en-US" sz="3800" dirty="0">
                <a:solidFill>
                  <a:schemeClr val="tx1"/>
                </a:solidFill>
              </a:rPr>
              <a:t>Areas of weakness in her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Tree>
    <p:extLst>
      <p:ext uri="{BB962C8B-B14F-4D97-AF65-F5344CB8AC3E}">
        <p14:creationId xmlns:p14="http://schemas.microsoft.com/office/powerpoint/2010/main" val="102303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58</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6075" lvl="0" indent="-346075">
              <a:buFont typeface="Arial" charset="0"/>
              <a:buChar char="•"/>
            </a:pPr>
            <a:r>
              <a:rPr lang="en-US" sz="4500" dirty="0">
                <a:solidFill>
                  <a:schemeClr val="tx1"/>
                </a:solidFill>
              </a:rPr>
              <a:t>What strengths do you see in Makayla’s writing?</a:t>
            </a:r>
          </a:p>
          <a:p>
            <a:pPr marL="346075" lvl="0" indent="-346075">
              <a:buFont typeface="Arial" charset="0"/>
              <a:buChar char="•"/>
            </a:pPr>
            <a:endParaRPr lang="en-US" sz="2000" dirty="0">
              <a:solidFill>
                <a:schemeClr val="tx1"/>
              </a:solidFill>
            </a:endParaRPr>
          </a:p>
          <a:p>
            <a:pPr marL="346075" lvl="0" indent="-346075">
              <a:buFont typeface="Arial" charset="0"/>
              <a:buChar char="•"/>
            </a:pPr>
            <a:r>
              <a:rPr lang="en-US" sz="4500" dirty="0">
                <a:solidFill>
                  <a:schemeClr val="tx1"/>
                </a:solidFill>
              </a:rPr>
              <a:t>What weaknesses do you see in Makayla’s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67931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59</a:t>
            </a:fld>
            <a:endParaRPr lang="en-US" dirty="0"/>
          </a:p>
        </p:txBody>
      </p:sp>
      <p:sp>
        <p:nvSpPr>
          <p:cNvPr id="4" name="Title 3"/>
          <p:cNvSpPr>
            <a:spLocks noGrp="1"/>
          </p:cNvSpPr>
          <p:nvPr>
            <p:ph type="title"/>
          </p:nvPr>
        </p:nvSpPr>
        <p:spPr/>
        <p:txBody>
          <a:bodyPr>
            <a:normAutofit/>
          </a:bodyPr>
          <a:lstStyle/>
          <a:p>
            <a:r>
              <a:rPr lang="is-IS"/>
              <a:t>How could we support Makayla?</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230760" y="870821"/>
            <a:ext cx="10790942" cy="6063198"/>
          </a:xfrm>
          <a:prstGeom prst="rect">
            <a:avLst/>
          </a:prstGeom>
          <a:noFill/>
        </p:spPr>
        <p:txBody>
          <a:bodyPr wrap="square" rtlCol="0">
            <a:spAutoFit/>
          </a:bodyPr>
          <a:lstStyle/>
          <a:p>
            <a:pPr marL="571500" indent="-571500">
              <a:buFont typeface="Arial" charset="0"/>
              <a:buChar char="•"/>
            </a:pPr>
            <a:r>
              <a:rPr lang="en-US" sz="4000" dirty="0">
                <a:latin typeface="Calibri" charset="0"/>
                <a:ea typeface="Calibri" charset="0"/>
                <a:cs typeface="Calibri" charset="0"/>
              </a:rPr>
              <a:t>Vocabulary Protocol</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Modeling: Mentor Text</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Small Group Writing</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Shared and Interactive </a:t>
            </a:r>
          </a:p>
          <a:p>
            <a:r>
              <a:rPr lang="en-US" sz="4000" dirty="0">
                <a:latin typeface="Calibri" charset="0"/>
                <a:ea typeface="Calibri" charset="0"/>
                <a:cs typeface="Calibri" charset="0"/>
              </a:rPr>
              <a:t>     Writing</a:t>
            </a:r>
          </a:p>
          <a:p>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Modeling: Student Examples</a:t>
            </a:r>
          </a:p>
          <a:p>
            <a:pPr marL="571500" indent="-571500">
              <a:buFont typeface="Arial" charset="0"/>
              <a:buChar char="•"/>
            </a:pPr>
            <a:endParaRPr lang="en-US" sz="800" dirty="0">
              <a:latin typeface="Calibri" charset="0"/>
              <a:ea typeface="Calibri" charset="0"/>
              <a:cs typeface="Calibri" charset="0"/>
            </a:endParaRPr>
          </a:p>
          <a:p>
            <a:pPr marL="571500" indent="-571500">
              <a:buFont typeface="Arial" charset="0"/>
              <a:buChar char="•"/>
            </a:pPr>
            <a:r>
              <a:rPr lang="en-US" sz="4000" dirty="0">
                <a:latin typeface="Calibri" charset="0"/>
                <a:ea typeface="Calibri" charset="0"/>
                <a:cs typeface="Calibri" charset="0"/>
              </a:rPr>
              <a:t>Mentor Sentences</a:t>
            </a:r>
          </a:p>
          <a:p>
            <a:pPr marL="571500" indent="-571500">
              <a:lnSpc>
                <a:spcPct val="150000"/>
              </a:lnSpc>
              <a:buFont typeface="Arial" charset="0"/>
              <a:buChar char="•"/>
            </a:pPr>
            <a:endParaRPr lang="en-US" sz="4000" dirty="0">
              <a:latin typeface="Calibri" charset="0"/>
              <a:ea typeface="Calibri" charset="0"/>
              <a:cs typeface="Calibri"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1506849"/>
            <a:ext cx="5105420" cy="3887867"/>
          </a:xfrm>
          <a:prstGeom prst="rect">
            <a:avLst/>
          </a:prstGeom>
          <a:ln w="31750">
            <a:solidFill>
              <a:schemeClr val="tx1"/>
            </a:solidFill>
          </a:ln>
        </p:spPr>
      </p:pic>
      <p:sp>
        <p:nvSpPr>
          <p:cNvPr id="2" name="Rectangle 1"/>
          <p:cNvSpPr/>
          <p:nvPr/>
        </p:nvSpPr>
        <p:spPr>
          <a:xfrm>
            <a:off x="778213" y="3229583"/>
            <a:ext cx="5077838" cy="1342417"/>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2">
            <a:extLst>
              <a:ext uri="{FF2B5EF4-FFF2-40B4-BE49-F238E27FC236}">
                <a16:creationId xmlns:a16="http://schemas.microsoft.com/office/drawing/2014/main" id="{EDB1EF92-494A-4D4E-A57A-FAE53C881F72}"/>
              </a:ext>
            </a:extLst>
          </p:cNvPr>
          <p:cNvSpPr/>
          <p:nvPr/>
        </p:nvSpPr>
        <p:spPr>
          <a:xfrm>
            <a:off x="10604390" y="575316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66101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indent="0" algn="ctr">
              <a:buNone/>
            </a:pPr>
            <a:r>
              <a:rPr lang="en-US" sz="4800" dirty="0">
                <a:solidFill>
                  <a:schemeClr val="tx1"/>
                </a:solidFill>
              </a:rPr>
              <a:t>Can my students express their understanding of complex texts through writing? What supports do they need to be successful?</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0913249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6690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Read!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43" y="1015247"/>
            <a:ext cx="3824407" cy="4832660"/>
          </a:xfrm>
          <a:prstGeom prst="rect">
            <a:avLst/>
          </a:prstGeom>
          <a:ln w="34925">
            <a:solidFill>
              <a:schemeClr val="tx1"/>
            </a:solidFill>
          </a:ln>
        </p:spPr>
      </p:pic>
      <p:sp>
        <p:nvSpPr>
          <p:cNvPr id="5" name="TextBox 4"/>
          <p:cNvSpPr txBox="1"/>
          <p:nvPr/>
        </p:nvSpPr>
        <p:spPr>
          <a:xfrm>
            <a:off x="4933507" y="1015247"/>
            <a:ext cx="6719777" cy="4816703"/>
          </a:xfrm>
          <a:prstGeom prst="rect">
            <a:avLst/>
          </a:prstGeom>
          <a:noFill/>
        </p:spPr>
        <p:txBody>
          <a:bodyPr wrap="square" rtlCol="0">
            <a:spAutoFit/>
          </a:bodyPr>
          <a:lstStyle/>
          <a:p>
            <a:pPr marL="457200" indent="-457200">
              <a:buFont typeface="Arial" charset="0"/>
              <a:buChar char="•"/>
            </a:pPr>
            <a:r>
              <a:rPr lang="en-US" sz="4400" b="1" dirty="0">
                <a:solidFill>
                  <a:schemeClr val="tx2"/>
                </a:solidFill>
                <a:latin typeface="Calibri" charset="0"/>
                <a:ea typeface="Calibri" charset="0"/>
                <a:cs typeface="Calibri" charset="0"/>
              </a:rPr>
              <a:t>Read</a:t>
            </a:r>
            <a:r>
              <a:rPr lang="en-US" sz="4400" dirty="0">
                <a:latin typeface="Calibri" charset="0"/>
                <a:ea typeface="Calibri" charset="0"/>
                <a:cs typeface="Calibri" charset="0"/>
              </a:rPr>
              <a:t> Interactive and Shared Writing strategy guide </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400" b="1" dirty="0">
                <a:solidFill>
                  <a:schemeClr val="tx2"/>
                </a:solidFill>
                <a:latin typeface="Calibri" charset="0"/>
                <a:ea typeface="Calibri" charset="0"/>
                <a:cs typeface="Calibri" charset="0"/>
              </a:rPr>
              <a:t>Look for:</a:t>
            </a:r>
          </a:p>
          <a:p>
            <a:pPr marL="914400" lvl="1" indent="-457200">
              <a:buFont typeface="Arial" charset="0"/>
              <a:buChar char="•"/>
            </a:pPr>
            <a:r>
              <a:rPr lang="en-US" sz="4400" dirty="0">
                <a:latin typeface="Calibri" charset="0"/>
                <a:ea typeface="Calibri" charset="0"/>
                <a:cs typeface="Calibri" charset="0"/>
              </a:rPr>
              <a:t>Characteristics of shared and interactive writing</a:t>
            </a:r>
          </a:p>
        </p:txBody>
      </p:sp>
      <p:sp>
        <p:nvSpPr>
          <p:cNvPr id="6" name="Shape 152">
            <a:extLst>
              <a:ext uri="{FF2B5EF4-FFF2-40B4-BE49-F238E27FC236}">
                <a16:creationId xmlns:a16="http://schemas.microsoft.com/office/drawing/2014/main" id="{87D0C8F9-A09A-5240-8941-343810F906B1}"/>
              </a:ext>
            </a:extLst>
          </p:cNvPr>
          <p:cNvSpPr/>
          <p:nvPr/>
        </p:nvSpPr>
        <p:spPr>
          <a:xfrm>
            <a:off x="672343" y="5842753"/>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0598541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102653"/>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43" y="1015247"/>
            <a:ext cx="3824407" cy="4832660"/>
          </a:xfrm>
          <a:prstGeom prst="rect">
            <a:avLst/>
          </a:prstGeom>
          <a:ln w="34925">
            <a:solidFill>
              <a:schemeClr val="tx1"/>
            </a:solidFill>
          </a:ln>
        </p:spPr>
      </p:pic>
      <p:sp>
        <p:nvSpPr>
          <p:cNvPr id="5" name="TextBox 4"/>
          <p:cNvSpPr txBox="1"/>
          <p:nvPr/>
        </p:nvSpPr>
        <p:spPr>
          <a:xfrm>
            <a:off x="4933507" y="1384863"/>
            <a:ext cx="6719777" cy="4093428"/>
          </a:xfrm>
          <a:prstGeom prst="rect">
            <a:avLst/>
          </a:prstGeom>
          <a:noFill/>
        </p:spPr>
        <p:txBody>
          <a:bodyPr wrap="square" rtlCol="0">
            <a:spAutoFit/>
          </a:bodyPr>
          <a:lstStyle/>
          <a:p>
            <a:pPr marL="457200" indent="-457200">
              <a:buFont typeface="Arial" charset="0"/>
              <a:buChar char="•"/>
            </a:pPr>
            <a:r>
              <a:rPr lang="en-US" sz="4500" dirty="0">
                <a:latin typeface="Calibri" charset="0"/>
                <a:ea typeface="Calibri" charset="0"/>
                <a:cs typeface="Calibri" charset="0"/>
              </a:rPr>
              <a:t>What is shared and interactive writing?</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500" dirty="0">
                <a:latin typeface="Calibri" charset="0"/>
                <a:ea typeface="Calibri" charset="0"/>
                <a:cs typeface="Calibri" charset="0"/>
              </a:rPr>
              <a:t>How could this strategy support Makayla?</a:t>
            </a:r>
          </a:p>
          <a:p>
            <a:pPr marL="457200" indent="-457200">
              <a:buFont typeface="Arial" charset="0"/>
              <a:buChar char="•"/>
            </a:pPr>
            <a:endParaRPr lang="en-US" sz="4000" dirty="0">
              <a:latin typeface="Calibri" charset="0"/>
              <a:ea typeface="Calibri" charset="0"/>
              <a:cs typeface="Calibri" charset="0"/>
            </a:endParaRPr>
          </a:p>
        </p:txBody>
      </p:sp>
      <p:sp>
        <p:nvSpPr>
          <p:cNvPr id="6" name="Shape 152">
            <a:extLst>
              <a:ext uri="{FF2B5EF4-FFF2-40B4-BE49-F238E27FC236}">
                <a16:creationId xmlns:a16="http://schemas.microsoft.com/office/drawing/2014/main" id="{EC33944F-0091-0348-AE99-280D8C1F0C0C}"/>
              </a:ext>
            </a:extLst>
          </p:cNvPr>
          <p:cNvSpPr/>
          <p:nvPr/>
        </p:nvSpPr>
        <p:spPr>
          <a:xfrm>
            <a:off x="672343" y="5842753"/>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600778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62</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p:txBody>
          <a:bodyPr/>
          <a:lstStyle/>
          <a:p>
            <a:pPr marL="0" indent="0" algn="ctr">
              <a:buNone/>
            </a:pPr>
            <a:r>
              <a:rPr lang="en-US" sz="4800" b="1" dirty="0">
                <a:solidFill>
                  <a:schemeClr val="tx2"/>
                </a:solidFill>
              </a:rPr>
              <a:t>As you watch the video, look for:</a:t>
            </a:r>
          </a:p>
          <a:p>
            <a:pPr marL="0" indent="0">
              <a:buNone/>
            </a:pPr>
            <a:endParaRPr lang="en-US" sz="2000" dirty="0"/>
          </a:p>
          <a:p>
            <a:pPr marL="403225" indent="-403225">
              <a:buFont typeface="Arial" charset="0"/>
              <a:buChar char="•"/>
            </a:pPr>
            <a:r>
              <a:rPr lang="en-US" sz="4800" dirty="0">
                <a:solidFill>
                  <a:schemeClr val="tx1"/>
                </a:solidFill>
              </a:rPr>
              <a:t>Evidence of shared writing</a:t>
            </a:r>
          </a:p>
          <a:p>
            <a:pPr marL="403225" indent="-403225">
              <a:buFont typeface="Arial" charset="0"/>
              <a:buChar char="•"/>
            </a:pPr>
            <a:endParaRPr lang="en-US" sz="2000" dirty="0">
              <a:solidFill>
                <a:schemeClr val="tx1"/>
              </a:solidFill>
            </a:endParaRPr>
          </a:p>
          <a:p>
            <a:pPr marL="403225" indent="-403225">
              <a:buFont typeface="Arial" charset="0"/>
              <a:buChar char="•"/>
            </a:pPr>
            <a:r>
              <a:rPr lang="en-US" sz="4800" dirty="0">
                <a:solidFill>
                  <a:schemeClr val="tx1"/>
                </a:solidFill>
              </a:rPr>
              <a:t>Teacher actions that supported students in improving word choice and sentence structure</a:t>
            </a:r>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Prepare!</a:t>
            </a:r>
          </a:p>
        </p:txBody>
      </p:sp>
    </p:spTree>
    <p:extLst>
      <p:ext uri="{BB962C8B-B14F-4D97-AF65-F5344CB8AC3E}">
        <p14:creationId xmlns:p14="http://schemas.microsoft.com/office/powerpoint/2010/main" val="5039478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Shared and Interactive Writing in Action</a:t>
            </a:r>
          </a:p>
        </p:txBody>
      </p:sp>
      <p:pic>
        <p:nvPicPr>
          <p:cNvPr id="5" name="Picture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1369" y="823861"/>
            <a:ext cx="8278542" cy="5211124"/>
          </a:xfrm>
          <a:prstGeom prst="rect">
            <a:avLst/>
          </a:prstGeom>
        </p:spPr>
      </p:pic>
      <p:sp>
        <p:nvSpPr>
          <p:cNvPr id="6" name="Shape 152">
            <a:extLst>
              <a:ext uri="{FF2B5EF4-FFF2-40B4-BE49-F238E27FC236}">
                <a16:creationId xmlns:a16="http://schemas.microsoft.com/office/drawing/2014/main" id="{4BF70826-1D22-0347-A95E-0B82C488D316}"/>
              </a:ext>
            </a:extLst>
          </p:cNvPr>
          <p:cNvSpPr/>
          <p:nvPr/>
        </p:nvSpPr>
        <p:spPr>
          <a:xfrm>
            <a:off x="10169911" y="585567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Knatim</a:t>
            </a:r>
            <a:r>
              <a:rPr lang="en-US" sz="1000" dirty="0">
                <a:latin typeface="Calibri"/>
                <a:ea typeface="Calibri"/>
                <a:cs typeface="Calibri"/>
                <a:sym typeface="Calibri"/>
              </a:rPr>
              <a:t>, 2009) </a:t>
            </a:r>
            <a:endParaRPr sz="1000" dirty="0">
              <a:latin typeface="Calibri"/>
              <a:ea typeface="Calibri"/>
              <a:cs typeface="Calibri"/>
              <a:sym typeface="Calibri"/>
            </a:endParaRPr>
          </a:p>
        </p:txBody>
      </p:sp>
    </p:spTree>
    <p:extLst>
      <p:ext uri="{BB962C8B-B14F-4D97-AF65-F5344CB8AC3E}">
        <p14:creationId xmlns:p14="http://schemas.microsoft.com/office/powerpoint/2010/main" val="1785686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A1175A-B3FA-4017-8DA6-D5EF5C57E288}"/>
              </a:ext>
            </a:extLst>
          </p:cNvPr>
          <p:cNvSpPr>
            <a:spLocks noGrp="1"/>
          </p:cNvSpPr>
          <p:nvPr>
            <p:ph type="sldNum" sz="quarter" idx="4"/>
          </p:nvPr>
        </p:nvSpPr>
        <p:spPr/>
        <p:txBody>
          <a:bodyPr/>
          <a:lstStyle/>
          <a:p>
            <a:fld id="{4080289E-A2FF-0941-931A-EE1328331F47}" type="slidenum">
              <a:rPr lang="uk-UA" smtClean="0"/>
              <a:pPr/>
              <a:t>64</a:t>
            </a:fld>
            <a:endParaRPr lang="uk-UA" dirty="0"/>
          </a:p>
        </p:txBody>
      </p:sp>
      <p:sp>
        <p:nvSpPr>
          <p:cNvPr id="3" name="Text Placeholder 2">
            <a:extLst>
              <a:ext uri="{FF2B5EF4-FFF2-40B4-BE49-F238E27FC236}">
                <a16:creationId xmlns:a16="http://schemas.microsoft.com/office/drawing/2014/main" id="{C0EEDB18-292D-46E8-A762-61127F54C64B}"/>
              </a:ext>
            </a:extLst>
          </p:cNvPr>
          <p:cNvSpPr>
            <a:spLocks noGrp="1"/>
          </p:cNvSpPr>
          <p:nvPr>
            <p:ph type="body" sz="quarter" idx="10"/>
          </p:nvPr>
        </p:nvSpPr>
        <p:spPr/>
        <p:txBody>
          <a:bodyPr/>
          <a:lstStyle/>
          <a:p>
            <a:pPr marL="0" indent="0" algn="ctr">
              <a:buNone/>
            </a:pPr>
            <a:r>
              <a:rPr lang="en-US" sz="4800" b="1" dirty="0">
                <a:solidFill>
                  <a:schemeClr val="tx2"/>
                </a:solidFill>
              </a:rPr>
              <a:t>Share your observations with a partner:</a:t>
            </a:r>
          </a:p>
          <a:p>
            <a:pPr marL="0" indent="0">
              <a:buNone/>
            </a:pPr>
            <a:endParaRPr lang="en-US" sz="2000" dirty="0"/>
          </a:p>
          <a:p>
            <a:pPr marL="403225" indent="-403225">
              <a:buFont typeface="Arial" charset="0"/>
              <a:buChar char="•"/>
            </a:pPr>
            <a:r>
              <a:rPr lang="en-US" sz="4800" dirty="0">
                <a:solidFill>
                  <a:schemeClr val="tx1"/>
                </a:solidFill>
              </a:rPr>
              <a:t>Evidence of shared writing</a:t>
            </a:r>
          </a:p>
          <a:p>
            <a:pPr marL="403225" indent="-403225">
              <a:buFont typeface="Arial" charset="0"/>
              <a:buChar char="•"/>
            </a:pPr>
            <a:endParaRPr lang="en-US" sz="2000" dirty="0">
              <a:solidFill>
                <a:schemeClr val="tx1"/>
              </a:solidFill>
            </a:endParaRPr>
          </a:p>
          <a:p>
            <a:pPr marL="403225" indent="-403225">
              <a:buFont typeface="Arial" charset="0"/>
              <a:buChar char="•"/>
            </a:pPr>
            <a:r>
              <a:rPr lang="en-US" sz="4800" dirty="0">
                <a:solidFill>
                  <a:schemeClr val="tx1"/>
                </a:solidFill>
              </a:rPr>
              <a:t>Teacher actions that supported students in improving word choice and sentence structure</a:t>
            </a:r>
          </a:p>
        </p:txBody>
      </p:sp>
      <p:sp>
        <p:nvSpPr>
          <p:cNvPr id="4" name="Title 3">
            <a:extLst>
              <a:ext uri="{FF2B5EF4-FFF2-40B4-BE49-F238E27FC236}">
                <a16:creationId xmlns:a16="http://schemas.microsoft.com/office/drawing/2014/main" id="{4D0FC031-1EAE-4F54-8DD1-CD1A23F4786A}"/>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8830069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65</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346075" indent="-346075">
              <a:buFont typeface="Arial" charset="0"/>
              <a:buChar char="•"/>
            </a:pPr>
            <a:r>
              <a:rPr lang="en-US" sz="4000" b="1" dirty="0">
                <a:solidFill>
                  <a:schemeClr val="tx2"/>
                </a:solidFill>
              </a:rPr>
              <a:t>Review</a:t>
            </a:r>
            <a:r>
              <a:rPr lang="en-US" sz="4000" dirty="0">
                <a:solidFill>
                  <a:schemeClr val="tx1"/>
                </a:solidFill>
              </a:rPr>
              <a:t> the patterns and needs you identified in the previous session</a:t>
            </a:r>
          </a:p>
          <a:p>
            <a:pPr marL="346075" indent="-346075">
              <a:buFont typeface="Arial" charset="0"/>
              <a:buChar char="•"/>
            </a:pPr>
            <a:endParaRPr lang="en-US" sz="2000" dirty="0">
              <a:solidFill>
                <a:schemeClr val="tx1"/>
              </a:solidFill>
            </a:endParaRPr>
          </a:p>
          <a:p>
            <a:pPr marL="346075" indent="-346075">
              <a:buFont typeface="Arial" charset="0"/>
              <a:buChar char="•"/>
            </a:pPr>
            <a:r>
              <a:rPr lang="en-US" sz="4000" b="1" dirty="0">
                <a:solidFill>
                  <a:schemeClr val="tx2"/>
                </a:solidFill>
              </a:rPr>
              <a:t>Identify: </a:t>
            </a:r>
            <a:r>
              <a:rPr lang="en-US" sz="4000" dirty="0">
                <a:solidFill>
                  <a:schemeClr val="tx1"/>
                </a:solidFill>
              </a:rPr>
              <a:t>Which of the needs could be addressed through Shared or Interactive Writing?</a:t>
            </a:r>
          </a:p>
          <a:p>
            <a:pPr marL="346075" indent="-346075">
              <a:buFont typeface="Arial" charset="0"/>
              <a:buChar char="•"/>
            </a:pPr>
            <a:endParaRPr lang="en-US" sz="2000" dirty="0">
              <a:solidFill>
                <a:schemeClr val="tx1"/>
              </a:solidFill>
            </a:endParaRPr>
          </a:p>
          <a:p>
            <a:pPr marL="346075" indent="-346075">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9852448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4</a:t>
            </a:r>
            <a:r>
              <a:rPr lang="en-US" sz="5000" dirty="0"/>
              <a:t>: Organization</a:t>
            </a:r>
            <a:endParaRPr lang="en-US" dirty="0">
              <a:latin typeface="Calibri"/>
              <a:cs typeface="Calibri"/>
            </a:endParaRPr>
          </a:p>
        </p:txBody>
      </p:sp>
    </p:spTree>
    <p:extLst>
      <p:ext uri="{BB962C8B-B14F-4D97-AF65-F5344CB8AC3E}">
        <p14:creationId xmlns:p14="http://schemas.microsoft.com/office/powerpoint/2010/main" val="558398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dirty="0"/>
          </a:p>
        </p:txBody>
      </p:sp>
      <p:sp>
        <p:nvSpPr>
          <p:cNvPr id="4" name="Title 3"/>
          <p:cNvSpPr>
            <a:spLocks noGrp="1"/>
          </p:cNvSpPr>
          <p:nvPr>
            <p:ph type="title"/>
          </p:nvPr>
        </p:nvSpPr>
        <p:spPr/>
        <p:txBody>
          <a:bodyPr/>
          <a:lstStyle/>
          <a:p>
            <a:r>
              <a:rPr lang="en-US" dirty="0"/>
              <a:t>Do Now</a:t>
            </a:r>
          </a:p>
        </p:txBody>
      </p:sp>
      <p:sp>
        <p:nvSpPr>
          <p:cNvPr id="3" name="TextBox 2"/>
          <p:cNvSpPr txBox="1"/>
          <p:nvPr/>
        </p:nvSpPr>
        <p:spPr>
          <a:xfrm>
            <a:off x="505839" y="1469029"/>
            <a:ext cx="11506220" cy="3354765"/>
          </a:xfrm>
          <a:prstGeom prst="rect">
            <a:avLst/>
          </a:prstGeom>
          <a:noFill/>
        </p:spPr>
        <p:txBody>
          <a:bodyPr wrap="square" rtlCol="0">
            <a:spAutoFit/>
          </a:bodyPr>
          <a:lstStyle/>
          <a:p>
            <a:pPr marL="685800" indent="-685800">
              <a:buFont typeface="Arial" panose="020B0604020202020204" pitchFamily="34" charset="0"/>
              <a:buChar char="•"/>
            </a:pPr>
            <a:r>
              <a:rPr lang="en-US" sz="4800" dirty="0">
                <a:latin typeface="Calibri" charset="0"/>
                <a:ea typeface="Calibri" charset="0"/>
                <a:cs typeface="Calibri" charset="0"/>
              </a:rPr>
              <a:t>When, in your own life, do you find it helpful to see a model before doing something? Think of a specific example!</a:t>
            </a:r>
          </a:p>
          <a:p>
            <a:endParaRPr lang="en-US" sz="2000" dirty="0">
              <a:latin typeface="Calibri" charset="0"/>
              <a:ea typeface="Calibri" charset="0"/>
              <a:cs typeface="Calibri" charset="0"/>
            </a:endParaRPr>
          </a:p>
          <a:p>
            <a:pPr marL="685800" indent="-685800">
              <a:buFont typeface="Arial" panose="020B0604020202020204" pitchFamily="34" charset="0"/>
              <a:buChar char="•"/>
            </a:pPr>
            <a:r>
              <a:rPr lang="en-US" sz="4800" dirty="0">
                <a:latin typeface="Calibri" charset="0"/>
                <a:ea typeface="Calibri" charset="0"/>
                <a:cs typeface="Calibri" charset="0"/>
              </a:rPr>
              <a:t>Why is this helpful?</a:t>
            </a:r>
          </a:p>
        </p:txBody>
      </p:sp>
    </p:spTree>
    <p:extLst>
      <p:ext uri="{BB962C8B-B14F-4D97-AF65-F5344CB8AC3E}">
        <p14:creationId xmlns:p14="http://schemas.microsoft.com/office/powerpoint/2010/main" val="6625157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68</a:t>
            </a:fld>
            <a:endParaRPr lang="en-US" dirty="0"/>
          </a:p>
        </p:txBody>
      </p:sp>
      <p:sp>
        <p:nvSpPr>
          <p:cNvPr id="5" name="Text Placeholder 4"/>
          <p:cNvSpPr>
            <a:spLocks noGrp="1"/>
          </p:cNvSpPr>
          <p:nvPr>
            <p:ph type="body" sz="quarter" idx="10"/>
          </p:nvPr>
        </p:nvSpPr>
        <p:spPr/>
        <p:txBody>
          <a:bodyPr/>
          <a:lstStyle/>
          <a:p>
            <a:pPr marL="346075" indent="-346075"/>
            <a:r>
              <a:rPr lang="en-US" sz="3800" dirty="0">
                <a:solidFill>
                  <a:schemeClr val="tx1"/>
                </a:solidFill>
              </a:rPr>
              <a:t>Analyze a student writing piece to identify where the student most needs support.</a:t>
            </a:r>
          </a:p>
          <a:p>
            <a:pPr marL="346075" indent="-346075"/>
            <a:endParaRPr lang="en-US" sz="1400" dirty="0">
              <a:solidFill>
                <a:schemeClr val="tx1"/>
              </a:solidFill>
            </a:endParaRPr>
          </a:p>
          <a:p>
            <a:pPr marL="346075" indent="-346075"/>
            <a:r>
              <a:rPr lang="en-US" sz="3800" dirty="0">
                <a:solidFill>
                  <a:schemeClr val="tx1"/>
                </a:solidFill>
              </a:rPr>
              <a:t>Explore a Guidebooks writing protocol that can be used to provide that support.</a:t>
            </a:r>
          </a:p>
          <a:p>
            <a:pPr marL="346075" indent="-346075"/>
            <a:endParaRPr lang="en-US" sz="1400" dirty="0">
              <a:solidFill>
                <a:schemeClr val="tx1"/>
              </a:solidFill>
            </a:endParaRPr>
          </a:p>
          <a:p>
            <a:pPr marL="346075" indent="-346075"/>
            <a:r>
              <a:rPr lang="en-US" sz="3800" dirty="0">
                <a:solidFill>
                  <a:schemeClr val="tx1"/>
                </a:solidFill>
              </a:rPr>
              <a:t>Brainstorm ways you can use this protocol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0118503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69</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nvPr>
        </p:nvGraphicFramePr>
        <p:xfrm>
          <a:off x="1307932" y="1472355"/>
          <a:ext cx="9576135" cy="3853441"/>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8604">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78590">
                <a:tc>
                  <a:txBody>
                    <a:bodyPr/>
                    <a:lstStyle/>
                    <a:p>
                      <a:pPr algn="ctr"/>
                      <a:r>
                        <a:rPr lang="en-US" sz="3600" baseline="0" dirty="0">
                          <a:latin typeface="Calibri" charset="0"/>
                          <a:ea typeface="Calibri" charset="0"/>
                          <a:cs typeface="Calibri" charset="0"/>
                        </a:rPr>
                        <a:t>10 </a:t>
                      </a:r>
                      <a:r>
                        <a:rPr lang="en-US" sz="36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Review and Analyze a Student Piece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54514">
                <a:tc>
                  <a:txBody>
                    <a:bodyPr/>
                    <a:lstStyle/>
                    <a:p>
                      <a:pPr algn="ctr"/>
                      <a:r>
                        <a:rPr lang="en-US" sz="36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baseline="0" dirty="0">
                          <a:latin typeface="Calibri" charset="0"/>
                          <a:ea typeface="Calibri" charset="0"/>
                          <a:cs typeface="Calibri" charset="0"/>
                        </a:rPr>
                        <a:t>Experience a Guidebooks Protocol: Modeling Using Student Examples</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744481">
                <a:tc>
                  <a:txBody>
                    <a:bodyPr/>
                    <a:lstStyle/>
                    <a:p>
                      <a:pPr algn="ctr"/>
                      <a:r>
                        <a:rPr lang="en-US" sz="3600" baseline="0" dirty="0">
                          <a:latin typeface="Calibri" charset="0"/>
                          <a:ea typeface="Calibri" charset="0"/>
                          <a:cs typeface="Calibri" charset="0"/>
                        </a:rPr>
                        <a:t>5 </a:t>
                      </a:r>
                      <a:r>
                        <a:rPr lang="en-US" sz="3600" dirty="0">
                          <a:latin typeface="Calibri" charset="0"/>
                          <a:ea typeface="Calibri" charset="0"/>
                          <a:cs typeface="Calibri" charset="0"/>
                        </a:rPr>
                        <a:t>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latin typeface="Calibri" charset="0"/>
                          <a:ea typeface="Calibri" charset="0"/>
                          <a:cs typeface="Calibri" charset="0"/>
                        </a:rPr>
                        <a:t>Connect to your Classroom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4281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a:t>
            </a:fld>
            <a:endParaRPr lang="uk-UA" dirty="0"/>
          </a:p>
        </p:txBody>
      </p:sp>
      <p:sp>
        <p:nvSpPr>
          <p:cNvPr id="3" name="Text Placeholder 2"/>
          <p:cNvSpPr>
            <a:spLocks noGrp="1"/>
          </p:cNvSpPr>
          <p:nvPr>
            <p:ph type="body" sz="quarter" idx="10"/>
          </p:nvPr>
        </p:nvSpPr>
        <p:spPr>
          <a:xfrm>
            <a:off x="398463" y="1193800"/>
            <a:ext cx="5410666" cy="4400177"/>
          </a:xfrm>
          <a:ln w="38100">
            <a:solidFill>
              <a:schemeClr val="tx2"/>
            </a:solidFill>
          </a:ln>
        </p:spPr>
        <p:txBody>
          <a:bodyPr/>
          <a:lstStyle/>
          <a:p>
            <a:pPr marL="0" indent="0" algn="ctr">
              <a:buNone/>
            </a:pPr>
            <a:r>
              <a:rPr lang="en-US" sz="3800" b="1" dirty="0">
                <a:solidFill>
                  <a:schemeClr val="tx2"/>
                </a:solidFill>
              </a:rPr>
              <a:t>In this session</a:t>
            </a:r>
            <a:r>
              <a:rPr lang="en-US" sz="3800" dirty="0">
                <a:solidFill>
                  <a:schemeClr val="tx2"/>
                </a:solidFill>
              </a:rPr>
              <a:t>:</a:t>
            </a:r>
          </a:p>
          <a:p>
            <a:pPr marL="0" indent="0" algn="ctr">
              <a:buNone/>
            </a:pPr>
            <a:endParaRPr lang="en-US" sz="1500" dirty="0">
              <a:solidFill>
                <a:schemeClr val="tx2"/>
              </a:solidFill>
            </a:endParaRPr>
          </a:p>
          <a:p>
            <a:pPr marL="0" indent="0" algn="ctr">
              <a:buNone/>
            </a:pPr>
            <a:r>
              <a:rPr lang="en-US" sz="4200" dirty="0">
                <a:solidFill>
                  <a:schemeClr val="tx1"/>
                </a:solidFill>
              </a:rPr>
              <a:t>Practice analyzing student writing with a shared writing prompt from the </a:t>
            </a:r>
            <a:r>
              <a:rPr lang="en-US" sz="4200" i="1" dirty="0">
                <a:solidFill>
                  <a:schemeClr val="tx1"/>
                </a:solidFill>
              </a:rPr>
              <a:t>Flowers for Algernon </a:t>
            </a:r>
            <a:r>
              <a:rPr lang="en-US" sz="4200" dirty="0">
                <a:solidFill>
                  <a:schemeClr val="tx1"/>
                </a:solidFill>
              </a:rPr>
              <a:t>unit.</a:t>
            </a:r>
          </a:p>
        </p:txBody>
      </p:sp>
      <p:sp>
        <p:nvSpPr>
          <p:cNvPr id="4" name="Title 3"/>
          <p:cNvSpPr>
            <a:spLocks noGrp="1"/>
          </p:cNvSpPr>
          <p:nvPr>
            <p:ph type="title"/>
          </p:nvPr>
        </p:nvSpPr>
        <p:spPr/>
        <p:txBody>
          <a:bodyPr/>
          <a:lstStyle/>
          <a:p>
            <a:r>
              <a:rPr lang="en-US" dirty="0"/>
              <a:t>What to Expect</a:t>
            </a:r>
          </a:p>
        </p:txBody>
      </p:sp>
      <p:sp>
        <p:nvSpPr>
          <p:cNvPr id="5" name="Text Placeholder 2"/>
          <p:cNvSpPr txBox="1">
            <a:spLocks/>
          </p:cNvSpPr>
          <p:nvPr/>
        </p:nvSpPr>
        <p:spPr>
          <a:xfrm>
            <a:off x="6346262" y="1193801"/>
            <a:ext cx="5034149" cy="4400176"/>
          </a:xfrm>
          <a:prstGeom prst="rect">
            <a:avLst/>
          </a:prstGeom>
          <a:ln w="381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800" b="1" dirty="0">
                <a:solidFill>
                  <a:schemeClr val="tx2"/>
                </a:solidFill>
              </a:rPr>
              <a:t>In the next session:</a:t>
            </a:r>
            <a:endParaRPr lang="en-US" sz="3800" dirty="0">
              <a:solidFill>
                <a:schemeClr val="tx2"/>
              </a:solidFill>
            </a:endParaRPr>
          </a:p>
          <a:p>
            <a:pPr marL="0" indent="0" algn="ctr">
              <a:buFont typeface="Arial"/>
              <a:buNone/>
            </a:pPr>
            <a:endParaRPr lang="en-US" sz="1500" dirty="0">
              <a:solidFill>
                <a:schemeClr val="tx2"/>
              </a:solidFill>
            </a:endParaRPr>
          </a:p>
          <a:p>
            <a:pPr marL="0" indent="0" algn="ctr">
              <a:buFont typeface="Arial"/>
              <a:buNone/>
            </a:pPr>
            <a:r>
              <a:rPr lang="en-US" sz="4200" dirty="0">
                <a:solidFill>
                  <a:schemeClr val="tx1"/>
                </a:solidFill>
              </a:rPr>
              <a:t>Apply this learning to evaluate your own student writing from your own unit!</a:t>
            </a:r>
          </a:p>
        </p:txBody>
      </p:sp>
    </p:spTree>
    <p:extLst>
      <p:ext uri="{BB962C8B-B14F-4D97-AF65-F5344CB8AC3E}">
        <p14:creationId xmlns:p14="http://schemas.microsoft.com/office/powerpoint/2010/main" val="2191057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3" name="Shape 1003"/>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70</a:t>
            </a:fld>
            <a:endParaRPr lang="en-US" sz="1600" dirty="0">
              <a:solidFill>
                <a:schemeClr val="dk1"/>
              </a:solidFill>
              <a:latin typeface="Calibri"/>
              <a:ea typeface="Calibri"/>
              <a:cs typeface="Calibri"/>
              <a:sym typeface="Calibri"/>
            </a:endParaRPr>
          </a:p>
        </p:txBody>
      </p:sp>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Remember the Cold-Read Task Writing Prompt</a:t>
            </a:r>
            <a:endParaRPr lang="en-US"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402166" y="820891"/>
            <a:ext cx="11454250" cy="5016758"/>
          </a:xfrm>
          <a:prstGeom prst="rect">
            <a:avLst/>
          </a:prstGeom>
          <a:noFill/>
        </p:spPr>
        <p:txBody>
          <a:bodyPr wrap="square" rtlCol="0">
            <a:spAutoFit/>
          </a:bodyPr>
          <a:lstStyle/>
          <a:p>
            <a:r>
              <a:rPr lang="en-US" sz="2200" i="1" dirty="0">
                <a:latin typeface="Calibri" charset="0"/>
                <a:ea typeface="Calibri" charset="0"/>
                <a:cs typeface="Calibri" charset="0"/>
              </a:rPr>
              <a:t> </a:t>
            </a:r>
            <a:endParaRPr lang="en-US" sz="2200" dirty="0">
              <a:latin typeface="Calibri" charset="0"/>
              <a:ea typeface="Calibri" charset="0"/>
              <a:cs typeface="Calibri" charset="0"/>
            </a:endParaRPr>
          </a:p>
          <a:p>
            <a:r>
              <a:rPr lang="en-US" sz="4000" dirty="0">
                <a:latin typeface="Calibri" charset="0"/>
                <a:ea typeface="Calibri" charset="0"/>
                <a:cs typeface="Calibri" charset="0"/>
              </a:rPr>
              <a:t>Write a multi-paragraph essay that explains which character’s opinion (Dr. Nemur, Dr. Strauss, or Burt) is most supported by “Does IQ Test Really Measure Intelligence?” and “IQ Tests are ‘Meaningless and Too Simplistic’ Claim Researchers.” Cite evidence from the both texts to support your response. Be sure to observe the conventions of standard English.</a:t>
            </a:r>
          </a:p>
          <a:p>
            <a:endParaRPr lang="en-US" dirty="0"/>
          </a:p>
        </p:txBody>
      </p:sp>
    </p:spTree>
    <p:extLst>
      <p:ext uri="{BB962C8B-B14F-4D97-AF65-F5344CB8AC3E}">
        <p14:creationId xmlns:p14="http://schemas.microsoft.com/office/powerpoint/2010/main" val="2352100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71</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4488" lvl="0" indent="-344488">
              <a:buFont typeface="Arial" charset="0"/>
              <a:buChar char="•"/>
            </a:pPr>
            <a:r>
              <a:rPr lang="en-US" sz="3800" b="1" dirty="0">
                <a:solidFill>
                  <a:schemeClr val="tx2"/>
                </a:solidFill>
              </a:rPr>
              <a:t>Read</a:t>
            </a:r>
            <a:r>
              <a:rPr lang="en-US" sz="3800" dirty="0">
                <a:solidFill>
                  <a:schemeClr val="tx1"/>
                </a:solidFill>
              </a:rPr>
              <a:t> Nadene’s response to the Cold Read Task prompt</a:t>
            </a:r>
          </a:p>
          <a:p>
            <a:pPr marL="344488" lvl="0" indent="-344488">
              <a:buFont typeface="Arial" charset="0"/>
              <a:buChar char="•"/>
            </a:pPr>
            <a:endParaRPr lang="en-US" sz="2500" dirty="0">
              <a:solidFill>
                <a:schemeClr val="tx1"/>
              </a:solidFill>
            </a:endParaRPr>
          </a:p>
          <a:p>
            <a:pPr marL="344488" lvl="0" indent="-344488">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her writing</a:t>
            </a:r>
          </a:p>
          <a:p>
            <a:pPr marL="808038" lvl="1" indent="-350838">
              <a:buFont typeface="Arial" charset="0"/>
              <a:buChar char="•"/>
            </a:pPr>
            <a:r>
              <a:rPr lang="en-US" sz="3800" dirty="0">
                <a:solidFill>
                  <a:schemeClr val="tx1"/>
                </a:solidFill>
              </a:rPr>
              <a:t>Areas of weakness in her writing</a:t>
            </a:r>
          </a:p>
          <a:p>
            <a:pPr lvl="0">
              <a:buFont typeface="Arial" charset="0"/>
              <a:buChar char="•"/>
            </a:pPr>
            <a:endParaRPr lang="en-US" sz="2500" dirty="0">
              <a:solidFill>
                <a:schemeClr val="tx1"/>
              </a:solidFill>
            </a:endParaRPr>
          </a:p>
          <a:p>
            <a:pPr marL="344488" lvl="0" indent="-344488">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Tree>
    <p:extLst>
      <p:ext uri="{BB962C8B-B14F-4D97-AF65-F5344CB8AC3E}">
        <p14:creationId xmlns:p14="http://schemas.microsoft.com/office/powerpoint/2010/main" val="188059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344488" lvl="0" indent="-344488">
              <a:buFont typeface="Arial" charset="0"/>
              <a:buChar char="•"/>
            </a:pPr>
            <a:r>
              <a:rPr lang="en-US" sz="4500" dirty="0">
                <a:solidFill>
                  <a:schemeClr val="tx1"/>
                </a:solidFill>
              </a:rPr>
              <a:t>What strengths do you see in Nadene’s writing?</a:t>
            </a:r>
          </a:p>
          <a:p>
            <a:pPr marL="344488" lvl="0" indent="-344488">
              <a:buFont typeface="Arial" charset="0"/>
              <a:buChar char="•"/>
            </a:pPr>
            <a:endParaRPr lang="en-US" sz="2000" dirty="0">
              <a:solidFill>
                <a:schemeClr val="tx1"/>
              </a:solidFill>
            </a:endParaRPr>
          </a:p>
          <a:p>
            <a:pPr marL="344488" lvl="0" indent="-344488">
              <a:buFont typeface="Arial" charset="0"/>
              <a:buChar char="•"/>
            </a:pPr>
            <a:r>
              <a:rPr lang="en-US" sz="4500" dirty="0">
                <a:solidFill>
                  <a:schemeClr val="tx1"/>
                </a:solidFill>
              </a:rPr>
              <a:t>What weaknesses do you see in Nadene’s writing?</a:t>
            </a:r>
          </a:p>
          <a:p>
            <a:pPr lvl="0">
              <a:buFont typeface="Arial" charset="0"/>
              <a:buChar char="•"/>
            </a:pPr>
            <a:endParaRPr lang="en-US" sz="2500" dirty="0">
              <a:solidFill>
                <a:schemeClr val="tx1"/>
              </a:solidFill>
            </a:endParaRPr>
          </a:p>
          <a:p>
            <a:pPr marL="0" lvl="0" indent="0" algn="ctr">
              <a:buNone/>
            </a:pPr>
            <a:r>
              <a:rPr lang="en-US" sz="4500" b="1" dirty="0">
                <a:solidFill>
                  <a:schemeClr val="tx2"/>
                </a:solidFill>
              </a:rPr>
              <a:t>Be specific!</a:t>
            </a:r>
          </a:p>
          <a:p>
            <a:pPr lvl="0">
              <a:buFont typeface="Arial" charset="0"/>
              <a:buChar char="•"/>
            </a:pPr>
            <a:endParaRPr lang="en-US" sz="3400" dirty="0">
              <a:solidFill>
                <a:schemeClr val="tx1"/>
              </a:solidFill>
            </a:endParaRPr>
          </a:p>
          <a:p>
            <a:pPr lvl="0">
              <a:buFont typeface="Arial" charset="0"/>
              <a:buChar char="•"/>
            </a:pPr>
            <a:endParaRPr lang="en-US" sz="34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209293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73</a:t>
            </a:fld>
            <a:endParaRPr lang="en-US" dirty="0"/>
          </a:p>
        </p:txBody>
      </p:sp>
      <p:sp>
        <p:nvSpPr>
          <p:cNvPr id="4" name="Title 3"/>
          <p:cNvSpPr>
            <a:spLocks noGrp="1"/>
          </p:cNvSpPr>
          <p:nvPr>
            <p:ph type="title"/>
          </p:nvPr>
        </p:nvSpPr>
        <p:spPr/>
        <p:txBody>
          <a:bodyPr>
            <a:normAutofit/>
          </a:bodyPr>
          <a:lstStyle/>
          <a:p>
            <a:r>
              <a:rPr lang="is-IS"/>
              <a:t>How could we support Nadene?</a:t>
            </a:r>
            <a:endParaRPr lang="en-US" dirty="0"/>
          </a:p>
        </p:txBody>
      </p:sp>
      <p:sp>
        <p:nvSpPr>
          <p:cNvPr id="10" name="TextBox 9">
            <a:extLst>
              <a:ext uri="{FF2B5EF4-FFF2-40B4-BE49-F238E27FC236}">
                <a16:creationId xmlns:a16="http://schemas.microsoft.com/office/drawing/2014/main" id="{3E97CCBD-29DC-4592-A08B-DB700FA41695}"/>
              </a:ext>
            </a:extLst>
          </p:cNvPr>
          <p:cNvSpPr txBox="1"/>
          <p:nvPr/>
        </p:nvSpPr>
        <p:spPr>
          <a:xfrm>
            <a:off x="436193" y="1294629"/>
            <a:ext cx="7559943" cy="4170372"/>
          </a:xfrm>
          <a:prstGeom prst="rect">
            <a:avLst/>
          </a:prstGeom>
          <a:noFill/>
        </p:spPr>
        <p:txBody>
          <a:bodyPr wrap="square" rtlCol="0">
            <a:spAutoFit/>
          </a:bodyPr>
          <a:lstStyle/>
          <a:p>
            <a:pPr marL="571500" indent="-571500">
              <a:buFont typeface="Arial" charset="0"/>
              <a:buChar char="•"/>
            </a:pPr>
            <a:r>
              <a:rPr lang="en-US" sz="3700" dirty="0">
                <a:latin typeface="Calibri" charset="0"/>
                <a:ea typeface="Calibri" charset="0"/>
                <a:cs typeface="Calibri" charset="0"/>
              </a:rPr>
              <a:t>Shared and Interactive Writing</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Modeling: Mentor Text</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Evidence Stems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Transitions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700" dirty="0">
                <a:latin typeface="Calibri" charset="0"/>
                <a:ea typeface="Calibri" charset="0"/>
                <a:cs typeface="Calibri" charset="0"/>
              </a:rPr>
              <a:t>Modeling: Student Examples</a:t>
            </a:r>
          </a:p>
        </p:txBody>
      </p:sp>
      <p:sp>
        <p:nvSpPr>
          <p:cNvPr id="2" name="Oval 1"/>
          <p:cNvSpPr/>
          <p:nvPr/>
        </p:nvSpPr>
        <p:spPr>
          <a:xfrm>
            <a:off x="436193" y="4597545"/>
            <a:ext cx="6614809" cy="1044839"/>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6301" y="1751106"/>
            <a:ext cx="4686300" cy="3568700"/>
          </a:xfrm>
          <a:prstGeom prst="rect">
            <a:avLst/>
          </a:prstGeom>
          <a:ln w="31750">
            <a:solidFill>
              <a:schemeClr val="tx1"/>
            </a:solidFill>
          </a:ln>
        </p:spPr>
      </p:pic>
      <p:sp>
        <p:nvSpPr>
          <p:cNvPr id="7" name="Shape 152">
            <a:extLst>
              <a:ext uri="{FF2B5EF4-FFF2-40B4-BE49-F238E27FC236}">
                <a16:creationId xmlns:a16="http://schemas.microsoft.com/office/drawing/2014/main" id="{EFC69E98-DB5A-2B4B-99DC-284A535BCB60}"/>
              </a:ext>
            </a:extLst>
          </p:cNvPr>
          <p:cNvSpPr/>
          <p:nvPr/>
        </p:nvSpPr>
        <p:spPr>
          <a:xfrm>
            <a:off x="10740575" y="541981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449223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623AB3B-33E7-4D59-AD80-DEDE5848F82B}"/>
              </a:ext>
            </a:extLst>
          </p:cNvPr>
          <p:cNvSpPr txBox="1">
            <a:spLocks/>
          </p:cNvSpPr>
          <p:nvPr/>
        </p:nvSpPr>
        <p:spPr>
          <a:xfrm>
            <a:off x="0" y="8664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Modeling Using Student Examples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5" name="TextBox 4"/>
          <p:cNvSpPr txBox="1"/>
          <p:nvPr/>
        </p:nvSpPr>
        <p:spPr>
          <a:xfrm>
            <a:off x="5136204" y="1077568"/>
            <a:ext cx="6809362" cy="3908762"/>
          </a:xfrm>
          <a:prstGeom prst="rect">
            <a:avLst/>
          </a:prstGeom>
          <a:noFill/>
        </p:spPr>
        <p:txBody>
          <a:bodyPr wrap="square" rtlCol="0">
            <a:spAutoFit/>
          </a:bodyPr>
          <a:lstStyle/>
          <a:p>
            <a:pPr marL="457200" indent="-457200">
              <a:buFont typeface="Arial" charset="0"/>
              <a:buChar char="•"/>
            </a:pPr>
            <a:r>
              <a:rPr lang="en-US" sz="4200" b="1" dirty="0">
                <a:solidFill>
                  <a:schemeClr val="tx2"/>
                </a:solidFill>
                <a:latin typeface="Calibri" charset="0"/>
                <a:ea typeface="Calibri" charset="0"/>
                <a:cs typeface="Calibri" charset="0"/>
              </a:rPr>
              <a:t>Read</a:t>
            </a:r>
            <a:r>
              <a:rPr lang="en-US" sz="4200" dirty="0">
                <a:latin typeface="Calibri" charset="0"/>
                <a:ea typeface="Calibri" charset="0"/>
                <a:cs typeface="Calibri" charset="0"/>
              </a:rPr>
              <a:t> the Modeling (Student Examples) strategy guide</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do you </a:t>
            </a:r>
            <a:r>
              <a:rPr lang="en-US" sz="4200" b="1" dirty="0">
                <a:solidFill>
                  <a:schemeClr val="tx2"/>
                </a:solidFill>
                <a:latin typeface="Calibri" charset="0"/>
                <a:ea typeface="Calibri" charset="0"/>
                <a:cs typeface="Calibri" charset="0"/>
              </a:rPr>
              <a:t>notice</a:t>
            </a:r>
            <a:r>
              <a:rPr lang="en-US" sz="4200" dirty="0">
                <a:latin typeface="Calibri" charset="0"/>
                <a:ea typeface="Calibri" charset="0"/>
                <a:cs typeface="Calibri" charset="0"/>
              </a:rPr>
              <a:t>?</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200" dirty="0">
                <a:latin typeface="Calibri" charset="0"/>
                <a:ea typeface="Calibri" charset="0"/>
                <a:cs typeface="Calibri" charset="0"/>
              </a:rPr>
              <a:t>What do you </a:t>
            </a:r>
            <a:r>
              <a:rPr lang="en-US" sz="4200" b="1" dirty="0">
                <a:solidFill>
                  <a:schemeClr val="tx2"/>
                </a:solidFill>
                <a:latin typeface="Calibri" charset="0"/>
                <a:ea typeface="Calibri" charset="0"/>
                <a:cs typeface="Calibri" charset="0"/>
              </a:rPr>
              <a:t>wonder</a:t>
            </a:r>
            <a:r>
              <a:rPr lang="en-US" sz="4200" dirty="0">
                <a:latin typeface="Calibri" charset="0"/>
                <a:ea typeface="Calibri" charset="0"/>
                <a:cs typeface="Calibri" charset="0"/>
              </a:rPr>
              <a:t>?</a:t>
            </a:r>
          </a:p>
        </p:txBody>
      </p:sp>
      <p:sp>
        <p:nvSpPr>
          <p:cNvPr id="6" name="Slide Number Placeholder 5">
            <a:extLst>
              <a:ext uri="{FF2B5EF4-FFF2-40B4-BE49-F238E27FC236}">
                <a16:creationId xmlns:a16="http://schemas.microsoft.com/office/drawing/2014/main" id="{DA6C551C-369B-2D4C-BC04-1B3E9E1FFBD8}"/>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74</a:t>
            </a:fld>
            <a:endParaRPr lang="en-US" dirty="0"/>
          </a:p>
        </p:txBody>
      </p:sp>
      <p:sp>
        <p:nvSpPr>
          <p:cNvPr id="7" name="Shape 152">
            <a:extLst>
              <a:ext uri="{FF2B5EF4-FFF2-40B4-BE49-F238E27FC236}">
                <a16:creationId xmlns:a16="http://schemas.microsoft.com/office/drawing/2014/main" id="{3A8DC6DC-B1A0-384D-B826-014BFDBE5BFB}"/>
              </a:ext>
            </a:extLst>
          </p:cNvPr>
          <p:cNvSpPr/>
          <p:nvPr/>
        </p:nvSpPr>
        <p:spPr>
          <a:xfrm>
            <a:off x="34879" y="5984315"/>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9490973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66D75DDD-CB12-40DB-83A3-4E7B0CD4BDE1}"/>
              </a:ext>
            </a:extLst>
          </p:cNvPr>
          <p:cNvSpPr txBox="1">
            <a:spLocks/>
          </p:cNvSpPr>
          <p:nvPr/>
        </p:nvSpPr>
        <p:spPr>
          <a:xfrm>
            <a:off x="0" y="6690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Let’s Discuss!</a:t>
            </a:r>
          </a:p>
        </p:txBody>
      </p:sp>
      <p:sp>
        <p:nvSpPr>
          <p:cNvPr id="5" name="TextBox 4"/>
          <p:cNvSpPr txBox="1"/>
          <p:nvPr/>
        </p:nvSpPr>
        <p:spPr>
          <a:xfrm>
            <a:off x="4972417" y="1538751"/>
            <a:ext cx="6719777" cy="3785652"/>
          </a:xfrm>
          <a:prstGeom prst="rect">
            <a:avLst/>
          </a:prstGeom>
          <a:noFill/>
        </p:spPr>
        <p:txBody>
          <a:bodyPr wrap="square" rtlCol="0">
            <a:spAutoFit/>
          </a:bodyPr>
          <a:lstStyle/>
          <a:p>
            <a:pPr marL="457200" indent="-457200">
              <a:buFont typeface="Arial" charset="0"/>
              <a:buChar char="•"/>
            </a:pPr>
            <a:r>
              <a:rPr lang="en-US" sz="4000" dirty="0">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notice</a:t>
            </a:r>
            <a:r>
              <a:rPr lang="en-US" sz="4000" dirty="0">
                <a:latin typeface="Calibri" charset="0"/>
                <a:ea typeface="Calibri" charset="0"/>
                <a:cs typeface="Calibri" charset="0"/>
              </a:rPr>
              <a:t> about this strategy?</a:t>
            </a:r>
          </a:p>
          <a:p>
            <a:pPr marL="457200" indent="-457200">
              <a:buFont typeface="Arial" charset="0"/>
              <a:buChar char="•"/>
            </a:pPr>
            <a:endParaRPr lang="en-US" sz="4000" dirty="0">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What do you </a:t>
            </a:r>
            <a:r>
              <a:rPr lang="en-US" sz="4000" b="1" dirty="0">
                <a:solidFill>
                  <a:schemeClr val="tx2"/>
                </a:solidFill>
                <a:latin typeface="Calibri" charset="0"/>
                <a:ea typeface="Calibri" charset="0"/>
                <a:cs typeface="Calibri" charset="0"/>
              </a:rPr>
              <a:t>wonder</a:t>
            </a:r>
            <a:r>
              <a:rPr lang="en-US" sz="4000" dirty="0">
                <a:latin typeface="Calibri" charset="0"/>
                <a:ea typeface="Calibri" charset="0"/>
                <a:cs typeface="Calibri" charset="0"/>
              </a:rPr>
              <a:t> about this strategy?</a:t>
            </a:r>
          </a:p>
          <a:p>
            <a:pPr marL="457200" indent="-457200">
              <a:buFont typeface="Arial" charset="0"/>
              <a:buChar char="•"/>
            </a:pPr>
            <a:endParaRPr lang="en-US" sz="4000"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7" name="Slide Number Placeholder 5">
            <a:extLst>
              <a:ext uri="{FF2B5EF4-FFF2-40B4-BE49-F238E27FC236}">
                <a16:creationId xmlns:a16="http://schemas.microsoft.com/office/drawing/2014/main" id="{7ED23B02-FC54-D842-9E12-74A8EFAAECEE}"/>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75</a:t>
            </a:fld>
            <a:endParaRPr lang="en-US" dirty="0"/>
          </a:p>
        </p:txBody>
      </p:sp>
      <p:sp>
        <p:nvSpPr>
          <p:cNvPr id="8" name="Shape 152">
            <a:extLst>
              <a:ext uri="{FF2B5EF4-FFF2-40B4-BE49-F238E27FC236}">
                <a16:creationId xmlns:a16="http://schemas.microsoft.com/office/drawing/2014/main" id="{E320235C-FEDC-E244-94B7-AFC83A52B065}"/>
              </a:ext>
            </a:extLst>
          </p:cNvPr>
          <p:cNvSpPr/>
          <p:nvPr/>
        </p:nvSpPr>
        <p:spPr>
          <a:xfrm>
            <a:off x="34879" y="5984315"/>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3974931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76</a:t>
            </a:fld>
            <a:endParaRPr lang="en-US" dirty="0"/>
          </a:p>
        </p:txBody>
      </p:sp>
      <p:sp>
        <p:nvSpPr>
          <p:cNvPr id="3" name="Text Placeholder 2"/>
          <p:cNvSpPr>
            <a:spLocks noGrp="1"/>
          </p:cNvSpPr>
          <p:nvPr>
            <p:ph type="body" sz="quarter" idx="10"/>
          </p:nvPr>
        </p:nvSpPr>
        <p:spPr>
          <a:xfrm>
            <a:off x="5676763" y="1193800"/>
            <a:ext cx="6105662" cy="4822825"/>
          </a:xfrm>
        </p:spPr>
        <p:txBody>
          <a:bodyPr/>
          <a:lstStyle/>
          <a:p>
            <a:pPr marL="0" indent="0" algn="ctr">
              <a:buNone/>
            </a:pPr>
            <a:r>
              <a:rPr lang="en-US" sz="3400" b="1" dirty="0">
                <a:solidFill>
                  <a:schemeClr val="tx1"/>
                </a:solidFill>
              </a:rPr>
              <a:t>Our Task</a:t>
            </a:r>
          </a:p>
          <a:p>
            <a:pPr marL="0" indent="0">
              <a:buNone/>
            </a:pPr>
            <a:r>
              <a:rPr lang="en-US" sz="3400" dirty="0">
                <a:solidFill>
                  <a:schemeClr val="tx1"/>
                </a:solidFill>
              </a:rPr>
              <a:t>Write a multi-paragraph essay that explains which character’s opinion (Dr. Nemur, Dr. Strauss, or Burt) is most supported by “Does IQ Test Really Measure Intelligence?” and “IQ Tests are ‘Meaningless and Too Simplistic’ Claim Researchers.”</a:t>
            </a:r>
          </a:p>
          <a:p>
            <a:endParaRPr lang="en-US" dirty="0"/>
          </a:p>
        </p:txBody>
      </p:sp>
      <p:sp>
        <p:nvSpPr>
          <p:cNvPr id="4" name="Title 3"/>
          <p:cNvSpPr>
            <a:spLocks noGrp="1"/>
          </p:cNvSpPr>
          <p:nvPr>
            <p:ph type="title"/>
          </p:nvPr>
        </p:nvSpPr>
        <p:spPr/>
        <p:txBody>
          <a:bodyPr>
            <a:normAutofit/>
          </a:bodyPr>
          <a:lstStyle/>
          <a:p>
            <a:r>
              <a:rPr lang="en-US" dirty="0"/>
              <a:t>Let’s Prepare!</a:t>
            </a:r>
          </a:p>
        </p:txBody>
      </p:sp>
      <p:sp>
        <p:nvSpPr>
          <p:cNvPr id="2" name="TextBox 1"/>
          <p:cNvSpPr txBox="1"/>
          <p:nvPr/>
        </p:nvSpPr>
        <p:spPr>
          <a:xfrm>
            <a:off x="931332" y="1248833"/>
            <a:ext cx="3958167" cy="369332"/>
          </a:xfrm>
          <a:prstGeom prst="rect">
            <a:avLst/>
          </a:prstGeom>
          <a:noFill/>
        </p:spPr>
        <p:txBody>
          <a:bodyPr wrap="square" rtlCol="0">
            <a:spAutoFit/>
          </a:bodyPr>
          <a:lstStyle/>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26" y="1433500"/>
            <a:ext cx="4745431" cy="3191618"/>
          </a:xfrm>
          <a:prstGeom prst="rect">
            <a:avLst/>
          </a:prstGeom>
        </p:spPr>
      </p:pic>
    </p:spTree>
    <p:extLst>
      <p:ext uri="{BB962C8B-B14F-4D97-AF65-F5344CB8AC3E}">
        <p14:creationId xmlns:p14="http://schemas.microsoft.com/office/powerpoint/2010/main" val="107384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77</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lgn="ctr">
              <a:buNone/>
            </a:pPr>
            <a:r>
              <a:rPr lang="en-US" sz="6000" dirty="0">
                <a:solidFill>
                  <a:schemeClr val="tx1"/>
                </a:solidFill>
              </a:rPr>
              <a:t>Organization!</a:t>
            </a:r>
          </a:p>
          <a:p>
            <a:pPr marL="0" lvl="0" indent="0" algn="ctr">
              <a:buNone/>
            </a:pPr>
            <a:endParaRPr lang="en-US" sz="4000" dirty="0"/>
          </a:p>
          <a:p>
            <a:pPr marL="0" lvl="0" indent="0" algn="ctr">
              <a:buNone/>
            </a:pPr>
            <a:r>
              <a:rPr lang="en-US" sz="5500" b="1" dirty="0">
                <a:solidFill>
                  <a:schemeClr val="tx2"/>
                </a:solidFill>
              </a:rPr>
              <a:t>Turn and Talk:</a:t>
            </a:r>
          </a:p>
          <a:p>
            <a:pPr marL="0" lvl="0" indent="0" algn="ctr">
              <a:buNone/>
            </a:pPr>
            <a:r>
              <a:rPr lang="en-US" sz="5500" dirty="0">
                <a:solidFill>
                  <a:schemeClr val="tx1"/>
                </a:solidFill>
              </a:rPr>
              <a:t>What does organization mean in writing?</a:t>
            </a:r>
          </a:p>
        </p:txBody>
      </p:sp>
      <p:sp>
        <p:nvSpPr>
          <p:cNvPr id="4" name="Title 3"/>
          <p:cNvSpPr>
            <a:spLocks noGrp="1"/>
          </p:cNvSpPr>
          <p:nvPr>
            <p:ph type="title"/>
          </p:nvPr>
        </p:nvSpPr>
        <p:spPr/>
        <p:txBody>
          <a:bodyPr>
            <a:normAutofit/>
          </a:bodyPr>
          <a:lstStyle/>
          <a:p>
            <a:r>
              <a:rPr lang="en-US" dirty="0"/>
              <a:t>What trait will we focus 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85237"/>
            <a:ext cx="1126742" cy="757809"/>
          </a:xfrm>
          <a:prstGeom prst="rect">
            <a:avLst/>
          </a:prstGeom>
        </p:spPr>
      </p:pic>
    </p:spTree>
    <p:extLst>
      <p:ext uri="{BB962C8B-B14F-4D97-AF65-F5344CB8AC3E}">
        <p14:creationId xmlns:p14="http://schemas.microsoft.com/office/powerpoint/2010/main" val="142243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78</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r>
              <a:rPr lang="en-US" sz="3200" dirty="0"/>
              <a:t> </a:t>
            </a:r>
          </a:p>
        </p:txBody>
      </p:sp>
      <p:sp>
        <p:nvSpPr>
          <p:cNvPr id="4" name="Title 3"/>
          <p:cNvSpPr>
            <a:spLocks noGrp="1"/>
          </p:cNvSpPr>
          <p:nvPr>
            <p:ph type="title"/>
          </p:nvPr>
        </p:nvSpPr>
        <p:spPr/>
        <p:txBody>
          <a:bodyPr>
            <a:normAutofit/>
          </a:bodyPr>
          <a:lstStyle/>
          <a:p>
            <a:r>
              <a:rPr lang="en-US" dirty="0"/>
              <a:t>Organization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268" y="1693420"/>
            <a:ext cx="4913758" cy="390970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0287" y="1693420"/>
            <a:ext cx="5434494" cy="3909708"/>
          </a:xfrm>
          <a:prstGeom prst="rect">
            <a:avLst/>
          </a:prstGeom>
        </p:spPr>
      </p:pic>
      <p:cxnSp>
        <p:nvCxnSpPr>
          <p:cNvPr id="13" name="Straight Arrow Connector 12"/>
          <p:cNvCxnSpPr/>
          <p:nvPr/>
        </p:nvCxnSpPr>
        <p:spPr>
          <a:xfrm>
            <a:off x="5408578" y="3648274"/>
            <a:ext cx="823609" cy="0"/>
          </a:xfrm>
          <a:prstGeom prst="straightConnector1">
            <a:avLst/>
          </a:prstGeom>
          <a:ln w="7302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5258" y="756955"/>
            <a:ext cx="1126742" cy="757809"/>
          </a:xfrm>
          <a:prstGeom prst="rect">
            <a:avLst/>
          </a:prstGeom>
        </p:spPr>
      </p:pic>
    </p:spTree>
    <p:extLst>
      <p:ext uri="{BB962C8B-B14F-4D97-AF65-F5344CB8AC3E}">
        <p14:creationId xmlns:p14="http://schemas.microsoft.com/office/powerpoint/2010/main" val="147457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3" name="Text Placeholder 2"/>
          <p:cNvSpPr>
            <a:spLocks noGrp="1"/>
          </p:cNvSpPr>
          <p:nvPr>
            <p:ph type="body" sz="quarter" idx="10"/>
          </p:nvPr>
        </p:nvSpPr>
        <p:spPr/>
        <p:txBody>
          <a:bodyPr/>
          <a:lstStyle/>
          <a:p>
            <a:pPr marL="344488" indent="-344488"/>
            <a:r>
              <a:rPr lang="en-US" sz="4000" b="1" dirty="0">
                <a:solidFill>
                  <a:schemeClr val="tx2"/>
                </a:solidFill>
              </a:rPr>
              <a:t>Read</a:t>
            </a:r>
            <a:r>
              <a:rPr lang="en-US" sz="4000" dirty="0"/>
              <a:t> </a:t>
            </a:r>
            <a:r>
              <a:rPr lang="en-US" sz="4000" dirty="0">
                <a:solidFill>
                  <a:schemeClr val="tx1"/>
                </a:solidFill>
              </a:rPr>
              <a:t>standard W.8.2 in your note catcher. </a:t>
            </a:r>
          </a:p>
          <a:p>
            <a:pPr marL="344488" indent="-344488"/>
            <a:r>
              <a:rPr lang="en-US" sz="4000" b="1" dirty="0">
                <a:solidFill>
                  <a:schemeClr val="tx2"/>
                </a:solidFill>
              </a:rPr>
              <a:t>Identify/highlight</a:t>
            </a:r>
            <a:r>
              <a:rPr lang="en-US" sz="4000" dirty="0"/>
              <a:t> </a:t>
            </a:r>
            <a:r>
              <a:rPr lang="en-US" sz="4000" dirty="0">
                <a:solidFill>
                  <a:schemeClr val="tx1"/>
                </a:solidFill>
              </a:rPr>
              <a:t>evidence of “organization” in the standard</a:t>
            </a:r>
          </a:p>
          <a:p>
            <a:pPr marL="344488" indent="-344488"/>
            <a:r>
              <a:rPr lang="en-US" sz="4000" b="1" dirty="0">
                <a:solidFill>
                  <a:schemeClr val="tx2"/>
                </a:solidFill>
              </a:rPr>
              <a:t>Discuss: </a:t>
            </a:r>
            <a:r>
              <a:rPr lang="en-US" sz="4000" dirty="0">
                <a:solidFill>
                  <a:schemeClr val="tx1"/>
                </a:solidFill>
              </a:rPr>
              <a:t>What is expected of you as 8</a:t>
            </a:r>
            <a:r>
              <a:rPr lang="en-US" sz="4000" baseline="30000" dirty="0">
                <a:solidFill>
                  <a:schemeClr val="tx1"/>
                </a:solidFill>
              </a:rPr>
              <a:t>th</a:t>
            </a:r>
            <a:r>
              <a:rPr lang="en-US" sz="4000" dirty="0">
                <a:solidFill>
                  <a:schemeClr val="tx1"/>
                </a:solidFill>
              </a:rPr>
              <a:t> graders when it comes to organizing your writing?</a:t>
            </a:r>
          </a:p>
        </p:txBody>
      </p:sp>
      <p:sp>
        <p:nvSpPr>
          <p:cNvPr id="4" name="Title 3"/>
          <p:cNvSpPr>
            <a:spLocks noGrp="1"/>
          </p:cNvSpPr>
          <p:nvPr>
            <p:ph type="title"/>
          </p:nvPr>
        </p:nvSpPr>
        <p:spPr/>
        <p:txBody>
          <a:bodyPr>
            <a:normAutofit/>
          </a:bodyPr>
          <a:lstStyle/>
          <a:p>
            <a:r>
              <a:rPr lang="en-US" dirty="0"/>
              <a:t>What is expected of us?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094" y="4378325"/>
            <a:ext cx="2298700" cy="1638300"/>
          </a:xfrm>
          <a:prstGeom prst="rect">
            <a:avLst/>
          </a:prstGeom>
        </p:spPr>
      </p:pic>
    </p:spTree>
    <p:extLst>
      <p:ext uri="{BB962C8B-B14F-4D97-AF65-F5344CB8AC3E}">
        <p14:creationId xmlns:p14="http://schemas.microsoft.com/office/powerpoint/2010/main" val="77401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a:t>
            </a:fld>
            <a:endParaRPr lang="uk-UA" dirty="0"/>
          </a:p>
        </p:txBody>
      </p:sp>
      <p:sp>
        <p:nvSpPr>
          <p:cNvPr id="4" name="Title 3"/>
          <p:cNvSpPr>
            <a:spLocks noGrp="1"/>
          </p:cNvSpPr>
          <p:nvPr>
            <p:ph type="title"/>
          </p:nvPr>
        </p:nvSpPr>
        <p:spPr/>
        <p:txBody>
          <a:bodyPr/>
          <a:lstStyle/>
          <a:p>
            <a:r>
              <a:rPr lang="en-US" dirty="0"/>
              <a:t>How will we do this?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7765" y="1496443"/>
            <a:ext cx="5267357" cy="3971057"/>
          </a:xfrm>
          <a:prstGeom prst="rect">
            <a:avLst/>
          </a:prstGeom>
          <a:ln w="38100">
            <a:solidFill>
              <a:schemeClr val="accent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749" y="1225945"/>
            <a:ext cx="3565330" cy="4487398"/>
          </a:xfrm>
          <a:prstGeom prst="rect">
            <a:avLst/>
          </a:prstGeom>
          <a:ln w="38100">
            <a:solidFill>
              <a:schemeClr val="accent1"/>
            </a:solidFill>
          </a:ln>
        </p:spPr>
      </p:pic>
      <p:sp>
        <p:nvSpPr>
          <p:cNvPr id="6" name="Rectangle 5">
            <a:extLst>
              <a:ext uri="{FF2B5EF4-FFF2-40B4-BE49-F238E27FC236}">
                <a16:creationId xmlns:a16="http://schemas.microsoft.com/office/drawing/2014/main" id="{D18C5F68-71C1-6446-97ED-252455007784}"/>
              </a:ext>
            </a:extLst>
          </p:cNvPr>
          <p:cNvSpPr/>
          <p:nvPr/>
        </p:nvSpPr>
        <p:spPr>
          <a:xfrm>
            <a:off x="1188720" y="573163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7413954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80</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What does it look like in action?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793" y="1155314"/>
            <a:ext cx="4791053" cy="4763754"/>
          </a:xfrm>
          <a:prstGeom prst="rect">
            <a:avLst/>
          </a:prstGeom>
          <a:ln w="38100">
            <a:solidFill>
              <a:schemeClr val="tx1"/>
            </a:solidFill>
          </a:ln>
        </p:spPr>
      </p:pic>
      <p:sp>
        <p:nvSpPr>
          <p:cNvPr id="5" name="TextBox 4"/>
          <p:cNvSpPr txBox="1"/>
          <p:nvPr/>
        </p:nvSpPr>
        <p:spPr>
          <a:xfrm>
            <a:off x="5923359" y="1374499"/>
            <a:ext cx="4835432" cy="4493538"/>
          </a:xfrm>
          <a:prstGeom prst="rect">
            <a:avLst/>
          </a:prstGeom>
          <a:noFill/>
        </p:spPr>
        <p:txBody>
          <a:bodyPr wrap="square" rtlCol="0">
            <a:spAutoFit/>
          </a:bodyPr>
          <a:lstStyle/>
          <a:p>
            <a:pPr marL="457200" indent="-457200">
              <a:buFont typeface="Arial" charset="0"/>
              <a:buChar char="•"/>
            </a:pPr>
            <a:r>
              <a:rPr lang="en-US" sz="3800" b="1" dirty="0">
                <a:solidFill>
                  <a:schemeClr val="tx2"/>
                </a:solidFill>
                <a:latin typeface="Calibri" charset="0"/>
                <a:ea typeface="Calibri" charset="0"/>
                <a:cs typeface="Calibri" charset="0"/>
              </a:rPr>
              <a:t>Read</a:t>
            </a:r>
            <a:r>
              <a:rPr lang="en-US" sz="3800" dirty="0">
                <a:latin typeface="Calibri" charset="0"/>
                <a:ea typeface="Calibri" charset="0"/>
                <a:cs typeface="Calibri" charset="0"/>
              </a:rPr>
              <a:t> the exemplar response</a:t>
            </a:r>
          </a:p>
          <a:p>
            <a:pPr marL="457200" indent="-457200">
              <a:buFont typeface="Arial" charset="0"/>
              <a:buChar char="•"/>
            </a:pPr>
            <a:endParaRPr lang="en-US" sz="20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Discuss: </a:t>
            </a:r>
            <a:r>
              <a:rPr lang="en-US" sz="3800" dirty="0">
                <a:latin typeface="Calibri" charset="0"/>
                <a:ea typeface="Calibri" charset="0"/>
                <a:cs typeface="Calibri" charset="0"/>
              </a:rPr>
              <a:t>What do you notice about how this student organized their writing?</a:t>
            </a:r>
          </a:p>
        </p:txBody>
      </p:sp>
      <p:sp>
        <p:nvSpPr>
          <p:cNvPr id="9" name="Shape 152">
            <a:extLst>
              <a:ext uri="{FF2B5EF4-FFF2-40B4-BE49-F238E27FC236}">
                <a16:creationId xmlns:a16="http://schemas.microsoft.com/office/drawing/2014/main" id="{CDCEB788-EA59-2142-AE81-9A68D445DF6A}"/>
              </a:ext>
            </a:extLst>
          </p:cNvPr>
          <p:cNvSpPr/>
          <p:nvPr/>
        </p:nvSpPr>
        <p:spPr>
          <a:xfrm>
            <a:off x="0" y="590078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31185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81</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288925" lvl="0" indent="-288925">
              <a:buFont typeface="Arial" charset="0"/>
              <a:buChar char="•"/>
            </a:pPr>
            <a:r>
              <a:rPr lang="en-US" sz="4000" b="1" dirty="0">
                <a:solidFill>
                  <a:schemeClr val="tx2"/>
                </a:solidFill>
              </a:rPr>
              <a:t>Work</a:t>
            </a:r>
            <a:r>
              <a:rPr lang="en-US" sz="4000" b="1" dirty="0">
                <a:solidFill>
                  <a:schemeClr val="tx1"/>
                </a:solidFill>
              </a:rPr>
              <a:t> </a:t>
            </a:r>
            <a:r>
              <a:rPr lang="en-US" sz="4000" dirty="0">
                <a:solidFill>
                  <a:schemeClr val="tx1"/>
                </a:solidFill>
              </a:rPr>
              <a:t>with a partner</a:t>
            </a:r>
          </a:p>
          <a:p>
            <a:pPr marL="288925" lvl="0" indent="-288925">
              <a:buFont typeface="Arial" charset="0"/>
              <a:buChar char="•"/>
            </a:pPr>
            <a:endParaRPr lang="en-US" sz="2000" dirty="0">
              <a:solidFill>
                <a:schemeClr val="tx1"/>
              </a:solidFill>
            </a:endParaRPr>
          </a:p>
          <a:p>
            <a:pPr marL="288925" lvl="0" indent="-288925">
              <a:buFont typeface="Arial" charset="0"/>
              <a:buChar char="•"/>
            </a:pPr>
            <a:r>
              <a:rPr lang="en-US" sz="4000" b="1" dirty="0">
                <a:solidFill>
                  <a:schemeClr val="tx2"/>
                </a:solidFill>
              </a:rPr>
              <a:t>Analyze</a:t>
            </a:r>
            <a:r>
              <a:rPr lang="en-US" sz="4000" b="1" dirty="0">
                <a:solidFill>
                  <a:schemeClr val="tx1"/>
                </a:solidFill>
              </a:rPr>
              <a:t> </a:t>
            </a:r>
            <a:r>
              <a:rPr lang="en-US" sz="4000" dirty="0">
                <a:solidFill>
                  <a:schemeClr val="tx1"/>
                </a:solidFill>
              </a:rPr>
              <a:t>each paragraph</a:t>
            </a:r>
          </a:p>
          <a:p>
            <a:pPr marL="742950" lvl="1" indent="-285750">
              <a:lnSpc>
                <a:spcPct val="100000"/>
              </a:lnSpc>
              <a:spcBef>
                <a:spcPts val="0"/>
              </a:spcBef>
              <a:buFont typeface="Arial" charset="0"/>
              <a:buChar char="•"/>
              <a:defRPr/>
            </a:pPr>
            <a:r>
              <a:rPr lang="en-US" sz="3500" dirty="0">
                <a:solidFill>
                  <a:schemeClr val="tx1"/>
                </a:solidFill>
              </a:rPr>
              <a:t>What job is this paragraph doing in the essay?</a:t>
            </a:r>
          </a:p>
          <a:p>
            <a:pPr marL="742950" lvl="1" indent="-285750">
              <a:buFont typeface="Arial" charset="0"/>
              <a:buChar char="•"/>
            </a:pPr>
            <a:r>
              <a:rPr lang="en-US" sz="3500" dirty="0">
                <a:solidFill>
                  <a:schemeClr val="tx1"/>
                </a:solidFill>
              </a:rPr>
              <a:t>What information does it contain?</a:t>
            </a:r>
          </a:p>
          <a:p>
            <a:pPr marL="742950" lvl="1" indent="-285750">
              <a:buFont typeface="Arial" charset="0"/>
              <a:buChar char="•"/>
            </a:pPr>
            <a:r>
              <a:rPr lang="en-US" sz="3500" dirty="0">
                <a:solidFill>
                  <a:schemeClr val="tx1"/>
                </a:solidFill>
              </a:rPr>
              <a:t>What job does the last sentence do? Why is that important?</a:t>
            </a:r>
          </a:p>
          <a:p>
            <a:pPr lvl="1">
              <a:buFont typeface="Arial" charset="0"/>
              <a:buChar char="•"/>
            </a:pPr>
            <a:endParaRPr lang="en-US" sz="3000" b="1" dirty="0"/>
          </a:p>
          <a:p>
            <a:pPr lvl="0">
              <a:buFont typeface="Arial" charset="0"/>
              <a:buChar char="•"/>
            </a:pPr>
            <a:endParaRPr lang="en-US" sz="3400" b="1" dirty="0"/>
          </a:p>
          <a:p>
            <a:pPr marL="0" lvl="0" indent="0">
              <a:buNone/>
            </a:pPr>
            <a:endParaRPr lang="en-US" sz="3400" b="1"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Dig a Little Deeper</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76410"/>
            <a:ext cx="1126742" cy="757809"/>
          </a:xfrm>
          <a:prstGeom prst="rect">
            <a:avLst/>
          </a:prstGeom>
        </p:spPr>
      </p:pic>
    </p:spTree>
    <p:extLst>
      <p:ext uri="{BB962C8B-B14F-4D97-AF65-F5344CB8AC3E}">
        <p14:creationId xmlns:p14="http://schemas.microsoft.com/office/powerpoint/2010/main" val="3057820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dirty="0"/>
          </a:p>
          <a:p>
            <a:pPr marL="0" lvl="0" indent="0">
              <a:buNone/>
            </a:pPr>
            <a:endParaRPr lang="en-US" sz="1000" dirty="0"/>
          </a:p>
          <a:p>
            <a:pPr marL="0" lvl="0" indent="0" algn="ctr">
              <a:buNone/>
            </a:pPr>
            <a:r>
              <a:rPr lang="en-US" sz="5000" dirty="0">
                <a:solidFill>
                  <a:schemeClr val="tx1"/>
                </a:solidFill>
              </a:rPr>
              <a:t>How did the clear and strong organization in this essay help us follow the writer’s thinking?</a:t>
            </a:r>
          </a:p>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Discuss!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5258" y="785237"/>
            <a:ext cx="1126742" cy="757809"/>
          </a:xfrm>
          <a:prstGeom prst="rect">
            <a:avLst/>
          </a:prstGeom>
        </p:spPr>
      </p:pic>
    </p:spTree>
    <p:extLst>
      <p:ext uri="{BB962C8B-B14F-4D97-AF65-F5344CB8AC3E}">
        <p14:creationId xmlns:p14="http://schemas.microsoft.com/office/powerpoint/2010/main" val="183222043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And</a:t>
            </a:r>
            <a:r>
              <a:rPr lang="is-IS" sz="4000" b="0" i="0" u="none" strike="noStrike" cap="none" dirty="0">
                <a:solidFill>
                  <a:schemeClr val="lt1"/>
                </a:solidFill>
                <a:latin typeface="Calibri"/>
                <a:ea typeface="Calibri"/>
                <a:cs typeface="Calibri"/>
                <a:sym typeface="Calibri"/>
              </a:rPr>
              <a:t>… cut!</a:t>
            </a:r>
            <a:endParaRPr lang="en-US" sz="4000" b="0" i="0" u="none" strike="noStrike" cap="none" dirty="0">
              <a:solidFill>
                <a:schemeClr val="lt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6885" y="986238"/>
            <a:ext cx="5778230" cy="5098438"/>
          </a:xfrm>
          <a:prstGeom prst="rect">
            <a:avLst/>
          </a:prstGeom>
        </p:spPr>
      </p:pic>
      <p:sp>
        <p:nvSpPr>
          <p:cNvPr id="5" name="Slide Number Placeholder 5">
            <a:extLst>
              <a:ext uri="{FF2B5EF4-FFF2-40B4-BE49-F238E27FC236}">
                <a16:creationId xmlns:a16="http://schemas.microsoft.com/office/drawing/2014/main" id="{44D9C4CE-28E6-1A4E-A1A6-4DEA6BD5B2E1}"/>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83</a:t>
            </a:fld>
            <a:endParaRPr lang="en-US" dirty="0"/>
          </a:p>
        </p:txBody>
      </p:sp>
    </p:spTree>
    <p:extLst>
      <p:ext uri="{BB962C8B-B14F-4D97-AF65-F5344CB8AC3E}">
        <p14:creationId xmlns:p14="http://schemas.microsoft.com/office/powerpoint/2010/main" val="5993027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623AB3B-33E7-4D59-AD80-DEDE5848F82B}"/>
              </a:ext>
            </a:extLst>
          </p:cNvPr>
          <p:cNvSpPr txBox="1">
            <a:spLocks/>
          </p:cNvSpPr>
          <p:nvPr/>
        </p:nvSpPr>
        <p:spPr>
          <a:xfrm>
            <a:off x="0" y="86647"/>
            <a:ext cx="12192000" cy="756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latin typeface="Calibri" charset="0"/>
                <a:ea typeface="Calibri" charset="0"/>
                <a:cs typeface="Calibri" charset="0"/>
              </a:rPr>
              <a:t>Debrief: Modeling Using Student Examples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5" name="TextBox 4"/>
          <p:cNvSpPr txBox="1"/>
          <p:nvPr/>
        </p:nvSpPr>
        <p:spPr>
          <a:xfrm>
            <a:off x="5136204" y="1077568"/>
            <a:ext cx="6809362" cy="4832092"/>
          </a:xfrm>
          <a:prstGeom prst="rect">
            <a:avLst/>
          </a:prstGeom>
          <a:noFill/>
        </p:spPr>
        <p:txBody>
          <a:bodyPr wrap="square" rtlCol="0">
            <a:spAutoFit/>
          </a:bodyPr>
          <a:lstStyle/>
          <a:p>
            <a:pPr marL="457200" indent="-457200">
              <a:buFont typeface="Arial" charset="0"/>
              <a:buChar char="•"/>
            </a:pPr>
            <a:r>
              <a:rPr lang="en-US" sz="4200" b="1" dirty="0">
                <a:solidFill>
                  <a:schemeClr val="tx2"/>
                </a:solidFill>
                <a:latin typeface="Calibri" charset="0"/>
                <a:ea typeface="Calibri" charset="0"/>
                <a:cs typeface="Calibri" charset="0"/>
              </a:rPr>
              <a:t>Revisit</a:t>
            </a:r>
            <a:r>
              <a:rPr lang="en-US" sz="4200" dirty="0">
                <a:latin typeface="Calibri" charset="0"/>
                <a:ea typeface="Calibri" charset="0"/>
                <a:cs typeface="Calibri" charset="0"/>
              </a:rPr>
              <a:t> the Modeling (Student Examples) strategy guide</a:t>
            </a:r>
          </a:p>
          <a:p>
            <a:pPr marL="457200" indent="-457200">
              <a:buFont typeface="Arial" charset="0"/>
              <a:buChar char="•"/>
            </a:pPr>
            <a:endParaRPr lang="en-US" sz="800" dirty="0">
              <a:latin typeface="Calibri" charset="0"/>
              <a:ea typeface="Calibri" charset="0"/>
              <a:cs typeface="Calibri" charset="0"/>
            </a:endParaRPr>
          </a:p>
          <a:p>
            <a:pPr marL="457200" indent="-457200">
              <a:buFont typeface="Arial" charset="0"/>
              <a:buChar char="•"/>
            </a:pPr>
            <a:r>
              <a:rPr lang="en-US" sz="4200" b="1" dirty="0">
                <a:solidFill>
                  <a:schemeClr val="tx2"/>
                </a:solidFill>
                <a:latin typeface="Calibri" charset="0"/>
                <a:ea typeface="Calibri" charset="0"/>
                <a:cs typeface="Calibri" charset="0"/>
              </a:rPr>
              <a:t>Work with a partner: </a:t>
            </a:r>
            <a:r>
              <a:rPr lang="en-US" sz="4200" dirty="0">
                <a:latin typeface="Calibri" charset="0"/>
                <a:ea typeface="Calibri" charset="0"/>
                <a:cs typeface="Calibri" charset="0"/>
              </a:rPr>
              <a:t>Determine which steps we just experienced</a:t>
            </a:r>
          </a:p>
          <a:p>
            <a:pPr marL="457200" indent="-457200">
              <a:buFont typeface="Arial" charset="0"/>
              <a:buChar char="•"/>
            </a:pPr>
            <a:endParaRPr lang="en-US" sz="800" dirty="0">
              <a:latin typeface="Calibri" charset="0"/>
              <a:ea typeface="Calibri" charset="0"/>
              <a:cs typeface="Calibri" charset="0"/>
            </a:endParaRPr>
          </a:p>
          <a:p>
            <a:pPr marL="457200" indent="-457200">
              <a:buFont typeface="Arial" charset="0"/>
              <a:buChar char="•"/>
            </a:pPr>
            <a:endParaRPr lang="en-US" sz="4000" dirty="0">
              <a:latin typeface="Calibri" charset="0"/>
              <a:ea typeface="Calibri" charset="0"/>
              <a:cs typeface="Calibri" charset="0"/>
            </a:endParaRPr>
          </a:p>
        </p:txBody>
      </p:sp>
      <p:sp>
        <p:nvSpPr>
          <p:cNvPr id="6" name="Slide Number Placeholder 5">
            <a:extLst>
              <a:ext uri="{FF2B5EF4-FFF2-40B4-BE49-F238E27FC236}">
                <a16:creationId xmlns:a16="http://schemas.microsoft.com/office/drawing/2014/main" id="{95D5D851-234F-314F-A0D2-689C0F34061D}"/>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84</a:t>
            </a:fld>
            <a:endParaRPr lang="en-US" dirty="0"/>
          </a:p>
        </p:txBody>
      </p:sp>
      <p:sp>
        <p:nvSpPr>
          <p:cNvPr id="7" name="Shape 152">
            <a:extLst>
              <a:ext uri="{FF2B5EF4-FFF2-40B4-BE49-F238E27FC236}">
                <a16:creationId xmlns:a16="http://schemas.microsoft.com/office/drawing/2014/main" id="{F810F3AD-BD42-3643-809C-7E27548BB1A8}"/>
              </a:ext>
            </a:extLst>
          </p:cNvPr>
          <p:cNvSpPr/>
          <p:nvPr/>
        </p:nvSpPr>
        <p:spPr>
          <a:xfrm>
            <a:off x="0" y="5919068"/>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839758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85</a:t>
            </a:fld>
            <a:endParaRPr lang="uk-UA" dirty="0"/>
          </a:p>
        </p:txBody>
      </p:sp>
      <p:sp>
        <p:nvSpPr>
          <p:cNvPr id="5" name="Text Placeholder 4"/>
          <p:cNvSpPr>
            <a:spLocks noGrp="1"/>
          </p:cNvSpPr>
          <p:nvPr>
            <p:ph type="body" sz="quarter" idx="10"/>
          </p:nvPr>
        </p:nvSpPr>
        <p:spPr>
          <a:xfrm>
            <a:off x="4980561" y="1193800"/>
            <a:ext cx="6801863" cy="4822825"/>
          </a:xfrm>
        </p:spPr>
        <p:txBody>
          <a:bodyPr/>
          <a:lstStyle/>
          <a:p>
            <a:r>
              <a:rPr lang="en-US" sz="3000" b="1" dirty="0">
                <a:solidFill>
                  <a:schemeClr val="tx2"/>
                </a:solidFill>
              </a:rPr>
              <a:t>Steps 6-7: </a:t>
            </a:r>
            <a:r>
              <a:rPr lang="en-US" sz="3000" dirty="0">
                <a:solidFill>
                  <a:schemeClr val="tx1"/>
                </a:solidFill>
              </a:rPr>
              <a:t>Students read and evaluate other responses and identify ways to improve their organization</a:t>
            </a:r>
          </a:p>
          <a:p>
            <a:r>
              <a:rPr lang="en-US" sz="3000" b="1" dirty="0">
                <a:solidFill>
                  <a:schemeClr val="tx2"/>
                </a:solidFill>
              </a:rPr>
              <a:t>Step 8: </a:t>
            </a:r>
            <a:r>
              <a:rPr lang="en-US" sz="3000" dirty="0">
                <a:solidFill>
                  <a:schemeClr val="tx1"/>
                </a:solidFill>
              </a:rPr>
              <a:t>Students apply what they learned about organization to their own writing</a:t>
            </a:r>
            <a:endParaRPr lang="en-US" sz="1500" dirty="0"/>
          </a:p>
          <a:p>
            <a:r>
              <a:rPr lang="en-US" sz="3000" b="1" dirty="0">
                <a:solidFill>
                  <a:schemeClr val="tx2"/>
                </a:solidFill>
              </a:rPr>
              <a:t>Step 9: </a:t>
            </a:r>
            <a:r>
              <a:rPr lang="en-US" sz="3000" dirty="0">
                <a:solidFill>
                  <a:schemeClr val="tx1"/>
                </a:solidFill>
              </a:rPr>
              <a:t>Provide on the spot feedback as students work. For example:</a:t>
            </a:r>
          </a:p>
          <a:p>
            <a:pPr lvl="1"/>
            <a:r>
              <a:rPr lang="en-US" sz="3000" dirty="0">
                <a:solidFill>
                  <a:schemeClr val="tx1"/>
                </a:solidFill>
              </a:rPr>
              <a:t>What job is this paragraph doing in your essay? What information belongs in this paragraph?</a:t>
            </a:r>
          </a:p>
          <a:p>
            <a:pPr lvl="1"/>
            <a:endParaRPr lang="en-US" dirty="0"/>
          </a:p>
          <a:p>
            <a:pPr lvl="1"/>
            <a:endParaRPr lang="en-US" dirty="0"/>
          </a:p>
        </p:txBody>
      </p:sp>
      <p:sp>
        <p:nvSpPr>
          <p:cNvPr id="2" name="Title 1"/>
          <p:cNvSpPr>
            <a:spLocks noGrp="1"/>
          </p:cNvSpPr>
          <p:nvPr>
            <p:ph type="title"/>
          </p:nvPr>
        </p:nvSpPr>
        <p:spPr/>
        <p:txBody>
          <a:bodyPr/>
          <a:lstStyle/>
          <a:p>
            <a:r>
              <a:rPr lang="en-US" dirty="0"/>
              <a:t>What would happen next?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68" y="873685"/>
            <a:ext cx="4120810" cy="5116749"/>
          </a:xfrm>
          <a:prstGeom prst="rect">
            <a:avLst/>
          </a:prstGeom>
          <a:ln w="38100">
            <a:solidFill>
              <a:schemeClr val="tx1"/>
            </a:solidFill>
          </a:ln>
        </p:spPr>
      </p:pic>
      <p:sp>
        <p:nvSpPr>
          <p:cNvPr id="7" name="Shape 152">
            <a:extLst>
              <a:ext uri="{FF2B5EF4-FFF2-40B4-BE49-F238E27FC236}">
                <a16:creationId xmlns:a16="http://schemas.microsoft.com/office/drawing/2014/main" id="{F8772E7C-CFFF-3843-B179-854756100A21}"/>
              </a:ext>
            </a:extLst>
          </p:cNvPr>
          <p:cNvSpPr/>
          <p:nvPr/>
        </p:nvSpPr>
        <p:spPr>
          <a:xfrm>
            <a:off x="0" y="5919068"/>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64699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86</a:t>
            </a:fld>
            <a:endParaRPr lang="uk-UA" dirty="0"/>
          </a:p>
        </p:txBody>
      </p:sp>
      <p:sp>
        <p:nvSpPr>
          <p:cNvPr id="3" name="Text Placeholder 2"/>
          <p:cNvSpPr>
            <a:spLocks noGrp="1"/>
          </p:cNvSpPr>
          <p:nvPr>
            <p:ph type="body" sz="quarter" idx="10"/>
          </p:nvPr>
        </p:nvSpPr>
        <p:spPr>
          <a:xfrm>
            <a:off x="5463114" y="1124044"/>
            <a:ext cx="6393302" cy="4822825"/>
          </a:xfrm>
        </p:spPr>
        <p:txBody>
          <a:bodyPr/>
          <a:lstStyle/>
          <a:p>
            <a:pPr marL="0" indent="0" algn="ctr">
              <a:buNone/>
            </a:pPr>
            <a:r>
              <a:rPr lang="en-US" sz="5000" dirty="0">
                <a:solidFill>
                  <a:schemeClr val="tx1"/>
                </a:solidFill>
              </a:rPr>
              <a:t>Organization is helpful! BUT</a:t>
            </a:r>
            <a:r>
              <a:rPr lang="is-IS" sz="5000" dirty="0">
                <a:solidFill>
                  <a:schemeClr val="tx1"/>
                </a:solidFill>
              </a:rPr>
              <a:t>…</a:t>
            </a:r>
          </a:p>
          <a:p>
            <a:pPr marL="0" indent="0" algn="ctr">
              <a:buNone/>
            </a:pPr>
            <a:r>
              <a:rPr lang="is-IS" sz="5000" dirty="0">
                <a:solidFill>
                  <a:schemeClr val="tx2"/>
                </a:solidFill>
              </a:rPr>
              <a:t>If </a:t>
            </a:r>
            <a:r>
              <a:rPr lang="en-US" sz="5000" dirty="0">
                <a:solidFill>
                  <a:schemeClr val="tx2"/>
                </a:solidFill>
              </a:rPr>
              <a:t>the writer didn’t understand the CONTENT, the essay would not have been successful.</a:t>
            </a:r>
            <a:endParaRPr lang="en-US" sz="5000" dirty="0"/>
          </a:p>
          <a:p>
            <a:endParaRPr lang="en-US" dirty="0"/>
          </a:p>
        </p:txBody>
      </p:sp>
      <p:sp>
        <p:nvSpPr>
          <p:cNvPr id="4" name="Title 3"/>
          <p:cNvSpPr>
            <a:spLocks noGrp="1"/>
          </p:cNvSpPr>
          <p:nvPr>
            <p:ph type="title"/>
          </p:nvPr>
        </p:nvSpPr>
        <p:spPr/>
        <p:txBody>
          <a:bodyPr/>
          <a:lstStyle/>
          <a:p>
            <a:r>
              <a:rPr lang="en-US" dirty="0"/>
              <a:t>A Key Point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268" y="1693420"/>
            <a:ext cx="4913758" cy="3909708"/>
          </a:xfrm>
          <a:prstGeom prst="rect">
            <a:avLst/>
          </a:prstGeom>
        </p:spPr>
      </p:pic>
    </p:spTree>
    <p:extLst>
      <p:ext uri="{BB962C8B-B14F-4D97-AF65-F5344CB8AC3E}">
        <p14:creationId xmlns:p14="http://schemas.microsoft.com/office/powerpoint/2010/main" val="45507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7BBEFC-F08C-6F4E-850A-9B8381CD5319}"/>
              </a:ext>
            </a:extLst>
          </p:cNvPr>
          <p:cNvSpPr>
            <a:spLocks noGrp="1"/>
          </p:cNvSpPr>
          <p:nvPr>
            <p:ph type="sldNum" sz="quarter" idx="4"/>
          </p:nvPr>
        </p:nvSpPr>
        <p:spPr/>
        <p:txBody>
          <a:bodyPr/>
          <a:lstStyle/>
          <a:p>
            <a:fld id="{4080289E-A2FF-0941-931A-EE1328331F47}" type="slidenum">
              <a:rPr lang="uk-UA" smtClean="0"/>
              <a:pPr/>
              <a:t>87</a:t>
            </a:fld>
            <a:endParaRPr lang="uk-UA" dirty="0"/>
          </a:p>
        </p:txBody>
      </p:sp>
      <p:sp>
        <p:nvSpPr>
          <p:cNvPr id="3" name="Text Placeholder 2">
            <a:extLst>
              <a:ext uri="{FF2B5EF4-FFF2-40B4-BE49-F238E27FC236}">
                <a16:creationId xmlns:a16="http://schemas.microsoft.com/office/drawing/2014/main" id="{9FDEDE11-97D7-324E-A6FF-3D3099A19446}"/>
              </a:ext>
            </a:extLst>
          </p:cNvPr>
          <p:cNvSpPr>
            <a:spLocks noGrp="1"/>
          </p:cNvSpPr>
          <p:nvPr>
            <p:ph type="body" sz="quarter" idx="10"/>
          </p:nvPr>
        </p:nvSpPr>
        <p:spPr>
          <a:xfrm>
            <a:off x="3696511" y="1193800"/>
            <a:ext cx="8085914" cy="4822825"/>
          </a:xfrm>
        </p:spPr>
        <p:txBody>
          <a:bodyPr/>
          <a:lstStyle/>
          <a:p>
            <a:pPr marL="0" indent="0" algn="ctr">
              <a:buNone/>
            </a:pPr>
            <a:r>
              <a:rPr lang="en-US" sz="4800" b="1" dirty="0">
                <a:solidFill>
                  <a:schemeClr val="tx2"/>
                </a:solidFill>
              </a:rPr>
              <a:t>Modeling is a strategy that can be used flexibly to address MANY different student needs.</a:t>
            </a:r>
          </a:p>
          <a:p>
            <a:pPr marL="0" indent="0" algn="ctr">
              <a:buNone/>
            </a:pPr>
            <a:endParaRPr lang="en-US" sz="1100" dirty="0"/>
          </a:p>
          <a:p>
            <a:pPr marL="0" indent="0" algn="ctr">
              <a:buNone/>
            </a:pPr>
            <a:r>
              <a:rPr lang="en-US" sz="4800" dirty="0"/>
              <a:t>What other needs (besides organization) might you be able to address using modeling?</a:t>
            </a:r>
          </a:p>
        </p:txBody>
      </p:sp>
      <p:sp>
        <p:nvSpPr>
          <p:cNvPr id="4" name="Title 3">
            <a:extLst>
              <a:ext uri="{FF2B5EF4-FFF2-40B4-BE49-F238E27FC236}">
                <a16:creationId xmlns:a16="http://schemas.microsoft.com/office/drawing/2014/main" id="{19991478-19E1-8D40-A449-AFC349AD4DE4}"/>
              </a:ext>
            </a:extLst>
          </p:cNvPr>
          <p:cNvSpPr>
            <a:spLocks noGrp="1"/>
          </p:cNvSpPr>
          <p:nvPr>
            <p:ph type="title"/>
          </p:nvPr>
        </p:nvSpPr>
        <p:spPr/>
        <p:txBody>
          <a:bodyPr/>
          <a:lstStyle/>
          <a:p>
            <a:r>
              <a:rPr lang="en-US" dirty="0"/>
              <a:t>Let’s Discuss!</a:t>
            </a:r>
          </a:p>
        </p:txBody>
      </p:sp>
      <p:pic>
        <p:nvPicPr>
          <p:cNvPr id="5" name="Picture 4">
            <a:extLst>
              <a:ext uri="{FF2B5EF4-FFF2-40B4-BE49-F238E27FC236}">
                <a16:creationId xmlns:a16="http://schemas.microsoft.com/office/drawing/2014/main" id="{03D89A5D-9814-E74E-8F48-70FB533D3D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68" y="1463040"/>
            <a:ext cx="3092958" cy="3840480"/>
          </a:xfrm>
          <a:prstGeom prst="rect">
            <a:avLst/>
          </a:prstGeom>
          <a:ln w="38100">
            <a:solidFill>
              <a:schemeClr val="tx1"/>
            </a:solidFill>
          </a:ln>
        </p:spPr>
      </p:pic>
      <p:sp>
        <p:nvSpPr>
          <p:cNvPr id="6" name="Shape 152">
            <a:extLst>
              <a:ext uri="{FF2B5EF4-FFF2-40B4-BE49-F238E27FC236}">
                <a16:creationId xmlns:a16="http://schemas.microsoft.com/office/drawing/2014/main" id="{CA5E7DC3-9FDF-CE4F-81CB-DC8CC0C6B48F}"/>
              </a:ext>
            </a:extLst>
          </p:cNvPr>
          <p:cNvSpPr/>
          <p:nvPr/>
        </p:nvSpPr>
        <p:spPr>
          <a:xfrm>
            <a:off x="365760" y="5352140"/>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21255684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88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marL="344488" indent="-344488">
              <a:buFont typeface="Arial" charset="0"/>
              <a:buChar char="•"/>
            </a:pPr>
            <a:r>
              <a:rPr lang="en-US" sz="4000" b="1" dirty="0">
                <a:solidFill>
                  <a:schemeClr val="tx2"/>
                </a:solidFill>
              </a:rPr>
              <a:t>Review</a:t>
            </a:r>
            <a:r>
              <a:rPr lang="en-US" sz="4000" dirty="0">
                <a:solidFill>
                  <a:schemeClr val="tx1"/>
                </a:solidFill>
              </a:rPr>
              <a:t> the patterns and needs you identified in Session 2.</a:t>
            </a:r>
          </a:p>
          <a:p>
            <a:pPr marL="344488" indent="-344488">
              <a:buFont typeface="Arial" charset="0"/>
              <a:buChar char="•"/>
            </a:pPr>
            <a:endParaRPr lang="en-US" sz="2000" dirty="0">
              <a:solidFill>
                <a:schemeClr val="tx1"/>
              </a:solidFill>
            </a:endParaRPr>
          </a:p>
          <a:p>
            <a:pPr marL="344488" indent="-344488">
              <a:buFont typeface="Arial" charset="0"/>
              <a:buChar char="•"/>
            </a:pPr>
            <a:r>
              <a:rPr lang="en-US" sz="4000" b="1" dirty="0">
                <a:solidFill>
                  <a:schemeClr val="tx2"/>
                </a:solidFill>
              </a:rPr>
              <a:t>Identify: </a:t>
            </a:r>
            <a:r>
              <a:rPr lang="en-US" sz="4000" dirty="0">
                <a:solidFill>
                  <a:schemeClr val="tx1"/>
                </a:solidFill>
              </a:rPr>
              <a:t>Which of the needs could be addressed through Modeling using Student Examples? </a:t>
            </a:r>
          </a:p>
          <a:p>
            <a:pPr marL="344488" indent="-344488">
              <a:buFont typeface="Arial" charset="0"/>
              <a:buChar char="•"/>
            </a:pPr>
            <a:endParaRPr lang="en-US" sz="2000" dirty="0">
              <a:solidFill>
                <a:schemeClr val="tx1"/>
              </a:solidFill>
            </a:endParaRPr>
          </a:p>
          <a:p>
            <a:pPr marL="344488" indent="-344488">
              <a:buFont typeface="Arial" charset="0"/>
              <a:buChar char="•"/>
            </a:pPr>
            <a:r>
              <a:rPr lang="en-US" sz="4000" b="1" dirty="0">
                <a:solidFill>
                  <a:schemeClr val="tx2"/>
                </a:solidFill>
              </a:rPr>
              <a:t>Record</a:t>
            </a:r>
            <a:r>
              <a:rPr lang="en-US" sz="4000" dirty="0">
                <a:solidFill>
                  <a:schemeClr val="tx1"/>
                </a:solidFill>
              </a:rPr>
              <a:t> your ideas on the Needs/Tools Brainstorm Chart.</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Connect to Your Own Classroom</a:t>
            </a:r>
          </a:p>
        </p:txBody>
      </p:sp>
    </p:spTree>
    <p:extLst>
      <p:ext uri="{BB962C8B-B14F-4D97-AF65-F5344CB8AC3E}">
        <p14:creationId xmlns:p14="http://schemas.microsoft.com/office/powerpoint/2010/main" val="8640197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6</a:t>
            </a:r>
            <a:r>
              <a:rPr lang="en-US" sz="5000" dirty="0"/>
              <a:t>: Supporting All Students</a:t>
            </a:r>
            <a:br>
              <a:rPr lang="en-US" sz="5000" dirty="0"/>
            </a:br>
            <a:r>
              <a:rPr lang="en-US" sz="5000" b="1" dirty="0"/>
              <a:t>Session 5</a:t>
            </a:r>
            <a:r>
              <a:rPr lang="en-US" sz="5000" dirty="0"/>
              <a:t>: Grammar and Conventions</a:t>
            </a:r>
          </a:p>
        </p:txBody>
      </p:sp>
    </p:spTree>
    <p:extLst>
      <p:ext uri="{BB962C8B-B14F-4D97-AF65-F5344CB8AC3E}">
        <p14:creationId xmlns:p14="http://schemas.microsoft.com/office/powerpoint/2010/main" val="579849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a:t>
            </a:fld>
            <a:endParaRPr lang="uk-UA" dirty="0"/>
          </a:p>
        </p:txBody>
      </p:sp>
      <p:sp>
        <p:nvSpPr>
          <p:cNvPr id="6" name="Title 5"/>
          <p:cNvSpPr>
            <a:spLocks noGrp="1"/>
          </p:cNvSpPr>
          <p:nvPr>
            <p:ph type="title"/>
          </p:nvPr>
        </p:nvSpPr>
        <p:spPr/>
        <p:txBody>
          <a:bodyPr/>
          <a:lstStyle/>
          <a:p>
            <a:r>
              <a:rPr lang="en-US" dirty="0"/>
              <a:t>Quick Note About Rubrics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670" y="1738489"/>
            <a:ext cx="5267357" cy="3971057"/>
          </a:xfrm>
          <a:prstGeom prst="rect">
            <a:avLst/>
          </a:prstGeom>
          <a:ln w="34925">
            <a:solidFill>
              <a:schemeClr val="accent1"/>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4426" y="1738489"/>
            <a:ext cx="5441819" cy="3971057"/>
          </a:xfrm>
          <a:prstGeom prst="rect">
            <a:avLst/>
          </a:prstGeom>
          <a:ln w="34925">
            <a:solidFill>
              <a:schemeClr val="accent1"/>
            </a:solidFill>
          </a:ln>
        </p:spPr>
      </p:pic>
      <p:sp>
        <p:nvSpPr>
          <p:cNvPr id="10" name="TextBox 9"/>
          <p:cNvSpPr txBox="1"/>
          <p:nvPr/>
        </p:nvSpPr>
        <p:spPr>
          <a:xfrm>
            <a:off x="591670" y="970723"/>
            <a:ext cx="5267357" cy="630942"/>
          </a:xfrm>
          <a:prstGeom prst="rect">
            <a:avLst/>
          </a:prstGeom>
          <a:noFill/>
        </p:spPr>
        <p:txBody>
          <a:bodyPr wrap="square" rtlCol="0">
            <a:spAutoFit/>
          </a:bodyPr>
          <a:lstStyle/>
          <a:p>
            <a:pPr algn="ctr"/>
            <a:r>
              <a:rPr lang="en-US" sz="3500" b="1" dirty="0">
                <a:latin typeface="Calibri" charset="0"/>
                <a:ea typeface="Calibri" charset="0"/>
                <a:cs typeface="Calibri" charset="0"/>
              </a:rPr>
              <a:t>LAT and RST Rubric</a:t>
            </a:r>
          </a:p>
        </p:txBody>
      </p:sp>
      <p:sp>
        <p:nvSpPr>
          <p:cNvPr id="11" name="TextBox 10"/>
          <p:cNvSpPr txBox="1"/>
          <p:nvPr/>
        </p:nvSpPr>
        <p:spPr>
          <a:xfrm>
            <a:off x="6096000" y="970723"/>
            <a:ext cx="5580245" cy="630942"/>
          </a:xfrm>
          <a:prstGeom prst="rect">
            <a:avLst/>
          </a:prstGeom>
          <a:noFill/>
        </p:spPr>
        <p:txBody>
          <a:bodyPr wrap="square" rtlCol="0">
            <a:spAutoFit/>
          </a:bodyPr>
          <a:lstStyle/>
          <a:p>
            <a:pPr algn="ctr"/>
            <a:r>
              <a:rPr lang="en-US" sz="3500" b="1" dirty="0">
                <a:latin typeface="Calibri" charset="0"/>
                <a:ea typeface="Calibri" charset="0"/>
                <a:cs typeface="Calibri" charset="0"/>
              </a:rPr>
              <a:t>Narrative Writing Task Rubric</a:t>
            </a:r>
          </a:p>
        </p:txBody>
      </p:sp>
      <p:sp>
        <p:nvSpPr>
          <p:cNvPr id="12" name="Rectangle 11">
            <a:extLst>
              <a:ext uri="{FF2B5EF4-FFF2-40B4-BE49-F238E27FC236}">
                <a16:creationId xmlns:a16="http://schemas.microsoft.com/office/drawing/2014/main" id="{9282C09C-370E-9742-8C10-8D698A0838D2}"/>
              </a:ext>
            </a:extLst>
          </p:cNvPr>
          <p:cNvSpPr/>
          <p:nvPr/>
        </p:nvSpPr>
        <p:spPr>
          <a:xfrm>
            <a:off x="1188720" y="5731631"/>
            <a:ext cx="12520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Calibri" charset="0"/>
                <a:ea typeface="Calibri" charset="0"/>
                <a:cs typeface="Calibri" charset="0"/>
              </a:rPr>
              <a:t>(LearnZillion, 2017) </a:t>
            </a:r>
          </a:p>
        </p:txBody>
      </p:sp>
    </p:spTree>
    <p:extLst>
      <p:ext uri="{BB962C8B-B14F-4D97-AF65-F5344CB8AC3E}">
        <p14:creationId xmlns:p14="http://schemas.microsoft.com/office/powerpoint/2010/main" val="12461828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90</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084889"/>
            <a:ext cx="10678495" cy="4555093"/>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Think about the student writing you analyzed.</a:t>
            </a:r>
          </a:p>
          <a:p>
            <a:pPr marL="571500" indent="-571500">
              <a:buFont typeface="Arial" charset="0"/>
              <a:buChar char="•"/>
            </a:pPr>
            <a:endParaRPr lang="en-US" sz="2000" dirty="0">
              <a:latin typeface="Calibri" charset="0"/>
              <a:ea typeface="Calibri" charset="0"/>
              <a:cs typeface="Calibri" charset="0"/>
            </a:endParaRPr>
          </a:p>
          <a:p>
            <a:pPr marL="415925" indent="-415925">
              <a:buFont typeface="Arial" charset="0"/>
              <a:buChar char="•"/>
            </a:pPr>
            <a:r>
              <a:rPr lang="en-US" sz="4500" dirty="0">
                <a:latin typeface="Calibri" charset="0"/>
                <a:ea typeface="Calibri" charset="0"/>
                <a:cs typeface="Calibri" charset="0"/>
              </a:rPr>
              <a:t>What are some indicators that a student is struggling with grammar and conventions? </a:t>
            </a:r>
          </a:p>
          <a:p>
            <a:pPr marL="415925" indent="-415925">
              <a:buFont typeface="Arial" charset="0"/>
              <a:buChar char="•"/>
            </a:pPr>
            <a:r>
              <a:rPr lang="en-US" sz="4500" dirty="0">
                <a:latin typeface="Calibri" charset="0"/>
                <a:ea typeface="Calibri" charset="0"/>
                <a:cs typeface="Calibri" charset="0"/>
              </a:rPr>
              <a:t>Look through your student pieces for a specific example to share. </a:t>
            </a:r>
          </a:p>
        </p:txBody>
      </p:sp>
    </p:spTree>
    <p:extLst>
      <p:ext uri="{BB962C8B-B14F-4D97-AF65-F5344CB8AC3E}">
        <p14:creationId xmlns:p14="http://schemas.microsoft.com/office/powerpoint/2010/main" val="1427170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91</a:t>
            </a:fld>
            <a:endParaRPr lang="en-US" dirty="0"/>
          </a:p>
        </p:txBody>
      </p:sp>
      <p:sp>
        <p:nvSpPr>
          <p:cNvPr id="5" name="Text Placeholder 4"/>
          <p:cNvSpPr>
            <a:spLocks noGrp="1"/>
          </p:cNvSpPr>
          <p:nvPr>
            <p:ph type="body" sz="quarter" idx="10"/>
          </p:nvPr>
        </p:nvSpPr>
        <p:spPr/>
        <p:txBody>
          <a:bodyPr/>
          <a:lstStyle/>
          <a:p>
            <a:pPr marL="344488" indent="-344488"/>
            <a:r>
              <a:rPr lang="en-US" sz="3800" dirty="0">
                <a:solidFill>
                  <a:schemeClr val="tx1"/>
                </a:solidFill>
              </a:rPr>
              <a:t>Analyze a student writing piece to identify where the student most needs support.</a:t>
            </a:r>
          </a:p>
          <a:p>
            <a:pPr marL="344488" indent="-344488"/>
            <a:endParaRPr lang="en-US" sz="2000" dirty="0">
              <a:solidFill>
                <a:schemeClr val="tx1"/>
              </a:solidFill>
            </a:endParaRPr>
          </a:p>
          <a:p>
            <a:pPr marL="344488" indent="-344488"/>
            <a:r>
              <a:rPr lang="en-US" sz="3800" dirty="0">
                <a:solidFill>
                  <a:schemeClr val="tx1"/>
                </a:solidFill>
              </a:rPr>
              <a:t>Explore Guidebooks writing protocols that can be used to provide that support.</a:t>
            </a:r>
          </a:p>
          <a:p>
            <a:pPr marL="344488" indent="-344488"/>
            <a:endParaRPr lang="en-US" sz="2000" dirty="0">
              <a:solidFill>
                <a:schemeClr val="tx1"/>
              </a:solidFill>
            </a:endParaRPr>
          </a:p>
          <a:p>
            <a:pPr marL="344488" indent="-344488"/>
            <a:r>
              <a:rPr lang="en-US" sz="3800" dirty="0">
                <a:solidFill>
                  <a:schemeClr val="tx1"/>
                </a:solidFill>
              </a:rPr>
              <a:t>Brainstorm ways you can use these protocols to support your own students.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94356208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92</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751862500"/>
              </p:ext>
            </p:extLst>
          </p:nvPr>
        </p:nvGraphicFramePr>
        <p:xfrm>
          <a:off x="902135" y="1483712"/>
          <a:ext cx="10804232" cy="3447952"/>
        </p:xfrm>
        <a:graphic>
          <a:graphicData uri="http://schemas.openxmlformats.org/drawingml/2006/table">
            <a:tbl>
              <a:tblPr firstRow="1" bandRow="1">
                <a:tableStyleId>{7DF18680-E054-41AD-8BC1-D1AEF772440D}</a:tableStyleId>
              </a:tblPr>
              <a:tblGrid>
                <a:gridCol w="1662535">
                  <a:extLst>
                    <a:ext uri="{9D8B030D-6E8A-4147-A177-3AD203B41FA5}">
                      <a16:colId xmlns:a16="http://schemas.microsoft.com/office/drawing/2014/main" val="20000"/>
                    </a:ext>
                  </a:extLst>
                </a:gridCol>
                <a:gridCol w="9141697">
                  <a:extLst>
                    <a:ext uri="{9D8B030D-6E8A-4147-A177-3AD203B41FA5}">
                      <a16:colId xmlns:a16="http://schemas.microsoft.com/office/drawing/2014/main" val="20001"/>
                    </a:ext>
                  </a:extLst>
                </a:gridCol>
              </a:tblGrid>
              <a:tr h="557008">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7008">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41328">
                <a:tc>
                  <a:txBody>
                    <a:bodyPr/>
                    <a:lstStyle/>
                    <a:p>
                      <a:pPr algn="ctr"/>
                      <a:r>
                        <a:rPr lang="en-US" sz="3600" dirty="0">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Analyze a Student Piece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13232">
                <a:tc>
                  <a:txBody>
                    <a:bodyPr/>
                    <a:lstStyle/>
                    <a:p>
                      <a:pPr algn="ctr"/>
                      <a:r>
                        <a:rPr lang="en-US" sz="3600" dirty="0">
                          <a:latin typeface="Calibri" charset="0"/>
                          <a:ea typeface="Calibri" charset="0"/>
                          <a:cs typeface="Calibri" charset="0"/>
                        </a:rPr>
                        <a:t>30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Explore 2 Guidebooks Writing Supports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1428525"/>
                  </a:ext>
                </a:extLst>
              </a:tr>
              <a:tr h="713232">
                <a:tc>
                  <a:txBody>
                    <a:bodyPr/>
                    <a:lstStyle/>
                    <a:p>
                      <a:pPr algn="ctr"/>
                      <a:r>
                        <a:rPr lang="en-US" sz="36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latin typeface="Calibri" charset="0"/>
                          <a:ea typeface="Calibri" charset="0"/>
                          <a:cs typeface="Calibri" charset="0"/>
                        </a:rPr>
                        <a:t>Connect to Your</a:t>
                      </a:r>
                      <a:r>
                        <a:rPr lang="en-US" sz="3600" baseline="0" dirty="0">
                          <a:latin typeface="Calibri" charset="0"/>
                          <a:ea typeface="Calibri" charset="0"/>
                          <a:cs typeface="Calibri" charset="0"/>
                        </a:rPr>
                        <a:t> Classroom</a:t>
                      </a:r>
                      <a:endParaRPr lang="en-US" sz="3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177383"/>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447506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Shape 10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Remember the Cold-Read Task Writing Prompt</a:t>
            </a:r>
            <a:endParaRPr lang="en-US"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402166" y="980911"/>
            <a:ext cx="11454250" cy="4678204"/>
          </a:xfrm>
          <a:prstGeom prst="rect">
            <a:avLst/>
          </a:prstGeom>
          <a:noFill/>
        </p:spPr>
        <p:txBody>
          <a:bodyPr wrap="square" rtlCol="0">
            <a:spAutoFit/>
          </a:bodyPr>
          <a:lstStyle/>
          <a:p>
            <a:r>
              <a:rPr lang="en-US" sz="4000" dirty="0">
                <a:latin typeface="Calibri" charset="0"/>
                <a:ea typeface="Calibri" charset="0"/>
                <a:cs typeface="Calibri" charset="0"/>
              </a:rPr>
              <a:t>Write a multi-paragraph essay that explains which character’s opinion (Dr. Nemur, Dr. Strauss, or Burt) is most supported by “Does IQ Test Really Measure Intelligence?” and “IQ Tests are ‘Meaningless and Too Simplistic’ Claim Researchers.” Cite evidence from the both texts to support your response. Be sure to observe the conventions of standard English.</a:t>
            </a:r>
          </a:p>
          <a:p>
            <a:endParaRPr lang="en-US" dirty="0"/>
          </a:p>
        </p:txBody>
      </p:sp>
      <p:sp>
        <p:nvSpPr>
          <p:cNvPr id="5" name="Slide Number Placeholder 5">
            <a:extLst>
              <a:ext uri="{FF2B5EF4-FFF2-40B4-BE49-F238E27FC236}">
                <a16:creationId xmlns:a16="http://schemas.microsoft.com/office/drawing/2014/main" id="{8721FB0B-E186-0448-A70E-4028A6581D3A}"/>
              </a:ext>
            </a:extLst>
          </p:cNvPr>
          <p:cNvSpPr>
            <a:spLocks noGrp="1"/>
          </p:cNvSpPr>
          <p:nvPr>
            <p:ph type="sldNum" sz="quarter" idx="4"/>
          </p:nvPr>
        </p:nvSpPr>
        <p:spPr>
          <a:xfrm>
            <a:off x="11227135" y="6313958"/>
            <a:ext cx="629281" cy="369332"/>
          </a:xfrm>
        </p:spPr>
        <p:txBody>
          <a:bodyPr/>
          <a:lstStyle/>
          <a:p>
            <a:fld id="{4080289E-A2FF-0941-931A-EE1328331F47}" type="slidenum">
              <a:rPr lang="en-US" smtClean="0"/>
              <a:pPr/>
              <a:t>93</a:t>
            </a:fld>
            <a:endParaRPr lang="en-US" dirty="0"/>
          </a:p>
        </p:txBody>
      </p:sp>
    </p:spTree>
    <p:extLst>
      <p:ext uri="{BB962C8B-B14F-4D97-AF65-F5344CB8AC3E}">
        <p14:creationId xmlns:p14="http://schemas.microsoft.com/office/powerpoint/2010/main" val="17907651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94</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lvl="0">
              <a:buFont typeface="Arial" charset="0"/>
              <a:buChar char="•"/>
            </a:pPr>
            <a:r>
              <a:rPr lang="en-US" sz="3800" b="1" dirty="0">
                <a:solidFill>
                  <a:schemeClr val="tx2"/>
                </a:solidFill>
              </a:rPr>
              <a:t>Read</a:t>
            </a:r>
            <a:r>
              <a:rPr lang="en-US" sz="3800" dirty="0">
                <a:solidFill>
                  <a:schemeClr val="tx1"/>
                </a:solidFill>
              </a:rPr>
              <a:t> Jason’s response to the Cold Read Task prompt</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Look for:</a:t>
            </a:r>
          </a:p>
          <a:p>
            <a:pPr marL="808038" lvl="1" indent="-350838">
              <a:buFont typeface="Arial" charset="0"/>
              <a:buChar char="•"/>
            </a:pPr>
            <a:r>
              <a:rPr lang="en-US" sz="3800" dirty="0">
                <a:solidFill>
                  <a:schemeClr val="tx1"/>
                </a:solidFill>
              </a:rPr>
              <a:t>Strengths in his writing</a:t>
            </a:r>
          </a:p>
          <a:p>
            <a:pPr marL="808038" lvl="1" indent="-350838">
              <a:buFont typeface="Arial" charset="0"/>
              <a:buChar char="•"/>
            </a:pPr>
            <a:r>
              <a:rPr lang="en-US" sz="3800" dirty="0">
                <a:solidFill>
                  <a:schemeClr val="tx1"/>
                </a:solidFill>
              </a:rPr>
              <a:t>Areas of weakness in his writing</a:t>
            </a:r>
          </a:p>
          <a:p>
            <a:pPr lvl="0">
              <a:buFont typeface="Arial" charset="0"/>
              <a:buChar char="•"/>
            </a:pPr>
            <a:endParaRPr lang="en-US" sz="2500" dirty="0">
              <a:solidFill>
                <a:schemeClr val="tx1"/>
              </a:solidFill>
            </a:endParaRPr>
          </a:p>
          <a:p>
            <a:pPr lvl="0">
              <a:buFont typeface="Arial" charset="0"/>
              <a:buChar char="•"/>
            </a:pPr>
            <a:r>
              <a:rPr lang="en-US" sz="3800" b="1" dirty="0">
                <a:solidFill>
                  <a:schemeClr val="tx2"/>
                </a:solidFill>
              </a:rPr>
              <a:t>Discuss and record </a:t>
            </a:r>
            <a:r>
              <a:rPr lang="en-US" sz="3800" dirty="0">
                <a:solidFill>
                  <a:schemeClr val="tx1"/>
                </a:solidFill>
              </a:rPr>
              <a:t>your observations</a:t>
            </a:r>
          </a:p>
        </p:txBody>
      </p:sp>
      <p:sp>
        <p:nvSpPr>
          <p:cNvPr id="4" name="Title 3"/>
          <p:cNvSpPr>
            <a:spLocks noGrp="1"/>
          </p:cNvSpPr>
          <p:nvPr>
            <p:ph type="title"/>
          </p:nvPr>
        </p:nvSpPr>
        <p:spPr/>
        <p:txBody>
          <a:bodyPr>
            <a:normAutofit/>
          </a:bodyPr>
          <a:lstStyle/>
          <a:p>
            <a:r>
              <a:rPr lang="en-US" dirty="0"/>
              <a:t>Examine Student Writing</a:t>
            </a:r>
          </a:p>
        </p:txBody>
      </p:sp>
    </p:spTree>
    <p:extLst>
      <p:ext uri="{BB962C8B-B14F-4D97-AF65-F5344CB8AC3E}">
        <p14:creationId xmlns:p14="http://schemas.microsoft.com/office/powerpoint/2010/main" val="17911426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460375" lvl="0" indent="-460375">
              <a:buFont typeface="Arial" charset="0"/>
              <a:buChar char="•"/>
            </a:pPr>
            <a:r>
              <a:rPr lang="en-US" sz="4800" dirty="0">
                <a:solidFill>
                  <a:schemeClr val="tx1"/>
                </a:solidFill>
              </a:rPr>
              <a:t>What strengths do you see in Jason’s writing?</a:t>
            </a:r>
          </a:p>
          <a:p>
            <a:pPr marL="460375" lvl="0" indent="-460375">
              <a:buFont typeface="Arial" charset="0"/>
              <a:buChar char="•"/>
            </a:pPr>
            <a:endParaRPr lang="en-US" sz="1500" dirty="0">
              <a:solidFill>
                <a:schemeClr val="tx1"/>
              </a:solidFill>
            </a:endParaRPr>
          </a:p>
          <a:p>
            <a:pPr marL="460375" lvl="0" indent="-460375">
              <a:buFont typeface="Arial" charset="0"/>
              <a:buChar char="•"/>
            </a:pPr>
            <a:r>
              <a:rPr lang="en-US" sz="4800" dirty="0">
                <a:solidFill>
                  <a:schemeClr val="tx1"/>
                </a:solidFill>
              </a:rPr>
              <a:t>What weaknesses do you see in Jason’s writing?</a:t>
            </a:r>
          </a:p>
          <a:p>
            <a:pPr lvl="0">
              <a:buFont typeface="Arial" charset="0"/>
              <a:buChar char="•"/>
            </a:pPr>
            <a:endParaRPr lang="en-US" sz="2000" dirty="0">
              <a:solidFill>
                <a:schemeClr val="tx1"/>
              </a:solidFill>
            </a:endParaRPr>
          </a:p>
          <a:p>
            <a:pPr marL="0" lvl="0" indent="0" algn="ctr">
              <a:buNone/>
            </a:pPr>
            <a:r>
              <a:rPr lang="en-US" sz="4800" b="1" dirty="0">
                <a:solidFill>
                  <a:schemeClr val="tx2"/>
                </a:solidFill>
              </a:rPr>
              <a:t>Be specific!</a:t>
            </a:r>
            <a:endParaRPr lang="en-US" sz="4800" dirty="0">
              <a:solidFill>
                <a:schemeClr val="tx1"/>
              </a:solidFill>
            </a:endParaRPr>
          </a:p>
          <a:p>
            <a:pPr lvl="0">
              <a:buFont typeface="Arial" charset="0"/>
              <a:buChar char="•"/>
            </a:pPr>
            <a:endParaRPr lang="en-US" sz="4800" dirty="0">
              <a:solidFill>
                <a:schemeClr val="tx1"/>
              </a:solidFill>
            </a:endParaRPr>
          </a:p>
        </p:txBody>
      </p:sp>
      <p:sp>
        <p:nvSpPr>
          <p:cNvPr id="4" name="Title 3"/>
          <p:cNvSpPr>
            <a:spLocks noGrp="1"/>
          </p:cNvSpPr>
          <p:nvPr>
            <p:ph type="title"/>
          </p:nvPr>
        </p:nvSpPr>
        <p:spPr/>
        <p:txBody>
          <a:bodyPr>
            <a:normAutofit/>
          </a:bodyPr>
          <a:lstStyle/>
          <a:p>
            <a:r>
              <a:rPr lang="en-US" dirty="0"/>
              <a:t>Let’s Discuss!</a:t>
            </a:r>
          </a:p>
        </p:txBody>
      </p:sp>
    </p:spTree>
    <p:extLst>
      <p:ext uri="{BB962C8B-B14F-4D97-AF65-F5344CB8AC3E}">
        <p14:creationId xmlns:p14="http://schemas.microsoft.com/office/powerpoint/2010/main" val="19986015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FF562D-C05B-478F-B2AC-0848C35377F1}"/>
              </a:ext>
            </a:extLst>
          </p:cNvPr>
          <p:cNvSpPr>
            <a:spLocks noGrp="1"/>
          </p:cNvSpPr>
          <p:nvPr>
            <p:ph type="sldNum" sz="quarter" idx="4"/>
          </p:nvPr>
        </p:nvSpPr>
        <p:spPr/>
        <p:txBody>
          <a:bodyPr/>
          <a:lstStyle/>
          <a:p>
            <a:fld id="{4080289E-A2FF-0941-931A-EE1328331F47}" type="slidenum">
              <a:rPr lang="uk-UA" smtClean="0"/>
              <a:pPr/>
              <a:t>96</a:t>
            </a:fld>
            <a:endParaRPr lang="uk-UA" dirty="0"/>
          </a:p>
        </p:txBody>
      </p:sp>
      <p:sp>
        <p:nvSpPr>
          <p:cNvPr id="4" name="Title 3">
            <a:extLst>
              <a:ext uri="{FF2B5EF4-FFF2-40B4-BE49-F238E27FC236}">
                <a16:creationId xmlns:a16="http://schemas.microsoft.com/office/drawing/2014/main" id="{6513376E-A56D-4B1A-80B5-2F2916C6AC49}"/>
              </a:ext>
            </a:extLst>
          </p:cNvPr>
          <p:cNvSpPr>
            <a:spLocks noGrp="1"/>
          </p:cNvSpPr>
          <p:nvPr>
            <p:ph type="title"/>
          </p:nvPr>
        </p:nvSpPr>
        <p:spPr/>
        <p:txBody>
          <a:bodyPr/>
          <a:lstStyle/>
          <a:p>
            <a:r>
              <a:rPr lang="en-US" dirty="0"/>
              <a:t>Let’s Evaluate Jason’s Conventions</a:t>
            </a:r>
          </a:p>
        </p:txBody>
      </p:sp>
      <p:sp>
        <p:nvSpPr>
          <p:cNvPr id="3" name="Rectangle 2"/>
          <p:cNvSpPr/>
          <p:nvPr/>
        </p:nvSpPr>
        <p:spPr>
          <a:xfrm>
            <a:off x="6495522" y="1071185"/>
            <a:ext cx="5360894" cy="4616648"/>
          </a:xfrm>
          <a:prstGeom prst="rect">
            <a:avLst/>
          </a:prstGeom>
          <a:ln w="38100">
            <a:solidFill>
              <a:schemeClr val="tx2"/>
            </a:solidFill>
          </a:ln>
        </p:spPr>
        <p:txBody>
          <a:bodyPr wrap="square">
            <a:spAutoFit/>
          </a:bodyPr>
          <a:lstStyle/>
          <a:p>
            <a:pPr algn="ctr"/>
            <a:r>
              <a:rPr lang="en-US" sz="4200" dirty="0">
                <a:latin typeface="Calibri" charset="0"/>
                <a:ea typeface="Calibri" charset="0"/>
                <a:cs typeface="Calibri" charset="0"/>
              </a:rPr>
              <a:t>“The student response demonstrates full command of the conventions of standard English at an appropriate level of complexity.”</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563" y="1441888"/>
            <a:ext cx="5955957" cy="3890669"/>
          </a:xfrm>
          <a:prstGeom prst="rect">
            <a:avLst/>
          </a:prstGeom>
          <a:ln w="34925">
            <a:solidFill>
              <a:schemeClr val="tx1"/>
            </a:solidFill>
          </a:ln>
        </p:spPr>
      </p:pic>
      <p:sp>
        <p:nvSpPr>
          <p:cNvPr id="8" name="Rectangle 7"/>
          <p:cNvSpPr/>
          <p:nvPr/>
        </p:nvSpPr>
        <p:spPr>
          <a:xfrm>
            <a:off x="222422" y="4297680"/>
            <a:ext cx="6079524" cy="10348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hape 152">
            <a:extLst>
              <a:ext uri="{FF2B5EF4-FFF2-40B4-BE49-F238E27FC236}">
                <a16:creationId xmlns:a16="http://schemas.microsoft.com/office/drawing/2014/main" id="{3A00F86E-638E-0E4E-BE3C-7B6ED2D64216}"/>
              </a:ext>
            </a:extLst>
          </p:cNvPr>
          <p:cNvSpPr/>
          <p:nvPr/>
        </p:nvSpPr>
        <p:spPr>
          <a:xfrm>
            <a:off x="258290" y="5441612"/>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53745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97</a:t>
            </a:fld>
            <a:endParaRPr lang="uk-UA" dirty="0"/>
          </a:p>
        </p:txBody>
      </p:sp>
      <p:sp>
        <p:nvSpPr>
          <p:cNvPr id="3" name="Text Placeholder 2"/>
          <p:cNvSpPr>
            <a:spLocks noGrp="1"/>
          </p:cNvSpPr>
          <p:nvPr>
            <p:ph type="body" sz="quarter" idx="10"/>
          </p:nvPr>
        </p:nvSpPr>
        <p:spPr>
          <a:xfrm>
            <a:off x="5291847" y="1057614"/>
            <a:ext cx="6490578" cy="4822825"/>
          </a:xfrm>
        </p:spPr>
        <p:txBody>
          <a:bodyPr/>
          <a:lstStyle/>
          <a:p>
            <a:pPr marL="344488" marR="0" lvl="0" indent="-344488" defTabSz="914400" eaLnBrk="1" fontAlgn="auto" latinLnBrk="0" hangingPunct="1">
              <a:lnSpc>
                <a:spcPct val="100000"/>
              </a:lnSpc>
              <a:spcBef>
                <a:spcPts val="0"/>
              </a:spcBef>
              <a:spcAft>
                <a:spcPts val="0"/>
              </a:spcAft>
              <a:buClrTx/>
              <a:buSzTx/>
              <a:buFont typeface="Arial" charset="0"/>
              <a:buChar char="•"/>
              <a:defRPr/>
            </a:pPr>
            <a:r>
              <a:rPr lang="en-US" sz="3200" dirty="0">
                <a:solidFill>
                  <a:schemeClr val="tx1"/>
                </a:solidFill>
              </a:rPr>
              <a:t>Provides </a:t>
            </a:r>
            <a:r>
              <a:rPr lang="en-US" sz="3200" b="1" dirty="0">
                <a:solidFill>
                  <a:schemeClr val="tx2"/>
                </a:solidFill>
              </a:rPr>
              <a:t>grade-level specific expectations</a:t>
            </a:r>
            <a:r>
              <a:rPr lang="en-US" sz="3200" dirty="0">
                <a:solidFill>
                  <a:schemeClr val="tx2"/>
                </a:solidFill>
              </a:rPr>
              <a:t> </a:t>
            </a:r>
            <a:r>
              <a:rPr lang="en-US" sz="3200" dirty="0">
                <a:solidFill>
                  <a:schemeClr val="tx1"/>
                </a:solidFill>
              </a:rPr>
              <a:t>for grammar and conventions</a:t>
            </a:r>
          </a:p>
          <a:p>
            <a:pPr marL="344488" marR="0" lvl="0" indent="-344488" defTabSz="914400" eaLnBrk="1" fontAlgn="auto" latinLnBrk="0" hangingPunct="1">
              <a:lnSpc>
                <a:spcPct val="100000"/>
              </a:lnSpc>
              <a:spcBef>
                <a:spcPts val="0"/>
              </a:spcBef>
              <a:spcAft>
                <a:spcPts val="0"/>
              </a:spcAft>
              <a:buClrTx/>
              <a:buSzTx/>
              <a:buFont typeface="Arial" charset="0"/>
              <a:buChar char="•"/>
              <a:defRPr/>
            </a:pPr>
            <a:r>
              <a:rPr lang="en-US" sz="3200" dirty="0">
                <a:solidFill>
                  <a:schemeClr val="tx1"/>
                </a:solidFill>
              </a:rPr>
              <a:t>Names the </a:t>
            </a:r>
            <a:r>
              <a:rPr lang="en-US" sz="3200" b="1" dirty="0">
                <a:solidFill>
                  <a:schemeClr val="tx2"/>
                </a:solidFill>
              </a:rPr>
              <a:t>foundational skills </a:t>
            </a:r>
            <a:r>
              <a:rPr lang="en-US" sz="3200" dirty="0">
                <a:solidFill>
                  <a:schemeClr val="tx1"/>
                </a:solidFill>
              </a:rPr>
              <a:t>students should continue to reinforce and build upon each year</a:t>
            </a:r>
          </a:p>
          <a:p>
            <a:pPr marL="344488" marR="0" lvl="0" indent="-344488" defTabSz="914400" eaLnBrk="1" fontAlgn="auto" latinLnBrk="0" hangingPunct="1">
              <a:lnSpc>
                <a:spcPct val="100000"/>
              </a:lnSpc>
              <a:spcBef>
                <a:spcPts val="0"/>
              </a:spcBef>
              <a:spcAft>
                <a:spcPts val="0"/>
              </a:spcAft>
              <a:buClrTx/>
              <a:buSzTx/>
              <a:buFont typeface="Arial" charset="0"/>
              <a:buChar char="•"/>
              <a:defRPr/>
            </a:pPr>
            <a:r>
              <a:rPr lang="en-US" sz="3200" dirty="0">
                <a:solidFill>
                  <a:schemeClr val="tx1"/>
                </a:solidFill>
              </a:rPr>
              <a:t>Provides </a:t>
            </a:r>
            <a:r>
              <a:rPr lang="en-US" sz="3200" b="1" dirty="0">
                <a:solidFill>
                  <a:schemeClr val="tx2"/>
                </a:solidFill>
              </a:rPr>
              <a:t>annotated student writing </a:t>
            </a:r>
            <a:r>
              <a:rPr lang="en-US" sz="3200" dirty="0">
                <a:solidFill>
                  <a:schemeClr val="tx1"/>
                </a:solidFill>
              </a:rPr>
              <a:t>samples for each grade level to show what these expectations look like</a:t>
            </a:r>
          </a:p>
        </p:txBody>
      </p:sp>
      <p:sp>
        <p:nvSpPr>
          <p:cNvPr id="4" name="Title 3"/>
          <p:cNvSpPr>
            <a:spLocks noGrp="1"/>
          </p:cNvSpPr>
          <p:nvPr>
            <p:ph type="title"/>
          </p:nvPr>
        </p:nvSpPr>
        <p:spPr/>
        <p:txBody>
          <a:bodyPr/>
          <a:lstStyle/>
          <a:p>
            <a:r>
              <a:rPr lang="en-US" dirty="0"/>
              <a:t>What is the Grammar Guide?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66" y="903259"/>
            <a:ext cx="4721033" cy="5016758"/>
          </a:xfrm>
          <a:prstGeom prst="rect">
            <a:avLst/>
          </a:prstGeom>
          <a:ln w="38100">
            <a:solidFill>
              <a:schemeClr val="tx1"/>
            </a:solidFill>
          </a:ln>
        </p:spPr>
      </p:pic>
      <p:sp>
        <p:nvSpPr>
          <p:cNvPr id="6" name="Shape 152">
            <a:extLst>
              <a:ext uri="{FF2B5EF4-FFF2-40B4-BE49-F238E27FC236}">
                <a16:creationId xmlns:a16="http://schemas.microsoft.com/office/drawing/2014/main" id="{097E84E9-AA0C-A34C-9001-48F31A7EEC4E}"/>
              </a:ext>
            </a:extLst>
          </p:cNvPr>
          <p:cNvSpPr/>
          <p:nvPr/>
        </p:nvSpPr>
        <p:spPr>
          <a:xfrm>
            <a:off x="177630" y="5898727"/>
            <a:ext cx="1252026"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dirty="0">
                <a:latin typeface="Calibri"/>
                <a:ea typeface="Calibri"/>
                <a:cs typeface="Calibri"/>
                <a:sym typeface="Calibri"/>
              </a:rPr>
              <a:t>(</a:t>
            </a:r>
            <a:r>
              <a:rPr lang="en-US" sz="1000" dirty="0" err="1">
                <a:latin typeface="Calibri"/>
                <a:ea typeface="Calibri"/>
                <a:cs typeface="Calibri"/>
                <a:sym typeface="Calibri"/>
              </a:rPr>
              <a:t>LearnZillion</a:t>
            </a:r>
            <a:r>
              <a:rPr lang="en-US" sz="1000" dirty="0">
                <a:latin typeface="Calibri"/>
                <a:ea typeface="Calibri"/>
                <a:cs typeface="Calibri"/>
                <a:sym typeface="Calibri"/>
              </a:rPr>
              <a:t>, 2017) </a:t>
            </a:r>
            <a:endParaRPr sz="1000" dirty="0">
              <a:latin typeface="Calibri"/>
              <a:ea typeface="Calibri"/>
              <a:cs typeface="Calibri"/>
              <a:sym typeface="Calibri"/>
            </a:endParaRPr>
          </a:p>
        </p:txBody>
      </p:sp>
    </p:spTree>
    <p:extLst>
      <p:ext uri="{BB962C8B-B14F-4D97-AF65-F5344CB8AC3E}">
        <p14:creationId xmlns:p14="http://schemas.microsoft.com/office/powerpoint/2010/main" val="174622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98</a:t>
            </a:fld>
            <a:endParaRPr lang="uk-UA" dirty="0"/>
          </a:p>
        </p:txBody>
      </p:sp>
      <p:sp>
        <p:nvSpPr>
          <p:cNvPr id="4" name="Title 3"/>
          <p:cNvSpPr>
            <a:spLocks noGrp="1"/>
          </p:cNvSpPr>
          <p:nvPr>
            <p:ph type="title"/>
          </p:nvPr>
        </p:nvSpPr>
        <p:spPr/>
        <p:txBody>
          <a:bodyPr/>
          <a:lstStyle/>
          <a:p>
            <a:r>
              <a:rPr lang="en-US" dirty="0"/>
              <a:t>Review the Grade 8 Expectations</a:t>
            </a:r>
          </a:p>
        </p:txBody>
      </p:sp>
      <p:sp>
        <p:nvSpPr>
          <p:cNvPr id="7" name="TextBox 6"/>
          <p:cNvSpPr txBox="1"/>
          <p:nvPr/>
        </p:nvSpPr>
        <p:spPr>
          <a:xfrm>
            <a:off x="547816" y="1118914"/>
            <a:ext cx="11308600" cy="4939814"/>
          </a:xfrm>
          <a:prstGeom prst="rect">
            <a:avLst/>
          </a:prstGeom>
          <a:noFill/>
        </p:spPr>
        <p:txBody>
          <a:bodyPr wrap="square" rtlCol="0">
            <a:spAutoFit/>
          </a:bodyPr>
          <a:lstStyle/>
          <a:p>
            <a:pPr algn="ctr"/>
            <a:r>
              <a:rPr lang="en-US" sz="3700" b="1" dirty="0">
                <a:solidFill>
                  <a:schemeClr val="tx2"/>
                </a:solidFill>
                <a:latin typeface="Calibri" charset="0"/>
                <a:ea typeface="Calibri" charset="0"/>
                <a:cs typeface="Calibri" charset="0"/>
              </a:rPr>
              <a:t>Independently</a:t>
            </a:r>
          </a:p>
          <a:p>
            <a:pPr marL="457200" indent="-457200">
              <a:buFont typeface="Arial" charset="0"/>
              <a:buChar char="•"/>
            </a:pPr>
            <a:r>
              <a:rPr lang="en-US" sz="3700" dirty="0">
                <a:latin typeface="Calibri" charset="0"/>
                <a:ea typeface="Calibri" charset="0"/>
                <a:cs typeface="Calibri" charset="0"/>
              </a:rPr>
              <a:t>Review the Grade 8 snapshot from the Grammar Guide</a:t>
            </a:r>
          </a:p>
          <a:p>
            <a:endParaRPr lang="en-US" sz="2000" dirty="0">
              <a:latin typeface="Calibri" charset="0"/>
              <a:ea typeface="Calibri" charset="0"/>
              <a:cs typeface="Calibri" charset="0"/>
            </a:endParaRPr>
          </a:p>
          <a:p>
            <a:pPr algn="ctr"/>
            <a:r>
              <a:rPr lang="en-US" sz="3700" b="1" dirty="0">
                <a:solidFill>
                  <a:schemeClr val="tx2"/>
                </a:solidFill>
                <a:latin typeface="Calibri" charset="0"/>
                <a:ea typeface="Calibri" charset="0"/>
                <a:cs typeface="Calibri" charset="0"/>
              </a:rPr>
              <a:t>With a Partner</a:t>
            </a:r>
          </a:p>
          <a:p>
            <a:pPr marL="571500" indent="-571500">
              <a:buFont typeface="Arial" charset="0"/>
              <a:buChar char="•"/>
            </a:pPr>
            <a:r>
              <a:rPr lang="en-US" sz="3700" dirty="0">
                <a:latin typeface="Calibri" charset="0"/>
                <a:ea typeface="Calibri" charset="0"/>
                <a:cs typeface="Calibri" charset="0"/>
              </a:rPr>
              <a:t>Revisit Jason’s writing sample</a:t>
            </a:r>
          </a:p>
          <a:p>
            <a:pPr marL="571500" indent="-571500">
              <a:buFont typeface="Arial" charset="0"/>
              <a:buChar char="•"/>
            </a:pPr>
            <a:r>
              <a:rPr lang="en-US" sz="3700" dirty="0">
                <a:latin typeface="Calibri" charset="0"/>
                <a:ea typeface="Calibri" charset="0"/>
                <a:cs typeface="Calibri" charset="0"/>
              </a:rPr>
              <a:t>What evidence do you see that Jason:</a:t>
            </a:r>
          </a:p>
          <a:p>
            <a:pPr marL="1028700" lvl="1" indent="-571500">
              <a:buFont typeface="Arial" charset="0"/>
              <a:buChar char="•"/>
            </a:pPr>
            <a:r>
              <a:rPr lang="en-US" sz="3700" dirty="0">
                <a:latin typeface="Calibri" charset="0"/>
                <a:ea typeface="Calibri" charset="0"/>
                <a:cs typeface="Calibri" charset="0"/>
              </a:rPr>
              <a:t>Meets these grade-level expectations?</a:t>
            </a:r>
          </a:p>
          <a:p>
            <a:pPr marL="1028700" lvl="1" indent="-571500">
              <a:buFont typeface="Arial" charset="0"/>
              <a:buChar char="•"/>
            </a:pPr>
            <a:r>
              <a:rPr lang="en-US" sz="3700" dirty="0">
                <a:latin typeface="Calibri" charset="0"/>
                <a:ea typeface="Calibri" charset="0"/>
                <a:cs typeface="Calibri" charset="0"/>
              </a:rPr>
              <a:t>Does not meet these grade-level expectations? </a:t>
            </a:r>
          </a:p>
          <a:p>
            <a:endParaRPr lang="en-US" dirty="0"/>
          </a:p>
          <a:p>
            <a:endParaRPr lang="en-US" dirty="0"/>
          </a:p>
        </p:txBody>
      </p:sp>
    </p:spTree>
    <p:extLst>
      <p:ext uri="{BB962C8B-B14F-4D97-AF65-F5344CB8AC3E}">
        <p14:creationId xmlns:p14="http://schemas.microsoft.com/office/powerpoint/2010/main" val="13870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99</a:t>
            </a:fld>
            <a:endParaRPr lang="uk-UA"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latin typeface="Calibri" charset="0"/>
                <a:ea typeface="Calibri" charset="0"/>
                <a:cs typeface="Calibri" charset="0"/>
              </a:rPr>
              <a:t>What evidence do you see that Jason:</a:t>
            </a:r>
          </a:p>
          <a:p>
            <a:pPr marL="0" indent="0" algn="ctr">
              <a:buNone/>
            </a:pP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4500" dirty="0">
                <a:solidFill>
                  <a:schemeClr val="tx1"/>
                </a:solidFill>
                <a:latin typeface="Calibri" charset="0"/>
                <a:ea typeface="Calibri" charset="0"/>
                <a:cs typeface="Calibri" charset="0"/>
              </a:rPr>
              <a:t>Meets these grade-level expectations?</a:t>
            </a:r>
          </a:p>
          <a:p>
            <a:pPr marL="571500" indent="-571500">
              <a:buFont typeface="Arial" charset="0"/>
              <a:buChar char="•"/>
            </a:pPr>
            <a:endParaRPr lang="en-US" sz="2000" dirty="0">
              <a:solidFill>
                <a:schemeClr val="tx1"/>
              </a:solidFill>
              <a:latin typeface="Calibri" charset="0"/>
              <a:ea typeface="Calibri" charset="0"/>
              <a:cs typeface="Calibri" charset="0"/>
            </a:endParaRPr>
          </a:p>
          <a:p>
            <a:pPr marL="571500" indent="-571500">
              <a:buFont typeface="Arial" charset="0"/>
              <a:buChar char="•"/>
            </a:pPr>
            <a:r>
              <a:rPr lang="en-US" sz="4500" dirty="0">
                <a:solidFill>
                  <a:schemeClr val="tx1"/>
                </a:solidFill>
                <a:latin typeface="Calibri" charset="0"/>
                <a:ea typeface="Calibri" charset="0"/>
                <a:cs typeface="Calibri" charset="0"/>
              </a:rPr>
              <a:t>Does not meet these grade-level expectations? </a:t>
            </a:r>
          </a:p>
          <a:p>
            <a:endParaRPr lang="en-US"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744751455"/>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18388</TotalTime>
  <Words>17843</Words>
  <Application>Microsoft Macintosh PowerPoint</Application>
  <PresentationFormat>Widescreen</PresentationFormat>
  <Paragraphs>1836</Paragraphs>
  <Slides>124</Slides>
  <Notes>124</Notes>
  <HiddenSlides>6</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124</vt:i4>
      </vt:variant>
    </vt:vector>
  </HeadingPairs>
  <TitlesOfParts>
    <vt:vector size="133" baseType="lpstr">
      <vt:lpstr>Arial</vt:lpstr>
      <vt:lpstr>Calibri</vt:lpstr>
      <vt:lpstr>Century Gothic</vt:lpstr>
      <vt:lpstr>Century Schoolbook</vt:lpstr>
      <vt:lpstr>Cover</vt:lpstr>
      <vt:lpstr>1_Mentor Text 2</vt:lpstr>
      <vt:lpstr>1_Cover</vt:lpstr>
      <vt:lpstr>Mentor Text 2</vt:lpstr>
      <vt:lpstr>Section</vt:lpstr>
      <vt:lpstr>Module 6: Supporting All Students Session 1: Learning to Analyze Student Writing Samples</vt:lpstr>
      <vt:lpstr>Do Now</vt:lpstr>
      <vt:lpstr>Session Objectives</vt:lpstr>
      <vt:lpstr>Agenda</vt:lpstr>
      <vt:lpstr> Where Are We Now? </vt:lpstr>
      <vt:lpstr>A Reminder: Our Inquiry Question</vt:lpstr>
      <vt:lpstr>What to Expect</vt:lpstr>
      <vt:lpstr>How will we do this?</vt:lpstr>
      <vt:lpstr>Quick Note About Rubrics</vt:lpstr>
      <vt:lpstr>Let’s Prepare!</vt:lpstr>
      <vt:lpstr>Read the Exemplar Student Response</vt:lpstr>
      <vt:lpstr>Let’s Discuss!</vt:lpstr>
      <vt:lpstr>Which rubric will we use?</vt:lpstr>
      <vt:lpstr>Zoom In  LAT/RST Rubric</vt:lpstr>
      <vt:lpstr>Dig a Little Deeper</vt:lpstr>
      <vt:lpstr>A Helpful Tool for Interpreting the Rubric</vt:lpstr>
      <vt:lpstr>Understanding the Definition Sheet</vt:lpstr>
      <vt:lpstr>Understanding the Definition Sheet</vt:lpstr>
      <vt:lpstr>Understanding the Definition Sheet</vt:lpstr>
      <vt:lpstr>Zoom In  Reading Comprehension and Written Expression</vt:lpstr>
      <vt:lpstr>What do these descriptors look like in action?</vt:lpstr>
      <vt:lpstr>1. Understanding</vt:lpstr>
      <vt:lpstr>2. Focus</vt:lpstr>
      <vt:lpstr>3. Evidence and Elaboration</vt:lpstr>
      <vt:lpstr>4. Organization</vt:lpstr>
      <vt:lpstr>5. Style and Word Choice</vt:lpstr>
      <vt:lpstr>Let’s Prepare!</vt:lpstr>
      <vt:lpstr>Using the LEAP Rubric</vt:lpstr>
      <vt:lpstr>Let’s Practice!</vt:lpstr>
      <vt:lpstr>Let’s Discuss!</vt:lpstr>
      <vt:lpstr>Sample Scoring for Facilitator Reference</vt:lpstr>
      <vt:lpstr>Module 6: Supporting All Students Session 2: Evidence of Student Learning</vt:lpstr>
      <vt:lpstr>Do Now</vt:lpstr>
      <vt:lpstr>Session Objectives</vt:lpstr>
      <vt:lpstr>Agenda</vt:lpstr>
      <vt:lpstr>A Reminder: Our Inquiry Question</vt:lpstr>
      <vt:lpstr> Where Are We Now? </vt:lpstr>
      <vt:lpstr>Let’s Prepare!</vt:lpstr>
      <vt:lpstr>Remember Our Tools</vt:lpstr>
      <vt:lpstr>Which rubric will you use?</vt:lpstr>
      <vt:lpstr>An Important Note: Narrative Rubric</vt:lpstr>
      <vt:lpstr>Using the Leap Rubric</vt:lpstr>
      <vt:lpstr>Let’s Practice!</vt:lpstr>
      <vt:lpstr>What patterns do you see?</vt:lpstr>
      <vt:lpstr>Celebrate Successes</vt:lpstr>
      <vt:lpstr>Let’s Discuss!</vt:lpstr>
      <vt:lpstr>Module 6: Supporting All Students Session 3: Supporting Content Understanding and Writing Craft</vt:lpstr>
      <vt:lpstr>Do Now</vt:lpstr>
      <vt:lpstr>Session Objectives</vt:lpstr>
      <vt:lpstr>Agenda</vt:lpstr>
      <vt:lpstr>Let’s Review!</vt:lpstr>
      <vt:lpstr>Examine Student Writing</vt:lpstr>
      <vt:lpstr>Let’s Discuss!</vt:lpstr>
      <vt:lpstr>The Diverse Learners Cycle in Action</vt:lpstr>
      <vt:lpstr>How could we support Cameron?</vt:lpstr>
      <vt:lpstr>The Guidebooks Writing Process</vt:lpstr>
      <vt:lpstr>Examine Student Writing</vt:lpstr>
      <vt:lpstr>Let’s Discuss!</vt:lpstr>
      <vt:lpstr>How could we support Makayla?</vt:lpstr>
      <vt:lpstr>PowerPoint Presentation</vt:lpstr>
      <vt:lpstr>PowerPoint Presentation</vt:lpstr>
      <vt:lpstr>Let’s Prepare!</vt:lpstr>
      <vt:lpstr>Shared and Interactive Writing in Action</vt:lpstr>
      <vt:lpstr>Let’s Discuss!</vt:lpstr>
      <vt:lpstr>Connect to Your Own Classroom</vt:lpstr>
      <vt:lpstr>Module 6: Supporting All Students Session 4: Organization</vt:lpstr>
      <vt:lpstr>Do Now</vt:lpstr>
      <vt:lpstr>Session Objectives</vt:lpstr>
      <vt:lpstr>Agenda</vt:lpstr>
      <vt:lpstr>Remember the Cold-Read Task Writing Prompt</vt:lpstr>
      <vt:lpstr>Examine Student Writing</vt:lpstr>
      <vt:lpstr>Let’s Discuss!</vt:lpstr>
      <vt:lpstr>How could we support Nadene?</vt:lpstr>
      <vt:lpstr>PowerPoint Presentation</vt:lpstr>
      <vt:lpstr>PowerPoint Presentation</vt:lpstr>
      <vt:lpstr>Let’s Prepare!</vt:lpstr>
      <vt:lpstr>What trait will we focus on?</vt:lpstr>
      <vt:lpstr>Organization</vt:lpstr>
      <vt:lpstr>What is expected of us?</vt:lpstr>
      <vt:lpstr>What does it look like in action?</vt:lpstr>
      <vt:lpstr>Let’s Dig a Little Deeper</vt:lpstr>
      <vt:lpstr>Let’s Discuss!</vt:lpstr>
      <vt:lpstr>And… cut!</vt:lpstr>
      <vt:lpstr>PowerPoint Presentation</vt:lpstr>
      <vt:lpstr>What would happen next?</vt:lpstr>
      <vt:lpstr>A Key Point</vt:lpstr>
      <vt:lpstr>Let’s Discuss!</vt:lpstr>
      <vt:lpstr>Connect to Your Own Classroom</vt:lpstr>
      <vt:lpstr>Module 6: Supporting All Students Session 5: Grammar and Conventions</vt:lpstr>
      <vt:lpstr>Do Now</vt:lpstr>
      <vt:lpstr>Session Objectives</vt:lpstr>
      <vt:lpstr>Agenda</vt:lpstr>
      <vt:lpstr>Remember the Cold-Read Task Writing Prompt</vt:lpstr>
      <vt:lpstr>Examine Student Writing</vt:lpstr>
      <vt:lpstr>Let’s Discuss!</vt:lpstr>
      <vt:lpstr>Let’s Evaluate Jason’s Conventions</vt:lpstr>
      <vt:lpstr>What is the Grammar Guide?</vt:lpstr>
      <vt:lpstr>Review the Grade 8 Expectations</vt:lpstr>
      <vt:lpstr>Let’s Discuss!</vt:lpstr>
      <vt:lpstr>How could we support Jason?</vt:lpstr>
      <vt:lpstr>PowerPoint Presentation</vt:lpstr>
      <vt:lpstr>Let’s Discuss!</vt:lpstr>
      <vt:lpstr>PowerPoint Presentation</vt:lpstr>
      <vt:lpstr>PowerPoint Presentation</vt:lpstr>
      <vt:lpstr>PowerPoint Presentation</vt:lpstr>
      <vt:lpstr>PowerPoint Presentation</vt:lpstr>
      <vt:lpstr>For Even More Practice…</vt:lpstr>
      <vt:lpstr>Connect to Your Own Classroom</vt:lpstr>
      <vt:lpstr>Module 6: Supporting All Students Session 6: Plan to Meet Student Needs</vt:lpstr>
      <vt:lpstr>Do Now</vt:lpstr>
      <vt:lpstr>Session Objectives</vt:lpstr>
      <vt:lpstr>Agenda</vt:lpstr>
      <vt:lpstr>A Reminder: Our Inquiry Question</vt:lpstr>
      <vt:lpstr> Where are we now? </vt:lpstr>
      <vt:lpstr>Recap: Arc III</vt:lpstr>
      <vt:lpstr>Recap: Module 5</vt:lpstr>
      <vt:lpstr>Recap: Module 6</vt:lpstr>
      <vt:lpstr>Let’s Prepare!</vt:lpstr>
      <vt:lpstr>Choosing an Identified Need</vt:lpstr>
      <vt:lpstr>Matching the Need with a Support</vt:lpstr>
      <vt:lpstr>Applying the Learning from Arc  3</vt:lpstr>
      <vt:lpstr>Share with a Partner</vt:lpstr>
      <vt:lpstr>Let’s Reflect!</vt:lpstr>
      <vt:lpstr>And now…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Liz Budrionis</cp:lastModifiedBy>
  <cp:revision>1026</cp:revision>
  <dcterms:created xsi:type="dcterms:W3CDTF">2017-08-15T16:44:18Z</dcterms:created>
  <dcterms:modified xsi:type="dcterms:W3CDTF">2018-12-06T05:39:29Z</dcterms:modified>
</cp:coreProperties>
</file>