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3.xml" ContentType="application/vnd.openxmlformats-officedocument.theme+xml"/>
  <Override PartName="/ppt/slideLayouts/slideLayout13.xml" ContentType="application/vnd.openxmlformats-officedocument.presentationml.slideLayout+xml"/>
  <Override PartName="/ppt/theme/theme4.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50" r:id="rId2"/>
    <p:sldMasterId id="2147483652" r:id="rId3"/>
    <p:sldMasterId id="2147483654" r:id="rId4"/>
    <p:sldMasterId id="2147483656" r:id="rId5"/>
  </p:sldMasterIdLst>
  <p:notesMasterIdLst>
    <p:notesMasterId r:id="rId180"/>
  </p:notesMasterIdLst>
  <p:handoutMasterIdLst>
    <p:handoutMasterId r:id="rId181"/>
  </p:handoutMasterIdLst>
  <p:sldIdLst>
    <p:sldId id="449" r:id="rId6"/>
    <p:sldId id="450" r:id="rId7"/>
    <p:sldId id="257" r:id="rId8"/>
    <p:sldId id="256" r:id="rId9"/>
    <p:sldId id="522"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456" r:id="rId25"/>
    <p:sldId id="459" r:id="rId26"/>
    <p:sldId id="452" r:id="rId27"/>
    <p:sldId id="471" r:id="rId28"/>
    <p:sldId id="278" r:id="rId29"/>
    <p:sldId id="643" r:id="rId30"/>
    <p:sldId id="644" r:id="rId31"/>
    <p:sldId id="454" r:id="rId32"/>
    <p:sldId id="451" r:id="rId33"/>
    <p:sldId id="645" r:id="rId34"/>
    <p:sldId id="523" r:id="rId35"/>
    <p:sldId id="524" r:id="rId36"/>
    <p:sldId id="525" r:id="rId37"/>
    <p:sldId id="526" r:id="rId38"/>
    <p:sldId id="548" r:id="rId39"/>
    <p:sldId id="549" r:id="rId40"/>
    <p:sldId id="521" r:id="rId41"/>
    <p:sldId id="527" r:id="rId42"/>
    <p:sldId id="528" r:id="rId43"/>
    <p:sldId id="529" r:id="rId44"/>
    <p:sldId id="530" r:id="rId45"/>
    <p:sldId id="531" r:id="rId46"/>
    <p:sldId id="532" r:id="rId47"/>
    <p:sldId id="533" r:id="rId48"/>
    <p:sldId id="534" r:id="rId49"/>
    <p:sldId id="535" r:id="rId50"/>
    <p:sldId id="536" r:id="rId51"/>
    <p:sldId id="537" r:id="rId52"/>
    <p:sldId id="538" r:id="rId53"/>
    <p:sldId id="539" r:id="rId54"/>
    <p:sldId id="540" r:id="rId55"/>
    <p:sldId id="541" r:id="rId56"/>
    <p:sldId id="542" r:id="rId57"/>
    <p:sldId id="543" r:id="rId58"/>
    <p:sldId id="544" r:id="rId59"/>
    <p:sldId id="545" r:id="rId60"/>
    <p:sldId id="546" r:id="rId61"/>
    <p:sldId id="547" r:id="rId62"/>
    <p:sldId id="574" r:id="rId63"/>
    <p:sldId id="372" r:id="rId64"/>
    <p:sldId id="381" r:id="rId65"/>
    <p:sldId id="440" r:id="rId66"/>
    <p:sldId id="567" r:id="rId67"/>
    <p:sldId id="568" r:id="rId68"/>
    <p:sldId id="569" r:id="rId69"/>
    <p:sldId id="384" r:id="rId70"/>
    <p:sldId id="386" r:id="rId71"/>
    <p:sldId id="277" r:id="rId72"/>
    <p:sldId id="387" r:id="rId73"/>
    <p:sldId id="388" r:id="rId74"/>
    <p:sldId id="389" r:id="rId75"/>
    <p:sldId id="391" r:id="rId76"/>
    <p:sldId id="282" r:id="rId77"/>
    <p:sldId id="401" r:id="rId78"/>
    <p:sldId id="570" r:id="rId79"/>
    <p:sldId id="393" r:id="rId80"/>
    <p:sldId id="442" r:id="rId81"/>
    <p:sldId id="443" r:id="rId82"/>
    <p:sldId id="444" r:id="rId83"/>
    <p:sldId id="396" r:id="rId84"/>
    <p:sldId id="398" r:id="rId85"/>
    <p:sldId id="400" r:id="rId86"/>
    <p:sldId id="399" r:id="rId87"/>
    <p:sldId id="290" r:id="rId88"/>
    <p:sldId id="402" r:id="rId89"/>
    <p:sldId id="291" r:id="rId90"/>
    <p:sldId id="407" r:id="rId91"/>
    <p:sldId id="640" r:id="rId92"/>
    <p:sldId id="571" r:id="rId93"/>
    <p:sldId id="293" r:id="rId94"/>
    <p:sldId id="294" r:id="rId95"/>
    <p:sldId id="633" r:id="rId96"/>
    <p:sldId id="295" r:id="rId97"/>
    <p:sldId id="296" r:id="rId98"/>
    <p:sldId id="411" r:id="rId99"/>
    <p:sldId id="298" r:id="rId100"/>
    <p:sldId id="573" r:id="rId101"/>
    <p:sldId id="414" r:id="rId102"/>
    <p:sldId id="301" r:id="rId103"/>
    <p:sldId id="415" r:id="rId104"/>
    <p:sldId id="302" r:id="rId105"/>
    <p:sldId id="416" r:id="rId106"/>
    <p:sldId id="304" r:id="rId107"/>
    <p:sldId id="417" r:id="rId108"/>
    <p:sldId id="307" r:id="rId109"/>
    <p:sldId id="311" r:id="rId110"/>
    <p:sldId id="310" r:id="rId111"/>
    <p:sldId id="312" r:id="rId112"/>
    <p:sldId id="419" r:id="rId113"/>
    <p:sldId id="313" r:id="rId114"/>
    <p:sldId id="575" r:id="rId115"/>
    <p:sldId id="577" r:id="rId116"/>
    <p:sldId id="578" r:id="rId117"/>
    <p:sldId id="576" r:id="rId118"/>
    <p:sldId id="455" r:id="rId119"/>
    <p:sldId id="584" r:id="rId120"/>
    <p:sldId id="587" r:id="rId121"/>
    <p:sldId id="585" r:id="rId122"/>
    <p:sldId id="579" r:id="rId123"/>
    <p:sldId id="639" r:id="rId124"/>
    <p:sldId id="601" r:id="rId125"/>
    <p:sldId id="588" r:id="rId126"/>
    <p:sldId id="581" r:id="rId127"/>
    <p:sldId id="582" r:id="rId128"/>
    <p:sldId id="583" r:id="rId129"/>
    <p:sldId id="592" r:id="rId130"/>
    <p:sldId id="634" r:id="rId131"/>
    <p:sldId id="623" r:id="rId132"/>
    <p:sldId id="635" r:id="rId133"/>
    <p:sldId id="624" r:id="rId134"/>
    <p:sldId id="626" r:id="rId135"/>
    <p:sldId id="636" r:id="rId136"/>
    <p:sldId id="627" r:id="rId137"/>
    <p:sldId id="629" r:id="rId138"/>
    <p:sldId id="637" r:id="rId139"/>
    <p:sldId id="630" r:id="rId140"/>
    <p:sldId id="618" r:id="rId141"/>
    <p:sldId id="638" r:id="rId142"/>
    <p:sldId id="617" r:id="rId143"/>
    <p:sldId id="620" r:id="rId144"/>
    <p:sldId id="632" r:id="rId145"/>
    <p:sldId id="497" r:id="rId146"/>
    <p:sldId id="605" r:id="rId147"/>
    <p:sldId id="499" r:id="rId148"/>
    <p:sldId id="608" r:id="rId149"/>
    <p:sldId id="501" r:id="rId150"/>
    <p:sldId id="503" r:id="rId151"/>
    <p:sldId id="505" r:id="rId152"/>
    <p:sldId id="506" r:id="rId153"/>
    <p:sldId id="507" r:id="rId154"/>
    <p:sldId id="508" r:id="rId155"/>
    <p:sldId id="509" r:id="rId156"/>
    <p:sldId id="510" r:id="rId157"/>
    <p:sldId id="511" r:id="rId158"/>
    <p:sldId id="513" r:id="rId159"/>
    <p:sldId id="512" r:id="rId160"/>
    <p:sldId id="514" r:id="rId161"/>
    <p:sldId id="515" r:id="rId162"/>
    <p:sldId id="516" r:id="rId163"/>
    <p:sldId id="517" r:id="rId164"/>
    <p:sldId id="518" r:id="rId165"/>
    <p:sldId id="641" r:id="rId166"/>
    <p:sldId id="988" r:id="rId167"/>
    <p:sldId id="989" r:id="rId168"/>
    <p:sldId id="990" r:id="rId169"/>
    <p:sldId id="922" r:id="rId170"/>
    <p:sldId id="977" r:id="rId171"/>
    <p:sldId id="991" r:id="rId172"/>
    <p:sldId id="924" r:id="rId173"/>
    <p:sldId id="925" r:id="rId174"/>
    <p:sldId id="1018" r:id="rId175"/>
    <p:sldId id="1015" r:id="rId176"/>
    <p:sldId id="1020" r:id="rId177"/>
    <p:sldId id="992" r:id="rId178"/>
    <p:sldId id="607" r:id="rId17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manda Pecsi" initials="AP" lastIdx="10" clrIdx="0">
    <p:extLst/>
  </p:cmAuthor>
  <p:cmAuthor id="2" name="Liz Budrionis" initials="" lastIdx="0" clrIdx="1"/>
  <p:cmAuthor id="3" name="Jason Shinkunas" initials="JS" lastIdx="31" clrIdx="2">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9787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843" autoAdjust="0"/>
    <p:restoredTop sz="69444" autoAdjust="0"/>
  </p:normalViewPr>
  <p:slideViewPr>
    <p:cSldViewPr snapToGrid="0" snapToObjects="1">
      <p:cViewPr varScale="1">
        <p:scale>
          <a:sx n="71" d="100"/>
          <a:sy n="71" d="100"/>
        </p:scale>
        <p:origin x="920" y="176"/>
      </p:cViewPr>
      <p:guideLst>
        <p:guide orient="horz" pos="2160"/>
        <p:guide pos="3840"/>
      </p:guideLst>
    </p:cSldViewPr>
  </p:slideViewPr>
  <p:notesTextViewPr>
    <p:cViewPr>
      <p:scale>
        <a:sx n="1" d="1"/>
        <a:sy n="1" d="1"/>
      </p:scale>
      <p:origin x="0" y="0"/>
    </p:cViewPr>
  </p:notesTextViewPr>
  <p:sorterViewPr>
    <p:cViewPr>
      <p:scale>
        <a:sx n="66" d="100"/>
        <a:sy n="66" d="100"/>
      </p:scale>
      <p:origin x="0" y="8440"/>
    </p:cViewPr>
  </p:sorterViewPr>
  <p:notesViewPr>
    <p:cSldViewPr snapToGrid="0" snapToObjects="1">
      <p:cViewPr>
        <p:scale>
          <a:sx n="95" d="100"/>
          <a:sy n="95" d="100"/>
        </p:scale>
        <p:origin x="2056" y="48"/>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63" Type="http://schemas.openxmlformats.org/officeDocument/2006/relationships/slide" Target="slides/slide58.xml"/><Relationship Id="rId84" Type="http://schemas.openxmlformats.org/officeDocument/2006/relationships/slide" Target="slides/slide79.xml"/><Relationship Id="rId138" Type="http://schemas.openxmlformats.org/officeDocument/2006/relationships/slide" Target="slides/slide133.xml"/><Relationship Id="rId159" Type="http://schemas.openxmlformats.org/officeDocument/2006/relationships/slide" Target="slides/slide154.xml"/><Relationship Id="rId170" Type="http://schemas.openxmlformats.org/officeDocument/2006/relationships/slide" Target="slides/slide165.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53" Type="http://schemas.openxmlformats.org/officeDocument/2006/relationships/slide" Target="slides/slide48.xml"/><Relationship Id="rId74" Type="http://schemas.openxmlformats.org/officeDocument/2006/relationships/slide" Target="slides/slide69.xml"/><Relationship Id="rId128" Type="http://schemas.openxmlformats.org/officeDocument/2006/relationships/slide" Target="slides/slide123.xml"/><Relationship Id="rId149" Type="http://schemas.openxmlformats.org/officeDocument/2006/relationships/slide" Target="slides/slide144.xml"/><Relationship Id="rId5" Type="http://schemas.openxmlformats.org/officeDocument/2006/relationships/slideMaster" Target="slideMasters/slideMaster5.xml"/><Relationship Id="rId95" Type="http://schemas.openxmlformats.org/officeDocument/2006/relationships/slide" Target="slides/slide90.xml"/><Relationship Id="rId160" Type="http://schemas.openxmlformats.org/officeDocument/2006/relationships/slide" Target="slides/slide155.xml"/><Relationship Id="rId181" Type="http://schemas.openxmlformats.org/officeDocument/2006/relationships/handoutMaster" Target="handoutMasters/handoutMaster1.xml"/><Relationship Id="rId22" Type="http://schemas.openxmlformats.org/officeDocument/2006/relationships/slide" Target="slides/slide17.xml"/><Relationship Id="rId43" Type="http://schemas.openxmlformats.org/officeDocument/2006/relationships/slide" Target="slides/slide38.xml"/><Relationship Id="rId64" Type="http://schemas.openxmlformats.org/officeDocument/2006/relationships/slide" Target="slides/slide59.xml"/><Relationship Id="rId118" Type="http://schemas.openxmlformats.org/officeDocument/2006/relationships/slide" Target="slides/slide113.xml"/><Relationship Id="rId139" Type="http://schemas.openxmlformats.org/officeDocument/2006/relationships/slide" Target="slides/slide134.xml"/><Relationship Id="rId85" Type="http://schemas.openxmlformats.org/officeDocument/2006/relationships/slide" Target="slides/slide80.xml"/><Relationship Id="rId150" Type="http://schemas.openxmlformats.org/officeDocument/2006/relationships/slide" Target="slides/slide145.xml"/><Relationship Id="rId171" Type="http://schemas.openxmlformats.org/officeDocument/2006/relationships/slide" Target="slides/slide166.xml"/><Relationship Id="rId12" Type="http://schemas.openxmlformats.org/officeDocument/2006/relationships/slide" Target="slides/slide7.xml"/><Relationship Id="rId33" Type="http://schemas.openxmlformats.org/officeDocument/2006/relationships/slide" Target="slides/slide28.xml"/><Relationship Id="rId108" Type="http://schemas.openxmlformats.org/officeDocument/2006/relationships/slide" Target="slides/slide103.xml"/><Relationship Id="rId129" Type="http://schemas.openxmlformats.org/officeDocument/2006/relationships/slide" Target="slides/slide124.xml"/><Relationship Id="rId54" Type="http://schemas.openxmlformats.org/officeDocument/2006/relationships/slide" Target="slides/slide49.xml"/><Relationship Id="rId75" Type="http://schemas.openxmlformats.org/officeDocument/2006/relationships/slide" Target="slides/slide70.xml"/><Relationship Id="rId96" Type="http://schemas.openxmlformats.org/officeDocument/2006/relationships/slide" Target="slides/slide91.xml"/><Relationship Id="rId140" Type="http://schemas.openxmlformats.org/officeDocument/2006/relationships/slide" Target="slides/slide135.xml"/><Relationship Id="rId161" Type="http://schemas.openxmlformats.org/officeDocument/2006/relationships/slide" Target="slides/slide156.xml"/><Relationship Id="rId182" Type="http://schemas.openxmlformats.org/officeDocument/2006/relationships/commentAuthors" Target="commentAuthors.xml"/><Relationship Id="rId6" Type="http://schemas.openxmlformats.org/officeDocument/2006/relationships/slide" Target="slides/slide1.xml"/><Relationship Id="rId23" Type="http://schemas.openxmlformats.org/officeDocument/2006/relationships/slide" Target="slides/slide18.xml"/><Relationship Id="rId119" Type="http://schemas.openxmlformats.org/officeDocument/2006/relationships/slide" Target="slides/slide114.xml"/><Relationship Id="rId44" Type="http://schemas.openxmlformats.org/officeDocument/2006/relationships/slide" Target="slides/slide39.xml"/><Relationship Id="rId65" Type="http://schemas.openxmlformats.org/officeDocument/2006/relationships/slide" Target="slides/slide60.xml"/><Relationship Id="rId86" Type="http://schemas.openxmlformats.org/officeDocument/2006/relationships/slide" Target="slides/slide81.xml"/><Relationship Id="rId130" Type="http://schemas.openxmlformats.org/officeDocument/2006/relationships/slide" Target="slides/slide125.xml"/><Relationship Id="rId151" Type="http://schemas.openxmlformats.org/officeDocument/2006/relationships/slide" Target="slides/slide146.xml"/><Relationship Id="rId172" Type="http://schemas.openxmlformats.org/officeDocument/2006/relationships/slide" Target="slides/slide167.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slide" Target="slides/slide115.xml"/><Relationship Id="rId125" Type="http://schemas.openxmlformats.org/officeDocument/2006/relationships/slide" Target="slides/slide120.xml"/><Relationship Id="rId141" Type="http://schemas.openxmlformats.org/officeDocument/2006/relationships/slide" Target="slides/slide136.xml"/><Relationship Id="rId146" Type="http://schemas.openxmlformats.org/officeDocument/2006/relationships/slide" Target="slides/slide141.xml"/><Relationship Id="rId167" Type="http://schemas.openxmlformats.org/officeDocument/2006/relationships/slide" Target="slides/slide162.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162" Type="http://schemas.openxmlformats.org/officeDocument/2006/relationships/slide" Target="slides/slide157.xml"/><Relationship Id="rId183" Type="http://schemas.openxmlformats.org/officeDocument/2006/relationships/presProps" Target="presProps.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 Id="rId131" Type="http://schemas.openxmlformats.org/officeDocument/2006/relationships/slide" Target="slides/slide126.xml"/><Relationship Id="rId136" Type="http://schemas.openxmlformats.org/officeDocument/2006/relationships/slide" Target="slides/slide131.xml"/><Relationship Id="rId157" Type="http://schemas.openxmlformats.org/officeDocument/2006/relationships/slide" Target="slides/slide152.xml"/><Relationship Id="rId178" Type="http://schemas.openxmlformats.org/officeDocument/2006/relationships/slide" Target="slides/slide173.xml"/><Relationship Id="rId61" Type="http://schemas.openxmlformats.org/officeDocument/2006/relationships/slide" Target="slides/slide56.xml"/><Relationship Id="rId82" Type="http://schemas.openxmlformats.org/officeDocument/2006/relationships/slide" Target="slides/slide77.xml"/><Relationship Id="rId152" Type="http://schemas.openxmlformats.org/officeDocument/2006/relationships/slide" Target="slides/slide147.xml"/><Relationship Id="rId173" Type="http://schemas.openxmlformats.org/officeDocument/2006/relationships/slide" Target="slides/slide168.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26" Type="http://schemas.openxmlformats.org/officeDocument/2006/relationships/slide" Target="slides/slide121.xml"/><Relationship Id="rId147" Type="http://schemas.openxmlformats.org/officeDocument/2006/relationships/slide" Target="slides/slide142.xml"/><Relationship Id="rId168" Type="http://schemas.openxmlformats.org/officeDocument/2006/relationships/slide" Target="slides/slide163.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slide" Target="slides/slide116.xml"/><Relationship Id="rId142" Type="http://schemas.openxmlformats.org/officeDocument/2006/relationships/slide" Target="slides/slide137.xml"/><Relationship Id="rId163" Type="http://schemas.openxmlformats.org/officeDocument/2006/relationships/slide" Target="slides/slide158.xml"/><Relationship Id="rId184" Type="http://schemas.openxmlformats.org/officeDocument/2006/relationships/viewProps" Target="viewProps.xml"/><Relationship Id="rId3" Type="http://schemas.openxmlformats.org/officeDocument/2006/relationships/slideMaster" Target="slideMasters/slideMaster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slide" Target="slides/slide111.xml"/><Relationship Id="rId137" Type="http://schemas.openxmlformats.org/officeDocument/2006/relationships/slide" Target="slides/slide132.xml"/><Relationship Id="rId158" Type="http://schemas.openxmlformats.org/officeDocument/2006/relationships/slide" Target="slides/slide153.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slide" Target="slides/slide106.xml"/><Relationship Id="rId132" Type="http://schemas.openxmlformats.org/officeDocument/2006/relationships/slide" Target="slides/slide127.xml"/><Relationship Id="rId153" Type="http://schemas.openxmlformats.org/officeDocument/2006/relationships/slide" Target="slides/slide148.xml"/><Relationship Id="rId174" Type="http://schemas.openxmlformats.org/officeDocument/2006/relationships/slide" Target="slides/slide169.xml"/><Relationship Id="rId179" Type="http://schemas.openxmlformats.org/officeDocument/2006/relationships/slide" Target="slides/slide174.xml"/><Relationship Id="rId15" Type="http://schemas.openxmlformats.org/officeDocument/2006/relationships/slide" Target="slides/slide10.xml"/><Relationship Id="rId36" Type="http://schemas.openxmlformats.org/officeDocument/2006/relationships/slide" Target="slides/slide31.xml"/><Relationship Id="rId57" Type="http://schemas.openxmlformats.org/officeDocument/2006/relationships/slide" Target="slides/slide52.xml"/><Relationship Id="rId106" Type="http://schemas.openxmlformats.org/officeDocument/2006/relationships/slide" Target="slides/slide101.xml"/><Relationship Id="rId127" Type="http://schemas.openxmlformats.org/officeDocument/2006/relationships/slide" Target="slides/slide122.xml"/><Relationship Id="rId10" Type="http://schemas.openxmlformats.org/officeDocument/2006/relationships/slide" Target="slides/slide5.xml"/><Relationship Id="rId31" Type="http://schemas.openxmlformats.org/officeDocument/2006/relationships/slide" Target="slides/slide26.xml"/><Relationship Id="rId52" Type="http://schemas.openxmlformats.org/officeDocument/2006/relationships/slide" Target="slides/slide47.xml"/><Relationship Id="rId73" Type="http://schemas.openxmlformats.org/officeDocument/2006/relationships/slide" Target="slides/slide68.xml"/><Relationship Id="rId78" Type="http://schemas.openxmlformats.org/officeDocument/2006/relationships/slide" Target="slides/slide73.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slide" Target="slides/slide117.xml"/><Relationship Id="rId143" Type="http://schemas.openxmlformats.org/officeDocument/2006/relationships/slide" Target="slides/slide138.xml"/><Relationship Id="rId148" Type="http://schemas.openxmlformats.org/officeDocument/2006/relationships/slide" Target="slides/slide143.xml"/><Relationship Id="rId164" Type="http://schemas.openxmlformats.org/officeDocument/2006/relationships/slide" Target="slides/slide159.xml"/><Relationship Id="rId169" Type="http://schemas.openxmlformats.org/officeDocument/2006/relationships/slide" Target="slides/slide164.xml"/><Relationship Id="rId185"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4.xml"/><Relationship Id="rId180" Type="http://schemas.openxmlformats.org/officeDocument/2006/relationships/notesMaster" Target="notesMasters/notesMaster1.xml"/><Relationship Id="rId26" Type="http://schemas.openxmlformats.org/officeDocument/2006/relationships/slide" Target="slides/slide21.xml"/><Relationship Id="rId47" Type="http://schemas.openxmlformats.org/officeDocument/2006/relationships/slide" Target="slides/slide42.xml"/><Relationship Id="rId68" Type="http://schemas.openxmlformats.org/officeDocument/2006/relationships/slide" Target="slides/slide63.xml"/><Relationship Id="rId89" Type="http://schemas.openxmlformats.org/officeDocument/2006/relationships/slide" Target="slides/slide84.xml"/><Relationship Id="rId112" Type="http://schemas.openxmlformats.org/officeDocument/2006/relationships/slide" Target="slides/slide107.xml"/><Relationship Id="rId133" Type="http://schemas.openxmlformats.org/officeDocument/2006/relationships/slide" Target="slides/slide128.xml"/><Relationship Id="rId154" Type="http://schemas.openxmlformats.org/officeDocument/2006/relationships/slide" Target="slides/slide149.xml"/><Relationship Id="rId175" Type="http://schemas.openxmlformats.org/officeDocument/2006/relationships/slide" Target="slides/slide170.xml"/><Relationship Id="rId16" Type="http://schemas.openxmlformats.org/officeDocument/2006/relationships/slide" Target="slides/slide11.xml"/><Relationship Id="rId37" Type="http://schemas.openxmlformats.org/officeDocument/2006/relationships/slide" Target="slides/slide32.xml"/><Relationship Id="rId58" Type="http://schemas.openxmlformats.org/officeDocument/2006/relationships/slide" Target="slides/slide53.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slide" Target="slides/slide118.xml"/><Relationship Id="rId144" Type="http://schemas.openxmlformats.org/officeDocument/2006/relationships/slide" Target="slides/slide139.xml"/><Relationship Id="rId90" Type="http://schemas.openxmlformats.org/officeDocument/2006/relationships/slide" Target="slides/slide85.xml"/><Relationship Id="rId165" Type="http://schemas.openxmlformats.org/officeDocument/2006/relationships/slide" Target="slides/slide160.xml"/><Relationship Id="rId186" Type="http://schemas.openxmlformats.org/officeDocument/2006/relationships/tableStyles" Target="tableStyles.xml"/><Relationship Id="rId27" Type="http://schemas.openxmlformats.org/officeDocument/2006/relationships/slide" Target="slides/slide22.xml"/><Relationship Id="rId48" Type="http://schemas.openxmlformats.org/officeDocument/2006/relationships/slide" Target="slides/slide43.xml"/><Relationship Id="rId69" Type="http://schemas.openxmlformats.org/officeDocument/2006/relationships/slide" Target="slides/slide64.xml"/><Relationship Id="rId113" Type="http://schemas.openxmlformats.org/officeDocument/2006/relationships/slide" Target="slides/slide108.xml"/><Relationship Id="rId134" Type="http://schemas.openxmlformats.org/officeDocument/2006/relationships/slide" Target="slides/slide129.xml"/><Relationship Id="rId80" Type="http://schemas.openxmlformats.org/officeDocument/2006/relationships/slide" Target="slides/slide75.xml"/><Relationship Id="rId155" Type="http://schemas.openxmlformats.org/officeDocument/2006/relationships/slide" Target="slides/slide150.xml"/><Relationship Id="rId176" Type="http://schemas.openxmlformats.org/officeDocument/2006/relationships/slide" Target="slides/slide171.xml"/><Relationship Id="rId17" Type="http://schemas.openxmlformats.org/officeDocument/2006/relationships/slide" Target="slides/slide12.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24" Type="http://schemas.openxmlformats.org/officeDocument/2006/relationships/slide" Target="slides/slide119.xml"/><Relationship Id="rId70" Type="http://schemas.openxmlformats.org/officeDocument/2006/relationships/slide" Target="slides/slide65.xml"/><Relationship Id="rId91" Type="http://schemas.openxmlformats.org/officeDocument/2006/relationships/slide" Target="slides/slide86.xml"/><Relationship Id="rId145" Type="http://schemas.openxmlformats.org/officeDocument/2006/relationships/slide" Target="slides/slide140.xml"/><Relationship Id="rId166" Type="http://schemas.openxmlformats.org/officeDocument/2006/relationships/slide" Target="slides/slide161.xml"/><Relationship Id="rId1" Type="http://schemas.openxmlformats.org/officeDocument/2006/relationships/slideMaster" Target="slideMasters/slideMaster1.xml"/><Relationship Id="rId28" Type="http://schemas.openxmlformats.org/officeDocument/2006/relationships/slide" Target="slides/slide23.xml"/><Relationship Id="rId49" Type="http://schemas.openxmlformats.org/officeDocument/2006/relationships/slide" Target="slides/slide44.xml"/><Relationship Id="rId114" Type="http://schemas.openxmlformats.org/officeDocument/2006/relationships/slide" Target="slides/slide109.xml"/><Relationship Id="rId60" Type="http://schemas.openxmlformats.org/officeDocument/2006/relationships/slide" Target="slides/slide55.xml"/><Relationship Id="rId81" Type="http://schemas.openxmlformats.org/officeDocument/2006/relationships/slide" Target="slides/slide76.xml"/><Relationship Id="rId135" Type="http://schemas.openxmlformats.org/officeDocument/2006/relationships/slide" Target="slides/slide130.xml"/><Relationship Id="rId156" Type="http://schemas.openxmlformats.org/officeDocument/2006/relationships/slide" Target="slides/slide151.xml"/><Relationship Id="rId177" Type="http://schemas.openxmlformats.org/officeDocument/2006/relationships/slide" Target="slides/slide172.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0FA0553-6DB6-C74F-82AA-EA8AB8EF49FE}" type="doc">
      <dgm:prSet loTypeId="urn:microsoft.com/office/officeart/2005/8/layout/matrix1" loCatId="" qsTypeId="urn:microsoft.com/office/officeart/2005/8/quickstyle/simple4" qsCatId="simple" csTypeId="urn:microsoft.com/office/officeart/2005/8/colors/colorful1" csCatId="colorful" phldr="1"/>
      <dgm:spPr/>
      <dgm:t>
        <a:bodyPr/>
        <a:lstStyle/>
        <a:p>
          <a:endParaRPr lang="en-US"/>
        </a:p>
      </dgm:t>
    </dgm:pt>
    <dgm:pt modelId="{89079331-7B6D-904F-BEEA-A0FF19E5A641}">
      <dgm:prSet phldrT="[Text]"/>
      <dgm:spPr/>
      <dgm:t>
        <a:bodyPr/>
        <a:lstStyle/>
        <a:p>
          <a:r>
            <a:rPr lang="en-US" b="1" dirty="0">
              <a:solidFill>
                <a:schemeClr val="accent6"/>
              </a:solidFill>
              <a:latin typeface="Calibri" charset="0"/>
              <a:ea typeface="Calibri" charset="0"/>
              <a:cs typeface="Calibri" charset="0"/>
            </a:rPr>
            <a:t>Literary Text</a:t>
          </a:r>
        </a:p>
      </dgm:t>
    </dgm:pt>
    <dgm:pt modelId="{23BEC35B-DFB4-B042-A0B9-80B3F18717F6}" type="parTrans" cxnId="{50F7C503-35B1-6041-95BB-41C70C6C61A1}">
      <dgm:prSet/>
      <dgm:spPr/>
      <dgm:t>
        <a:bodyPr/>
        <a:lstStyle/>
        <a:p>
          <a:endParaRPr lang="en-US"/>
        </a:p>
      </dgm:t>
    </dgm:pt>
    <dgm:pt modelId="{7493B0B4-8BDE-F544-A890-EDACC59E1754}" type="sibTrans" cxnId="{50F7C503-35B1-6041-95BB-41C70C6C61A1}">
      <dgm:prSet/>
      <dgm:spPr/>
      <dgm:t>
        <a:bodyPr/>
        <a:lstStyle/>
        <a:p>
          <a:endParaRPr lang="en-US"/>
        </a:p>
      </dgm:t>
    </dgm:pt>
    <dgm:pt modelId="{02CC2244-F1D4-D84B-A4CA-905E14133DC4}">
      <dgm:prSet phldrT="[Text]" custT="1"/>
      <dgm:spPr>
        <a:ln>
          <a:solidFill>
            <a:schemeClr val="tx1"/>
          </a:solidFill>
        </a:ln>
      </dgm:spPr>
      <dgm:t>
        <a:bodyPr/>
        <a:lstStyle/>
        <a:p>
          <a:pPr>
            <a:lnSpc>
              <a:spcPct val="100000"/>
            </a:lnSpc>
          </a:pPr>
          <a:r>
            <a:rPr lang="en-US" sz="4000" b="1" dirty="0">
              <a:solidFill>
                <a:schemeClr val="accent6"/>
              </a:solidFill>
              <a:latin typeface="Calibri" charset="0"/>
              <a:ea typeface="Calibri" charset="0"/>
              <a:cs typeface="Calibri" charset="0"/>
            </a:rPr>
            <a:t>Text         Structure</a:t>
          </a:r>
        </a:p>
      </dgm:t>
    </dgm:pt>
    <dgm:pt modelId="{B60547A6-7BF0-E748-BD2B-B315B1EB0D07}" type="parTrans" cxnId="{D44C24ED-8182-6644-897C-348453CC63F8}">
      <dgm:prSet/>
      <dgm:spPr/>
      <dgm:t>
        <a:bodyPr/>
        <a:lstStyle/>
        <a:p>
          <a:endParaRPr lang="en-US"/>
        </a:p>
      </dgm:t>
    </dgm:pt>
    <dgm:pt modelId="{A5B50925-B918-5C4E-8EA8-3288051C3902}" type="sibTrans" cxnId="{D44C24ED-8182-6644-897C-348453CC63F8}">
      <dgm:prSet/>
      <dgm:spPr/>
      <dgm:t>
        <a:bodyPr/>
        <a:lstStyle/>
        <a:p>
          <a:endParaRPr lang="en-US"/>
        </a:p>
      </dgm:t>
    </dgm:pt>
    <dgm:pt modelId="{971FA8DA-066D-014B-847F-5227D4E1DE15}">
      <dgm:prSet phldrT="[Text]" custT="1"/>
      <dgm:spPr/>
      <dgm:t>
        <a:bodyPr/>
        <a:lstStyle/>
        <a:p>
          <a:r>
            <a:rPr lang="en-US" sz="4000" b="1" dirty="0">
              <a:solidFill>
                <a:schemeClr val="accent6"/>
              </a:solidFill>
              <a:latin typeface="Calibri" charset="0"/>
              <a:ea typeface="Calibri" charset="0"/>
              <a:cs typeface="Calibri" charset="0"/>
            </a:rPr>
            <a:t>Language Features</a:t>
          </a:r>
        </a:p>
      </dgm:t>
    </dgm:pt>
    <dgm:pt modelId="{54FAF279-34BD-F742-ACF5-03CC59A16861}" type="parTrans" cxnId="{43CF448E-B608-834F-AE69-4C6645CC12FF}">
      <dgm:prSet/>
      <dgm:spPr/>
      <dgm:t>
        <a:bodyPr/>
        <a:lstStyle/>
        <a:p>
          <a:endParaRPr lang="en-US"/>
        </a:p>
      </dgm:t>
    </dgm:pt>
    <dgm:pt modelId="{6F580578-4560-5349-A015-6C2882B5541C}" type="sibTrans" cxnId="{43CF448E-B608-834F-AE69-4C6645CC12FF}">
      <dgm:prSet/>
      <dgm:spPr/>
      <dgm:t>
        <a:bodyPr/>
        <a:lstStyle/>
        <a:p>
          <a:endParaRPr lang="en-US"/>
        </a:p>
      </dgm:t>
    </dgm:pt>
    <dgm:pt modelId="{08DC01DA-C1C6-F848-BA52-88A45FF7B29D}">
      <dgm:prSet phldrT="[Text]" custT="1"/>
      <dgm:spPr/>
      <dgm:t>
        <a:bodyPr/>
        <a:lstStyle/>
        <a:p>
          <a:r>
            <a:rPr lang="en-US" sz="4000" b="1" dirty="0">
              <a:solidFill>
                <a:schemeClr val="accent6"/>
              </a:solidFill>
              <a:latin typeface="Calibri" charset="0"/>
              <a:ea typeface="Calibri" charset="0"/>
              <a:cs typeface="Calibri" charset="0"/>
            </a:rPr>
            <a:t>Meaning</a:t>
          </a:r>
        </a:p>
      </dgm:t>
    </dgm:pt>
    <dgm:pt modelId="{0AED7DDA-E5AE-E24A-8F50-CEEF1AA3F7A3}" type="parTrans" cxnId="{F31F7A04-2A02-884A-8B37-8EB480FB13FF}">
      <dgm:prSet/>
      <dgm:spPr/>
      <dgm:t>
        <a:bodyPr/>
        <a:lstStyle/>
        <a:p>
          <a:endParaRPr lang="en-US"/>
        </a:p>
      </dgm:t>
    </dgm:pt>
    <dgm:pt modelId="{49071619-23CA-0242-9EE6-171FB1E3F210}" type="sibTrans" cxnId="{F31F7A04-2A02-884A-8B37-8EB480FB13FF}">
      <dgm:prSet/>
      <dgm:spPr/>
      <dgm:t>
        <a:bodyPr/>
        <a:lstStyle/>
        <a:p>
          <a:endParaRPr lang="en-US"/>
        </a:p>
      </dgm:t>
    </dgm:pt>
    <dgm:pt modelId="{77B44924-D9C0-7D43-9909-E3701632E24D}">
      <dgm:prSet phldrT="[Text]" custT="1"/>
      <dgm:spPr>
        <a:effectLst/>
      </dgm:spPr>
      <dgm:t>
        <a:bodyPr/>
        <a:lstStyle/>
        <a:p>
          <a:r>
            <a:rPr lang="en-US" sz="4000" b="1" dirty="0">
              <a:solidFill>
                <a:schemeClr val="accent6"/>
              </a:solidFill>
              <a:latin typeface="Calibri" charset="0"/>
              <a:ea typeface="Calibri" charset="0"/>
              <a:cs typeface="Calibri" charset="0"/>
            </a:rPr>
            <a:t>Knowledge Demands</a:t>
          </a:r>
        </a:p>
      </dgm:t>
    </dgm:pt>
    <dgm:pt modelId="{C0D9F691-0F8C-9148-AC65-7ED87B29521D}" type="parTrans" cxnId="{F25F28E6-024B-FF44-9C2F-605A64FE3482}">
      <dgm:prSet/>
      <dgm:spPr/>
      <dgm:t>
        <a:bodyPr/>
        <a:lstStyle/>
        <a:p>
          <a:endParaRPr lang="en-US"/>
        </a:p>
      </dgm:t>
    </dgm:pt>
    <dgm:pt modelId="{079E22D3-5B6A-1C45-8736-3ADB16565B2A}" type="sibTrans" cxnId="{F25F28E6-024B-FF44-9C2F-605A64FE3482}">
      <dgm:prSet/>
      <dgm:spPr/>
      <dgm:t>
        <a:bodyPr/>
        <a:lstStyle/>
        <a:p>
          <a:endParaRPr lang="en-US"/>
        </a:p>
      </dgm:t>
    </dgm:pt>
    <dgm:pt modelId="{EBBDD312-76CA-6E41-BE37-1F9E16FE9301}" type="pres">
      <dgm:prSet presAssocID="{20FA0553-6DB6-C74F-82AA-EA8AB8EF49FE}" presName="diagram" presStyleCnt="0">
        <dgm:presLayoutVars>
          <dgm:chMax val="1"/>
          <dgm:dir/>
          <dgm:animLvl val="ctr"/>
          <dgm:resizeHandles val="exact"/>
        </dgm:presLayoutVars>
      </dgm:prSet>
      <dgm:spPr/>
    </dgm:pt>
    <dgm:pt modelId="{CBDC9446-21DA-904A-9B6F-8E158E8BCEF6}" type="pres">
      <dgm:prSet presAssocID="{20FA0553-6DB6-C74F-82AA-EA8AB8EF49FE}" presName="matrix" presStyleCnt="0"/>
      <dgm:spPr/>
    </dgm:pt>
    <dgm:pt modelId="{24A05BF4-C36D-DA40-8704-CB9317CA1873}" type="pres">
      <dgm:prSet presAssocID="{20FA0553-6DB6-C74F-82AA-EA8AB8EF49FE}" presName="tile1" presStyleLbl="node1" presStyleIdx="0" presStyleCnt="4"/>
      <dgm:spPr/>
    </dgm:pt>
    <dgm:pt modelId="{3DEFC655-F367-A745-9913-2E5E624063AD}" type="pres">
      <dgm:prSet presAssocID="{20FA0553-6DB6-C74F-82AA-EA8AB8EF49FE}" presName="tile1text" presStyleLbl="node1" presStyleIdx="0" presStyleCnt="4">
        <dgm:presLayoutVars>
          <dgm:chMax val="0"/>
          <dgm:chPref val="0"/>
          <dgm:bulletEnabled val="1"/>
        </dgm:presLayoutVars>
      </dgm:prSet>
      <dgm:spPr/>
    </dgm:pt>
    <dgm:pt modelId="{A880132A-A455-2544-85E2-D1F260FC606B}" type="pres">
      <dgm:prSet presAssocID="{20FA0553-6DB6-C74F-82AA-EA8AB8EF49FE}" presName="tile2" presStyleLbl="node1" presStyleIdx="1" presStyleCnt="4"/>
      <dgm:spPr/>
    </dgm:pt>
    <dgm:pt modelId="{F01F8D70-C9D7-E744-88D0-A816CD434873}" type="pres">
      <dgm:prSet presAssocID="{20FA0553-6DB6-C74F-82AA-EA8AB8EF49FE}" presName="tile2text" presStyleLbl="node1" presStyleIdx="1" presStyleCnt="4">
        <dgm:presLayoutVars>
          <dgm:chMax val="0"/>
          <dgm:chPref val="0"/>
          <dgm:bulletEnabled val="1"/>
        </dgm:presLayoutVars>
      </dgm:prSet>
      <dgm:spPr/>
    </dgm:pt>
    <dgm:pt modelId="{6FDFF77D-4BC2-0A47-B797-19B36CBF877E}" type="pres">
      <dgm:prSet presAssocID="{20FA0553-6DB6-C74F-82AA-EA8AB8EF49FE}" presName="tile3" presStyleLbl="node1" presStyleIdx="2" presStyleCnt="4"/>
      <dgm:spPr/>
    </dgm:pt>
    <dgm:pt modelId="{06B13B8E-12DE-BF4C-9834-D23AB42DA775}" type="pres">
      <dgm:prSet presAssocID="{20FA0553-6DB6-C74F-82AA-EA8AB8EF49FE}" presName="tile3text" presStyleLbl="node1" presStyleIdx="2" presStyleCnt="4">
        <dgm:presLayoutVars>
          <dgm:chMax val="0"/>
          <dgm:chPref val="0"/>
          <dgm:bulletEnabled val="1"/>
        </dgm:presLayoutVars>
      </dgm:prSet>
      <dgm:spPr/>
    </dgm:pt>
    <dgm:pt modelId="{39B9B1F2-69B5-964A-AAD3-F659BAA621E9}" type="pres">
      <dgm:prSet presAssocID="{20FA0553-6DB6-C74F-82AA-EA8AB8EF49FE}" presName="tile4" presStyleLbl="node1" presStyleIdx="3" presStyleCnt="4"/>
      <dgm:spPr/>
    </dgm:pt>
    <dgm:pt modelId="{8E38B506-E3AE-0B48-8566-6D6201F1BE58}" type="pres">
      <dgm:prSet presAssocID="{20FA0553-6DB6-C74F-82AA-EA8AB8EF49FE}" presName="tile4text" presStyleLbl="node1" presStyleIdx="3" presStyleCnt="4">
        <dgm:presLayoutVars>
          <dgm:chMax val="0"/>
          <dgm:chPref val="0"/>
          <dgm:bulletEnabled val="1"/>
        </dgm:presLayoutVars>
      </dgm:prSet>
      <dgm:spPr/>
    </dgm:pt>
    <dgm:pt modelId="{75E29794-7EB4-0448-8446-D934091E783F}" type="pres">
      <dgm:prSet presAssocID="{20FA0553-6DB6-C74F-82AA-EA8AB8EF49FE}" presName="centerTile" presStyleLbl="fgShp" presStyleIdx="0" presStyleCnt="1">
        <dgm:presLayoutVars>
          <dgm:chMax val="0"/>
          <dgm:chPref val="0"/>
        </dgm:presLayoutVars>
      </dgm:prSet>
      <dgm:spPr/>
    </dgm:pt>
  </dgm:ptLst>
  <dgm:cxnLst>
    <dgm:cxn modelId="{50F7C503-35B1-6041-95BB-41C70C6C61A1}" srcId="{20FA0553-6DB6-C74F-82AA-EA8AB8EF49FE}" destId="{89079331-7B6D-904F-BEEA-A0FF19E5A641}" srcOrd="0" destOrd="0" parTransId="{23BEC35B-DFB4-B042-A0B9-80B3F18717F6}" sibTransId="{7493B0B4-8BDE-F544-A890-EDACC59E1754}"/>
    <dgm:cxn modelId="{F31F7A04-2A02-884A-8B37-8EB480FB13FF}" srcId="{89079331-7B6D-904F-BEEA-A0FF19E5A641}" destId="{08DC01DA-C1C6-F848-BA52-88A45FF7B29D}" srcOrd="2" destOrd="0" parTransId="{0AED7DDA-E5AE-E24A-8F50-CEEF1AA3F7A3}" sibTransId="{49071619-23CA-0242-9EE6-171FB1E3F210}"/>
    <dgm:cxn modelId="{AE23E42C-844F-7F41-9C58-81B714732391}" type="presOf" srcId="{08DC01DA-C1C6-F848-BA52-88A45FF7B29D}" destId="{6FDFF77D-4BC2-0A47-B797-19B36CBF877E}" srcOrd="0" destOrd="0" presId="urn:microsoft.com/office/officeart/2005/8/layout/matrix1"/>
    <dgm:cxn modelId="{B5C9363A-2954-214C-B1F7-D4891B9328DF}" type="presOf" srcId="{20FA0553-6DB6-C74F-82AA-EA8AB8EF49FE}" destId="{EBBDD312-76CA-6E41-BE37-1F9E16FE9301}" srcOrd="0" destOrd="0" presId="urn:microsoft.com/office/officeart/2005/8/layout/matrix1"/>
    <dgm:cxn modelId="{48695B48-522A-7042-8CFF-A9F704AB2D74}" type="presOf" srcId="{971FA8DA-066D-014B-847F-5227D4E1DE15}" destId="{A880132A-A455-2544-85E2-D1F260FC606B}" srcOrd="0" destOrd="0" presId="urn:microsoft.com/office/officeart/2005/8/layout/matrix1"/>
    <dgm:cxn modelId="{FC3C0E53-77B6-5B46-BCBA-12C56A6DFAAE}" type="presOf" srcId="{02CC2244-F1D4-D84B-A4CA-905E14133DC4}" destId="{3DEFC655-F367-A745-9913-2E5E624063AD}" srcOrd="1" destOrd="0" presId="urn:microsoft.com/office/officeart/2005/8/layout/matrix1"/>
    <dgm:cxn modelId="{F2CD425A-0D7F-424D-A442-E050517CE7FB}" type="presOf" srcId="{77B44924-D9C0-7D43-9909-E3701632E24D}" destId="{8E38B506-E3AE-0B48-8566-6D6201F1BE58}" srcOrd="1" destOrd="0" presId="urn:microsoft.com/office/officeart/2005/8/layout/matrix1"/>
    <dgm:cxn modelId="{B133FB63-8416-1740-9F46-EE41869D02B8}" type="presOf" srcId="{89079331-7B6D-904F-BEEA-A0FF19E5A641}" destId="{75E29794-7EB4-0448-8446-D934091E783F}" srcOrd="0" destOrd="0" presId="urn:microsoft.com/office/officeart/2005/8/layout/matrix1"/>
    <dgm:cxn modelId="{43CF448E-B608-834F-AE69-4C6645CC12FF}" srcId="{89079331-7B6D-904F-BEEA-A0FF19E5A641}" destId="{971FA8DA-066D-014B-847F-5227D4E1DE15}" srcOrd="1" destOrd="0" parTransId="{54FAF279-34BD-F742-ACF5-03CC59A16861}" sibTransId="{6F580578-4560-5349-A015-6C2882B5541C}"/>
    <dgm:cxn modelId="{32D6C798-44D8-3F47-90DF-38CC3E8FBFDF}" type="presOf" srcId="{971FA8DA-066D-014B-847F-5227D4E1DE15}" destId="{F01F8D70-C9D7-E744-88D0-A816CD434873}" srcOrd="1" destOrd="0" presId="urn:microsoft.com/office/officeart/2005/8/layout/matrix1"/>
    <dgm:cxn modelId="{3CF22FA5-5D58-3B4C-B5AD-27B795FCEF94}" type="presOf" srcId="{02CC2244-F1D4-D84B-A4CA-905E14133DC4}" destId="{24A05BF4-C36D-DA40-8704-CB9317CA1873}" srcOrd="0" destOrd="0" presId="urn:microsoft.com/office/officeart/2005/8/layout/matrix1"/>
    <dgm:cxn modelId="{C20C9AC7-DC0E-0D44-866B-B3E4F2D46E4C}" type="presOf" srcId="{77B44924-D9C0-7D43-9909-E3701632E24D}" destId="{39B9B1F2-69B5-964A-AAD3-F659BAA621E9}" srcOrd="0" destOrd="0" presId="urn:microsoft.com/office/officeart/2005/8/layout/matrix1"/>
    <dgm:cxn modelId="{F25F28E6-024B-FF44-9C2F-605A64FE3482}" srcId="{89079331-7B6D-904F-BEEA-A0FF19E5A641}" destId="{77B44924-D9C0-7D43-9909-E3701632E24D}" srcOrd="3" destOrd="0" parTransId="{C0D9F691-0F8C-9148-AC65-7ED87B29521D}" sibTransId="{079E22D3-5B6A-1C45-8736-3ADB16565B2A}"/>
    <dgm:cxn modelId="{D44C24ED-8182-6644-897C-348453CC63F8}" srcId="{89079331-7B6D-904F-BEEA-A0FF19E5A641}" destId="{02CC2244-F1D4-D84B-A4CA-905E14133DC4}" srcOrd="0" destOrd="0" parTransId="{B60547A6-7BF0-E748-BD2B-B315B1EB0D07}" sibTransId="{A5B50925-B918-5C4E-8EA8-3288051C3902}"/>
    <dgm:cxn modelId="{1C735EED-8778-1E4B-B991-EFC690875D5F}" type="presOf" srcId="{08DC01DA-C1C6-F848-BA52-88A45FF7B29D}" destId="{06B13B8E-12DE-BF4C-9834-D23AB42DA775}" srcOrd="1" destOrd="0" presId="urn:microsoft.com/office/officeart/2005/8/layout/matrix1"/>
    <dgm:cxn modelId="{51BDD9BE-4C91-E641-86B8-96E7AEEAEBA9}" type="presParOf" srcId="{EBBDD312-76CA-6E41-BE37-1F9E16FE9301}" destId="{CBDC9446-21DA-904A-9B6F-8E158E8BCEF6}" srcOrd="0" destOrd="0" presId="urn:microsoft.com/office/officeart/2005/8/layout/matrix1"/>
    <dgm:cxn modelId="{B59FD457-C041-1547-9A4C-60948C0154A3}" type="presParOf" srcId="{CBDC9446-21DA-904A-9B6F-8E158E8BCEF6}" destId="{24A05BF4-C36D-DA40-8704-CB9317CA1873}" srcOrd="0" destOrd="0" presId="urn:microsoft.com/office/officeart/2005/8/layout/matrix1"/>
    <dgm:cxn modelId="{36FC7FC3-41F8-CF45-9456-60E7F4683B9A}" type="presParOf" srcId="{CBDC9446-21DA-904A-9B6F-8E158E8BCEF6}" destId="{3DEFC655-F367-A745-9913-2E5E624063AD}" srcOrd="1" destOrd="0" presId="urn:microsoft.com/office/officeart/2005/8/layout/matrix1"/>
    <dgm:cxn modelId="{36CA7213-7AEC-F34A-93EB-F44C85202779}" type="presParOf" srcId="{CBDC9446-21DA-904A-9B6F-8E158E8BCEF6}" destId="{A880132A-A455-2544-85E2-D1F260FC606B}" srcOrd="2" destOrd="0" presId="urn:microsoft.com/office/officeart/2005/8/layout/matrix1"/>
    <dgm:cxn modelId="{639552E6-02C5-4546-8007-1880B57E26A1}" type="presParOf" srcId="{CBDC9446-21DA-904A-9B6F-8E158E8BCEF6}" destId="{F01F8D70-C9D7-E744-88D0-A816CD434873}" srcOrd="3" destOrd="0" presId="urn:microsoft.com/office/officeart/2005/8/layout/matrix1"/>
    <dgm:cxn modelId="{B88DA554-3F6D-0A43-935A-B250A74D7C85}" type="presParOf" srcId="{CBDC9446-21DA-904A-9B6F-8E158E8BCEF6}" destId="{6FDFF77D-4BC2-0A47-B797-19B36CBF877E}" srcOrd="4" destOrd="0" presId="urn:microsoft.com/office/officeart/2005/8/layout/matrix1"/>
    <dgm:cxn modelId="{22D76478-1C44-1147-ACA5-7F0F44CEEA41}" type="presParOf" srcId="{CBDC9446-21DA-904A-9B6F-8E158E8BCEF6}" destId="{06B13B8E-12DE-BF4C-9834-D23AB42DA775}" srcOrd="5" destOrd="0" presId="urn:microsoft.com/office/officeart/2005/8/layout/matrix1"/>
    <dgm:cxn modelId="{137D8E9E-C0CF-C24E-BBE6-9A397EB034C5}" type="presParOf" srcId="{CBDC9446-21DA-904A-9B6F-8E158E8BCEF6}" destId="{39B9B1F2-69B5-964A-AAD3-F659BAA621E9}" srcOrd="6" destOrd="0" presId="urn:microsoft.com/office/officeart/2005/8/layout/matrix1"/>
    <dgm:cxn modelId="{A5E11ED9-E90C-5A40-901E-7274E05ADF8F}" type="presParOf" srcId="{CBDC9446-21DA-904A-9B6F-8E158E8BCEF6}" destId="{8E38B506-E3AE-0B48-8566-6D6201F1BE58}" srcOrd="7" destOrd="0" presId="urn:microsoft.com/office/officeart/2005/8/layout/matrix1"/>
    <dgm:cxn modelId="{B9341D52-94C5-D248-9527-66624983EB89}" type="presParOf" srcId="{EBBDD312-76CA-6E41-BE37-1F9E16FE9301}" destId="{75E29794-7EB4-0448-8446-D934091E783F}" srcOrd="1" destOrd="0" presId="urn:microsoft.com/office/officeart/2005/8/layout/matrix1"/>
  </dgm:cxnLst>
  <dgm:bg/>
  <dgm:whole>
    <a:ln w="15875" cap="flat" cmpd="sng" algn="ctr">
      <a:solidFill>
        <a:schemeClr val="accent6"/>
      </a:solidFill>
      <a:prstDash val="solid"/>
      <a:round/>
      <a:headEnd type="none" w="med" len="med"/>
      <a:tailEnd type="none" w="med" len="med"/>
    </a:ln>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4A05BF4-C36D-DA40-8704-CB9317CA1873}">
      <dsp:nvSpPr>
        <dsp:cNvPr id="0" name=""/>
        <dsp:cNvSpPr/>
      </dsp:nvSpPr>
      <dsp:spPr>
        <a:xfrm rot="16200000">
          <a:off x="741151" y="-741151"/>
          <a:ext cx="2556721" cy="4039023"/>
        </a:xfrm>
        <a:prstGeom prst="round1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solidFill>
            <a:schemeClr val="tx1"/>
          </a:solidFill>
        </a:ln>
        <a:effectLst/>
      </dsp:spPr>
      <dsp:style>
        <a:lnRef idx="0">
          <a:scrgbClr r="0" g="0" b="0"/>
        </a:lnRef>
        <a:fillRef idx="3">
          <a:scrgbClr r="0" g="0" b="0"/>
        </a:fillRef>
        <a:effectRef idx="2">
          <a:scrgbClr r="0" g="0" b="0"/>
        </a:effectRef>
        <a:fontRef idx="minor">
          <a:schemeClr val="lt1"/>
        </a:fontRef>
      </dsp:style>
      <dsp:txBody>
        <a:bodyPr spcFirstLastPara="0" vert="horz" wrap="square" lIns="284480" tIns="284480" rIns="284480" bIns="284480" numCol="1" spcCol="1270" anchor="ctr" anchorCtr="0">
          <a:noAutofit/>
        </a:bodyPr>
        <a:lstStyle/>
        <a:p>
          <a:pPr marL="0" lvl="0" indent="0" algn="ctr" defTabSz="1778000">
            <a:lnSpc>
              <a:spcPct val="100000"/>
            </a:lnSpc>
            <a:spcBef>
              <a:spcPct val="0"/>
            </a:spcBef>
            <a:spcAft>
              <a:spcPct val="35000"/>
            </a:spcAft>
            <a:buNone/>
          </a:pPr>
          <a:r>
            <a:rPr lang="en-US" sz="4000" b="1" kern="1200" dirty="0">
              <a:solidFill>
                <a:schemeClr val="accent6"/>
              </a:solidFill>
              <a:latin typeface="Calibri" charset="0"/>
              <a:ea typeface="Calibri" charset="0"/>
              <a:cs typeface="Calibri" charset="0"/>
            </a:rPr>
            <a:t>Text         Structure</a:t>
          </a:r>
        </a:p>
      </dsp:txBody>
      <dsp:txXfrm rot="5400000">
        <a:off x="0" y="0"/>
        <a:ext cx="4039023" cy="1917540"/>
      </dsp:txXfrm>
    </dsp:sp>
    <dsp:sp modelId="{A880132A-A455-2544-85E2-D1F260FC606B}">
      <dsp:nvSpPr>
        <dsp:cNvPr id="0" name=""/>
        <dsp:cNvSpPr/>
      </dsp:nvSpPr>
      <dsp:spPr>
        <a:xfrm>
          <a:off x="4039023" y="0"/>
          <a:ext cx="4039023" cy="2556721"/>
        </a:xfrm>
        <a:prstGeom prst="round1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84480" tIns="284480" rIns="284480" bIns="284480" numCol="1" spcCol="1270" anchor="ctr" anchorCtr="0">
          <a:noAutofit/>
        </a:bodyPr>
        <a:lstStyle/>
        <a:p>
          <a:pPr marL="0" lvl="0" indent="0" algn="ctr" defTabSz="1778000">
            <a:lnSpc>
              <a:spcPct val="90000"/>
            </a:lnSpc>
            <a:spcBef>
              <a:spcPct val="0"/>
            </a:spcBef>
            <a:spcAft>
              <a:spcPct val="35000"/>
            </a:spcAft>
            <a:buNone/>
          </a:pPr>
          <a:r>
            <a:rPr lang="en-US" sz="4000" b="1" kern="1200" dirty="0">
              <a:solidFill>
                <a:schemeClr val="accent6"/>
              </a:solidFill>
              <a:latin typeface="Calibri" charset="0"/>
              <a:ea typeface="Calibri" charset="0"/>
              <a:cs typeface="Calibri" charset="0"/>
            </a:rPr>
            <a:t>Language Features</a:t>
          </a:r>
        </a:p>
      </dsp:txBody>
      <dsp:txXfrm>
        <a:off x="4039023" y="0"/>
        <a:ext cx="4039023" cy="1917540"/>
      </dsp:txXfrm>
    </dsp:sp>
    <dsp:sp modelId="{6FDFF77D-4BC2-0A47-B797-19B36CBF877E}">
      <dsp:nvSpPr>
        <dsp:cNvPr id="0" name=""/>
        <dsp:cNvSpPr/>
      </dsp:nvSpPr>
      <dsp:spPr>
        <a:xfrm rot="10800000">
          <a:off x="0" y="2556721"/>
          <a:ext cx="4039023" cy="2556721"/>
        </a:xfrm>
        <a:prstGeom prst="round1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84480" tIns="284480" rIns="284480" bIns="284480" numCol="1" spcCol="1270" anchor="ctr" anchorCtr="0">
          <a:noAutofit/>
        </a:bodyPr>
        <a:lstStyle/>
        <a:p>
          <a:pPr marL="0" lvl="0" indent="0" algn="ctr" defTabSz="1778000">
            <a:lnSpc>
              <a:spcPct val="90000"/>
            </a:lnSpc>
            <a:spcBef>
              <a:spcPct val="0"/>
            </a:spcBef>
            <a:spcAft>
              <a:spcPct val="35000"/>
            </a:spcAft>
            <a:buNone/>
          </a:pPr>
          <a:r>
            <a:rPr lang="en-US" sz="4000" b="1" kern="1200" dirty="0">
              <a:solidFill>
                <a:schemeClr val="accent6"/>
              </a:solidFill>
              <a:latin typeface="Calibri" charset="0"/>
              <a:ea typeface="Calibri" charset="0"/>
              <a:cs typeface="Calibri" charset="0"/>
            </a:rPr>
            <a:t>Meaning</a:t>
          </a:r>
        </a:p>
      </dsp:txBody>
      <dsp:txXfrm rot="10800000">
        <a:off x="0" y="3195901"/>
        <a:ext cx="4039023" cy="1917540"/>
      </dsp:txXfrm>
    </dsp:sp>
    <dsp:sp modelId="{39B9B1F2-69B5-964A-AAD3-F659BAA621E9}">
      <dsp:nvSpPr>
        <dsp:cNvPr id="0" name=""/>
        <dsp:cNvSpPr/>
      </dsp:nvSpPr>
      <dsp:spPr>
        <a:xfrm rot="5400000">
          <a:off x="4780174" y="1815569"/>
          <a:ext cx="2556721" cy="4039023"/>
        </a:xfrm>
        <a:prstGeom prst="round1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84480" tIns="284480" rIns="284480" bIns="284480" numCol="1" spcCol="1270" anchor="ctr" anchorCtr="0">
          <a:noAutofit/>
        </a:bodyPr>
        <a:lstStyle/>
        <a:p>
          <a:pPr marL="0" lvl="0" indent="0" algn="ctr" defTabSz="1778000">
            <a:lnSpc>
              <a:spcPct val="90000"/>
            </a:lnSpc>
            <a:spcBef>
              <a:spcPct val="0"/>
            </a:spcBef>
            <a:spcAft>
              <a:spcPct val="35000"/>
            </a:spcAft>
            <a:buNone/>
          </a:pPr>
          <a:r>
            <a:rPr lang="en-US" sz="4000" b="1" kern="1200" dirty="0">
              <a:solidFill>
                <a:schemeClr val="accent6"/>
              </a:solidFill>
              <a:latin typeface="Calibri" charset="0"/>
              <a:ea typeface="Calibri" charset="0"/>
              <a:cs typeface="Calibri" charset="0"/>
            </a:rPr>
            <a:t>Knowledge Demands</a:t>
          </a:r>
        </a:p>
      </dsp:txBody>
      <dsp:txXfrm rot="-5400000">
        <a:off x="4039023" y="3195900"/>
        <a:ext cx="4039023" cy="1917540"/>
      </dsp:txXfrm>
    </dsp:sp>
    <dsp:sp modelId="{75E29794-7EB4-0448-8446-D934091E783F}">
      <dsp:nvSpPr>
        <dsp:cNvPr id="0" name=""/>
        <dsp:cNvSpPr/>
      </dsp:nvSpPr>
      <dsp:spPr>
        <a:xfrm>
          <a:off x="2827316" y="1917540"/>
          <a:ext cx="2423414" cy="1278360"/>
        </a:xfrm>
        <a:prstGeom prst="roundRect">
          <a:avLst/>
        </a:prstGeom>
        <a:gradFill rotWithShape="0">
          <a:gsLst>
            <a:gs pos="0">
              <a:schemeClr val="accent2">
                <a:tint val="40000"/>
                <a:hueOff val="0"/>
                <a:satOff val="0"/>
                <a:lumOff val="0"/>
                <a:alphaOff val="0"/>
                <a:satMod val="103000"/>
                <a:lumMod val="102000"/>
                <a:tint val="94000"/>
              </a:schemeClr>
            </a:gs>
            <a:gs pos="50000">
              <a:schemeClr val="accent2">
                <a:tint val="40000"/>
                <a:hueOff val="0"/>
                <a:satOff val="0"/>
                <a:lumOff val="0"/>
                <a:alphaOff val="0"/>
                <a:satMod val="110000"/>
                <a:lumMod val="100000"/>
                <a:shade val="100000"/>
              </a:schemeClr>
            </a:gs>
            <a:gs pos="100000">
              <a:schemeClr val="accent2">
                <a:tint val="4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b="1" kern="1200" dirty="0">
              <a:solidFill>
                <a:schemeClr val="accent6"/>
              </a:solidFill>
              <a:latin typeface="Calibri" charset="0"/>
              <a:ea typeface="Calibri" charset="0"/>
              <a:cs typeface="Calibri" charset="0"/>
            </a:rPr>
            <a:t>Literary Text</a:t>
          </a:r>
        </a:p>
      </dsp:txBody>
      <dsp:txXfrm>
        <a:off x="2889720" y="1979944"/>
        <a:ext cx="2298606" cy="1153552"/>
      </dsp:txXfrm>
    </dsp:sp>
  </dsp:spTree>
</dsp:drawing>
</file>

<file path=ppt/diagrams/layout1.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901159D-6777-DF4B-A176-7DE4ABF5E297}" type="slidenum">
              <a:rPr lang="en-US" smtClean="0"/>
              <a:t>‹#›</a:t>
            </a:fld>
            <a:endParaRPr lang="en-US" dirty="0"/>
          </a:p>
        </p:txBody>
      </p:sp>
    </p:spTree>
    <p:extLst>
      <p:ext uri="{BB962C8B-B14F-4D97-AF65-F5344CB8AC3E}">
        <p14:creationId xmlns:p14="http://schemas.microsoft.com/office/powerpoint/2010/main" val="13063516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E656F2-F465-8249-B72B-B906401BFFC6}" type="datetimeFigureOut">
              <a:rPr lang="en-US" smtClean="0"/>
              <a:t>5/21/19</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425DA3-A274-D349-A373-1D0D30C163E5}" type="slidenum">
              <a:rPr lang="en-US" smtClean="0"/>
              <a:t>‹#›</a:t>
            </a:fld>
            <a:endParaRPr lang="en-US" dirty="0"/>
          </a:p>
        </p:txBody>
      </p:sp>
    </p:spTree>
    <p:extLst>
      <p:ext uri="{BB962C8B-B14F-4D97-AF65-F5344CB8AC3E}">
        <p14:creationId xmlns:p14="http://schemas.microsoft.com/office/powerpoint/2010/main" val="14551287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3" Type="http://schemas.openxmlformats.org/officeDocument/2006/relationships/hyperlink" Target="https://www2.ed.gov/programs/slcp/2011progdirmtg/mislinkinrfm.pdf.pdf" TargetMode="External"/><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3" Type="http://schemas.openxmlformats.org/officeDocument/2006/relationships/hyperlink" Target="https://www2.ed.gov/programs/slcp/2011progdirmtg/mislinkinrfm.pdf.pdf" TargetMode="External"/><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3" Type="http://schemas.openxmlformats.org/officeDocument/2006/relationships/hyperlink" Target="http://www.k12.wa.us/Compensation/pubdocs/Guskey2009whatworks.pdf" TargetMode="External"/><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3" Type="http://schemas.openxmlformats.org/officeDocument/2006/relationships/hyperlink" Target="https://www2.ed.gov/programs/slcp/2011progdirmtg/mislinkinrfm.pdf.pdf" TargetMode="External"/><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3" Type="http://schemas.openxmlformats.org/officeDocument/2006/relationships/hyperlink" Target="http://www.ncee.org/wp-content/uploads/2015/08/BeyondPDWeb.pdf" TargetMode="External"/><Relationship Id="rId2" Type="http://schemas.openxmlformats.org/officeDocument/2006/relationships/slide" Target="../slides/slide133.xml"/><Relationship Id="rId1" Type="http://schemas.openxmlformats.org/officeDocument/2006/relationships/notesMaster" Target="../notesMasters/notesMaster1.xml"/><Relationship Id="rId4" Type="http://schemas.openxmlformats.org/officeDocument/2006/relationships/hyperlink" Target="https://www.gwern.net/docs/psychology/writing/1993-ericsson.pdf" TargetMode="External"/></Relationships>
</file>

<file path=ppt/notesSlides/_rels/notesSlide134.xml.rels><?xml version="1.0" encoding="UTF-8" standalone="yes"?>
<Relationships xmlns="http://schemas.openxmlformats.org/package/2006/relationships"><Relationship Id="rId3" Type="http://schemas.openxmlformats.org/officeDocument/2006/relationships/hyperlink" Target="https://www2.ed.gov/programs/slcp/2011progdirmtg/mislinkinrfm.pdf.pdf" TargetMode="External"/><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3" Type="http://schemas.openxmlformats.org/officeDocument/2006/relationships/hyperlink" Target="https://zoom.us/recording/play/kDbZ9kc_5IzYG41ZhmS1grJx8VupAsHGCGPrnZw_3CBKvivTrnz0LvfKhL5M0j6Q?startTime=1556755247000" TargetMode="External"/><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3" Type="http://schemas.openxmlformats.org/officeDocument/2006/relationships/hyperlink" Target="https://achievethecore.org/page/2727/college-and-career-ready-shifts-in-ela-literacy" TargetMode="External"/><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Shape 9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5" name="Shape 95"/>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0" i="1" u="none" strike="noStrike" cap="none" dirty="0">
                <a:solidFill>
                  <a:schemeClr val="dk1"/>
                </a:solidFill>
                <a:latin typeface="Calibri"/>
                <a:ea typeface="Calibri"/>
                <a:cs typeface="Calibri"/>
                <a:sym typeface="Calibri"/>
              </a:rPr>
              <a:t>Hidden for </a:t>
            </a:r>
            <a:r>
              <a:rPr lang="en-US" sz="1200" b="0" i="1" u="none" strike="noStrike" cap="none" dirty="0">
                <a:solidFill>
                  <a:schemeClr val="dk1"/>
                </a:solidFill>
                <a:latin typeface="+mn-lt"/>
                <a:ea typeface="Calibri"/>
                <a:cs typeface="Calibri"/>
                <a:sym typeface="Calibri"/>
              </a:rPr>
              <a:t>facilitator reference – </a:t>
            </a:r>
            <a:r>
              <a:rPr lang="en-US" sz="1200" b="0" i="1" u="none" strike="noStrike" cap="none" dirty="0">
                <a:solidFill>
                  <a:schemeClr val="dk1"/>
                </a:solidFill>
                <a:latin typeface="Calibri"/>
                <a:ea typeface="Calibri"/>
                <a:cs typeface="Calibri"/>
                <a:sym typeface="Calibri"/>
              </a:rPr>
              <a:t>participants will see this during the launch session</a:t>
            </a:r>
          </a:p>
          <a:p>
            <a:pPr marL="0" marR="0" lvl="0" indent="0" algn="l" rtl="0">
              <a:spcBef>
                <a:spcPts val="0"/>
              </a:spcBef>
              <a:buSzPct val="25000"/>
              <a:buNone/>
            </a:pPr>
            <a:endParaRPr lang="en-US" sz="1200" b="0" i="1" u="none" strike="noStrike" cap="none" dirty="0">
              <a:solidFill>
                <a:schemeClr val="dk1"/>
              </a:solidFill>
              <a:latin typeface="Calibri"/>
              <a:ea typeface="Calibri"/>
              <a:cs typeface="Calibri"/>
              <a:sym typeface="Calibri"/>
            </a:endParaRPr>
          </a:p>
        </p:txBody>
      </p:sp>
      <p:sp>
        <p:nvSpPr>
          <p:cNvPr id="96" name="Shape 96"/>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26254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Shape 15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57" name="Shape 157"/>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1 min</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a:p>
            <a:pPr marL="171450" indent="-171450">
              <a:buSzPct val="100000"/>
            </a:pPr>
            <a:r>
              <a:rPr lang="en-US" dirty="0"/>
              <a:t>Indicate that our standards demand that our students with complex texts and tasks, collaborate and engage with their peers in meaningful ways, and persevere through challenging content.  Doing all of of this requires aligned and worthy materials (texts worth reading, questions worth asking, etc.)</a:t>
            </a:r>
          </a:p>
          <a:p>
            <a:pPr marL="171450" indent="-171450">
              <a:buSzPct val="100000"/>
            </a:pPr>
            <a:r>
              <a:rPr lang="en-US" sz="1200" b="1" i="0" u="none" strike="noStrike" cap="none" dirty="0">
                <a:solidFill>
                  <a:schemeClr val="dk1"/>
                </a:solidFill>
                <a:latin typeface="Calibri"/>
                <a:ea typeface="Calibri"/>
                <a:cs typeface="Calibri"/>
                <a:sym typeface="Calibri"/>
              </a:rPr>
              <a:t>Say</a:t>
            </a:r>
            <a:r>
              <a:rPr lang="en-US" sz="1200" b="0" i="0" u="none" strike="noStrike" cap="none" dirty="0">
                <a:solidFill>
                  <a:schemeClr val="dk1"/>
                </a:solidFill>
                <a:latin typeface="Calibri"/>
                <a:ea typeface="Calibri"/>
                <a:cs typeface="Calibri"/>
                <a:sym typeface="Calibri"/>
              </a:rPr>
              <a:t>: Because of our standards and the research on curriculum, we as a state </a:t>
            </a:r>
            <a:r>
              <a:rPr lang="en-US" dirty="0"/>
              <a:t>have prioritized developing high quality curriculum: the ELA Guidebooks </a:t>
            </a:r>
          </a:p>
          <a:p>
            <a:pPr marL="171450" indent="-171450">
              <a:buSzPct val="100000"/>
            </a:pPr>
            <a:r>
              <a:rPr lang="en-US" dirty="0"/>
              <a:t>Share a quick overview of the ELA Guidebooks and their history to provide context for people. </a:t>
            </a:r>
          </a:p>
          <a:p>
            <a:pPr marL="171450" indent="-171450">
              <a:buSzPct val="100000"/>
            </a:pPr>
            <a:r>
              <a:rPr lang="en-US" b="1" dirty="0"/>
              <a:t>Say: </a:t>
            </a:r>
            <a:r>
              <a:rPr lang="en-US" dirty="0"/>
              <a:t>Now let’s hear from you about how you and your teachers are using Guidebooks at your school.  We’re going to play four corners, you’ll also have the opportunity to meet some new Content Leaders from other districts/parishes. </a:t>
            </a:r>
            <a:endParaRPr lang="en-US" b="1" dirty="0"/>
          </a:p>
        </p:txBody>
      </p:sp>
      <p:sp>
        <p:nvSpPr>
          <p:cNvPr id="158" name="Shape 158"/>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10</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72884444"/>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2 minutes</a:t>
            </a:r>
            <a:endParaRPr lang="en-US" sz="1200" b="1" dirty="0"/>
          </a:p>
          <a:p>
            <a:pPr eaLnBrk="1" hangingPunct="1">
              <a:spcBef>
                <a:spcPct val="0"/>
              </a:spcBef>
              <a:buSzPct val="25000"/>
              <a:buFontTx/>
              <a:buNone/>
            </a:pPr>
            <a:endParaRPr lang="en-US" dirty="0">
              <a:ea typeface="ＭＳ Ｐゴシック" pitchFamily="34" charset="-128"/>
            </a:endParaRPr>
          </a:p>
          <a:p>
            <a:pPr marL="0" marR="0" indent="0" algn="l" defTabSz="914400" rtl="0" eaLnBrk="1" fontAlgn="auto" latinLnBrk="0" hangingPunct="1">
              <a:lnSpc>
                <a:spcPct val="100000"/>
              </a:lnSpc>
              <a:spcBef>
                <a:spcPct val="0"/>
              </a:spcBef>
              <a:spcAft>
                <a:spcPts val="0"/>
              </a:spcAft>
              <a:buClrTx/>
              <a:buSzPct val="25000"/>
              <a:buFontTx/>
              <a:buNone/>
              <a:tabLst/>
              <a:defRPr/>
            </a:pPr>
            <a:r>
              <a:rPr lang="en-US" b="1" dirty="0">
                <a:ea typeface="ＭＳ Ｐゴシック" pitchFamily="34" charset="-128"/>
              </a:rPr>
              <a:t>Facilitator says: </a:t>
            </a:r>
            <a:r>
              <a:rPr lang="en-US" b="0" dirty="0">
                <a:ea typeface="ＭＳ Ｐゴシック" pitchFamily="34" charset="-128"/>
              </a:rPr>
              <a:t>So what types of questions require evidence?</a:t>
            </a:r>
            <a:r>
              <a:rPr lang="en-US" b="0" baseline="0" dirty="0">
                <a:ea typeface="ＭＳ Ｐゴシック" pitchFamily="34" charset="-128"/>
              </a:rPr>
              <a:t> These are questions that cannot be answered without having read the text, and are focused solely on the content of the text (as opposed to personal experiences or opinions).  Questions that are not based on the text can often create an illusion of mastery - students may be sharing insightful responses, but if they aren’t based on the text then they aren’t demonstrating understanding of the text. </a:t>
            </a:r>
          </a:p>
          <a:p>
            <a:pPr marL="0" marR="0" indent="0" algn="l" defTabSz="914400" rtl="0" eaLnBrk="1" fontAlgn="auto" latinLnBrk="0" hangingPunct="1">
              <a:lnSpc>
                <a:spcPct val="100000"/>
              </a:lnSpc>
              <a:spcBef>
                <a:spcPct val="0"/>
              </a:spcBef>
              <a:spcAft>
                <a:spcPts val="0"/>
              </a:spcAft>
              <a:buClrTx/>
              <a:buSzPct val="25000"/>
              <a:buFontTx/>
              <a:buNone/>
              <a:tabLst/>
              <a:defRPr/>
            </a:pPr>
            <a:endParaRPr lang="en-US" dirty="0">
              <a:ea typeface="ＭＳ Ｐゴシック" pitchFamily="34" charset="-128"/>
            </a:endParaRPr>
          </a:p>
          <a:p>
            <a:pPr eaLnBrk="1" hangingPunct="1">
              <a:spcBef>
                <a:spcPct val="0"/>
              </a:spcBef>
            </a:pPr>
            <a:r>
              <a:rPr lang="en-US" b="1" dirty="0">
                <a:ea typeface="ＭＳ Ｐゴシック" pitchFamily="34" charset="-128"/>
              </a:rPr>
              <a:t>Facilitator says: </a:t>
            </a:r>
            <a:r>
              <a:rPr lang="en-US" b="0" dirty="0">
                <a:ea typeface="ＭＳ Ｐゴシック" pitchFamily="34" charset="-128"/>
              </a:rPr>
              <a:t>Some of you may be wondering </a:t>
            </a:r>
            <a:r>
              <a:rPr lang="mr-IN" b="0" dirty="0">
                <a:ea typeface="ＭＳ Ｐゴシック" pitchFamily="34" charset="-128"/>
              </a:rPr>
              <a:t>–</a:t>
            </a:r>
            <a:r>
              <a:rPr lang="en-US" b="0" dirty="0">
                <a:ea typeface="ＭＳ Ｐゴシック" pitchFamily="34" charset="-128"/>
              </a:rPr>
              <a:t> what about text-to self connections?</a:t>
            </a:r>
            <a:r>
              <a:rPr lang="en-US" b="0" baseline="0" dirty="0">
                <a:ea typeface="ＭＳ Ｐゴシック" pitchFamily="34" charset="-128"/>
              </a:rPr>
              <a:t> I want to note that this shift</a:t>
            </a:r>
            <a:r>
              <a:rPr lang="en-US" dirty="0">
                <a:ea typeface="ＭＳ Ｐゴシック" pitchFamily="34" charset="-128"/>
              </a:rPr>
              <a:t> does not mean banishing personal response to a text. Though not called for in the standards, there are times these responses and discussion are essential. </a:t>
            </a:r>
            <a:r>
              <a:rPr lang="en-US" b="1" dirty="0">
                <a:ea typeface="ＭＳ Ｐゴシック" pitchFamily="34" charset="-128"/>
              </a:rPr>
              <a:t>They are best done, however, AFTER the text is fully analyzed. At this point students' personal responses will be enhanced by what the text has to offer. </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100</a:t>
            </a:fld>
            <a:endParaRPr lang="en-US" dirty="0"/>
          </a:p>
        </p:txBody>
      </p:sp>
    </p:spTree>
    <p:extLst>
      <p:ext uri="{BB962C8B-B14F-4D97-AF65-F5344CB8AC3E}">
        <p14:creationId xmlns:p14="http://schemas.microsoft.com/office/powerpoint/2010/main" val="126405205"/>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5.5 minutes</a:t>
            </a:r>
          </a:p>
          <a:p>
            <a:endParaRPr lang="en-US" dirty="0"/>
          </a:p>
          <a:p>
            <a:r>
              <a:rPr lang="en-US" b="1" dirty="0"/>
              <a:t>Facilitator says: </a:t>
            </a:r>
            <a:r>
              <a:rPr lang="en-US" b="0" dirty="0"/>
              <a:t>So what does evidence-based writing look like</a:t>
            </a:r>
            <a:r>
              <a:rPr lang="en-US" b="0" baseline="0" dirty="0"/>
              <a:t> in the Guidebooks? To find out, study the three examples of tasks from the Guidebooks. There is one example from each grade band: 3-5, 6-8, and 9-12. </a:t>
            </a:r>
          </a:p>
          <a:p>
            <a:endParaRPr lang="en-US" b="0" baseline="0" dirty="0"/>
          </a:p>
          <a:p>
            <a:r>
              <a:rPr lang="en-US" b="1" baseline="0" dirty="0"/>
              <a:t>Facilitator does: </a:t>
            </a:r>
            <a:r>
              <a:rPr lang="en-US" b="0" baseline="0" dirty="0"/>
              <a:t>Provide 2-3 silent minutes to read. The</a:t>
            </a:r>
            <a:r>
              <a:rPr lang="en-US" b="0" dirty="0"/>
              <a:t> task is in participants’ note catchers. </a:t>
            </a:r>
          </a:p>
          <a:p>
            <a:endParaRPr lang="en-US" b="0" baseline="0" dirty="0"/>
          </a:p>
          <a:p>
            <a:r>
              <a:rPr lang="en-US" b="1" baseline="0" dirty="0"/>
              <a:t>Facilitator says: </a:t>
            </a:r>
            <a:r>
              <a:rPr lang="en-US" b="0" baseline="0" dirty="0"/>
              <a:t>Now, please discuss with your tables: how does each example demonstrate the shift of evidence? </a:t>
            </a:r>
          </a:p>
          <a:p>
            <a:endParaRPr lang="en-US" b="0" baseline="0" dirty="0"/>
          </a:p>
          <a:p>
            <a:r>
              <a:rPr lang="en-US" b="1" baseline="0" dirty="0"/>
              <a:t>Facilitator does: </a:t>
            </a:r>
            <a:r>
              <a:rPr lang="en-US" b="0" baseline="0" dirty="0"/>
              <a:t>After partner/table talk, ask for a few people to share out. Emphasize the following look-fors as needed.  </a:t>
            </a:r>
          </a:p>
          <a:p>
            <a:pPr marL="171450" indent="-171450">
              <a:buFont typeface="Arial" panose="020B0604020202020204" pitchFamily="34" charset="0"/>
              <a:buChar char="•"/>
            </a:pPr>
            <a:r>
              <a:rPr lang="en-US" b="1" baseline="0" dirty="0"/>
              <a:t>Example #1 (Grade 4): </a:t>
            </a:r>
            <a:r>
              <a:rPr lang="en-US" b="0" baseline="0" dirty="0"/>
              <a:t>In order to respond this Culminating Writing Task, students must have a deep understanding of the text (i.e. Percy’s goal, the challenges he faces, and how he changes). Students must cite multiple examples and details from the text in order to support their claims. The question is not based on personal experience or opinion.</a:t>
            </a:r>
            <a:endParaRPr lang="en-US" b="1" baseline="0" dirty="0"/>
          </a:p>
          <a:p>
            <a:pPr marL="171450" indent="-171450">
              <a:buFont typeface="Arial" panose="020B0604020202020204" pitchFamily="34" charset="0"/>
              <a:buChar char="•"/>
            </a:pPr>
            <a:r>
              <a:rPr lang="en-US" b="1" baseline="0" dirty="0"/>
              <a:t>Example #2 (Grade 6): </a:t>
            </a:r>
            <a:r>
              <a:rPr lang="en-US" b="0" baseline="0" dirty="0"/>
              <a:t>To prepare for this philosophical chairs debate, students must develop a claim and support it using multiple pieces of evidence from two texts. They state and support this claim in discussion and writing. Students cannot rely on personal experience or opinion – they must deeply understand both texts. </a:t>
            </a:r>
            <a:endParaRPr lang="en-US" b="1" baseline="0" dirty="0"/>
          </a:p>
          <a:p>
            <a:pPr marL="171450" indent="-171450">
              <a:buFont typeface="Arial" panose="020B0604020202020204" pitchFamily="34" charset="0"/>
              <a:buChar char="•"/>
            </a:pPr>
            <a:r>
              <a:rPr lang="en-US" b="1" baseline="0" dirty="0"/>
              <a:t>Example #3 (Grade 9): </a:t>
            </a:r>
            <a:r>
              <a:rPr lang="en-US" b="0" baseline="0" dirty="0"/>
              <a:t>Students must determine authors’ point of view and central ideas in order to successfully answer these discussion questions. The preparation graphic organizer prompts students multiple times to cite relevant evidence to support their understanding of the texts’ meaning. Students are synthesizing their understanding of multiple texts read throughout the unit to make evidence-based claims. </a:t>
            </a:r>
            <a:endParaRPr lang="en-US" b="1"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101</a:t>
            </a:fld>
            <a:endParaRPr lang="en-US" dirty="0"/>
          </a:p>
        </p:txBody>
      </p:sp>
    </p:spTree>
    <p:extLst>
      <p:ext uri="{BB962C8B-B14F-4D97-AF65-F5344CB8AC3E}">
        <p14:creationId xmlns:p14="http://schemas.microsoft.com/office/powerpoint/2010/main" val="1196795860"/>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0" baseline="0" dirty="0"/>
              <a:t>2 minutes</a:t>
            </a:r>
            <a:endParaRPr lang="en-US" sz="1000" b="1" dirty="0"/>
          </a:p>
          <a:p>
            <a:pPr eaLnBrk="1" hangingPunct="1">
              <a:spcBef>
                <a:spcPct val="0"/>
              </a:spcBef>
              <a:buSzPct val="25000"/>
            </a:pPr>
            <a:endParaRPr lang="en-US" sz="1000" dirty="0">
              <a:ea typeface="ＭＳ Ｐゴシック" pitchFamily="34" charset="-128"/>
            </a:endParaRPr>
          </a:p>
          <a:p>
            <a:pPr marL="0" marR="0" indent="0" algn="l" defTabSz="914400" rtl="0" eaLnBrk="1" fontAlgn="auto" latinLnBrk="0" hangingPunct="1">
              <a:lnSpc>
                <a:spcPct val="100000"/>
              </a:lnSpc>
              <a:spcBef>
                <a:spcPct val="0"/>
              </a:spcBef>
              <a:spcAft>
                <a:spcPts val="0"/>
              </a:spcAft>
              <a:buClrTx/>
              <a:buSzPct val="25000"/>
              <a:buFontTx/>
              <a:buNone/>
              <a:tabLst/>
              <a:defRPr/>
            </a:pPr>
            <a:r>
              <a:rPr lang="en-US" sz="1000" b="1" dirty="0">
                <a:ea typeface="ＭＳ Ｐゴシック" pitchFamily="34" charset="-128"/>
              </a:rPr>
              <a:t>Facilitator says: </a:t>
            </a:r>
            <a:r>
              <a:rPr lang="en-US" sz="1000" b="0" dirty="0">
                <a:ea typeface="ＭＳ Ｐゴシック" pitchFamily="34" charset="-128"/>
              </a:rPr>
              <a:t>So why is this evidence shift important?</a:t>
            </a:r>
            <a:r>
              <a:rPr lang="en-US" sz="1000" b="0" baseline="0" dirty="0">
                <a:ea typeface="ＭＳ Ｐゴシック" pitchFamily="34" charset="-128"/>
              </a:rPr>
              <a:t> </a:t>
            </a:r>
          </a:p>
          <a:p>
            <a:pPr marL="0" marR="0" indent="0" algn="l" defTabSz="914400" rtl="0" eaLnBrk="1" fontAlgn="auto" latinLnBrk="0" hangingPunct="1">
              <a:lnSpc>
                <a:spcPct val="100000"/>
              </a:lnSpc>
              <a:spcBef>
                <a:spcPct val="0"/>
              </a:spcBef>
              <a:spcAft>
                <a:spcPts val="0"/>
              </a:spcAft>
              <a:buClrTx/>
              <a:buSzPct val="25000"/>
              <a:buFontTx/>
              <a:buNone/>
              <a:tabLst/>
              <a:defRPr/>
            </a:pPr>
            <a:endParaRPr lang="en-US" sz="1000" b="0" baseline="0" dirty="0">
              <a:ea typeface="ＭＳ Ｐゴシック" pitchFamily="34" charset="-128"/>
            </a:endParaRPr>
          </a:p>
          <a:p>
            <a:pPr marL="0" marR="0" indent="0" algn="l" defTabSz="914400" rtl="0" eaLnBrk="1" fontAlgn="auto" latinLnBrk="0" hangingPunct="1">
              <a:lnSpc>
                <a:spcPct val="100000"/>
              </a:lnSpc>
              <a:spcBef>
                <a:spcPct val="0"/>
              </a:spcBef>
              <a:spcAft>
                <a:spcPts val="0"/>
              </a:spcAft>
              <a:buClrTx/>
              <a:buSzPct val="25000"/>
              <a:buFontTx/>
              <a:buNone/>
              <a:tabLst/>
              <a:defRPr/>
            </a:pPr>
            <a:r>
              <a:rPr lang="en-US" sz="1000" b="1" baseline="0" dirty="0">
                <a:ea typeface="ＭＳ Ｐゴシック" pitchFamily="34" charset="-128"/>
              </a:rPr>
              <a:t>Facilitator does: </a:t>
            </a:r>
            <a:r>
              <a:rPr lang="en-US" sz="1000" b="0" baseline="0" dirty="0">
                <a:ea typeface="ＭＳ Ｐゴシック" pitchFamily="34" charset="-128"/>
              </a:rPr>
              <a:t>Have a volunteer read aloud the research quote.</a:t>
            </a:r>
          </a:p>
          <a:p>
            <a:pPr marL="0" marR="0" indent="0" algn="l" defTabSz="914400" rtl="0" eaLnBrk="1" fontAlgn="auto" latinLnBrk="0" hangingPunct="1">
              <a:lnSpc>
                <a:spcPct val="100000"/>
              </a:lnSpc>
              <a:spcBef>
                <a:spcPct val="0"/>
              </a:spcBef>
              <a:spcAft>
                <a:spcPts val="0"/>
              </a:spcAft>
              <a:buClrTx/>
              <a:buSzPct val="25000"/>
              <a:buFontTx/>
              <a:buNone/>
              <a:tabLst/>
              <a:defRPr/>
            </a:pPr>
            <a:endParaRPr lang="en-US" sz="1000" b="0" baseline="0" dirty="0">
              <a:ea typeface="ＭＳ Ｐゴシック" pitchFamily="34" charset="-128"/>
            </a:endParaRPr>
          </a:p>
          <a:p>
            <a:pPr marL="0" marR="0" indent="0" algn="l" defTabSz="914400" rtl="0" eaLnBrk="1" fontAlgn="auto" latinLnBrk="0" hangingPunct="1">
              <a:lnSpc>
                <a:spcPct val="100000"/>
              </a:lnSpc>
              <a:spcBef>
                <a:spcPct val="0"/>
              </a:spcBef>
              <a:spcAft>
                <a:spcPts val="0"/>
              </a:spcAft>
              <a:buClrTx/>
              <a:buSzPct val="25000"/>
              <a:buFontTx/>
              <a:buNone/>
              <a:tabLst/>
              <a:defRPr/>
            </a:pPr>
            <a:r>
              <a:rPr lang="en-US" sz="1000" b="1" baseline="0" dirty="0">
                <a:ea typeface="ＭＳ Ｐゴシック" pitchFamily="34" charset="-128"/>
              </a:rPr>
              <a:t>Facilitator says: </a:t>
            </a:r>
            <a:r>
              <a:rPr lang="en-US" sz="1000" b="0" baseline="0" dirty="0">
                <a:ea typeface="ＭＳ Ｐゴシック" pitchFamily="34" charset="-128"/>
              </a:rPr>
              <a:t>Most college and career writing requires to students to take a position or inform others by citing evidence from a text, not by providing personal opinions. </a:t>
            </a:r>
            <a:r>
              <a:rPr lang="en-US" sz="1000" dirty="0">
                <a:ea typeface="ＭＳ Ｐゴシック" pitchFamily="34" charset="-128"/>
              </a:rPr>
              <a:t>Across the grades, and even across the content areas, students need to develop the skill of grounding their responses in evidence from the text,</a:t>
            </a:r>
            <a:r>
              <a:rPr lang="en-US" sz="1000" baseline="0" dirty="0">
                <a:ea typeface="ＭＳ Ｐゴシック" pitchFamily="34" charset="-128"/>
              </a:rPr>
              <a:t> both orally and in writing</a:t>
            </a:r>
            <a:r>
              <a:rPr lang="en-US" sz="1000" dirty="0">
                <a:ea typeface="ＭＳ Ｐゴシック" pitchFamily="34" charset="-128"/>
              </a:rPr>
              <a:t>. Requiring students to use evidence can and should occur during oral discussions with read aloud in the youngest grades and continue across all grades and content areas.</a:t>
            </a:r>
            <a:r>
              <a:rPr lang="en-US" sz="1000" baseline="0" dirty="0">
                <a:ea typeface="ＭＳ Ｐゴシック" pitchFamily="34" charset="-128"/>
              </a:rPr>
              <a:t> </a:t>
            </a:r>
            <a:endParaRPr lang="en-US" sz="1000" b="0" baseline="0" dirty="0">
              <a:ea typeface="ＭＳ Ｐゴシック" pitchFamily="34" charset="-128"/>
            </a:endParaRPr>
          </a:p>
          <a:p>
            <a:pPr eaLnBrk="1" hangingPunct="1">
              <a:spcBef>
                <a:spcPct val="0"/>
              </a:spcBef>
              <a:buSzPct val="25000"/>
              <a:buFontTx/>
              <a:buNone/>
            </a:pPr>
            <a:endParaRPr lang="en-US" altLang="ja-JP" sz="1000" dirty="0">
              <a:ea typeface="ＭＳ Ｐゴシック" pitchFamily="34" charset="-128"/>
            </a:endParaRPr>
          </a:p>
          <a:p>
            <a:pPr marL="0" marR="0" indent="0" algn="l" defTabSz="914400" rtl="0" eaLnBrk="1" fontAlgn="auto" latinLnBrk="0" hangingPunct="1">
              <a:lnSpc>
                <a:spcPct val="100000"/>
              </a:lnSpc>
              <a:spcBef>
                <a:spcPct val="0"/>
              </a:spcBef>
              <a:spcAft>
                <a:spcPts val="0"/>
              </a:spcAft>
              <a:buClrTx/>
              <a:buSzPct val="25000"/>
              <a:buFontTx/>
              <a:buNone/>
              <a:tabLst/>
              <a:defRPr/>
            </a:pPr>
            <a:r>
              <a:rPr lang="en-US" sz="1000" b="1" dirty="0"/>
              <a:t>Quote Source: </a:t>
            </a:r>
            <a:r>
              <a:rPr lang="en-US" sz="1000" dirty="0"/>
              <a:t>National Governors Association Center for Best Practices, Council of Chief State School Officers. (2010). Common Core State Standards: Appendix A. Washington, DC: National Governors Association Center for Best Practices, Council of Chief State School. </a:t>
            </a:r>
            <a:endParaRPr lang="en-US" sz="1000" b="1" dirty="0"/>
          </a:p>
          <a:p>
            <a:pPr eaLnBrk="1" hangingPunct="1">
              <a:spcBef>
                <a:spcPct val="0"/>
              </a:spcBef>
              <a:buSzPct val="25000"/>
              <a:buFontTx/>
              <a:buNone/>
            </a:pPr>
            <a:endParaRPr lang="en-US" altLang="ja-JP" sz="1000" dirty="0">
              <a:ea typeface="ＭＳ Ｐゴシック" pitchFamily="34" charset="-128"/>
            </a:endParaRPr>
          </a:p>
          <a:p>
            <a:pPr eaLnBrk="1" hangingPunct="1">
              <a:spcBef>
                <a:spcPct val="0"/>
              </a:spcBef>
              <a:buSzPct val="25000"/>
              <a:buFontTx/>
              <a:buChar char="•"/>
            </a:pPr>
            <a:endParaRPr lang="en-US" sz="1000" b="1" dirty="0">
              <a:solidFill>
                <a:schemeClr val="tx1"/>
              </a:solidFill>
              <a:ea typeface="ＭＳ Ｐゴシック" pitchFamily="34" charset="-128"/>
            </a:endParaRPr>
          </a:p>
          <a:p>
            <a:endParaRPr lang="en-US" sz="1000" dirty="0"/>
          </a:p>
        </p:txBody>
      </p:sp>
      <p:sp>
        <p:nvSpPr>
          <p:cNvPr id="4" name="Slide Number Placeholder 3"/>
          <p:cNvSpPr>
            <a:spLocks noGrp="1"/>
          </p:cNvSpPr>
          <p:nvPr>
            <p:ph type="sldNum" sz="quarter" idx="10"/>
          </p:nvPr>
        </p:nvSpPr>
        <p:spPr/>
        <p:txBody>
          <a:bodyPr/>
          <a:lstStyle/>
          <a:p>
            <a:fld id="{86425DA3-A274-D349-A373-1D0D30C163E5}" type="slidenum">
              <a:rPr lang="en-US" smtClean="0"/>
              <a:t>102</a:t>
            </a:fld>
            <a:endParaRPr lang="en-US" dirty="0"/>
          </a:p>
        </p:txBody>
      </p:sp>
    </p:spTree>
    <p:extLst>
      <p:ext uri="{BB962C8B-B14F-4D97-AF65-F5344CB8AC3E}">
        <p14:creationId xmlns:p14="http://schemas.microsoft.com/office/powerpoint/2010/main" val="2038092229"/>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1 minute</a:t>
            </a:r>
            <a:endParaRPr lang="en-US" sz="1200" b="1" dirty="0"/>
          </a:p>
          <a:p>
            <a:endParaRPr lang="en-US" dirty="0">
              <a:ea typeface="Calibri"/>
              <a:sym typeface="Calibri"/>
            </a:endParaRPr>
          </a:p>
          <a:p>
            <a:r>
              <a:rPr lang="en-US" b="1" dirty="0">
                <a:ea typeface="Calibri"/>
                <a:sym typeface="Calibri"/>
              </a:rPr>
              <a:t>Facilitator says: </a:t>
            </a:r>
            <a:r>
              <a:rPr lang="en-US" b="0" dirty="0">
                <a:ea typeface="Calibri"/>
                <a:sym typeface="Calibri"/>
              </a:rPr>
              <a:t>Finally,</a:t>
            </a:r>
            <a:r>
              <a:rPr lang="en-US" b="0" baseline="0" dirty="0">
                <a:ea typeface="Calibri"/>
                <a:sym typeface="Calibri"/>
              </a:rPr>
              <a:t> let’s explore the third shift: knowledge. Go back to your shifts one-pager.  </a:t>
            </a:r>
            <a:r>
              <a:rPr lang="en-US" dirty="0">
                <a:ea typeface="Calibri"/>
                <a:sym typeface="Calibri"/>
              </a:rPr>
              <a:t>What words did you underline? </a:t>
            </a:r>
          </a:p>
          <a:p>
            <a:endParaRPr lang="en-US" b="0" dirty="0">
              <a:ea typeface="Calibri"/>
              <a:sym typeface="Calibri"/>
            </a:endParaRPr>
          </a:p>
          <a:p>
            <a:r>
              <a:rPr lang="en-US" b="1" dirty="0">
                <a:ea typeface="Calibri"/>
                <a:sym typeface="Calibri"/>
              </a:rPr>
              <a:t>Facilitator does: </a:t>
            </a:r>
            <a:r>
              <a:rPr lang="en-US" b="0" dirty="0">
                <a:ea typeface="Calibri"/>
                <a:sym typeface="Calibri"/>
              </a:rPr>
              <a:t>Ask</a:t>
            </a:r>
            <a:r>
              <a:rPr lang="en-US" b="0" baseline="0" dirty="0">
                <a:ea typeface="Calibri"/>
                <a:sym typeface="Calibri"/>
              </a:rPr>
              <a:t> for a few people to share. </a:t>
            </a:r>
          </a:p>
          <a:p>
            <a:endParaRPr lang="en-US" b="0" baseline="0" dirty="0">
              <a:ea typeface="Calibri"/>
              <a:sym typeface="Calibri"/>
            </a:endParaRPr>
          </a:p>
          <a:p>
            <a:r>
              <a:rPr lang="en-US" b="1" baseline="0" dirty="0">
                <a:ea typeface="Calibri"/>
                <a:sym typeface="Calibri"/>
              </a:rPr>
              <a:t>Facilitator says:</a:t>
            </a:r>
            <a:r>
              <a:rPr lang="en-US" b="1" dirty="0">
                <a:ea typeface="Calibri"/>
                <a:sym typeface="Calibri"/>
              </a:rPr>
              <a:t> </a:t>
            </a:r>
            <a:r>
              <a:rPr lang="en-US" b="0" dirty="0">
                <a:ea typeface="Calibri"/>
                <a:sym typeface="Calibri"/>
              </a:rPr>
              <a:t>Let’s explore the core instructional change described in this shift.</a:t>
            </a:r>
            <a:endParaRPr lang="en-US" b="0" dirty="0"/>
          </a:p>
        </p:txBody>
      </p:sp>
      <p:sp>
        <p:nvSpPr>
          <p:cNvPr id="4" name="Slide Number Placeholder 3"/>
          <p:cNvSpPr>
            <a:spLocks noGrp="1"/>
          </p:cNvSpPr>
          <p:nvPr>
            <p:ph type="sldNum" sz="quarter" idx="10"/>
          </p:nvPr>
        </p:nvSpPr>
        <p:spPr/>
        <p:txBody>
          <a:bodyPr/>
          <a:lstStyle/>
          <a:p>
            <a:fld id="{86425DA3-A274-D349-A373-1D0D30C163E5}" type="slidenum">
              <a:rPr lang="en-US" smtClean="0"/>
              <a:t>103</a:t>
            </a:fld>
            <a:endParaRPr lang="en-US" dirty="0"/>
          </a:p>
        </p:txBody>
      </p:sp>
    </p:spTree>
    <p:extLst>
      <p:ext uri="{BB962C8B-B14F-4D97-AF65-F5344CB8AC3E}">
        <p14:creationId xmlns:p14="http://schemas.microsoft.com/office/powerpoint/2010/main" val="364278882"/>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4 minutes</a:t>
            </a:r>
            <a:endParaRPr lang="en-US" sz="1200" b="1" dirty="0"/>
          </a:p>
          <a:p>
            <a:endParaRPr lang="en-US" dirty="0"/>
          </a:p>
          <a:p>
            <a:r>
              <a:rPr lang="en-US" b="1" dirty="0"/>
              <a:t>Facilitator</a:t>
            </a:r>
            <a:r>
              <a:rPr lang="en-US" b="1" baseline="0" dirty="0"/>
              <a:t> says: </a:t>
            </a:r>
            <a:r>
              <a:rPr lang="en-US" b="0" baseline="0" dirty="0"/>
              <a:t>Think back to the post-shifts experiential from this morning. How did reading the non-fiction text on Greek myths support your understanding of the myth? </a:t>
            </a:r>
          </a:p>
          <a:p>
            <a:endParaRPr lang="en-US" b="0" baseline="0" dirty="0"/>
          </a:p>
          <a:p>
            <a:r>
              <a:rPr lang="en-US" b="1" baseline="0" dirty="0"/>
              <a:t>Facilitator does: </a:t>
            </a:r>
            <a:r>
              <a:rPr lang="en-US" b="0" baseline="0" dirty="0"/>
              <a:t>Review reflection questions then have participants discuss at their tables.  Ask for a few people to share the impact of the non-fiction text on their understanding.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104</a:t>
            </a:fld>
            <a:endParaRPr lang="en-US" dirty="0"/>
          </a:p>
        </p:txBody>
      </p:sp>
    </p:spTree>
    <p:extLst>
      <p:ext uri="{BB962C8B-B14F-4D97-AF65-F5344CB8AC3E}">
        <p14:creationId xmlns:p14="http://schemas.microsoft.com/office/powerpoint/2010/main" val="265093936"/>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5 minutes</a:t>
            </a:r>
          </a:p>
          <a:p>
            <a:endParaRPr lang="en-US" dirty="0"/>
          </a:p>
          <a:p>
            <a:r>
              <a:rPr lang="en-US" b="1" dirty="0"/>
              <a:t>Facilitator says: </a:t>
            </a:r>
            <a:r>
              <a:rPr lang="en-US" b="0" dirty="0"/>
              <a:t>Let’s briefly</a:t>
            </a:r>
            <a:r>
              <a:rPr lang="en-US" b="0" baseline="0" dirty="0"/>
              <a:t> explore how the Guidebook units are designed to build knowledge. Take a few minutes and look the sample text set from the Grade 6 “Out of the Dust” unit provided in your note-catcher. Notice what nonfiction texts are used, and consider how these texts might build knowledge. </a:t>
            </a:r>
          </a:p>
          <a:p>
            <a:endParaRPr lang="en-US" b="0" baseline="0" dirty="0"/>
          </a:p>
          <a:p>
            <a:r>
              <a:rPr lang="en-US" b="1" baseline="0" dirty="0"/>
              <a:t>Facilitator does: </a:t>
            </a:r>
            <a:r>
              <a:rPr lang="en-US" b="0" baseline="0" dirty="0"/>
              <a:t>Provide 2 minutes for people to review the text set and discuss at tables. Then, ask a few people to share out about the question: What evidence do you see of the shift of knowledge in this example? </a:t>
            </a:r>
          </a:p>
          <a:p>
            <a:endParaRPr lang="en-US" b="1" baseline="0" dirty="0"/>
          </a:p>
          <a:p>
            <a:r>
              <a:rPr lang="en-US" b="1" baseline="0" dirty="0"/>
              <a:t>During the debrief, look for:</a:t>
            </a:r>
          </a:p>
          <a:p>
            <a:pPr marL="171450" indent="-171450">
              <a:buFont typeface="Arial" panose="020B0604020202020204" pitchFamily="34" charset="0"/>
              <a:buChar char="•"/>
            </a:pPr>
            <a:r>
              <a:rPr lang="en-US" b="0" baseline="0" dirty="0"/>
              <a:t>Over the course of this unit, students read (and listen to/watch) many texts in a variety of formats that help them build and deepen their knowledge about multiple topics related to the Dust Bowl. Some specific examples include (but are not limited to): </a:t>
            </a:r>
          </a:p>
          <a:p>
            <a:pPr marL="628650" lvl="1" indent="-171450">
              <a:buFont typeface="Arial" panose="020B0604020202020204" pitchFamily="34" charset="0"/>
              <a:buChar char="•"/>
            </a:pPr>
            <a:r>
              <a:rPr lang="en-US" b="0" baseline="0" dirty="0"/>
              <a:t>Firsthand accounts (like “Leaving the Dust Bowl,” “No Title,” and “Letters from the Dust Bowl”) build students’ knowledge about people’s experiences during this time period, particularly the specific challenges and hardships they faced. </a:t>
            </a:r>
          </a:p>
          <a:p>
            <a:pPr marL="628650" lvl="1" indent="-171450">
              <a:buFont typeface="Arial" panose="020B0604020202020204" pitchFamily="34" charset="0"/>
              <a:buChar char="•"/>
            </a:pPr>
            <a:r>
              <a:rPr lang="en-US" b="0" baseline="0" dirty="0"/>
              <a:t>Informational texts and audio recordings (like “The Drought,” “Drought!” and “On Drought Conditions” build students’ knowledge about the causes and effects of the drought. </a:t>
            </a:r>
          </a:p>
          <a:p>
            <a:pPr marL="628650" lvl="1" indent="-171450">
              <a:buFont typeface="Arial" panose="020B0604020202020204" pitchFamily="34" charset="0"/>
              <a:buChar char="•"/>
            </a:pPr>
            <a:r>
              <a:rPr lang="en-US" b="0" baseline="0" dirty="0"/>
              <a:t>These (and other texts people may reference during the debrief as examples) all support students in building knowledge around the unit’s goals and will help them better access the anchor text (</a:t>
            </a:r>
            <a:r>
              <a:rPr lang="en-US" b="0" i="1" baseline="0" dirty="0"/>
              <a:t>Out of the Dust) </a:t>
            </a:r>
            <a:r>
              <a:rPr lang="en-US" b="0" i="0" baseline="0" dirty="0"/>
              <a:t>as well. </a:t>
            </a:r>
          </a:p>
          <a:p>
            <a:pPr marL="628650" lvl="1" indent="-171450">
              <a:buFont typeface="Arial" panose="020B0604020202020204" pitchFamily="34" charset="0"/>
              <a:buChar char="•"/>
            </a:pPr>
            <a:endParaRPr lang="en-US" b="0" baseline="0" dirty="0"/>
          </a:p>
          <a:p>
            <a:r>
              <a:rPr lang="en-US" b="1" baseline="0" dirty="0"/>
              <a:t>Note: </a:t>
            </a:r>
            <a:r>
              <a:rPr lang="en-US" b="0" baseline="0" dirty="0"/>
              <a:t>The full text set (and access instructions) for this unit can be found here: https://learnzillion.com/resources/90198-out-of-the-dust-text-access/ </a:t>
            </a:r>
            <a:endParaRPr lang="en-US"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105</a:t>
            </a:fld>
            <a:endParaRPr lang="en-US" dirty="0"/>
          </a:p>
        </p:txBody>
      </p:sp>
    </p:spTree>
    <p:extLst>
      <p:ext uri="{BB962C8B-B14F-4D97-AF65-F5344CB8AC3E}">
        <p14:creationId xmlns:p14="http://schemas.microsoft.com/office/powerpoint/2010/main" val="1731190215"/>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1 minute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0" baseline="0" dirty="0"/>
              <a:t>Briefly review/explain each bullet.  Point out that the shift of knowledge isn’t just about giving students access to more informational texts – this is just a small part of this shift.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says</a:t>
            </a:r>
            <a:r>
              <a:rPr lang="en-US" sz="1200" b="0" baseline="0" dirty="0"/>
              <a:t>: At the very core of this shift is this idea that knowledge matters in terms of reading comprehension – the more knowledge you have, the better equipped you are to read and comprehend complex texts.  </a:t>
            </a:r>
            <a:r>
              <a:rPr lang="en-US" b="0" baseline="0" dirty="0">
                <a:ea typeface="ＭＳ Ｐゴシック" pitchFamily="34" charset="-128"/>
              </a:rPr>
              <a:t>To fully understand something, rather than just knowing a few things about it, you have to have a wide knowledge base. Knowledge isn’t just reading more nonfiction text, it’s about building a knowledge BASE. This is different than a list of facts or a word list or spending one day reading about killer whales, one day reading about pollination, and one day reading a text about the cultural differences between different Indian tribes.  It requires an intentional and sequential building of knowledge around a topic because research tells us that knowledge is key when it comes to reading comprehension. We’ll be exploring this in much greater depth in Content Leader Module 3!</a:t>
            </a:r>
          </a:p>
          <a:p>
            <a:pPr marL="0" indent="0" eaLnBrk="1" hangingPunct="1">
              <a:spcBef>
                <a:spcPct val="0"/>
              </a:spcBef>
              <a:buNone/>
            </a:pPr>
            <a:endParaRPr lang="en-US" baseline="0" dirty="0">
              <a:ea typeface="ＭＳ Ｐゴシック" pitchFamily="34" charset="-128"/>
            </a:endParaRPr>
          </a:p>
          <a:p>
            <a:pPr marL="0" indent="0" eaLnBrk="1" hangingPunct="1">
              <a:spcBef>
                <a:spcPct val="0"/>
              </a:spcBef>
              <a:buNone/>
            </a:pPr>
            <a:endParaRPr lang="en-US" baseline="0" dirty="0">
              <a:ea typeface="ＭＳ Ｐゴシック" pitchFamily="34" charset="-128"/>
            </a:endParaRPr>
          </a:p>
          <a:p>
            <a:pPr eaLnBrk="1" hangingPunct="1">
              <a:spcBef>
                <a:spcPct val="0"/>
              </a:spcBef>
            </a:pPr>
            <a:r>
              <a:rPr lang="en-US" b="1" dirty="0">
                <a:ea typeface="ＭＳ Ｐゴシック" pitchFamily="34" charset="-128"/>
              </a:rPr>
              <a:t>Facilitator says: </a:t>
            </a:r>
            <a:r>
              <a:rPr lang="en-US" b="0" dirty="0">
                <a:ea typeface="ＭＳ Ｐゴシック" pitchFamily="34" charset="-128"/>
              </a:rPr>
              <a:t>Take</a:t>
            </a:r>
            <a:r>
              <a:rPr lang="en-US" b="0" baseline="0" dirty="0">
                <a:ea typeface="ＭＳ Ｐゴシック" pitchFamily="34" charset="-128"/>
              </a:rPr>
              <a:t> a minute to read the research findings on the slide. </a:t>
            </a:r>
          </a:p>
          <a:p>
            <a:pPr eaLnBrk="1" hangingPunct="1">
              <a:spcBef>
                <a:spcPct val="0"/>
              </a:spcBef>
            </a:pPr>
            <a:endParaRPr lang="en-US" b="0" baseline="0" dirty="0">
              <a:ea typeface="ＭＳ Ｐゴシック" pitchFamily="34" charset="-128"/>
            </a:endParaRPr>
          </a:p>
          <a:p>
            <a:pPr eaLnBrk="1" hangingPunct="1">
              <a:spcBef>
                <a:spcPct val="0"/>
              </a:spcBef>
            </a:pPr>
            <a:r>
              <a:rPr lang="en-US" b="1" baseline="0" dirty="0">
                <a:ea typeface="ＭＳ Ｐゴシック" pitchFamily="34" charset="-128"/>
              </a:rPr>
              <a:t>Facilitator does: </a:t>
            </a:r>
            <a:r>
              <a:rPr lang="en-US" b="0" baseline="0" dirty="0">
                <a:ea typeface="ＭＳ Ｐゴシック" pitchFamily="34" charset="-128"/>
              </a:rPr>
              <a:t>Provide a minute of wait time. </a:t>
            </a:r>
          </a:p>
          <a:p>
            <a:pPr eaLnBrk="1" hangingPunct="1">
              <a:spcBef>
                <a:spcPct val="0"/>
              </a:spcBef>
            </a:pPr>
            <a:endParaRPr lang="en-US" b="0" baseline="0" dirty="0">
              <a:ea typeface="ＭＳ Ｐゴシック" pitchFamily="34" charset="-128"/>
            </a:endParaRPr>
          </a:p>
          <a:p>
            <a:pPr eaLnBrk="1" hangingPunct="1">
              <a:spcBef>
                <a:spcPct val="0"/>
              </a:spcBef>
            </a:pPr>
            <a:r>
              <a:rPr lang="en-US" b="1" baseline="0" dirty="0">
                <a:ea typeface="ＭＳ Ｐゴシック" pitchFamily="34" charset="-128"/>
              </a:rPr>
              <a:t>Facilitator says: </a:t>
            </a:r>
            <a:r>
              <a:rPr lang="en-US" dirty="0">
                <a:ea typeface="ＭＳ Ｐゴシック" pitchFamily="34" charset="-128"/>
              </a:rPr>
              <a:t>The connection between background knowledge and comprehension and vocabulary is well known and pretty obvious.</a:t>
            </a:r>
            <a:r>
              <a:rPr lang="en-US" baseline="0" dirty="0">
                <a:ea typeface="ＭＳ Ｐゴシック" pitchFamily="34" charset="-128"/>
              </a:rPr>
              <a:t> </a:t>
            </a:r>
            <a:r>
              <a:rPr lang="en-US" dirty="0">
                <a:ea typeface="ＭＳ Ｐゴシック" pitchFamily="34" charset="-128"/>
              </a:rPr>
              <a:t>But we have been feeding kids KWL (know-wonder-learn) charts and lists of vocabulary words and expecting osmosis to do the rest. However, we know that this is not enough, which is what</a:t>
            </a:r>
            <a:r>
              <a:rPr lang="en-US" baseline="0" dirty="0">
                <a:ea typeface="ＭＳ Ｐゴシック" pitchFamily="34" charset="-128"/>
              </a:rPr>
              <a:t> makes the shift of knowledge that much more important. </a:t>
            </a:r>
            <a:endParaRPr lang="en-US" dirty="0">
              <a:ea typeface="ＭＳ Ｐゴシック" pitchFamily="34" charset="-128"/>
            </a:endParaRPr>
          </a:p>
          <a:p>
            <a:pPr marL="0" indent="0" eaLnBrk="1" hangingPunct="1">
              <a:spcBef>
                <a:spcPct val="0"/>
              </a:spcBef>
              <a:buNone/>
            </a:pPr>
            <a:endParaRPr lang="en-US" baseline="0" dirty="0">
              <a:ea typeface="ＭＳ Ｐゴシック" pitchFamily="34" charset="-128"/>
            </a:endParaRPr>
          </a:p>
          <a:p>
            <a:pPr marL="0" indent="0" eaLnBrk="1" hangingPunct="1">
              <a:spcBef>
                <a:spcPct val="0"/>
              </a:spcBef>
              <a:buNone/>
            </a:pPr>
            <a:r>
              <a:rPr lang="en-US" b="1" baseline="0" dirty="0">
                <a:ea typeface="ＭＳ Ｐゴシック" pitchFamily="34" charset="-128"/>
              </a:rPr>
              <a:t>Research Sources: </a:t>
            </a:r>
          </a:p>
          <a:p>
            <a:pPr marL="171450" indent="-171450">
              <a:spcBef>
                <a:spcPct val="0"/>
              </a:spcBef>
              <a:buFont typeface="Arial" charset="0"/>
              <a:buChar char="•"/>
            </a:pPr>
            <a:r>
              <a:rPr lang="en-US" dirty="0"/>
              <a:t>Hart, B. &amp; Risley, T. (1995). </a:t>
            </a:r>
            <a:r>
              <a:rPr lang="en-US" i="1" dirty="0"/>
              <a:t>Meaningful Differences in the Everyday Experience of Young American Children.</a:t>
            </a:r>
            <a:r>
              <a:rPr lang="en-US" dirty="0"/>
              <a:t> Baltimore: Paul H. Brookes Publishing.</a:t>
            </a:r>
          </a:p>
          <a:p>
            <a:pPr marL="171450" indent="-171450">
              <a:spcBef>
                <a:spcPct val="0"/>
              </a:spcBef>
              <a:buFont typeface="Arial" charset="0"/>
              <a:buChar char="•"/>
            </a:pPr>
            <a:r>
              <a:rPr lang="en-US" dirty="0"/>
              <a:t>National Center for Education Statistics (2012). The Nations Report Card: Vocabulary Results From the 2009 and 2011 NAEP Reading Assessments. Institute of Education Sciences, U.S. Department of Education, Washington, D.C. </a:t>
            </a:r>
          </a:p>
          <a:p>
            <a:pPr marL="171450" indent="-171450">
              <a:spcBef>
                <a:spcPct val="0"/>
              </a:spcBef>
              <a:buFont typeface="Arial" charset="0"/>
              <a:buChar char="•"/>
            </a:pPr>
            <a:r>
              <a:rPr lang="en-US" dirty="0"/>
              <a:t>Recht, D. R., &amp; Leslie, L. (1988). Effect of prior knowledge on good and poor readers' memory of text. Journal of Educational Psychology, 80(1), 16. </a:t>
            </a:r>
          </a:p>
          <a:p>
            <a:pPr marL="171450" indent="-171450">
              <a:spcBef>
                <a:spcPct val="0"/>
              </a:spcBef>
              <a:buFont typeface="Arial" charset="0"/>
              <a:buChar char="•"/>
            </a:pPr>
            <a:r>
              <a:rPr lang="en-US" dirty="0"/>
              <a:t>Whipple, G.M. (1925). Report of the National Committee on Reading, IL: Public School Publishing. </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106</a:t>
            </a:fld>
            <a:endParaRPr lang="en-US" dirty="0"/>
          </a:p>
        </p:txBody>
      </p:sp>
    </p:spTree>
    <p:extLst>
      <p:ext uri="{BB962C8B-B14F-4D97-AF65-F5344CB8AC3E}">
        <p14:creationId xmlns:p14="http://schemas.microsoft.com/office/powerpoint/2010/main" val="1131876048"/>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6 minutes</a:t>
            </a:r>
          </a:p>
          <a:p>
            <a:endParaRPr lang="en-US" dirty="0"/>
          </a:p>
          <a:p>
            <a:r>
              <a:rPr lang="en-US" b="1" dirty="0"/>
              <a:t>Facilitator</a:t>
            </a:r>
            <a:r>
              <a:rPr lang="en-US" b="1" baseline="0" dirty="0"/>
              <a:t> says: </a:t>
            </a:r>
            <a:r>
              <a:rPr lang="en-US" b="0" baseline="0" dirty="0"/>
              <a:t>Let’s capture our learning from this session. </a:t>
            </a:r>
          </a:p>
          <a:p>
            <a:endParaRPr lang="en-US" b="0" baseline="0" dirty="0"/>
          </a:p>
          <a:p>
            <a:r>
              <a:rPr lang="en-US" b="1" baseline="0" dirty="0"/>
              <a:t>Facilitator does: </a:t>
            </a:r>
            <a:r>
              <a:rPr lang="en-US" b="0" baseline="0" dirty="0"/>
              <a:t>Have a participant read aloud the scenario on the slide, then prompt participants to plan their response (based on today’s learning) to Mr. Smith. Provide 3-4 minutes of planning time before moving on to the role play on the next slide. There is</a:t>
            </a:r>
            <a:r>
              <a:rPr lang="en-US" b="0" dirty="0"/>
              <a:t> space for them to plan in their note catchers.</a:t>
            </a:r>
            <a:endParaRPr lang="en-US" b="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107</a:t>
            </a:fld>
            <a:endParaRPr lang="en-US" dirty="0"/>
          </a:p>
        </p:txBody>
      </p:sp>
    </p:spTree>
    <p:extLst>
      <p:ext uri="{BB962C8B-B14F-4D97-AF65-F5344CB8AC3E}">
        <p14:creationId xmlns:p14="http://schemas.microsoft.com/office/powerpoint/2010/main" val="1580961178"/>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6 minutes</a:t>
            </a:r>
            <a:endParaRPr lang="en-US" sz="1200" b="1" dirty="0"/>
          </a:p>
          <a:p>
            <a:endParaRPr lang="en-US" b="1" dirty="0"/>
          </a:p>
          <a:p>
            <a:r>
              <a:rPr lang="en-US" b="1" dirty="0"/>
              <a:t>Facilitator does: </a:t>
            </a:r>
            <a:r>
              <a:rPr lang="en-US" b="0" dirty="0"/>
              <a:t>Have participants partner up.</a:t>
            </a:r>
            <a:r>
              <a:rPr lang="en-US" b="0" baseline="0" dirty="0"/>
              <a:t> Encourage them to form pairs with their alligator partners, not groups of 3 or larger, so everyone can practice the role play. Prompt people to do the role play, and then switch. </a:t>
            </a:r>
          </a:p>
          <a:p>
            <a:endParaRPr lang="en-US" b="0" baseline="0" dirty="0"/>
          </a:p>
          <a:p>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108</a:t>
            </a:fld>
            <a:endParaRPr lang="en-US" dirty="0"/>
          </a:p>
        </p:txBody>
      </p:sp>
    </p:spTree>
    <p:extLst>
      <p:ext uri="{BB962C8B-B14F-4D97-AF65-F5344CB8AC3E}">
        <p14:creationId xmlns:p14="http://schemas.microsoft.com/office/powerpoint/2010/main" val="885758002"/>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5 minutes</a:t>
            </a:r>
          </a:p>
          <a:p>
            <a:endParaRPr lang="en-US" baseline="0" dirty="0"/>
          </a:p>
          <a:p>
            <a:r>
              <a:rPr lang="en-US" b="1" baseline="0" dirty="0"/>
              <a:t>Facilitator says: </a:t>
            </a:r>
            <a:r>
              <a:rPr lang="en-US" b="0" baseline="0" dirty="0"/>
              <a:t>Thank you for your participation this morning! Take the last few minutes to complete this closing reflection in your note catchers. </a:t>
            </a:r>
          </a:p>
          <a:p>
            <a:endParaRPr lang="en-US" b="0" baseline="0" dirty="0"/>
          </a:p>
          <a:p>
            <a:r>
              <a:rPr lang="en-US" b="1" baseline="0" dirty="0"/>
              <a:t>Facilitator does: </a:t>
            </a:r>
            <a:r>
              <a:rPr lang="en-US" b="0" baseline="0" dirty="0"/>
              <a:t>If time permits, have people discuss at tables or ask a few people to share out. </a:t>
            </a:r>
            <a:endParaRPr lang="en-US"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109</a:t>
            </a:fld>
            <a:endParaRPr lang="en-US" dirty="0"/>
          </a:p>
        </p:txBody>
      </p:sp>
    </p:spTree>
    <p:extLst>
      <p:ext uri="{BB962C8B-B14F-4D97-AF65-F5344CB8AC3E}">
        <p14:creationId xmlns:p14="http://schemas.microsoft.com/office/powerpoint/2010/main" val="10615753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Shape 16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66" name="Shape 166"/>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0" i="0" u="none" strike="noStrike" cap="none" baseline="0" dirty="0">
                <a:solidFill>
                  <a:schemeClr val="dk1"/>
                </a:solidFill>
                <a:latin typeface="Calibri"/>
                <a:ea typeface="Calibri"/>
                <a:cs typeface="Calibri"/>
                <a:sym typeface="Calibri"/>
              </a:rPr>
              <a:t>2 min (people transition to corners)</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a:p>
            <a:pPr marL="171450" indent="-171450">
              <a:buSzPct val="100000"/>
              <a:buFont typeface="Arial"/>
              <a:buChar char="•"/>
            </a:pPr>
            <a:r>
              <a:rPr lang="en-US" sz="1200" b="0" i="0" u="none" strike="noStrike" cap="none" dirty="0">
                <a:solidFill>
                  <a:schemeClr val="dk1"/>
                </a:solidFill>
                <a:latin typeface="Calibri"/>
                <a:ea typeface="Calibri"/>
                <a:cs typeface="Calibri"/>
                <a:sym typeface="Calibri"/>
              </a:rPr>
              <a:t>Instruct participants move to the corner in the room that most represents ELA Guidebooks 2.0 usage at their schools.</a:t>
            </a:r>
          </a:p>
          <a:p>
            <a:pPr marL="171450" indent="-171450">
              <a:buSzPct val="100000"/>
              <a:buFont typeface="Arial"/>
              <a:buChar char="•"/>
            </a:pPr>
            <a:r>
              <a:rPr lang="en-US" sz="1200" b="0" i="0" u="none" strike="noStrike" cap="none" dirty="0">
                <a:solidFill>
                  <a:schemeClr val="dk1"/>
                </a:solidFill>
                <a:latin typeface="Calibri"/>
                <a:ea typeface="Calibri"/>
                <a:cs typeface="Calibri"/>
                <a:sym typeface="Calibri"/>
              </a:rPr>
              <a:t>As needed, emphasize that there is no right or wrong corner here – this is for their own purposes to reflect on how far along the implementation spectrum their teachers are. </a:t>
            </a:r>
          </a:p>
        </p:txBody>
      </p:sp>
      <p:sp>
        <p:nvSpPr>
          <p:cNvPr id="167" name="Shape 167"/>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11</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23108805"/>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hour </a:t>
            </a:r>
          </a:p>
        </p:txBody>
      </p:sp>
      <p:sp>
        <p:nvSpPr>
          <p:cNvPr id="4" name="Slide Number Placeholder 3"/>
          <p:cNvSpPr>
            <a:spLocks noGrp="1"/>
          </p:cNvSpPr>
          <p:nvPr>
            <p:ph type="sldNum" sz="quarter" idx="10"/>
          </p:nvPr>
        </p:nvSpPr>
        <p:spPr/>
        <p:txBody>
          <a:bodyPr/>
          <a:lstStyle/>
          <a:p>
            <a:fld id="{86425DA3-A274-D349-A373-1D0D30C163E5}" type="slidenum">
              <a:rPr lang="en-US" smtClean="0"/>
              <a:t>110</a:t>
            </a:fld>
            <a:endParaRPr lang="en-US" dirty="0"/>
          </a:p>
        </p:txBody>
      </p:sp>
    </p:spTree>
    <p:extLst>
      <p:ext uri="{BB962C8B-B14F-4D97-AF65-F5344CB8AC3E}">
        <p14:creationId xmlns:p14="http://schemas.microsoft.com/office/powerpoint/2010/main" val="246281372"/>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7"/>
        <p:cNvGrpSpPr/>
        <p:nvPr/>
      </p:nvGrpSpPr>
      <p:grpSpPr>
        <a:xfrm>
          <a:off x="0" y="0"/>
          <a:ext cx="0" cy="0"/>
          <a:chOff x="0" y="0"/>
          <a:chExt cx="0" cy="0"/>
        </a:xfrm>
      </p:grpSpPr>
      <p:sp>
        <p:nvSpPr>
          <p:cNvPr id="768" name="Shape 76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69" name="Shape 769"/>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p:txBody>
      </p:sp>
      <p:sp>
        <p:nvSpPr>
          <p:cNvPr id="770" name="Shape 770"/>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111</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62838688"/>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Shape 9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5" name="Shape 95"/>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0" i="0" u="none" strike="noStrike" cap="none" baseline="0" dirty="0">
                <a:solidFill>
                  <a:schemeClr val="dk1"/>
                </a:solidFill>
                <a:latin typeface="+mn-lt"/>
                <a:ea typeface="Calibri"/>
                <a:cs typeface="Calibri"/>
                <a:sym typeface="Calibri"/>
              </a:rPr>
              <a:t>30 seconds</a:t>
            </a:r>
          </a:p>
          <a:p>
            <a:pPr marL="0" marR="0" lvl="0" indent="0" algn="l" rtl="0">
              <a:spcBef>
                <a:spcPts val="0"/>
              </a:spcBef>
              <a:buSzPct val="25000"/>
              <a:buNone/>
            </a:pPr>
            <a:endParaRPr lang="en-US" sz="1200" b="1"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mn-lt"/>
                <a:ea typeface="Calibri"/>
                <a:cs typeface="Calibri"/>
                <a:sym typeface="Calibri"/>
              </a:rPr>
              <a:t>Facilitator does: </a:t>
            </a:r>
            <a:r>
              <a:rPr lang="en-US" sz="1200" b="0" i="0" u="none" strike="noStrike" cap="none" baseline="0" dirty="0">
                <a:solidFill>
                  <a:schemeClr val="dk1"/>
                </a:solidFill>
                <a:latin typeface="+mn-lt"/>
                <a:ea typeface="Calibri"/>
                <a:cs typeface="Calibri"/>
                <a:sym typeface="Calibri"/>
              </a:rPr>
              <a:t>Briefly review the agenda for the afternoon.  Then explain that before we jump into content we are going to engage in a little post-lunch energizer to help get us focused and to also review some of the content from this morning. </a:t>
            </a:r>
          </a:p>
          <a:p>
            <a:pPr marL="0" marR="0" lvl="0" indent="0" algn="l" rtl="0">
              <a:spcBef>
                <a:spcPts val="0"/>
              </a:spcBef>
              <a:buSzPct val="25000"/>
              <a:buNone/>
            </a:pPr>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0" i="1" u="none" strike="noStrike" cap="none" baseline="0" dirty="0">
                <a:solidFill>
                  <a:schemeClr val="dk1"/>
                </a:solidFill>
                <a:latin typeface="+mn-lt"/>
                <a:ea typeface="Calibri"/>
                <a:cs typeface="Calibri"/>
                <a:sym typeface="Calibri"/>
              </a:rPr>
              <a:t>Note: Specific agenda times coming soon.</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p:txBody>
      </p:sp>
      <p:sp>
        <p:nvSpPr>
          <p:cNvPr id="96" name="Shape 96"/>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112</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58703839"/>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Start this challenge by 1:30 (in order to start the Heart, Head, Habits session by 1:45).</a:t>
            </a:r>
          </a:p>
          <a:p>
            <a:endParaRPr lang="en-US" dirty="0"/>
          </a:p>
          <a:p>
            <a:r>
              <a:rPr lang="en-US" dirty="0"/>
              <a:t>15 min (including directions, transition time, work time, and</a:t>
            </a:r>
            <a:r>
              <a:rPr lang="en-US" baseline="0" dirty="0"/>
              <a:t> share outs)</a:t>
            </a:r>
            <a:endParaRPr lang="en-US" dirty="0"/>
          </a:p>
          <a:p>
            <a:endParaRPr lang="en-US" dirty="0"/>
          </a:p>
          <a:p>
            <a:r>
              <a:rPr lang="en-US" b="1" dirty="0"/>
              <a:t>Facilitator does: </a:t>
            </a:r>
            <a:r>
              <a:rPr lang="en-US" dirty="0"/>
              <a:t>Explain</a:t>
            </a:r>
            <a:r>
              <a:rPr lang="en-US" baseline="0" dirty="0"/>
              <a:t> the task (participants will work in groups of 4 to create a Haiku about the Instructional Shifts).  First, review what a Haiku is (a poem consisting of 3 lines and a total of 17 syllables) and review the first box which lists how many syllables should be in each line.  Then have a volunteer read the example Haiku for the group.</a:t>
            </a:r>
          </a:p>
          <a:p>
            <a:endParaRPr lang="en-US" baseline="0" dirty="0"/>
          </a:p>
          <a:p>
            <a:r>
              <a:rPr lang="en-US" baseline="0" dirty="0"/>
              <a:t>Once everyone is clear on the task, have participants meet with their alligator partner and then each pair should combine with another set of alligator partners in order to </a:t>
            </a:r>
            <a:r>
              <a:rPr lang="en-US" b="1" baseline="0" dirty="0"/>
              <a:t>form groups of 4</a:t>
            </a:r>
            <a:r>
              <a:rPr lang="en-US" baseline="0" dirty="0"/>
              <a:t>. </a:t>
            </a:r>
          </a:p>
          <a:p>
            <a:endParaRPr lang="en-US" baseline="0" dirty="0"/>
          </a:p>
          <a:p>
            <a:r>
              <a:rPr lang="en-US" baseline="0" dirty="0"/>
              <a:t>Direct each group of 4 to move towards one of the blank anchor charts hanging in the room and provide a few minutes of brainstorming time.  Each team should record their Haiku on their anchor charts (teams that finish early can add visuals!).  After 5 minutes of work time, lead a whip around so that each team can share their Haiku with the group.  Look/listen for trends to pull out to wrap up the activity before sending participants back to their seats. </a:t>
            </a:r>
            <a:endParaRPr lang="en-US" dirty="0"/>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113</a:t>
            </a:fld>
            <a:endParaRPr lang="en-US" dirty="0"/>
          </a:p>
        </p:txBody>
      </p:sp>
    </p:spTree>
    <p:extLst>
      <p:ext uri="{BB962C8B-B14F-4D97-AF65-F5344CB8AC3E}">
        <p14:creationId xmlns:p14="http://schemas.microsoft.com/office/powerpoint/2010/main" val="669383867"/>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7"/>
        <p:cNvGrpSpPr/>
        <p:nvPr/>
      </p:nvGrpSpPr>
      <p:grpSpPr>
        <a:xfrm>
          <a:off x="0" y="0"/>
          <a:ext cx="0" cy="0"/>
          <a:chOff x="0" y="0"/>
          <a:chExt cx="0" cy="0"/>
        </a:xfrm>
      </p:grpSpPr>
      <p:sp>
        <p:nvSpPr>
          <p:cNvPr id="768" name="Shape 76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69" name="Shape 769"/>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Start by 1:45</a:t>
            </a:r>
          </a:p>
        </p:txBody>
      </p:sp>
      <p:sp>
        <p:nvSpPr>
          <p:cNvPr id="770" name="Shape 770"/>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114</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72470151"/>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min</a:t>
            </a:r>
          </a:p>
          <a:p>
            <a:endParaRPr lang="en-US" dirty="0"/>
          </a:p>
          <a:p>
            <a:r>
              <a:rPr lang="en-US" b="1" dirty="0"/>
              <a:t>Facilitator</a:t>
            </a:r>
            <a:r>
              <a:rPr lang="en-US" b="1" baseline="0" dirty="0"/>
              <a:t> does: </a:t>
            </a:r>
            <a:r>
              <a:rPr lang="en-US" baseline="0" dirty="0"/>
              <a:t>Review reflection questions (or have a volunteer read them aloud for the group).  Provide 2 minutes of independent reflection time and point participants to the space in their note-catcher where they can record their thoughts.  After 2 minutes, have participants discuss with a partner or at their table groups.  If time allows, invite a few participants to share out with the group. </a:t>
            </a:r>
          </a:p>
          <a:p>
            <a:endParaRPr lang="en-US"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115</a:t>
            </a:fld>
            <a:endParaRPr lang="en-US" dirty="0"/>
          </a:p>
        </p:txBody>
      </p:sp>
    </p:spTree>
    <p:extLst>
      <p:ext uri="{BB962C8B-B14F-4D97-AF65-F5344CB8AC3E}">
        <p14:creationId xmlns:p14="http://schemas.microsoft.com/office/powerpoint/2010/main" val="1192445029"/>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0"/>
        <p:cNvGrpSpPr/>
        <p:nvPr/>
      </p:nvGrpSpPr>
      <p:grpSpPr>
        <a:xfrm>
          <a:off x="0" y="0"/>
          <a:ext cx="0" cy="0"/>
          <a:chOff x="0" y="0"/>
          <a:chExt cx="0" cy="0"/>
        </a:xfrm>
      </p:grpSpPr>
      <p:sp>
        <p:nvSpPr>
          <p:cNvPr id="781" name="Shape 78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82" name="Shape 782"/>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Clr>
                <a:schemeClr val="dk1"/>
              </a:buClr>
              <a:buSzPct val="100000"/>
              <a:buFont typeface="Calibri"/>
              <a:buNone/>
            </a:pPr>
            <a:r>
              <a:rPr lang="en-US" sz="1100" b="0" i="0" u="none" strike="noStrike" cap="none" dirty="0">
                <a:solidFill>
                  <a:schemeClr val="dk1"/>
                </a:solidFill>
                <a:latin typeface="Calibri"/>
                <a:ea typeface="Calibri"/>
                <a:cs typeface="Calibri"/>
                <a:sym typeface="Calibri"/>
              </a:rPr>
              <a:t>30 seconds</a:t>
            </a:r>
            <a:endParaRPr sz="11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endParaRPr lang="en-US" sz="11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100" b="1" i="0" u="none" strike="noStrike" cap="none" dirty="0">
                <a:solidFill>
                  <a:schemeClr val="dk1"/>
                </a:solidFill>
                <a:latin typeface="Calibri"/>
                <a:ea typeface="Calibri"/>
                <a:cs typeface="Calibri"/>
                <a:sym typeface="Calibri"/>
              </a:rPr>
              <a:t>Facilitator says: </a:t>
            </a:r>
            <a:r>
              <a:rPr lang="en-US" sz="1100" b="0" i="0" u="none" strike="noStrike" cap="none" dirty="0">
                <a:solidFill>
                  <a:schemeClr val="dk1"/>
                </a:solidFill>
                <a:latin typeface="Calibri"/>
                <a:ea typeface="Calibri"/>
                <a:cs typeface="Calibri"/>
                <a:sym typeface="Calibri"/>
              </a:rPr>
              <a:t>So why are we starting off with these reflections? Because we want you to start thinking about your own context and what it’s going to mean to eventually</a:t>
            </a:r>
            <a:r>
              <a:rPr lang="en-US" sz="1100" b="0" i="0" u="none" strike="noStrike" cap="none" baseline="0" dirty="0">
                <a:solidFill>
                  <a:schemeClr val="dk1"/>
                </a:solidFill>
                <a:latin typeface="Calibri"/>
                <a:ea typeface="Calibri"/>
                <a:cs typeface="Calibri"/>
                <a:sym typeface="Calibri"/>
              </a:rPr>
              <a:t> bring this work back to your schools.  Remember that this morning we talked about how most PD doesn’t work.  That’s important news for everyone sitting in this room because we want to make sure that this work doesn’t end up as another stat for ineffective PD.  This morning we talked about how curriculum-specific PD focused on content pedagogy has been proven to have an actual impact on student learning. That is how we designed our professional learning content!  But the actual content itself isn’t enough.  There’s more to it and the goal of this session is to share the wealth – the wealth of knowledge we have from what research tells us about what DOES work in PD.</a:t>
            </a:r>
            <a:endParaRPr lang="en-US" sz="11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endParaRPr lang="en-US" sz="11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100" b="1" i="0" u="none" strike="noStrike" cap="none" dirty="0">
                <a:solidFill>
                  <a:schemeClr val="dk1"/>
                </a:solidFill>
                <a:latin typeface="Calibri"/>
                <a:ea typeface="Calibri"/>
                <a:cs typeface="Calibri"/>
                <a:sym typeface="Calibri"/>
              </a:rPr>
              <a:t>Image Source: </a:t>
            </a:r>
            <a:r>
              <a:rPr lang="en-US" sz="1100" b="0" i="0" u="none" strike="noStrike" cap="none" dirty="0">
                <a:solidFill>
                  <a:schemeClr val="dk1"/>
                </a:solidFill>
                <a:latin typeface="Calibri"/>
                <a:ea typeface="Calibri"/>
                <a:cs typeface="Calibri"/>
                <a:sym typeface="Calibri"/>
              </a:rPr>
              <a:t>https://pixabay.com/en/homework-school-problem-number-2521144/</a:t>
            </a:r>
          </a:p>
          <a:p>
            <a:pPr marL="0" marR="0" lvl="0" indent="0" algn="l" rtl="0">
              <a:spcBef>
                <a:spcPts val="0"/>
              </a:spcBef>
              <a:buSzPct val="25000"/>
              <a:buNone/>
            </a:pPr>
            <a:endParaRPr lang="en-US" sz="11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endParaRPr lang="en-US" sz="11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endParaRPr lang="en-US" sz="11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endParaRPr lang="en-US" sz="11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endParaRPr lang="en-US" sz="1100" b="0" i="0" u="none" strike="noStrike" cap="none" dirty="0">
              <a:solidFill>
                <a:schemeClr val="dk1"/>
              </a:solidFill>
              <a:latin typeface="Calibri"/>
              <a:ea typeface="Calibri"/>
              <a:cs typeface="Calibri"/>
              <a:sym typeface="Calibri"/>
            </a:endParaRPr>
          </a:p>
        </p:txBody>
      </p:sp>
      <p:sp>
        <p:nvSpPr>
          <p:cNvPr id="783" name="Shape 783"/>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116</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77147656"/>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30 seconds</a:t>
            </a:r>
          </a:p>
          <a:p>
            <a:endParaRPr lang="en-US" b="1" dirty="0"/>
          </a:p>
          <a:p>
            <a:r>
              <a:rPr lang="en-US" b="1" dirty="0"/>
              <a:t>Facilitator says:</a:t>
            </a:r>
            <a:r>
              <a:rPr lang="en-US" b="1" baseline="0" dirty="0"/>
              <a:t> </a:t>
            </a:r>
            <a:r>
              <a:rPr lang="en-US" baseline="0" dirty="0"/>
              <a:t>With that being said, take a moment to review out objectives for this session.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117</a:t>
            </a:fld>
            <a:endParaRPr lang="en-US" dirty="0"/>
          </a:p>
        </p:txBody>
      </p:sp>
    </p:spTree>
    <p:extLst>
      <p:ext uri="{BB962C8B-B14F-4D97-AF65-F5344CB8AC3E}">
        <p14:creationId xmlns:p14="http://schemas.microsoft.com/office/powerpoint/2010/main" val="1097397868"/>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30 seconds </a:t>
            </a:r>
          </a:p>
          <a:p>
            <a:endParaRPr lang="en-US" b="1" dirty="0"/>
          </a:p>
          <a:p>
            <a:r>
              <a:rPr lang="en-US" b="1" dirty="0"/>
              <a:t>Facilitator says: </a:t>
            </a:r>
            <a:r>
              <a:rPr lang="en-US" dirty="0"/>
              <a:t>We are going to start by looking at two different middle</a:t>
            </a:r>
            <a:r>
              <a:rPr lang="en-US" baseline="0" dirty="0"/>
              <a:t> schools.</a:t>
            </a:r>
          </a:p>
          <a:p>
            <a:endParaRPr lang="en-US" baseline="0" dirty="0"/>
          </a:p>
          <a:p>
            <a:r>
              <a:rPr lang="en-US" b="1" baseline="0" dirty="0"/>
              <a:t>Facilitator does: </a:t>
            </a:r>
            <a:r>
              <a:rPr lang="en-US" baseline="0" dirty="0"/>
              <a:t>Review the commonalities between these two schools by reading/summarizing each bullet</a:t>
            </a:r>
          </a:p>
          <a:p>
            <a:endParaRPr lang="en-US" baseline="0" dirty="0"/>
          </a:p>
          <a:p>
            <a:r>
              <a:rPr lang="en-US" b="1" baseline="0" dirty="0"/>
              <a:t>Facilitator says: </a:t>
            </a:r>
            <a:r>
              <a:rPr lang="en-US" baseline="0" dirty="0"/>
              <a:t>As you can see, these schools </a:t>
            </a:r>
            <a:r>
              <a:rPr lang="en-US" b="1" i="1" baseline="0" dirty="0"/>
              <a:t>appear</a:t>
            </a:r>
            <a:r>
              <a:rPr lang="en-US" baseline="0" dirty="0"/>
              <a:t> to be on a similar path and timeline...  </a:t>
            </a:r>
          </a:p>
          <a:p>
            <a:endParaRPr lang="en-US" baseline="0" dirty="0"/>
          </a:p>
          <a:p>
            <a:endParaRPr lang="en-US" dirty="0"/>
          </a:p>
          <a:p>
            <a:endParaRPr lang="en-US" dirty="0"/>
          </a:p>
          <a:p>
            <a:endParaRPr lang="en-US" dirty="0"/>
          </a:p>
        </p:txBody>
      </p:sp>
    </p:spTree>
    <p:extLst>
      <p:ext uri="{BB962C8B-B14F-4D97-AF65-F5344CB8AC3E}">
        <p14:creationId xmlns:p14="http://schemas.microsoft.com/office/powerpoint/2010/main" val="1697647814"/>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30 seconds</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does:</a:t>
            </a:r>
            <a:r>
              <a:rPr lang="en-US" b="1" baseline="0" dirty="0"/>
              <a:t> </a:t>
            </a:r>
            <a:r>
              <a:rPr lang="en-US" baseline="0" dirty="0"/>
              <a:t>Read slide.  Explain that </a:t>
            </a:r>
            <a:r>
              <a:rPr lang="en-US" dirty="0"/>
              <a:t>we are about to read two case studies of these two schools highlighting each</a:t>
            </a:r>
            <a:r>
              <a:rPr lang="en-US" baseline="0" dirty="0"/>
              <a:t> Content Leader’s experience delivering this content in March.  At that point in the school year they’ve already delivered modules 1-3 and we are about to read about their experience beginning to deliver Content Module 4.  So before we jump right into these case studies, let’s first refresh our memories on what is happening in these Content Modules</a:t>
            </a:r>
            <a:r>
              <a:rPr lang="is-IS" baseline="0"/>
              <a:t>…</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119</a:t>
            </a:fld>
            <a:endParaRPr lang="en-US" dirty="0"/>
          </a:p>
        </p:txBody>
      </p:sp>
    </p:spTree>
    <p:extLst>
      <p:ext uri="{BB962C8B-B14F-4D97-AF65-F5344CB8AC3E}">
        <p14:creationId xmlns:p14="http://schemas.microsoft.com/office/powerpoint/2010/main" val="14885657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Shape 17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74" name="Shape 174"/>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0" i="0" u="none" strike="noStrike" cap="none" baseline="0" dirty="0">
                <a:solidFill>
                  <a:schemeClr val="dk1"/>
                </a:solidFill>
                <a:latin typeface="Calibri"/>
                <a:ea typeface="Calibri"/>
                <a:cs typeface="Calibri"/>
                <a:sym typeface="Calibri"/>
              </a:rPr>
              <a:t>3 </a:t>
            </a:r>
            <a:r>
              <a:rPr lang="en-US" sz="1200" b="0" i="0" u="none" strike="noStrike" cap="none" dirty="0">
                <a:solidFill>
                  <a:schemeClr val="dk1"/>
                </a:solidFill>
                <a:latin typeface="Calibri"/>
                <a:ea typeface="Calibri"/>
                <a:cs typeface="Calibri"/>
                <a:sym typeface="Calibri"/>
              </a:rPr>
              <a:t>min (length of discussion)</a:t>
            </a:r>
          </a:p>
          <a:p>
            <a:pPr marL="0" marR="0" lvl="0" indent="0" algn="l" rtl="0">
              <a:spcBef>
                <a:spcPts val="0"/>
              </a:spcBef>
              <a:buSzPct val="25000"/>
              <a:buNone/>
            </a:pPr>
            <a:endParaRPr sz="1200" b="0" i="0" u="none" strike="noStrike" cap="none" dirty="0">
              <a:solidFill>
                <a:schemeClr val="dk1"/>
              </a:solidFill>
              <a:latin typeface="Calibri"/>
              <a:ea typeface="Calibri"/>
              <a:cs typeface="Calibri"/>
              <a:sym typeface="Calibri"/>
            </a:endParaRPr>
          </a:p>
          <a:p>
            <a:pPr marL="171450" indent="-171450">
              <a:buSzPct val="100000"/>
              <a:buFont typeface="Arial"/>
              <a:buChar char="•"/>
            </a:pPr>
            <a:r>
              <a:rPr lang="en-US" sz="1200" b="0" i="0" u="none" strike="noStrike" cap="none" dirty="0">
                <a:solidFill>
                  <a:schemeClr val="dk1"/>
                </a:solidFill>
                <a:latin typeface="Calibri"/>
                <a:ea typeface="Calibri"/>
                <a:cs typeface="Calibri"/>
                <a:sym typeface="Calibri"/>
              </a:rPr>
              <a:t>Point out that we will have a deeper discussion question in just a moment, so for now to keep their sharing focus on “the evidence of usage in their buildings” – for instance, we have 8 teachers.  2 of them use the Guidebooks pretty consistently but the others kind of pick and choose what they want to teach from the Guidebooks, from Journeys, from Teachers Pay Teachers, etc.</a:t>
            </a:r>
          </a:p>
          <a:p>
            <a:pPr marL="171450" indent="-171450">
              <a:buSzPct val="100000"/>
              <a:buFont typeface="Arial"/>
              <a:buChar char="•"/>
            </a:pPr>
            <a:r>
              <a:rPr lang="en-US" sz="1200" b="0" i="0" u="none" strike="noStrike" cap="none" dirty="0">
                <a:solidFill>
                  <a:schemeClr val="dk1"/>
                </a:solidFill>
                <a:latin typeface="Calibri"/>
                <a:ea typeface="Calibri"/>
                <a:cs typeface="Calibri"/>
                <a:sym typeface="Calibri"/>
              </a:rPr>
              <a:t>After two minutes, get everyone’s attention (keep them in their corners) </a:t>
            </a:r>
          </a:p>
        </p:txBody>
      </p:sp>
      <p:sp>
        <p:nvSpPr>
          <p:cNvPr id="175" name="Shape 175"/>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12</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94849866"/>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4.5 minutes</a:t>
            </a:r>
          </a:p>
          <a:p>
            <a:endParaRPr lang="en-US" dirty="0"/>
          </a:p>
          <a:p>
            <a:r>
              <a:rPr lang="en-US" b="1" dirty="0"/>
              <a:t>Facilitator does: </a:t>
            </a:r>
            <a:r>
              <a:rPr lang="en-US" dirty="0"/>
              <a:t>Review directions and point participants back to the scope and sequence document (specifically, to Content Modules 3-4).  Have participants work with a partner to briefly discuss</a:t>
            </a:r>
            <a:r>
              <a:rPr lang="en-US" baseline="0" dirty="0"/>
              <a:t> these questions.  Then invite participants to share out with the whole group.</a:t>
            </a:r>
          </a:p>
          <a:p>
            <a:endParaRPr lang="en-US" baseline="0" dirty="0"/>
          </a:p>
          <a:p>
            <a:r>
              <a:rPr lang="en-US" b="1" baseline="0" dirty="0"/>
              <a:t>Look for:</a:t>
            </a:r>
          </a:p>
          <a:p>
            <a:pPr marL="171450" indent="-171450">
              <a:buFont typeface="Arial" charset="0"/>
              <a:buChar char="•"/>
            </a:pPr>
            <a:r>
              <a:rPr lang="en-US" baseline="0" dirty="0"/>
              <a:t>Between modules 3-4 teachers are implementing a text-based discussion in their classrooms (based on their learning from module 3)</a:t>
            </a:r>
          </a:p>
          <a:p>
            <a:pPr marL="171450" indent="-171450">
              <a:buFont typeface="Arial" charset="0"/>
              <a:buChar char="•"/>
            </a:pPr>
            <a:r>
              <a:rPr lang="en-US" baseline="0" dirty="0"/>
              <a:t>The purpose of module 4 is to reflect on that experience, analyze student work and learn about tools and supports in the Guidebooks that could address the needs they saw in their data</a:t>
            </a:r>
          </a:p>
          <a:p>
            <a:pPr marL="0" indent="0">
              <a:buFontTx/>
              <a:buNone/>
            </a:pPr>
            <a:endParaRPr lang="en-US" baseline="0" dirty="0"/>
          </a:p>
          <a:p>
            <a:pPr marL="0" indent="0">
              <a:buFontTx/>
              <a:buNone/>
            </a:pPr>
            <a:r>
              <a:rPr lang="en-US" b="1" baseline="0" dirty="0"/>
              <a:t>Note: </a:t>
            </a:r>
            <a:r>
              <a:rPr lang="en-US" baseline="0" dirty="0"/>
              <a:t>This is an important thing for everyone to realize before they read the case study because all of module 4 depends on teachers actually going back and trying this in their classrooms and bringing back student work.  If teachers don’t do that, module 4 will not be as effective as it should be.</a:t>
            </a:r>
          </a:p>
          <a:p>
            <a:pPr marL="0" indent="0">
              <a:buFontTx/>
              <a:buNone/>
            </a:pPr>
            <a:endParaRPr lang="en-US" baseline="0" dirty="0"/>
          </a:p>
          <a:p>
            <a:endParaRPr lang="en-US" baseline="0" dirty="0"/>
          </a:p>
          <a:p>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120</a:t>
            </a:fld>
            <a:endParaRPr lang="en-US" dirty="0"/>
          </a:p>
        </p:txBody>
      </p:sp>
    </p:spTree>
    <p:extLst>
      <p:ext uri="{BB962C8B-B14F-4D97-AF65-F5344CB8AC3E}">
        <p14:creationId xmlns:p14="http://schemas.microsoft.com/office/powerpoint/2010/main" val="1851289000"/>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6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does: </a:t>
            </a:r>
            <a:r>
              <a:rPr lang="en-US" dirty="0"/>
              <a:t>Review directions and point participants to the two scenarios in their note-catchers.  After a few minutes of independent work time, have participants discuss these two bullets with a partner.  Afterwards, ask</a:t>
            </a:r>
            <a:r>
              <a:rPr lang="en-US" baseline="0" dirty="0"/>
              <a:t> a few participants to share with the whole group.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Look for: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Jennifer at Bienville Street Middle School is having more success. The teachers are bought in (evident in their engagement and the fact that everyone came prepared with evidence) and open to the new learning. They are motivated by the shared goal of improving to better support students with complex text. They also seem supportive of each other/like community has been built. Jennifer is well-prepared to deliver the content. The room was reserved ahead of time and she had everything she needed.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121</a:t>
            </a:fld>
            <a:endParaRPr lang="en-US" dirty="0"/>
          </a:p>
        </p:txBody>
      </p:sp>
    </p:spTree>
    <p:extLst>
      <p:ext uri="{BB962C8B-B14F-4D97-AF65-F5344CB8AC3E}">
        <p14:creationId xmlns:p14="http://schemas.microsoft.com/office/powerpoint/2010/main" val="716161488"/>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30 seconds</a:t>
            </a:r>
          </a:p>
          <a:p>
            <a:endParaRPr lang="en-US" b="1" dirty="0"/>
          </a:p>
          <a:p>
            <a:r>
              <a:rPr lang="en-US" b="1" dirty="0"/>
              <a:t>Facilitator says: </a:t>
            </a:r>
            <a:r>
              <a:rPr lang="en-US" dirty="0"/>
              <a:t>So let’s think about what happened here at Bienville Street School (success story) – this was not an accident. What did Jennifer (and other leaders at her school) DO to make implementation a success? </a:t>
            </a:r>
            <a:endParaRPr lang="en-US" i="1" dirty="0"/>
          </a:p>
          <a:p>
            <a:endParaRPr lang="en-US" i="1" dirty="0"/>
          </a:p>
        </p:txBody>
      </p:sp>
    </p:spTree>
    <p:extLst>
      <p:ext uri="{BB962C8B-B14F-4D97-AF65-F5344CB8AC3E}">
        <p14:creationId xmlns:p14="http://schemas.microsoft.com/office/powerpoint/2010/main" val="1826768341"/>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30 seconds</a:t>
            </a:r>
          </a:p>
          <a:p>
            <a:endParaRPr lang="en-US" b="1" dirty="0"/>
          </a:p>
          <a:p>
            <a:r>
              <a:rPr lang="en-US" b="1" dirty="0"/>
              <a:t>Facilitator says:</a:t>
            </a:r>
            <a:r>
              <a:rPr lang="en-US" b="1" baseline="0" dirty="0"/>
              <a:t> </a:t>
            </a:r>
            <a:r>
              <a:rPr lang="en-US" dirty="0"/>
              <a:t>The key to Jennifer’s success was that she used a 3-part model when planning to lead this work back at her school: Heart, Head and Habits. These three components are critical – not just when</a:t>
            </a:r>
            <a:r>
              <a:rPr lang="en-US" baseline="0" dirty="0"/>
              <a:t> it comes to rolling out a new curriculum, but really in any new school initiative – because together, they represents the different types of work that a leader must do to be successful.  </a:t>
            </a:r>
            <a:endParaRPr lang="en-US" dirty="0"/>
          </a:p>
          <a:p>
            <a:endParaRPr lang="en-US" dirty="0">
              <a:sym typeface="Wingdings" pitchFamily="2" charset="2"/>
            </a:endParaRPr>
          </a:p>
          <a:p>
            <a:endParaRPr lang="en-US" dirty="0">
              <a:sym typeface="Wingdings" pitchFamily="2" charset="2"/>
            </a:endParaRPr>
          </a:p>
        </p:txBody>
      </p:sp>
    </p:spTree>
    <p:extLst>
      <p:ext uri="{BB962C8B-B14F-4D97-AF65-F5344CB8AC3E}">
        <p14:creationId xmlns:p14="http://schemas.microsoft.com/office/powerpoint/2010/main" val="53904560"/>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min</a:t>
            </a:r>
          </a:p>
          <a:p>
            <a:endParaRPr lang="en-US" dirty="0"/>
          </a:p>
          <a:p>
            <a:r>
              <a:rPr lang="en-US" b="1" dirty="0"/>
              <a:t>Facilitator does:</a:t>
            </a:r>
            <a:r>
              <a:rPr lang="en-US" b="1" baseline="0" dirty="0"/>
              <a:t> </a:t>
            </a:r>
            <a:r>
              <a:rPr lang="en-US" baseline="0" dirty="0"/>
              <a:t>Review directions and point participants to the one-pager in their note-catchers.  After a few minutes of independent time, invite participants to work with a partner to summarize each component. They should write their 1-3 word summaries in the space provided above each description. </a:t>
            </a:r>
            <a:endParaRPr lang="en-US" dirty="0"/>
          </a:p>
        </p:txBody>
      </p:sp>
    </p:spTree>
    <p:extLst>
      <p:ext uri="{BB962C8B-B14F-4D97-AF65-F5344CB8AC3E}">
        <p14:creationId xmlns:p14="http://schemas.microsoft.com/office/powerpoint/2010/main" val="1273952998"/>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1 minute</a:t>
            </a:r>
          </a:p>
          <a:p>
            <a:endParaRPr lang="en-US" b="1" dirty="0"/>
          </a:p>
          <a:p>
            <a:r>
              <a:rPr lang="en-US" b="1" dirty="0"/>
              <a:t>Facilitator does: </a:t>
            </a:r>
            <a:r>
              <a:rPr lang="en-US" b="0" dirty="0"/>
              <a:t>Invite participants</a:t>
            </a:r>
            <a:r>
              <a:rPr lang="en-US" b="0" baseline="0" dirty="0"/>
              <a:t> to share out their “summaries” of each category; </a:t>
            </a:r>
            <a:r>
              <a:rPr lang="en-US" dirty="0"/>
              <a:t>Click to reveal and describe each of ours</a:t>
            </a:r>
          </a:p>
          <a:p>
            <a:endParaRPr lang="en-US" dirty="0"/>
          </a:p>
          <a:p>
            <a:r>
              <a:rPr lang="en-US" b="1" dirty="0"/>
              <a:t>Facilitator says:</a:t>
            </a:r>
            <a:r>
              <a:rPr lang="en-US" b="1" baseline="0" dirty="0"/>
              <a:t> </a:t>
            </a:r>
            <a:r>
              <a:rPr lang="en-US" baseline="0" dirty="0"/>
              <a:t>Let’s take a closer look at each of these components</a:t>
            </a:r>
            <a:r>
              <a:rPr lang="is-IS" baseline="0"/>
              <a:t>…</a:t>
            </a:r>
            <a:endParaRPr lang="en-US" dirty="0"/>
          </a:p>
          <a:p>
            <a:endParaRPr lang="en-US" dirty="0"/>
          </a:p>
          <a:p>
            <a:endParaRPr lang="en-US" dirty="0"/>
          </a:p>
          <a:p>
            <a:endParaRPr lang="en-US" dirty="0">
              <a:sym typeface="Wingdings" pitchFamily="2" charset="2"/>
            </a:endParaRPr>
          </a:p>
          <a:p>
            <a:endParaRPr lang="en-US" dirty="0">
              <a:sym typeface="Wingdings" pitchFamily="2" charset="2"/>
            </a:endParaRPr>
          </a:p>
        </p:txBody>
      </p:sp>
    </p:spTree>
    <p:extLst>
      <p:ext uri="{BB962C8B-B14F-4D97-AF65-F5344CB8AC3E}">
        <p14:creationId xmlns:p14="http://schemas.microsoft.com/office/powerpoint/2010/main" val="2131373720"/>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5 minutes</a:t>
            </a:r>
          </a:p>
          <a:p>
            <a:endParaRPr lang="en-US" b="1" dirty="0"/>
          </a:p>
          <a:p>
            <a:r>
              <a:rPr lang="en-US" b="1" dirty="0"/>
              <a:t>Facilitator says: </a:t>
            </a:r>
            <a:r>
              <a:rPr lang="en-US" dirty="0"/>
              <a:t>Now that we have a better understanding of what Heart,</a:t>
            </a:r>
            <a:r>
              <a:rPr lang="en-US" baseline="0" dirty="0"/>
              <a:t> Head and Habits means, let’s return to Jennifer’s school to get a better sense of what this looks like in action. Explain that earlier we got a glimpse of what her implementation looked liked on March 1 – now we will now get a behind the scenes look at what Jennifer was doing right after she completed the Content Leader training in December to prepare to launch these modules at her school. </a:t>
            </a:r>
          </a:p>
          <a:p>
            <a:endParaRPr lang="en-US" baseline="0" dirty="0"/>
          </a:p>
          <a:p>
            <a:r>
              <a:rPr lang="en-US" b="1" baseline="0" dirty="0"/>
              <a:t>Facilitator does</a:t>
            </a:r>
            <a:r>
              <a:rPr lang="en-US" baseline="0" dirty="0"/>
              <a:t>: Review directions and direct participants to the case study. Circulate during independent review time to see what participants are annotating. </a:t>
            </a:r>
          </a:p>
          <a:p>
            <a:endParaRPr lang="en-US" baseline="0" dirty="0"/>
          </a:p>
          <a:p>
            <a:r>
              <a:rPr lang="en-US" b="1" baseline="0" dirty="0"/>
              <a:t>Note: </a:t>
            </a:r>
            <a:r>
              <a:rPr lang="en-US" baseline="0" dirty="0"/>
              <a:t>Do not do a whole group debrief here – we are going to chunk the debrief over the next few slides. </a:t>
            </a:r>
            <a:endParaRPr lang="en-US" dirty="0"/>
          </a:p>
          <a:p>
            <a:endParaRPr lang="en-US" i="1" dirty="0"/>
          </a:p>
        </p:txBody>
      </p:sp>
    </p:spTree>
    <p:extLst>
      <p:ext uri="{BB962C8B-B14F-4D97-AF65-F5344CB8AC3E}">
        <p14:creationId xmlns:p14="http://schemas.microsoft.com/office/powerpoint/2010/main" val="1516356854"/>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101600" algn="l" rtl="0">
              <a:lnSpc>
                <a:spcPct val="100000"/>
              </a:lnSpc>
              <a:spcBef>
                <a:spcPts val="0"/>
              </a:spcBef>
              <a:spcAft>
                <a:spcPts val="0"/>
              </a:spcAft>
              <a:buClr>
                <a:schemeClr val="dk1"/>
              </a:buClr>
              <a:buSzPct val="100000"/>
              <a:buFont typeface="Calibri"/>
              <a:buNone/>
            </a:pPr>
            <a:r>
              <a:rPr lang="en-US" sz="1200" b="0" dirty="0"/>
              <a:t>1 minute</a:t>
            </a:r>
          </a:p>
          <a:p>
            <a:pPr marL="0" marR="0" lvl="0" indent="-101600" algn="l" rtl="0">
              <a:lnSpc>
                <a:spcPct val="100000"/>
              </a:lnSpc>
              <a:spcBef>
                <a:spcPts val="0"/>
              </a:spcBef>
              <a:spcAft>
                <a:spcPts val="0"/>
              </a:spcAft>
              <a:buClr>
                <a:schemeClr val="dk1"/>
              </a:buClr>
              <a:buSzPct val="100000"/>
              <a:buFont typeface="Calibri"/>
              <a:buNone/>
            </a:pPr>
            <a:endParaRPr lang="en-US" sz="1200" b="0" dirty="0"/>
          </a:p>
          <a:p>
            <a:pPr marL="0" marR="0" lvl="0" indent="-101600" algn="l" rtl="0">
              <a:lnSpc>
                <a:spcPct val="100000"/>
              </a:lnSpc>
              <a:spcBef>
                <a:spcPts val="0"/>
              </a:spcBef>
              <a:spcAft>
                <a:spcPts val="0"/>
              </a:spcAft>
              <a:buClr>
                <a:schemeClr val="dk1"/>
              </a:buClr>
              <a:buSzPct val="100000"/>
              <a:buFont typeface="Calibri"/>
              <a:buNone/>
            </a:pPr>
            <a:r>
              <a:rPr lang="en-US" sz="1200" b="1" dirty="0"/>
              <a:t>Facilitator says: </a:t>
            </a:r>
            <a:r>
              <a:rPr lang="en-US" sz="1200" b="0" dirty="0"/>
              <a:t>Now</a:t>
            </a:r>
            <a:r>
              <a:rPr lang="en-US" sz="1200" b="0" baseline="0" dirty="0"/>
              <a:t> we are going to take a closer look at each of these three components by first reviewing the research and then debriefing how we saw evidence of that component in Jennifer’s case study.  Let’s begin with the research that tells us that building heart is a key to effective PD</a:t>
            </a:r>
            <a:r>
              <a:rPr lang="is-IS" sz="1200" b="0" baseline="0" dirty="0"/>
              <a:t>…</a:t>
            </a:r>
          </a:p>
          <a:p>
            <a:pPr marL="0" marR="0" lvl="0" indent="-101600" algn="l" rtl="0">
              <a:lnSpc>
                <a:spcPct val="100000"/>
              </a:lnSpc>
              <a:spcBef>
                <a:spcPts val="0"/>
              </a:spcBef>
              <a:spcAft>
                <a:spcPts val="0"/>
              </a:spcAft>
              <a:buClr>
                <a:schemeClr val="dk1"/>
              </a:buClr>
              <a:buSzPct val="100000"/>
              <a:buFont typeface="Calibri"/>
              <a:buNone/>
            </a:pPr>
            <a:endParaRPr lang="is-IS" sz="1200" b="0" baseline="0" dirty="0"/>
          </a:p>
          <a:p>
            <a:pPr marL="0" marR="0" lvl="0" indent="-101600" algn="l" rtl="0">
              <a:lnSpc>
                <a:spcPct val="100000"/>
              </a:lnSpc>
              <a:spcBef>
                <a:spcPts val="0"/>
              </a:spcBef>
              <a:spcAft>
                <a:spcPts val="0"/>
              </a:spcAft>
              <a:buClr>
                <a:schemeClr val="dk1"/>
              </a:buClr>
              <a:buSzPct val="100000"/>
              <a:buFont typeface="Calibri"/>
              <a:buNone/>
            </a:pPr>
            <a:r>
              <a:rPr lang="is-IS" sz="1200" b="1" baseline="0" dirty="0"/>
              <a:t>Facilitator does: </a:t>
            </a:r>
            <a:r>
              <a:rPr lang="is-IS" sz="1200" b="0" baseline="0" dirty="0"/>
              <a:t>review research bullets</a:t>
            </a:r>
            <a:endParaRPr lang="en-US" sz="1200" b="0" dirty="0"/>
          </a:p>
          <a:p>
            <a:pPr marL="0" marR="0" lvl="0" indent="-101600" algn="l" rtl="0">
              <a:lnSpc>
                <a:spcPct val="100000"/>
              </a:lnSpc>
              <a:spcBef>
                <a:spcPts val="0"/>
              </a:spcBef>
              <a:spcAft>
                <a:spcPts val="0"/>
              </a:spcAft>
              <a:buClr>
                <a:schemeClr val="dk1"/>
              </a:buClr>
              <a:buSzPct val="100000"/>
              <a:buFont typeface="Calibri"/>
              <a:buNone/>
            </a:pPr>
            <a:endParaRPr lang="en-US" sz="1200" b="1" dirty="0"/>
          </a:p>
          <a:p>
            <a:pPr marL="0" marR="0" lvl="0" indent="-101600" algn="l" rtl="0">
              <a:lnSpc>
                <a:spcPct val="100000"/>
              </a:lnSpc>
              <a:spcBef>
                <a:spcPts val="0"/>
              </a:spcBef>
              <a:spcAft>
                <a:spcPts val="0"/>
              </a:spcAft>
              <a:buClr>
                <a:schemeClr val="dk1"/>
              </a:buClr>
              <a:buSzPct val="100000"/>
              <a:buFont typeface="Calibri"/>
              <a:buNone/>
            </a:pPr>
            <a:r>
              <a:rPr lang="en-US" sz="1200" b="1" dirty="0"/>
              <a:t>Source</a:t>
            </a:r>
            <a:r>
              <a:rPr lang="en-US" sz="1200" dirty="0"/>
              <a:t>: </a:t>
            </a:r>
            <a:endParaRPr lang="en-US" sz="1200" b="0" i="0" u="none" strike="noStrike" cap="none" dirty="0">
              <a:solidFill>
                <a:schemeClr val="dk1"/>
              </a:solidFill>
              <a:sym typeface="Calibri"/>
            </a:endParaRPr>
          </a:p>
          <a:p>
            <a:pPr marL="171450" indent="-171450">
              <a:buClr>
                <a:schemeClr val="dk1"/>
              </a:buClr>
              <a:buSzPct val="100000"/>
            </a:pPr>
            <a:r>
              <a:rPr lang="en-US" sz="1200" b="0" i="0" u="none" strike="noStrike" cap="none" dirty="0">
                <a:solidFill>
                  <a:schemeClr val="dk1"/>
                </a:solidFill>
                <a:sym typeface="Calibri"/>
              </a:rPr>
              <a:t>The Missing Link in School Reform (Leana 2011) </a:t>
            </a:r>
            <a:r>
              <a:rPr lang="en-US" sz="1200" b="0" i="0" u="none" strike="noStrike" cap="none" dirty="0">
                <a:solidFill>
                  <a:schemeClr val="dk1"/>
                </a:solidFill>
                <a:sym typeface="Calibri"/>
                <a:hlinkClick r:id="rId3"/>
              </a:rPr>
              <a:t>https://www2.ed.gov/programs/slcp/2011progdirmtg/mislinkinrfm.pdf</a:t>
            </a:r>
            <a:r>
              <a:rPr lang="en-US" sz="1200" b="0" i="0" u="none" strike="noStrike" cap="none" dirty="0">
                <a:solidFill>
                  <a:schemeClr val="lt1"/>
                </a:solidFill>
                <a:ea typeface="Arial"/>
                <a:sym typeface="Arial"/>
                <a:hlinkClick r:id="rId3"/>
              </a:rPr>
              <a:t>.pdf</a:t>
            </a:r>
            <a:endParaRPr lang="en-US" sz="1200" dirty="0">
              <a:solidFill>
                <a:schemeClr val="lt1"/>
              </a:solidFill>
              <a:ea typeface="Arial"/>
              <a:sym typeface="Arial"/>
            </a:endParaRPr>
          </a:p>
          <a:p>
            <a:pPr marL="171450" indent="-171450">
              <a:buClr>
                <a:schemeClr val="dk1"/>
              </a:buClr>
              <a:buSzPct val="100000"/>
            </a:pPr>
            <a:r>
              <a:rPr lang="en-US" sz="1200" b="0" i="0" u="none" strike="noStrike" cap="none" dirty="0">
                <a:solidFill>
                  <a:schemeClr val="dk1"/>
                </a:solidFill>
                <a:sym typeface="Calibri"/>
              </a:rPr>
              <a:t>Moving from Compliance to Agency: What Teachers Need to Make Professional Learning Work (Calvert 2016) https://nctaf.org/wp-content/uploads/2016/03/NCTAF-Learning-Forward_Moving-from-Compliance-to-Agency_What-Teachers-Need-to-Make-Professional-Learning-Work.pdf</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127</a:t>
            </a:fld>
            <a:endParaRPr lang="en-US" dirty="0"/>
          </a:p>
        </p:txBody>
      </p:sp>
    </p:spTree>
    <p:extLst>
      <p:ext uri="{BB962C8B-B14F-4D97-AF65-F5344CB8AC3E}">
        <p14:creationId xmlns:p14="http://schemas.microsoft.com/office/powerpoint/2010/main" val="446947780"/>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101600" algn="l" rtl="0">
              <a:lnSpc>
                <a:spcPct val="100000"/>
              </a:lnSpc>
              <a:spcBef>
                <a:spcPts val="0"/>
              </a:spcBef>
              <a:spcAft>
                <a:spcPts val="0"/>
              </a:spcAft>
              <a:buClr>
                <a:schemeClr val="dk1"/>
              </a:buClr>
              <a:buSzPct val="100000"/>
              <a:buFont typeface="Calibri"/>
              <a:buNone/>
            </a:pPr>
            <a:r>
              <a:rPr lang="en-US" sz="1200" b="0" dirty="0"/>
              <a:t>4.5 minutes</a:t>
            </a:r>
          </a:p>
          <a:p>
            <a:pPr marL="0" marR="0" lvl="0" indent="-101600" algn="l" rtl="0">
              <a:lnSpc>
                <a:spcPct val="100000"/>
              </a:lnSpc>
              <a:spcBef>
                <a:spcPts val="0"/>
              </a:spcBef>
              <a:spcAft>
                <a:spcPts val="0"/>
              </a:spcAft>
              <a:buClr>
                <a:schemeClr val="dk1"/>
              </a:buClr>
              <a:buSzPct val="100000"/>
              <a:buFont typeface="Calibri"/>
              <a:buNone/>
            </a:pPr>
            <a:endParaRPr lang="en-US" sz="1200" b="0" dirty="0"/>
          </a:p>
          <a:p>
            <a:pPr marL="0" marR="0" lvl="0" indent="-101600" algn="l" rtl="0">
              <a:lnSpc>
                <a:spcPct val="100000"/>
              </a:lnSpc>
              <a:spcBef>
                <a:spcPts val="0"/>
              </a:spcBef>
              <a:spcAft>
                <a:spcPts val="0"/>
              </a:spcAft>
              <a:buClr>
                <a:schemeClr val="dk1"/>
              </a:buClr>
              <a:buSzPct val="100000"/>
              <a:buFont typeface="Calibri"/>
              <a:buNone/>
            </a:pPr>
            <a:r>
              <a:rPr lang="en-US" sz="1200" b="1" dirty="0"/>
              <a:t>Facilitator does:</a:t>
            </a:r>
            <a:r>
              <a:rPr lang="en-US" sz="1200" b="1" baseline="0" dirty="0"/>
              <a:t> </a:t>
            </a:r>
            <a:r>
              <a:rPr lang="en-US" sz="1200" b="0" baseline="0" dirty="0"/>
              <a:t>Explain that we are going to unpack the examples of heart they found when they read the case study. Direct people back to their “Behind the Scenes” case study.  Encourage them to be specific and cite specific examples from the text. Have participants discuss with a partner or at their table groups.  Then, invite participants to share with the whole group. </a:t>
            </a:r>
            <a:endParaRPr lang="en-US" sz="1200" b="0" dirty="0"/>
          </a:p>
          <a:p>
            <a:pPr marL="0" marR="0" lvl="0" indent="-101600" algn="l" rtl="0">
              <a:lnSpc>
                <a:spcPct val="100000"/>
              </a:lnSpc>
              <a:spcBef>
                <a:spcPts val="0"/>
              </a:spcBef>
              <a:spcAft>
                <a:spcPts val="0"/>
              </a:spcAft>
              <a:buClr>
                <a:schemeClr val="dk1"/>
              </a:buClr>
              <a:buSzPct val="100000"/>
              <a:buFont typeface="Calibri"/>
              <a:buNone/>
            </a:pPr>
            <a:endParaRPr lang="en-US" sz="1200" b="1" dirty="0"/>
          </a:p>
          <a:p>
            <a:pPr marL="0" marR="0" lvl="0" indent="-101600" algn="l" rtl="0">
              <a:lnSpc>
                <a:spcPct val="100000"/>
              </a:lnSpc>
              <a:spcBef>
                <a:spcPts val="0"/>
              </a:spcBef>
              <a:spcAft>
                <a:spcPts val="0"/>
              </a:spcAft>
              <a:buClr>
                <a:schemeClr val="dk1"/>
              </a:buClr>
              <a:buSzPct val="100000"/>
              <a:buFont typeface="Calibri"/>
              <a:buNone/>
            </a:pPr>
            <a:r>
              <a:rPr lang="en-US" sz="1200" b="1" dirty="0"/>
              <a:t>Source</a:t>
            </a:r>
            <a:r>
              <a:rPr lang="en-US" sz="1200" dirty="0"/>
              <a:t>: </a:t>
            </a:r>
            <a:endParaRPr lang="en-US" sz="1200" b="0" i="0" u="none" strike="noStrike" cap="none" dirty="0">
              <a:solidFill>
                <a:schemeClr val="dk1"/>
              </a:solidFill>
              <a:sym typeface="Calibri"/>
            </a:endParaRPr>
          </a:p>
          <a:p>
            <a:pPr marL="171450" indent="-171450">
              <a:buClr>
                <a:schemeClr val="dk1"/>
              </a:buClr>
              <a:buSzPct val="100000"/>
            </a:pPr>
            <a:r>
              <a:rPr lang="en-US" sz="1200" b="0" i="0" u="none" strike="noStrike" cap="none" dirty="0">
                <a:solidFill>
                  <a:schemeClr val="dk1"/>
                </a:solidFill>
                <a:sym typeface="Calibri"/>
              </a:rPr>
              <a:t>The Missing Link in School Reform (Leana 2011) </a:t>
            </a:r>
            <a:r>
              <a:rPr lang="en-US" sz="1200" b="0" i="0" u="none" strike="noStrike" cap="none" dirty="0">
                <a:solidFill>
                  <a:schemeClr val="dk1"/>
                </a:solidFill>
                <a:sym typeface="Calibri"/>
                <a:hlinkClick r:id="rId3"/>
              </a:rPr>
              <a:t>https://www2.ed.gov/programs/slcp/2011progdirmtg/mislinkinrfm.pdf</a:t>
            </a:r>
            <a:r>
              <a:rPr lang="en-US" sz="1200" b="0" i="0" u="none" strike="noStrike" cap="none" dirty="0">
                <a:solidFill>
                  <a:schemeClr val="lt1"/>
                </a:solidFill>
                <a:ea typeface="Arial"/>
                <a:sym typeface="Arial"/>
                <a:hlinkClick r:id="rId3"/>
              </a:rPr>
              <a:t>.pdf</a:t>
            </a:r>
            <a:endParaRPr lang="en-US" sz="1200" dirty="0">
              <a:solidFill>
                <a:schemeClr val="lt1"/>
              </a:solidFill>
              <a:ea typeface="Arial"/>
              <a:sym typeface="Arial"/>
            </a:endParaRPr>
          </a:p>
          <a:p>
            <a:pPr marL="171450" indent="-171450">
              <a:buClr>
                <a:schemeClr val="dk1"/>
              </a:buClr>
              <a:buSzPct val="100000"/>
            </a:pPr>
            <a:r>
              <a:rPr lang="en-US" sz="1200" b="0" i="0" u="none" strike="noStrike" cap="none" dirty="0">
                <a:solidFill>
                  <a:schemeClr val="dk1"/>
                </a:solidFill>
                <a:sym typeface="Calibri"/>
              </a:rPr>
              <a:t>Moving from Compliance to Agency: What Teachers Need to Make Professional Learning Work (Calvert 2016) https://nctaf.org/wp-content/uploads/2016/03/NCTAF-Learning-Forward_Moving-from-Compliance-to-Agency_What-Teachers-Need-to-Make-Professional-Learning-Work.pdf</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128</a:t>
            </a:fld>
            <a:endParaRPr lang="en-US" dirty="0"/>
          </a:p>
        </p:txBody>
      </p:sp>
    </p:spTree>
    <p:extLst>
      <p:ext uri="{BB962C8B-B14F-4D97-AF65-F5344CB8AC3E}">
        <p14:creationId xmlns:p14="http://schemas.microsoft.com/office/powerpoint/2010/main" val="1387204555"/>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6"/>
        <p:cNvGrpSpPr/>
        <p:nvPr/>
      </p:nvGrpSpPr>
      <p:grpSpPr>
        <a:xfrm>
          <a:off x="0" y="0"/>
          <a:ext cx="0" cy="0"/>
          <a:chOff x="0" y="0"/>
          <a:chExt cx="0" cy="0"/>
        </a:xfrm>
      </p:grpSpPr>
      <p:sp>
        <p:nvSpPr>
          <p:cNvPr id="867" name="Shape 86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8" name="Shape 868"/>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76200" algn="l" rtl="0">
              <a:lnSpc>
                <a:spcPct val="100000"/>
              </a:lnSpc>
              <a:spcBef>
                <a:spcPts val="0"/>
              </a:spcBef>
              <a:spcAft>
                <a:spcPts val="0"/>
              </a:spcAft>
              <a:buClr>
                <a:schemeClr val="dk1"/>
              </a:buClr>
              <a:buSzPct val="100000"/>
              <a:buFont typeface="Calibri"/>
              <a:buNone/>
            </a:pPr>
            <a:r>
              <a:rPr lang="en-US" sz="1200" b="0" i="0" u="none" strike="noStrike" cap="none" dirty="0">
                <a:solidFill>
                  <a:schemeClr val="dk1"/>
                </a:solidFill>
                <a:latin typeface="+mn-lt"/>
                <a:ea typeface="Calibri"/>
                <a:cs typeface="Calibri"/>
                <a:sym typeface="Calibri"/>
              </a:rPr>
              <a:t>30 seconds</a:t>
            </a:r>
          </a:p>
          <a:p>
            <a:pPr marL="0" marR="0" lvl="0" indent="-76200" algn="l" rtl="0">
              <a:lnSpc>
                <a:spcPct val="100000"/>
              </a:lnSpc>
              <a:spcBef>
                <a:spcPts val="0"/>
              </a:spcBef>
              <a:spcAft>
                <a:spcPts val="0"/>
              </a:spcAft>
              <a:buClr>
                <a:schemeClr val="dk1"/>
              </a:buClr>
              <a:buSzPct val="100000"/>
              <a:buFont typeface="Calibri"/>
              <a:buNone/>
            </a:pPr>
            <a:endParaRPr lang="en-US" sz="1200" b="0" i="0" u="none" strike="noStrike" cap="none" dirty="0">
              <a:solidFill>
                <a:schemeClr val="dk1"/>
              </a:solidFill>
              <a:latin typeface="+mn-lt"/>
              <a:ea typeface="Calibri"/>
              <a:cs typeface="Calibri"/>
              <a:sym typeface="Calibri"/>
            </a:endParaRPr>
          </a:p>
          <a:p>
            <a:pPr marL="0" marR="0" lvl="0" indent="-76200" algn="l" rtl="0">
              <a:lnSpc>
                <a:spcPct val="100000"/>
              </a:lnSpc>
              <a:spcBef>
                <a:spcPts val="0"/>
              </a:spcBef>
              <a:spcAft>
                <a:spcPts val="0"/>
              </a:spcAft>
              <a:buClr>
                <a:schemeClr val="dk1"/>
              </a:buClr>
              <a:buSzPct val="100000"/>
              <a:buFont typeface="Calibri"/>
              <a:buNone/>
            </a:pPr>
            <a:r>
              <a:rPr lang="en-US" sz="1200" b="1" i="0" u="none" strike="noStrike" cap="none" dirty="0">
                <a:solidFill>
                  <a:schemeClr val="dk1"/>
                </a:solidFill>
                <a:latin typeface="+mn-lt"/>
                <a:ea typeface="Calibri"/>
                <a:cs typeface="Calibri"/>
                <a:sym typeface="Calibri"/>
              </a:rPr>
              <a:t>Facilitator does:</a:t>
            </a:r>
            <a:r>
              <a:rPr lang="en-US" sz="1200" b="1" i="0" u="none" strike="noStrike" cap="none" baseline="0" dirty="0">
                <a:solidFill>
                  <a:schemeClr val="dk1"/>
                </a:solidFill>
                <a:latin typeface="+mn-lt"/>
                <a:ea typeface="Calibri"/>
                <a:cs typeface="Calibri"/>
                <a:sym typeface="Calibri"/>
              </a:rPr>
              <a:t> </a:t>
            </a:r>
            <a:r>
              <a:rPr lang="en-US" sz="1200" b="0" i="0" u="none" strike="noStrike" cap="none" baseline="0" dirty="0">
                <a:solidFill>
                  <a:schemeClr val="dk1"/>
                </a:solidFill>
                <a:latin typeface="+mn-lt"/>
                <a:ea typeface="Calibri"/>
                <a:cs typeface="Calibri"/>
                <a:sym typeface="Calibri"/>
              </a:rPr>
              <a:t>Use this slide as almost an answer key; spend more or less time on this slide depending on what participants shared on the previous slide.</a:t>
            </a:r>
            <a:endParaRPr lang="en-US" sz="1200" b="0" i="0" u="none" strike="noStrike" cap="none" dirty="0">
              <a:solidFill>
                <a:schemeClr val="dk1"/>
              </a:solidFill>
              <a:latin typeface="+mn-lt"/>
              <a:ea typeface="Calibri"/>
              <a:cs typeface="Calibri"/>
              <a:sym typeface="Calibri"/>
            </a:endParaRPr>
          </a:p>
          <a:p>
            <a:pPr marL="0" marR="0" lvl="0" indent="-76200" algn="l" rtl="0">
              <a:lnSpc>
                <a:spcPct val="100000"/>
              </a:lnSpc>
              <a:spcBef>
                <a:spcPts val="0"/>
              </a:spcBef>
              <a:spcAft>
                <a:spcPts val="0"/>
              </a:spcAft>
              <a:buClr>
                <a:schemeClr val="dk1"/>
              </a:buClr>
              <a:buSzPct val="100000"/>
              <a:buFont typeface="Calibri"/>
              <a:buNone/>
            </a:pPr>
            <a:endParaRPr sz="1200" b="0" i="0" u="none" strike="noStrike" cap="none" dirty="0">
              <a:solidFill>
                <a:schemeClr val="dk1"/>
              </a:solidFill>
              <a:latin typeface="Calibri"/>
              <a:ea typeface="Calibri"/>
              <a:cs typeface="Calibri"/>
              <a:sym typeface="Calibri"/>
            </a:endParaRPr>
          </a:p>
          <a:p>
            <a:pPr marL="0" marR="0" lvl="0" indent="-76200" algn="l" rtl="0">
              <a:lnSpc>
                <a:spcPct val="100000"/>
              </a:lnSpc>
              <a:spcBef>
                <a:spcPts val="0"/>
              </a:spcBef>
              <a:spcAft>
                <a:spcPts val="0"/>
              </a:spcAft>
              <a:buClr>
                <a:schemeClr val="dk1"/>
              </a:buClr>
              <a:buSzPct val="100000"/>
              <a:buFont typeface="Calibri"/>
              <a:buNone/>
            </a:pPr>
            <a:r>
              <a:rPr lang="en-US" sz="1200" b="1" i="0" u="none" strike="noStrike" cap="none" dirty="0">
                <a:solidFill>
                  <a:schemeClr val="dk1"/>
                </a:solidFill>
                <a:latin typeface="Calibri"/>
                <a:ea typeface="Calibri"/>
                <a:cs typeface="Calibri"/>
                <a:sym typeface="Calibri"/>
              </a:rPr>
              <a:t>Facilitator says:</a:t>
            </a:r>
            <a:r>
              <a:rPr lang="en-US" sz="1200" b="0" i="0" u="none" strike="noStrike" cap="none" dirty="0">
                <a:solidFill>
                  <a:schemeClr val="dk1"/>
                </a:solidFill>
                <a:latin typeface="Calibri"/>
                <a:ea typeface="Calibri"/>
                <a:cs typeface="Calibri"/>
                <a:sym typeface="Calibri"/>
              </a:rPr>
              <a:t> Teachers who believe in an initiative will not resist it. They embrace change in practice. Teachers need to feel ownership and relevance.  By </a:t>
            </a:r>
            <a:r>
              <a:rPr lang="en-US" sz="1200" b="0" i="1" u="none" strike="noStrike" cap="none" dirty="0">
                <a:solidFill>
                  <a:schemeClr val="dk1"/>
                </a:solidFill>
                <a:latin typeface="Calibri"/>
                <a:ea typeface="Calibri"/>
                <a:cs typeface="Calibri"/>
                <a:sym typeface="Calibri"/>
              </a:rPr>
              <a:t>asking</a:t>
            </a:r>
            <a:r>
              <a:rPr lang="en-US" sz="1200" b="0" i="0" u="none" strike="noStrike" cap="none" dirty="0">
                <a:solidFill>
                  <a:schemeClr val="dk1"/>
                </a:solidFill>
                <a:latin typeface="Calibri"/>
                <a:ea typeface="Calibri"/>
                <a:cs typeface="Calibri"/>
                <a:sym typeface="Calibri"/>
              </a:rPr>
              <a:t> teachers what they and their students need and supporting a peer-led community you can create this ownership and drives sustained change in practice.</a:t>
            </a:r>
          </a:p>
          <a:p>
            <a:pPr marL="0" marR="0" lvl="0" indent="-76200" algn="l" rtl="0">
              <a:lnSpc>
                <a:spcPct val="100000"/>
              </a:lnSpc>
              <a:spcBef>
                <a:spcPts val="0"/>
              </a:spcBef>
              <a:spcAft>
                <a:spcPts val="0"/>
              </a:spcAft>
              <a:buClr>
                <a:schemeClr val="dk1"/>
              </a:buClr>
              <a:buSzPct val="100000"/>
              <a:buFont typeface="Calibri"/>
              <a:buNone/>
            </a:pPr>
            <a:endParaRPr sz="1200" b="0" i="0" u="none" strike="noStrike" cap="none" dirty="0">
              <a:solidFill>
                <a:schemeClr val="dk1"/>
              </a:solidFill>
              <a:latin typeface="Calibri"/>
              <a:ea typeface="Calibri"/>
              <a:cs typeface="Calibri"/>
              <a:sym typeface="Calibri"/>
            </a:endParaRPr>
          </a:p>
          <a:p>
            <a:pPr marL="0" marR="0" lvl="0" indent="-76200" algn="l" rtl="0">
              <a:lnSpc>
                <a:spcPct val="100000"/>
              </a:lnSpc>
              <a:spcBef>
                <a:spcPts val="0"/>
              </a:spcBef>
              <a:spcAft>
                <a:spcPts val="0"/>
              </a:spcAft>
              <a:buClr>
                <a:schemeClr val="dk1"/>
              </a:buClr>
              <a:buSzPct val="1000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endParaRPr sz="1200" b="0" i="0" u="none" strike="noStrike" cap="none" dirty="0">
              <a:solidFill>
                <a:schemeClr val="dk1"/>
              </a:solidFill>
              <a:latin typeface="Calibri"/>
              <a:ea typeface="Calibri"/>
              <a:cs typeface="Calibri"/>
              <a:sym typeface="Calibri"/>
            </a:endParaRPr>
          </a:p>
        </p:txBody>
      </p:sp>
      <p:sp>
        <p:nvSpPr>
          <p:cNvPr id="869" name="Shape 869"/>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129</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519034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Shape 18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82" name="Shape 182"/>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3 min</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a:p>
            <a:pPr marL="171450" indent="-171450">
              <a:buSzPct val="100000"/>
            </a:pPr>
            <a:r>
              <a:rPr lang="en-US" sz="1200" b="0" i="0" u="none" strike="noStrike" cap="none" dirty="0">
                <a:solidFill>
                  <a:schemeClr val="dk1"/>
                </a:solidFill>
                <a:latin typeface="Calibri"/>
                <a:ea typeface="Calibri"/>
                <a:cs typeface="Calibri"/>
                <a:sym typeface="Calibri"/>
              </a:rPr>
              <a:t>Instruct each pair to meet with another pair in their corner and do brief introductions.  Now in their group of 4 they will discuss the questions listed on the slides above.</a:t>
            </a:r>
            <a:endParaRPr lang="en-US" dirty="0"/>
          </a:p>
          <a:p>
            <a:pPr marL="171450" indent="-171450">
              <a:buSzPct val="100000"/>
            </a:pPr>
            <a:r>
              <a:rPr lang="en-US" sz="1200" b="0" i="0" u="none" strike="noStrike" cap="none" dirty="0">
                <a:solidFill>
                  <a:schemeClr val="dk1"/>
                </a:solidFill>
                <a:latin typeface="Calibri"/>
                <a:ea typeface="Calibri"/>
                <a:cs typeface="Calibri"/>
                <a:sym typeface="Calibri"/>
              </a:rPr>
              <a:t>Review the different focus questions for each corner and provide discussion time (about 4 minutes); circulate around the room to identify tidbits you want to drawl into the whole group debrief.</a:t>
            </a:r>
          </a:p>
          <a:p>
            <a:pPr marL="171450" indent="-171450">
              <a:buSzPct val="100000"/>
            </a:pPr>
            <a:r>
              <a:rPr lang="en-US" sz="1200" b="0" i="0" u="none" strike="noStrike" cap="none" dirty="0">
                <a:solidFill>
                  <a:schemeClr val="dk1"/>
                </a:solidFill>
                <a:latin typeface="Calibri"/>
                <a:ea typeface="Calibri"/>
                <a:cs typeface="Calibri"/>
                <a:sym typeface="Calibri"/>
              </a:rPr>
              <a:t>Thank participants for their participation and honest reflection and have them return to their seats. Acknowledge/honor the various perspectives and levels of experience with using the ELA Guidebooks that exist in the room.  </a:t>
            </a:r>
          </a:p>
          <a:p>
            <a:pPr marL="0" marR="0" lvl="0" indent="0" algn="l" rtl="0">
              <a:spcBef>
                <a:spcPts val="0"/>
              </a:spcBef>
              <a:buSzPct val="25000"/>
              <a:buNone/>
            </a:pPr>
            <a:endParaRPr sz="1200" b="0" i="0" u="none" strike="noStrike" cap="none" dirty="0">
              <a:solidFill>
                <a:schemeClr val="dk1"/>
              </a:solidFill>
              <a:latin typeface="Calibri"/>
              <a:ea typeface="Calibri"/>
              <a:cs typeface="Calibri"/>
              <a:sym typeface="Calibri"/>
            </a:endParaRPr>
          </a:p>
        </p:txBody>
      </p:sp>
      <p:sp>
        <p:nvSpPr>
          <p:cNvPr id="183" name="Shape 183"/>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13</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82664546"/>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8"/>
        <p:cNvGrpSpPr/>
        <p:nvPr/>
      </p:nvGrpSpPr>
      <p:grpSpPr>
        <a:xfrm>
          <a:off x="0" y="0"/>
          <a:ext cx="0" cy="0"/>
          <a:chOff x="0" y="0"/>
          <a:chExt cx="0" cy="0"/>
        </a:xfrm>
      </p:grpSpPr>
      <p:sp>
        <p:nvSpPr>
          <p:cNvPr id="929" name="Shape 92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30" name="Shape 930"/>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101600" algn="l" rtl="0">
              <a:lnSpc>
                <a:spcPct val="100000"/>
              </a:lnSpc>
              <a:spcBef>
                <a:spcPts val="0"/>
              </a:spcBef>
              <a:spcAft>
                <a:spcPts val="0"/>
              </a:spcAft>
              <a:buClr>
                <a:schemeClr val="dk1"/>
              </a:buClr>
              <a:buSzPct val="100000"/>
              <a:buFont typeface="Calibri"/>
              <a:buNone/>
            </a:pPr>
            <a:r>
              <a:rPr lang="en-US" b="0" i="0" u="none" strike="noStrike" cap="none" dirty="0">
                <a:solidFill>
                  <a:schemeClr val="dk1"/>
                </a:solidFill>
                <a:latin typeface="Calibri"/>
                <a:ea typeface="Calibri"/>
                <a:cs typeface="Calibri"/>
                <a:sym typeface="Calibri"/>
              </a:rPr>
              <a:t>1 min</a:t>
            </a:r>
          </a:p>
          <a:p>
            <a:pPr marL="0" marR="0" lvl="0" indent="-101600" algn="l" rtl="0">
              <a:lnSpc>
                <a:spcPct val="100000"/>
              </a:lnSpc>
              <a:spcBef>
                <a:spcPts val="0"/>
              </a:spcBef>
              <a:spcAft>
                <a:spcPts val="0"/>
              </a:spcAft>
              <a:buClr>
                <a:schemeClr val="dk1"/>
              </a:buClr>
              <a:buSzPct val="100000"/>
              <a:buFont typeface="Calibri"/>
              <a:buNone/>
            </a:pPr>
            <a:endParaRPr lang="en-US" b="0" i="0" u="none" strike="noStrike" cap="none" dirty="0">
              <a:solidFill>
                <a:schemeClr val="dk1"/>
              </a:solidFill>
              <a:latin typeface="Calibri"/>
              <a:ea typeface="Calibri"/>
              <a:cs typeface="Calibri"/>
              <a:sym typeface="Calibri"/>
            </a:endParaRPr>
          </a:p>
          <a:p>
            <a:pPr marL="0" marR="0" lvl="0" indent="-101600" algn="l" rtl="0">
              <a:lnSpc>
                <a:spcPct val="100000"/>
              </a:lnSpc>
              <a:spcBef>
                <a:spcPts val="0"/>
              </a:spcBef>
              <a:spcAft>
                <a:spcPts val="0"/>
              </a:spcAft>
              <a:buClr>
                <a:schemeClr val="dk1"/>
              </a:buClr>
              <a:buSzPct val="100000"/>
              <a:buFont typeface="Calibri"/>
              <a:buNone/>
            </a:pPr>
            <a:r>
              <a:rPr lang="en-US" b="1" i="0" u="none" strike="noStrike" cap="none" dirty="0">
                <a:solidFill>
                  <a:schemeClr val="dk1"/>
                </a:solidFill>
                <a:latin typeface="Calibri"/>
                <a:ea typeface="Calibri"/>
                <a:cs typeface="Calibri"/>
                <a:sym typeface="Calibri"/>
              </a:rPr>
              <a:t>Facilitator says: </a:t>
            </a:r>
            <a:r>
              <a:rPr lang="en-US" b="0" i="0" u="none" strike="noStrike" cap="none" dirty="0">
                <a:solidFill>
                  <a:schemeClr val="dk1"/>
                </a:solidFill>
                <a:latin typeface="Calibri"/>
                <a:ea typeface="Calibri"/>
                <a:cs typeface="Calibri"/>
                <a:sym typeface="Calibri"/>
              </a:rPr>
              <a:t>Now we are going to take a closer look at the second part of the model – head.  What does research tell us about effective professional learning?</a:t>
            </a:r>
          </a:p>
          <a:p>
            <a:pPr marL="0" marR="0" lvl="0" indent="-101600" algn="l" rtl="0">
              <a:lnSpc>
                <a:spcPct val="100000"/>
              </a:lnSpc>
              <a:spcBef>
                <a:spcPts val="0"/>
              </a:spcBef>
              <a:spcAft>
                <a:spcPts val="0"/>
              </a:spcAft>
              <a:buClr>
                <a:schemeClr val="dk1"/>
              </a:buClr>
              <a:buSzPct val="100000"/>
              <a:buFont typeface="Calibri"/>
              <a:buNone/>
            </a:pPr>
            <a:endParaRPr lang="en-US" b="0" i="0" u="none" strike="noStrike" cap="none" dirty="0">
              <a:solidFill>
                <a:schemeClr val="dk1"/>
              </a:solidFill>
              <a:latin typeface="Calibri"/>
              <a:ea typeface="Calibri"/>
              <a:cs typeface="Calibri"/>
              <a:sym typeface="Calibri"/>
            </a:endParaRPr>
          </a:p>
          <a:p>
            <a:pPr marL="0" marR="0" lvl="0" indent="-101600" algn="l" rtl="0">
              <a:lnSpc>
                <a:spcPct val="100000"/>
              </a:lnSpc>
              <a:spcBef>
                <a:spcPts val="0"/>
              </a:spcBef>
              <a:spcAft>
                <a:spcPts val="0"/>
              </a:spcAft>
              <a:buClr>
                <a:schemeClr val="dk1"/>
              </a:buClr>
              <a:buSzPct val="100000"/>
              <a:buFont typeface="Calibri"/>
              <a:buNone/>
            </a:pPr>
            <a:r>
              <a:rPr lang="en-US" b="1" i="0" u="none" strike="noStrike" cap="none" dirty="0">
                <a:solidFill>
                  <a:schemeClr val="dk1"/>
                </a:solidFill>
                <a:latin typeface="Calibri"/>
                <a:ea typeface="Calibri"/>
                <a:cs typeface="Calibri"/>
                <a:sym typeface="Calibri"/>
              </a:rPr>
              <a:t>Facilitator does: </a:t>
            </a:r>
            <a:r>
              <a:rPr lang="en-US" b="0" i="0" u="none" strike="noStrike" cap="none" dirty="0">
                <a:solidFill>
                  <a:schemeClr val="dk1"/>
                </a:solidFill>
                <a:latin typeface="Calibri"/>
                <a:ea typeface="Calibri"/>
                <a:cs typeface="Calibri"/>
                <a:sym typeface="Calibri"/>
              </a:rPr>
              <a:t>Briefly review the research bullets. </a:t>
            </a:r>
          </a:p>
          <a:p>
            <a:pPr marL="0" marR="0" lvl="0" indent="-101600" algn="l" rtl="0">
              <a:lnSpc>
                <a:spcPct val="100000"/>
              </a:lnSpc>
              <a:spcBef>
                <a:spcPts val="0"/>
              </a:spcBef>
              <a:spcAft>
                <a:spcPts val="0"/>
              </a:spcAft>
              <a:buClr>
                <a:schemeClr val="dk1"/>
              </a:buClr>
              <a:buSzPct val="100000"/>
              <a:buFont typeface="Calibri"/>
              <a:buNone/>
            </a:pPr>
            <a:endParaRPr lang="en-US" b="0" i="0" u="none" strike="noStrike" cap="none" dirty="0">
              <a:solidFill>
                <a:schemeClr val="dk1"/>
              </a:solidFill>
              <a:latin typeface="Calibri"/>
              <a:ea typeface="Calibri"/>
              <a:cs typeface="Calibri"/>
              <a:sym typeface="Calibri"/>
            </a:endParaRPr>
          </a:p>
          <a:p>
            <a:pPr marL="0" marR="0" lvl="0" indent="-101600" algn="l" rtl="0">
              <a:lnSpc>
                <a:spcPct val="100000"/>
              </a:lnSpc>
              <a:spcBef>
                <a:spcPts val="0"/>
              </a:spcBef>
              <a:spcAft>
                <a:spcPts val="0"/>
              </a:spcAft>
              <a:buClr>
                <a:schemeClr val="dk1"/>
              </a:buClr>
              <a:buSzPct val="100000"/>
              <a:buFont typeface="Calibri"/>
              <a:buNone/>
            </a:pPr>
            <a:r>
              <a:rPr lang="en-US" b="1" i="0" u="none" strike="noStrike" cap="none" dirty="0">
                <a:solidFill>
                  <a:schemeClr val="dk1"/>
                </a:solidFill>
                <a:latin typeface="Calibri"/>
                <a:ea typeface="Calibri"/>
                <a:cs typeface="Calibri"/>
                <a:sym typeface="Calibri"/>
              </a:rPr>
              <a:t>Facilitator says:</a:t>
            </a:r>
            <a:r>
              <a:rPr lang="en-US" b="1" i="0" u="none" strike="noStrike" cap="none" baseline="0" dirty="0">
                <a:solidFill>
                  <a:schemeClr val="dk1"/>
                </a:solidFill>
                <a:latin typeface="Calibri"/>
                <a:ea typeface="Calibri"/>
                <a:cs typeface="Calibri"/>
                <a:sym typeface="Calibri"/>
              </a:rPr>
              <a:t> </a:t>
            </a:r>
            <a:r>
              <a:rPr lang="en-US" b="0" i="0" u="none" strike="noStrike" cap="none" baseline="0" dirty="0">
                <a:solidFill>
                  <a:schemeClr val="dk1"/>
                </a:solidFill>
                <a:latin typeface="Calibri"/>
                <a:ea typeface="Calibri"/>
                <a:cs typeface="Calibri"/>
                <a:sym typeface="Calibri"/>
              </a:rPr>
              <a:t>As we learned earlier this morning, professional learning is most effective when it is content- and curriculum-specific. So that is exactly how we have designed out content modules!  However, even though the content itself is designed to address this component of the model, there are still some important moves you can make as a content leader to make sure the content has the desired impact on knowledge and skill. </a:t>
            </a:r>
            <a:endParaRPr lang="en-US" b="0" i="0" u="none" strike="noStrike" cap="none" dirty="0">
              <a:solidFill>
                <a:schemeClr val="dk1"/>
              </a:solidFill>
              <a:latin typeface="Calibri"/>
              <a:ea typeface="Calibri"/>
              <a:cs typeface="Calibri"/>
              <a:sym typeface="Calibri"/>
            </a:endParaRPr>
          </a:p>
          <a:p>
            <a:pPr marL="0" marR="0" lvl="0" indent="-101600" algn="l" rtl="0">
              <a:lnSpc>
                <a:spcPct val="100000"/>
              </a:lnSpc>
              <a:spcBef>
                <a:spcPts val="0"/>
              </a:spcBef>
              <a:spcAft>
                <a:spcPts val="0"/>
              </a:spcAft>
              <a:buClr>
                <a:schemeClr val="dk1"/>
              </a:buClr>
              <a:buSzPct val="100000"/>
              <a:buFont typeface="Calibri"/>
              <a:buNone/>
            </a:pPr>
            <a:endParaRPr lang="en-US" b="0" i="0" u="none" strike="noStrike" cap="none" dirty="0">
              <a:solidFill>
                <a:schemeClr val="dk1"/>
              </a:solidFill>
              <a:latin typeface="Calibri"/>
              <a:ea typeface="Calibri"/>
              <a:cs typeface="Calibri"/>
              <a:sym typeface="Calibri"/>
            </a:endParaRPr>
          </a:p>
          <a:p>
            <a:pPr marL="0" marR="0" lvl="0" indent="-101600" algn="l" rtl="0">
              <a:lnSpc>
                <a:spcPct val="100000"/>
              </a:lnSpc>
              <a:spcBef>
                <a:spcPts val="0"/>
              </a:spcBef>
              <a:spcAft>
                <a:spcPts val="0"/>
              </a:spcAft>
              <a:buClr>
                <a:schemeClr val="dk1"/>
              </a:buClr>
              <a:buSzPct val="100000"/>
              <a:buFont typeface="Calibri"/>
              <a:buNone/>
            </a:pPr>
            <a:r>
              <a:rPr lang="en-US" b="1" dirty="0"/>
              <a:t>Source</a:t>
            </a:r>
            <a:r>
              <a:rPr lang="en-US" dirty="0"/>
              <a:t>: </a:t>
            </a:r>
            <a:r>
              <a:rPr lang="en-US" b="0" i="0" u="none" strike="noStrike" cap="none" dirty="0">
                <a:solidFill>
                  <a:schemeClr val="dk1"/>
                </a:solidFill>
                <a:latin typeface="Calibri"/>
                <a:ea typeface="Calibri"/>
                <a:cs typeface="Calibri"/>
                <a:sym typeface="Calibri"/>
              </a:rPr>
              <a:t>“What Works In Professional Development” (Guskey and Yoon 2009)</a:t>
            </a:r>
          </a:p>
          <a:p>
            <a:pPr marL="0" marR="0" lvl="0" indent="0" algn="l" rtl="0">
              <a:spcBef>
                <a:spcPts val="0"/>
              </a:spcBef>
              <a:spcAft>
                <a:spcPts val="0"/>
              </a:spcAft>
              <a:buSzPct val="25000"/>
              <a:buNone/>
            </a:pPr>
            <a:r>
              <a:rPr lang="en-US" b="0" i="0" u="none" strike="noStrike" cap="none" dirty="0">
                <a:solidFill>
                  <a:schemeClr val="dk1"/>
                </a:solidFill>
                <a:latin typeface="Calibri"/>
                <a:ea typeface="Calibri"/>
                <a:cs typeface="Calibri"/>
                <a:sym typeface="Calibri"/>
                <a:hlinkClick r:id="rId3"/>
              </a:rPr>
              <a:t>http://www.k12.wa.us/Compensation/pubdocs/Guskey2009whatworks.pdf</a:t>
            </a:r>
            <a:endParaRPr lang="en-US" b="0" i="0" u="none" strike="noStrike" cap="none" dirty="0">
              <a:solidFill>
                <a:schemeClr val="dk1"/>
              </a:solidFill>
              <a:latin typeface="Calibri"/>
              <a:ea typeface="Calibri"/>
              <a:cs typeface="Calibri"/>
              <a:sym typeface="Calibri"/>
            </a:endParaRPr>
          </a:p>
          <a:p>
            <a:pPr marL="0" marR="0" lvl="0" indent="-101600" algn="l" rtl="0">
              <a:lnSpc>
                <a:spcPct val="100000"/>
              </a:lnSpc>
              <a:spcBef>
                <a:spcPts val="0"/>
              </a:spcBef>
              <a:spcAft>
                <a:spcPts val="0"/>
              </a:spcAft>
              <a:buClr>
                <a:schemeClr val="dk1"/>
              </a:buClr>
              <a:buSzPct val="100000"/>
              <a:buFont typeface="Calibri"/>
              <a:buNone/>
            </a:pPr>
            <a:endParaRPr b="0" i="0" u="none" strike="noStrike" cap="none" dirty="0">
              <a:solidFill>
                <a:schemeClr val="dk1"/>
              </a:solidFill>
              <a:latin typeface="Calibri"/>
              <a:ea typeface="Calibri"/>
              <a:cs typeface="Calibri"/>
              <a:sym typeface="Calibri"/>
            </a:endParaRPr>
          </a:p>
        </p:txBody>
      </p:sp>
      <p:sp>
        <p:nvSpPr>
          <p:cNvPr id="931" name="Shape 93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130</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58793692"/>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101600" algn="l" rtl="0">
              <a:lnSpc>
                <a:spcPct val="100000"/>
              </a:lnSpc>
              <a:spcBef>
                <a:spcPts val="0"/>
              </a:spcBef>
              <a:spcAft>
                <a:spcPts val="0"/>
              </a:spcAft>
              <a:buClr>
                <a:schemeClr val="dk1"/>
              </a:buClr>
              <a:buSzPct val="100000"/>
              <a:buFont typeface="Calibri"/>
              <a:buNone/>
            </a:pPr>
            <a:r>
              <a:rPr lang="en-US" sz="1200" b="0" dirty="0"/>
              <a:t>4.5 minutes</a:t>
            </a:r>
          </a:p>
          <a:p>
            <a:pPr marL="0" marR="0" lvl="0" indent="-101600" algn="l" rtl="0">
              <a:lnSpc>
                <a:spcPct val="100000"/>
              </a:lnSpc>
              <a:spcBef>
                <a:spcPts val="0"/>
              </a:spcBef>
              <a:spcAft>
                <a:spcPts val="0"/>
              </a:spcAft>
              <a:buClr>
                <a:schemeClr val="dk1"/>
              </a:buClr>
              <a:buSzPct val="100000"/>
              <a:buFont typeface="Calibri"/>
              <a:buNone/>
            </a:pPr>
            <a:endParaRPr lang="en-US" sz="1200" b="0" dirty="0"/>
          </a:p>
          <a:p>
            <a:pPr marL="0" marR="0" lvl="0" indent="-101600" algn="l" rtl="0">
              <a:lnSpc>
                <a:spcPct val="100000"/>
              </a:lnSpc>
              <a:spcBef>
                <a:spcPts val="0"/>
              </a:spcBef>
              <a:spcAft>
                <a:spcPts val="0"/>
              </a:spcAft>
              <a:buClr>
                <a:schemeClr val="dk1"/>
              </a:buClr>
              <a:buSzPct val="100000"/>
              <a:buFont typeface="Calibri"/>
              <a:buNone/>
            </a:pPr>
            <a:r>
              <a:rPr lang="en-US" sz="1200" b="1" dirty="0"/>
              <a:t>Facilitator does:</a:t>
            </a:r>
            <a:r>
              <a:rPr lang="en-US" sz="1200" b="1" baseline="0" dirty="0"/>
              <a:t> </a:t>
            </a:r>
            <a:r>
              <a:rPr lang="en-US" sz="1200" b="0" baseline="0" dirty="0"/>
              <a:t>Explain that we are going to unpack the examples of head they found when they read the case study. Direct people back to their “Behind the Scenes” case study.  Encourage them to be specific and cite specific examples from the text. Have participants discuss with a partner or at their table groups.  Then, invite participants to share with the whole group. </a:t>
            </a:r>
            <a:endParaRPr lang="en-US" sz="1200" b="0" dirty="0"/>
          </a:p>
          <a:p>
            <a:pPr marL="0" marR="0" lvl="0" indent="-101600" algn="l" rtl="0">
              <a:lnSpc>
                <a:spcPct val="100000"/>
              </a:lnSpc>
              <a:spcBef>
                <a:spcPts val="0"/>
              </a:spcBef>
              <a:spcAft>
                <a:spcPts val="0"/>
              </a:spcAft>
              <a:buClr>
                <a:schemeClr val="dk1"/>
              </a:buClr>
              <a:buSzPct val="100000"/>
              <a:buFont typeface="Calibri"/>
              <a:buNone/>
            </a:pPr>
            <a:endParaRPr lang="en-US" sz="1200" b="1" dirty="0"/>
          </a:p>
          <a:p>
            <a:pPr marL="0" marR="0" lvl="0" indent="-101600" algn="l" rtl="0">
              <a:lnSpc>
                <a:spcPct val="100000"/>
              </a:lnSpc>
              <a:spcBef>
                <a:spcPts val="0"/>
              </a:spcBef>
              <a:spcAft>
                <a:spcPts val="0"/>
              </a:spcAft>
              <a:buClr>
                <a:schemeClr val="dk1"/>
              </a:buClr>
              <a:buSzPct val="100000"/>
              <a:buFont typeface="Calibri"/>
              <a:buNone/>
            </a:pPr>
            <a:r>
              <a:rPr lang="en-US" sz="1200" b="1" dirty="0"/>
              <a:t>Source</a:t>
            </a:r>
            <a:r>
              <a:rPr lang="en-US" sz="1200" dirty="0"/>
              <a:t>: </a:t>
            </a:r>
            <a:endParaRPr lang="en-US" sz="1200" b="0" i="0" u="none" strike="noStrike" cap="none" dirty="0">
              <a:solidFill>
                <a:schemeClr val="dk1"/>
              </a:solidFill>
              <a:sym typeface="Calibri"/>
            </a:endParaRPr>
          </a:p>
          <a:p>
            <a:pPr marL="171450" indent="-171450">
              <a:buClr>
                <a:schemeClr val="dk1"/>
              </a:buClr>
              <a:buSzPct val="100000"/>
            </a:pPr>
            <a:r>
              <a:rPr lang="en-US" sz="1200" b="0" i="0" u="none" strike="noStrike" cap="none" dirty="0">
                <a:solidFill>
                  <a:schemeClr val="dk1"/>
                </a:solidFill>
                <a:sym typeface="Calibri"/>
              </a:rPr>
              <a:t>The Missing Link in School Reform (Leana 2011) </a:t>
            </a:r>
            <a:r>
              <a:rPr lang="en-US" sz="1200" b="0" i="0" u="none" strike="noStrike" cap="none" dirty="0">
                <a:solidFill>
                  <a:schemeClr val="dk1"/>
                </a:solidFill>
                <a:sym typeface="Calibri"/>
                <a:hlinkClick r:id="rId3"/>
              </a:rPr>
              <a:t>https://www2.ed.gov/programs/slcp/2011progdirmtg/mislinkinrfm.pdf</a:t>
            </a:r>
            <a:r>
              <a:rPr lang="en-US" sz="1200" b="0" i="0" u="none" strike="noStrike" cap="none" dirty="0">
                <a:solidFill>
                  <a:schemeClr val="lt1"/>
                </a:solidFill>
                <a:ea typeface="Arial"/>
                <a:sym typeface="Arial"/>
                <a:hlinkClick r:id="rId3"/>
              </a:rPr>
              <a:t>.pdf</a:t>
            </a:r>
            <a:endParaRPr lang="en-US" sz="1200" dirty="0">
              <a:solidFill>
                <a:schemeClr val="lt1"/>
              </a:solidFill>
              <a:ea typeface="Arial"/>
              <a:sym typeface="Arial"/>
            </a:endParaRPr>
          </a:p>
          <a:p>
            <a:pPr marL="171450" indent="-171450">
              <a:buClr>
                <a:schemeClr val="dk1"/>
              </a:buClr>
              <a:buSzPct val="100000"/>
            </a:pPr>
            <a:r>
              <a:rPr lang="en-US" sz="1200" b="0" i="0" u="none" strike="noStrike" cap="none" dirty="0">
                <a:solidFill>
                  <a:schemeClr val="dk1"/>
                </a:solidFill>
                <a:sym typeface="Calibri"/>
              </a:rPr>
              <a:t>Moving from Compliance to Agency: What Teachers Need to Make Professional Learning Work (Calvert 2016) https://nctaf.org/wp-content/uploads/2016/03/NCTAF-Learning-Forward_Moving-from-Compliance-to-Agency_What-Teachers-Need-to-Make-Professional-Learning-Work.pdf</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131</a:t>
            </a:fld>
            <a:endParaRPr lang="en-US" dirty="0"/>
          </a:p>
        </p:txBody>
      </p:sp>
    </p:spTree>
    <p:extLst>
      <p:ext uri="{BB962C8B-B14F-4D97-AF65-F5344CB8AC3E}">
        <p14:creationId xmlns:p14="http://schemas.microsoft.com/office/powerpoint/2010/main" val="1214534281"/>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5"/>
        <p:cNvGrpSpPr/>
        <p:nvPr/>
      </p:nvGrpSpPr>
      <p:grpSpPr>
        <a:xfrm>
          <a:off x="0" y="0"/>
          <a:ext cx="0" cy="0"/>
          <a:chOff x="0" y="0"/>
          <a:chExt cx="0" cy="0"/>
        </a:xfrm>
      </p:grpSpPr>
      <p:sp>
        <p:nvSpPr>
          <p:cNvPr id="936" name="Shape 93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37" name="Shape 937"/>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76200" algn="l" rtl="0">
              <a:lnSpc>
                <a:spcPct val="100000"/>
              </a:lnSpc>
              <a:spcBef>
                <a:spcPts val="0"/>
              </a:spcBef>
              <a:spcAft>
                <a:spcPts val="0"/>
              </a:spcAft>
              <a:buClr>
                <a:schemeClr val="dk1"/>
              </a:buClr>
              <a:buSzPct val="100000"/>
              <a:buFont typeface="Calibri"/>
              <a:buNone/>
            </a:pPr>
            <a:r>
              <a:rPr lang="en-US" sz="1200" b="0" i="0" u="none" strike="noStrike" cap="none" dirty="0">
                <a:solidFill>
                  <a:schemeClr val="dk1"/>
                </a:solidFill>
                <a:latin typeface="Calibri"/>
                <a:ea typeface="Calibri"/>
                <a:cs typeface="Calibri"/>
                <a:sym typeface="Calibri"/>
              </a:rPr>
              <a:t>30 seconds</a:t>
            </a:r>
          </a:p>
          <a:p>
            <a:pPr marL="0" marR="0" lvl="0" indent="-76200" algn="l" rtl="0">
              <a:lnSpc>
                <a:spcPct val="100000"/>
              </a:lnSpc>
              <a:spcBef>
                <a:spcPts val="0"/>
              </a:spcBef>
              <a:spcAft>
                <a:spcPts val="0"/>
              </a:spcAft>
              <a:buClr>
                <a:schemeClr val="dk1"/>
              </a:buClr>
              <a:buSzPct val="100000"/>
              <a:buFont typeface="Calibri"/>
              <a:buNone/>
            </a:pPr>
            <a:endParaRPr lang="en-US" sz="1200" b="0" i="0" u="none" strike="noStrike" cap="none" dirty="0">
              <a:solidFill>
                <a:schemeClr val="dk1"/>
              </a:solidFill>
              <a:latin typeface="Calibri"/>
              <a:ea typeface="Calibri"/>
              <a:cs typeface="Calibri"/>
              <a:sym typeface="Calibri"/>
            </a:endParaRPr>
          </a:p>
          <a:p>
            <a:pPr marL="0" marR="0" lvl="0" indent="-76200" algn="l" rtl="0">
              <a:lnSpc>
                <a:spcPct val="100000"/>
              </a:lnSpc>
              <a:spcBef>
                <a:spcPts val="0"/>
              </a:spcBef>
              <a:spcAft>
                <a:spcPts val="0"/>
              </a:spcAft>
              <a:buClr>
                <a:schemeClr val="dk1"/>
              </a:buClr>
              <a:buSzPct val="100000"/>
              <a:buFont typeface="Calibri"/>
              <a:buNone/>
            </a:pPr>
            <a:r>
              <a:rPr lang="en-US" sz="1200" b="1" i="0" u="none" strike="noStrike" cap="none" dirty="0">
                <a:solidFill>
                  <a:schemeClr val="dk1"/>
                </a:solidFill>
                <a:latin typeface="Calibri"/>
                <a:ea typeface="Calibri"/>
                <a:cs typeface="Calibri"/>
                <a:sym typeface="Calibri"/>
              </a:rPr>
              <a:t>Facilitator does:</a:t>
            </a:r>
            <a:r>
              <a:rPr lang="en-US" sz="1200" b="1" i="0" u="none" strike="noStrike" cap="none" baseline="0" dirty="0">
                <a:solidFill>
                  <a:schemeClr val="dk1"/>
                </a:solidFill>
                <a:latin typeface="Calibri"/>
                <a:ea typeface="Calibri"/>
                <a:cs typeface="Calibri"/>
                <a:sym typeface="Calibri"/>
              </a:rPr>
              <a:t> </a:t>
            </a:r>
            <a:r>
              <a:rPr lang="en-US" sz="1200" b="0" i="0" u="none" strike="noStrike" cap="none" baseline="0" dirty="0">
                <a:solidFill>
                  <a:schemeClr val="dk1"/>
                </a:solidFill>
                <a:latin typeface="Calibri"/>
                <a:ea typeface="Calibri"/>
                <a:cs typeface="Calibri"/>
                <a:sym typeface="Calibri"/>
              </a:rPr>
              <a:t>Briefly review bullets, again emphasizing that the content has been designed to do these things, but like we saw in Jennifer’s case study it’s the Content Leader’s responsibility to deeply internalize the content so they can effectively present it to others. </a:t>
            </a:r>
            <a:endParaRPr lang="en-US" sz="1200" b="0" i="0" u="none" strike="noStrike" cap="none" dirty="0">
              <a:solidFill>
                <a:schemeClr val="dk1"/>
              </a:solidFill>
              <a:latin typeface="Calibri"/>
              <a:ea typeface="Calibri"/>
              <a:cs typeface="Calibri"/>
              <a:sym typeface="Calibri"/>
            </a:endParaRPr>
          </a:p>
        </p:txBody>
      </p:sp>
      <p:sp>
        <p:nvSpPr>
          <p:cNvPr id="938" name="Shape 938"/>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132</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87234879"/>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6"/>
        <p:cNvGrpSpPr/>
        <p:nvPr/>
      </p:nvGrpSpPr>
      <p:grpSpPr>
        <a:xfrm>
          <a:off x="0" y="0"/>
          <a:ext cx="0" cy="0"/>
          <a:chOff x="0" y="0"/>
          <a:chExt cx="0" cy="0"/>
        </a:xfrm>
      </p:grpSpPr>
      <p:sp>
        <p:nvSpPr>
          <p:cNvPr id="967" name="Shape 96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68" name="Shape 968"/>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101600" algn="l" rtl="0">
              <a:lnSpc>
                <a:spcPct val="100000"/>
              </a:lnSpc>
              <a:spcBef>
                <a:spcPts val="0"/>
              </a:spcBef>
              <a:spcAft>
                <a:spcPts val="0"/>
              </a:spcAft>
              <a:buClr>
                <a:schemeClr val="dk1"/>
              </a:buClr>
              <a:buSzPct val="100000"/>
              <a:buFont typeface="Calibri"/>
              <a:buNone/>
            </a:pPr>
            <a:r>
              <a:rPr lang="en-US" b="0" i="0" u="none" strike="noStrike" cap="none" dirty="0">
                <a:solidFill>
                  <a:schemeClr val="dk1"/>
                </a:solidFill>
                <a:latin typeface="+mn-lt"/>
                <a:ea typeface="Calibri"/>
                <a:cs typeface="Calibri"/>
                <a:sym typeface="Calibri"/>
              </a:rPr>
              <a:t>1 min</a:t>
            </a:r>
          </a:p>
          <a:p>
            <a:pPr marL="0" marR="0" lvl="0" indent="-101600" algn="l" rtl="0">
              <a:lnSpc>
                <a:spcPct val="100000"/>
              </a:lnSpc>
              <a:spcBef>
                <a:spcPts val="0"/>
              </a:spcBef>
              <a:spcAft>
                <a:spcPts val="0"/>
              </a:spcAft>
              <a:buClr>
                <a:schemeClr val="dk1"/>
              </a:buClr>
              <a:buSzPct val="100000"/>
              <a:buFont typeface="Calibri"/>
              <a:buNone/>
            </a:pPr>
            <a:endParaRPr lang="en-US" b="0" i="0" u="none" strike="noStrike" cap="none" dirty="0">
              <a:solidFill>
                <a:schemeClr val="dk1"/>
              </a:solidFill>
              <a:latin typeface="+mn-lt"/>
              <a:ea typeface="Calibri"/>
              <a:cs typeface="Calibri"/>
              <a:sym typeface="Calibri"/>
            </a:endParaRPr>
          </a:p>
          <a:p>
            <a:pPr marL="0" marR="0" lvl="0" indent="-101600" algn="l" rtl="0">
              <a:lnSpc>
                <a:spcPct val="100000"/>
              </a:lnSpc>
              <a:spcBef>
                <a:spcPts val="0"/>
              </a:spcBef>
              <a:spcAft>
                <a:spcPts val="0"/>
              </a:spcAft>
              <a:buClr>
                <a:schemeClr val="dk1"/>
              </a:buClr>
              <a:buSzPct val="100000"/>
              <a:buFont typeface="Calibri"/>
              <a:buNone/>
            </a:pPr>
            <a:r>
              <a:rPr lang="en-US" b="1" i="0" u="none" strike="noStrike" cap="none" dirty="0">
                <a:solidFill>
                  <a:schemeClr val="dk1"/>
                </a:solidFill>
                <a:latin typeface="+mn-lt"/>
                <a:ea typeface="Calibri"/>
                <a:cs typeface="Calibri"/>
                <a:sym typeface="Calibri"/>
              </a:rPr>
              <a:t>Facilitator says: </a:t>
            </a:r>
            <a:r>
              <a:rPr lang="en-US" b="0" i="0" u="none" strike="noStrike" cap="none" dirty="0">
                <a:solidFill>
                  <a:schemeClr val="dk1"/>
                </a:solidFill>
                <a:latin typeface="+mn-lt"/>
                <a:ea typeface="Calibri"/>
                <a:cs typeface="Calibri"/>
                <a:sym typeface="Calibri"/>
              </a:rPr>
              <a:t>And finally, we are going to take a closer look at the third part of the model – habits.  What does research tell us about effective professional learning?</a:t>
            </a:r>
          </a:p>
          <a:p>
            <a:pPr marL="0" marR="0" lvl="0" indent="-101600" algn="l" rtl="0">
              <a:lnSpc>
                <a:spcPct val="100000"/>
              </a:lnSpc>
              <a:spcBef>
                <a:spcPts val="0"/>
              </a:spcBef>
              <a:spcAft>
                <a:spcPts val="0"/>
              </a:spcAft>
              <a:buClr>
                <a:schemeClr val="dk1"/>
              </a:buClr>
              <a:buSzPct val="100000"/>
              <a:buFont typeface="Calibri"/>
              <a:buNone/>
            </a:pPr>
            <a:endParaRPr lang="en-US" b="0" i="0" u="none" strike="noStrike" cap="none" dirty="0">
              <a:solidFill>
                <a:schemeClr val="dk1"/>
              </a:solidFill>
              <a:latin typeface="+mn-lt"/>
              <a:ea typeface="Calibri"/>
              <a:cs typeface="Calibri"/>
              <a:sym typeface="Calibri"/>
            </a:endParaRPr>
          </a:p>
          <a:p>
            <a:pPr marL="0" marR="0" lvl="0" indent="-101600" algn="l" rtl="0">
              <a:lnSpc>
                <a:spcPct val="100000"/>
              </a:lnSpc>
              <a:spcBef>
                <a:spcPts val="0"/>
              </a:spcBef>
              <a:spcAft>
                <a:spcPts val="0"/>
              </a:spcAft>
              <a:buClr>
                <a:schemeClr val="dk1"/>
              </a:buClr>
              <a:buSzPct val="100000"/>
              <a:buFont typeface="Calibri"/>
              <a:buNone/>
            </a:pPr>
            <a:r>
              <a:rPr lang="en-US" b="1" i="0" u="none" strike="noStrike" cap="none" dirty="0">
                <a:solidFill>
                  <a:schemeClr val="dk1"/>
                </a:solidFill>
                <a:latin typeface="+mn-lt"/>
                <a:ea typeface="Calibri"/>
                <a:cs typeface="Calibri"/>
                <a:sym typeface="Calibri"/>
              </a:rPr>
              <a:t>Facilitator does: </a:t>
            </a:r>
            <a:r>
              <a:rPr lang="en-US" b="0" i="0" u="none" strike="noStrike" cap="none" dirty="0">
                <a:solidFill>
                  <a:schemeClr val="dk1"/>
                </a:solidFill>
                <a:latin typeface="+mn-lt"/>
                <a:ea typeface="Calibri"/>
                <a:cs typeface="Calibri"/>
                <a:sym typeface="Calibri"/>
              </a:rPr>
              <a:t>Briefly review the research bullets. </a:t>
            </a:r>
          </a:p>
          <a:p>
            <a:pPr marL="0" marR="0" lvl="0" indent="-101600" algn="l" rtl="0">
              <a:lnSpc>
                <a:spcPct val="100000"/>
              </a:lnSpc>
              <a:spcBef>
                <a:spcPts val="0"/>
              </a:spcBef>
              <a:spcAft>
                <a:spcPts val="0"/>
              </a:spcAft>
              <a:buClr>
                <a:schemeClr val="dk1"/>
              </a:buClr>
              <a:buSzPct val="100000"/>
              <a:buFont typeface="Calibri"/>
              <a:buNone/>
            </a:pPr>
            <a:endParaRPr lang="en-US" b="0" i="0" u="none" strike="noStrike" cap="none" dirty="0">
              <a:solidFill>
                <a:schemeClr val="dk1"/>
              </a:solidFill>
              <a:latin typeface="+mn-lt"/>
              <a:ea typeface="Calibri"/>
              <a:cs typeface="Calibri"/>
              <a:sym typeface="Calibri"/>
            </a:endParaRPr>
          </a:p>
          <a:p>
            <a:pPr marL="0" marR="0" lvl="0" indent="-101600" algn="l" rtl="0">
              <a:lnSpc>
                <a:spcPct val="100000"/>
              </a:lnSpc>
              <a:spcBef>
                <a:spcPts val="0"/>
              </a:spcBef>
              <a:spcAft>
                <a:spcPts val="0"/>
              </a:spcAft>
              <a:buClr>
                <a:schemeClr val="dk1"/>
              </a:buClr>
              <a:buSzPct val="100000"/>
              <a:buFont typeface="Calibri"/>
              <a:buNone/>
            </a:pPr>
            <a:r>
              <a:rPr lang="en-US" b="1" i="0" u="none" strike="noStrike" cap="none" dirty="0">
                <a:solidFill>
                  <a:schemeClr val="dk1"/>
                </a:solidFill>
                <a:latin typeface="+mn-lt"/>
                <a:ea typeface="Calibri"/>
                <a:cs typeface="Calibri"/>
                <a:sym typeface="Calibri"/>
              </a:rPr>
              <a:t>Facilitator does:  </a:t>
            </a:r>
            <a:r>
              <a:rPr lang="en-US" b="0" i="0" u="none" strike="noStrike" cap="none" dirty="0">
                <a:solidFill>
                  <a:schemeClr val="dk1"/>
                </a:solidFill>
                <a:latin typeface="+mn-lt"/>
                <a:ea typeface="Calibri"/>
                <a:cs typeface="Calibri"/>
                <a:sym typeface="Calibri"/>
              </a:rPr>
              <a:t>Again, we’ve designed the content modules with these research principles in mind.  However, there are also important</a:t>
            </a:r>
            <a:r>
              <a:rPr lang="en-US" b="0" i="0" u="none" strike="noStrike" cap="none" baseline="0" dirty="0">
                <a:solidFill>
                  <a:schemeClr val="dk1"/>
                </a:solidFill>
                <a:latin typeface="+mn-lt"/>
                <a:ea typeface="Calibri"/>
                <a:cs typeface="Calibri"/>
                <a:sym typeface="Calibri"/>
              </a:rPr>
              <a:t> things a Content Leader can do to build the necessary systems and structures needed for these habits to take root at their school. </a:t>
            </a:r>
            <a:endParaRPr lang="en-US" b="0" i="0" u="none" strike="noStrike" cap="none" dirty="0">
              <a:solidFill>
                <a:schemeClr val="dk1"/>
              </a:solidFill>
              <a:latin typeface="+mn-lt"/>
              <a:ea typeface="Calibri"/>
              <a:cs typeface="Calibri"/>
              <a:sym typeface="Calibri"/>
            </a:endParaRPr>
          </a:p>
          <a:p>
            <a:pPr marL="0" marR="0" lvl="0" indent="-101600" algn="l" rtl="0">
              <a:lnSpc>
                <a:spcPct val="100000"/>
              </a:lnSpc>
              <a:spcBef>
                <a:spcPts val="0"/>
              </a:spcBef>
              <a:spcAft>
                <a:spcPts val="0"/>
              </a:spcAft>
              <a:buClr>
                <a:schemeClr val="dk1"/>
              </a:buClr>
              <a:buSzPct val="100000"/>
              <a:buFont typeface="Calibri"/>
              <a:buNone/>
            </a:pPr>
            <a:endParaRPr lang="en-US" b="0" i="0" u="none" strike="noStrike" cap="none" dirty="0">
              <a:solidFill>
                <a:schemeClr val="dk1"/>
              </a:solidFill>
              <a:latin typeface="Calibri"/>
              <a:ea typeface="Calibri"/>
              <a:cs typeface="Calibri"/>
              <a:sym typeface="Calibri"/>
            </a:endParaRPr>
          </a:p>
          <a:p>
            <a:pPr marL="0" marR="0" lvl="0" indent="-101600" algn="l" rtl="0">
              <a:lnSpc>
                <a:spcPct val="100000"/>
              </a:lnSpc>
              <a:spcBef>
                <a:spcPts val="0"/>
              </a:spcBef>
              <a:spcAft>
                <a:spcPts val="0"/>
              </a:spcAft>
              <a:buClr>
                <a:schemeClr val="dk1"/>
              </a:buClr>
              <a:buSzPct val="100000"/>
              <a:buFont typeface="Calibri"/>
              <a:buNone/>
            </a:pPr>
            <a:r>
              <a:rPr lang="en-US" b="1" dirty="0"/>
              <a:t>Source</a:t>
            </a:r>
            <a:r>
              <a:rPr lang="en-US" dirty="0"/>
              <a:t>:</a:t>
            </a:r>
            <a:endParaRPr b="0" i="0" u="none" strike="noStrike" cap="none" dirty="0">
              <a:solidFill>
                <a:schemeClr val="dk1"/>
              </a:solidFill>
              <a:latin typeface="Calibri"/>
              <a:ea typeface="Calibri"/>
              <a:cs typeface="Calibri"/>
              <a:sym typeface="Calibri"/>
            </a:endParaRPr>
          </a:p>
          <a:p>
            <a:pPr marL="171450" indent="-171450">
              <a:buClr>
                <a:schemeClr val="dk1"/>
              </a:buClr>
              <a:buSzPct val="100000"/>
            </a:pPr>
            <a:r>
              <a:rPr lang="en-US" b="0" i="0" u="none" strike="noStrike" cap="none" dirty="0">
                <a:solidFill>
                  <a:schemeClr val="dk1"/>
                </a:solidFill>
                <a:latin typeface="Calibri"/>
                <a:ea typeface="Calibri"/>
                <a:cs typeface="Calibri"/>
                <a:sym typeface="Calibri"/>
              </a:rPr>
              <a:t>Jensen, Roberts-Hull, and Hunter. </a:t>
            </a:r>
            <a:r>
              <a:rPr lang="en-US" b="0" i="1" u="none" strike="noStrike" cap="none" dirty="0">
                <a:solidFill>
                  <a:schemeClr val="dk1"/>
                </a:solidFill>
                <a:latin typeface="Calibri"/>
                <a:ea typeface="Calibri"/>
                <a:cs typeface="Calibri"/>
                <a:sym typeface="Calibri"/>
              </a:rPr>
              <a:t>Beyond PD: Teacher Professional Learning in High-Performing Systems.</a:t>
            </a:r>
            <a:r>
              <a:rPr lang="en-US" b="0" i="0" u="none" strike="noStrike" cap="none" dirty="0">
                <a:solidFill>
                  <a:schemeClr val="dk1"/>
                </a:solidFill>
                <a:latin typeface="Calibri"/>
                <a:ea typeface="Calibri"/>
                <a:cs typeface="Calibri"/>
                <a:sym typeface="Calibri"/>
              </a:rPr>
              <a:t> (2016): </a:t>
            </a:r>
            <a:r>
              <a:rPr lang="en-US" b="0" i="0" u="none" strike="noStrike" cap="none" dirty="0">
                <a:solidFill>
                  <a:schemeClr val="dk1"/>
                </a:solidFill>
                <a:latin typeface="Calibri"/>
                <a:ea typeface="Calibri"/>
                <a:cs typeface="Calibri"/>
                <a:sym typeface="Calibri"/>
                <a:hlinkClick r:id="rId3"/>
              </a:rPr>
              <a:t>http://www.ncee.org/wp-content/uploads/2015/08/BeyondPDWeb.pdf</a:t>
            </a:r>
            <a:r>
              <a:rPr lang="en-US" b="0" i="0" u="none" strike="noStrike" cap="none" dirty="0">
                <a:solidFill>
                  <a:schemeClr val="dk1"/>
                </a:solidFill>
                <a:latin typeface="Calibri"/>
                <a:ea typeface="Calibri"/>
                <a:cs typeface="Calibri"/>
                <a:sym typeface="Calibri"/>
              </a:rPr>
              <a:t> </a:t>
            </a:r>
            <a:endParaRPr b="0" i="0" u="none" strike="noStrike" cap="none" dirty="0">
              <a:solidFill>
                <a:schemeClr val="dk1"/>
              </a:solidFill>
              <a:latin typeface="Calibri"/>
              <a:ea typeface="Calibri"/>
              <a:cs typeface="Calibri"/>
              <a:sym typeface="Calibri"/>
            </a:endParaRPr>
          </a:p>
          <a:p>
            <a:pPr marL="171450" indent="-171450">
              <a:buClr>
                <a:schemeClr val="dk1"/>
              </a:buClr>
              <a:buSzPct val="100000"/>
            </a:pPr>
            <a:r>
              <a:rPr lang="en-US" b="0" i="0" u="none" strike="noStrike" cap="none" dirty="0">
                <a:solidFill>
                  <a:schemeClr val="dk1"/>
                </a:solidFill>
                <a:latin typeface="Calibri"/>
                <a:ea typeface="Calibri"/>
                <a:cs typeface="Calibri"/>
                <a:sym typeface="Calibri"/>
              </a:rPr>
              <a:t>The Role of Deliberate Practice in the Acquisition of Expert Performance. K. Anders Ericsson, Ralf Th. Krampe, and Clemens Tesch-Romer (1993) Psychological Review 1993, Vol. 100. No. 3, 363-40 </a:t>
            </a:r>
            <a:r>
              <a:rPr lang="en-US" b="0" i="0" u="none" strike="noStrike" cap="none" dirty="0">
                <a:solidFill>
                  <a:schemeClr val="dk1"/>
                </a:solidFill>
                <a:latin typeface="Calibri"/>
                <a:ea typeface="Calibri"/>
                <a:cs typeface="Calibri"/>
                <a:sym typeface="Calibri"/>
                <a:hlinkClick r:id="rId4"/>
              </a:rPr>
              <a:t>https://www.gwern.net/docs/psychology/writing/1993-ericsson.pdf</a:t>
            </a:r>
            <a:endParaRPr b="0" i="0" u="none" strike="noStrike" cap="none" dirty="0">
              <a:solidFill>
                <a:schemeClr val="dk1"/>
              </a:solidFill>
              <a:latin typeface="Calibri"/>
              <a:ea typeface="Calibri"/>
              <a:cs typeface="Calibri"/>
              <a:sym typeface="Calibri"/>
            </a:endParaRPr>
          </a:p>
          <a:p>
            <a:pPr marL="171450" indent="-171450">
              <a:buClr>
                <a:schemeClr val="dk1"/>
              </a:buClr>
              <a:buSzPct val="100000"/>
            </a:pPr>
            <a:r>
              <a:rPr lang="en-US" b="0" i="0" u="none" strike="noStrike" cap="none" dirty="0">
                <a:solidFill>
                  <a:schemeClr val="dk1"/>
                </a:solidFill>
                <a:latin typeface="Calibri"/>
                <a:ea typeface="Calibri"/>
                <a:cs typeface="Calibri"/>
                <a:sym typeface="Calibri"/>
              </a:rPr>
              <a:t>“What Works In Professional Development” (Guskey and Yoon 2009)</a:t>
            </a:r>
          </a:p>
          <a:p>
            <a:pPr marL="171450" marR="0" lvl="0" indent="-171450" algn="l" rtl="0">
              <a:spcBef>
                <a:spcPts val="0"/>
              </a:spcBef>
              <a:spcAft>
                <a:spcPts val="0"/>
              </a:spcAft>
              <a:buSzPct val="25000"/>
              <a:buNone/>
            </a:pPr>
            <a:r>
              <a:rPr lang="en-US" b="0" i="0" u="none" strike="noStrike" cap="none" dirty="0">
                <a:solidFill>
                  <a:schemeClr val="dk1"/>
                </a:solidFill>
                <a:latin typeface="Calibri"/>
                <a:ea typeface="Calibri"/>
                <a:cs typeface="Calibri"/>
                <a:sym typeface="Calibri"/>
              </a:rPr>
              <a:t>http://www.k12.wa.us/Compensation/pubdocs/Guskey2009whatworks.pdf</a:t>
            </a:r>
          </a:p>
          <a:p>
            <a:pPr marL="0" marR="0" lvl="0" indent="-101600" algn="l" rtl="0">
              <a:lnSpc>
                <a:spcPct val="100000"/>
              </a:lnSpc>
              <a:spcBef>
                <a:spcPts val="0"/>
              </a:spcBef>
              <a:spcAft>
                <a:spcPts val="0"/>
              </a:spcAft>
              <a:buClr>
                <a:schemeClr val="dk1"/>
              </a:buClr>
              <a:buSzPct val="100000"/>
              <a:buFont typeface="Calibri"/>
              <a:buNone/>
            </a:pPr>
            <a:endParaRPr b="0" i="0" u="none" strike="noStrike" cap="none" dirty="0">
              <a:solidFill>
                <a:schemeClr val="dk1"/>
              </a:solidFill>
              <a:latin typeface="Calibri"/>
              <a:ea typeface="Calibri"/>
              <a:cs typeface="Calibri"/>
              <a:sym typeface="Calibri"/>
            </a:endParaRPr>
          </a:p>
          <a:p>
            <a:pPr marL="0" marR="0" lvl="0" indent="-101600" algn="l" rtl="0">
              <a:lnSpc>
                <a:spcPct val="100000"/>
              </a:lnSpc>
              <a:spcBef>
                <a:spcPts val="0"/>
              </a:spcBef>
              <a:spcAft>
                <a:spcPts val="0"/>
              </a:spcAft>
              <a:buClr>
                <a:schemeClr val="dk1"/>
              </a:buClr>
              <a:buSzPct val="100000"/>
              <a:buFont typeface="Calibri"/>
              <a:buNone/>
            </a:pPr>
            <a:endParaRPr b="0" i="0" u="none" strike="noStrike" cap="none" dirty="0">
              <a:solidFill>
                <a:schemeClr val="dk1"/>
              </a:solidFill>
              <a:latin typeface="Calibri"/>
              <a:ea typeface="Calibri"/>
              <a:cs typeface="Calibri"/>
              <a:sym typeface="Calibri"/>
            </a:endParaRPr>
          </a:p>
          <a:p>
            <a:pPr marL="0" marR="0" lvl="0" indent="-101600" algn="l" rtl="0">
              <a:lnSpc>
                <a:spcPct val="100000"/>
              </a:lnSpc>
              <a:spcBef>
                <a:spcPts val="0"/>
              </a:spcBef>
              <a:spcAft>
                <a:spcPts val="0"/>
              </a:spcAft>
              <a:buClr>
                <a:schemeClr val="dk1"/>
              </a:buClr>
              <a:buSzPct val="100000"/>
              <a:buFont typeface="Calibri"/>
              <a:buNone/>
            </a:pPr>
            <a:endParaRPr b="0" i="0" u="none" strike="noStrike" cap="none" dirty="0">
              <a:solidFill>
                <a:schemeClr val="dk1"/>
              </a:solidFill>
              <a:latin typeface="Calibri"/>
              <a:ea typeface="Calibri"/>
              <a:cs typeface="Calibri"/>
              <a:sym typeface="Calibri"/>
            </a:endParaRPr>
          </a:p>
        </p:txBody>
      </p:sp>
      <p:sp>
        <p:nvSpPr>
          <p:cNvPr id="969" name="Shape 969"/>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133</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58819847"/>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101600" algn="l" rtl="0">
              <a:lnSpc>
                <a:spcPct val="100000"/>
              </a:lnSpc>
              <a:spcBef>
                <a:spcPts val="0"/>
              </a:spcBef>
              <a:spcAft>
                <a:spcPts val="0"/>
              </a:spcAft>
              <a:buClr>
                <a:schemeClr val="dk1"/>
              </a:buClr>
              <a:buSzPct val="100000"/>
              <a:buFont typeface="Calibri"/>
              <a:buNone/>
            </a:pPr>
            <a:r>
              <a:rPr lang="en-US" sz="1200" b="0" dirty="0"/>
              <a:t>4.5 minutes</a:t>
            </a:r>
          </a:p>
          <a:p>
            <a:pPr marL="0" marR="0" lvl="0" indent="-101600" algn="l" rtl="0">
              <a:lnSpc>
                <a:spcPct val="100000"/>
              </a:lnSpc>
              <a:spcBef>
                <a:spcPts val="0"/>
              </a:spcBef>
              <a:spcAft>
                <a:spcPts val="0"/>
              </a:spcAft>
              <a:buClr>
                <a:schemeClr val="dk1"/>
              </a:buClr>
              <a:buSzPct val="100000"/>
              <a:buFont typeface="Calibri"/>
              <a:buNone/>
            </a:pPr>
            <a:endParaRPr lang="en-US" sz="1200" b="0" dirty="0"/>
          </a:p>
          <a:p>
            <a:pPr marL="0" marR="0" lvl="0" indent="-101600" algn="l" rtl="0">
              <a:lnSpc>
                <a:spcPct val="100000"/>
              </a:lnSpc>
              <a:spcBef>
                <a:spcPts val="0"/>
              </a:spcBef>
              <a:spcAft>
                <a:spcPts val="0"/>
              </a:spcAft>
              <a:buClr>
                <a:schemeClr val="dk1"/>
              </a:buClr>
              <a:buSzPct val="100000"/>
              <a:buFont typeface="Calibri"/>
              <a:buNone/>
            </a:pPr>
            <a:r>
              <a:rPr lang="en-US" sz="1200" b="1" dirty="0"/>
              <a:t>Facilitator does:</a:t>
            </a:r>
            <a:r>
              <a:rPr lang="en-US" sz="1200" b="1" baseline="0" dirty="0"/>
              <a:t> </a:t>
            </a:r>
            <a:r>
              <a:rPr lang="en-US" sz="1200" b="0" baseline="0" dirty="0"/>
              <a:t>Explain that we are going to unpack the examples of head they found when they read the case study. Direct people back to their “Behind the Scenes” case study.  Encourage them to be specific and cite specific examples from the text. Have participants discuss with a partner or at their table groups.  Then, invite participants to share with the whole group. </a:t>
            </a:r>
            <a:endParaRPr lang="en-US" sz="1200" b="0" dirty="0"/>
          </a:p>
          <a:p>
            <a:pPr marL="0" marR="0" lvl="0" indent="-101600" algn="l" rtl="0">
              <a:lnSpc>
                <a:spcPct val="100000"/>
              </a:lnSpc>
              <a:spcBef>
                <a:spcPts val="0"/>
              </a:spcBef>
              <a:spcAft>
                <a:spcPts val="0"/>
              </a:spcAft>
              <a:buClr>
                <a:schemeClr val="dk1"/>
              </a:buClr>
              <a:buSzPct val="100000"/>
              <a:buFont typeface="Calibri"/>
              <a:buNone/>
            </a:pPr>
            <a:endParaRPr lang="en-US" sz="1200" b="1" dirty="0"/>
          </a:p>
          <a:p>
            <a:pPr marL="0" marR="0" lvl="0" indent="-101600" algn="l" rtl="0">
              <a:lnSpc>
                <a:spcPct val="100000"/>
              </a:lnSpc>
              <a:spcBef>
                <a:spcPts val="0"/>
              </a:spcBef>
              <a:spcAft>
                <a:spcPts val="0"/>
              </a:spcAft>
              <a:buClr>
                <a:schemeClr val="dk1"/>
              </a:buClr>
              <a:buSzPct val="100000"/>
              <a:buFont typeface="Calibri"/>
              <a:buNone/>
            </a:pPr>
            <a:r>
              <a:rPr lang="en-US" sz="1200" b="1" dirty="0"/>
              <a:t>Source</a:t>
            </a:r>
            <a:r>
              <a:rPr lang="en-US" sz="1200" dirty="0"/>
              <a:t>: </a:t>
            </a:r>
            <a:endParaRPr lang="en-US" sz="1200" b="0" i="0" u="none" strike="noStrike" cap="none" dirty="0">
              <a:solidFill>
                <a:schemeClr val="dk1"/>
              </a:solidFill>
              <a:sym typeface="Calibri"/>
            </a:endParaRPr>
          </a:p>
          <a:p>
            <a:pPr marL="171450" indent="-171450">
              <a:buClr>
                <a:schemeClr val="dk1"/>
              </a:buClr>
              <a:buSzPct val="100000"/>
            </a:pPr>
            <a:r>
              <a:rPr lang="en-US" sz="1200" b="0" i="0" u="none" strike="noStrike" cap="none" dirty="0">
                <a:solidFill>
                  <a:schemeClr val="dk1"/>
                </a:solidFill>
                <a:sym typeface="Calibri"/>
              </a:rPr>
              <a:t>The Missing Link in School Reform (Leana 2011) </a:t>
            </a:r>
            <a:r>
              <a:rPr lang="en-US" sz="1200" b="0" i="0" u="none" strike="noStrike" cap="none" dirty="0">
                <a:solidFill>
                  <a:schemeClr val="dk1"/>
                </a:solidFill>
                <a:sym typeface="Calibri"/>
                <a:hlinkClick r:id="rId3"/>
              </a:rPr>
              <a:t>https://www2.ed.gov/programs/slcp/2011progdirmtg/mislinkinrfm.pdf</a:t>
            </a:r>
            <a:r>
              <a:rPr lang="en-US" sz="1200" b="0" i="0" u="none" strike="noStrike" cap="none" dirty="0">
                <a:solidFill>
                  <a:schemeClr val="lt1"/>
                </a:solidFill>
                <a:ea typeface="Arial"/>
                <a:sym typeface="Arial"/>
                <a:hlinkClick r:id="rId3"/>
              </a:rPr>
              <a:t>.pdf</a:t>
            </a:r>
            <a:endParaRPr lang="en-US" sz="1200" dirty="0">
              <a:solidFill>
                <a:schemeClr val="lt1"/>
              </a:solidFill>
              <a:ea typeface="Arial"/>
              <a:sym typeface="Arial"/>
            </a:endParaRPr>
          </a:p>
          <a:p>
            <a:pPr marL="171450" indent="-171450">
              <a:buClr>
                <a:schemeClr val="dk1"/>
              </a:buClr>
              <a:buSzPct val="100000"/>
            </a:pPr>
            <a:r>
              <a:rPr lang="en-US" sz="1200" b="0" i="0" u="none" strike="noStrike" cap="none" dirty="0">
                <a:solidFill>
                  <a:schemeClr val="dk1"/>
                </a:solidFill>
                <a:sym typeface="Calibri"/>
              </a:rPr>
              <a:t>Moving from Compliance to Agency: What Teachers Need to Make Professional Learning Work (Calvert 2016) https://nctaf.org/wp-content/uploads/2016/03/NCTAF-Learning-Forward_Moving-from-Compliance-to-Agency_What-Teachers-Need-to-Make-Professional-Learning-Work.pdf</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134</a:t>
            </a:fld>
            <a:endParaRPr lang="en-US" dirty="0"/>
          </a:p>
        </p:txBody>
      </p:sp>
    </p:spTree>
    <p:extLst>
      <p:ext uri="{BB962C8B-B14F-4D97-AF65-F5344CB8AC3E}">
        <p14:creationId xmlns:p14="http://schemas.microsoft.com/office/powerpoint/2010/main" val="1352648957"/>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3"/>
        <p:cNvGrpSpPr/>
        <p:nvPr/>
      </p:nvGrpSpPr>
      <p:grpSpPr>
        <a:xfrm>
          <a:off x="0" y="0"/>
          <a:ext cx="0" cy="0"/>
          <a:chOff x="0" y="0"/>
          <a:chExt cx="0" cy="0"/>
        </a:xfrm>
      </p:grpSpPr>
      <p:sp>
        <p:nvSpPr>
          <p:cNvPr id="974" name="Shape 97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75" name="Shape 975"/>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76200" algn="l" rtl="0">
              <a:lnSpc>
                <a:spcPct val="100000"/>
              </a:lnSpc>
              <a:spcBef>
                <a:spcPts val="0"/>
              </a:spcBef>
              <a:spcAft>
                <a:spcPts val="0"/>
              </a:spcAft>
              <a:buClr>
                <a:schemeClr val="dk1"/>
              </a:buClr>
              <a:buSzPct val="100000"/>
              <a:buFont typeface="Calibri"/>
              <a:buNone/>
            </a:pPr>
            <a:r>
              <a:rPr lang="en-US" sz="1200" b="0" i="0" u="none" strike="noStrike" cap="none" dirty="0">
                <a:solidFill>
                  <a:schemeClr val="dk1"/>
                </a:solidFill>
                <a:latin typeface="+mn-lt"/>
                <a:ea typeface="Calibri"/>
                <a:cs typeface="Calibri"/>
                <a:sym typeface="Calibri"/>
              </a:rPr>
              <a:t>30 seconds</a:t>
            </a:r>
          </a:p>
          <a:p>
            <a:pPr marL="0" marR="0" lvl="0" indent="-76200" algn="l" rtl="0">
              <a:lnSpc>
                <a:spcPct val="100000"/>
              </a:lnSpc>
              <a:spcBef>
                <a:spcPts val="0"/>
              </a:spcBef>
              <a:spcAft>
                <a:spcPts val="0"/>
              </a:spcAft>
              <a:buClr>
                <a:schemeClr val="dk1"/>
              </a:buClr>
              <a:buSzPct val="100000"/>
              <a:buFont typeface="Calibri"/>
              <a:buNone/>
            </a:pPr>
            <a:endParaRPr lang="en-US" sz="1200" b="0" i="0" u="none" strike="noStrike" cap="none" dirty="0">
              <a:solidFill>
                <a:schemeClr val="dk1"/>
              </a:solidFill>
              <a:latin typeface="+mn-lt"/>
              <a:ea typeface="Calibri"/>
              <a:cs typeface="Calibri"/>
              <a:sym typeface="Calibri"/>
            </a:endParaRPr>
          </a:p>
          <a:p>
            <a:pPr marL="0" marR="0" lvl="0" indent="-76200" algn="l" rtl="0">
              <a:lnSpc>
                <a:spcPct val="100000"/>
              </a:lnSpc>
              <a:spcBef>
                <a:spcPts val="0"/>
              </a:spcBef>
              <a:spcAft>
                <a:spcPts val="0"/>
              </a:spcAft>
              <a:buClr>
                <a:schemeClr val="dk1"/>
              </a:buClr>
              <a:buSzPct val="100000"/>
              <a:buFont typeface="Calibri"/>
              <a:buNone/>
            </a:pPr>
            <a:r>
              <a:rPr lang="en-US" sz="1200" b="1" i="0" u="none" strike="noStrike" cap="none" dirty="0">
                <a:solidFill>
                  <a:schemeClr val="dk1"/>
                </a:solidFill>
                <a:latin typeface="+mn-lt"/>
                <a:ea typeface="Calibri"/>
                <a:cs typeface="Calibri"/>
                <a:sym typeface="Calibri"/>
              </a:rPr>
              <a:t>Facilitator does:</a:t>
            </a:r>
            <a:r>
              <a:rPr lang="en-US" sz="1200" b="1" i="0" u="none" strike="noStrike" cap="none" baseline="0" dirty="0">
                <a:solidFill>
                  <a:schemeClr val="dk1"/>
                </a:solidFill>
                <a:latin typeface="+mn-lt"/>
                <a:ea typeface="Calibri"/>
                <a:cs typeface="Calibri"/>
                <a:sym typeface="Calibri"/>
              </a:rPr>
              <a:t> </a:t>
            </a:r>
            <a:r>
              <a:rPr lang="en-US" sz="1200" b="0" i="0" u="none" strike="noStrike" cap="none" baseline="0" dirty="0">
                <a:solidFill>
                  <a:schemeClr val="dk1"/>
                </a:solidFill>
                <a:latin typeface="+mn-lt"/>
                <a:ea typeface="Calibri"/>
                <a:cs typeface="Calibri"/>
                <a:sym typeface="Calibri"/>
              </a:rPr>
              <a:t>use this slide as almost an answer key; spend more or less time on this slide depending on what participants shared on the previous slide</a:t>
            </a:r>
            <a:endParaRPr lang="en-US" sz="1200" b="0" i="0" u="none" strike="noStrike" cap="none" dirty="0">
              <a:solidFill>
                <a:schemeClr val="dk1"/>
              </a:solidFill>
              <a:latin typeface="+mn-lt"/>
              <a:ea typeface="Calibri"/>
              <a:cs typeface="Calibri"/>
              <a:sym typeface="Calibri"/>
            </a:endParaRPr>
          </a:p>
          <a:p>
            <a:pPr marL="0" marR="0" lvl="0" indent="-76200" algn="l" rtl="0">
              <a:lnSpc>
                <a:spcPct val="100000"/>
              </a:lnSpc>
              <a:spcBef>
                <a:spcPts val="0"/>
              </a:spcBef>
              <a:spcAft>
                <a:spcPts val="0"/>
              </a:spcAft>
              <a:buClr>
                <a:schemeClr val="dk1"/>
              </a:buClr>
              <a:buSzPct val="100000"/>
              <a:buFont typeface="Calibri"/>
              <a:buNone/>
            </a:pPr>
            <a:endParaRPr lang="en-US" sz="1200" b="0" i="0" u="none" strike="noStrike" cap="none" dirty="0">
              <a:solidFill>
                <a:schemeClr val="dk1"/>
              </a:solidFill>
              <a:latin typeface="+mn-lt"/>
              <a:ea typeface="Calibri"/>
              <a:cs typeface="Calibri"/>
              <a:sym typeface="Calibri"/>
            </a:endParaRPr>
          </a:p>
          <a:p>
            <a:pPr marL="0" marR="0" lvl="0" indent="-76200" algn="l" rtl="0">
              <a:lnSpc>
                <a:spcPct val="100000"/>
              </a:lnSpc>
              <a:spcBef>
                <a:spcPts val="0"/>
              </a:spcBef>
              <a:spcAft>
                <a:spcPts val="0"/>
              </a:spcAft>
              <a:buClr>
                <a:schemeClr val="dk1"/>
              </a:buClr>
              <a:buSzPct val="100000"/>
              <a:buFont typeface="Calibri"/>
              <a:buNone/>
            </a:pPr>
            <a:r>
              <a:rPr lang="en-US" sz="1200" b="1" i="0" u="none" strike="noStrike" cap="none" dirty="0">
                <a:solidFill>
                  <a:schemeClr val="dk1"/>
                </a:solidFill>
                <a:latin typeface="+mn-lt"/>
                <a:ea typeface="Calibri"/>
                <a:cs typeface="Calibri"/>
                <a:sym typeface="Calibri"/>
              </a:rPr>
              <a:t>Facilitator says:</a:t>
            </a:r>
            <a:r>
              <a:rPr lang="en-US" sz="1200" b="0" i="0" u="none" strike="noStrike" cap="none" dirty="0">
                <a:solidFill>
                  <a:schemeClr val="dk1"/>
                </a:solidFill>
                <a:latin typeface="+mn-lt"/>
                <a:ea typeface="Calibri"/>
                <a:cs typeface="Calibri"/>
                <a:sym typeface="Calibri"/>
              </a:rPr>
              <a:t> Teachers who believe in an initiative will not resist it. They embrace change in practice. Teachers need to feel ownership and relevance.  By </a:t>
            </a:r>
            <a:r>
              <a:rPr lang="en-US" sz="1200" b="0" i="1" u="none" strike="noStrike" cap="none" dirty="0">
                <a:solidFill>
                  <a:schemeClr val="dk1"/>
                </a:solidFill>
                <a:latin typeface="+mn-lt"/>
                <a:ea typeface="Calibri"/>
                <a:cs typeface="Calibri"/>
                <a:sym typeface="Calibri"/>
              </a:rPr>
              <a:t>asking</a:t>
            </a:r>
            <a:r>
              <a:rPr lang="en-US" sz="1200" b="0" i="0" u="none" strike="noStrike" cap="none" dirty="0">
                <a:solidFill>
                  <a:schemeClr val="dk1"/>
                </a:solidFill>
                <a:latin typeface="+mn-lt"/>
                <a:ea typeface="Calibri"/>
                <a:cs typeface="Calibri"/>
                <a:sym typeface="Calibri"/>
              </a:rPr>
              <a:t> teachers what they and their students need and supporting a peer-led community you can create this ownership and drives sustained change in practice.</a:t>
            </a:r>
          </a:p>
          <a:p>
            <a:pPr marL="0" marR="0" lvl="0" indent="-76200" algn="l" rtl="0">
              <a:lnSpc>
                <a:spcPct val="100000"/>
              </a:lnSpc>
              <a:spcBef>
                <a:spcPts val="0"/>
              </a:spcBef>
              <a:spcAft>
                <a:spcPts val="0"/>
              </a:spcAft>
              <a:buClr>
                <a:schemeClr val="dk1"/>
              </a:buClr>
              <a:buSzPct val="100000"/>
              <a:buFont typeface="Calibri"/>
              <a:buNone/>
            </a:pPr>
            <a:endParaRPr lang="en-US" sz="1200" b="0" i="0" u="none" strike="noStrike" cap="none" baseline="0" dirty="0">
              <a:solidFill>
                <a:schemeClr val="dk1"/>
              </a:solidFill>
              <a:latin typeface="Calibri"/>
              <a:ea typeface="Calibri"/>
              <a:cs typeface="Calibri"/>
              <a:sym typeface="Calibri"/>
            </a:endParaRPr>
          </a:p>
          <a:p>
            <a:pPr marL="0" marR="0" lvl="0" indent="-76200" algn="l" rtl="0">
              <a:lnSpc>
                <a:spcPct val="100000"/>
              </a:lnSpc>
              <a:spcBef>
                <a:spcPts val="0"/>
              </a:spcBef>
              <a:spcAft>
                <a:spcPts val="0"/>
              </a:spcAft>
              <a:buClr>
                <a:schemeClr val="dk1"/>
              </a:buClr>
              <a:buSzPct val="100000"/>
              <a:buFont typeface="Calibri"/>
              <a:buNone/>
            </a:pPr>
            <a:endParaRPr lang="en-US" sz="1200" b="0" i="0" u="none" strike="noStrike" cap="none" dirty="0">
              <a:solidFill>
                <a:schemeClr val="dk1"/>
              </a:solidFill>
              <a:latin typeface="Calibri"/>
              <a:ea typeface="Calibri"/>
              <a:cs typeface="Calibri"/>
              <a:sym typeface="Calibri"/>
            </a:endParaRPr>
          </a:p>
        </p:txBody>
      </p:sp>
      <p:sp>
        <p:nvSpPr>
          <p:cNvPr id="976" name="Shape 976"/>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135</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87370755"/>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30 seconds</a:t>
            </a:r>
          </a:p>
          <a:p>
            <a:endParaRPr lang="en-US" dirty="0"/>
          </a:p>
          <a:p>
            <a:r>
              <a:rPr lang="en-US" b="1" dirty="0"/>
              <a:t>Facilitator does</a:t>
            </a:r>
            <a:r>
              <a:rPr lang="en-US" dirty="0"/>
              <a:t>:</a:t>
            </a:r>
            <a:r>
              <a:rPr lang="en-US" baseline="0" dirty="0"/>
              <a:t> read the slide</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136</a:t>
            </a:fld>
            <a:endParaRPr lang="en-US" dirty="0"/>
          </a:p>
        </p:txBody>
      </p:sp>
    </p:spTree>
    <p:extLst>
      <p:ext uri="{BB962C8B-B14F-4D97-AF65-F5344CB8AC3E}">
        <p14:creationId xmlns:p14="http://schemas.microsoft.com/office/powerpoint/2010/main" val="726809589"/>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8 minutes</a:t>
            </a:r>
          </a:p>
          <a:p>
            <a:endParaRPr lang="en-US" dirty="0"/>
          </a:p>
          <a:p>
            <a:r>
              <a:rPr lang="en-US" b="1" dirty="0"/>
              <a:t>Facilitator does:</a:t>
            </a:r>
            <a:r>
              <a:rPr lang="en-US" b="1" baseline="0" dirty="0"/>
              <a:t> </a:t>
            </a:r>
            <a:r>
              <a:rPr lang="en-US" baseline="0" dirty="0"/>
              <a:t>Direct participants to the reflection tool in their note-catchers.  Provide independent work time; if participants are here with a partner from their school, they should take some time to reflect independently before working with that partner. </a:t>
            </a:r>
          </a:p>
          <a:p>
            <a:endParaRPr lang="en-US" baseline="0" dirty="0"/>
          </a:p>
          <a:p>
            <a:r>
              <a:rPr lang="en-US" baseline="0" dirty="0"/>
              <a:t>Circulate during work time, support and check-in as needed.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137</a:t>
            </a:fld>
            <a:endParaRPr lang="en-US" dirty="0"/>
          </a:p>
        </p:txBody>
      </p:sp>
    </p:spTree>
    <p:extLst>
      <p:ext uri="{BB962C8B-B14F-4D97-AF65-F5344CB8AC3E}">
        <p14:creationId xmlns:p14="http://schemas.microsoft.com/office/powerpoint/2010/main" val="1822659933"/>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7"/>
        <p:cNvGrpSpPr/>
        <p:nvPr/>
      </p:nvGrpSpPr>
      <p:grpSpPr>
        <a:xfrm>
          <a:off x="0" y="0"/>
          <a:ext cx="0" cy="0"/>
          <a:chOff x="0" y="0"/>
          <a:chExt cx="0" cy="0"/>
        </a:xfrm>
      </p:grpSpPr>
      <p:sp>
        <p:nvSpPr>
          <p:cNvPr id="898" name="Shape 89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99" name="Shape 899"/>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p:txBody>
      </p:sp>
      <p:sp>
        <p:nvSpPr>
          <p:cNvPr id="900" name="Shape 900"/>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138</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48393968"/>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7"/>
        <p:cNvGrpSpPr/>
        <p:nvPr/>
      </p:nvGrpSpPr>
      <p:grpSpPr>
        <a:xfrm>
          <a:off x="0" y="0"/>
          <a:ext cx="0" cy="0"/>
          <a:chOff x="0" y="0"/>
          <a:chExt cx="0" cy="0"/>
        </a:xfrm>
      </p:grpSpPr>
      <p:sp>
        <p:nvSpPr>
          <p:cNvPr id="898" name="Shape 89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99" name="Shape 899"/>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p:txBody>
      </p:sp>
      <p:sp>
        <p:nvSpPr>
          <p:cNvPr id="900" name="Shape 900"/>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139</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008996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Shape 18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90" name="Shape 190"/>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3 min (transition + intro this activity) </a:t>
            </a:r>
          </a:p>
          <a:p>
            <a:pPr marL="0" marR="0" lvl="0" indent="0" algn="l" rtl="0">
              <a:spcBef>
                <a:spcPts val="0"/>
              </a:spcBef>
              <a:buSzPct val="25000"/>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Say</a:t>
            </a:r>
            <a:r>
              <a:rPr lang="en-US" sz="1200" b="0" i="0" u="none" strike="noStrike" cap="none" dirty="0">
                <a:solidFill>
                  <a:schemeClr val="dk1"/>
                </a:solidFill>
                <a:latin typeface="Calibri"/>
                <a:ea typeface="Calibri"/>
                <a:cs typeface="Calibri"/>
                <a:sym typeface="Calibri"/>
              </a:rPr>
              <a:t>: Our </a:t>
            </a:r>
            <a:r>
              <a:rPr lang="en-US" dirty="0"/>
              <a:t>schools’, district’s and state’s work with the Guidebooks ELA curriculum is unique!  Our curriculum work and it’s impact on students has been </a:t>
            </a:r>
            <a:r>
              <a:rPr lang="en-US" sz="1200" b="0" i="0" u="none" strike="noStrike" cap="none" dirty="0">
                <a:solidFill>
                  <a:schemeClr val="dk1"/>
                </a:solidFill>
                <a:latin typeface="Calibri"/>
                <a:ea typeface="Calibri"/>
                <a:cs typeface="Calibri"/>
                <a:sym typeface="Calibri"/>
              </a:rPr>
              <a:t>featured nationally.  </a:t>
            </a:r>
            <a:r>
              <a:rPr lang="en-US" sz="1200" b="0" i="1" u="none" strike="noStrike" cap="none" dirty="0">
                <a:solidFill>
                  <a:schemeClr val="dk1"/>
                </a:solidFill>
                <a:latin typeface="Calibri"/>
                <a:ea typeface="Calibri"/>
                <a:cs typeface="Calibri"/>
                <a:sym typeface="Calibri"/>
              </a:rPr>
              <a:t>Education Next </a:t>
            </a:r>
            <a:r>
              <a:rPr lang="en-US" sz="1200" b="0" i="0" u="none" strike="noStrike" cap="none" dirty="0">
                <a:solidFill>
                  <a:schemeClr val="dk1"/>
                </a:solidFill>
                <a:latin typeface="Calibri"/>
                <a:ea typeface="Calibri"/>
                <a:cs typeface="Calibri"/>
                <a:sym typeface="Calibri"/>
              </a:rPr>
              <a:t>published an article about Louisiana, which explored the impact of our decision to focus our reform initiatives around curriculum. We won’t have time to read this article in its entirety today – just a few highlights from it to put our curriculum use in context. </a:t>
            </a:r>
          </a:p>
          <a:p>
            <a:pPr marL="0" marR="0" lvl="0" indent="0" algn="l" rtl="0">
              <a:spcBef>
                <a:spcPts val="0"/>
              </a:spcBef>
              <a:buSzPct val="25000"/>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sym typeface="Calibri"/>
              </a:rPr>
              <a:t>Image </a:t>
            </a:r>
            <a:r>
              <a:rPr lang="en-US" b="1" dirty="0"/>
              <a:t>S</a:t>
            </a:r>
            <a:r>
              <a:rPr lang="en-US" sz="1200" b="1" i="0" u="none" strike="noStrike" cap="none" dirty="0">
                <a:solidFill>
                  <a:schemeClr val="dk1"/>
                </a:solidFill>
                <a:sym typeface="Calibri"/>
              </a:rPr>
              <a:t>ource: </a:t>
            </a:r>
            <a:r>
              <a:rPr lang="en-US" sz="1200" b="0" i="0" u="none" strike="noStrike" cap="none" dirty="0">
                <a:solidFill>
                  <a:schemeClr val="dk1"/>
                </a:solidFill>
                <a:latin typeface="Calibri"/>
                <a:ea typeface="Calibri"/>
                <a:cs typeface="Calibri"/>
                <a:sym typeface="Calibri"/>
              </a:rPr>
              <a:t>https://</a:t>
            </a:r>
            <a:r>
              <a:rPr lang="en-US" sz="1200" b="0" i="0" u="none" strike="noStrike" cap="none" dirty="0" err="1">
                <a:solidFill>
                  <a:schemeClr val="dk1"/>
                </a:solidFill>
                <a:latin typeface="Calibri"/>
                <a:ea typeface="Calibri"/>
                <a:cs typeface="Calibri"/>
                <a:sym typeface="Calibri"/>
              </a:rPr>
              <a:t>pixabay.com</a:t>
            </a:r>
            <a:r>
              <a:rPr lang="en-US" sz="1200" b="0" i="0" u="none" strike="noStrike" cap="none" dirty="0">
                <a:solidFill>
                  <a:schemeClr val="dk1"/>
                </a:solidFill>
                <a:latin typeface="Calibri"/>
                <a:ea typeface="Calibri"/>
                <a:cs typeface="Calibri"/>
                <a:sym typeface="Calibri"/>
              </a:rPr>
              <a:t>/en/needle-thread-needles-sewing-106373/</a:t>
            </a:r>
          </a:p>
        </p:txBody>
      </p:sp>
      <p:sp>
        <p:nvSpPr>
          <p:cNvPr id="191" name="Shape 19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14</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28382060"/>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7"/>
        <p:cNvGrpSpPr/>
        <p:nvPr/>
      </p:nvGrpSpPr>
      <p:grpSpPr>
        <a:xfrm>
          <a:off x="0" y="0"/>
          <a:ext cx="0" cy="0"/>
          <a:chOff x="0" y="0"/>
          <a:chExt cx="0" cy="0"/>
        </a:xfrm>
      </p:grpSpPr>
      <p:sp>
        <p:nvSpPr>
          <p:cNvPr id="898" name="Shape 89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99" name="Shape 899"/>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p:txBody>
      </p:sp>
      <p:sp>
        <p:nvSpPr>
          <p:cNvPr id="900" name="Shape 900"/>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140</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300469"/>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0"/>
        <p:cNvGrpSpPr/>
        <p:nvPr/>
      </p:nvGrpSpPr>
      <p:grpSpPr>
        <a:xfrm>
          <a:off x="0" y="0"/>
          <a:ext cx="0" cy="0"/>
          <a:chOff x="0" y="0"/>
          <a:chExt cx="0" cy="0"/>
        </a:xfrm>
      </p:grpSpPr>
      <p:sp>
        <p:nvSpPr>
          <p:cNvPr id="1081" name="Shape 108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082" name="Shape 1082"/>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0" i="0" u="none" strike="noStrike" cap="none" baseline="0" dirty="0">
                <a:solidFill>
                  <a:schemeClr val="dk1"/>
                </a:solidFill>
                <a:latin typeface="Calibri"/>
                <a:ea typeface="Calibri"/>
                <a:cs typeface="Calibri"/>
                <a:sym typeface="Calibri"/>
              </a:rPr>
              <a:t>4 minutes</a:t>
            </a:r>
          </a:p>
          <a:p>
            <a:pPr marL="0" marR="0" lvl="0" indent="0" algn="l" rtl="0">
              <a:spcBef>
                <a:spcPts val="0"/>
              </a:spcBef>
              <a:buSzPct val="25000"/>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Have a volunteer read aloud the discussion questions.  Provide a moment of independent reflection time.  Then have participants meet with their pelican partner to discuss.  If time allows, invite a few participants to share out with the whole group. </a:t>
            </a:r>
            <a:endParaRPr lang="en-US" sz="1200" b="0" i="0" u="none" strike="noStrike" cap="none" dirty="0">
              <a:solidFill>
                <a:schemeClr val="dk1"/>
              </a:solidFill>
              <a:latin typeface="Calibri"/>
              <a:ea typeface="Calibri"/>
              <a:cs typeface="Calibri"/>
              <a:sym typeface="Calibri"/>
            </a:endParaRPr>
          </a:p>
        </p:txBody>
      </p:sp>
      <p:sp>
        <p:nvSpPr>
          <p:cNvPr id="1083" name="Shape 1083"/>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141</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61880417"/>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15 minutes </a:t>
            </a:r>
          </a:p>
        </p:txBody>
      </p:sp>
      <p:sp>
        <p:nvSpPr>
          <p:cNvPr id="4" name="Slide Number Placeholder 3"/>
          <p:cNvSpPr>
            <a:spLocks noGrp="1"/>
          </p:cNvSpPr>
          <p:nvPr>
            <p:ph type="sldNum" sz="quarter" idx="10"/>
          </p:nvPr>
        </p:nvSpPr>
        <p:spPr/>
        <p:txBody>
          <a:bodyPr/>
          <a:lstStyle/>
          <a:p>
            <a:fld id="{86425DA3-A274-D349-A373-1D0D30C163E5}" type="slidenum">
              <a:rPr lang="en-US" smtClean="0"/>
              <a:t>142</a:t>
            </a:fld>
            <a:endParaRPr lang="en-US" dirty="0"/>
          </a:p>
        </p:txBody>
      </p:sp>
    </p:spTree>
    <p:extLst>
      <p:ext uri="{BB962C8B-B14F-4D97-AF65-F5344CB8AC3E}">
        <p14:creationId xmlns:p14="http://schemas.microsoft.com/office/powerpoint/2010/main" val="1800645999"/>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8"/>
        <p:cNvGrpSpPr/>
        <p:nvPr/>
      </p:nvGrpSpPr>
      <p:grpSpPr>
        <a:xfrm>
          <a:off x="0" y="0"/>
          <a:ext cx="0" cy="0"/>
          <a:chOff x="0" y="0"/>
          <a:chExt cx="0" cy="0"/>
        </a:xfrm>
      </p:grpSpPr>
      <p:sp>
        <p:nvSpPr>
          <p:cNvPr id="1089" name="Shape 108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090" name="Shape 1090"/>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indent="0">
              <a:buSzPct val="100000"/>
              <a:buFont typeface="Arial"/>
              <a:buNone/>
            </a:pPr>
            <a:endParaRPr sz="1200" b="0" i="0" u="none" strike="noStrike" cap="none" dirty="0">
              <a:solidFill>
                <a:schemeClr val="dk1"/>
              </a:solidFill>
              <a:latin typeface="Calibri"/>
              <a:ea typeface="Calibri"/>
              <a:cs typeface="Calibri"/>
              <a:sym typeface="Calibri"/>
            </a:endParaRPr>
          </a:p>
        </p:txBody>
      </p:sp>
      <p:sp>
        <p:nvSpPr>
          <p:cNvPr id="1091" name="Shape 109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143</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59805027"/>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6 minutes</a:t>
            </a:r>
          </a:p>
          <a:p>
            <a:endParaRPr lang="en-US" dirty="0"/>
          </a:p>
          <a:p>
            <a:r>
              <a:rPr lang="en-US" b="1" dirty="0"/>
              <a:t>Facilitator</a:t>
            </a:r>
            <a:r>
              <a:rPr lang="en-US" b="1" baseline="0" dirty="0"/>
              <a:t> does: </a:t>
            </a:r>
            <a:r>
              <a:rPr lang="en-US" baseline="0" dirty="0"/>
              <a:t>Review reflection questions (or have a volunteer read them aloud for the group).  Provide 3 minutes of independent reflection time and point participants to the space in their note-catcher where they can record their thoughts. Then have participants discuss with a partner or at their table groups.</a:t>
            </a:r>
          </a:p>
          <a:p>
            <a:endParaRPr lang="en-US" baseline="0" dirty="0"/>
          </a:p>
          <a:p>
            <a:r>
              <a:rPr lang="en-US" b="1" baseline="0" dirty="0"/>
              <a:t>Note: </a:t>
            </a:r>
            <a:r>
              <a:rPr lang="en-US" baseline="0" dirty="0"/>
              <a:t>no need for a whole group share out after this activity (as you walk around and listen to conversations you may identify a handful of things you want to share that you heard if they are relevant to the content that’s coming up.)</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144</a:t>
            </a:fld>
            <a:endParaRPr lang="en-US" dirty="0"/>
          </a:p>
        </p:txBody>
      </p:sp>
    </p:spTree>
    <p:extLst>
      <p:ext uri="{BB962C8B-B14F-4D97-AF65-F5344CB8AC3E}">
        <p14:creationId xmlns:p14="http://schemas.microsoft.com/office/powerpoint/2010/main" val="113551455"/>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1"/>
        <p:cNvGrpSpPr/>
        <p:nvPr/>
      </p:nvGrpSpPr>
      <p:grpSpPr>
        <a:xfrm>
          <a:off x="0" y="0"/>
          <a:ext cx="0" cy="0"/>
          <a:chOff x="0" y="0"/>
          <a:chExt cx="0" cy="0"/>
        </a:xfrm>
      </p:grpSpPr>
      <p:sp>
        <p:nvSpPr>
          <p:cNvPr id="1102" name="Shape 110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03" name="Shape 1103"/>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30 seconds</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Facilitator does</a:t>
            </a:r>
            <a:r>
              <a:rPr lang="en-US" sz="1200" b="0" i="0" u="none" strike="noStrike" cap="none" dirty="0">
                <a:solidFill>
                  <a:schemeClr val="dk1"/>
                </a:solidFill>
                <a:latin typeface="Calibri"/>
                <a:ea typeface="Calibri"/>
                <a:cs typeface="Calibri"/>
                <a:sym typeface="Calibri"/>
              </a:rPr>
              <a:t>: Review objectives or have participants read them to themselves</a:t>
            </a:r>
          </a:p>
        </p:txBody>
      </p:sp>
      <p:sp>
        <p:nvSpPr>
          <p:cNvPr id="1104" name="Shape 1104"/>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145</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3132983"/>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6"/>
        <p:cNvGrpSpPr/>
        <p:nvPr/>
      </p:nvGrpSpPr>
      <p:grpSpPr>
        <a:xfrm>
          <a:off x="0" y="0"/>
          <a:ext cx="0" cy="0"/>
          <a:chOff x="0" y="0"/>
          <a:chExt cx="0" cy="0"/>
        </a:xfrm>
      </p:grpSpPr>
      <p:sp>
        <p:nvSpPr>
          <p:cNvPr id="1117" name="Shape 111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18" name="Shape 1118"/>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1 minute</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Facilitator says: </a:t>
            </a:r>
            <a:r>
              <a:rPr lang="en-US" sz="1200" b="0" i="0" u="none" strike="noStrike" cap="none" dirty="0">
                <a:solidFill>
                  <a:schemeClr val="dk1"/>
                </a:solidFill>
                <a:latin typeface="Calibri"/>
                <a:ea typeface="Calibri"/>
                <a:cs typeface="Calibri"/>
                <a:sym typeface="Calibri"/>
              </a:rPr>
              <a:t>Let’s start, of</a:t>
            </a:r>
            <a:r>
              <a:rPr lang="en-US" sz="1200" b="0" i="0" u="none" strike="noStrike" cap="none" baseline="0" dirty="0">
                <a:solidFill>
                  <a:schemeClr val="dk1"/>
                </a:solidFill>
                <a:latin typeface="Calibri"/>
                <a:ea typeface="Calibri"/>
                <a:cs typeface="Calibri"/>
                <a:sym typeface="Calibri"/>
              </a:rPr>
              <a:t> course, with the vision.  What are we all hoping to achieve through this initiative?</a:t>
            </a:r>
          </a:p>
          <a:p>
            <a:pPr marL="0" marR="0" lvl="0" indent="0" algn="l" rtl="0">
              <a:spcBef>
                <a:spcPts val="0"/>
              </a:spcBef>
              <a:buSzPct val="25000"/>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Read or have volunteers read each box</a:t>
            </a:r>
            <a:endParaRPr lang="en-US" sz="1200" b="0" i="0" u="none" strike="noStrike" cap="none" dirty="0">
              <a:solidFill>
                <a:schemeClr val="dk1"/>
              </a:solidFill>
              <a:latin typeface="Calibri"/>
              <a:ea typeface="Calibri"/>
              <a:cs typeface="Calibri"/>
              <a:sym typeface="Calibri"/>
            </a:endParaRPr>
          </a:p>
        </p:txBody>
      </p:sp>
      <p:sp>
        <p:nvSpPr>
          <p:cNvPr id="1119" name="Shape 1119"/>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146</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64527194"/>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4"/>
        <p:cNvGrpSpPr/>
        <p:nvPr/>
      </p:nvGrpSpPr>
      <p:grpSpPr>
        <a:xfrm>
          <a:off x="0" y="0"/>
          <a:ext cx="0" cy="0"/>
          <a:chOff x="0" y="0"/>
          <a:chExt cx="0" cy="0"/>
        </a:xfrm>
      </p:grpSpPr>
      <p:sp>
        <p:nvSpPr>
          <p:cNvPr id="1125" name="Shape 112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26" name="Shape 1126"/>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1 minute</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Calibri" charset="0"/>
                <a:ea typeface="Calibri" charset="0"/>
                <a:cs typeface="Calibri" charset="0"/>
              </a:rPr>
              <a:t>Facilitator says:</a:t>
            </a:r>
            <a:r>
              <a:rPr lang="en-US" sz="1200" b="1" baseline="0" dirty="0">
                <a:latin typeface="Calibri" charset="0"/>
                <a:ea typeface="Calibri" charset="0"/>
                <a:cs typeface="Calibri" charset="0"/>
              </a:rPr>
              <a:t> </a:t>
            </a:r>
            <a:r>
              <a:rPr lang="en-US" sz="1200" baseline="0" dirty="0">
                <a:latin typeface="Calibri" charset="0"/>
                <a:ea typeface="Calibri" charset="0"/>
                <a:cs typeface="Calibri" charset="0"/>
              </a:rPr>
              <a:t>So we have a clear vision, but the question now is “how do we get there?” This is a big question and one that we can not answer today in one sitting – this question is going to be answered over the course of our 9 days of learning together! So for now, we are going to begin by providing time and space for you to BEGIN thinking about your own unique context.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aseline="0" dirty="0">
              <a:latin typeface="Calibri" charset="0"/>
              <a:ea typeface="Calibri" charset="0"/>
              <a:cs typeface="Calibri"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Calibri" charset="0"/>
                <a:ea typeface="Calibri" charset="0"/>
                <a:cs typeface="Calibri" charset="0"/>
              </a:rPr>
              <a:t>We </a:t>
            </a:r>
            <a:r>
              <a:rPr lang="en-US" sz="1200" b="0" i="0" u="none" strike="noStrike" cap="none" dirty="0">
                <a:solidFill>
                  <a:schemeClr val="dk1"/>
                </a:solidFill>
                <a:latin typeface="+mn-lt"/>
                <a:ea typeface="Calibri"/>
                <a:cs typeface="Calibri"/>
                <a:sym typeface="Calibri"/>
              </a:rPr>
              <a:t>understand and acknowledge that this “desired state” for PL is not built overnight.  It takes finding time where there is no time.  It takes changing hearts and changing minds about what is best for students.  It takes creating a true</a:t>
            </a:r>
            <a:r>
              <a:rPr lang="en-US" sz="1200" b="0" i="0" u="none" strike="noStrike" cap="none" baseline="0" dirty="0">
                <a:solidFill>
                  <a:schemeClr val="dk1"/>
                </a:solidFill>
                <a:latin typeface="+mn-lt"/>
                <a:ea typeface="Calibri"/>
                <a:cs typeface="Calibri"/>
                <a:sym typeface="Calibri"/>
              </a:rPr>
              <a:t> community and ensuring there are systems and structures in place to support the work so that teachers can learn and apply the content. </a:t>
            </a:r>
            <a:r>
              <a:rPr lang="en-US" sz="1200" b="0" i="0" u="none" strike="noStrike" cap="none" dirty="0">
                <a:solidFill>
                  <a:schemeClr val="dk1"/>
                </a:solidFill>
                <a:latin typeface="+mn-lt"/>
                <a:ea typeface="Calibri"/>
                <a:cs typeface="Calibri"/>
                <a:sym typeface="Calibri"/>
              </a:rPr>
              <a:t>And, for that reason, we want to spend this next session helping you with the initial work of analyzing your current situation and brainstorming a plan. </a:t>
            </a:r>
            <a:endParaRPr lang="en-US" sz="1200" b="1"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That being said, we want to honor the reality you face as an educator.  It’s important to do a realistic assessment of both the areas of strength that exist in your district/parish that will support effective professional learning, as well as the roadblocks and obstacles you might face.  This is your “current state”- it’s the reality you face an educator in your district every day.  Many of you may already thinking about areas of strength to capitalize upon, or about the roadblocks and obstacles that may arise.</a:t>
            </a:r>
          </a:p>
          <a:p>
            <a:pPr marL="0" marR="0" lvl="0" indent="0" algn="l" rtl="0">
              <a:spcBef>
                <a:spcPts val="0"/>
              </a:spcBef>
              <a:buSzPct val="25000"/>
              <a:buNone/>
            </a:pPr>
            <a:endParaRPr sz="1200" b="0" i="0" u="none" strike="noStrike" cap="none" dirty="0">
              <a:solidFill>
                <a:schemeClr val="dk1"/>
              </a:solidFill>
              <a:latin typeface="Calibri"/>
              <a:ea typeface="Calibri"/>
              <a:cs typeface="Calibri"/>
              <a:sym typeface="Calibri"/>
            </a:endParaRPr>
          </a:p>
        </p:txBody>
      </p:sp>
      <p:sp>
        <p:nvSpPr>
          <p:cNvPr id="1127" name="Shape 1127"/>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147</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39740326"/>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4"/>
        <p:cNvGrpSpPr/>
        <p:nvPr/>
      </p:nvGrpSpPr>
      <p:grpSpPr>
        <a:xfrm>
          <a:off x="0" y="0"/>
          <a:ext cx="0" cy="0"/>
          <a:chOff x="0" y="0"/>
          <a:chExt cx="0" cy="0"/>
        </a:xfrm>
      </p:grpSpPr>
      <p:sp>
        <p:nvSpPr>
          <p:cNvPr id="1145" name="Shape 114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46" name="Shape 1146"/>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1 minute</a:t>
            </a:r>
          </a:p>
          <a:p>
            <a:pPr lvl="0">
              <a:buSzPct val="25000"/>
              <a:buNone/>
            </a:pPr>
            <a:endParaRPr lang="en-US" dirty="0"/>
          </a:p>
          <a:p>
            <a:pPr lvl="0">
              <a:buSzPct val="25000"/>
              <a:buNone/>
            </a:pPr>
            <a:r>
              <a:rPr lang="en-US" b="1" dirty="0"/>
              <a:t>Facilitator says: </a:t>
            </a:r>
            <a:r>
              <a:rPr lang="en-US" sz="1200" b="0" i="0" u="none" strike="noStrike" cap="none" dirty="0">
                <a:solidFill>
                  <a:schemeClr val="dk1"/>
                </a:solidFill>
                <a:latin typeface="Calibri"/>
                <a:ea typeface="Calibri"/>
                <a:cs typeface="Calibri"/>
                <a:sym typeface="Calibri"/>
              </a:rPr>
              <a:t>You work in a living, breathing</a:t>
            </a:r>
            <a:r>
              <a:rPr lang="en-US" sz="1200" b="0" i="0" u="none" strike="noStrike" cap="none" baseline="0" dirty="0">
                <a:solidFill>
                  <a:schemeClr val="dk1"/>
                </a:solidFill>
                <a:latin typeface="Calibri"/>
                <a:ea typeface="Calibri"/>
                <a:cs typeface="Calibri"/>
                <a:sym typeface="Calibri"/>
              </a:rPr>
              <a:t> school district with its own unique strengths and challenges, and it’s important to consider these as you enter your role as a Content Leader.  We are going to perform a SWOT analysis this afternoon.  </a:t>
            </a:r>
          </a:p>
          <a:p>
            <a:pPr lvl="0">
              <a:buSzPct val="25000"/>
              <a:buNone/>
            </a:pPr>
            <a:endParaRPr lang="en-US" sz="1200" b="0" i="0" u="none" strike="noStrike" cap="none" baseline="0" dirty="0">
              <a:solidFill>
                <a:schemeClr val="dk1"/>
              </a:solidFill>
              <a:latin typeface="Calibri"/>
              <a:ea typeface="Calibri"/>
              <a:cs typeface="Calibri"/>
              <a:sym typeface="Calibri"/>
            </a:endParaRPr>
          </a:p>
          <a:p>
            <a:pPr lvl="0">
              <a:buSzPct val="25000"/>
              <a:buNone/>
            </a:pPr>
            <a:r>
              <a:rPr lang="en-US" sz="1200" b="1" i="0" u="none" strike="noStrike" cap="none" baseline="0" dirty="0">
                <a:solidFill>
                  <a:schemeClr val="dk1"/>
                </a:solidFill>
                <a:latin typeface="Calibri"/>
                <a:ea typeface="Calibri"/>
                <a:cs typeface="Calibri"/>
                <a:sym typeface="Calibri"/>
              </a:rPr>
              <a:t>Facilitator does</a:t>
            </a:r>
            <a:r>
              <a:rPr lang="en-US" sz="1200" b="0" i="0" u="none" strike="noStrike" cap="none" baseline="0" dirty="0">
                <a:solidFill>
                  <a:schemeClr val="dk1"/>
                </a:solidFill>
                <a:latin typeface="Calibri"/>
                <a:ea typeface="Calibri"/>
                <a:cs typeface="Calibri"/>
                <a:sym typeface="Calibri"/>
              </a:rPr>
              <a:t>: Gauge participants’ familiarity of a SWOT analysis. Then, read the slide.</a:t>
            </a:r>
            <a:endParaRPr lang="is-IS" sz="1200" b="0" i="0" u="none" strike="noStrike" cap="none" baseline="0" dirty="0">
              <a:solidFill>
                <a:schemeClr val="dk1"/>
              </a:solidFill>
              <a:latin typeface="Calibri"/>
              <a:ea typeface="Calibri"/>
              <a:cs typeface="Calibri"/>
              <a:sym typeface="Calibri"/>
            </a:endParaRPr>
          </a:p>
          <a:p>
            <a:pPr lvl="0">
              <a:buSzPct val="25000"/>
              <a:buNone/>
            </a:pPr>
            <a:endParaRPr lang="is-IS" sz="1200" b="0" i="0" u="none" strike="noStrike" cap="none" baseline="0" dirty="0">
              <a:solidFill>
                <a:schemeClr val="dk1"/>
              </a:solidFill>
              <a:latin typeface="Calibri"/>
              <a:ea typeface="Calibri"/>
              <a:cs typeface="Calibri"/>
              <a:sym typeface="Calibri"/>
            </a:endParaRPr>
          </a:p>
          <a:p>
            <a:pPr lvl="0">
              <a:buSzPct val="25000"/>
              <a:buNone/>
            </a:pPr>
            <a:r>
              <a:rPr lang="is-IS" sz="1200" b="1" i="0" u="none" strike="noStrike" cap="none" baseline="0" dirty="0">
                <a:solidFill>
                  <a:schemeClr val="dk1"/>
                </a:solidFill>
                <a:latin typeface="Calibri"/>
                <a:ea typeface="Calibri"/>
                <a:cs typeface="Calibri"/>
                <a:sym typeface="Calibri"/>
              </a:rPr>
              <a:t>Image Source:</a:t>
            </a:r>
          </a:p>
          <a:p>
            <a:pPr lvl="0">
              <a:buSzPct val="25000"/>
              <a:buNone/>
            </a:pPr>
            <a:r>
              <a:rPr lang="en-US" sz="1200" b="0" i="0" u="none" strike="noStrike" cap="none" dirty="0">
                <a:solidFill>
                  <a:schemeClr val="dk1"/>
                </a:solidFill>
                <a:latin typeface="Calibri"/>
                <a:ea typeface="Calibri"/>
                <a:cs typeface="Calibri"/>
                <a:sym typeface="Calibri"/>
              </a:rPr>
              <a:t>https://pixabay.com/en/school-students-bus-school-bus-953123/</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p:txBody>
      </p:sp>
      <p:sp>
        <p:nvSpPr>
          <p:cNvPr id="1147" name="Shape 1147"/>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148</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13777856"/>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1"/>
        <p:cNvGrpSpPr/>
        <p:nvPr/>
      </p:nvGrpSpPr>
      <p:grpSpPr>
        <a:xfrm>
          <a:off x="0" y="0"/>
          <a:ext cx="0" cy="0"/>
          <a:chOff x="0" y="0"/>
          <a:chExt cx="0" cy="0"/>
        </a:xfrm>
      </p:grpSpPr>
      <p:sp>
        <p:nvSpPr>
          <p:cNvPr id="1152" name="Shape 115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53" name="Shape 1153"/>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1</a:t>
            </a:r>
            <a:r>
              <a:rPr lang="en-US" sz="1200" b="0" i="0" u="none" strike="noStrike" cap="none" baseline="0" dirty="0">
                <a:solidFill>
                  <a:schemeClr val="dk1"/>
                </a:solidFill>
                <a:latin typeface="Calibri"/>
                <a:ea typeface="Calibri"/>
                <a:cs typeface="Calibri"/>
                <a:sym typeface="Calibri"/>
              </a:rPr>
              <a:t> minute</a:t>
            </a:r>
          </a:p>
          <a:p>
            <a:pPr marL="0" marR="0" lvl="0" indent="0" algn="l" rtl="0">
              <a:spcBef>
                <a:spcPts val="0"/>
              </a:spcBef>
              <a:buSzPct val="25000"/>
              <a:buNone/>
            </a:pPr>
            <a:endParaRPr lang="en-US" sz="1200" b="0" i="0" u="none" strike="noStrike" cap="none" baseline="0" dirty="0">
              <a:solidFill>
                <a:schemeClr val="dk1"/>
              </a:solidFill>
              <a:latin typeface="Calibri"/>
              <a:ea typeface="Calibri"/>
              <a:cs typeface="Calibri"/>
              <a:sym typeface="Calibri"/>
            </a:endParaRPr>
          </a:p>
          <a:p>
            <a:pPr lvl="0">
              <a:buSzPct val="25000"/>
              <a:buNone/>
            </a:pPr>
            <a:r>
              <a:rPr lang="en-US" b="1" dirty="0"/>
              <a:t>Facilitator says: </a:t>
            </a:r>
            <a:r>
              <a:rPr lang="en-US" sz="1200" b="0" i="0" u="none" strike="noStrike" cap="none" baseline="0" dirty="0">
                <a:solidFill>
                  <a:schemeClr val="dk1"/>
                </a:solidFill>
                <a:latin typeface="Calibri"/>
                <a:ea typeface="Calibri"/>
                <a:cs typeface="Calibri"/>
                <a:sym typeface="Calibri"/>
              </a:rPr>
              <a:t>More specifically, in our SWOT analysis, we will have a chance to reflect on these questions</a:t>
            </a:r>
            <a:r>
              <a:rPr lang="is-IS" sz="1200" b="0" i="0" u="none" strike="noStrike" cap="none" baseline="0" dirty="0">
                <a:solidFill>
                  <a:schemeClr val="dk1"/>
                </a:solidFill>
                <a:latin typeface="Calibri"/>
                <a:ea typeface="Calibri"/>
                <a:cs typeface="Calibri"/>
                <a:sym typeface="Calibri"/>
              </a:rPr>
              <a:t>….</a:t>
            </a:r>
          </a:p>
          <a:p>
            <a:pPr lvl="0">
              <a:buSzPct val="25000"/>
              <a:buNone/>
            </a:pPr>
            <a:endParaRPr lang="is-IS" sz="1200" b="0" i="0" u="none" strike="noStrike" cap="none" baseline="0" dirty="0">
              <a:solidFill>
                <a:schemeClr val="dk1"/>
              </a:solidFill>
              <a:latin typeface="Calibri"/>
              <a:ea typeface="Calibri"/>
              <a:cs typeface="Calibri"/>
              <a:sym typeface="Calibri"/>
            </a:endParaRPr>
          </a:p>
          <a:p>
            <a:pPr lvl="0">
              <a:buSzPct val="25000"/>
              <a:buNone/>
            </a:pPr>
            <a:r>
              <a:rPr lang="is-IS" sz="1200" b="1" i="0" u="none" strike="noStrike" cap="none" baseline="0" dirty="0">
                <a:solidFill>
                  <a:schemeClr val="dk1"/>
                </a:solidFill>
                <a:latin typeface="Calibri"/>
                <a:ea typeface="Calibri"/>
                <a:cs typeface="Calibri"/>
                <a:sym typeface="Calibri"/>
              </a:rPr>
              <a:t>Facilitator does</a:t>
            </a:r>
            <a:r>
              <a:rPr lang="is-IS" sz="1200" b="0" i="0" u="none" strike="noStrike" cap="none" baseline="0" dirty="0">
                <a:solidFill>
                  <a:schemeClr val="dk1"/>
                </a:solidFill>
                <a:latin typeface="Calibri"/>
                <a:ea typeface="Calibri"/>
                <a:cs typeface="Calibri"/>
                <a:sym typeface="Calibri"/>
              </a:rPr>
              <a:t>: Have volunteers read these guiding questions. </a:t>
            </a:r>
            <a:endParaRPr lang="en-US" sz="1200" b="0" i="0" u="none" strike="noStrike" cap="none" dirty="0">
              <a:solidFill>
                <a:schemeClr val="dk1"/>
              </a:solidFill>
              <a:latin typeface="Calibri"/>
              <a:ea typeface="Calibri"/>
              <a:cs typeface="Calibri"/>
              <a:sym typeface="Calibri"/>
            </a:endParaRPr>
          </a:p>
        </p:txBody>
      </p:sp>
      <p:sp>
        <p:nvSpPr>
          <p:cNvPr id="1154" name="Shape 1154"/>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149</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96743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Shape 19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99" name="Shape 199"/>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9 min</a:t>
            </a:r>
          </a:p>
          <a:p>
            <a:pPr marL="0" marR="0" lvl="0" indent="0" algn="l" rtl="0">
              <a:spcBef>
                <a:spcPts val="0"/>
              </a:spcBef>
              <a:buSzPct val="25000"/>
              <a:buNone/>
            </a:pPr>
            <a:endParaRPr sz="1200" b="0" i="0" u="none" strike="noStrike" cap="none" dirty="0">
              <a:solidFill>
                <a:schemeClr val="dk1"/>
              </a:solidFill>
              <a:latin typeface="Calibri"/>
              <a:ea typeface="Calibri"/>
              <a:cs typeface="Calibri"/>
              <a:sym typeface="Calibri"/>
            </a:endParaRPr>
          </a:p>
          <a:p>
            <a:pPr marL="171450" indent="-171450">
              <a:buSzPct val="100000"/>
              <a:buFont typeface="Arial"/>
              <a:buChar char="•"/>
            </a:pPr>
            <a:r>
              <a:rPr lang="en-US" sz="1200" b="0" i="0" u="none" strike="noStrike" cap="none" dirty="0">
                <a:solidFill>
                  <a:schemeClr val="dk1"/>
                </a:solidFill>
                <a:latin typeface="Calibri"/>
                <a:ea typeface="Calibri"/>
                <a:cs typeface="Calibri"/>
                <a:sym typeface="Calibri"/>
              </a:rPr>
              <a:t>Review directions and refer participants to the handout: “Louisiana in the News,” which includes 10 quotes from the “Louisiana Threads the Needle on Ed Reform” article that was published in Education Next.</a:t>
            </a:r>
          </a:p>
          <a:p>
            <a:pPr marL="171450" indent="-171450">
              <a:buSzPct val="100000"/>
              <a:buFont typeface="Arial"/>
              <a:buChar char="•"/>
            </a:pPr>
            <a:r>
              <a:rPr lang="en-US" sz="1200" b="0" i="0" u="none" strike="noStrike" cap="none" dirty="0">
                <a:solidFill>
                  <a:schemeClr val="dk1"/>
                </a:solidFill>
                <a:latin typeface="Calibri"/>
                <a:ea typeface="Calibri"/>
                <a:cs typeface="Calibri"/>
                <a:sym typeface="Calibri"/>
              </a:rPr>
              <a:t>Afterwards, invite 1-2 participants to share out with the whole group (you’ll need to bring the </a:t>
            </a:r>
            <a:r>
              <a:rPr lang="en-US" sz="1200" b="0" i="0" u="none" strike="noStrike" cap="none" dirty="0" err="1">
                <a:solidFill>
                  <a:schemeClr val="dk1"/>
                </a:solidFill>
                <a:latin typeface="Calibri"/>
                <a:ea typeface="Calibri"/>
                <a:cs typeface="Calibri"/>
                <a:sym typeface="Calibri"/>
              </a:rPr>
              <a:t>mic</a:t>
            </a:r>
            <a:r>
              <a:rPr lang="en-US" sz="1200" b="0" i="0" u="none" strike="noStrike" cap="none" dirty="0">
                <a:solidFill>
                  <a:schemeClr val="dk1"/>
                </a:solidFill>
                <a:latin typeface="Calibri"/>
                <a:ea typeface="Calibri"/>
                <a:cs typeface="Calibri"/>
                <a:sym typeface="Calibri"/>
              </a:rPr>
              <a:t> around).  </a:t>
            </a:r>
          </a:p>
          <a:p>
            <a:pPr marL="0" marR="0" lvl="0" indent="0" algn="l" rtl="0">
              <a:spcBef>
                <a:spcPts val="0"/>
              </a:spcBef>
              <a:buSzPct val="25000"/>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i="0" u="none" strike="noStrike" cap="none" dirty="0">
                <a:solidFill>
                  <a:schemeClr val="dk1"/>
                </a:solidFill>
                <a:latin typeface="Calibri"/>
                <a:ea typeface="Calibri"/>
                <a:cs typeface="Calibri"/>
                <a:sym typeface="Calibri"/>
              </a:rPr>
              <a:t>Follow-up questions (if time) </a:t>
            </a:r>
          </a:p>
          <a:p>
            <a:pPr marL="228600" marR="0" lvl="0" indent="-228600" algn="l" rtl="0">
              <a:spcBef>
                <a:spcPts val="0"/>
              </a:spcBef>
              <a:buClr>
                <a:schemeClr val="dk1"/>
              </a:buClr>
              <a:buSzPct val="100000"/>
              <a:buFont typeface="Calibri"/>
              <a:buAutoNum type="arabicParenR"/>
            </a:pPr>
            <a:r>
              <a:rPr lang="en-US" sz="1200" b="0" i="0" u="none" strike="noStrike" cap="none" dirty="0">
                <a:solidFill>
                  <a:schemeClr val="dk1"/>
                </a:solidFill>
                <a:latin typeface="Calibri"/>
                <a:ea typeface="Calibri"/>
                <a:cs typeface="Calibri"/>
                <a:sym typeface="Calibri"/>
              </a:rPr>
              <a:t>What was a favorite runner up quote? Why?</a:t>
            </a:r>
          </a:p>
          <a:p>
            <a:pPr marL="228600" marR="0" lvl="0" indent="-228600" algn="l" rtl="0">
              <a:spcBef>
                <a:spcPts val="0"/>
              </a:spcBef>
              <a:buClr>
                <a:schemeClr val="dk1"/>
              </a:buClr>
              <a:buSzPct val="100000"/>
              <a:buFont typeface="Calibri"/>
              <a:buAutoNum type="arabicParenR"/>
            </a:pPr>
            <a:r>
              <a:rPr lang="en-US" sz="1200" b="0" i="0" u="none" strike="noStrike" cap="none" dirty="0">
                <a:solidFill>
                  <a:schemeClr val="dk1"/>
                </a:solidFill>
                <a:latin typeface="Calibri"/>
                <a:ea typeface="Calibri"/>
                <a:cs typeface="Calibri"/>
                <a:sym typeface="Calibri"/>
              </a:rPr>
              <a:t>Which quotes gave you the biggest reaction? Why?</a:t>
            </a:r>
          </a:p>
          <a:p>
            <a:pPr marL="228600" marR="0" lvl="0" indent="-228600" algn="l" rtl="0">
              <a:spcBef>
                <a:spcPts val="0"/>
              </a:spcBef>
              <a:buClr>
                <a:schemeClr val="dk1"/>
              </a:buClr>
              <a:buSzPct val="100000"/>
              <a:buFont typeface="Calibri"/>
              <a:buAutoNum type="arabicParenR"/>
            </a:pPr>
            <a:r>
              <a:rPr lang="en-US" sz="1200" b="0" i="0" u="none" strike="noStrike" cap="none" dirty="0">
                <a:solidFill>
                  <a:schemeClr val="dk1"/>
                </a:solidFill>
                <a:latin typeface="Calibri"/>
                <a:ea typeface="Calibri"/>
                <a:cs typeface="Calibri"/>
                <a:sym typeface="Calibri"/>
              </a:rPr>
              <a:t>How did reading these quotes make you feel about the state of education in Louisiana right now? </a:t>
            </a:r>
          </a:p>
          <a:p>
            <a:pPr marL="457200" marR="0" lvl="1" indent="-76200" algn="l" rtl="0">
              <a:spcBef>
                <a:spcPts val="0"/>
              </a:spcBef>
              <a:buClr>
                <a:schemeClr val="dk1"/>
              </a:buClr>
              <a:buSzPct val="100000"/>
              <a:buFont typeface="Calibri"/>
              <a:buNone/>
            </a:pPr>
            <a:r>
              <a:rPr lang="en-US" sz="1200" b="0" i="0" u="none" strike="noStrike" cap="none" dirty="0">
                <a:solidFill>
                  <a:schemeClr val="dk1"/>
                </a:solidFill>
                <a:latin typeface="Calibri"/>
                <a:ea typeface="Calibri"/>
                <a:cs typeface="Calibri"/>
                <a:sym typeface="Calibri"/>
              </a:rPr>
              <a:t>* be sure to ask this and field some responses as a transition to the next slide</a:t>
            </a:r>
          </a:p>
        </p:txBody>
      </p:sp>
      <p:sp>
        <p:nvSpPr>
          <p:cNvPr id="200" name="Shape 200"/>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15</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75605343"/>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8"/>
        <p:cNvGrpSpPr/>
        <p:nvPr/>
      </p:nvGrpSpPr>
      <p:grpSpPr>
        <a:xfrm>
          <a:off x="0" y="0"/>
          <a:ext cx="0" cy="0"/>
          <a:chOff x="0" y="0"/>
          <a:chExt cx="0" cy="0"/>
        </a:xfrm>
      </p:grpSpPr>
      <p:sp>
        <p:nvSpPr>
          <p:cNvPr id="1159" name="Shape 115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60" name="Shape 1160"/>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10 minutes</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Facilitator does</a:t>
            </a:r>
            <a:r>
              <a:rPr lang="en-US" sz="1200" b="0" i="0" u="none" strike="noStrike" cap="none" dirty="0">
                <a:solidFill>
                  <a:schemeClr val="dk1"/>
                </a:solidFill>
                <a:latin typeface="Calibri"/>
                <a:ea typeface="Calibri"/>
                <a:cs typeface="Calibri"/>
                <a:sym typeface="Calibri"/>
              </a:rPr>
              <a:t>: Review directions</a:t>
            </a:r>
            <a:r>
              <a:rPr lang="en-US" sz="1200" b="0" i="0" u="none" strike="noStrike" cap="none" baseline="0" dirty="0">
                <a:solidFill>
                  <a:schemeClr val="dk1"/>
                </a:solidFill>
                <a:latin typeface="Calibri"/>
                <a:ea typeface="Calibri"/>
                <a:cs typeface="Calibri"/>
                <a:sym typeface="Calibri"/>
              </a:rPr>
              <a:t> and direct participants to LeAnne’s scenario in their note-catcher, as well as the space provided to complete their SWOT. Have participants meet with their crawfish partner. Provide 6-7 minutes of work time, then invite participants to share out in a whole group debrief.  Afterwards have everyone return to their seats. </a:t>
            </a:r>
          </a:p>
          <a:p>
            <a:pPr marL="171450" indent="-171450">
              <a:buSzPct val="100000"/>
            </a:pPr>
            <a:endParaRPr lang="en-US" sz="1200" b="0" i="0" u="none" strike="noStrike" cap="none" baseline="0" dirty="0">
              <a:solidFill>
                <a:schemeClr val="dk1"/>
              </a:solidFill>
              <a:latin typeface="Calibri"/>
              <a:ea typeface="Calibri"/>
              <a:cs typeface="Calibri"/>
              <a:sym typeface="Calibri"/>
            </a:endParaRPr>
          </a:p>
          <a:p>
            <a:pPr marL="0" indent="0">
              <a:buSzPct val="100000"/>
              <a:buNone/>
            </a:pPr>
            <a:r>
              <a:rPr lang="en-US" sz="1200" b="1" i="0" u="none" strike="noStrike" cap="none" baseline="0" dirty="0">
                <a:solidFill>
                  <a:schemeClr val="dk1"/>
                </a:solidFill>
                <a:latin typeface="Calibri"/>
                <a:ea typeface="Calibri"/>
                <a:cs typeface="Calibri"/>
                <a:sym typeface="Calibri"/>
              </a:rPr>
              <a:t>Image Source: </a:t>
            </a:r>
            <a:r>
              <a:rPr lang="en-US" sz="1200" b="0" i="0" u="none" strike="noStrike" cap="none" baseline="0" dirty="0">
                <a:solidFill>
                  <a:schemeClr val="dk1"/>
                </a:solidFill>
                <a:latin typeface="Calibri"/>
                <a:ea typeface="Calibri"/>
                <a:cs typeface="Calibri"/>
                <a:sym typeface="Calibri"/>
              </a:rPr>
              <a:t>https://pixabay.com/en/avatar-clients-customers-icons-2191931/</a:t>
            </a:r>
            <a:endParaRPr lang="en-US" sz="1200" b="0" i="0" u="none" strike="noStrike" cap="none" dirty="0">
              <a:solidFill>
                <a:schemeClr val="dk1"/>
              </a:solidFill>
              <a:latin typeface="Calibri"/>
              <a:ea typeface="Calibri"/>
              <a:cs typeface="Calibri"/>
              <a:sym typeface="Calibri"/>
            </a:endParaRPr>
          </a:p>
        </p:txBody>
      </p:sp>
      <p:sp>
        <p:nvSpPr>
          <p:cNvPr id="1161" name="Shape 116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150</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36211150"/>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5"/>
        <p:cNvGrpSpPr/>
        <p:nvPr/>
      </p:nvGrpSpPr>
      <p:grpSpPr>
        <a:xfrm>
          <a:off x="0" y="0"/>
          <a:ext cx="0" cy="0"/>
          <a:chOff x="0" y="0"/>
          <a:chExt cx="0" cy="0"/>
        </a:xfrm>
      </p:grpSpPr>
      <p:sp>
        <p:nvSpPr>
          <p:cNvPr id="1166" name="Shape 116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67" name="Shape 1167"/>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dirty="0"/>
              <a:t>11 minutes</a:t>
            </a:r>
          </a:p>
          <a:p>
            <a:pPr marL="0" marR="0" lvl="0" indent="0" algn="l" rtl="0">
              <a:spcBef>
                <a:spcPts val="0"/>
              </a:spcBef>
              <a:buSzPct val="25000"/>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Facilitator</a:t>
            </a:r>
            <a:r>
              <a:rPr lang="en-US" sz="1200" b="1" i="0" u="none" strike="noStrike" cap="none" baseline="0" dirty="0">
                <a:solidFill>
                  <a:schemeClr val="dk1"/>
                </a:solidFill>
                <a:latin typeface="Calibri"/>
                <a:ea typeface="Calibri"/>
                <a:cs typeface="Calibri"/>
                <a:sym typeface="Calibri"/>
              </a:rPr>
              <a:t> does: </a:t>
            </a:r>
            <a:r>
              <a:rPr lang="en-US" sz="1200" b="0" i="0" u="none" strike="noStrike" cap="none" baseline="0" dirty="0">
                <a:solidFill>
                  <a:schemeClr val="dk1"/>
                </a:solidFill>
                <a:latin typeface="Calibri"/>
                <a:ea typeface="Calibri"/>
                <a:cs typeface="Calibri"/>
                <a:sym typeface="Calibri"/>
              </a:rPr>
              <a:t>Review directions, then direct participants to the space provided in their note-catcher. </a:t>
            </a:r>
          </a:p>
          <a:p>
            <a:pPr marL="0" marR="0" lvl="0" indent="0" algn="l" rtl="0">
              <a:spcBef>
                <a:spcPts val="0"/>
              </a:spcBef>
              <a:buSzPct val="25000"/>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r>
              <a:rPr lang="en-US" sz="1200" b="0" i="0" u="none" strike="noStrike" cap="none" baseline="0" dirty="0">
                <a:solidFill>
                  <a:schemeClr val="dk1"/>
                </a:solidFill>
                <a:latin typeface="Calibri"/>
                <a:ea typeface="Calibri"/>
                <a:cs typeface="Calibri"/>
                <a:sym typeface="Calibri"/>
              </a:rPr>
              <a:t>If time allows, have participants share with a partner or select a few to share out with the whole group. </a:t>
            </a:r>
            <a:endParaRPr sz="1200" b="0" i="0" u="none" strike="noStrike" cap="none" dirty="0">
              <a:solidFill>
                <a:schemeClr val="dk1"/>
              </a:solidFill>
              <a:latin typeface="Calibri"/>
              <a:ea typeface="Calibri"/>
              <a:cs typeface="Calibri"/>
              <a:sym typeface="Calibri"/>
            </a:endParaRPr>
          </a:p>
        </p:txBody>
      </p:sp>
      <p:sp>
        <p:nvSpPr>
          <p:cNvPr id="1168" name="Shape 1168"/>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151</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91832247"/>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5"/>
        <p:cNvGrpSpPr/>
        <p:nvPr/>
      </p:nvGrpSpPr>
      <p:grpSpPr>
        <a:xfrm>
          <a:off x="0" y="0"/>
          <a:ext cx="0" cy="0"/>
          <a:chOff x="0" y="0"/>
          <a:chExt cx="0" cy="0"/>
        </a:xfrm>
      </p:grpSpPr>
      <p:sp>
        <p:nvSpPr>
          <p:cNvPr id="1166" name="Shape 116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67" name="Shape 1167"/>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2 minutes</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a:p>
            <a:pPr lvl="0">
              <a:buSzPct val="25000"/>
              <a:buNone/>
            </a:pPr>
            <a:r>
              <a:rPr lang="en-US" b="1" dirty="0"/>
              <a:t>Facilitator says: </a:t>
            </a:r>
            <a:r>
              <a:rPr lang="en-US" sz="1200" b="0" i="0" u="none" strike="noStrike" cap="none" dirty="0">
                <a:solidFill>
                  <a:schemeClr val="dk1"/>
                </a:solidFill>
                <a:latin typeface="Calibri"/>
                <a:ea typeface="Calibri"/>
                <a:cs typeface="Calibri"/>
                <a:sym typeface="Calibri"/>
              </a:rPr>
              <a:t>Clearly, our collective group has identified some strengths and areas for improvement in their districts for setting the stage for effective PL.  So now we want to ask the question, what can we do about it?</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Even at this initial stage—even if you aren’t going to train your colleagues on this PL this year—it’s still helpful to start thinking about a strategy early on.  So,</a:t>
            </a:r>
            <a:r>
              <a:rPr lang="en-US" sz="1200" b="0" i="0" u="none" strike="noStrike" cap="none" baseline="0" dirty="0">
                <a:solidFill>
                  <a:schemeClr val="dk1"/>
                </a:solidFill>
                <a:latin typeface="Calibri"/>
                <a:ea typeface="Calibri"/>
                <a:cs typeface="Calibri"/>
                <a:sym typeface="Calibri"/>
              </a:rPr>
              <a:t> as we begin to consider developing our strategies for creating more effective environments for PL in our districts, let’s consider this quote</a:t>
            </a:r>
            <a:r>
              <a:rPr lang="is-IS" sz="1200" b="0" i="0" u="none" strike="noStrike" cap="none" baseline="0" dirty="0">
                <a:solidFill>
                  <a:schemeClr val="dk1"/>
                </a:solidFill>
                <a:latin typeface="Calibri"/>
                <a:ea typeface="Calibri"/>
                <a:cs typeface="Calibri"/>
                <a:sym typeface="Calibri"/>
              </a:rPr>
              <a:t>….</a:t>
            </a:r>
          </a:p>
          <a:p>
            <a:pPr marL="0" marR="0" lvl="0" indent="0" algn="l" rtl="0">
              <a:spcBef>
                <a:spcPts val="0"/>
              </a:spcBef>
              <a:buSzPct val="25000"/>
              <a:buNone/>
            </a:pPr>
            <a:endParaRPr lang="is-IS" sz="12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r>
              <a:rPr lang="is-IS" sz="1200" b="1" i="0" u="none" strike="noStrike" cap="none" baseline="0" dirty="0">
                <a:solidFill>
                  <a:schemeClr val="dk1"/>
                </a:solidFill>
                <a:latin typeface="Calibri"/>
                <a:ea typeface="Calibri"/>
                <a:cs typeface="Calibri"/>
                <a:sym typeface="Calibri"/>
              </a:rPr>
              <a:t>Facilitator does: </a:t>
            </a:r>
            <a:r>
              <a:rPr lang="is-IS" sz="1200" b="0" i="0" u="none" strike="noStrike" cap="none" baseline="0" dirty="0">
                <a:solidFill>
                  <a:schemeClr val="dk1"/>
                </a:solidFill>
                <a:latin typeface="Calibri"/>
                <a:ea typeface="Calibri"/>
                <a:cs typeface="Calibri"/>
                <a:sym typeface="Calibri"/>
              </a:rPr>
              <a:t>Click to reveal quote and read it for the group. </a:t>
            </a:r>
          </a:p>
          <a:p>
            <a:pPr marL="0" marR="0" lvl="0" indent="0" algn="l" rtl="0">
              <a:spcBef>
                <a:spcPts val="0"/>
              </a:spcBef>
              <a:buSzPct val="25000"/>
              <a:buNone/>
            </a:pPr>
            <a:endParaRPr lang="is-IS" sz="12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Calibri"/>
                <a:ea typeface="Calibri"/>
                <a:cs typeface="Calibri"/>
                <a:sym typeface="Calibri"/>
              </a:rPr>
              <a:t>Facilitator says: </a:t>
            </a:r>
            <a:r>
              <a:rPr lang="en-US" sz="1200" b="0" i="0" u="none" strike="noStrike" cap="none" baseline="0" dirty="0">
                <a:solidFill>
                  <a:schemeClr val="dk1"/>
                </a:solidFill>
                <a:latin typeface="Calibri"/>
                <a:ea typeface="Calibri"/>
                <a:cs typeface="Calibri"/>
                <a:sym typeface="Calibri"/>
              </a:rPr>
              <a:t>Does anyone have any ideas about how this might relate to developing a strategy? [People will probably talk about the importance of influence, relationships, stakeholders in their districts]. Great!  Yes, so today we are going to focus our strategies on the power of influence.  </a:t>
            </a:r>
          </a:p>
          <a:p>
            <a:pPr marL="0" marR="0" lvl="0" indent="0" algn="l" rtl="0">
              <a:spcBef>
                <a:spcPts val="0"/>
              </a:spcBef>
              <a:buSzPct val="25000"/>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Click to revel next lines of text</a:t>
            </a:r>
          </a:p>
          <a:p>
            <a:pPr marL="0" marR="0" lvl="0" indent="0" algn="l" rtl="0">
              <a:spcBef>
                <a:spcPts val="0"/>
              </a:spcBef>
              <a:buSzPct val="25000"/>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Calibri"/>
                <a:ea typeface="Calibri"/>
                <a:cs typeface="Calibri"/>
                <a:sym typeface="Calibri"/>
              </a:rPr>
              <a:t>Facilitator says: </a:t>
            </a:r>
            <a:r>
              <a:rPr lang="en-US" sz="1200" b="0" i="0" u="none" strike="noStrike" cap="none" baseline="0" dirty="0">
                <a:solidFill>
                  <a:schemeClr val="dk1"/>
                </a:solidFill>
                <a:latin typeface="Calibri"/>
                <a:ea typeface="Calibri"/>
                <a:cs typeface="Calibri"/>
                <a:sym typeface="Calibri"/>
              </a:rPr>
              <a:t>Before we dig in, I want to name that this type of thinking might feel a little weird- you may not have thought much about influence, strategy, and relationships before.  But like many things in life, lesson planning for example, it takes time to prepare how you might want to launch your leadership of this work in your district.  </a:t>
            </a:r>
          </a:p>
          <a:p>
            <a:pPr marL="0" marR="0" lvl="0" indent="0" algn="l" rtl="0">
              <a:spcBef>
                <a:spcPts val="0"/>
              </a:spcBef>
              <a:buSzPct val="25000"/>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r>
              <a:rPr lang="en-US" sz="1200" b="0" i="0" u="none" strike="noStrike" cap="none" baseline="0" dirty="0">
                <a:solidFill>
                  <a:schemeClr val="dk1"/>
                </a:solidFill>
                <a:latin typeface="Calibri"/>
                <a:ea typeface="Calibri"/>
                <a:cs typeface="Calibri"/>
                <a:sym typeface="Calibri"/>
              </a:rPr>
              <a:t>Now, we are going to take a look at an example.  </a:t>
            </a: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endParaRPr sz="1200" b="0" i="0" u="none" strike="noStrike" cap="none" dirty="0">
              <a:solidFill>
                <a:schemeClr val="dk1"/>
              </a:solidFill>
              <a:latin typeface="Calibri"/>
              <a:ea typeface="Calibri"/>
              <a:cs typeface="Calibri"/>
              <a:sym typeface="Calibri"/>
            </a:endParaRPr>
          </a:p>
        </p:txBody>
      </p:sp>
      <p:sp>
        <p:nvSpPr>
          <p:cNvPr id="1168" name="Shape 1168"/>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152</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60812953"/>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0"/>
        <p:cNvGrpSpPr/>
        <p:nvPr/>
      </p:nvGrpSpPr>
      <p:grpSpPr>
        <a:xfrm>
          <a:off x="0" y="0"/>
          <a:ext cx="0" cy="0"/>
          <a:chOff x="0" y="0"/>
          <a:chExt cx="0" cy="0"/>
        </a:xfrm>
      </p:grpSpPr>
      <p:sp>
        <p:nvSpPr>
          <p:cNvPr id="1181" name="Shape 118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82" name="Shape 1182"/>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100" b="0" i="0" u="none" strike="noStrike" cap="none" dirty="0">
                <a:solidFill>
                  <a:schemeClr val="dk1"/>
                </a:solidFill>
                <a:sym typeface="Calibri"/>
              </a:rPr>
              <a:t>2 minutes</a:t>
            </a:r>
          </a:p>
          <a:p>
            <a:pPr marL="0" marR="0" lvl="0" indent="0" algn="l" rtl="0">
              <a:spcBef>
                <a:spcPts val="0"/>
              </a:spcBef>
              <a:buSzPct val="25000"/>
              <a:buNone/>
            </a:pPr>
            <a:endParaRPr lang="en-US" sz="1100" b="0" i="0" u="none" strike="noStrike" cap="none" dirty="0">
              <a:solidFill>
                <a:schemeClr val="dk1"/>
              </a:solidFill>
              <a:sym typeface="Calibri"/>
            </a:endParaRPr>
          </a:p>
          <a:p>
            <a:pPr lvl="0">
              <a:buSzPct val="25000"/>
              <a:buNone/>
            </a:pPr>
            <a:r>
              <a:rPr lang="en-US" sz="1100" b="1" dirty="0"/>
              <a:t>Facilitator says: </a:t>
            </a:r>
            <a:r>
              <a:rPr lang="en-US" sz="1100" b="0" i="0" u="none" strike="noStrike" cap="none" dirty="0">
                <a:solidFill>
                  <a:schemeClr val="dk1"/>
                </a:solidFill>
                <a:sym typeface="Calibri"/>
              </a:rPr>
              <a:t>We are going to dig a little bit deeper into LeAnne’s story.</a:t>
            </a:r>
            <a:r>
              <a:rPr lang="en-US" sz="1100" b="0" i="0" u="none" strike="noStrike" cap="none" baseline="0" dirty="0">
                <a:solidFill>
                  <a:schemeClr val="dk1"/>
                </a:solidFill>
                <a:sym typeface="Calibri"/>
              </a:rPr>
              <a:t> She is a Cohort 1 Content Leader just like you.  We know based on LeAnne’s scenario that there is not a clear vision for literacy instruction in her district and teachers create their plans and select their materials on their own.  There is also very limited collaborative planning and PD time reserved for teachers in her district.  </a:t>
            </a:r>
          </a:p>
          <a:p>
            <a:pPr marL="0" marR="0" lvl="0" indent="0" algn="l" rtl="0">
              <a:spcBef>
                <a:spcPts val="0"/>
              </a:spcBef>
              <a:buSzPct val="25000"/>
              <a:buNone/>
            </a:pPr>
            <a:endParaRPr lang="en-US" sz="1100" b="0" i="0" u="none" strike="noStrike" cap="none" baseline="0" dirty="0">
              <a:solidFill>
                <a:schemeClr val="dk1"/>
              </a:solidFill>
              <a:sym typeface="Calibri"/>
            </a:endParaRPr>
          </a:p>
          <a:p>
            <a:pPr marL="0" marR="0" lvl="0" indent="0" algn="l" rtl="0">
              <a:spcBef>
                <a:spcPts val="0"/>
              </a:spcBef>
              <a:buSzPct val="25000"/>
              <a:buNone/>
            </a:pPr>
            <a:r>
              <a:rPr lang="en-US" sz="1100" b="0" i="0" u="none" strike="noStrike" cap="none" baseline="0" dirty="0">
                <a:solidFill>
                  <a:schemeClr val="dk1"/>
                </a:solidFill>
                <a:sym typeface="Calibri"/>
              </a:rPr>
              <a:t>LeAnne knows that to implement the Guidebooks PD next year, she will need approval from school and district leaders.  She will also need administrators’ support to carve out time for the PL.  For this reason, LeAnne takes some time to think strategically about some of the key players in her district who make the big decisions about professional learning and teachers schedules.  The key players she identifies are</a:t>
            </a:r>
            <a:r>
              <a:rPr lang="en-US" sz="1100" dirty="0"/>
              <a:t>: </a:t>
            </a:r>
            <a:r>
              <a:rPr lang="en-US" sz="1100" b="0" i="0" u="none" strike="noStrike" cap="none" dirty="0">
                <a:solidFill>
                  <a:schemeClr val="dk1"/>
                </a:solidFill>
                <a:sym typeface="Calibri"/>
              </a:rPr>
              <a:t>Dr. Jackson, the district Superintendent who nominated her to attend these Content</a:t>
            </a:r>
            <a:r>
              <a:rPr lang="en-US" sz="1100" b="0" i="0" u="none" strike="noStrike" cap="none" baseline="0" dirty="0">
                <a:solidFill>
                  <a:schemeClr val="dk1"/>
                </a:solidFill>
                <a:sym typeface="Calibri"/>
              </a:rPr>
              <a:t> Leader trainings and her Principal, Mary Hebert, who was a little anxious about the amount of time LeAnne would need to spend out of her classroom to attend these trainings.</a:t>
            </a:r>
            <a:endParaRPr lang="en-US" sz="1100" b="0" i="0" u="none" strike="noStrike" cap="none" dirty="0">
              <a:solidFill>
                <a:schemeClr val="dk1"/>
              </a:solidFill>
              <a:sym typeface="Calibri"/>
            </a:endParaRPr>
          </a:p>
        </p:txBody>
      </p:sp>
      <p:sp>
        <p:nvSpPr>
          <p:cNvPr id="1183" name="Shape 1183"/>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153</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11981414"/>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2"/>
        <p:cNvGrpSpPr/>
        <p:nvPr/>
      </p:nvGrpSpPr>
      <p:grpSpPr>
        <a:xfrm>
          <a:off x="0" y="0"/>
          <a:ext cx="0" cy="0"/>
          <a:chOff x="0" y="0"/>
          <a:chExt cx="0" cy="0"/>
        </a:xfrm>
      </p:grpSpPr>
      <p:sp>
        <p:nvSpPr>
          <p:cNvPr id="1193" name="Shape 119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94" name="Shape 1194"/>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6 minutes</a:t>
            </a:r>
          </a:p>
          <a:p>
            <a:pPr marL="0" marR="0" lvl="0" indent="0" algn="l" rtl="0">
              <a:spcBef>
                <a:spcPts val="0"/>
              </a:spcBef>
              <a:buSzPct val="25000"/>
              <a:buNone/>
            </a:pPr>
            <a:endParaRPr lang="en-US" sz="1200" b="1" i="0" u="none" strike="noStrike" cap="none"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Pct val="100000"/>
              <a:buFontTx/>
              <a:buNone/>
              <a:tabLst/>
              <a:defRPr/>
            </a:pPr>
            <a:r>
              <a:rPr lang="en-US" b="1" dirty="0"/>
              <a:t>Facilitator says: </a:t>
            </a:r>
            <a:r>
              <a:rPr lang="en-US" sz="1200" b="0" i="0" u="none" strike="noStrike" cap="none" baseline="0" dirty="0">
                <a:solidFill>
                  <a:schemeClr val="dk1"/>
                </a:solidFill>
                <a:sym typeface="Calibri"/>
              </a:rPr>
              <a:t>LeAnne reflected that in order to get support from these two leaders for Guidebooks PL, she can’t just go back to her district and demand it!  She has to think about some ways to lay the foundations and help her district leaders see how important this work is for teachers and students.  So LeAnne began by creating an Influencer Strategy Guide.</a:t>
            </a:r>
          </a:p>
          <a:p>
            <a:pPr marL="0" marR="0" lvl="0" indent="0" algn="l" defTabSz="914400" rtl="0" eaLnBrk="1" fontAlgn="auto" latinLnBrk="0" hangingPunct="1">
              <a:lnSpc>
                <a:spcPct val="100000"/>
              </a:lnSpc>
              <a:spcBef>
                <a:spcPts val="0"/>
              </a:spcBef>
              <a:spcAft>
                <a:spcPts val="0"/>
              </a:spcAft>
              <a:buClrTx/>
              <a:buSzPct val="100000"/>
              <a:buFontTx/>
              <a:buNone/>
              <a:tabLst/>
              <a:defRPr/>
            </a:pPr>
            <a:endParaRPr lang="en-US" sz="1200" b="0" i="0" u="none" strike="noStrike" cap="none" baseline="0" dirty="0">
              <a:solidFill>
                <a:schemeClr val="dk1"/>
              </a:solidFill>
              <a:sym typeface="Calibri"/>
            </a:endParaRPr>
          </a:p>
          <a:p>
            <a:pPr>
              <a:buSzPct val="100000"/>
              <a:buNone/>
            </a:pPr>
            <a:r>
              <a:rPr lang="en-US" b="1" dirty="0"/>
              <a:t>Facilitator does: </a:t>
            </a:r>
            <a:r>
              <a:rPr lang="en-US" b="0" dirty="0"/>
              <a:t>Review directions and direct participants to the two charts in their note-catcher. Provide</a:t>
            </a:r>
            <a:r>
              <a:rPr lang="en-US" b="0" baseline="0" dirty="0"/>
              <a:t> 2-3 minutes of independent review time, then click to reveal discussion prompt and have participants discuss at their tables or with a partner.  Brief debrief whole group.</a:t>
            </a:r>
            <a:endParaRPr lang="en-US" b="0" dirty="0"/>
          </a:p>
          <a:p>
            <a:pPr>
              <a:buSzPct val="100000"/>
              <a:buNone/>
            </a:pPr>
            <a:endParaRPr lang="en-US" sz="1200" b="0" i="0" u="none" strike="noStrike" cap="none" dirty="0">
              <a:solidFill>
                <a:schemeClr val="dk1"/>
              </a:solidFill>
              <a:latin typeface="Calibri"/>
              <a:ea typeface="Calibri"/>
              <a:cs typeface="Calibri"/>
              <a:sym typeface="Calibri"/>
            </a:endParaRPr>
          </a:p>
          <a:p>
            <a:pPr>
              <a:buSzPct val="100000"/>
              <a:buNone/>
            </a:pPr>
            <a:r>
              <a:rPr lang="en-US" sz="1200" b="1" i="0" u="none" strike="noStrike" cap="none" dirty="0">
                <a:solidFill>
                  <a:schemeClr val="dk1"/>
                </a:solidFill>
                <a:latin typeface="Calibri"/>
                <a:ea typeface="Calibri"/>
                <a:cs typeface="Calibri"/>
                <a:sym typeface="Calibri"/>
              </a:rPr>
              <a:t>Look fors</a:t>
            </a:r>
            <a:r>
              <a:rPr lang="en-US" sz="1200" b="0" i="0" u="none" strike="noStrike" cap="none" dirty="0">
                <a:solidFill>
                  <a:schemeClr val="dk1"/>
                </a:solidFill>
                <a:latin typeface="Calibri"/>
                <a:ea typeface="Calibri"/>
                <a:cs typeface="Calibri"/>
                <a:sym typeface="Calibri"/>
              </a:rPr>
              <a:t>:</a:t>
            </a:r>
          </a:p>
          <a:p>
            <a:pPr marL="0" marR="0" lvl="0" indent="0" algn="l" rtl="0">
              <a:spcBef>
                <a:spcPts val="0"/>
              </a:spcBef>
              <a:buClr>
                <a:schemeClr val="dk1"/>
              </a:buClr>
              <a:buSzPct val="100000"/>
              <a:buFont typeface="Calibri"/>
              <a:buNone/>
            </a:pPr>
            <a:r>
              <a:rPr lang="en-US" sz="1200" b="0" i="0" u="none" strike="noStrike" cap="none" baseline="0" dirty="0">
                <a:solidFill>
                  <a:schemeClr val="dk1"/>
                </a:solidFill>
                <a:latin typeface="Calibri"/>
                <a:ea typeface="Calibri"/>
                <a:cs typeface="Calibri"/>
                <a:sym typeface="Calibri"/>
              </a:rPr>
              <a:t>This will help her educate Ms. Herbert on the Guidebooks, and show her how the curriculum and training will help meet her goals of having a clearer approach to literacy and improve student achievement.  It will also help Ms. Herbert start to understand the time and resources that will be necessary next year to implement the training well.</a:t>
            </a:r>
          </a:p>
          <a:p>
            <a:pPr marL="0" marR="0" lvl="0" indent="0" algn="l" rtl="0">
              <a:spcBef>
                <a:spcPts val="0"/>
              </a:spcBef>
              <a:buClr>
                <a:schemeClr val="dk1"/>
              </a:buClr>
              <a:buSzPct val="100000"/>
              <a:buFont typeface="Calibri"/>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Clr>
                <a:schemeClr val="dk1"/>
              </a:buClr>
              <a:buSzPct val="100000"/>
              <a:buFont typeface="Calibri"/>
              <a:buNone/>
            </a:pPr>
            <a:r>
              <a:rPr lang="en-US" sz="1200" b="0" i="0" u="none" strike="noStrike" cap="none" baseline="0" dirty="0">
                <a:solidFill>
                  <a:schemeClr val="dk1"/>
                </a:solidFill>
                <a:latin typeface="Calibri"/>
                <a:ea typeface="Calibri"/>
                <a:cs typeface="Calibri"/>
                <a:sym typeface="Calibri"/>
              </a:rPr>
              <a:t>To engage Dr. Jackson, LeAnne thinks it will be best for her to meet with Dr. Jackson together with Ms. Herbert after she has attended 2 or 3 of the training sessions.  If Ms. Herbert can advocate for the training and the curriculum together with LeAnne, they are more likely to get the district support they need for the trainings next year.  </a:t>
            </a:r>
            <a:endParaRPr lang="en-US" sz="1200" b="0" i="0" u="none" strike="noStrike" cap="none" dirty="0">
              <a:solidFill>
                <a:schemeClr val="dk1"/>
              </a:solidFill>
              <a:latin typeface="Calibri"/>
              <a:ea typeface="Calibri"/>
              <a:cs typeface="Calibri"/>
              <a:sym typeface="Calibri"/>
            </a:endParaRPr>
          </a:p>
          <a:p>
            <a:pPr>
              <a:buSzPct val="100000"/>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endParaRPr lang="en-US" sz="1200" b="1"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p:txBody>
      </p:sp>
      <p:sp>
        <p:nvSpPr>
          <p:cNvPr id="1195" name="Shape 1195"/>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154</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5545789"/>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2"/>
        <p:cNvGrpSpPr/>
        <p:nvPr/>
      </p:nvGrpSpPr>
      <p:grpSpPr>
        <a:xfrm>
          <a:off x="0" y="0"/>
          <a:ext cx="0" cy="0"/>
          <a:chOff x="0" y="0"/>
          <a:chExt cx="0" cy="0"/>
        </a:xfrm>
      </p:grpSpPr>
      <p:sp>
        <p:nvSpPr>
          <p:cNvPr id="1193" name="Shape 119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94" name="Shape 1194"/>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30 seconds</a:t>
            </a:r>
          </a:p>
          <a:p>
            <a:pPr marL="0" marR="0" lvl="0" indent="0" algn="l" rtl="0">
              <a:spcBef>
                <a:spcPts val="0"/>
              </a:spcBef>
              <a:buSzPct val="25000"/>
              <a:buNone/>
            </a:pPr>
            <a:endParaRPr lang="en-US" sz="1200" b="1" i="0" u="none" strike="noStrike" cap="none" dirty="0">
              <a:solidFill>
                <a:schemeClr val="dk1"/>
              </a:solidFill>
              <a:latin typeface="Calibri"/>
              <a:ea typeface="Calibri"/>
              <a:cs typeface="Calibri"/>
              <a:sym typeface="Calibri"/>
            </a:endParaRPr>
          </a:p>
          <a:p>
            <a:pPr>
              <a:buSzPct val="100000"/>
              <a:buNone/>
            </a:pPr>
            <a:r>
              <a:rPr lang="en-US" b="1" dirty="0"/>
              <a:t>Facilitator says: </a:t>
            </a:r>
            <a:r>
              <a:rPr lang="en-US" sz="1200" b="0" i="0" u="none" strike="noStrike" cap="none" baseline="0" dirty="0">
                <a:solidFill>
                  <a:schemeClr val="dk1"/>
                </a:solidFill>
                <a:latin typeface="Calibri"/>
                <a:ea typeface="Calibri"/>
                <a:cs typeface="Calibri"/>
                <a:sym typeface="Calibri"/>
              </a:rPr>
              <a:t>In a moment you are going to create your own influencer strategy guide, so I want to pause here to point out the important questions LeAnne asked herself when thinking about how she might want to engage her principal and her superintendent.  </a:t>
            </a:r>
          </a:p>
          <a:p>
            <a:pPr>
              <a:buSzPct val="100000"/>
              <a:buNone/>
            </a:pPr>
            <a:endParaRPr lang="en-US" sz="1200" b="0" i="0" u="none" strike="noStrike" cap="none" baseline="0" dirty="0">
              <a:solidFill>
                <a:schemeClr val="dk1"/>
              </a:solidFill>
              <a:latin typeface="Calibri"/>
              <a:ea typeface="Calibri"/>
              <a:cs typeface="Calibri"/>
              <a:sym typeface="Calibri"/>
            </a:endParaRPr>
          </a:p>
          <a:p>
            <a:pPr>
              <a:buSzPct val="100000"/>
              <a:buNone/>
            </a:pPr>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Read or have a volunteer read each bullet</a:t>
            </a: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endParaRPr lang="en-US" sz="1200" b="1"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p:txBody>
      </p:sp>
      <p:sp>
        <p:nvSpPr>
          <p:cNvPr id="1195" name="Shape 1195"/>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155</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02928074"/>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3"/>
        <p:cNvGrpSpPr/>
        <p:nvPr/>
      </p:nvGrpSpPr>
      <p:grpSpPr>
        <a:xfrm>
          <a:off x="0" y="0"/>
          <a:ext cx="0" cy="0"/>
          <a:chOff x="0" y="0"/>
          <a:chExt cx="0" cy="0"/>
        </a:xfrm>
      </p:grpSpPr>
      <p:sp>
        <p:nvSpPr>
          <p:cNvPr id="1204" name="Shape 120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205" name="Shape 1205"/>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Slide</a:t>
            </a:r>
            <a:r>
              <a:rPr lang="en-US" sz="1200" b="0" i="0" u="none" strike="noStrike" cap="none" baseline="0" dirty="0">
                <a:solidFill>
                  <a:schemeClr val="dk1"/>
                </a:solidFill>
                <a:latin typeface="Calibri"/>
                <a:ea typeface="Calibri"/>
                <a:cs typeface="Calibri"/>
                <a:sym typeface="Calibri"/>
              </a:rPr>
              <a:t> hidden for facilitator reference; this content is in the note-catcher</a:t>
            </a:r>
            <a:endParaRPr lang="en-US" sz="1200" b="0" i="0" u="none" strike="noStrike" cap="none" dirty="0">
              <a:solidFill>
                <a:schemeClr val="dk1"/>
              </a:solidFill>
              <a:latin typeface="Calibri"/>
              <a:ea typeface="Calibri"/>
              <a:cs typeface="Calibri"/>
              <a:sym typeface="Calibri"/>
            </a:endParaRPr>
          </a:p>
        </p:txBody>
      </p:sp>
      <p:sp>
        <p:nvSpPr>
          <p:cNvPr id="1206" name="Shape 1206"/>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156</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22981586"/>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3"/>
        <p:cNvGrpSpPr/>
        <p:nvPr/>
      </p:nvGrpSpPr>
      <p:grpSpPr>
        <a:xfrm>
          <a:off x="0" y="0"/>
          <a:ext cx="0" cy="0"/>
          <a:chOff x="0" y="0"/>
          <a:chExt cx="0" cy="0"/>
        </a:xfrm>
      </p:grpSpPr>
      <p:sp>
        <p:nvSpPr>
          <p:cNvPr id="1204" name="Shape 120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205" name="Shape 1205"/>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defTabSz="457200" rtl="0" eaLnBrk="1" fontAlgn="auto" latinLnBrk="0" hangingPunct="1">
              <a:lnSpc>
                <a:spcPct val="100000"/>
              </a:lnSpc>
              <a:spcBef>
                <a:spcPts val="0"/>
              </a:spcBef>
              <a:spcAft>
                <a:spcPts val="0"/>
              </a:spcAft>
              <a:buClrTx/>
              <a:buSzPct val="25000"/>
              <a:buFontTx/>
              <a:buNone/>
              <a:tabLst/>
              <a:defRPr/>
            </a:pPr>
            <a:r>
              <a:rPr lang="en-US" sz="1200" b="0" i="0" u="none" strike="noStrike" cap="none" dirty="0">
                <a:solidFill>
                  <a:schemeClr val="dk1"/>
                </a:solidFill>
                <a:latin typeface="Calibri"/>
                <a:ea typeface="Calibri"/>
                <a:cs typeface="Calibri"/>
                <a:sym typeface="Calibri"/>
              </a:rPr>
              <a:t>Slide</a:t>
            </a:r>
            <a:r>
              <a:rPr lang="en-US" sz="1200" b="0" i="0" u="none" strike="noStrike" cap="none" baseline="0" dirty="0">
                <a:solidFill>
                  <a:schemeClr val="dk1"/>
                </a:solidFill>
                <a:latin typeface="Calibri"/>
                <a:ea typeface="Calibri"/>
                <a:cs typeface="Calibri"/>
                <a:sym typeface="Calibri"/>
              </a:rPr>
              <a:t> hidden for facilitator reference; this content is in the note-catcher</a:t>
            </a: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p:txBody>
      </p:sp>
      <p:sp>
        <p:nvSpPr>
          <p:cNvPr id="1206" name="Shape 1206"/>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157</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5659520"/>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2"/>
        <p:cNvGrpSpPr/>
        <p:nvPr/>
      </p:nvGrpSpPr>
      <p:grpSpPr>
        <a:xfrm>
          <a:off x="0" y="0"/>
          <a:ext cx="0" cy="0"/>
          <a:chOff x="0" y="0"/>
          <a:chExt cx="0" cy="0"/>
        </a:xfrm>
      </p:grpSpPr>
      <p:sp>
        <p:nvSpPr>
          <p:cNvPr id="1213" name="Shape 121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214" name="Shape 1214"/>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defTabSz="457200" rtl="0" eaLnBrk="1" fontAlgn="auto" latinLnBrk="0" hangingPunct="1">
              <a:lnSpc>
                <a:spcPct val="100000"/>
              </a:lnSpc>
              <a:spcBef>
                <a:spcPts val="0"/>
              </a:spcBef>
              <a:spcAft>
                <a:spcPts val="0"/>
              </a:spcAft>
              <a:buClr>
                <a:schemeClr val="dk1"/>
              </a:buClr>
              <a:buSzPct val="100000"/>
              <a:buFont typeface="Calibri"/>
              <a:buNone/>
              <a:tabLst/>
              <a:defRPr/>
            </a:pPr>
            <a:r>
              <a:rPr lang="en-US" sz="1200" b="0" i="0" u="none" strike="noStrike" cap="none" dirty="0">
                <a:solidFill>
                  <a:schemeClr val="dk1"/>
                </a:solidFill>
                <a:latin typeface="Calibri"/>
                <a:ea typeface="Calibri"/>
                <a:cs typeface="Calibri"/>
                <a:sym typeface="Calibri"/>
              </a:rPr>
              <a:t>Slide</a:t>
            </a:r>
            <a:r>
              <a:rPr lang="en-US" sz="1200" b="0" i="0" u="none" strike="noStrike" cap="none" baseline="0" dirty="0">
                <a:solidFill>
                  <a:schemeClr val="dk1"/>
                </a:solidFill>
                <a:latin typeface="Calibri"/>
                <a:ea typeface="Calibri"/>
                <a:cs typeface="Calibri"/>
                <a:sym typeface="Calibri"/>
              </a:rPr>
              <a:t> hidden for facilitator reference; this content is in the note-catcher</a:t>
            </a: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buClr>
                <a:schemeClr val="dk1"/>
              </a:buClr>
              <a:buSzPct val="100000"/>
              <a:buFont typeface="Calibri"/>
              <a:buNone/>
            </a:pPr>
            <a:endParaRPr sz="1200" b="0" i="0" u="none" strike="noStrike" cap="none">
              <a:solidFill>
                <a:schemeClr val="dk1"/>
              </a:solidFill>
              <a:latin typeface="Calibri"/>
              <a:ea typeface="Calibri"/>
              <a:cs typeface="Calibri"/>
              <a:sym typeface="Calibri"/>
            </a:endParaRPr>
          </a:p>
        </p:txBody>
      </p:sp>
      <p:sp>
        <p:nvSpPr>
          <p:cNvPr id="1215" name="Shape 1215"/>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158</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52167340"/>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0"/>
        <p:cNvGrpSpPr/>
        <p:nvPr/>
      </p:nvGrpSpPr>
      <p:grpSpPr>
        <a:xfrm>
          <a:off x="0" y="0"/>
          <a:ext cx="0" cy="0"/>
          <a:chOff x="0" y="0"/>
          <a:chExt cx="0" cy="0"/>
        </a:xfrm>
      </p:grpSpPr>
      <p:sp>
        <p:nvSpPr>
          <p:cNvPr id="1221" name="Shape 122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222" name="Shape 1222"/>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12 minutes</a:t>
            </a:r>
          </a:p>
          <a:p>
            <a:pPr marL="0" marR="0" lvl="0" indent="0" algn="l" rtl="0">
              <a:spcBef>
                <a:spcPts val="0"/>
              </a:spcBef>
              <a:buSzPct val="25000"/>
              <a:buNone/>
            </a:pPr>
            <a:endParaRPr lang="en-US" sz="1200" b="1" i="0" u="none" strike="noStrike" cap="none" dirty="0">
              <a:solidFill>
                <a:schemeClr val="dk1"/>
              </a:solidFill>
              <a:latin typeface="Calibri"/>
              <a:ea typeface="Calibri"/>
              <a:cs typeface="Calibri"/>
              <a:sym typeface="Calibri"/>
            </a:endParaRPr>
          </a:p>
          <a:p>
            <a:pPr marL="171450" indent="-171450">
              <a:buSzPct val="100000"/>
            </a:pPr>
            <a:r>
              <a:rPr lang="en-US" sz="1200" b="1" i="0" u="none" strike="noStrike" cap="none" dirty="0">
                <a:solidFill>
                  <a:schemeClr val="dk1"/>
                </a:solidFill>
                <a:latin typeface="Calibri"/>
                <a:ea typeface="Calibri"/>
                <a:cs typeface="Calibri"/>
                <a:sym typeface="Calibri"/>
              </a:rPr>
              <a:t>Facilitator does: </a:t>
            </a:r>
            <a:r>
              <a:rPr lang="en-US" sz="1200" b="0" i="0" u="none" strike="noStrike" cap="none" dirty="0">
                <a:solidFill>
                  <a:schemeClr val="dk1"/>
                </a:solidFill>
                <a:latin typeface="Calibri"/>
                <a:ea typeface="Calibri"/>
                <a:cs typeface="Calibri"/>
                <a:sym typeface="Calibri"/>
              </a:rPr>
              <a:t>Review directions and direct participants to the planning</a:t>
            </a:r>
            <a:r>
              <a:rPr lang="en-US" sz="1200" b="0" i="0" u="none" strike="noStrike" cap="none" baseline="0" dirty="0">
                <a:solidFill>
                  <a:schemeClr val="dk1"/>
                </a:solidFill>
                <a:latin typeface="Calibri"/>
                <a:ea typeface="Calibri"/>
                <a:cs typeface="Calibri"/>
                <a:sym typeface="Calibri"/>
              </a:rPr>
              <a:t> tool in their note-catcher.  Provide 7 minutes of independent work time, then have participants share with a partner.  If time allows, consider inviting a few participants to share out with the whole group. </a:t>
            </a:r>
          </a:p>
          <a:p>
            <a:pPr marL="171450" indent="-171450">
              <a:buSzPct val="100000"/>
            </a:pPr>
            <a:endParaRPr lang="en-US" sz="1200" b="0" i="0" u="none" strike="noStrike" cap="none" baseline="0" dirty="0">
              <a:solidFill>
                <a:schemeClr val="dk1"/>
              </a:solidFill>
              <a:latin typeface="Calibri"/>
              <a:ea typeface="Calibri"/>
              <a:cs typeface="Calibri"/>
              <a:sym typeface="Calibri"/>
            </a:endParaRPr>
          </a:p>
        </p:txBody>
      </p:sp>
      <p:sp>
        <p:nvSpPr>
          <p:cNvPr id="1223" name="Shape 1223"/>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159</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175083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Shape 20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07" name="Shape 207"/>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0.5 min </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a:p>
            <a:pPr marL="171450" indent="-171450">
              <a:buSzPct val="100000"/>
              <a:buFont typeface="Arial"/>
              <a:buChar char="•"/>
            </a:pPr>
            <a:r>
              <a:rPr lang="en-US" sz="1200" b="0" i="0" u="none" strike="noStrike" cap="none" dirty="0">
                <a:solidFill>
                  <a:schemeClr val="dk1"/>
                </a:solidFill>
                <a:latin typeface="Calibri"/>
                <a:ea typeface="Calibri"/>
                <a:cs typeface="Calibri"/>
                <a:sym typeface="Calibri"/>
              </a:rPr>
              <a:t>Connect these words back to the follow-up question on the previous slide (how did these quotes make you feel about the state of education in Louisiana) – hopeful, optimistic, proud, to name a few.  </a:t>
            </a:r>
          </a:p>
          <a:p>
            <a:pPr marL="171450" indent="-171450">
              <a:buSzPct val="100000"/>
              <a:buFont typeface="Arial"/>
              <a:buChar char="•"/>
            </a:pPr>
            <a:r>
              <a:rPr lang="en-US" sz="1200" b="0" i="0" u="none" strike="noStrike" cap="none" dirty="0">
                <a:solidFill>
                  <a:schemeClr val="dk1"/>
                </a:solidFill>
                <a:latin typeface="Calibri"/>
                <a:ea typeface="Calibri"/>
                <a:cs typeface="Calibri"/>
                <a:sym typeface="Calibri"/>
              </a:rPr>
              <a:t>Note that one key word is intentionally absent from this list</a:t>
            </a:r>
            <a:r>
              <a:rPr lang="en-US" dirty="0"/>
              <a:t>: satisfied.  </a:t>
            </a: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Image created by word cloud https://</a:t>
            </a:r>
            <a:r>
              <a:rPr lang="en-US" sz="1200" b="0" i="0" u="none" strike="noStrike" cap="none" dirty="0" err="1">
                <a:solidFill>
                  <a:schemeClr val="dk1"/>
                </a:solidFill>
                <a:latin typeface="Calibri"/>
                <a:ea typeface="Calibri"/>
                <a:cs typeface="Calibri"/>
                <a:sym typeface="Calibri"/>
              </a:rPr>
              <a:t>www.wordclouds.com</a:t>
            </a:r>
            <a:r>
              <a:rPr lang="en-US" sz="1200" b="0" i="0" u="none" strike="noStrike" cap="none" dirty="0">
                <a:solidFill>
                  <a:schemeClr val="dk1"/>
                </a:solidFill>
                <a:latin typeface="Calibri"/>
                <a:ea typeface="Calibri"/>
                <a:cs typeface="Calibri"/>
                <a:sym typeface="Calibri"/>
              </a:rPr>
              <a:t>/</a:t>
            </a:r>
          </a:p>
        </p:txBody>
      </p:sp>
      <p:sp>
        <p:nvSpPr>
          <p:cNvPr id="208" name="Shape 208"/>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16</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40238520"/>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4"/>
        <p:cNvGrpSpPr/>
        <p:nvPr/>
      </p:nvGrpSpPr>
      <p:grpSpPr>
        <a:xfrm>
          <a:off x="0" y="0"/>
          <a:ext cx="0" cy="0"/>
          <a:chOff x="0" y="0"/>
          <a:chExt cx="0" cy="0"/>
        </a:xfrm>
      </p:grpSpPr>
      <p:sp>
        <p:nvSpPr>
          <p:cNvPr id="1235" name="Shape 123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236" name="Shape 1236"/>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6 minutes</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Facilitator does: </a:t>
            </a:r>
            <a:r>
              <a:rPr lang="en-US" sz="1200" b="0" i="0" u="none" strike="noStrike" cap="none" dirty="0">
                <a:solidFill>
                  <a:schemeClr val="dk1"/>
                </a:solidFill>
                <a:latin typeface="Calibri"/>
                <a:ea typeface="Calibri"/>
                <a:cs typeface="Calibri"/>
                <a:sym typeface="Calibri"/>
              </a:rPr>
              <a:t>Have a volunteer read the discussion</a:t>
            </a:r>
            <a:r>
              <a:rPr lang="en-US" sz="1200" b="0" i="0" u="none" strike="noStrike" cap="none" baseline="0" dirty="0">
                <a:solidFill>
                  <a:schemeClr val="dk1"/>
                </a:solidFill>
                <a:latin typeface="Calibri"/>
                <a:ea typeface="Calibri"/>
                <a:cs typeface="Calibri"/>
                <a:sym typeface="Calibri"/>
              </a:rPr>
              <a:t> questions. Provide a moment of independent reflection time and then have participants discuss at their tables or consider having them meet with a critter partner. If time allows, invite a few participants to share out with the group. </a:t>
            </a:r>
            <a:endParaRPr lang="en-US" sz="1200" b="0" i="0" u="none" strike="noStrike" cap="none" dirty="0">
              <a:solidFill>
                <a:schemeClr val="dk1"/>
              </a:solidFill>
              <a:latin typeface="Calibri"/>
              <a:ea typeface="Calibri"/>
              <a:cs typeface="Calibri"/>
              <a:sym typeface="Calibri"/>
            </a:endParaRPr>
          </a:p>
        </p:txBody>
      </p:sp>
      <p:sp>
        <p:nvSpPr>
          <p:cNvPr id="1237" name="Shape 1237"/>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160</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36824937"/>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Note for Facilitators: </a:t>
            </a:r>
          </a:p>
          <a:p>
            <a:pPr marL="171450" indent="-171450">
              <a:buFont typeface="Arial" panose="020B0604020202020204" pitchFamily="34" charset="0"/>
              <a:buChar char="•"/>
            </a:pPr>
            <a:r>
              <a:rPr lang="en-US" sz="1200" dirty="0"/>
              <a:t>This is session is about 25  minutes.  </a:t>
            </a:r>
          </a:p>
          <a:p>
            <a:pPr marL="171450" indent="-171450">
              <a:buFont typeface="Arial" panose="020B0604020202020204" pitchFamily="34" charset="0"/>
              <a:buChar char="•"/>
            </a:pPr>
            <a:r>
              <a:rPr lang="en-US" sz="1200" dirty="0"/>
              <a:t>There is some flex time included at the end if you want to give your CLs time to access the platform, look at the resources, etc. </a:t>
            </a:r>
          </a:p>
          <a:p>
            <a:endParaRPr lang="en-US" dirty="0"/>
          </a:p>
        </p:txBody>
      </p:sp>
      <p:sp>
        <p:nvSpPr>
          <p:cNvPr id="4" name="Slide Number Placeholder 3"/>
          <p:cNvSpPr>
            <a:spLocks noGrp="1"/>
          </p:cNvSpPr>
          <p:nvPr>
            <p:ph type="sldNum" sz="quarter" idx="5"/>
          </p:nvPr>
        </p:nvSpPr>
        <p:spPr/>
        <p:txBody>
          <a:bodyPr/>
          <a:lstStyle/>
          <a:p>
            <a:fld id="{86425DA3-A274-D349-A373-1D0D30C163E5}" type="slidenum">
              <a:rPr lang="en-US" smtClean="0"/>
              <a:t>161</a:t>
            </a:fld>
            <a:endParaRPr lang="en-US" dirty="0"/>
          </a:p>
        </p:txBody>
      </p:sp>
    </p:spTree>
    <p:extLst>
      <p:ext uri="{BB962C8B-B14F-4D97-AF65-F5344CB8AC3E}">
        <p14:creationId xmlns:p14="http://schemas.microsoft.com/office/powerpoint/2010/main" val="181761361"/>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min</a:t>
            </a:r>
          </a:p>
          <a:p>
            <a:endParaRPr lang="en-US" dirty="0"/>
          </a:p>
          <a:p>
            <a:r>
              <a:rPr lang="en-US" b="1" dirty="0"/>
              <a:t>Say: </a:t>
            </a:r>
            <a:r>
              <a:rPr lang="en-US" b="0" dirty="0"/>
              <a:t>What do we mean by “Distinction?”</a:t>
            </a:r>
            <a:r>
              <a:rPr lang="en-US" sz="1200" b="1" dirty="0">
                <a:solidFill>
                  <a:schemeClr val="tx1"/>
                </a:solidFill>
                <a:latin typeface="+mn-lt"/>
                <a:ea typeface="+mn-ea"/>
                <a:cs typeface="+mn-cs"/>
                <a:sym typeface="Lato"/>
              </a:rPr>
              <a:t>  </a:t>
            </a:r>
            <a:r>
              <a:rPr lang="en-US" sz="1200" dirty="0">
                <a:solidFill>
                  <a:srgbClr val="4A4A4A"/>
                </a:solidFill>
                <a:latin typeface="Lato"/>
                <a:ea typeface="Lato"/>
                <a:cs typeface="Lato"/>
                <a:sym typeface="Lato"/>
              </a:rPr>
              <a:t>Content Leaders who attend all of the trainings and successfully complete a competency-based assessment series will earn distinction from the Louisiana Department of Education.  Earning distinction demonstrates that you have the knowledge and leadership expertise to serve as a Content Leader. </a:t>
            </a:r>
          </a:p>
          <a:p>
            <a:endParaRPr lang="en-US" sz="1200" dirty="0">
              <a:solidFill>
                <a:srgbClr val="4A4A4A"/>
              </a:solidFill>
              <a:latin typeface="Lato"/>
              <a:ea typeface="Lato"/>
              <a:cs typeface="Lato"/>
              <a:sym typeface="Lato"/>
            </a:endParaRPr>
          </a:p>
          <a:p>
            <a:pPr>
              <a:lnSpc>
                <a:spcPct val="150000"/>
              </a:lnSpc>
              <a:spcBef>
                <a:spcPts val="533"/>
              </a:spcBef>
              <a:buClr>
                <a:schemeClr val="dk1"/>
              </a:buClr>
              <a:buSzPts val="1100"/>
            </a:pPr>
            <a:r>
              <a:rPr lang="en-US" sz="1200" dirty="0">
                <a:solidFill>
                  <a:srgbClr val="4A4A4A"/>
                </a:solidFill>
                <a:latin typeface="Lato"/>
                <a:ea typeface="Lato"/>
                <a:cs typeface="Lato"/>
                <a:sym typeface="Lato"/>
              </a:rPr>
              <a:t>In October 2018, BESE approved regulations to</a:t>
            </a:r>
          </a:p>
          <a:p>
            <a:pPr>
              <a:lnSpc>
                <a:spcPct val="150000"/>
              </a:lnSpc>
              <a:spcBef>
                <a:spcPts val="533"/>
              </a:spcBef>
              <a:buClr>
                <a:schemeClr val="dk1"/>
              </a:buClr>
              <a:buSzPts val="1100"/>
            </a:pPr>
            <a:r>
              <a:rPr lang="en-US" sz="1200" dirty="0">
                <a:solidFill>
                  <a:srgbClr val="4A4A4A"/>
                </a:solidFill>
                <a:latin typeface="Lato"/>
                <a:ea typeface="Lato"/>
                <a:cs typeface="Lato"/>
                <a:sym typeface="Lato"/>
              </a:rPr>
              <a:t>establish Content Leader credentials in the form of ancillary certificates for</a:t>
            </a:r>
          </a:p>
          <a:p>
            <a:pPr>
              <a:lnSpc>
                <a:spcPct val="150000"/>
              </a:lnSpc>
              <a:spcBef>
                <a:spcPts val="533"/>
              </a:spcBef>
              <a:buClr>
                <a:schemeClr val="dk1"/>
              </a:buClr>
              <a:buSzPts val="1100"/>
            </a:pPr>
            <a:r>
              <a:rPr lang="en-US" sz="1200" dirty="0">
                <a:solidFill>
                  <a:srgbClr val="4A4A4A"/>
                </a:solidFill>
                <a:latin typeface="Lato"/>
                <a:ea typeface="Lato"/>
                <a:cs typeface="Lato"/>
                <a:sym typeface="Lato"/>
              </a:rPr>
              <a:t>those who earn distinction.</a:t>
            </a:r>
          </a:p>
          <a:p>
            <a:pPr>
              <a:lnSpc>
                <a:spcPct val="150000"/>
              </a:lnSpc>
              <a:spcBef>
                <a:spcPts val="533"/>
              </a:spcBef>
              <a:buClr>
                <a:schemeClr val="dk1"/>
              </a:buClr>
              <a:buSzPts val="1100"/>
            </a:pPr>
            <a:endParaRPr lang="en-US" sz="1200" dirty="0">
              <a:solidFill>
                <a:srgbClr val="4A4A4A"/>
              </a:solidFill>
              <a:latin typeface="Lato"/>
              <a:ea typeface="Lato"/>
              <a:cs typeface="Lato"/>
              <a:sym typeface="Lato"/>
            </a:endParaRPr>
          </a:p>
          <a:p>
            <a:pPr>
              <a:lnSpc>
                <a:spcPct val="150000"/>
              </a:lnSpc>
              <a:spcBef>
                <a:spcPts val="533"/>
              </a:spcBef>
              <a:buClr>
                <a:schemeClr val="dk1"/>
              </a:buClr>
              <a:buSzPts val="1100"/>
            </a:pPr>
            <a:r>
              <a:rPr lang="en-US" sz="1200" dirty="0">
                <a:solidFill>
                  <a:srgbClr val="4A4A4A"/>
                </a:solidFill>
                <a:latin typeface="Lato"/>
                <a:ea typeface="Lato"/>
                <a:cs typeface="Lato"/>
                <a:sym typeface="Lato"/>
              </a:rPr>
              <a:t>This process is administered by </a:t>
            </a:r>
            <a:r>
              <a:rPr lang="en-US" sz="1200" dirty="0" err="1">
                <a:solidFill>
                  <a:srgbClr val="4A4A4A"/>
                </a:solidFill>
                <a:latin typeface="Lato"/>
                <a:ea typeface="Lato"/>
                <a:cs typeface="Lato"/>
                <a:sym typeface="Lato"/>
              </a:rPr>
              <a:t>BloomBoard</a:t>
            </a:r>
            <a:r>
              <a:rPr lang="en-US" sz="1200" dirty="0">
                <a:solidFill>
                  <a:srgbClr val="4A4A4A"/>
                </a:solidFill>
                <a:latin typeface="Lato"/>
                <a:ea typeface="Lato"/>
                <a:cs typeface="Lato"/>
                <a:sym typeface="Lato"/>
              </a:rPr>
              <a:t>, who leads similar online, inquiry-based educator credentialing work across the country.  </a:t>
            </a:r>
          </a:p>
        </p:txBody>
      </p:sp>
      <p:sp>
        <p:nvSpPr>
          <p:cNvPr id="4" name="Slide Number Placeholder 3"/>
          <p:cNvSpPr>
            <a:spLocks noGrp="1"/>
          </p:cNvSpPr>
          <p:nvPr>
            <p:ph type="sldNum" sz="quarter" idx="5"/>
          </p:nvPr>
        </p:nvSpPr>
        <p:spPr/>
        <p:txBody>
          <a:bodyPr/>
          <a:lstStyle/>
          <a:p>
            <a:fld id="{86425DA3-A274-D349-A373-1D0D30C163E5}" type="slidenum">
              <a:rPr lang="en-US" smtClean="0"/>
              <a:t>162</a:t>
            </a:fld>
            <a:endParaRPr lang="en-US"/>
          </a:p>
        </p:txBody>
      </p:sp>
    </p:spTree>
    <p:extLst>
      <p:ext uri="{BB962C8B-B14F-4D97-AF65-F5344CB8AC3E}">
        <p14:creationId xmlns:p14="http://schemas.microsoft.com/office/powerpoint/2010/main" val="2001511716"/>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 min</a:t>
            </a:r>
          </a:p>
          <a:p>
            <a:endParaRPr lang="en-US" dirty="0"/>
          </a:p>
          <a:p>
            <a:r>
              <a:rPr lang="en-US" b="1" dirty="0"/>
              <a:t>Say: </a:t>
            </a:r>
            <a:r>
              <a:rPr lang="en-US" b="0" dirty="0"/>
              <a:t>Why should you complete the distinction process? </a:t>
            </a:r>
            <a:r>
              <a:rPr lang="en-US" sz="1200" dirty="0">
                <a:solidFill>
                  <a:schemeClr val="dk2"/>
                </a:solidFill>
                <a:latin typeface="Lato"/>
                <a:ea typeface="Lato"/>
                <a:cs typeface="Lato"/>
                <a:sym typeface="Lato"/>
              </a:rPr>
              <a:t>This certificate is a formal acknowledgment of the additional leadership and expertise you bring to the table and a recognition of your readiness to perform as a Content Leader (policy as of Oct 2018).  In addition, </a:t>
            </a:r>
            <a:r>
              <a:rPr lang="en-US" sz="1733" dirty="0">
                <a:solidFill>
                  <a:schemeClr val="dk2"/>
                </a:solidFill>
                <a:latin typeface="Lato"/>
                <a:ea typeface="Lato"/>
                <a:cs typeface="Lato"/>
                <a:sym typeface="Lato"/>
              </a:rPr>
              <a:t>by completing distinction you are eligible for an ancillary certificate on their license.  In addition to demonstrating your content knowledge and pedagogical skills, this certificate is a </a:t>
            </a:r>
            <a:r>
              <a:rPr lang="en-US" sz="1733" b="0" dirty="0">
                <a:solidFill>
                  <a:schemeClr val="dk2"/>
                </a:solidFill>
                <a:latin typeface="Lato"/>
                <a:ea typeface="Lato"/>
                <a:cs typeface="Lato"/>
                <a:sym typeface="Lato"/>
              </a:rPr>
              <a:t>stepping stone to EDL1: </a:t>
            </a:r>
            <a:r>
              <a:rPr lang="en-US" sz="1733" dirty="0">
                <a:solidFill>
                  <a:schemeClr val="dk2"/>
                </a:solidFill>
                <a:latin typeface="Lato"/>
                <a:ea typeface="Lato"/>
                <a:cs typeface="Lato"/>
                <a:sym typeface="Lato"/>
              </a:rPr>
              <a:t>This certificate as a will contribute to the requirements for the Educational Leader 1 license (EDL 1) required to serve as an assistant principal or principal (policy as of Oct 2018). </a:t>
            </a:r>
            <a:endParaRPr lang="en-US" sz="1733" b="1" dirty="0">
              <a:latin typeface="Lato"/>
              <a:ea typeface="Lato"/>
              <a:cs typeface="Lato"/>
              <a:sym typeface="Lato"/>
            </a:endParaRPr>
          </a:p>
          <a:p>
            <a:endParaRPr lang="en-US" dirty="0"/>
          </a:p>
        </p:txBody>
      </p:sp>
      <p:sp>
        <p:nvSpPr>
          <p:cNvPr id="4" name="Slide Number Placeholder 3"/>
          <p:cNvSpPr>
            <a:spLocks noGrp="1"/>
          </p:cNvSpPr>
          <p:nvPr>
            <p:ph type="sldNum" sz="quarter" idx="5"/>
          </p:nvPr>
        </p:nvSpPr>
        <p:spPr/>
        <p:txBody>
          <a:bodyPr/>
          <a:lstStyle/>
          <a:p>
            <a:fld id="{86425DA3-A274-D349-A373-1D0D30C163E5}" type="slidenum">
              <a:rPr lang="en-US" smtClean="0"/>
              <a:t>163</a:t>
            </a:fld>
            <a:endParaRPr lang="en-US"/>
          </a:p>
        </p:txBody>
      </p:sp>
    </p:spTree>
    <p:extLst>
      <p:ext uri="{BB962C8B-B14F-4D97-AF65-F5344CB8AC3E}">
        <p14:creationId xmlns:p14="http://schemas.microsoft.com/office/powerpoint/2010/main" val="2004764622"/>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Bef>
                <a:spcPts val="1600"/>
              </a:spcBef>
            </a:pPr>
            <a:r>
              <a:rPr lang="en-US" sz="1200" dirty="0">
                <a:solidFill>
                  <a:schemeClr val="dk2"/>
                </a:solidFill>
                <a:latin typeface="Lato"/>
                <a:ea typeface="Lato"/>
                <a:cs typeface="Lato"/>
                <a:sym typeface="Lato"/>
              </a:rPr>
              <a:t>2 min</a:t>
            </a:r>
          </a:p>
          <a:p>
            <a:pPr>
              <a:lnSpc>
                <a:spcPct val="115000"/>
              </a:lnSpc>
              <a:spcBef>
                <a:spcPts val="1600"/>
              </a:spcBef>
            </a:pPr>
            <a:endParaRPr lang="en-US" sz="1200" dirty="0">
              <a:solidFill>
                <a:schemeClr val="dk2"/>
              </a:solidFill>
              <a:latin typeface="Lato"/>
              <a:ea typeface="Lato"/>
              <a:cs typeface="Lato"/>
              <a:sym typeface="Lato"/>
            </a:endParaRPr>
          </a:p>
          <a:p>
            <a:pPr>
              <a:lnSpc>
                <a:spcPct val="115000"/>
              </a:lnSpc>
              <a:spcBef>
                <a:spcPts val="1600"/>
              </a:spcBef>
            </a:pPr>
            <a:r>
              <a:rPr lang="en-US" sz="1200" b="1" dirty="0">
                <a:solidFill>
                  <a:schemeClr val="dk2"/>
                </a:solidFill>
                <a:latin typeface="Lato"/>
                <a:ea typeface="Lato"/>
                <a:cs typeface="Lato"/>
                <a:sym typeface="Lato"/>
              </a:rPr>
              <a:t>Say: </a:t>
            </a:r>
            <a:r>
              <a:rPr lang="en-US" sz="1200" b="0" dirty="0">
                <a:solidFill>
                  <a:schemeClr val="dk2"/>
                </a:solidFill>
                <a:latin typeface="Lato"/>
                <a:ea typeface="Lato"/>
                <a:cs typeface="Lato"/>
                <a:sym typeface="Lato"/>
              </a:rPr>
              <a:t>So what actually makes up the distinction process?  To earn distinction as a Content Leader, you must pass 5 assessments.</a:t>
            </a:r>
            <a:endParaRPr lang="en-US" sz="1200" b="1" dirty="0">
              <a:solidFill>
                <a:schemeClr val="dk2"/>
              </a:solidFill>
              <a:latin typeface="Lato"/>
              <a:ea typeface="Lato"/>
              <a:cs typeface="Lato"/>
              <a:sym typeface="Lato"/>
            </a:endParaRPr>
          </a:p>
          <a:p>
            <a:pPr>
              <a:lnSpc>
                <a:spcPct val="115000"/>
              </a:lnSpc>
              <a:spcBef>
                <a:spcPts val="1600"/>
              </a:spcBef>
            </a:pPr>
            <a:endParaRPr lang="en-US" sz="1200" dirty="0">
              <a:solidFill>
                <a:schemeClr val="dk2"/>
              </a:solidFill>
              <a:latin typeface="Lato"/>
              <a:ea typeface="Lato"/>
              <a:cs typeface="Lato"/>
              <a:sym typeface="Lato"/>
            </a:endParaRPr>
          </a:p>
          <a:p>
            <a:pPr>
              <a:lnSpc>
                <a:spcPct val="115000"/>
              </a:lnSpc>
              <a:spcBef>
                <a:spcPts val="1600"/>
              </a:spcBef>
            </a:pPr>
            <a:r>
              <a:rPr lang="en-US" sz="1200" dirty="0">
                <a:solidFill>
                  <a:schemeClr val="dk2"/>
                </a:solidFill>
                <a:latin typeface="Lato"/>
                <a:ea typeface="Lato"/>
                <a:cs typeface="Lato"/>
                <a:sym typeface="Lato"/>
              </a:rPr>
              <a:t>Unlike traditional paper and pencil assessments, the distinction assessments are </a:t>
            </a:r>
            <a:r>
              <a:rPr lang="en-US" sz="1200" b="1" dirty="0">
                <a:solidFill>
                  <a:schemeClr val="dk2"/>
                </a:solidFill>
                <a:latin typeface="Lato"/>
                <a:ea typeface="Lato"/>
                <a:cs typeface="Lato"/>
                <a:sym typeface="Lato"/>
              </a:rPr>
              <a:t>competency-based </a:t>
            </a:r>
            <a:r>
              <a:rPr lang="en-US" sz="1200" dirty="0">
                <a:solidFill>
                  <a:schemeClr val="dk2"/>
                </a:solidFill>
                <a:latin typeface="Lato"/>
                <a:ea typeface="Lato"/>
                <a:cs typeface="Lato"/>
                <a:sym typeface="Lato"/>
              </a:rPr>
              <a:t>and closely aligned to your role and work as a Content Leader. </a:t>
            </a:r>
          </a:p>
          <a:p>
            <a:pPr>
              <a:lnSpc>
                <a:spcPct val="115000"/>
              </a:lnSpc>
              <a:spcBef>
                <a:spcPts val="1600"/>
              </a:spcBef>
            </a:pPr>
            <a:endParaRPr lang="en-US" sz="1200" dirty="0">
              <a:solidFill>
                <a:schemeClr val="dk2"/>
              </a:solidFill>
              <a:latin typeface="Lato"/>
              <a:ea typeface="Lato"/>
              <a:cs typeface="Lato"/>
              <a:sym typeface="Lato"/>
            </a:endParaRPr>
          </a:p>
          <a:p>
            <a:pPr>
              <a:lnSpc>
                <a:spcPct val="115000"/>
              </a:lnSpc>
              <a:spcBef>
                <a:spcPts val="1600"/>
              </a:spcBef>
              <a:spcAft>
                <a:spcPts val="1333"/>
              </a:spcAft>
            </a:pPr>
            <a:r>
              <a:rPr lang="en-US" sz="1200" dirty="0">
                <a:solidFill>
                  <a:schemeClr val="dk2"/>
                </a:solidFill>
                <a:latin typeface="Lato"/>
                <a:ea typeface="Lato"/>
                <a:cs typeface="Lato"/>
                <a:sym typeface="Lato"/>
              </a:rPr>
              <a:t>The assessments are </a:t>
            </a:r>
            <a:r>
              <a:rPr lang="en-US" sz="1200" b="0" dirty="0">
                <a:solidFill>
                  <a:schemeClr val="dk2"/>
                </a:solidFill>
                <a:latin typeface="Lato"/>
                <a:ea typeface="Lato"/>
                <a:cs typeface="Lato"/>
                <a:sym typeface="Lato"/>
              </a:rPr>
              <a:t>job-embedded and </a:t>
            </a:r>
            <a:r>
              <a:rPr lang="en-US" sz="1200" b="1" dirty="0">
                <a:solidFill>
                  <a:schemeClr val="dk2"/>
                </a:solidFill>
                <a:latin typeface="Lato"/>
                <a:ea typeface="Lato"/>
                <a:cs typeface="Lato"/>
                <a:sym typeface="Lato"/>
              </a:rPr>
              <a:t>portfolio-based</a:t>
            </a:r>
            <a:r>
              <a:rPr lang="en-US" sz="1200" dirty="0">
                <a:solidFill>
                  <a:schemeClr val="dk2"/>
                </a:solidFill>
                <a:latin typeface="Lato"/>
                <a:ea typeface="Lato"/>
                <a:cs typeface="Lato"/>
                <a:sym typeface="Lato"/>
              </a:rPr>
              <a:t> and, as such, you will be expected to submit artifacts from your work with students and teachers.  These artifacts and your reflections will indicate that you have the knowledge and skill to successfully serve as a Content Leader.  </a:t>
            </a:r>
          </a:p>
          <a:p>
            <a:pPr>
              <a:lnSpc>
                <a:spcPct val="115000"/>
              </a:lnSpc>
              <a:spcBef>
                <a:spcPts val="1600"/>
              </a:spcBef>
              <a:spcAft>
                <a:spcPts val="1333"/>
              </a:spcAft>
            </a:pPr>
            <a:endParaRPr lang="en-US" sz="1200" dirty="0">
              <a:solidFill>
                <a:schemeClr val="dk2"/>
              </a:solidFill>
              <a:latin typeface="Lato"/>
              <a:sym typeface="Lato"/>
            </a:endParaRPr>
          </a:p>
          <a:p>
            <a:pPr>
              <a:lnSpc>
                <a:spcPct val="115000"/>
              </a:lnSpc>
              <a:spcBef>
                <a:spcPts val="1600"/>
              </a:spcBef>
              <a:spcAft>
                <a:spcPts val="1333"/>
              </a:spcAft>
            </a:pPr>
            <a:r>
              <a:rPr lang="en-US" sz="1200" dirty="0">
                <a:solidFill>
                  <a:schemeClr val="dk2"/>
                </a:solidFill>
                <a:latin typeface="Lato"/>
                <a:sym typeface="Lato"/>
              </a:rPr>
              <a:t>These assessments are aligned to the training content and objectives – this training is designed to prepare you to be successful on these assessments! </a:t>
            </a:r>
            <a:endParaRPr lang="en-US" dirty="0"/>
          </a:p>
        </p:txBody>
      </p:sp>
      <p:sp>
        <p:nvSpPr>
          <p:cNvPr id="4" name="Slide Number Placeholder 3"/>
          <p:cNvSpPr>
            <a:spLocks noGrp="1"/>
          </p:cNvSpPr>
          <p:nvPr>
            <p:ph type="sldNum" sz="quarter" idx="5"/>
          </p:nvPr>
        </p:nvSpPr>
        <p:spPr/>
        <p:txBody>
          <a:bodyPr/>
          <a:lstStyle/>
          <a:p>
            <a:fld id="{86425DA3-A274-D349-A373-1D0D30C163E5}" type="slidenum">
              <a:rPr lang="en-US" smtClean="0"/>
              <a:t>164</a:t>
            </a:fld>
            <a:endParaRPr lang="en-US"/>
          </a:p>
        </p:txBody>
      </p:sp>
    </p:spTree>
    <p:extLst>
      <p:ext uri="{BB962C8B-B14F-4D97-AF65-F5344CB8AC3E}">
        <p14:creationId xmlns:p14="http://schemas.microsoft.com/office/powerpoint/2010/main" val="1314729154"/>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30 sec</a:t>
            </a:r>
          </a:p>
          <a:p>
            <a:endParaRPr lang="en-US" dirty="0"/>
          </a:p>
          <a:p>
            <a:r>
              <a:rPr lang="en-US" b="1" dirty="0"/>
              <a:t>Say: </a:t>
            </a:r>
            <a:r>
              <a:rPr lang="en-US" b="0" dirty="0"/>
              <a:t>The distinction assessments are designed around the ADDIE model, which is an inquiry-based, instructional design approach that is focused on you as a learner.  In each distinction assessment, you will go through 5 steps.  </a:t>
            </a:r>
            <a:r>
              <a:rPr lang="en-US" b="0" i="1" dirty="0"/>
              <a:t>Walk through briefly the steps.  </a:t>
            </a:r>
            <a:r>
              <a:rPr lang="en-US" b="0" i="0" dirty="0"/>
              <a:t> </a:t>
            </a:r>
            <a:endParaRPr lang="en-US" b="1" dirty="0"/>
          </a:p>
        </p:txBody>
      </p:sp>
      <p:sp>
        <p:nvSpPr>
          <p:cNvPr id="4" name="Slide Number Placeholder 3"/>
          <p:cNvSpPr>
            <a:spLocks noGrp="1"/>
          </p:cNvSpPr>
          <p:nvPr>
            <p:ph type="sldNum" sz="quarter" idx="5"/>
          </p:nvPr>
        </p:nvSpPr>
        <p:spPr/>
        <p:txBody>
          <a:bodyPr/>
          <a:lstStyle/>
          <a:p>
            <a:fld id="{86425DA3-A274-D349-A373-1D0D30C163E5}" type="slidenum">
              <a:rPr lang="en-US" smtClean="0"/>
              <a:t>165</a:t>
            </a:fld>
            <a:endParaRPr lang="en-US"/>
          </a:p>
        </p:txBody>
      </p:sp>
    </p:spTree>
    <p:extLst>
      <p:ext uri="{BB962C8B-B14F-4D97-AF65-F5344CB8AC3E}">
        <p14:creationId xmlns:p14="http://schemas.microsoft.com/office/powerpoint/2010/main" val="519688057"/>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 min</a:t>
            </a:r>
          </a:p>
          <a:p>
            <a:endParaRPr lang="en-US" dirty="0"/>
          </a:p>
          <a:p>
            <a:r>
              <a:rPr lang="en-US" b="1" dirty="0"/>
              <a:t>Say: </a:t>
            </a:r>
            <a:r>
              <a:rPr lang="en-US" b="0" dirty="0"/>
              <a:t>Here’s an example of what that looks like – with a sample distinction assessment “Facilitating Adult Group Learning.”  This assessment is part of the ELA and Math Content Leader series.  </a:t>
            </a:r>
          </a:p>
          <a:p>
            <a:pPr marL="171450" indent="-171450">
              <a:buFont typeface="Arial" panose="020B0604020202020204" pitchFamily="34" charset="0"/>
              <a:buChar char="•"/>
            </a:pPr>
            <a:r>
              <a:rPr lang="en-US" b="1" dirty="0"/>
              <a:t>Analyze: </a:t>
            </a:r>
            <a:r>
              <a:rPr lang="en-US" b="0" dirty="0"/>
              <a:t>first, you analyze your plan for an upcoming training where you will lead adult professional  learning using content from ELA / Math Content Leader training. </a:t>
            </a:r>
          </a:p>
          <a:p>
            <a:pPr marL="171450" indent="-171450">
              <a:buFont typeface="Arial" panose="020B0604020202020204" pitchFamily="34" charset="0"/>
              <a:buChar char="•"/>
            </a:pPr>
            <a:r>
              <a:rPr lang="en-US" b="1" dirty="0"/>
              <a:t>Develop</a:t>
            </a:r>
            <a:r>
              <a:rPr lang="en-US" b="0" dirty="0"/>
              <a:t>: You’ll then review and annotate your facilitators’ guide and create a plan for leading adult PD. </a:t>
            </a:r>
          </a:p>
          <a:p>
            <a:pPr marL="171450" indent="-171450">
              <a:buFont typeface="Arial" panose="020B0604020202020204" pitchFamily="34" charset="0"/>
              <a:buChar char="•"/>
            </a:pPr>
            <a:r>
              <a:rPr lang="en-US" b="1" dirty="0"/>
              <a:t>Implement: </a:t>
            </a:r>
            <a:r>
              <a:rPr lang="en-US" b="0" dirty="0"/>
              <a:t>You actually implement your plan and lead adult professional learning for a team of teachers. </a:t>
            </a:r>
          </a:p>
          <a:p>
            <a:pPr marL="171450" indent="-171450">
              <a:buFont typeface="Arial" panose="020B0604020202020204" pitchFamily="34" charset="0"/>
              <a:buChar char="•"/>
            </a:pPr>
            <a:r>
              <a:rPr lang="en-US" b="1" dirty="0"/>
              <a:t>Evaluate: </a:t>
            </a:r>
            <a:r>
              <a:rPr lang="en-US" b="0" dirty="0"/>
              <a:t>You reflect on your facilitation and analyze survey results to assess the impact of your work. </a:t>
            </a:r>
            <a:endParaRPr lang="en-US" b="1" dirty="0"/>
          </a:p>
          <a:p>
            <a:endParaRPr lang="en-US" b="1" dirty="0"/>
          </a:p>
          <a:p>
            <a:endParaRPr lang="en-US" dirty="0"/>
          </a:p>
        </p:txBody>
      </p:sp>
      <p:sp>
        <p:nvSpPr>
          <p:cNvPr id="4" name="Slide Number Placeholder 3"/>
          <p:cNvSpPr>
            <a:spLocks noGrp="1"/>
          </p:cNvSpPr>
          <p:nvPr>
            <p:ph type="sldNum" sz="quarter" idx="5"/>
          </p:nvPr>
        </p:nvSpPr>
        <p:spPr/>
        <p:txBody>
          <a:bodyPr/>
          <a:lstStyle/>
          <a:p>
            <a:fld id="{86425DA3-A274-D349-A373-1D0D30C163E5}" type="slidenum">
              <a:rPr lang="en-US" smtClean="0"/>
              <a:t>166</a:t>
            </a:fld>
            <a:endParaRPr lang="en-US"/>
          </a:p>
        </p:txBody>
      </p:sp>
    </p:spTree>
    <p:extLst>
      <p:ext uri="{BB962C8B-B14F-4D97-AF65-F5344CB8AC3E}">
        <p14:creationId xmlns:p14="http://schemas.microsoft.com/office/powerpoint/2010/main" val="1387172865"/>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30 sec</a:t>
            </a:r>
          </a:p>
          <a:p>
            <a:endParaRPr lang="en-US" dirty="0"/>
          </a:p>
          <a:p>
            <a:r>
              <a:rPr lang="en-US" b="1" dirty="0"/>
              <a:t>Say: </a:t>
            </a:r>
            <a:r>
              <a:rPr lang="en-US" b="0" dirty="0"/>
              <a:t>Here are the 5 distinction assessments in the ELA Content Leader series.  </a:t>
            </a:r>
            <a:r>
              <a:rPr lang="en-US" b="0" i="1" dirty="0"/>
              <a:t>Read through the titles aloud. </a:t>
            </a:r>
            <a:endParaRPr lang="en-US" b="1" dirty="0"/>
          </a:p>
        </p:txBody>
      </p:sp>
      <p:sp>
        <p:nvSpPr>
          <p:cNvPr id="4" name="Slide Number Placeholder 3"/>
          <p:cNvSpPr>
            <a:spLocks noGrp="1"/>
          </p:cNvSpPr>
          <p:nvPr>
            <p:ph type="sldNum" sz="quarter" idx="5"/>
          </p:nvPr>
        </p:nvSpPr>
        <p:spPr/>
        <p:txBody>
          <a:bodyPr/>
          <a:lstStyle/>
          <a:p>
            <a:fld id="{86425DA3-A274-D349-A373-1D0D30C163E5}" type="slidenum">
              <a:rPr lang="en-US" smtClean="0"/>
              <a:t>167</a:t>
            </a:fld>
            <a:endParaRPr lang="en-US"/>
          </a:p>
        </p:txBody>
      </p:sp>
    </p:spTree>
    <p:extLst>
      <p:ext uri="{BB962C8B-B14F-4D97-AF65-F5344CB8AC3E}">
        <p14:creationId xmlns:p14="http://schemas.microsoft.com/office/powerpoint/2010/main" val="3172459996"/>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9 minutes</a:t>
            </a:r>
          </a:p>
          <a:p>
            <a:endParaRPr lang="en-US" dirty="0"/>
          </a:p>
          <a:p>
            <a:r>
              <a:rPr lang="en-US" b="1" dirty="0"/>
              <a:t>Say: </a:t>
            </a:r>
            <a:r>
              <a:rPr lang="en-US" b="0" dirty="0"/>
              <a:t>Let’s get to know our distinction assessments!</a:t>
            </a:r>
          </a:p>
          <a:p>
            <a:endParaRPr lang="en-US" b="0" dirty="0"/>
          </a:p>
          <a:p>
            <a:pPr marL="171450" indent="-171450">
              <a:buFont typeface="Arial" panose="020B0604020202020204" pitchFamily="34" charset="0"/>
              <a:buChar char="•"/>
            </a:pPr>
            <a:r>
              <a:rPr lang="en-US" b="1" dirty="0"/>
              <a:t>Read</a:t>
            </a:r>
            <a:r>
              <a:rPr lang="en-US" b="0" dirty="0"/>
              <a:t> (4 min) </a:t>
            </a:r>
          </a:p>
          <a:p>
            <a:pPr marL="171450" indent="-171450">
              <a:buFont typeface="Arial" panose="020B0604020202020204" pitchFamily="34" charset="0"/>
              <a:buChar char="•"/>
            </a:pPr>
            <a:r>
              <a:rPr lang="en-US" b="1" dirty="0"/>
              <a:t>Discuss</a:t>
            </a:r>
            <a:r>
              <a:rPr lang="en-US" b="0" dirty="0"/>
              <a:t> questions with a  partner (4)</a:t>
            </a:r>
          </a:p>
          <a:p>
            <a:pPr marL="171450" indent="-171450">
              <a:buFont typeface="Arial" panose="020B0604020202020204" pitchFamily="34" charset="0"/>
              <a:buChar char="•"/>
            </a:pPr>
            <a:r>
              <a:rPr lang="en-US" b="0" dirty="0"/>
              <a:t>Whole group share out </a:t>
            </a:r>
            <a:endParaRPr lang="en-US" b="1" dirty="0"/>
          </a:p>
          <a:p>
            <a:pPr marL="171450" indent="-171450">
              <a:buFont typeface="Arial" panose="020B0604020202020204" pitchFamily="34" charset="0"/>
              <a:buChar char="•"/>
            </a:pPr>
            <a:endParaRPr lang="en-US" b="1" dirty="0"/>
          </a:p>
        </p:txBody>
      </p:sp>
      <p:sp>
        <p:nvSpPr>
          <p:cNvPr id="4" name="Slide Number Placeholder 3"/>
          <p:cNvSpPr>
            <a:spLocks noGrp="1"/>
          </p:cNvSpPr>
          <p:nvPr>
            <p:ph type="sldNum" sz="quarter" idx="5"/>
          </p:nvPr>
        </p:nvSpPr>
        <p:spPr/>
        <p:txBody>
          <a:bodyPr/>
          <a:lstStyle/>
          <a:p>
            <a:fld id="{86425DA3-A274-D349-A373-1D0D30C163E5}" type="slidenum">
              <a:rPr lang="en-US" smtClean="0"/>
              <a:t>168</a:t>
            </a:fld>
            <a:endParaRPr lang="en-US"/>
          </a:p>
        </p:txBody>
      </p:sp>
    </p:spTree>
    <p:extLst>
      <p:ext uri="{BB962C8B-B14F-4D97-AF65-F5344CB8AC3E}">
        <p14:creationId xmlns:p14="http://schemas.microsoft.com/office/powerpoint/2010/main" val="2365589979"/>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1 min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Say: </a:t>
            </a:r>
            <a:r>
              <a:rPr lang="en-US" b="0" dirty="0"/>
              <a:t>There are a lot of strong connections between our trainings and these assessments.  Here is an overview of how and when you should expect to engage in activities that will support you to earn distinction.  As we learned today, we’ll engage in cycles of inquiry during our trainings – these </a:t>
            </a:r>
            <a:r>
              <a:rPr lang="en-US" dirty="0"/>
              <a:t>activities that we do between sessions will align with these assessments and you can use these towards distinction!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timeframe for this work is a year – we recommend completing these assessments during training. </a:t>
            </a:r>
          </a:p>
        </p:txBody>
      </p:sp>
      <p:sp>
        <p:nvSpPr>
          <p:cNvPr id="4" name="Slide Number Placeholder 3"/>
          <p:cNvSpPr>
            <a:spLocks noGrp="1"/>
          </p:cNvSpPr>
          <p:nvPr>
            <p:ph type="sldNum" sz="quarter" idx="5"/>
          </p:nvPr>
        </p:nvSpPr>
        <p:spPr/>
        <p:txBody>
          <a:bodyPr/>
          <a:lstStyle/>
          <a:p>
            <a:fld id="{86425DA3-A274-D349-A373-1D0D30C163E5}" type="slidenum">
              <a:rPr lang="en-US" smtClean="0"/>
              <a:t>169</a:t>
            </a:fld>
            <a:endParaRPr lang="en-US"/>
          </a:p>
        </p:txBody>
      </p:sp>
    </p:spTree>
    <p:extLst>
      <p:ext uri="{BB962C8B-B14F-4D97-AF65-F5344CB8AC3E}">
        <p14:creationId xmlns:p14="http://schemas.microsoft.com/office/powerpoint/2010/main" val="9562339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Shape 21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15" name="Shape 215"/>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dirty="0"/>
              <a:t>0.5 min</a:t>
            </a: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sym typeface="Calibri"/>
              </a:rPr>
              <a:t>Say:</a:t>
            </a:r>
            <a:r>
              <a:rPr lang="en-US" b="1" dirty="0"/>
              <a:t>  </a:t>
            </a:r>
            <a:r>
              <a:rPr lang="en-US" sz="1200" b="0" i="0" u="none" strike="noStrike" cap="none" dirty="0">
                <a:solidFill>
                  <a:schemeClr val="dk1"/>
                </a:solidFill>
                <a:latin typeface="Calibri"/>
                <a:ea typeface="Calibri"/>
                <a:cs typeface="Calibri"/>
                <a:sym typeface="Calibri"/>
              </a:rPr>
              <a:t>We are doing great work and we are seeing great results – and while we absolutely do have a lot to celebrate, we simply can’t be satisfied.  Instead, we are inspired by these initial results – inspired to keep growing, keep pushing our own practice and most importantly, keep improving student outcomes.</a:t>
            </a:r>
          </a:p>
          <a:p>
            <a:pPr marL="0" marR="0" lvl="0" indent="0" algn="l" rtl="0">
              <a:spcBef>
                <a:spcPts val="0"/>
              </a:spcBef>
              <a:buSzPct val="25000"/>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Our goal is to prepare all students for college or a career…and we will know we are on track if all of our students can read, understand and express understanding of complex texts.</a:t>
            </a:r>
          </a:p>
          <a:p>
            <a:pPr marL="0" marR="0" lvl="0" indent="0" algn="l" rtl="0">
              <a:spcBef>
                <a:spcPts val="0"/>
              </a:spcBef>
              <a:buSzPct val="25000"/>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So with that in mind, it’s clear that our work is really just beginning!</a:t>
            </a:r>
          </a:p>
          <a:p>
            <a:pPr marL="0" marR="0" lvl="0" indent="0" algn="l" rtl="0">
              <a:spcBef>
                <a:spcPts val="0"/>
              </a:spcBef>
              <a:buSzPct val="25000"/>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Image source: https://</a:t>
            </a:r>
            <a:r>
              <a:rPr lang="en-US" sz="1200" b="0" i="0" u="none" strike="noStrike" cap="none" dirty="0" err="1">
                <a:solidFill>
                  <a:schemeClr val="dk1"/>
                </a:solidFill>
                <a:latin typeface="Calibri"/>
                <a:ea typeface="Calibri"/>
                <a:cs typeface="Calibri"/>
                <a:sym typeface="Calibri"/>
              </a:rPr>
              <a:t>pixabay.com</a:t>
            </a:r>
            <a:r>
              <a:rPr lang="en-US" sz="1200" b="0" i="0" u="none" strike="noStrike" cap="none" dirty="0">
                <a:solidFill>
                  <a:schemeClr val="dk1"/>
                </a:solidFill>
                <a:latin typeface="Calibri"/>
                <a:ea typeface="Calibri"/>
                <a:cs typeface="Calibri"/>
                <a:sym typeface="Calibri"/>
              </a:rPr>
              <a:t>/en/graduation-ceremony-joy-university-2349741/</a:t>
            </a:r>
          </a:p>
        </p:txBody>
      </p:sp>
      <p:sp>
        <p:nvSpPr>
          <p:cNvPr id="216" name="Shape 216"/>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17</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74369223"/>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2"/>
        <p:cNvGrpSpPr/>
        <p:nvPr/>
      </p:nvGrpSpPr>
      <p:grpSpPr>
        <a:xfrm>
          <a:off x="0" y="0"/>
          <a:ext cx="0" cy="0"/>
          <a:chOff x="0" y="0"/>
          <a:chExt cx="0" cy="0"/>
        </a:xfrm>
      </p:grpSpPr>
      <p:sp>
        <p:nvSpPr>
          <p:cNvPr id="493" name="Google Shape;493;g44c223881c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4" name="Google Shape;494;g44c223881c_0_2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30 sec</a:t>
            </a:r>
          </a:p>
          <a:p>
            <a:pPr marL="0" lvl="0" indent="0" algn="l" rtl="0">
              <a:spcBef>
                <a:spcPts val="0"/>
              </a:spcBef>
              <a:spcAft>
                <a:spcPts val="0"/>
              </a:spcAft>
              <a:buNone/>
            </a:pPr>
            <a:endParaRPr lang="en-US" dirty="0"/>
          </a:p>
          <a:p>
            <a:pPr marL="0" lvl="0" indent="0" algn="l" rtl="0">
              <a:spcBef>
                <a:spcPts val="0"/>
              </a:spcBef>
              <a:spcAft>
                <a:spcPts val="0"/>
              </a:spcAft>
              <a:buNone/>
            </a:pPr>
            <a:r>
              <a:rPr lang="en-US" b="1" dirty="0"/>
              <a:t>Say: </a:t>
            </a:r>
            <a:r>
              <a:rPr lang="en-US" b="0" dirty="0"/>
              <a:t> You should have already received information from </a:t>
            </a:r>
            <a:r>
              <a:rPr lang="en-US" b="0" dirty="0" err="1"/>
              <a:t>BloomBoard</a:t>
            </a:r>
            <a:r>
              <a:rPr lang="en-US" b="0" dirty="0"/>
              <a:t>.  If you have not or have questions, I’ll share some information related to who you can reach out to after we go through this content and watch a short video.  </a:t>
            </a:r>
            <a:r>
              <a:rPr lang="en-US" b="0" i="1" dirty="0"/>
              <a:t>Walk through information on slide. </a:t>
            </a:r>
            <a:endParaRPr b="1" dirty="0"/>
          </a:p>
        </p:txBody>
      </p:sp>
      <p:sp>
        <p:nvSpPr>
          <p:cNvPr id="495" name="Google Shape;495;g44c223881c_0_23: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170</a:t>
            </a:fld>
            <a:endParaRPr/>
          </a:p>
        </p:txBody>
      </p:sp>
    </p:spTree>
    <p:extLst>
      <p:ext uri="{BB962C8B-B14F-4D97-AF65-F5344CB8AC3E}">
        <p14:creationId xmlns:p14="http://schemas.microsoft.com/office/powerpoint/2010/main" val="1709341692"/>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0"/>
        <p:cNvGrpSpPr/>
        <p:nvPr/>
      </p:nvGrpSpPr>
      <p:grpSpPr>
        <a:xfrm>
          <a:off x="0" y="0"/>
          <a:ext cx="0" cy="0"/>
          <a:chOff x="0" y="0"/>
          <a:chExt cx="0" cy="0"/>
        </a:xfrm>
      </p:grpSpPr>
      <p:sp>
        <p:nvSpPr>
          <p:cNvPr id="501" name="Google Shape;501;g57107e37f4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2" name="Google Shape;502;g57107e37f4_0_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4 min </a:t>
            </a:r>
          </a:p>
          <a:p>
            <a:pPr marL="0" lvl="0" indent="0" algn="l" rtl="0">
              <a:spcBef>
                <a:spcPts val="0"/>
              </a:spcBef>
              <a:spcAft>
                <a:spcPts val="0"/>
              </a:spcAft>
              <a:buNone/>
            </a:pPr>
            <a:endParaRPr lang="en-US" dirty="0"/>
          </a:p>
          <a:p>
            <a:pPr marL="0" lvl="0" indent="0" algn="l" rtl="0">
              <a:spcBef>
                <a:spcPts val="0"/>
              </a:spcBef>
              <a:spcAft>
                <a:spcPts val="0"/>
              </a:spcAft>
              <a:buNone/>
            </a:pPr>
            <a:r>
              <a:rPr lang="en-US" b="1" dirty="0"/>
              <a:t>Say: </a:t>
            </a:r>
            <a:r>
              <a:rPr lang="en-US" b="0" dirty="0"/>
              <a:t>We’re now going to watch a brief video about how to access the </a:t>
            </a:r>
            <a:r>
              <a:rPr lang="en-US" b="0" dirty="0" err="1"/>
              <a:t>BloomBoard</a:t>
            </a:r>
            <a:r>
              <a:rPr lang="en-US" b="0" dirty="0"/>
              <a:t> platform.  </a:t>
            </a:r>
          </a:p>
          <a:p>
            <a:pPr marL="0" lvl="0" indent="0" algn="l" rtl="0">
              <a:spcBef>
                <a:spcPts val="0"/>
              </a:spcBef>
              <a:spcAft>
                <a:spcPts val="0"/>
              </a:spcAft>
              <a:buNone/>
            </a:pPr>
            <a:endParaRPr lang="en-US" b="0" dirty="0"/>
          </a:p>
          <a:p>
            <a:pPr marL="0" lvl="0" indent="0" algn="l" rtl="0">
              <a:spcBef>
                <a:spcPts val="0"/>
              </a:spcBef>
              <a:spcAft>
                <a:spcPts val="0"/>
              </a:spcAft>
              <a:buNone/>
            </a:pPr>
            <a:r>
              <a:rPr lang="en-US" dirty="0">
                <a:hlinkClick r:id="rId3"/>
              </a:rPr>
              <a:t>https://zoom.us/recording/play/kDbZ9kc_5IzYG41ZhmS1grJx8VupAsHGCGPrnZw_3CBKvivTrnz0LvfKhL5M0j6Q?startTime=1556755247000</a:t>
            </a:r>
            <a:endParaRPr b="1" dirty="0"/>
          </a:p>
        </p:txBody>
      </p:sp>
      <p:sp>
        <p:nvSpPr>
          <p:cNvPr id="503" name="Google Shape;503;g57107e37f4_0_3: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171</a:t>
            </a:fld>
            <a:endParaRPr/>
          </a:p>
        </p:txBody>
      </p:sp>
    </p:spTree>
    <p:extLst>
      <p:ext uri="{BB962C8B-B14F-4D97-AF65-F5344CB8AC3E}">
        <p14:creationId xmlns:p14="http://schemas.microsoft.com/office/powerpoint/2010/main" val="2733487964"/>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7"/>
        <p:cNvGrpSpPr/>
        <p:nvPr/>
      </p:nvGrpSpPr>
      <p:grpSpPr>
        <a:xfrm>
          <a:off x="0" y="0"/>
          <a:ext cx="0" cy="0"/>
          <a:chOff x="0" y="0"/>
          <a:chExt cx="0" cy="0"/>
        </a:xfrm>
      </p:grpSpPr>
      <p:sp>
        <p:nvSpPr>
          <p:cNvPr id="518" name="Google Shape;518;g57107e37f4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9" name="Google Shape;519;g57107e37f4_0_1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200" b="0" i="0" dirty="0"/>
              <a:t>2 min</a:t>
            </a:r>
          </a:p>
          <a:p>
            <a:pPr marL="0" lvl="0" indent="0" algn="l" rtl="0">
              <a:spcBef>
                <a:spcPts val="0"/>
              </a:spcBef>
              <a:spcAft>
                <a:spcPts val="0"/>
              </a:spcAft>
              <a:buNone/>
            </a:pPr>
            <a:endParaRPr lang="en-US" sz="1200" b="1" i="0" dirty="0"/>
          </a:p>
          <a:p>
            <a:pPr marL="0" lvl="0" indent="0" algn="l" rtl="0">
              <a:spcBef>
                <a:spcPts val="0"/>
              </a:spcBef>
              <a:spcAft>
                <a:spcPts val="0"/>
              </a:spcAft>
              <a:buNone/>
            </a:pPr>
            <a:r>
              <a:rPr lang="en-US" sz="1200" b="1" i="0" dirty="0"/>
              <a:t>Say: </a:t>
            </a:r>
            <a:r>
              <a:rPr lang="en-US" sz="1200" b="0" i="0" dirty="0"/>
              <a:t>Here are your next steps to support your planning to earn distinction. </a:t>
            </a:r>
          </a:p>
          <a:p>
            <a:pPr marL="228600" lvl="0" indent="-228600" algn="l" rtl="0">
              <a:spcBef>
                <a:spcPts val="0"/>
              </a:spcBef>
              <a:spcAft>
                <a:spcPts val="0"/>
              </a:spcAft>
              <a:buFont typeface="+mj-lt"/>
              <a:buAutoNum type="arabicPeriod"/>
            </a:pPr>
            <a:r>
              <a:rPr lang="en-US" sz="1200" b="0" i="0" dirty="0"/>
              <a:t>Access a folder of distinction-related resources at TINYURL.  In this folder, you’ll find the Assessment Planning Guide pictured on the left.  You can use this guide to review the full text of the assessments and plan for when you’ll take the steps necessary to earn distinction. </a:t>
            </a:r>
          </a:p>
          <a:p>
            <a:pPr marL="228600" lvl="0" indent="-228600" algn="l" rtl="0">
              <a:spcBef>
                <a:spcPts val="0"/>
              </a:spcBef>
              <a:spcAft>
                <a:spcPts val="0"/>
              </a:spcAft>
              <a:buFont typeface="+mj-lt"/>
              <a:buAutoNum type="arabicPeriod"/>
            </a:pPr>
            <a:r>
              <a:rPr lang="en-US" sz="1200" b="0" i="1" dirty="0"/>
              <a:t>Walk through the rest of the steps. </a:t>
            </a:r>
          </a:p>
          <a:p>
            <a:pPr marL="228600" lvl="0" indent="-228600" algn="l" rtl="0">
              <a:spcBef>
                <a:spcPts val="0"/>
              </a:spcBef>
              <a:spcAft>
                <a:spcPts val="0"/>
              </a:spcAft>
              <a:buFont typeface="+mj-lt"/>
              <a:buAutoNum type="arabicPeriod"/>
            </a:pPr>
            <a:r>
              <a:rPr lang="en-US" sz="1200" b="0" i="1" dirty="0"/>
              <a:t>If extra time, give people some time to navigate to this folder and review the resources. </a:t>
            </a:r>
          </a:p>
          <a:p>
            <a:pPr marL="228600" lvl="0" indent="-228600" algn="l" rtl="0">
              <a:spcBef>
                <a:spcPts val="0"/>
              </a:spcBef>
              <a:spcAft>
                <a:spcPts val="0"/>
              </a:spcAft>
              <a:buFont typeface="+mj-lt"/>
              <a:buAutoNum type="arabicPeriod"/>
            </a:pPr>
            <a:endParaRPr lang="en-US" sz="1200" b="0" i="1" dirty="0"/>
          </a:p>
          <a:p>
            <a:pPr marL="228600" lvl="0" indent="-228600" algn="l" rtl="0">
              <a:spcBef>
                <a:spcPts val="0"/>
              </a:spcBef>
              <a:spcAft>
                <a:spcPts val="0"/>
              </a:spcAft>
              <a:buFont typeface="+mj-lt"/>
              <a:buAutoNum type="arabicPeriod"/>
            </a:pPr>
            <a:endParaRPr b="1" i="1" dirty="0"/>
          </a:p>
        </p:txBody>
      </p:sp>
      <p:sp>
        <p:nvSpPr>
          <p:cNvPr id="520" name="Google Shape;520;g57107e37f4_0_11: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172</a:t>
            </a:fld>
            <a:endParaRPr/>
          </a:p>
        </p:txBody>
      </p:sp>
    </p:spTree>
    <p:extLst>
      <p:ext uri="{BB962C8B-B14F-4D97-AF65-F5344CB8AC3E}">
        <p14:creationId xmlns:p14="http://schemas.microsoft.com/office/powerpoint/2010/main" val="903717710"/>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0"/>
        <p:cNvGrpSpPr/>
        <p:nvPr/>
      </p:nvGrpSpPr>
      <p:grpSpPr>
        <a:xfrm>
          <a:off x="0" y="0"/>
          <a:ext cx="0" cy="0"/>
          <a:chOff x="0" y="0"/>
          <a:chExt cx="0" cy="0"/>
        </a:xfrm>
      </p:grpSpPr>
      <p:sp>
        <p:nvSpPr>
          <p:cNvPr id="501" name="Google Shape;501;g57107e37f4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2" name="Google Shape;502;g57107e37f4_0_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30 sec</a:t>
            </a:r>
          </a:p>
          <a:p>
            <a:pPr marL="0" lvl="0" indent="0" algn="l" rtl="0">
              <a:spcBef>
                <a:spcPts val="0"/>
              </a:spcBef>
              <a:spcAft>
                <a:spcPts val="0"/>
              </a:spcAft>
              <a:buNone/>
            </a:pPr>
            <a:endParaRPr lang="en-US" dirty="0"/>
          </a:p>
          <a:p>
            <a:pPr marL="0" lvl="0" indent="0" algn="l" rtl="0">
              <a:spcBef>
                <a:spcPts val="0"/>
              </a:spcBef>
              <a:spcAft>
                <a:spcPts val="0"/>
              </a:spcAft>
              <a:buNone/>
            </a:pPr>
            <a:r>
              <a:rPr lang="en-US" b="1" dirty="0"/>
              <a:t>Say: </a:t>
            </a:r>
            <a:r>
              <a:rPr lang="en-US" b="0" dirty="0"/>
              <a:t>If you have questions, haven’t gotten your access information, etc., here is contact information for the team managing the distinction process.  </a:t>
            </a:r>
            <a:endParaRPr b="1" dirty="0"/>
          </a:p>
        </p:txBody>
      </p:sp>
      <p:sp>
        <p:nvSpPr>
          <p:cNvPr id="503" name="Google Shape;503;g57107e37f4_0_3: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173</a:t>
            </a:fld>
            <a:endParaRPr/>
          </a:p>
        </p:txBody>
      </p:sp>
    </p:spTree>
    <p:extLst>
      <p:ext uri="{BB962C8B-B14F-4D97-AF65-F5344CB8AC3E}">
        <p14:creationId xmlns:p14="http://schemas.microsoft.com/office/powerpoint/2010/main" val="3638995183"/>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minutes</a:t>
            </a:r>
          </a:p>
          <a:p>
            <a:endParaRPr lang="en-US" dirty="0"/>
          </a:p>
          <a:p>
            <a:r>
              <a:rPr lang="en-US" b="1" dirty="0"/>
              <a:t>Facilitator does: </a:t>
            </a:r>
            <a:r>
              <a:rPr lang="en-US" b="0" dirty="0"/>
              <a:t>Thank everyone for their participation</a:t>
            </a:r>
            <a:r>
              <a:rPr lang="en-US" b="0" baseline="0" dirty="0"/>
              <a:t> today. Then, h</a:t>
            </a:r>
            <a:r>
              <a:rPr lang="en-US" b="0" dirty="0"/>
              <a:t>ave </a:t>
            </a:r>
            <a:r>
              <a:rPr lang="en-US" dirty="0"/>
              <a:t>participants log-in to complete the survey before they leave</a:t>
            </a:r>
          </a:p>
        </p:txBody>
      </p:sp>
      <p:sp>
        <p:nvSpPr>
          <p:cNvPr id="4" name="Slide Number Placeholder 3"/>
          <p:cNvSpPr>
            <a:spLocks noGrp="1"/>
          </p:cNvSpPr>
          <p:nvPr>
            <p:ph type="sldNum" sz="quarter" idx="10"/>
          </p:nvPr>
        </p:nvSpPr>
        <p:spPr/>
        <p:txBody>
          <a:bodyPr/>
          <a:lstStyle/>
          <a:p>
            <a:fld id="{86425DA3-A274-D349-A373-1D0D30C163E5}" type="slidenum">
              <a:rPr lang="en-US" smtClean="0"/>
              <a:t>174</a:t>
            </a:fld>
            <a:endParaRPr lang="en-US" dirty="0"/>
          </a:p>
        </p:txBody>
      </p:sp>
    </p:spTree>
    <p:extLst>
      <p:ext uri="{BB962C8B-B14F-4D97-AF65-F5344CB8AC3E}">
        <p14:creationId xmlns:p14="http://schemas.microsoft.com/office/powerpoint/2010/main" val="2793276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Shape 22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24" name="Shape 224"/>
          <p:cNvSpPr txBox="1">
            <a:spLocks noGrp="1"/>
          </p:cNvSpPr>
          <p:nvPr>
            <p:ph type="body" idx="1"/>
          </p:nvPr>
        </p:nvSpPr>
        <p:spPr>
          <a:xfrm>
            <a:off x="685800" y="4400550"/>
            <a:ext cx="5486400" cy="43751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1 min</a:t>
            </a:r>
          </a:p>
          <a:p>
            <a:pPr marL="0" marR="0" lvl="0" indent="0" algn="l" rtl="0">
              <a:spcBef>
                <a:spcPts val="0"/>
              </a:spcBef>
              <a:buSzPct val="25000"/>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Say</a:t>
            </a:r>
            <a:r>
              <a:rPr lang="en-US" sz="1200" b="0" i="0" u="none" strike="noStrike" cap="none" dirty="0">
                <a:solidFill>
                  <a:schemeClr val="dk1"/>
                </a:solidFill>
                <a:latin typeface="Calibri"/>
                <a:ea typeface="Calibri"/>
                <a:cs typeface="Calibri"/>
                <a:sym typeface="Calibri"/>
              </a:rPr>
              <a:t>: That is where you come in and why we are so incredibly excited about the potential this initiative has to improve teaching and learning throughout the entire state of Louisiana!  Earlier we discussed the important role that curriculum plays in driving student outcomes.  We also know that a high-quality curriculum is not enough…the teachers who use that curriculum must become experts in that curriculum.  And that means that all of our coaching and professional development of teachers must be designed to support teachers in developing that expertise.</a:t>
            </a:r>
          </a:p>
          <a:p>
            <a:pPr marL="0" marR="0" lvl="0" indent="0" algn="l" rtl="0">
              <a:spcBef>
                <a:spcPts val="0"/>
              </a:spcBef>
              <a:buSzPct val="25000"/>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A recent publication in the Aspen Institute, called “Practice What You Teach” examined the need for and the impact of alignment between curriculum and professional development.  Through several research studies, and through three specific case studies, the authors found that....</a:t>
            </a:r>
          </a:p>
          <a:p>
            <a:pPr marL="0" marR="0" lvl="0" indent="0" algn="l" rtl="0">
              <a:spcBef>
                <a:spcPts val="0"/>
              </a:spcBef>
              <a:buSzPct val="25000"/>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Read quote. </a:t>
            </a:r>
          </a:p>
          <a:p>
            <a:pPr marL="0" marR="0" lvl="0" indent="0" algn="l" rtl="0">
              <a:spcBef>
                <a:spcPts val="0"/>
              </a:spcBef>
              <a:buSzPct val="25000"/>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I want to point out that this actually presents quite a big shift in terms of how we think about and how we approach PD.  Often, PD is curriculum-agnostic – it’s based on instructional strategies in a vacuum.  This initiative plans to flip the script on how we approach PD.  We have designed these trainings</a:t>
            </a:r>
            <a:r>
              <a:rPr lang="en-US" sz="1200" b="0" i="0" u="none" strike="noStrike" cap="none" baseline="0" dirty="0">
                <a:solidFill>
                  <a:schemeClr val="dk1"/>
                </a:solidFill>
                <a:latin typeface="Calibri"/>
                <a:ea typeface="Calibri"/>
                <a:cs typeface="Calibri"/>
                <a:sym typeface="Calibri"/>
              </a:rPr>
              <a:t> </a:t>
            </a:r>
            <a:r>
              <a:rPr lang="en-US" sz="1200" b="0" i="0" u="none" strike="noStrike" cap="none" dirty="0">
                <a:solidFill>
                  <a:schemeClr val="dk1"/>
                </a:solidFill>
                <a:latin typeface="Calibri"/>
                <a:ea typeface="Calibri"/>
                <a:cs typeface="Calibri"/>
                <a:sym typeface="Calibri"/>
              </a:rPr>
              <a:t>to support teachers in deepening their content knowledge and pedagogy through developing their expertise in the ELA Guidebooks curriculum.</a:t>
            </a:r>
          </a:p>
        </p:txBody>
      </p:sp>
      <p:sp>
        <p:nvSpPr>
          <p:cNvPr id="225" name="Shape 225"/>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18</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052038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Shape 23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32" name="Shape 232"/>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0.5 min</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Say: </a:t>
            </a:r>
            <a:r>
              <a:rPr lang="en-US" sz="1200" b="0" i="0" u="none" strike="noStrike" cap="none" dirty="0">
                <a:solidFill>
                  <a:schemeClr val="dk1"/>
                </a:solidFill>
                <a:latin typeface="Calibri"/>
                <a:ea typeface="Calibri"/>
                <a:cs typeface="Calibri"/>
                <a:sym typeface="Calibri"/>
              </a:rPr>
              <a:t>So what role do you all play in this initiative? Content Leaders are a key lever for change.  With a strong curriculum as our foundation, you will be able to directly impact the teachers at your school to better use this curriculum.  Those teachers will then directly impact the students in their classrooms, providing them the type of learning experience they will need to reach our ELA goal, and ultimately, to be prepared for success after graduation. </a:t>
            </a:r>
          </a:p>
          <a:p>
            <a:pPr marL="0" marR="0" lvl="0" indent="0" algn="l" rtl="0">
              <a:spcBef>
                <a:spcPts val="0"/>
              </a:spcBef>
              <a:buSzPct val="25000"/>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Image Source:</a:t>
            </a:r>
            <a:r>
              <a:rPr lang="en-US" sz="1200" b="1" i="0" u="none" strike="noStrike" cap="none" baseline="0" dirty="0">
                <a:solidFill>
                  <a:schemeClr val="dk1"/>
                </a:solidFill>
                <a:latin typeface="Calibri"/>
                <a:ea typeface="Calibri"/>
                <a:cs typeface="Calibri"/>
                <a:sym typeface="Calibri"/>
              </a:rPr>
              <a:t> </a:t>
            </a:r>
            <a:r>
              <a:rPr lang="en-US" sz="1200" b="0" i="0" u="none" strike="noStrike" cap="none" dirty="0">
                <a:solidFill>
                  <a:schemeClr val="dk1"/>
                </a:solidFill>
                <a:latin typeface="Calibri"/>
                <a:ea typeface="Calibri"/>
                <a:cs typeface="Calibri"/>
                <a:sym typeface="Calibri"/>
              </a:rPr>
              <a:t>https://</a:t>
            </a:r>
            <a:r>
              <a:rPr lang="en-US" sz="1200" b="0" i="0" u="none" strike="noStrike" cap="none" dirty="0" err="1">
                <a:solidFill>
                  <a:schemeClr val="dk1"/>
                </a:solidFill>
                <a:latin typeface="Calibri"/>
                <a:ea typeface="Calibri"/>
                <a:cs typeface="Calibri"/>
                <a:sym typeface="Calibri"/>
              </a:rPr>
              <a:t>pixabay.com</a:t>
            </a:r>
            <a:r>
              <a:rPr lang="en-US" sz="1200" b="0" i="0" u="none" strike="noStrike" cap="none" dirty="0">
                <a:solidFill>
                  <a:schemeClr val="dk1"/>
                </a:solidFill>
                <a:latin typeface="Calibri"/>
                <a:ea typeface="Calibri"/>
                <a:cs typeface="Calibri"/>
                <a:sym typeface="Calibri"/>
              </a:rPr>
              <a:t>/en/couple-man-woman-people-male-308926/</a:t>
            </a:r>
          </a:p>
          <a:p>
            <a:pPr marL="0" marR="0" lvl="0" indent="0" algn="l" rtl="0">
              <a:spcBef>
                <a:spcPts val="0"/>
              </a:spcBef>
              <a:buSzPct val="25000"/>
              <a:buNone/>
            </a:pPr>
            <a:endParaRPr sz="1200" b="0" i="0" u="none" strike="noStrike" cap="none" dirty="0">
              <a:solidFill>
                <a:schemeClr val="dk1"/>
              </a:solidFill>
              <a:latin typeface="Calibri"/>
              <a:ea typeface="Calibri"/>
              <a:cs typeface="Calibri"/>
              <a:sym typeface="Calibri"/>
            </a:endParaRPr>
          </a:p>
        </p:txBody>
      </p:sp>
      <p:sp>
        <p:nvSpPr>
          <p:cNvPr id="233" name="Shape 233"/>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19</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422949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Shape 9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5" name="Shape 95"/>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sz="1200" b="0" i="1" u="none" strike="noStrike" cap="none" dirty="0">
                <a:solidFill>
                  <a:schemeClr val="dk1"/>
                </a:solidFill>
                <a:latin typeface="+mn-lt"/>
                <a:ea typeface="Calibri"/>
                <a:cs typeface="Calibri"/>
                <a:sym typeface="Calibri"/>
              </a:rPr>
              <a:t>Hidden for facilitator reference – participants will see this during the launch session</a:t>
            </a:r>
            <a:endParaRPr lang="en-US" sz="1200" b="0" i="1"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endParaRPr lang="en-US" sz="1200" b="0" i="1"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0" i="1" u="none" strike="noStrike" cap="none" baseline="0" dirty="0">
                <a:solidFill>
                  <a:schemeClr val="dk1"/>
                </a:solidFill>
                <a:latin typeface="+mn-lt"/>
                <a:ea typeface="Calibri"/>
                <a:cs typeface="Calibri"/>
                <a:sym typeface="Calibri"/>
              </a:rPr>
              <a:t>Note: The Head, Heart, and Habits session has an additional 15 minutes built in for the post-lunch energizer. </a:t>
            </a:r>
            <a:endParaRPr lang="en-US" sz="1200" b="0" i="0" u="none" strike="noStrike" cap="none" dirty="0">
              <a:solidFill>
                <a:schemeClr val="dk1"/>
              </a:solidFill>
              <a:latin typeface="Calibri"/>
              <a:ea typeface="Calibri"/>
              <a:cs typeface="Calibri"/>
              <a:sym typeface="Calibri"/>
            </a:endParaRPr>
          </a:p>
        </p:txBody>
      </p:sp>
      <p:sp>
        <p:nvSpPr>
          <p:cNvPr id="96" name="Shape 96"/>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2</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991281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Shape 16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65" name="Shape 165"/>
          <p:cNvSpPr txBox="1">
            <a:spLocks noGrp="1"/>
          </p:cNvSpPr>
          <p:nvPr>
            <p:ph type="body" idx="1"/>
          </p:nvPr>
        </p:nvSpPr>
        <p:spPr>
          <a:xfrm>
            <a:off x="685800" y="4343400"/>
            <a:ext cx="5486400" cy="411480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dirty="0">
                <a:solidFill>
                  <a:srgbClr val="000000"/>
                </a:solidFill>
              </a:rPr>
              <a:t>0.5 min</a:t>
            </a:r>
          </a:p>
          <a:p>
            <a:pPr marL="0" marR="0" lvl="0" indent="0" algn="l" rtl="0">
              <a:spcBef>
                <a:spcPts val="0"/>
              </a:spcBef>
              <a:buSzPct val="25000"/>
              <a:buNone/>
            </a:pPr>
            <a:endParaRPr lang="en-US" dirty="0">
              <a:solidFill>
                <a:srgbClr val="000000"/>
              </a:solidFill>
            </a:endParaRPr>
          </a:p>
          <a:p>
            <a:pPr marL="171450" indent="-171450">
              <a:buSzPct val="100000"/>
            </a:pPr>
            <a:r>
              <a:rPr lang="en-US" dirty="0">
                <a:solidFill>
                  <a:srgbClr val="000000"/>
                </a:solidFill>
              </a:rPr>
              <a:t>Share</a:t>
            </a:r>
            <a:r>
              <a:rPr lang="en-US" baseline="0" dirty="0">
                <a:solidFill>
                  <a:srgbClr val="000000"/>
                </a:solidFill>
              </a:rPr>
              <a:t> these bullet points, emphasize that Content Leaders will be equipped and expected to lead PD for other ELA educators after our trainings.  </a:t>
            </a:r>
            <a:endParaRPr lang="en-US" dirty="0">
              <a:solidFill>
                <a:srgbClr val="000000"/>
              </a:solidFill>
            </a:endParaRPr>
          </a:p>
        </p:txBody>
      </p:sp>
      <p:sp>
        <p:nvSpPr>
          <p:cNvPr id="166" name="Shape 166"/>
          <p:cNvSpPr txBox="1">
            <a:spLocks noGrp="1"/>
          </p:cNvSpPr>
          <p:nvPr>
            <p:ph type="sldNum" idx="12"/>
          </p:nvPr>
        </p:nvSpPr>
        <p:spPr>
          <a:xfrm>
            <a:off x="3884613" y="8685213"/>
            <a:ext cx="2971800" cy="457200"/>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Calibri"/>
                <a:ea typeface="Calibri"/>
                <a:cs typeface="Calibri"/>
                <a:sym typeface="Calibri"/>
              </a:rPr>
              <a:t>20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645286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Shape 18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90" name="Shape 190"/>
          <p:cNvSpPr txBox="1">
            <a:spLocks noGrp="1"/>
          </p:cNvSpPr>
          <p:nvPr>
            <p:ph type="body" idx="1"/>
          </p:nvPr>
        </p:nvSpPr>
        <p:spPr>
          <a:xfrm>
            <a:off x="685800" y="4343400"/>
            <a:ext cx="5486400" cy="4114800"/>
          </a:xfrm>
          <a:prstGeom prst="rect">
            <a:avLst/>
          </a:prstGeom>
          <a:noFill/>
          <a:ln>
            <a:noFill/>
          </a:ln>
        </p:spPr>
        <p:txBody>
          <a:bodyPr wrap="square" lIns="91425" tIns="45700" rIns="91425" bIns="45700" anchor="t" anchorCtr="0">
            <a:noAutofit/>
          </a:bodyPr>
          <a:lstStyle/>
          <a:p>
            <a:pPr marR="0" lvl="0" algn="l" rtl="0">
              <a:spcBef>
                <a:spcPts val="0"/>
              </a:spcBef>
              <a:buSzPct val="25000"/>
              <a:buNone/>
            </a:pPr>
            <a:r>
              <a:rPr lang="en-US" dirty="0"/>
              <a:t>1 min</a:t>
            </a:r>
          </a:p>
          <a:p>
            <a:pPr marL="171450" marR="0" lvl="0" indent="-171450" algn="l" rtl="0">
              <a:spcBef>
                <a:spcPts val="0"/>
              </a:spcBef>
              <a:buSzPct val="25000"/>
            </a:pPr>
            <a:endParaRPr lang="en-US" dirty="0"/>
          </a:p>
          <a:p>
            <a:pPr marL="171450" marR="0" lvl="0" indent="-171450" algn="l" defTabSz="457200" rtl="0" eaLnBrk="1" fontAlgn="auto" latinLnBrk="0" hangingPunct="1">
              <a:lnSpc>
                <a:spcPct val="100000"/>
              </a:lnSpc>
              <a:spcBef>
                <a:spcPts val="0"/>
              </a:spcBef>
              <a:spcAft>
                <a:spcPts val="0"/>
              </a:spcAft>
              <a:buClrTx/>
              <a:buSzPct val="100000"/>
              <a:buFontTx/>
              <a:buChar char="●"/>
              <a:tabLst/>
              <a:defRPr/>
            </a:pPr>
            <a:r>
              <a:rPr lang="en-US" dirty="0"/>
              <a:t>Explain what the Content Modules are, note that these resources will be available in spring 2018, but that CLs will be trained on them ahead of time.  Cover</a:t>
            </a:r>
            <a:r>
              <a:rPr lang="en-US" baseline="0" dirty="0"/>
              <a:t> information on the slide and add that trainings are focused on </a:t>
            </a:r>
            <a:r>
              <a:rPr lang="en-US" sz="1200" dirty="0">
                <a:solidFill>
                  <a:srgbClr val="595959"/>
                </a:solidFill>
                <a:latin typeface="Calibri"/>
                <a:cs typeface="Calibri"/>
              </a:rPr>
              <a:t>standards-aligned instructional practices and the ELA Guidebooks 2.0 curriculum. Note that they are </a:t>
            </a:r>
            <a:r>
              <a:rPr lang="en-US" sz="1200" i="1" dirty="0">
                <a:solidFill>
                  <a:srgbClr val="595959"/>
                </a:solidFill>
                <a:latin typeface="Calibri"/>
                <a:cs typeface="Calibri"/>
              </a:rPr>
              <a:t>coming spring 2018. </a:t>
            </a:r>
            <a:endParaRPr lang="en-US" dirty="0"/>
          </a:p>
          <a:p>
            <a:pPr marL="171450" marR="0" lvl="0" indent="-171450" algn="l" rtl="0">
              <a:spcBef>
                <a:spcPts val="0"/>
              </a:spcBef>
              <a:buSzPct val="100000"/>
            </a:pPr>
            <a:r>
              <a:rPr lang="en-US" dirty="0"/>
              <a:t>Note that these</a:t>
            </a:r>
            <a:r>
              <a:rPr lang="en-US" baseline="0" dirty="0"/>
              <a:t> modules will be on topics such as teaching vocabulary in the Guidebooks, writing on the Guidebooks, (share some more information about what topics the Content Modules are about).  </a:t>
            </a:r>
          </a:p>
          <a:p>
            <a:pPr marL="171450" marR="0" lvl="0" indent="-171450" algn="l" rtl="0">
              <a:spcBef>
                <a:spcPts val="0"/>
              </a:spcBef>
              <a:buSzPct val="100000"/>
            </a:pPr>
            <a:r>
              <a:rPr lang="en-US" baseline="0" dirty="0"/>
              <a:t>Emphasize that after Content Leaders participate in these trainings, they will go on to lead professional learning for other educators.</a:t>
            </a:r>
            <a:r>
              <a:rPr lang="en-US" dirty="0"/>
              <a:t>  </a:t>
            </a:r>
          </a:p>
          <a:p>
            <a:pPr marL="171450" marR="0" lvl="0" indent="-171450" algn="l" rtl="0">
              <a:spcBef>
                <a:spcPts val="0"/>
              </a:spcBef>
              <a:buSzPct val="100000"/>
            </a:pPr>
            <a:r>
              <a:rPr lang="en-US" dirty="0"/>
              <a:t>Note that more information is coming soon about all of this.  </a:t>
            </a:r>
          </a:p>
        </p:txBody>
      </p:sp>
      <p:sp>
        <p:nvSpPr>
          <p:cNvPr id="191" name="Shape 191"/>
          <p:cNvSpPr txBox="1">
            <a:spLocks noGrp="1"/>
          </p:cNvSpPr>
          <p:nvPr>
            <p:ph type="sldNum" idx="12"/>
          </p:nvPr>
        </p:nvSpPr>
        <p:spPr>
          <a:xfrm>
            <a:off x="3884613" y="8685213"/>
            <a:ext cx="2971800" cy="457200"/>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Calibri"/>
                <a:ea typeface="Calibri"/>
                <a:cs typeface="Calibri"/>
                <a:sym typeface="Calibri"/>
              </a:rPr>
              <a:t>21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424593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None/>
            </a:pPr>
            <a:r>
              <a:rPr lang="en-US" dirty="0"/>
              <a:t>2 min</a:t>
            </a:r>
          </a:p>
          <a:p>
            <a:pPr>
              <a:buNone/>
            </a:pPr>
            <a:endParaRPr lang="en-US" dirty="0"/>
          </a:p>
          <a:p>
            <a:pPr marL="171450" indent="-171450"/>
            <a:r>
              <a:rPr lang="en-US" dirty="0"/>
              <a:t>Walk through each of these as expectations of CLs and their participation in this program.</a:t>
            </a:r>
          </a:p>
          <a:p>
            <a:pPr marL="171450" indent="-171450"/>
            <a:r>
              <a:rPr lang="en-US" dirty="0"/>
              <a:t>Emphasize that they will feel well prepared to do these things (implement learning and collecting evidence when we get to those portions of the training).  </a:t>
            </a:r>
          </a:p>
          <a:p>
            <a:pPr marL="171450" indent="-171450"/>
            <a:r>
              <a:rPr lang="en-US" dirty="0"/>
              <a:t>Note that some of this should feel like good classroom instruction.  </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22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492283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None/>
            </a:pPr>
            <a:r>
              <a:rPr lang="en-US" sz="1000" dirty="0"/>
              <a:t>2 min</a:t>
            </a:r>
          </a:p>
          <a:p>
            <a:pPr>
              <a:buNone/>
            </a:pPr>
            <a:endParaRPr lang="en-US" sz="1000" dirty="0"/>
          </a:p>
          <a:p>
            <a:pPr>
              <a:buNone/>
            </a:pPr>
            <a:r>
              <a:rPr lang="en-US" sz="1000" b="1" dirty="0"/>
              <a:t>Say</a:t>
            </a:r>
            <a:r>
              <a:rPr lang="en-US" sz="1000" dirty="0"/>
              <a:t>: Here are the norms that will guide our Guidebooks professional learning initiative.  We want to make sure, first and foremost, that each of you are open to new practices and new ideas.  We are certain that at some point during our trainings- maybe even today- you will learn about practices that may seem contradictory to what you have used in the past- we ask you to lean in to this new learning!</a:t>
            </a:r>
          </a:p>
          <a:p>
            <a:pPr>
              <a:buNone/>
            </a:pPr>
            <a:endParaRPr lang="en-US" sz="1000" dirty="0"/>
          </a:p>
          <a:p>
            <a:pPr>
              <a:buNone/>
            </a:pPr>
            <a:r>
              <a:rPr lang="en-US" sz="1000" dirty="0"/>
              <a:t>You may also have moments in which you will experience challenges, either challenges to implementing your new learning, or later on, challenges to delivering this PL in your home district.  It's important to identify the challenges, but we are also asking you to bring solutions.</a:t>
            </a:r>
          </a:p>
          <a:p>
            <a:pPr>
              <a:buNone/>
            </a:pPr>
            <a:endParaRPr lang="en-US" sz="1000" dirty="0"/>
          </a:p>
          <a:p>
            <a:pPr>
              <a:buNone/>
            </a:pPr>
            <a:r>
              <a:rPr lang="en-US" sz="1000" dirty="0"/>
              <a:t>Without a doubt, these trainings will make you think of about 1,000 questions.  We encourage you to ask them, or to record them when your facilitator is moving through the content.  As you will see- our days together will be jam-packed.  So if your facilitator can't answer your question on the spot, be sure to record it on the parking lot and we can see to it to respond to you.</a:t>
            </a:r>
          </a:p>
          <a:p>
            <a:pPr>
              <a:buNone/>
            </a:pPr>
            <a:endParaRPr lang="en-US" sz="1000" dirty="0"/>
          </a:p>
          <a:p>
            <a:pPr>
              <a:buNone/>
            </a:pPr>
            <a:r>
              <a:rPr lang="en-US" sz="1000" dirty="0"/>
              <a:t>Your punctuality is critical because of the amount of content we have to explore with you- we don't want you to miss a minute!  Please plan accordingly.  All of our sessions will begin promptly at start times listed.  </a:t>
            </a:r>
          </a:p>
          <a:p>
            <a:pPr>
              <a:buNone/>
            </a:pPr>
            <a:endParaRPr lang="en-US" sz="1000" dirty="0"/>
          </a:p>
          <a:p>
            <a:pPr>
              <a:buNone/>
            </a:pPr>
            <a:r>
              <a:rPr lang="en-US" sz="1000" dirty="0"/>
              <a:t>We will all feel the temptation of checking phones and email during the trainings, but we also know how distracting this is to us and to our peers.  These are "low-tech" trainings so you will rarely need to have your computers and phones out unless requested by your facilitator.  Keep phones on silent or vibrate, and if there is an emergency, please take your call in the hallway. </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23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5536019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Shape 27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73" name="Shape 273"/>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3 min</a:t>
            </a:r>
          </a:p>
          <a:p>
            <a:pPr marL="0" marR="0" lvl="0" indent="0" algn="l" rtl="0">
              <a:spcBef>
                <a:spcPts val="0"/>
              </a:spcBef>
              <a:buSzPct val="25000"/>
              <a:buNone/>
            </a:pPr>
            <a:endParaRPr sz="1200" b="0" i="0" u="none" strike="noStrike" cap="none" dirty="0">
              <a:solidFill>
                <a:schemeClr val="dk1"/>
              </a:solidFill>
              <a:latin typeface="Calibri"/>
              <a:ea typeface="Calibri"/>
              <a:cs typeface="Calibri"/>
              <a:sym typeface="Calibri"/>
            </a:endParaRPr>
          </a:p>
          <a:p>
            <a:pPr marL="171450" indent="-171450">
              <a:buSzPct val="100000"/>
            </a:pPr>
            <a:r>
              <a:rPr lang="en-US" sz="1200" b="0" i="0" u="none" strike="noStrike" cap="none" dirty="0">
                <a:solidFill>
                  <a:schemeClr val="dk1"/>
                </a:solidFill>
                <a:latin typeface="Calibri"/>
                <a:ea typeface="Calibri"/>
                <a:cs typeface="Calibri"/>
                <a:sym typeface="Calibri"/>
              </a:rPr>
              <a:t>Ask CLs to</a:t>
            </a:r>
            <a:r>
              <a:rPr lang="en-US" sz="1200" b="0" i="0" u="none" strike="noStrike" cap="none" baseline="0" dirty="0">
                <a:solidFill>
                  <a:schemeClr val="dk1"/>
                </a:solidFill>
                <a:latin typeface="Calibri"/>
                <a:ea typeface="Calibri"/>
                <a:cs typeface="Calibri"/>
                <a:sym typeface="Calibri"/>
              </a:rPr>
              <a:t> discuss with a partner.  </a:t>
            </a:r>
            <a:endParaRPr sz="1200" b="0" i="0" u="none" strike="noStrike" cap="none" dirty="0">
              <a:solidFill>
                <a:schemeClr val="dk1"/>
              </a:solidFill>
              <a:latin typeface="Calibri"/>
              <a:ea typeface="Calibri"/>
              <a:cs typeface="Calibri"/>
              <a:sym typeface="Calibri"/>
            </a:endParaRPr>
          </a:p>
        </p:txBody>
      </p:sp>
      <p:sp>
        <p:nvSpPr>
          <p:cNvPr id="274" name="Shape 274"/>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24</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129893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Shape 9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5" name="Shape 95"/>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endParaRPr lang="en-US" sz="1200" b="1" i="1" u="none" strike="noStrike" cap="none" dirty="0">
              <a:solidFill>
                <a:schemeClr val="dk1"/>
              </a:solidFill>
              <a:latin typeface="Calibri"/>
              <a:ea typeface="Calibri"/>
              <a:cs typeface="Calibri"/>
              <a:sym typeface="Calibri"/>
            </a:endParaRPr>
          </a:p>
        </p:txBody>
      </p:sp>
      <p:sp>
        <p:nvSpPr>
          <p:cNvPr id="96" name="Shape 96"/>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25</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974453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Shape 9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5" name="Shape 95"/>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p:txBody>
      </p:sp>
      <p:sp>
        <p:nvSpPr>
          <p:cNvPr id="96" name="Shape 96"/>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26</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277346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None/>
            </a:pPr>
            <a:r>
              <a:rPr lang="en-US" dirty="0"/>
              <a:t>1 minute </a:t>
            </a:r>
          </a:p>
          <a:p>
            <a:pPr>
              <a:buNone/>
            </a:pPr>
            <a:endParaRPr lang="en-US" dirty="0"/>
          </a:p>
          <a:p>
            <a:pPr>
              <a:buNone/>
            </a:pPr>
            <a:r>
              <a:rPr lang="en-US" b="1" dirty="0"/>
              <a:t>Facilitator does: </a:t>
            </a:r>
            <a:r>
              <a:rPr lang="en-US" dirty="0"/>
              <a:t>Orient participants to their binders. Explain that their note catchers for CLM 1 are in the binder already, and they should refer to these throughout the training day. On later days of training, they will receive binder inserts when they check in. For all other materials that are printed separately, we have tried to hole-punch so you can keep everything together! We’ll be handing these supplemental materials out as you need them. </a:t>
            </a:r>
          </a:p>
          <a:p>
            <a:pPr>
              <a:buNone/>
            </a:pPr>
            <a:endParaRPr lang="en-US" dirty="0"/>
          </a:p>
          <a:p>
            <a:pPr>
              <a:buNone/>
            </a:pPr>
            <a:r>
              <a:rPr lang="en-US" b="1" dirty="0"/>
              <a:t>Facilitator does: </a:t>
            </a:r>
            <a:r>
              <a:rPr lang="en-US" b="0" dirty="0"/>
              <a:t>Explain that participants should definitely download our app if they haven’t already! They can ask questions on that app and it will also provide information about events, training times and dates, etc. </a:t>
            </a:r>
            <a:endParaRPr lang="en-US" b="1"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27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8720430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4 minutes </a:t>
            </a:r>
          </a:p>
          <a:p>
            <a:endParaRPr lang="en-US" baseline="0" dirty="0"/>
          </a:p>
          <a:p>
            <a:r>
              <a:rPr lang="en-US" b="1" baseline="0" dirty="0"/>
              <a:t>Facilitator says: </a:t>
            </a:r>
            <a:r>
              <a:rPr lang="en-US" b="0" baseline="0" dirty="0"/>
              <a:t>There will be times during the training day when it is beneficial to get up and talk to new Content Leaders in our cohort! This will help us not only to get to know each other better, but also to share ideas and thinking. </a:t>
            </a:r>
          </a:p>
          <a:p>
            <a:endParaRPr lang="en-US" b="0" baseline="0" dirty="0"/>
          </a:p>
          <a:p>
            <a:r>
              <a:rPr lang="en-US" b="1" baseline="0" dirty="0"/>
              <a:t>Facilitator does: </a:t>
            </a:r>
            <a:r>
              <a:rPr lang="en-US" b="0" baseline="0" dirty="0"/>
              <a:t>Give participants about 2-3 minutes to stand up, and find 4 different people to be their “Critter Partners.” They can record names on the sheet. </a:t>
            </a:r>
            <a:r>
              <a:rPr lang="en-US" baseline="0" dirty="0"/>
              <a:t>Encourage participants to make appointments with people they do not know/do not work at their own schools.</a:t>
            </a:r>
          </a:p>
          <a:p>
            <a:endParaRPr lang="en-US" baseline="0" dirty="0"/>
          </a:p>
          <a:p>
            <a:r>
              <a:rPr lang="en-US" b="1" baseline="0" dirty="0"/>
              <a:t>Important note for facilitators: </a:t>
            </a:r>
            <a:r>
              <a:rPr lang="en-US" b="0" baseline="0" dirty="0"/>
              <a:t>There are pictures of these critters on select slides where it could be helpful to use critter partners. Use your judgment – if you’re short on time, for example, you may decide not to ask people to move. Or if you notice people need to move around, you might ask them to meet with a critter partner on another slide as well. Be intentional about choosing when you use critter partners – i.e. they’re best used when people won’t need to bring a ton of materials with them, etc.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28</a:t>
            </a:fld>
            <a:endParaRPr lang="en-US" dirty="0"/>
          </a:p>
        </p:txBody>
      </p:sp>
    </p:spTree>
    <p:extLst>
      <p:ext uri="{BB962C8B-B14F-4D97-AF65-F5344CB8AC3E}">
        <p14:creationId xmlns:p14="http://schemas.microsoft.com/office/powerpoint/2010/main" val="202719417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30 seconds </a:t>
            </a:r>
          </a:p>
          <a:p>
            <a:endParaRPr lang="en-US" dirty="0"/>
          </a:p>
          <a:p>
            <a:r>
              <a:rPr lang="en-US" b="1" dirty="0"/>
              <a:t>Facilitator says: </a:t>
            </a:r>
            <a:r>
              <a:rPr lang="en-US" b="0" dirty="0"/>
              <a:t>An important goal for today is to start building the sense of community with each other that we’ll need in order for our work together to be as successful as possible. It’s important that we all feel like we are a part of this group who is about to embark on such an exciting journey as CLs together! So for that reason, we’ll be doing some “get-to-know-you” type energizers throughout the day and in the future. Starting with another ”four corners” activity…</a:t>
            </a:r>
          </a:p>
          <a:p>
            <a:endParaRPr lang="en-US" b="1" dirty="0"/>
          </a:p>
          <a:p>
            <a:r>
              <a:rPr lang="en-US" b="1" dirty="0"/>
              <a:t>Facilitator says: </a:t>
            </a:r>
            <a:r>
              <a:rPr lang="en-US" b="0" dirty="0"/>
              <a:t>In a minute I’ll put up four pictures. Move to the corner that represents your answer, and then I’ll put up a discussion question. Then we’ll repeat! </a:t>
            </a:r>
          </a:p>
        </p:txBody>
      </p:sp>
      <p:sp>
        <p:nvSpPr>
          <p:cNvPr id="4" name="Slide Number Placeholder 3"/>
          <p:cNvSpPr>
            <a:spLocks noGrp="1"/>
          </p:cNvSpPr>
          <p:nvPr>
            <p:ph type="sldNum" sz="quarter" idx="5"/>
          </p:nvPr>
        </p:nvSpPr>
        <p:spPr/>
        <p:txBody>
          <a:bodyPr/>
          <a:lstStyle/>
          <a:p>
            <a:fld id="{86425DA3-A274-D349-A373-1D0D30C163E5}" type="slidenum">
              <a:rPr lang="en-US" smtClean="0"/>
              <a:t>29</a:t>
            </a:fld>
            <a:endParaRPr lang="en-US" dirty="0"/>
          </a:p>
        </p:txBody>
      </p:sp>
    </p:spTree>
    <p:extLst>
      <p:ext uri="{BB962C8B-B14F-4D97-AF65-F5344CB8AC3E}">
        <p14:creationId xmlns:p14="http://schemas.microsoft.com/office/powerpoint/2010/main" val="21591905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Shape 6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6" name="Shape 66"/>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171450" marR="0" lvl="0" indent="-171450" algn="l" rtl="0">
              <a:spcBef>
                <a:spcPts val="0"/>
              </a:spcBef>
              <a:buSzPct val="100000"/>
              <a:buFont typeface="Arial"/>
              <a:buChar char="•"/>
            </a:pPr>
            <a:r>
              <a:rPr lang="en-US" sz="1200" b="0" i="0" u="none" strike="noStrike" cap="none" dirty="0">
                <a:solidFill>
                  <a:schemeClr val="dk1"/>
                </a:solidFill>
                <a:latin typeface="Calibri"/>
                <a:ea typeface="Calibri"/>
                <a:cs typeface="Calibri"/>
                <a:sym typeface="Calibri"/>
              </a:rPr>
              <a:t>Have this slide up as CLs are walking in. </a:t>
            </a:r>
          </a:p>
          <a:p>
            <a:pPr marL="171450" marR="0" lvl="0" indent="-171450" algn="l" rtl="0">
              <a:spcBef>
                <a:spcPts val="0"/>
              </a:spcBef>
              <a:buSzPct val="100000"/>
              <a:buFont typeface="Arial"/>
              <a:buChar char="•"/>
            </a:pPr>
            <a:r>
              <a:rPr lang="en-US" dirty="0"/>
              <a:t>Encourage folks to get to know each other!</a:t>
            </a:r>
            <a:endParaRPr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endParaRPr sz="1200" b="0" i="0" u="none" strike="noStrike" cap="none" dirty="0">
              <a:solidFill>
                <a:schemeClr val="dk1"/>
              </a:solidFill>
              <a:latin typeface="Calibri"/>
              <a:ea typeface="Calibri"/>
              <a:cs typeface="Calibri"/>
              <a:sym typeface="Calibri"/>
            </a:endParaRPr>
          </a:p>
        </p:txBody>
      </p:sp>
      <p:sp>
        <p:nvSpPr>
          <p:cNvPr id="67" name="Shape 67"/>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3</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1317183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30 seconds</a:t>
            </a:r>
          </a:p>
          <a:p>
            <a:endParaRPr lang="en-US" b="1" dirty="0"/>
          </a:p>
          <a:p>
            <a:r>
              <a:rPr lang="en-US" b="1" dirty="0"/>
              <a:t>Facilitator does: </a:t>
            </a:r>
            <a:r>
              <a:rPr lang="en-US" dirty="0"/>
              <a:t>Read the prompt and point out the 4 physical</a:t>
            </a:r>
            <a:r>
              <a:rPr lang="en-US" baseline="0" dirty="0"/>
              <a:t> corners in the room. Have participants move to the corner that best represents their response.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30</a:t>
            </a:fld>
            <a:endParaRPr lang="en-US" dirty="0"/>
          </a:p>
        </p:txBody>
      </p:sp>
    </p:spTree>
    <p:extLst>
      <p:ext uri="{BB962C8B-B14F-4D97-AF65-F5344CB8AC3E}">
        <p14:creationId xmlns:p14="http://schemas.microsoft.com/office/powerpoint/2010/main" val="14988841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3 minutes</a:t>
            </a:r>
          </a:p>
          <a:p>
            <a:endParaRPr lang="en-US" b="1" dirty="0"/>
          </a:p>
          <a:p>
            <a:r>
              <a:rPr lang="en-US" b="1" dirty="0"/>
              <a:t>Facilitator does: </a:t>
            </a:r>
            <a:r>
              <a:rPr lang="en-US" dirty="0"/>
              <a:t>Read discussion</a:t>
            </a:r>
            <a:r>
              <a:rPr lang="en-US" baseline="0" dirty="0"/>
              <a:t> prompt. H</a:t>
            </a:r>
            <a:r>
              <a:rPr lang="en-US" dirty="0"/>
              <a:t>ave participants meet with one partner in their corner</a:t>
            </a:r>
            <a:r>
              <a:rPr lang="en-US" baseline="0" dirty="0"/>
              <a:t> to discuss.  Encourage them to meet and talk with someone they don’t know yet and to introduce themselves before they begin discussing!</a:t>
            </a:r>
          </a:p>
          <a:p>
            <a:endParaRPr lang="en-US" baseline="0" dirty="0"/>
          </a:p>
          <a:p>
            <a:endParaRPr lang="en-US" baseline="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31</a:t>
            </a:fld>
            <a:endParaRPr lang="en-US" dirty="0"/>
          </a:p>
        </p:txBody>
      </p:sp>
    </p:spTree>
    <p:extLst>
      <p:ext uri="{BB962C8B-B14F-4D97-AF65-F5344CB8AC3E}">
        <p14:creationId xmlns:p14="http://schemas.microsoft.com/office/powerpoint/2010/main" val="148831413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30 seconds</a:t>
            </a:r>
          </a:p>
          <a:p>
            <a:endParaRPr lang="en-US" b="1" dirty="0"/>
          </a:p>
          <a:p>
            <a:r>
              <a:rPr lang="en-US" b="1" dirty="0"/>
              <a:t>Facilitator does: </a:t>
            </a:r>
            <a:r>
              <a:rPr lang="en-US" dirty="0"/>
              <a:t>Read the prompt and point out the 4 physical</a:t>
            </a:r>
            <a:r>
              <a:rPr lang="en-US" baseline="0" dirty="0"/>
              <a:t> corners in the room. Have participants move to the corner that best represents their response. </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32</a:t>
            </a:fld>
            <a:endParaRPr lang="en-US" dirty="0"/>
          </a:p>
        </p:txBody>
      </p:sp>
    </p:spTree>
    <p:extLst>
      <p:ext uri="{BB962C8B-B14F-4D97-AF65-F5344CB8AC3E}">
        <p14:creationId xmlns:p14="http://schemas.microsoft.com/office/powerpoint/2010/main" val="166370515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3 minutes</a:t>
            </a:r>
          </a:p>
          <a:p>
            <a:endParaRPr lang="en-US" b="1" dirty="0"/>
          </a:p>
          <a:p>
            <a:r>
              <a:rPr lang="en-US" b="1" dirty="0"/>
              <a:t>Facilitator does: </a:t>
            </a:r>
            <a:r>
              <a:rPr lang="en-US" dirty="0"/>
              <a:t>Read discussion</a:t>
            </a:r>
            <a:r>
              <a:rPr lang="en-US" baseline="0" dirty="0"/>
              <a:t> prompt. H</a:t>
            </a:r>
            <a:r>
              <a:rPr lang="en-US" dirty="0"/>
              <a:t>ave participants meet with one partner in their corner</a:t>
            </a:r>
            <a:r>
              <a:rPr lang="en-US" baseline="0" dirty="0"/>
              <a:t> to discuss.  Encourage them to meet and talk with someone they don’t know yet and to introduce themselves before they begin discussing!</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33</a:t>
            </a:fld>
            <a:endParaRPr lang="en-US" dirty="0"/>
          </a:p>
        </p:txBody>
      </p:sp>
    </p:spTree>
    <p:extLst>
      <p:ext uri="{BB962C8B-B14F-4D97-AF65-F5344CB8AC3E}">
        <p14:creationId xmlns:p14="http://schemas.microsoft.com/office/powerpoint/2010/main" val="158319947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30 seconds</a:t>
            </a:r>
          </a:p>
          <a:p>
            <a:endParaRPr lang="en-US" b="1" dirty="0"/>
          </a:p>
          <a:p>
            <a:r>
              <a:rPr lang="en-US" b="1" dirty="0"/>
              <a:t>Facilitator does: </a:t>
            </a:r>
            <a:r>
              <a:rPr lang="en-US" dirty="0"/>
              <a:t>Read the prompt and point out the 4 physical</a:t>
            </a:r>
            <a:r>
              <a:rPr lang="en-US" baseline="0" dirty="0"/>
              <a:t> corners in the room. Have participants move to the corner that best represents their response. </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34</a:t>
            </a:fld>
            <a:endParaRPr lang="en-US" dirty="0"/>
          </a:p>
        </p:txBody>
      </p:sp>
    </p:spTree>
    <p:extLst>
      <p:ext uri="{BB962C8B-B14F-4D97-AF65-F5344CB8AC3E}">
        <p14:creationId xmlns:p14="http://schemas.microsoft.com/office/powerpoint/2010/main" val="98174768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3 minutes</a:t>
            </a:r>
          </a:p>
          <a:p>
            <a:endParaRPr lang="en-US" b="1" dirty="0"/>
          </a:p>
          <a:p>
            <a:r>
              <a:rPr lang="en-US" b="1" dirty="0"/>
              <a:t>Facilitator does: </a:t>
            </a:r>
            <a:r>
              <a:rPr lang="en-US" dirty="0"/>
              <a:t>Read discussion</a:t>
            </a:r>
            <a:r>
              <a:rPr lang="en-US" baseline="0" dirty="0"/>
              <a:t> prompt. H</a:t>
            </a:r>
            <a:r>
              <a:rPr lang="en-US" dirty="0"/>
              <a:t>ave participants meet with one partner in their corner</a:t>
            </a:r>
            <a:r>
              <a:rPr lang="en-US" baseline="0" dirty="0"/>
              <a:t> to discuss.  Encourage them to meet and talk with someone they don’t know yet and to introduce themselves before they begin discussing!</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35</a:t>
            </a:fld>
            <a:endParaRPr lang="en-US" dirty="0"/>
          </a:p>
        </p:txBody>
      </p:sp>
    </p:spTree>
    <p:extLst>
      <p:ext uri="{BB962C8B-B14F-4D97-AF65-F5344CB8AC3E}">
        <p14:creationId xmlns:p14="http://schemas.microsoft.com/office/powerpoint/2010/main" val="13019415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Session Duration: 55 minutes (there are 5 minutes of flex time built in to the time stamps in case the Launch runs over) </a:t>
            </a:r>
          </a:p>
          <a:p>
            <a:endParaRPr lang="en-US" b="0" dirty="0"/>
          </a:p>
        </p:txBody>
      </p:sp>
      <p:sp>
        <p:nvSpPr>
          <p:cNvPr id="4" name="Slide Number Placeholder 3"/>
          <p:cNvSpPr>
            <a:spLocks noGrp="1"/>
          </p:cNvSpPr>
          <p:nvPr>
            <p:ph type="sldNum" sz="quarter" idx="10"/>
          </p:nvPr>
        </p:nvSpPr>
        <p:spPr/>
        <p:txBody>
          <a:bodyPr/>
          <a:lstStyle/>
          <a:p>
            <a:fld id="{86425DA3-A274-D349-A373-1D0D30C163E5}" type="slidenum">
              <a:rPr lang="en-US" smtClean="0"/>
              <a:t>36</a:t>
            </a:fld>
            <a:endParaRPr lang="en-US" dirty="0"/>
          </a:p>
        </p:txBody>
      </p:sp>
    </p:spTree>
    <p:extLst>
      <p:ext uri="{BB962C8B-B14F-4D97-AF65-F5344CB8AC3E}">
        <p14:creationId xmlns:p14="http://schemas.microsoft.com/office/powerpoint/2010/main" val="207212382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30 seconds</a:t>
            </a:r>
          </a:p>
          <a:p>
            <a:endParaRPr lang="en-US" dirty="0"/>
          </a:p>
          <a:p>
            <a:r>
              <a:rPr lang="en-US" b="1" dirty="0"/>
              <a:t>Facilitator</a:t>
            </a:r>
            <a:r>
              <a:rPr lang="en-US" b="1" baseline="0" dirty="0"/>
              <a:t> does</a:t>
            </a:r>
            <a:r>
              <a:rPr lang="en-US" baseline="0" dirty="0"/>
              <a:t>: Have participants review the objectives independently</a:t>
            </a:r>
          </a:p>
          <a:p>
            <a:endParaRPr lang="en-US" baseline="0" dirty="0"/>
          </a:p>
          <a:p>
            <a:r>
              <a:rPr lang="en-US" b="1" baseline="0" dirty="0"/>
              <a:t>Facilitator says: </a:t>
            </a:r>
            <a:r>
              <a:rPr lang="en-US" baseline="0" dirty="0"/>
              <a:t>As you can see, our focus in this first session is to engage in research and activities to better understand the core design principles of this professional learning experience.  And since we’ve all experienced good and bad PD in our roles as educators, we want to start by providing some time for you to reflect on your own experience with professional learning!</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37</a:t>
            </a:fld>
            <a:endParaRPr lang="en-US" dirty="0"/>
          </a:p>
        </p:txBody>
      </p:sp>
    </p:spTree>
    <p:extLst>
      <p:ext uri="{BB962C8B-B14F-4D97-AF65-F5344CB8AC3E}">
        <p14:creationId xmlns:p14="http://schemas.microsoft.com/office/powerpoint/2010/main" val="141105389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minutes</a:t>
            </a:r>
          </a:p>
          <a:p>
            <a:endParaRPr lang="en-US" dirty="0"/>
          </a:p>
          <a:p>
            <a:r>
              <a:rPr lang="en-US" b="1" dirty="0"/>
              <a:t>Facilitator does: </a:t>
            </a:r>
            <a:r>
              <a:rPr lang="en-US" dirty="0"/>
              <a:t>Have</a:t>
            </a:r>
            <a:r>
              <a:rPr lang="en-US" baseline="0" dirty="0"/>
              <a:t> a volunteer read aloud the reflection prompts, then point participants to the space in their note-catcher where they can record their ideas. Provide 2 min of independent reflection time, then have participants share either with a partner or with their table groups. Afterwards, invite a few participants to share out with the whole group.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38</a:t>
            </a:fld>
            <a:endParaRPr lang="en-US" dirty="0"/>
          </a:p>
        </p:txBody>
      </p:sp>
    </p:spTree>
    <p:extLst>
      <p:ext uri="{BB962C8B-B14F-4D97-AF65-F5344CB8AC3E}">
        <p14:creationId xmlns:p14="http://schemas.microsoft.com/office/powerpoint/2010/main" val="194236927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3"/>
        <p:cNvGrpSpPr/>
        <p:nvPr/>
      </p:nvGrpSpPr>
      <p:grpSpPr>
        <a:xfrm>
          <a:off x="0" y="0"/>
          <a:ext cx="0" cy="0"/>
          <a:chOff x="0" y="0"/>
          <a:chExt cx="0" cy="0"/>
        </a:xfrm>
      </p:grpSpPr>
      <p:sp>
        <p:nvSpPr>
          <p:cNvPr id="774" name="Shape 77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75" name="Shape 775"/>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a:spcBef>
                <a:spcPts val="0"/>
              </a:spcBef>
              <a:buSzPct val="100000"/>
              <a:buFontTx/>
              <a:buNone/>
            </a:pPr>
            <a:r>
              <a:rPr lang="en-US" sz="1200" b="0" i="0" u="none" strike="noStrike" cap="none" dirty="0">
                <a:solidFill>
                  <a:schemeClr val="dk1"/>
                </a:solidFill>
                <a:latin typeface="Calibri"/>
                <a:ea typeface="Calibri"/>
                <a:cs typeface="Calibri"/>
                <a:sym typeface="Calibri"/>
              </a:rPr>
              <a:t>1</a:t>
            </a:r>
            <a:r>
              <a:rPr lang="en-US" sz="1200" b="0" i="0" u="none" strike="noStrike" cap="none" baseline="0" dirty="0">
                <a:solidFill>
                  <a:schemeClr val="dk1"/>
                </a:solidFill>
                <a:latin typeface="Calibri"/>
                <a:ea typeface="Calibri"/>
                <a:cs typeface="Calibri"/>
                <a:sym typeface="Calibri"/>
              </a:rPr>
              <a:t> minute</a:t>
            </a:r>
          </a:p>
          <a:p>
            <a:pPr>
              <a:spcBef>
                <a:spcPts val="0"/>
              </a:spcBef>
              <a:buSzPct val="100000"/>
              <a:buFontTx/>
              <a:buNone/>
            </a:pPr>
            <a:endParaRPr lang="en-US" sz="1200" b="0" i="0" u="none" strike="noStrike" cap="none" baseline="0" dirty="0">
              <a:solidFill>
                <a:schemeClr val="dk1"/>
              </a:solidFill>
              <a:latin typeface="Calibri"/>
              <a:ea typeface="Calibri"/>
              <a:cs typeface="Calibri"/>
              <a:sym typeface="Calibri"/>
            </a:endParaRPr>
          </a:p>
          <a:p>
            <a:pPr>
              <a:spcBef>
                <a:spcPts val="0"/>
              </a:spcBef>
              <a:buSzPct val="100000"/>
              <a:buFontTx/>
              <a:buNone/>
            </a:pPr>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Explain that we’ve collected quotes from teachers about their typical experience with PD.  </a:t>
            </a:r>
          </a:p>
          <a:p>
            <a:pPr>
              <a:spcBef>
                <a:spcPts val="0"/>
              </a:spcBef>
              <a:buSzPct val="100000"/>
              <a:buFontTx/>
              <a:buNone/>
            </a:pPr>
            <a:endParaRPr lang="en-US" sz="1200" b="0" i="0" u="none" strike="noStrike" cap="none" baseline="0" dirty="0">
              <a:solidFill>
                <a:schemeClr val="dk1"/>
              </a:solidFill>
              <a:latin typeface="Calibri"/>
              <a:ea typeface="Calibri"/>
              <a:cs typeface="Calibri"/>
              <a:sym typeface="Calibri"/>
            </a:endParaRPr>
          </a:p>
          <a:p>
            <a:pPr>
              <a:spcBef>
                <a:spcPts val="0"/>
              </a:spcBef>
              <a:buSzPct val="100000"/>
              <a:buFontTx/>
              <a:buNone/>
            </a:pPr>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Click to reveal each quote one at a time, providing time for participants to independently read each quote before clicking on the next.</a:t>
            </a:r>
          </a:p>
          <a:p>
            <a:pPr>
              <a:spcBef>
                <a:spcPts val="0"/>
              </a:spcBef>
              <a:buSzPct val="100000"/>
              <a:buFontTx/>
              <a:buNone/>
            </a:pPr>
            <a:endParaRPr lang="en-US" sz="1200" b="0" i="0" u="none" strike="noStrike" cap="none" baseline="0" dirty="0">
              <a:solidFill>
                <a:schemeClr val="dk1"/>
              </a:solidFill>
              <a:latin typeface="Calibri"/>
              <a:ea typeface="Calibri"/>
              <a:cs typeface="Calibri"/>
              <a:sym typeface="Calibri"/>
            </a:endParaRPr>
          </a:p>
          <a:p>
            <a:pPr>
              <a:spcBef>
                <a:spcPts val="0"/>
              </a:spcBef>
              <a:buSzPct val="100000"/>
              <a:buFontTx/>
              <a:buNone/>
            </a:pPr>
            <a:r>
              <a:rPr lang="en-US" sz="1200" b="1" i="0" u="none" strike="noStrike" cap="none" baseline="0" dirty="0">
                <a:solidFill>
                  <a:schemeClr val="dk1"/>
                </a:solidFill>
                <a:latin typeface="Calibri"/>
                <a:ea typeface="Calibri"/>
                <a:cs typeface="Calibri"/>
                <a:sym typeface="Calibri"/>
              </a:rPr>
              <a:t>Facilitator says: </a:t>
            </a:r>
            <a:r>
              <a:rPr lang="en-US" sz="1200" b="0" i="0" u="none" strike="noStrike" cap="none" baseline="0" dirty="0">
                <a:solidFill>
                  <a:schemeClr val="dk1"/>
                </a:solidFill>
                <a:latin typeface="Calibri"/>
                <a:ea typeface="Calibri"/>
                <a:cs typeface="Calibri"/>
                <a:sym typeface="Calibri"/>
              </a:rPr>
              <a:t>Based on the things you all just reflected on and discussed with a partner, I would venture to say that these might sound pretty familiar  - especially this last one!</a:t>
            </a:r>
          </a:p>
          <a:p>
            <a:pPr>
              <a:spcBef>
                <a:spcPts val="0"/>
              </a:spcBef>
              <a:buSzPct val="100000"/>
              <a:buFontTx/>
              <a:buNone/>
            </a:pPr>
            <a:endParaRPr lang="en-US" sz="1200" b="0" i="0" u="none" strike="noStrike" cap="none" baseline="0" dirty="0">
              <a:solidFill>
                <a:schemeClr val="dk1"/>
              </a:solidFill>
              <a:latin typeface="Calibri"/>
              <a:ea typeface="Calibri"/>
              <a:cs typeface="Calibri"/>
              <a:sym typeface="Calibri"/>
            </a:endParaRPr>
          </a:p>
          <a:p>
            <a:pPr>
              <a:spcBef>
                <a:spcPts val="0"/>
              </a:spcBef>
              <a:buSzPct val="100000"/>
              <a:buFontTx/>
              <a:buNone/>
            </a:pPr>
            <a:r>
              <a:rPr lang="en-US" sz="1200" b="1" i="0" u="none" strike="noStrike" cap="none" baseline="0" dirty="0">
                <a:solidFill>
                  <a:schemeClr val="dk1"/>
                </a:solidFill>
                <a:latin typeface="Calibri"/>
                <a:ea typeface="Calibri"/>
                <a:cs typeface="Calibri"/>
                <a:sym typeface="Calibri"/>
              </a:rPr>
              <a:t>Facilitator says: </a:t>
            </a:r>
            <a:r>
              <a:rPr lang="en-US" sz="1200" b="0" i="0" u="none" strike="noStrike" cap="none" baseline="0" dirty="0">
                <a:solidFill>
                  <a:schemeClr val="dk1"/>
                </a:solidFill>
                <a:latin typeface="Calibri"/>
                <a:ea typeface="Calibri"/>
                <a:cs typeface="Calibri"/>
                <a:sym typeface="Calibri"/>
              </a:rPr>
              <a:t>And why is that, exactly?</a:t>
            </a:r>
            <a:endParaRPr lang="en-US" sz="1200" b="0" i="0" u="none" strike="noStrike" cap="none" dirty="0">
              <a:solidFill>
                <a:schemeClr val="dk1"/>
              </a:solidFill>
              <a:latin typeface="Calibri"/>
              <a:ea typeface="Calibri"/>
              <a:cs typeface="Calibri"/>
              <a:sym typeface="Calibri"/>
            </a:endParaRPr>
          </a:p>
        </p:txBody>
      </p:sp>
      <p:sp>
        <p:nvSpPr>
          <p:cNvPr id="776" name="Shape 776"/>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39</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395236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
        <p:cNvGrpSpPr/>
        <p:nvPr/>
      </p:nvGrpSpPr>
      <p:grpSpPr>
        <a:xfrm>
          <a:off x="0" y="0"/>
          <a:ext cx="0" cy="0"/>
          <a:chOff x="0" y="0"/>
          <a:chExt cx="0" cy="0"/>
        </a:xfrm>
      </p:grpSpPr>
      <p:sp>
        <p:nvSpPr>
          <p:cNvPr id="59" name="Shape 5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0" name="Shape 60"/>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171450" indent="-171450">
              <a:buFont typeface="Arial" panose="020B0604020202020204" pitchFamily="34" charset="0"/>
              <a:buChar char="•"/>
            </a:pPr>
            <a:r>
              <a:rPr lang="en-US" dirty="0"/>
              <a:t>Welcome CLs</a:t>
            </a:r>
            <a:r>
              <a:rPr lang="en-US" baseline="0" dirty="0"/>
              <a:t> to the 2019-2020 CL trainings!</a:t>
            </a:r>
            <a:endParaRPr lang="en-US" dirty="0"/>
          </a:p>
          <a:p>
            <a:pPr marL="171450" indent="-171450">
              <a:buFont typeface="Arial" panose="020B0604020202020204" pitchFamily="34" charset="0"/>
              <a:buChar char="•"/>
            </a:pPr>
            <a:r>
              <a:rPr lang="en-US" dirty="0"/>
              <a:t>Welcome </a:t>
            </a:r>
            <a:r>
              <a:rPr lang="en-US" baseline="0" dirty="0"/>
              <a:t>ELA Content Leaders, share how excited you are to be here, etc.  </a:t>
            </a:r>
            <a:endParaRPr lang="en-US" dirty="0"/>
          </a:p>
        </p:txBody>
      </p:sp>
      <p:sp>
        <p:nvSpPr>
          <p:cNvPr id="61" name="Shape 6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Calibri"/>
                <a:ea typeface="Calibri"/>
                <a:cs typeface="Calibri"/>
                <a:sym typeface="Calibri"/>
              </a:rPr>
              <a:t>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3363863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0"/>
        <p:cNvGrpSpPr/>
        <p:nvPr/>
      </p:nvGrpSpPr>
      <p:grpSpPr>
        <a:xfrm>
          <a:off x="0" y="0"/>
          <a:ext cx="0" cy="0"/>
          <a:chOff x="0" y="0"/>
          <a:chExt cx="0" cy="0"/>
        </a:xfrm>
      </p:grpSpPr>
      <p:sp>
        <p:nvSpPr>
          <p:cNvPr id="781" name="Shape 78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82" name="Shape 782"/>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Clr>
                <a:schemeClr val="dk1"/>
              </a:buClr>
              <a:buSzPct val="100000"/>
              <a:buFont typeface="Calibri"/>
              <a:buNone/>
            </a:pPr>
            <a:r>
              <a:rPr lang="en-US" sz="1100" b="0" i="0" u="none" strike="noStrike" cap="none" dirty="0">
                <a:solidFill>
                  <a:schemeClr val="dk1"/>
                </a:solidFill>
                <a:latin typeface="Calibri"/>
                <a:ea typeface="Calibri"/>
                <a:cs typeface="Calibri"/>
                <a:sym typeface="Calibri"/>
              </a:rPr>
              <a:t>1 minute</a:t>
            </a:r>
            <a:endParaRPr sz="11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endParaRPr lang="en-US" sz="11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100" b="1" i="0" u="none" strike="noStrike" cap="none" dirty="0">
                <a:solidFill>
                  <a:schemeClr val="dk1"/>
                </a:solidFill>
                <a:latin typeface="Calibri"/>
                <a:ea typeface="Calibri"/>
                <a:cs typeface="Calibri"/>
                <a:sym typeface="Calibri"/>
              </a:rPr>
              <a:t>Facilitator says: </a:t>
            </a:r>
            <a:r>
              <a:rPr lang="en-US" sz="1100" b="0" i="0" u="none" strike="noStrike" cap="none" dirty="0">
                <a:solidFill>
                  <a:schemeClr val="dk1"/>
                </a:solidFill>
                <a:latin typeface="Calibri"/>
                <a:ea typeface="Calibri"/>
                <a:cs typeface="Calibri"/>
                <a:sym typeface="Calibri"/>
              </a:rPr>
              <a:t>That</a:t>
            </a:r>
            <a:r>
              <a:rPr lang="uk-UA" sz="1100" b="0" i="0" u="none" strike="noStrike" cap="none" dirty="0">
                <a:solidFill>
                  <a:schemeClr val="dk1"/>
                </a:solidFill>
                <a:latin typeface="Calibri"/>
                <a:ea typeface="Calibri"/>
                <a:cs typeface="Calibri"/>
                <a:sym typeface="Calibri"/>
              </a:rPr>
              <a:t>’</a:t>
            </a:r>
            <a:r>
              <a:rPr lang="en-US" sz="1100" b="0" i="0" u="none" strike="noStrike" cap="none" dirty="0">
                <a:solidFill>
                  <a:schemeClr val="dk1"/>
                </a:solidFill>
                <a:latin typeface="Calibri"/>
                <a:ea typeface="Calibri"/>
                <a:cs typeface="Calibri"/>
                <a:sym typeface="Calibri"/>
              </a:rPr>
              <a:t>s</a:t>
            </a:r>
            <a:r>
              <a:rPr lang="en-US" sz="1100" b="0" i="0" u="none" strike="noStrike" cap="none" baseline="0" dirty="0">
                <a:solidFill>
                  <a:schemeClr val="dk1"/>
                </a:solidFill>
                <a:latin typeface="Calibri"/>
                <a:ea typeface="Calibri"/>
                <a:cs typeface="Calibri"/>
                <a:sym typeface="Calibri"/>
              </a:rPr>
              <a:t> because what we typically think of as “PD” doesn’t actually work!</a:t>
            </a:r>
          </a:p>
          <a:p>
            <a:pPr marL="0" marR="0" lvl="0" indent="0" algn="l" rtl="0">
              <a:spcBef>
                <a:spcPts val="0"/>
              </a:spcBef>
              <a:buSzPct val="25000"/>
              <a:buNone/>
            </a:pPr>
            <a:endParaRPr lang="en-US" sz="11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r>
              <a:rPr lang="en-US" sz="1100" b="1" i="0" u="none" strike="noStrike" cap="none" baseline="0" dirty="0">
                <a:solidFill>
                  <a:schemeClr val="dk1"/>
                </a:solidFill>
                <a:latin typeface="Calibri"/>
                <a:ea typeface="Calibri"/>
                <a:cs typeface="Calibri"/>
                <a:sym typeface="Calibri"/>
              </a:rPr>
              <a:t>Facilitator does: </a:t>
            </a:r>
            <a:r>
              <a:rPr lang="en-US" sz="1100" b="0" i="0" u="none" strike="noStrike" cap="none" baseline="0" dirty="0">
                <a:solidFill>
                  <a:schemeClr val="dk1"/>
                </a:solidFill>
                <a:latin typeface="Calibri"/>
                <a:ea typeface="Calibri"/>
                <a:cs typeface="Calibri"/>
                <a:sym typeface="Calibri"/>
              </a:rPr>
              <a:t>Click to reveal and read/explain each bullet</a:t>
            </a:r>
          </a:p>
          <a:p>
            <a:pPr marL="0" marR="0" lvl="0" indent="0" algn="l" rtl="0">
              <a:spcBef>
                <a:spcPts val="0"/>
              </a:spcBef>
              <a:buSzPct val="25000"/>
              <a:buNone/>
            </a:pPr>
            <a:endParaRPr lang="en-US" sz="1100" b="0" dirty="0"/>
          </a:p>
          <a:p>
            <a:pPr marL="0" indent="0">
              <a:buSzPct val="100000"/>
              <a:buFontTx/>
              <a:buNone/>
            </a:pPr>
            <a:r>
              <a:rPr lang="en-US" sz="1100" b="1" i="0" u="none" strike="noStrike" cap="none" dirty="0">
                <a:solidFill>
                  <a:schemeClr val="dk1"/>
                </a:solidFill>
                <a:latin typeface="Calibri"/>
                <a:ea typeface="Calibri"/>
                <a:cs typeface="Calibri"/>
                <a:sym typeface="Calibri"/>
              </a:rPr>
              <a:t>Facilitator says: </a:t>
            </a:r>
            <a:r>
              <a:rPr lang="en-US" sz="1100" b="0" i="0" u="none" strike="noStrike" cap="none" dirty="0">
                <a:solidFill>
                  <a:schemeClr val="dk1"/>
                </a:solidFill>
                <a:latin typeface="Calibri"/>
                <a:ea typeface="Calibri"/>
                <a:cs typeface="Calibri"/>
                <a:sym typeface="Calibri"/>
              </a:rPr>
              <a:t>So while we might be spending A LOT of money, we aren’t seeing a return on this investment.  In other words, we aren’t seeing actual change in teacher</a:t>
            </a:r>
            <a:r>
              <a:rPr lang="en-US" sz="1100" b="0" i="0" u="none" strike="noStrike" cap="none" baseline="0" dirty="0">
                <a:solidFill>
                  <a:schemeClr val="dk1"/>
                </a:solidFill>
                <a:latin typeface="Calibri"/>
                <a:ea typeface="Calibri"/>
                <a:cs typeface="Calibri"/>
                <a:sym typeface="Calibri"/>
              </a:rPr>
              <a:t> practice, which most importantly means we aren’t seeing a change in student outcomes. </a:t>
            </a:r>
          </a:p>
          <a:p>
            <a:pPr marL="0" indent="0">
              <a:buSzPct val="100000"/>
              <a:buFontTx/>
              <a:buNone/>
            </a:pPr>
            <a:endParaRPr sz="11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100" b="1" i="0" u="none" strike="noStrike" cap="none" dirty="0">
                <a:solidFill>
                  <a:schemeClr val="dk1"/>
                </a:solidFill>
                <a:latin typeface="Calibri"/>
                <a:ea typeface="Calibri"/>
                <a:cs typeface="Calibri"/>
                <a:sym typeface="Calibri"/>
              </a:rPr>
              <a:t>Notes</a:t>
            </a:r>
            <a:r>
              <a:rPr lang="en-US" sz="1100" b="0" i="0" u="none" strike="noStrike" cap="none" dirty="0">
                <a:solidFill>
                  <a:schemeClr val="dk1"/>
                </a:solidFill>
                <a:latin typeface="Calibri"/>
                <a:ea typeface="Calibri"/>
                <a:cs typeface="Calibri"/>
                <a:sym typeface="Calibri"/>
              </a:rPr>
              <a:t>:  Sometimes a stat of $18,000 per teacher per year is cited for PD spending (rather than the &gt;$5000 here).  That stat is coming from the TNTP Mirage report (same as the 7 out of 10 stat), which sampled 3 large district/CMO’s; the districts/CMO’s are high-spenders therefore non-representative; (notably even in these extra high-spending districts they weren’t seeing gains in teacher practice). lower $ stat is from the Gates Foundation report “Teacher Know Best” and is a nationwide number that is more representative, though still very, very high.</a:t>
            </a:r>
          </a:p>
          <a:p>
            <a:pPr marL="0" marR="0" lvl="0" indent="0" algn="l" rtl="0">
              <a:spcBef>
                <a:spcPts val="0"/>
              </a:spcBef>
              <a:buSzPct val="25000"/>
              <a:buNone/>
            </a:pPr>
            <a:endParaRPr sz="11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100" b="0" i="0" u="none" strike="noStrike" cap="none" dirty="0">
                <a:solidFill>
                  <a:schemeClr val="dk1"/>
                </a:solidFill>
                <a:latin typeface="Calibri"/>
                <a:ea typeface="Calibri"/>
                <a:cs typeface="Calibri"/>
                <a:sym typeface="Calibri"/>
              </a:rPr>
              <a:t>The “7 out of 10 did not improve” stat from TNTP, parallels the results of the Guskey and Yoon meta study, which found almost no evidence of American PD improving teacher practice or increasing student learning. International PD studies (see Jensen et al in additional resources) have found significant gains due to PD, but notably all of those examples follow the cycle of inquiry model.</a:t>
            </a:r>
          </a:p>
          <a:p>
            <a:pPr marL="0" marR="0" lvl="0" indent="0" algn="l" rtl="0">
              <a:spcBef>
                <a:spcPts val="0"/>
              </a:spcBef>
              <a:buSzPct val="25000"/>
              <a:buNone/>
            </a:pPr>
            <a:endParaRPr lang="en-US" sz="11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100" b="1" i="0" u="none" strike="noStrike" cap="none" dirty="0">
                <a:solidFill>
                  <a:schemeClr val="dk1"/>
                </a:solidFill>
                <a:latin typeface="Calibri"/>
                <a:ea typeface="Calibri"/>
                <a:cs typeface="Calibri"/>
                <a:sym typeface="Calibri"/>
              </a:rPr>
              <a:t>Image Source: </a:t>
            </a:r>
            <a:r>
              <a:rPr lang="en-US" sz="1100" b="0" i="0" u="none" strike="noStrike" cap="none" dirty="0">
                <a:solidFill>
                  <a:schemeClr val="dk1"/>
                </a:solidFill>
                <a:latin typeface="Calibri"/>
                <a:ea typeface="Calibri"/>
                <a:cs typeface="Calibri"/>
                <a:sym typeface="Calibri"/>
              </a:rPr>
              <a:t>https://pixabay.com/en/homework-school-problem-number-2521144/</a:t>
            </a:r>
          </a:p>
          <a:p>
            <a:pPr marL="0" marR="0" lvl="0" indent="0" algn="l" rtl="0">
              <a:spcBef>
                <a:spcPts val="0"/>
              </a:spcBef>
              <a:buSzPct val="25000"/>
              <a:buNone/>
            </a:pPr>
            <a:endParaRPr lang="en-US" sz="11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endParaRPr lang="en-US" sz="11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endParaRPr lang="en-US" sz="11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endParaRPr lang="en-US" sz="11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endParaRPr lang="en-US" sz="1100" b="0" i="0" u="none" strike="noStrike" cap="none" dirty="0">
              <a:solidFill>
                <a:schemeClr val="dk1"/>
              </a:solidFill>
              <a:latin typeface="Calibri"/>
              <a:ea typeface="Calibri"/>
              <a:cs typeface="Calibri"/>
              <a:sym typeface="Calibri"/>
            </a:endParaRPr>
          </a:p>
        </p:txBody>
      </p:sp>
      <p:sp>
        <p:nvSpPr>
          <p:cNvPr id="783" name="Shape 783"/>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40</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327646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30 seconds</a:t>
            </a:r>
          </a:p>
          <a:p>
            <a:endParaRPr lang="en-US" dirty="0"/>
          </a:p>
          <a:p>
            <a:r>
              <a:rPr lang="en-US" b="1" dirty="0"/>
              <a:t>Facilitator</a:t>
            </a:r>
            <a:r>
              <a:rPr lang="en-US" b="1" baseline="0" dirty="0"/>
              <a:t> says: </a:t>
            </a:r>
            <a:r>
              <a:rPr lang="en-US" baseline="0" dirty="0"/>
              <a:t>So at this point, you might wondering – what the heck are we doing here? You just told us PD doesn’t work!</a:t>
            </a:r>
          </a:p>
          <a:p>
            <a:endParaRPr lang="en-US" baseline="0" dirty="0"/>
          </a:p>
          <a:p>
            <a:r>
              <a:rPr lang="en-US" b="1" baseline="0" dirty="0"/>
              <a:t>Facilitator says: </a:t>
            </a:r>
            <a:r>
              <a:rPr lang="en-US" baseline="0" dirty="0"/>
              <a:t>This doesn’t mean that professional learning for teachers is a waste of time – it just means that the traditional sit and get, disconnected PD that we’ve all experienced isn’t the ticket.  So with that in mind, we are going to spend some time exploring this next question</a:t>
            </a:r>
            <a:r>
              <a:rPr lang="is-IS" baseline="0"/>
              <a:t>…</a:t>
            </a:r>
          </a:p>
          <a:p>
            <a:endParaRPr lang="is-IS" baseline="0"/>
          </a:p>
          <a:p>
            <a:r>
              <a:rPr lang="is-IS" b="1" baseline="0"/>
              <a:t>Facilitator does: </a:t>
            </a:r>
            <a:r>
              <a:rPr lang="is-IS" baseline="0"/>
              <a:t>Click to reveal and read second question (emphasizing the word DOES).</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41</a:t>
            </a:fld>
            <a:endParaRPr lang="en-US" dirty="0"/>
          </a:p>
        </p:txBody>
      </p:sp>
    </p:spTree>
    <p:extLst>
      <p:ext uri="{BB962C8B-B14F-4D97-AF65-F5344CB8AC3E}">
        <p14:creationId xmlns:p14="http://schemas.microsoft.com/office/powerpoint/2010/main" val="188660627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0"/>
        <p:cNvGrpSpPr/>
        <p:nvPr/>
      </p:nvGrpSpPr>
      <p:grpSpPr>
        <a:xfrm>
          <a:off x="0" y="0"/>
          <a:ext cx="0" cy="0"/>
          <a:chOff x="0" y="0"/>
          <a:chExt cx="0" cy="0"/>
        </a:xfrm>
      </p:grpSpPr>
      <p:sp>
        <p:nvSpPr>
          <p:cNvPr id="781" name="Shape 78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82" name="Shape 782"/>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Clr>
                <a:schemeClr val="dk1"/>
              </a:buClr>
              <a:buSzPct val="100000"/>
              <a:buFont typeface="Calibri"/>
              <a:buNone/>
            </a:pPr>
            <a:r>
              <a:rPr lang="en-US" sz="1100" b="0" i="0" u="none" strike="noStrike" cap="none" dirty="0">
                <a:solidFill>
                  <a:schemeClr val="dk1"/>
                </a:solidFill>
                <a:latin typeface="Calibri"/>
                <a:ea typeface="Calibri"/>
                <a:cs typeface="Calibri"/>
                <a:sym typeface="Calibri"/>
              </a:rPr>
              <a:t>30 seconds</a:t>
            </a:r>
          </a:p>
          <a:p>
            <a:pPr marL="0" marR="0" lvl="0" indent="0" algn="l" rtl="0">
              <a:spcBef>
                <a:spcPts val="0"/>
              </a:spcBef>
              <a:buClr>
                <a:schemeClr val="dk1"/>
              </a:buClr>
              <a:buSzPct val="100000"/>
              <a:buFont typeface="Calibri"/>
              <a:buNone/>
            </a:pPr>
            <a:endParaRPr lang="en-US" sz="1100" b="0" i="0" u="none" strike="noStrike" cap="none" dirty="0">
              <a:solidFill>
                <a:schemeClr val="dk1"/>
              </a:solidFill>
              <a:latin typeface="Calibri"/>
              <a:ea typeface="Calibri"/>
              <a:cs typeface="Calibri"/>
              <a:sym typeface="Calibri"/>
            </a:endParaRPr>
          </a:p>
          <a:p>
            <a:pPr marL="0" marR="0" lvl="0" indent="0" algn="l" rtl="0">
              <a:spcBef>
                <a:spcPts val="0"/>
              </a:spcBef>
              <a:buClr>
                <a:schemeClr val="dk1"/>
              </a:buClr>
              <a:buSzPct val="100000"/>
              <a:buFont typeface="Calibri"/>
              <a:buNone/>
            </a:pPr>
            <a:r>
              <a:rPr lang="en-US" sz="1100" b="1" i="0" u="none" strike="noStrike" cap="none" dirty="0">
                <a:solidFill>
                  <a:schemeClr val="dk1"/>
                </a:solidFill>
                <a:latin typeface="Calibri"/>
                <a:ea typeface="Calibri"/>
                <a:cs typeface="Calibri"/>
                <a:sym typeface="Calibri"/>
              </a:rPr>
              <a:t>Facilitator says</a:t>
            </a:r>
            <a:r>
              <a:rPr lang="en-US" sz="1100" b="0" i="0" u="none" strike="noStrike" cap="none" dirty="0">
                <a:solidFill>
                  <a:schemeClr val="dk1"/>
                </a:solidFill>
                <a:latin typeface="Calibri"/>
                <a:ea typeface="Calibri"/>
                <a:cs typeface="Calibri"/>
                <a:sym typeface="Calibri"/>
              </a:rPr>
              <a:t>: Let’s take a closer look at one of the stats</a:t>
            </a:r>
            <a:r>
              <a:rPr lang="en-US" sz="1100" b="0" i="0" u="none" strike="noStrike" cap="none" baseline="0" dirty="0">
                <a:solidFill>
                  <a:schemeClr val="dk1"/>
                </a:solidFill>
                <a:latin typeface="Calibri"/>
                <a:ea typeface="Calibri"/>
                <a:cs typeface="Calibri"/>
                <a:sym typeface="Calibri"/>
              </a:rPr>
              <a:t> I just shared.</a:t>
            </a:r>
          </a:p>
          <a:p>
            <a:pPr marL="0" marR="0" lvl="0" indent="0" algn="l" rtl="0">
              <a:spcBef>
                <a:spcPts val="0"/>
              </a:spcBef>
              <a:buClr>
                <a:schemeClr val="dk1"/>
              </a:buClr>
              <a:buSzPct val="100000"/>
              <a:buFont typeface="Calibri"/>
              <a:buNone/>
            </a:pPr>
            <a:endParaRPr lang="en-US" sz="1100" b="0" i="0" u="none" strike="noStrike" cap="none" baseline="0" dirty="0">
              <a:solidFill>
                <a:schemeClr val="dk1"/>
              </a:solidFill>
              <a:latin typeface="Calibri"/>
              <a:ea typeface="Calibri"/>
              <a:cs typeface="Calibri"/>
              <a:sym typeface="Calibri"/>
            </a:endParaRPr>
          </a:p>
          <a:p>
            <a:pPr marL="0" marR="0" lvl="0" indent="0" algn="l" rtl="0">
              <a:spcBef>
                <a:spcPts val="0"/>
              </a:spcBef>
              <a:buClr>
                <a:schemeClr val="dk1"/>
              </a:buClr>
              <a:buSzPct val="100000"/>
              <a:buFont typeface="Calibri"/>
              <a:buNone/>
            </a:pPr>
            <a:r>
              <a:rPr lang="en-US" sz="1100" b="1" i="0" u="none" strike="noStrike" cap="none" baseline="0" dirty="0">
                <a:solidFill>
                  <a:schemeClr val="dk1"/>
                </a:solidFill>
                <a:latin typeface="Calibri"/>
                <a:ea typeface="Calibri"/>
                <a:cs typeface="Calibri"/>
                <a:sym typeface="Calibri"/>
              </a:rPr>
              <a:t>Facilitator does: </a:t>
            </a:r>
            <a:r>
              <a:rPr lang="en-US" sz="1100" b="0" i="0" u="none" strike="noStrike" cap="none" baseline="0" dirty="0">
                <a:solidFill>
                  <a:schemeClr val="dk1"/>
                </a:solidFill>
                <a:latin typeface="Calibri"/>
                <a:ea typeface="Calibri"/>
                <a:cs typeface="Calibri"/>
                <a:sym typeface="Calibri"/>
              </a:rPr>
              <a:t>Have a volunteer read aloud the stat.</a:t>
            </a:r>
          </a:p>
          <a:p>
            <a:pPr marL="0" marR="0" lvl="0" indent="0" algn="l" rtl="0">
              <a:spcBef>
                <a:spcPts val="0"/>
              </a:spcBef>
              <a:buClr>
                <a:schemeClr val="dk1"/>
              </a:buClr>
              <a:buSzPct val="100000"/>
              <a:buFont typeface="Calibri"/>
              <a:buNone/>
            </a:pPr>
            <a:endParaRPr lang="en-US" sz="1100" b="0" i="0" u="none" strike="noStrike" cap="none" baseline="0" dirty="0">
              <a:solidFill>
                <a:schemeClr val="dk1"/>
              </a:solidFill>
              <a:latin typeface="Calibri"/>
              <a:ea typeface="Calibri"/>
              <a:cs typeface="Calibri"/>
              <a:sym typeface="Calibri"/>
            </a:endParaRPr>
          </a:p>
          <a:p>
            <a:pPr marL="0" marR="0" lvl="0" indent="0" algn="l" rtl="0">
              <a:spcBef>
                <a:spcPts val="0"/>
              </a:spcBef>
              <a:buClr>
                <a:schemeClr val="dk1"/>
              </a:buClr>
              <a:buSzPct val="100000"/>
              <a:buFont typeface="Calibri"/>
              <a:buNone/>
            </a:pPr>
            <a:r>
              <a:rPr lang="en-US" sz="1100" b="1" i="0" u="none" strike="noStrike" cap="none" baseline="0" dirty="0">
                <a:solidFill>
                  <a:schemeClr val="dk1"/>
                </a:solidFill>
                <a:latin typeface="Calibri"/>
                <a:ea typeface="Calibri"/>
                <a:cs typeface="Calibri"/>
                <a:sym typeface="Calibri"/>
              </a:rPr>
              <a:t>Facilitator says: </a:t>
            </a:r>
            <a:r>
              <a:rPr lang="en-US" sz="1100" b="0" i="0" u="none" strike="noStrike" cap="none" baseline="0" dirty="0">
                <a:solidFill>
                  <a:schemeClr val="dk1"/>
                </a:solidFill>
                <a:latin typeface="Calibri"/>
                <a:ea typeface="Calibri"/>
                <a:cs typeface="Calibri"/>
                <a:sym typeface="Calibri"/>
              </a:rPr>
              <a:t>So this tells us that not ALL PD has been done in vain – researchers actually found a direct connection between professional learning and student outcomes in 9 of the PDs they studied.  So this begs the question</a:t>
            </a:r>
            <a:r>
              <a:rPr lang="is-IS" sz="1100" b="0" i="0" u="none" strike="noStrike" cap="none" baseline="0" dirty="0">
                <a:solidFill>
                  <a:schemeClr val="dk1"/>
                </a:solidFill>
                <a:latin typeface="Calibri"/>
                <a:ea typeface="Calibri"/>
                <a:cs typeface="Calibri"/>
                <a:sym typeface="Calibri"/>
              </a:rPr>
              <a:t>…</a:t>
            </a:r>
          </a:p>
          <a:p>
            <a:pPr marL="0" marR="0" lvl="0" indent="0" algn="l" rtl="0">
              <a:spcBef>
                <a:spcPts val="0"/>
              </a:spcBef>
              <a:buClr>
                <a:schemeClr val="dk1"/>
              </a:buClr>
              <a:buSzPct val="100000"/>
              <a:buFont typeface="Calibri"/>
              <a:buNone/>
            </a:pPr>
            <a:endParaRPr lang="is-IS" sz="1100" b="0" i="0" u="none" strike="noStrike" cap="none" baseline="0" dirty="0">
              <a:solidFill>
                <a:schemeClr val="dk1"/>
              </a:solidFill>
              <a:latin typeface="Calibri"/>
              <a:ea typeface="Calibri"/>
              <a:cs typeface="Calibri"/>
              <a:sym typeface="Calibri"/>
            </a:endParaRPr>
          </a:p>
          <a:p>
            <a:pPr marL="0" marR="0" lvl="0" indent="0" algn="l" rtl="0">
              <a:spcBef>
                <a:spcPts val="0"/>
              </a:spcBef>
              <a:buClr>
                <a:schemeClr val="dk1"/>
              </a:buClr>
              <a:buSzPct val="100000"/>
              <a:buFont typeface="Calibri"/>
              <a:buNone/>
            </a:pPr>
            <a:r>
              <a:rPr lang="is-IS" sz="1100" b="1" i="0" u="none" strike="noStrike" cap="none" baseline="0" dirty="0">
                <a:solidFill>
                  <a:schemeClr val="dk1"/>
                </a:solidFill>
                <a:latin typeface="Calibri"/>
                <a:ea typeface="Calibri"/>
                <a:cs typeface="Calibri"/>
                <a:sym typeface="Calibri"/>
              </a:rPr>
              <a:t>Facilitator does: </a:t>
            </a:r>
            <a:r>
              <a:rPr lang="is-IS" sz="1100" b="0" i="0" u="none" strike="noStrike" cap="none" baseline="0" dirty="0">
                <a:solidFill>
                  <a:schemeClr val="dk1"/>
                </a:solidFill>
                <a:latin typeface="Calibri"/>
                <a:ea typeface="Calibri"/>
                <a:cs typeface="Calibri"/>
                <a:sym typeface="Calibri"/>
              </a:rPr>
              <a:t>Click to reveal and read the question</a:t>
            </a:r>
            <a:endParaRPr sz="11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endParaRPr lang="en-US" sz="1100" b="0" i="0" u="none" strike="noStrike" cap="none" dirty="0">
              <a:solidFill>
                <a:schemeClr val="dk1"/>
              </a:solidFill>
              <a:latin typeface="Calibri"/>
              <a:ea typeface="Calibri"/>
              <a:cs typeface="Calibri"/>
              <a:sym typeface="Calibri"/>
            </a:endParaRPr>
          </a:p>
        </p:txBody>
      </p:sp>
      <p:sp>
        <p:nvSpPr>
          <p:cNvPr id="783" name="Shape 783"/>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42</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7880437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2"/>
        <p:cNvGrpSpPr/>
        <p:nvPr/>
      </p:nvGrpSpPr>
      <p:grpSpPr>
        <a:xfrm>
          <a:off x="0" y="0"/>
          <a:ext cx="0" cy="0"/>
          <a:chOff x="0" y="0"/>
          <a:chExt cx="0" cy="0"/>
        </a:xfrm>
      </p:grpSpPr>
      <p:sp>
        <p:nvSpPr>
          <p:cNvPr id="913" name="Shape 91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14" name="Shape 914"/>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30 seconds</a:t>
            </a: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Facilitator says: </a:t>
            </a:r>
            <a:r>
              <a:rPr lang="en-US" sz="1200" b="0" i="0" u="none" strike="noStrike" cap="none" dirty="0">
                <a:solidFill>
                  <a:schemeClr val="dk1"/>
                </a:solidFill>
                <a:latin typeface="Calibri"/>
                <a:ea typeface="Calibri"/>
                <a:cs typeface="Calibri"/>
                <a:sym typeface="Calibri"/>
              </a:rPr>
              <a:t>These researchers,</a:t>
            </a:r>
            <a:r>
              <a:rPr lang="en-US" sz="1200" b="0" i="0" u="none" strike="noStrike" cap="none" baseline="0" dirty="0">
                <a:solidFill>
                  <a:schemeClr val="dk1"/>
                </a:solidFill>
                <a:latin typeface="Calibri"/>
                <a:ea typeface="Calibri"/>
                <a:cs typeface="Calibri"/>
                <a:sym typeface="Calibri"/>
              </a:rPr>
              <a:t> Guskey and Yoon, found a key commonality between all of these 9 PD initiatives.</a:t>
            </a:r>
          </a:p>
          <a:p>
            <a:pPr marL="0" marR="0" lvl="0" indent="0" algn="l" rtl="0">
              <a:spcBef>
                <a:spcPts val="0"/>
              </a:spcBef>
              <a:buSzPct val="25000"/>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Have a volunteer read aloud the research quote.  Then have participants re-read the quote to themselves. </a:t>
            </a:r>
            <a:endParaRPr lang="en-US" sz="1200" b="1"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endParaRPr lang="en-US" sz="1200" b="1"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Facilitator says: </a:t>
            </a:r>
            <a:r>
              <a:rPr lang="en-US" sz="1200" b="0" i="0" u="none" strike="noStrike" cap="none" dirty="0">
                <a:solidFill>
                  <a:schemeClr val="dk1"/>
                </a:solidFill>
                <a:latin typeface="Calibri"/>
                <a:ea typeface="Calibri"/>
                <a:cs typeface="Calibri"/>
                <a:sym typeface="Calibri"/>
              </a:rPr>
              <a:t>We</a:t>
            </a:r>
            <a:r>
              <a:rPr lang="en-US" sz="1200" b="0" i="0" u="none" strike="noStrike" cap="none" baseline="0" dirty="0">
                <a:solidFill>
                  <a:schemeClr val="dk1"/>
                </a:solidFill>
                <a:latin typeface="Calibri"/>
                <a:ea typeface="Calibri"/>
                <a:cs typeface="Calibri"/>
                <a:sym typeface="Calibri"/>
              </a:rPr>
              <a:t> see a familiar phrase in here – content knowledge.  That makes sense, that increasing teachers’ content knowledge would have a positive impact on teaching and learning.  But what about this other phrase</a:t>
            </a:r>
            <a:r>
              <a:rPr lang="is-IS" sz="1200" b="0" i="0" u="none" strike="noStrike" cap="none" baseline="0" dirty="0">
                <a:solidFill>
                  <a:schemeClr val="dk1"/>
                </a:solidFill>
                <a:latin typeface="Calibri"/>
                <a:ea typeface="Calibri"/>
                <a:cs typeface="Calibri"/>
                <a:sym typeface="Calibri"/>
              </a:rPr>
              <a:t>…</a:t>
            </a:r>
          </a:p>
          <a:p>
            <a:pPr marL="0" marR="0" lvl="0" indent="0" algn="l" rtl="0">
              <a:spcBef>
                <a:spcPts val="0"/>
              </a:spcBef>
              <a:buSzPct val="25000"/>
              <a:buNone/>
            </a:pPr>
            <a:endParaRPr lang="is-IS" sz="12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r>
              <a:rPr lang="is-IS" sz="1200" b="1" i="0" u="none" strike="noStrike" cap="none" baseline="0" dirty="0">
                <a:solidFill>
                  <a:schemeClr val="dk1"/>
                </a:solidFill>
                <a:latin typeface="Calibri"/>
                <a:ea typeface="Calibri"/>
                <a:cs typeface="Calibri"/>
                <a:sym typeface="Calibri"/>
              </a:rPr>
              <a:t>Facilitator does: </a:t>
            </a:r>
            <a:r>
              <a:rPr lang="is-IS" sz="1200" b="0" i="0" u="none" strike="noStrike" cap="none" baseline="0" dirty="0">
                <a:solidFill>
                  <a:schemeClr val="dk1"/>
                </a:solidFill>
                <a:latin typeface="Calibri"/>
                <a:ea typeface="Calibri"/>
                <a:cs typeface="Calibri"/>
                <a:sym typeface="Calibri"/>
              </a:rPr>
              <a:t>C</a:t>
            </a:r>
            <a:r>
              <a:rPr lang="en-US" sz="1200" b="0" i="0" u="none" strike="noStrike" cap="none" baseline="0" dirty="0">
                <a:solidFill>
                  <a:schemeClr val="dk1"/>
                </a:solidFill>
                <a:latin typeface="Calibri"/>
                <a:ea typeface="Calibri"/>
                <a:cs typeface="Calibri"/>
                <a:sym typeface="Calibri"/>
              </a:rPr>
              <a:t>l</a:t>
            </a:r>
            <a:r>
              <a:rPr lang="is-IS" sz="1200" b="0" i="0" u="none" strike="noStrike" cap="none" baseline="0" dirty="0">
                <a:solidFill>
                  <a:schemeClr val="dk1"/>
                </a:solidFill>
                <a:latin typeface="Calibri"/>
                <a:ea typeface="Calibri"/>
                <a:cs typeface="Calibri"/>
                <a:sym typeface="Calibri"/>
              </a:rPr>
              <a:t>ick to reveal underline and say “pedagogic content knowledge”</a:t>
            </a:r>
          </a:p>
          <a:p>
            <a:pPr marL="0" marR="0" lvl="0" indent="0" algn="l" rtl="0">
              <a:spcBef>
                <a:spcPts val="0"/>
              </a:spcBef>
              <a:buSzPct val="25000"/>
              <a:buNone/>
            </a:pPr>
            <a:endParaRPr lang="is-IS" sz="12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r>
              <a:rPr lang="is-IS" sz="1200" b="1" i="0" u="none" strike="noStrike" cap="none" baseline="0" dirty="0">
                <a:solidFill>
                  <a:schemeClr val="dk1"/>
                </a:solidFill>
                <a:latin typeface="Calibri"/>
                <a:ea typeface="Calibri"/>
                <a:cs typeface="Calibri"/>
                <a:sym typeface="Calibri"/>
              </a:rPr>
              <a:t>Facilitator says</a:t>
            </a:r>
            <a:r>
              <a:rPr lang="is-IS" sz="1200" b="0" i="0" u="none" strike="noStrike" cap="none" baseline="0" dirty="0">
                <a:solidFill>
                  <a:schemeClr val="dk1"/>
                </a:solidFill>
                <a:latin typeface="Calibri"/>
                <a:ea typeface="Calibri"/>
                <a:cs typeface="Calibri"/>
                <a:sym typeface="Calibri"/>
              </a:rPr>
              <a:t>: Let’s take a closer look at what we mean by this.</a:t>
            </a: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endParaRPr lang="en-US" dirty="0"/>
          </a:p>
          <a:p>
            <a:pPr lvl="0" indent="-76200">
              <a:buClr>
                <a:schemeClr val="dk1"/>
              </a:buClr>
              <a:buSzPct val="100000"/>
              <a:buNone/>
            </a:pPr>
            <a:r>
              <a:rPr lang="en-US" b="1" dirty="0"/>
              <a:t>Source</a:t>
            </a:r>
            <a:r>
              <a:rPr lang="en-US" dirty="0"/>
              <a:t>: “What Works In Professional Development” (Guskey and Yoon 2009)</a:t>
            </a:r>
          </a:p>
          <a:p>
            <a:pPr lvl="0">
              <a:buSzPct val="25000"/>
              <a:buNone/>
            </a:pPr>
            <a:r>
              <a:rPr lang="en-US" dirty="0"/>
              <a:t>http://www.k12.wa.us/Compensation/pubdocs/Guskey2009whatworks.pdf</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endParaRPr sz="1200" b="0" i="0" u="none" strike="noStrike" cap="none" dirty="0">
              <a:solidFill>
                <a:schemeClr val="dk1"/>
              </a:solidFill>
              <a:latin typeface="Calibri"/>
              <a:ea typeface="Calibri"/>
              <a:cs typeface="Calibri"/>
              <a:sym typeface="Calibri"/>
            </a:endParaRPr>
          </a:p>
        </p:txBody>
      </p:sp>
      <p:sp>
        <p:nvSpPr>
          <p:cNvPr id="915" name="Shape 915"/>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43</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0532220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1"/>
        <p:cNvGrpSpPr/>
        <p:nvPr/>
      </p:nvGrpSpPr>
      <p:grpSpPr>
        <a:xfrm>
          <a:off x="0" y="0"/>
          <a:ext cx="0" cy="0"/>
          <a:chOff x="0" y="0"/>
          <a:chExt cx="0" cy="0"/>
        </a:xfrm>
      </p:grpSpPr>
      <p:sp>
        <p:nvSpPr>
          <p:cNvPr id="922" name="Shape 92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23" name="Shape 923"/>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1</a:t>
            </a:r>
            <a:r>
              <a:rPr lang="en-US" sz="1200" b="0" i="0" u="none" strike="noStrike" cap="none" baseline="0" dirty="0">
                <a:solidFill>
                  <a:schemeClr val="dk1"/>
                </a:solidFill>
                <a:latin typeface="Calibri"/>
                <a:ea typeface="Calibri"/>
                <a:cs typeface="Calibri"/>
                <a:sym typeface="Calibri"/>
              </a:rPr>
              <a:t> minute</a:t>
            </a:r>
          </a:p>
          <a:p>
            <a:pPr marL="0" marR="0" lvl="0" indent="0" algn="l" rtl="0">
              <a:spcBef>
                <a:spcPts val="0"/>
              </a:spcBef>
              <a:buSzPct val="25000"/>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Calibri"/>
                <a:ea typeface="Calibri"/>
                <a:cs typeface="Calibri"/>
                <a:sym typeface="Calibri"/>
              </a:rPr>
              <a:t>Facilitator says: </a:t>
            </a:r>
            <a:r>
              <a:rPr lang="en-US" sz="1200" b="0" i="0" u="none" strike="noStrike" cap="none" baseline="0" dirty="0">
                <a:solidFill>
                  <a:schemeClr val="dk1"/>
                </a:solidFill>
                <a:latin typeface="Calibri"/>
                <a:ea typeface="Calibri"/>
                <a:cs typeface="Calibri"/>
                <a:sym typeface="Calibri"/>
              </a:rPr>
              <a:t>In this phrase “pedagogical content knowledge” we see a familiar word: pedagogical.  Let’s quickly norm on what we mean by pedagogy</a:t>
            </a:r>
            <a:r>
              <a:rPr lang="is-IS" sz="1200" b="0" i="0" u="none" strike="noStrike" cap="none" baseline="0">
                <a:solidFill>
                  <a:schemeClr val="dk1"/>
                </a:solidFill>
                <a:latin typeface="Calibri"/>
                <a:ea typeface="Calibri"/>
                <a:cs typeface="Calibri"/>
                <a:sym typeface="Calibri"/>
              </a:rPr>
              <a:t>…</a:t>
            </a:r>
          </a:p>
          <a:p>
            <a:pPr marL="0" marR="0" lvl="0" indent="0" algn="l" rtl="0">
              <a:spcBef>
                <a:spcPts val="0"/>
              </a:spcBef>
              <a:buSzPct val="25000"/>
              <a:buNone/>
            </a:pPr>
            <a:endParaRPr lang="is-IS" sz="1200" b="0" i="0" u="none" strike="noStrike" cap="none" baseline="0">
              <a:solidFill>
                <a:schemeClr val="dk1"/>
              </a:solidFill>
              <a:latin typeface="Calibri"/>
              <a:ea typeface="Calibri"/>
              <a:cs typeface="Calibri"/>
              <a:sym typeface="Calibri"/>
            </a:endParaRPr>
          </a:p>
          <a:p>
            <a:pPr marL="0" marR="0" lvl="0" indent="0" algn="l" rtl="0">
              <a:spcBef>
                <a:spcPts val="0"/>
              </a:spcBef>
              <a:buSzPct val="25000"/>
              <a:buNone/>
            </a:pPr>
            <a:r>
              <a:rPr lang="is-IS" sz="1200" b="1" i="0" u="none" strike="noStrike" cap="none" baseline="0">
                <a:solidFill>
                  <a:schemeClr val="dk1"/>
                </a:solidFill>
                <a:latin typeface="Calibri"/>
                <a:ea typeface="Calibri"/>
                <a:cs typeface="Calibri"/>
                <a:sym typeface="Calibri"/>
              </a:rPr>
              <a:t>Facilitator does: </a:t>
            </a:r>
            <a:r>
              <a:rPr lang="is-IS" sz="1200" b="0" i="0" u="none" strike="noStrike" cap="none" baseline="0">
                <a:solidFill>
                  <a:schemeClr val="dk1"/>
                </a:solidFill>
                <a:latin typeface="Calibri"/>
                <a:ea typeface="Calibri"/>
                <a:cs typeface="Calibri"/>
                <a:sym typeface="Calibri"/>
              </a:rPr>
              <a:t>Click to reveal and read example for pedagogy.  </a:t>
            </a:r>
          </a:p>
          <a:p>
            <a:pPr marL="0" marR="0" lvl="0" indent="0" algn="l" rtl="0">
              <a:spcBef>
                <a:spcPts val="0"/>
              </a:spcBef>
              <a:buSzPct val="25000"/>
              <a:buNone/>
            </a:pPr>
            <a:endParaRPr lang="is-IS" sz="1200" b="0" i="0" u="none" strike="noStrike" cap="none" baseline="0">
              <a:solidFill>
                <a:schemeClr val="dk1"/>
              </a:solidFill>
              <a:latin typeface="Calibri"/>
              <a:ea typeface="Calibri"/>
              <a:cs typeface="Calibri"/>
              <a:sym typeface="Calibri"/>
            </a:endParaRPr>
          </a:p>
          <a:p>
            <a:pPr marL="0" marR="0" lvl="0" indent="0" algn="l" rtl="0">
              <a:spcBef>
                <a:spcPts val="0"/>
              </a:spcBef>
              <a:buSzPct val="25000"/>
              <a:buNone/>
            </a:pPr>
            <a:r>
              <a:rPr lang="is-IS" sz="1200" b="1" i="0" u="none" strike="noStrike" cap="none" baseline="0">
                <a:solidFill>
                  <a:schemeClr val="dk1"/>
                </a:solidFill>
                <a:latin typeface="Calibri"/>
                <a:ea typeface="Calibri"/>
                <a:cs typeface="Calibri"/>
                <a:sym typeface="Calibri"/>
              </a:rPr>
              <a:t>Facilitator says: </a:t>
            </a:r>
            <a:r>
              <a:rPr lang="is-IS" sz="1200" b="0" i="0" u="none" strike="noStrike" cap="none" baseline="0">
                <a:solidFill>
                  <a:schemeClr val="dk1"/>
                </a:solidFill>
                <a:latin typeface="Calibri"/>
                <a:ea typeface="Calibri"/>
                <a:cs typeface="Calibri"/>
                <a:sym typeface="Calibri"/>
              </a:rPr>
              <a:t>So how does this compare to our new phrase “pedagogical content knowledge”?</a:t>
            </a:r>
          </a:p>
          <a:p>
            <a:pPr marL="0" marR="0" lvl="0" indent="0" algn="l" rtl="0">
              <a:spcBef>
                <a:spcPts val="0"/>
              </a:spcBef>
              <a:buSzPct val="25000"/>
              <a:buNone/>
            </a:pPr>
            <a:endParaRPr lang="is-IS" sz="1200" b="0" i="0" u="none" strike="noStrike" cap="none" baseline="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Pct val="25000"/>
              <a:buFontTx/>
              <a:buNone/>
              <a:tabLst/>
              <a:defRPr/>
            </a:pPr>
            <a:r>
              <a:rPr lang="is-IS" sz="1200" b="1" i="0" u="none" strike="noStrike" cap="none" baseline="0">
                <a:solidFill>
                  <a:schemeClr val="dk1"/>
                </a:solidFill>
                <a:latin typeface="+mn-lt"/>
                <a:ea typeface="Calibri"/>
                <a:cs typeface="Calibri"/>
                <a:sym typeface="Calibri"/>
              </a:rPr>
              <a:t>Facilitator does: </a:t>
            </a:r>
            <a:r>
              <a:rPr lang="is-IS" sz="1200" b="0" i="0" u="none" strike="noStrike" cap="none" baseline="0">
                <a:solidFill>
                  <a:schemeClr val="dk1"/>
                </a:solidFill>
                <a:latin typeface="+mn-lt"/>
                <a:ea typeface="Calibri"/>
                <a:cs typeface="Calibri"/>
                <a:sym typeface="Calibri"/>
              </a:rPr>
              <a:t>Click to reveal and read example for pedagogical content knowledge</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Facilitator</a:t>
            </a:r>
            <a:r>
              <a:rPr lang="en-US" sz="1200" b="1" i="0" u="none" strike="noStrike" cap="none" baseline="0" dirty="0">
                <a:solidFill>
                  <a:schemeClr val="dk1"/>
                </a:solidFill>
                <a:latin typeface="Calibri"/>
                <a:ea typeface="Calibri"/>
                <a:cs typeface="Calibri"/>
                <a:sym typeface="Calibri"/>
              </a:rPr>
              <a:t> does: </a:t>
            </a:r>
            <a:r>
              <a:rPr lang="en-US" sz="1200" b="0" i="0" u="none" strike="noStrike" cap="none" dirty="0">
                <a:solidFill>
                  <a:schemeClr val="dk1"/>
                </a:solidFill>
                <a:latin typeface="Calibri"/>
                <a:ea typeface="Calibri"/>
                <a:cs typeface="Calibri"/>
                <a:sym typeface="Calibri"/>
              </a:rPr>
              <a:t>Emphasize the difference between generic pedagogy and the much deeper knowledge that comes from knowing exactly how to teach your specific subject and content.  The second is what drives student achievement</a:t>
            </a:r>
            <a:r>
              <a:rPr lang="en-US" sz="1200" b="0" i="0" u="none" strike="noStrike" cap="none" baseline="0" dirty="0">
                <a:solidFill>
                  <a:schemeClr val="dk1"/>
                </a:solidFill>
                <a:latin typeface="Calibri"/>
                <a:ea typeface="Calibri"/>
                <a:cs typeface="Calibri"/>
                <a:sym typeface="Calibri"/>
              </a:rPr>
              <a:t> and is what all of these effective PDs had in common.</a:t>
            </a:r>
            <a:endParaRPr lang="en-US" sz="1200" b="0" i="0" u="none" strike="noStrike" cap="none" dirty="0">
              <a:solidFill>
                <a:schemeClr val="dk1"/>
              </a:solidFill>
              <a:latin typeface="Calibri"/>
              <a:ea typeface="Calibri"/>
              <a:cs typeface="Calibri"/>
              <a:sym typeface="Calibri"/>
            </a:endParaRPr>
          </a:p>
        </p:txBody>
      </p:sp>
      <p:sp>
        <p:nvSpPr>
          <p:cNvPr id="924" name="Shape 924"/>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44</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573364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30 seconds</a:t>
            </a:r>
          </a:p>
          <a:p>
            <a:endParaRPr lang="en-US" dirty="0"/>
          </a:p>
          <a:p>
            <a:r>
              <a:rPr lang="en-US" b="1" dirty="0"/>
              <a:t>Facilitator says: </a:t>
            </a:r>
            <a:r>
              <a:rPr lang="en-US" dirty="0"/>
              <a:t>And to</a:t>
            </a:r>
            <a:r>
              <a:rPr lang="en-US" baseline="0" dirty="0"/>
              <a:t> take it even a step further, it’s most impactful when that learning is deeply connected to what you are doing in your classroom – in other words, connected to your own curriculum!</a:t>
            </a:r>
          </a:p>
          <a:p>
            <a:endParaRPr lang="en-US" baseline="0" dirty="0"/>
          </a:p>
          <a:p>
            <a:r>
              <a:rPr lang="en-US" b="1" baseline="0" dirty="0"/>
              <a:t>Facilitator does</a:t>
            </a:r>
            <a:r>
              <a:rPr lang="en-US" baseline="0" dirty="0"/>
              <a:t>: Briefly provide context for the excerpt they are about to read from this Practice What You Teach paper published by the Aspen Institute.</a:t>
            </a:r>
          </a:p>
          <a:p>
            <a:endParaRPr lang="en-US" baseline="0" dirty="0"/>
          </a:p>
          <a:p>
            <a:r>
              <a:rPr lang="en-US" b="1" baseline="0" dirty="0"/>
              <a:t>Context for facilitators about “Practice What You Teach”:</a:t>
            </a:r>
          </a:p>
          <a:p>
            <a:pPr marL="171450" indent="-171450">
              <a:buFont typeface="Arial" charset="0"/>
              <a:buChar char="•"/>
            </a:pPr>
            <a:r>
              <a:rPr lang="en-US" b="0" baseline="0" dirty="0"/>
              <a:t>Authors: Ross Wiener (</a:t>
            </a:r>
            <a:r>
              <a:rPr lang="en-US" dirty="0"/>
              <a:t>vice president at the Aspen Institute and executive director of the Education &amp; Society Program)</a:t>
            </a:r>
            <a:r>
              <a:rPr lang="en-US" baseline="0" dirty="0"/>
              <a:t> </a:t>
            </a:r>
            <a:r>
              <a:rPr lang="en-US" b="0" baseline="0" dirty="0"/>
              <a:t>and Sue Pimentel (</a:t>
            </a:r>
            <a:r>
              <a:rPr lang="en-US" dirty="0"/>
              <a:t>a lead writer of College</a:t>
            </a:r>
            <a:r>
              <a:rPr lang="en-US" baseline="0" dirty="0"/>
              <a:t> and Career Ready </a:t>
            </a:r>
            <a:r>
              <a:rPr lang="en-US" dirty="0"/>
              <a:t>Standards and is a Founding Partner of Student Achievement Partners)</a:t>
            </a:r>
          </a:p>
          <a:p>
            <a:pPr marL="171450" indent="-171450">
              <a:buFont typeface="Arial" charset="0"/>
              <a:buChar char="•"/>
            </a:pPr>
            <a:r>
              <a:rPr lang="en-US" b="0" dirty="0"/>
              <a:t>About the</a:t>
            </a:r>
            <a:r>
              <a:rPr lang="en-US" b="0" baseline="0" dirty="0"/>
              <a:t> Aspen Institute: </a:t>
            </a:r>
            <a:r>
              <a:rPr lang="en-US" dirty="0"/>
              <a:t>The Aspen Institute is an educational and policy studies organization based in Washington, DC. Its mission is to foster leadership based on enduring values and to provide a nonpartisan venue for dealing with critical issues.</a:t>
            </a:r>
          </a:p>
          <a:p>
            <a:pPr marL="171450" indent="-171450">
              <a:buFont typeface="Arial" charset="0"/>
              <a:buChar char="•"/>
            </a:pPr>
            <a:r>
              <a:rPr lang="en-US" b="0" dirty="0"/>
              <a:t>About this paper: their</a:t>
            </a:r>
            <a:r>
              <a:rPr lang="en-US" b="0" baseline="0" dirty="0"/>
              <a:t> focus is on the importance of connecting curriculum and professional learning in schools; they do a deep dive into three case studies from across the country (West Virginia, DC, and Louisiana!).  We won’t be reading these actual case studies, but will just be looking at some of their conclusions and key points</a:t>
            </a:r>
            <a:endParaRPr lang="en-US" b="0" dirty="0"/>
          </a:p>
        </p:txBody>
      </p:sp>
      <p:sp>
        <p:nvSpPr>
          <p:cNvPr id="4" name="Slide Number Placeholder 3"/>
          <p:cNvSpPr>
            <a:spLocks noGrp="1"/>
          </p:cNvSpPr>
          <p:nvPr>
            <p:ph type="sldNum" sz="quarter" idx="10"/>
          </p:nvPr>
        </p:nvSpPr>
        <p:spPr/>
        <p:txBody>
          <a:bodyPr/>
          <a:lstStyle/>
          <a:p>
            <a:fld id="{86425DA3-A274-D349-A373-1D0D30C163E5}" type="slidenum">
              <a:rPr lang="en-US" smtClean="0"/>
              <a:t>45</a:t>
            </a:fld>
            <a:endParaRPr lang="en-US" dirty="0"/>
          </a:p>
        </p:txBody>
      </p:sp>
    </p:spTree>
    <p:extLst>
      <p:ext uri="{BB962C8B-B14F-4D97-AF65-F5344CB8AC3E}">
        <p14:creationId xmlns:p14="http://schemas.microsoft.com/office/powerpoint/2010/main" val="85627388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7.5 minutes</a:t>
            </a:r>
          </a:p>
          <a:p>
            <a:endParaRPr lang="en-US" dirty="0"/>
          </a:p>
          <a:p>
            <a:r>
              <a:rPr lang="en-US" b="1" dirty="0"/>
              <a:t>Facilitator does: </a:t>
            </a:r>
            <a:r>
              <a:rPr lang="en-US" dirty="0"/>
              <a:t>Review directions, then direct</a:t>
            </a:r>
            <a:r>
              <a:rPr lang="en-US" baseline="0" dirty="0"/>
              <a:t> participants to the excerpt in their note-catchers. Circulate during independent work time to gauge when most participants have finished reading.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46</a:t>
            </a:fld>
            <a:endParaRPr lang="en-US" dirty="0"/>
          </a:p>
        </p:txBody>
      </p:sp>
    </p:spTree>
    <p:extLst>
      <p:ext uri="{BB962C8B-B14F-4D97-AF65-F5344CB8AC3E}">
        <p14:creationId xmlns:p14="http://schemas.microsoft.com/office/powerpoint/2010/main" val="131980118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7 minutes (~2-3 minutes per partner plus transition time )</a:t>
            </a:r>
          </a:p>
          <a:p>
            <a:endParaRPr lang="en-US" dirty="0"/>
          </a:p>
          <a:p>
            <a:r>
              <a:rPr lang="en-US" b="1" dirty="0"/>
              <a:t>Facilitator does: </a:t>
            </a:r>
            <a:r>
              <a:rPr lang="en-US" dirty="0"/>
              <a:t>Explain that we will engage in a discussion protocol to discuss this article. Review the protocol. Have participants</a:t>
            </a:r>
            <a:r>
              <a:rPr lang="en-US" baseline="0" dirty="0"/>
              <a:t> meet with their catfish partner. Circulate as they discuss; keep time by letting them know when the next partner should begin, etc. </a:t>
            </a:r>
          </a:p>
          <a:p>
            <a:endParaRPr lang="en-US" baseline="0" dirty="0"/>
          </a:p>
          <a:p>
            <a:r>
              <a:rPr lang="en-US" baseline="0" dirty="0"/>
              <a:t>If time allows, invite a few participants to share out with the whole group.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47</a:t>
            </a:fld>
            <a:endParaRPr lang="en-US" dirty="0"/>
          </a:p>
        </p:txBody>
      </p:sp>
    </p:spTree>
    <p:extLst>
      <p:ext uri="{BB962C8B-B14F-4D97-AF65-F5344CB8AC3E}">
        <p14:creationId xmlns:p14="http://schemas.microsoft.com/office/powerpoint/2010/main" val="86018355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minute</a:t>
            </a:r>
            <a:endParaRPr lang="en-US" baseline="0" dirty="0"/>
          </a:p>
          <a:p>
            <a:endParaRPr lang="en-US" baseline="0" dirty="0"/>
          </a:p>
          <a:p>
            <a:r>
              <a:rPr lang="en-US" b="1" baseline="0" dirty="0"/>
              <a:t>Facilitator does: </a:t>
            </a:r>
            <a:r>
              <a:rPr lang="en-US" baseline="0" dirty="0"/>
              <a:t>Review each bullet, then click to reveal box.  </a:t>
            </a:r>
          </a:p>
          <a:p>
            <a:endParaRPr lang="en-US" baseline="0" dirty="0"/>
          </a:p>
          <a:p>
            <a:r>
              <a:rPr lang="en-US" b="1" baseline="0" dirty="0"/>
              <a:t>Facilitator says: </a:t>
            </a:r>
            <a:r>
              <a:rPr lang="en-US" baseline="0" dirty="0"/>
              <a:t>Let’s zoom in on this last bullet.  “Apply what you learn in your classroom and bring back evidence of student learning” – this practice is at the heart of the “inquiry cycles” that were mentioned in the excerpt you just read, and which our entire professional learning sequence are built around. So what exactly do we mean by inquiry cycles?</a:t>
            </a:r>
          </a:p>
        </p:txBody>
      </p:sp>
      <p:sp>
        <p:nvSpPr>
          <p:cNvPr id="4" name="Slide Number Placeholder 3"/>
          <p:cNvSpPr>
            <a:spLocks noGrp="1"/>
          </p:cNvSpPr>
          <p:nvPr>
            <p:ph type="sldNum" sz="quarter" idx="10"/>
          </p:nvPr>
        </p:nvSpPr>
        <p:spPr/>
        <p:txBody>
          <a:bodyPr/>
          <a:lstStyle/>
          <a:p>
            <a:fld id="{86425DA3-A274-D349-A373-1D0D30C163E5}" type="slidenum">
              <a:rPr lang="en-US" smtClean="0"/>
              <a:t>48</a:t>
            </a:fld>
            <a:endParaRPr lang="en-US" dirty="0"/>
          </a:p>
        </p:txBody>
      </p:sp>
    </p:spTree>
    <p:extLst>
      <p:ext uri="{BB962C8B-B14F-4D97-AF65-F5344CB8AC3E}">
        <p14:creationId xmlns:p14="http://schemas.microsoft.com/office/powerpoint/2010/main" val="149394947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6 minutes</a:t>
            </a:r>
          </a:p>
          <a:p>
            <a:endParaRPr lang="en-US" dirty="0"/>
          </a:p>
          <a:p>
            <a:r>
              <a:rPr lang="en-US" b="1" dirty="0"/>
              <a:t>Facilitator says: </a:t>
            </a:r>
            <a:r>
              <a:rPr lang="en-US" sz="1200" dirty="0">
                <a:solidFill>
                  <a:schemeClr val="tx1"/>
                </a:solidFill>
              </a:rPr>
              <a:t>On the third page (pg. 12 of the article), the authors list “content-specific inquiry cycles” as a recommendation for school and system leaders.</a:t>
            </a:r>
          </a:p>
          <a:p>
            <a:endParaRPr lang="en-US" sz="1200" dirty="0">
              <a:solidFill>
                <a:schemeClr val="tx1"/>
              </a:solidFill>
            </a:endParaRPr>
          </a:p>
          <a:p>
            <a:r>
              <a:rPr lang="en-US" sz="1200" b="1" dirty="0">
                <a:solidFill>
                  <a:schemeClr val="tx1"/>
                </a:solidFill>
              </a:rPr>
              <a:t>Facilitator does: </a:t>
            </a:r>
            <a:r>
              <a:rPr lang="en-US" sz="1200" dirty="0">
                <a:solidFill>
                  <a:schemeClr val="tx1"/>
                </a:solidFill>
              </a:rPr>
              <a:t>Read directions and have participants discuss with a partner before inviting a few participants to share out with the whole group. </a:t>
            </a:r>
          </a:p>
          <a:p>
            <a:endParaRPr lang="en-US" sz="1200" dirty="0">
              <a:solidFill>
                <a:schemeClr val="tx1"/>
              </a:solidFill>
            </a:endParaRPr>
          </a:p>
          <a:p>
            <a:r>
              <a:rPr lang="en-US" sz="1200" b="1" dirty="0">
                <a:solidFill>
                  <a:schemeClr val="tx1"/>
                </a:solidFill>
              </a:rPr>
              <a:t>Look for:</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dirty="0">
                <a:solidFill>
                  <a:schemeClr val="tx1"/>
                </a:solidFill>
              </a:rPr>
              <a:t>“</a:t>
            </a:r>
            <a:r>
              <a:rPr lang="en-US" sz="1200" kern="1200" dirty="0">
                <a:solidFill>
                  <a:schemeClr val="tx1"/>
                </a:solidFill>
                <a:effectLst/>
                <a:latin typeface="+mn-lt"/>
                <a:ea typeface="+mn-ea"/>
                <a:cs typeface="+mn-cs"/>
              </a:rPr>
              <a:t>And teachers must be able to apply their learning; study how it worked for their students; bring back questions and suggestions to the group; and then repeat the cycle of learning, application, and reflection.”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kern="1200" dirty="0">
                <a:solidFill>
                  <a:schemeClr val="tx1"/>
                </a:solidFill>
                <a:effectLst/>
                <a:latin typeface="+mn-lt"/>
                <a:ea typeface="+mn-ea"/>
                <a:cs typeface="+mn-cs"/>
              </a:rPr>
              <a:t>“brings examples of student work and their own reflections back to the group. Experiencing new teaching methods with students, assessing their learning progress, and then thinking about what students will benefit from next is the </a:t>
            </a:r>
            <a:r>
              <a:rPr lang="en-US" sz="1200" i="1" kern="1200" dirty="0">
                <a:solidFill>
                  <a:schemeClr val="tx1"/>
                </a:solidFill>
                <a:effectLst/>
                <a:latin typeface="+mn-lt"/>
                <a:ea typeface="+mn-ea"/>
                <a:cs typeface="+mn-cs"/>
              </a:rPr>
              <a:t>sine qua non </a:t>
            </a:r>
            <a:r>
              <a:rPr lang="en-US" sz="1200" kern="1200" dirty="0">
                <a:solidFill>
                  <a:schemeClr val="tx1"/>
                </a:solidFill>
                <a:effectLst/>
                <a:latin typeface="+mn-lt"/>
                <a:ea typeface="+mn-ea"/>
                <a:cs typeface="+mn-cs"/>
              </a:rPr>
              <a:t>of professional learning: the whole point of this work.”</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Emphasize:</a:t>
            </a:r>
            <a:r>
              <a:rPr lang="en-US" sz="1200" b="1" kern="1200" baseline="0" dirty="0">
                <a:solidFill>
                  <a:schemeClr val="tx1"/>
                </a:solidFill>
                <a:effectLst/>
                <a:latin typeface="+mn-lt"/>
                <a:ea typeface="+mn-ea"/>
                <a:cs typeface="+mn-cs"/>
              </a:rPr>
              <a:t>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kern="1200" baseline="0" dirty="0">
                <a:solidFill>
                  <a:schemeClr val="tx1"/>
                </a:solidFill>
                <a:effectLst/>
                <a:latin typeface="+mn-lt"/>
                <a:ea typeface="+mn-ea"/>
                <a:cs typeface="+mn-cs"/>
              </a:rPr>
              <a:t>inquiry cycles are basically learning something new, trying it out and reflecting on it!  </a:t>
            </a:r>
            <a:endParaRPr lang="en-US" sz="1200" kern="1200" dirty="0">
              <a:solidFill>
                <a:schemeClr val="tx1"/>
              </a:solidFill>
              <a:effectLst/>
              <a:latin typeface="+mn-lt"/>
              <a:ea typeface="+mn-ea"/>
              <a:cs typeface="+mn-cs"/>
            </a:endParaRPr>
          </a:p>
          <a:p>
            <a:pPr marL="171450" indent="-171450">
              <a:buFont typeface="Arial" charset="0"/>
              <a:buChar char="•"/>
            </a:pPr>
            <a:endParaRPr lang="en-US" sz="1200" dirty="0">
              <a:solidFill>
                <a:schemeClr val="tx1"/>
              </a:solidFill>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49</a:t>
            </a:fld>
            <a:endParaRPr lang="en-US" dirty="0"/>
          </a:p>
        </p:txBody>
      </p:sp>
    </p:spTree>
    <p:extLst>
      <p:ext uri="{BB962C8B-B14F-4D97-AF65-F5344CB8AC3E}">
        <p14:creationId xmlns:p14="http://schemas.microsoft.com/office/powerpoint/2010/main" val="3103781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1 minute</a:t>
            </a:r>
          </a:p>
          <a:p>
            <a:endParaRPr lang="en-US" b="0" baseline="0" dirty="0"/>
          </a:p>
          <a:p>
            <a:r>
              <a:rPr lang="en-US" b="1" baseline="0" dirty="0"/>
              <a:t>Facilitator does: </a:t>
            </a:r>
            <a:r>
              <a:rPr lang="en-US" b="0" baseline="0" dirty="0"/>
              <a:t>Introduce yourself! Share your excitement for the opportunity to work with this group over the coming months. </a:t>
            </a:r>
          </a:p>
          <a:p>
            <a:endParaRPr lang="en-US" b="0" baseline="0" dirty="0"/>
          </a:p>
          <a:p>
            <a:endParaRPr lang="en-US" b="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5</a:t>
            </a:fld>
            <a:endParaRPr lang="en-US" dirty="0"/>
          </a:p>
        </p:txBody>
      </p:sp>
    </p:spTree>
    <p:extLst>
      <p:ext uri="{BB962C8B-B14F-4D97-AF65-F5344CB8AC3E}">
        <p14:creationId xmlns:p14="http://schemas.microsoft.com/office/powerpoint/2010/main" val="7969891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0" name="Shape 70"/>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r>
              <a:rPr lang="en-US" b="0" baseline="0" dirty="0"/>
              <a:t>2 minutes</a:t>
            </a:r>
          </a:p>
          <a:p>
            <a:endParaRPr lang="en-US" b="0" baseline="0" dirty="0"/>
          </a:p>
          <a:p>
            <a:pPr marL="0" marR="0" lvl="0" indent="0" algn="l" rtl="0">
              <a:spcBef>
                <a:spcPts val="0"/>
              </a:spcBef>
              <a:buSzPct val="25000"/>
              <a:buNone/>
            </a:pPr>
            <a:r>
              <a:rPr lang="en-US" sz="1200" b="1" i="0" u="none" strike="noStrike" cap="none" dirty="0">
                <a:solidFill>
                  <a:schemeClr val="tx1"/>
                </a:solidFill>
                <a:latin typeface="+mn-lt"/>
                <a:ea typeface="Calibri"/>
                <a:cs typeface="Calibri"/>
                <a:sym typeface="Calibri"/>
              </a:rPr>
              <a:t>Facilitator does: </a:t>
            </a:r>
            <a:r>
              <a:rPr lang="en-US" sz="1200" b="0" i="0" u="none" strike="noStrike" cap="none" dirty="0">
                <a:solidFill>
                  <a:schemeClr val="tx1"/>
                </a:solidFill>
                <a:latin typeface="+mn-lt"/>
                <a:ea typeface="Calibri"/>
                <a:cs typeface="Calibri"/>
                <a:sym typeface="Calibri"/>
              </a:rPr>
              <a:t>Briefl</a:t>
            </a:r>
            <a:r>
              <a:rPr lang="en-US" sz="1200" b="0" i="0" u="none" strike="noStrike" cap="none" baseline="0" dirty="0">
                <a:solidFill>
                  <a:schemeClr val="tx1"/>
                </a:solidFill>
                <a:latin typeface="+mn-lt"/>
                <a:ea typeface="Calibri"/>
                <a:cs typeface="Calibri"/>
                <a:sym typeface="Calibri"/>
              </a:rPr>
              <a:t>y explain the purpose of the inquiry cycle (to learn and apply content in order to reflect on and ultimately change your practice) and describe each phase of the cycle:</a:t>
            </a:r>
          </a:p>
          <a:p>
            <a:pPr marL="228600" marR="0" lvl="0" indent="-228600" algn="l" rtl="0">
              <a:spcBef>
                <a:spcPts val="0"/>
              </a:spcBef>
              <a:buSzPct val="25000"/>
              <a:buAutoNum type="arabicParenR"/>
            </a:pPr>
            <a:r>
              <a:rPr lang="en-US" sz="1200" b="0" i="0" u="none" strike="noStrike" cap="none" baseline="0" dirty="0">
                <a:solidFill>
                  <a:schemeClr val="tx1"/>
                </a:solidFill>
                <a:latin typeface="+mn-lt"/>
                <a:ea typeface="Calibri"/>
                <a:cs typeface="Calibri"/>
                <a:sym typeface="Calibri"/>
              </a:rPr>
              <a:t>We begin by identifying teacher or student needs</a:t>
            </a:r>
          </a:p>
          <a:p>
            <a:pPr marL="228600" marR="0" lvl="0" indent="-228600" algn="l" rtl="0">
              <a:spcBef>
                <a:spcPts val="0"/>
              </a:spcBef>
              <a:buSzPct val="25000"/>
              <a:buAutoNum type="arabicParenR"/>
            </a:pPr>
            <a:r>
              <a:rPr lang="en-US" sz="1200" b="0" i="0" u="none" strike="noStrike" cap="none" baseline="0" dirty="0">
                <a:solidFill>
                  <a:schemeClr val="tx1"/>
                </a:solidFill>
                <a:latin typeface="+mn-lt"/>
                <a:ea typeface="Calibri"/>
                <a:cs typeface="Calibri"/>
                <a:sym typeface="Calibri"/>
              </a:rPr>
              <a:t>Then we learn new content to address those needs</a:t>
            </a:r>
          </a:p>
          <a:p>
            <a:pPr marL="228600" marR="0" lvl="0" indent="-228600" algn="l" rtl="0">
              <a:spcBef>
                <a:spcPts val="0"/>
              </a:spcBef>
              <a:buSzPct val="25000"/>
              <a:buAutoNum type="arabicParenR"/>
            </a:pPr>
            <a:r>
              <a:rPr lang="en-US" sz="1200" b="0" i="0" u="none" strike="noStrike" cap="none" baseline="0" dirty="0">
                <a:solidFill>
                  <a:schemeClr val="tx1"/>
                </a:solidFill>
                <a:latin typeface="+mn-lt"/>
                <a:ea typeface="Calibri"/>
                <a:cs typeface="Calibri"/>
                <a:sym typeface="Calibri"/>
              </a:rPr>
              <a:t>Then we try out what we learned in our classrooms</a:t>
            </a:r>
          </a:p>
          <a:p>
            <a:pPr marL="228600" marR="0" lvl="0" indent="-228600" algn="l" rtl="0">
              <a:spcBef>
                <a:spcPts val="0"/>
              </a:spcBef>
              <a:buSzPct val="25000"/>
              <a:buAutoNum type="arabicParenR"/>
            </a:pPr>
            <a:r>
              <a:rPr lang="en-US" sz="1200" b="0" i="0" u="none" strike="noStrike" cap="none" baseline="0" dirty="0">
                <a:solidFill>
                  <a:schemeClr val="tx1"/>
                </a:solidFill>
                <a:latin typeface="+mn-lt"/>
                <a:ea typeface="Calibri"/>
                <a:cs typeface="Calibri"/>
                <a:sym typeface="Calibri"/>
              </a:rPr>
              <a:t>We collect evidence of student learning </a:t>
            </a:r>
          </a:p>
          <a:p>
            <a:pPr marL="228600" marR="0" lvl="0" indent="-228600" algn="l" rtl="0">
              <a:spcBef>
                <a:spcPts val="0"/>
              </a:spcBef>
              <a:buSzPct val="25000"/>
              <a:buAutoNum type="arabicParenR"/>
            </a:pPr>
            <a:r>
              <a:rPr lang="en-US" sz="1200" b="0" i="0" u="none" strike="noStrike" cap="none" baseline="0" dirty="0">
                <a:solidFill>
                  <a:schemeClr val="tx1"/>
                </a:solidFill>
                <a:latin typeface="+mn-lt"/>
                <a:ea typeface="Calibri"/>
                <a:cs typeface="Calibri"/>
                <a:sym typeface="Calibri"/>
              </a:rPr>
              <a:t>We then reflect on our implementation of what we learned, analyze student work and discuss our findings</a:t>
            </a:r>
          </a:p>
          <a:p>
            <a:pPr marL="228600" marR="0" lvl="0" indent="-228600" algn="l" rtl="0">
              <a:spcBef>
                <a:spcPts val="0"/>
              </a:spcBef>
              <a:buSzPct val="25000"/>
              <a:buAutoNum type="arabicParenR"/>
            </a:pPr>
            <a:endParaRPr lang="en-US" sz="1200" b="0" i="0" u="none" strike="noStrike" cap="none" baseline="0" dirty="0">
              <a:solidFill>
                <a:schemeClr val="tx1"/>
              </a:solidFill>
              <a:latin typeface="+mn-lt"/>
              <a:ea typeface="Calibri"/>
              <a:cs typeface="Calibri"/>
              <a:sym typeface="Calibri"/>
            </a:endParaRPr>
          </a:p>
          <a:p>
            <a:pPr marL="0" lvl="0" indent="0">
              <a:buFont typeface="Arial" charset="0"/>
              <a:buNone/>
            </a:pPr>
            <a:r>
              <a:rPr lang="en-US" b="0" baseline="0" dirty="0"/>
              <a:t>One of the reasons why most PD doesn’t work is because MOST PD stops after step 2.</a:t>
            </a:r>
          </a:p>
          <a:p>
            <a:pPr marL="0" lvl="0" indent="0">
              <a:buFont typeface="Arial" charset="0"/>
              <a:buNone/>
            </a:pPr>
            <a:endParaRPr lang="en-US" b="0" baseline="0" dirty="0"/>
          </a:p>
          <a:p>
            <a:pPr marL="0" lvl="0" indent="0">
              <a:buFont typeface="Arial" charset="0"/>
              <a:buNone/>
            </a:pPr>
            <a:r>
              <a:rPr lang="en-US" b="1" baseline="0" dirty="0"/>
              <a:t>Facilitator does: </a:t>
            </a:r>
            <a:r>
              <a:rPr lang="en-US" b="0" baseline="0" dirty="0"/>
              <a:t>click to reveal red arrow and text</a:t>
            </a:r>
          </a:p>
          <a:p>
            <a:pPr marL="0" lvl="0" indent="0">
              <a:buFont typeface="Arial" charset="0"/>
              <a:buNone/>
            </a:pPr>
            <a:endParaRPr lang="en-US" b="0" baseline="0" dirty="0"/>
          </a:p>
          <a:p>
            <a:pPr marL="0" lvl="0" indent="0">
              <a:buFont typeface="Arial" charset="0"/>
              <a:buNone/>
            </a:pPr>
            <a:r>
              <a:rPr lang="en-US" b="1" baseline="0" dirty="0"/>
              <a:t>Facilitator says: </a:t>
            </a:r>
            <a:r>
              <a:rPr lang="en-US" b="0" baseline="0" dirty="0"/>
              <a:t>We all have PD binders and folders collecting dust on a shelf somewhere – a binder perhaps even full of things we were excited to try in our classroom, but because there was no system or structure in place to try those things, we kept going through the motions of our day to day.</a:t>
            </a:r>
          </a:p>
          <a:p>
            <a:pPr marL="0" lvl="0" indent="0">
              <a:buFont typeface="Arial" charset="0"/>
              <a:buNone/>
            </a:pPr>
            <a:endParaRPr lang="en-US" b="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Facilitator says: </a:t>
            </a:r>
            <a:r>
              <a:rPr lang="en-US" b="0" baseline="0" dirty="0"/>
              <a:t>An inquiry cycle is the system and structure needed to actually change your practice based on what you learn.  And that’s what makes this professional learning initiative different. Because not only will we learn a lot of new content, but we will</a:t>
            </a:r>
            <a:r>
              <a:rPr lang="is-IS" b="0" baseline="0" dirty="0"/>
              <a:t>…</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is-IS" b="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is-IS" b="1" baseline="0" dirty="0"/>
              <a:t>Facilitator does: </a:t>
            </a:r>
            <a:r>
              <a:rPr lang="is-IS" b="0" baseline="0" dirty="0"/>
              <a:t>Click to reveal red box</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is-IS" b="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is-IS" b="1" baseline="0" dirty="0"/>
              <a:t>Facilitator says: </a:t>
            </a:r>
            <a:r>
              <a:rPr lang="is-IS" b="0" baseline="0" dirty="0"/>
              <a:t>ask you to try it with your students.  And we will create meaningful time for you to then reflect on that experience and analyze evidence of student learning based on what you tried in your classroom.</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is-IS" b="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is-IS" b="1" baseline="0" dirty="0"/>
              <a:t>Facilitator says: </a:t>
            </a:r>
            <a:r>
              <a:rPr lang="is-IS" b="0" baseline="0" dirty="0"/>
              <a:t>But I don’t want to </a:t>
            </a:r>
            <a:r>
              <a:rPr lang="en-US" b="0" baseline="0" dirty="0"/>
              <a:t>make this idea more complex then it needs to be.  This might feel new and technical with all the stages and terminology, but guess what</a:t>
            </a:r>
            <a:r>
              <a:rPr lang="is-IS" b="0" baseline="0" dirty="0"/>
              <a:t>…</a:t>
            </a:r>
            <a:endParaRPr lang="en-US" b="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b="0" baseline="0" dirty="0"/>
          </a:p>
        </p:txBody>
      </p:sp>
      <p:sp>
        <p:nvSpPr>
          <p:cNvPr id="71" name="Shape 7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50</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0144364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30 seconds</a:t>
            </a:r>
          </a:p>
          <a:p>
            <a:endParaRPr lang="en-US" dirty="0"/>
          </a:p>
          <a:p>
            <a:r>
              <a:rPr lang="en-US" b="1" dirty="0"/>
              <a:t>Facilitator does: </a:t>
            </a:r>
            <a:r>
              <a:rPr lang="en-US" dirty="0"/>
              <a:t>read the slide</a:t>
            </a:r>
          </a:p>
          <a:p>
            <a:endParaRPr lang="en-US" b="1" dirty="0"/>
          </a:p>
          <a:p>
            <a:r>
              <a:rPr lang="en-US" b="1" dirty="0"/>
              <a:t>Facilitator says:</a:t>
            </a:r>
            <a:r>
              <a:rPr lang="en-US" b="1" baseline="0" dirty="0"/>
              <a:t> </a:t>
            </a:r>
            <a:r>
              <a:rPr lang="en-US" baseline="0" dirty="0"/>
              <a:t>and we engage them all the time because this is the natural learning process!</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51</a:t>
            </a:fld>
            <a:endParaRPr lang="en-US" dirty="0"/>
          </a:p>
        </p:txBody>
      </p:sp>
    </p:spTree>
    <p:extLst>
      <p:ext uri="{BB962C8B-B14F-4D97-AF65-F5344CB8AC3E}">
        <p14:creationId xmlns:p14="http://schemas.microsoft.com/office/powerpoint/2010/main" val="172743626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6 minutes</a:t>
            </a:r>
          </a:p>
          <a:p>
            <a:endParaRPr lang="en-US" dirty="0"/>
          </a:p>
          <a:p>
            <a:r>
              <a:rPr lang="en-US" b="1" dirty="0"/>
              <a:t>Facilitator says: </a:t>
            </a:r>
            <a:r>
              <a:rPr lang="en-US" dirty="0"/>
              <a:t>To get a better understanding of how inquiry cycles describe the natural learning process, we</a:t>
            </a:r>
            <a:r>
              <a:rPr lang="en-US" baseline="0" dirty="0"/>
              <a:t> are going to look at it in a completely different context.  In this case, a gardening example!</a:t>
            </a:r>
          </a:p>
          <a:p>
            <a:endParaRPr lang="en-US" baseline="0" dirty="0"/>
          </a:p>
          <a:p>
            <a:r>
              <a:rPr lang="en-US" b="1" baseline="0" dirty="0"/>
              <a:t>Facilitator does: </a:t>
            </a:r>
            <a:r>
              <a:rPr lang="en-US" baseline="0" dirty="0"/>
              <a:t>Review first direction, then point participants to the example in their note-catcher.  After 1-2 minutes of independent reading time, click to reveal and read the next direction.  Have participants work with a partner to label the stages of the inquiry cycle in the gardening example.</a:t>
            </a:r>
          </a:p>
        </p:txBody>
      </p:sp>
      <p:sp>
        <p:nvSpPr>
          <p:cNvPr id="4" name="Slide Number Placeholder 3"/>
          <p:cNvSpPr>
            <a:spLocks noGrp="1"/>
          </p:cNvSpPr>
          <p:nvPr>
            <p:ph type="sldNum" sz="quarter" idx="10"/>
          </p:nvPr>
        </p:nvSpPr>
        <p:spPr/>
        <p:txBody>
          <a:bodyPr/>
          <a:lstStyle/>
          <a:p>
            <a:fld id="{86425DA3-A274-D349-A373-1D0D30C163E5}" type="slidenum">
              <a:rPr lang="en-US" smtClean="0"/>
              <a:t>52</a:t>
            </a:fld>
            <a:endParaRPr lang="en-US" dirty="0"/>
          </a:p>
        </p:txBody>
      </p:sp>
    </p:spTree>
    <p:extLst>
      <p:ext uri="{BB962C8B-B14F-4D97-AF65-F5344CB8AC3E}">
        <p14:creationId xmlns:p14="http://schemas.microsoft.com/office/powerpoint/2010/main" val="69761992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Hidden for facilitator</a:t>
            </a:r>
            <a:r>
              <a:rPr lang="en-US" baseline="0" dirty="0"/>
              <a:t> reference only; this is in their note-catchers for the activity on the previous slide</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53</a:t>
            </a:fld>
            <a:endParaRPr lang="en-US" dirty="0"/>
          </a:p>
        </p:txBody>
      </p:sp>
    </p:spTree>
    <p:extLst>
      <p:ext uri="{BB962C8B-B14F-4D97-AF65-F5344CB8AC3E}">
        <p14:creationId xmlns:p14="http://schemas.microsoft.com/office/powerpoint/2010/main" val="80090482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30 seconds</a:t>
            </a:r>
          </a:p>
          <a:p>
            <a:endParaRPr lang="en-US" dirty="0"/>
          </a:p>
          <a:p>
            <a:r>
              <a:rPr lang="en-US" b="1" dirty="0"/>
              <a:t>Facilitator says: </a:t>
            </a:r>
            <a:r>
              <a:rPr lang="en-US" dirty="0"/>
              <a:t>An important</a:t>
            </a:r>
            <a:r>
              <a:rPr lang="en-US" baseline="0" dirty="0"/>
              <a:t> thing to point out here is that all </a:t>
            </a:r>
            <a:r>
              <a:rPr lang="en-US" dirty="0"/>
              <a:t>good inquiry cycles start with a question.  For example, in the</a:t>
            </a:r>
            <a:r>
              <a:rPr lang="en-US" baseline="0" dirty="0"/>
              <a:t> real world example we just read about the question was – “how can I keep deer from eating the flowers in my garden?”</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54</a:t>
            </a:fld>
            <a:endParaRPr lang="en-US" dirty="0"/>
          </a:p>
        </p:txBody>
      </p:sp>
    </p:spTree>
    <p:extLst>
      <p:ext uri="{BB962C8B-B14F-4D97-AF65-F5344CB8AC3E}">
        <p14:creationId xmlns:p14="http://schemas.microsoft.com/office/powerpoint/2010/main" val="171600322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minute</a:t>
            </a:r>
          </a:p>
          <a:p>
            <a:endParaRPr lang="en-US" dirty="0"/>
          </a:p>
          <a:p>
            <a:r>
              <a:rPr lang="en-US" b="1" dirty="0"/>
              <a:t>Facilitator says: </a:t>
            </a:r>
            <a:r>
              <a:rPr lang="en-US" dirty="0"/>
              <a:t>In our case,</a:t>
            </a:r>
            <a:r>
              <a:rPr lang="en-US" baseline="0" dirty="0"/>
              <a:t> we are trying to figure out how to support students in meeting our ELA goal.</a:t>
            </a:r>
          </a:p>
          <a:p>
            <a:endParaRPr lang="en-US" baseline="0" dirty="0"/>
          </a:p>
          <a:p>
            <a:r>
              <a:rPr lang="en-US" baseline="0" dirty="0"/>
              <a:t>Specifically, we have two inquiry cycle questions (and therefore, two different inquiry cycles) that our learning will be built around this year</a:t>
            </a:r>
            <a:r>
              <a:rPr lang="is-IS" baseline="0"/>
              <a:t>….</a:t>
            </a:r>
          </a:p>
          <a:p>
            <a:endParaRPr lang="is-IS" baseline="0"/>
          </a:p>
          <a:p>
            <a:r>
              <a:rPr lang="is-IS" b="1" baseline="0"/>
              <a:t>Facilitator does: </a:t>
            </a:r>
            <a:r>
              <a:rPr lang="is-IS" baseline="0"/>
              <a:t>Click to reveal and read (or have a volunteer read) each inquiry question</a:t>
            </a:r>
            <a:endParaRPr lang="en-US"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55</a:t>
            </a:fld>
            <a:endParaRPr lang="en-US" dirty="0"/>
          </a:p>
        </p:txBody>
      </p:sp>
    </p:spTree>
    <p:extLst>
      <p:ext uri="{BB962C8B-B14F-4D97-AF65-F5344CB8AC3E}">
        <p14:creationId xmlns:p14="http://schemas.microsoft.com/office/powerpoint/2010/main" val="57644188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minutes</a:t>
            </a:r>
          </a:p>
          <a:p>
            <a:endParaRPr lang="en-US" dirty="0"/>
          </a:p>
          <a:p>
            <a:r>
              <a:rPr lang="en-US" b="1" dirty="0"/>
              <a:t>Facilitator says: </a:t>
            </a:r>
            <a:r>
              <a:rPr lang="en-US" dirty="0"/>
              <a:t>Review directions and direct participants to the syllabus in their materials.</a:t>
            </a:r>
            <a:r>
              <a:rPr lang="en-US" baseline="0" dirty="0"/>
              <a:t>  Provide independent work time. </a:t>
            </a:r>
          </a:p>
          <a:p>
            <a:endParaRPr lang="en-US" baseline="0" dirty="0"/>
          </a:p>
          <a:p>
            <a:r>
              <a:rPr lang="en-US" b="1" baseline="0" dirty="0"/>
              <a:t>Important note: </a:t>
            </a:r>
            <a:r>
              <a:rPr lang="en-US" b="0" baseline="0" dirty="0"/>
              <a:t>The participant copies are not printed in color, so you’ll have to explain the difference between the Content Leader Modules (1, 8, and 9) that are ONLY for them (CLs) and Content Modules (the exact content they’ll turnkey back at their schools – Content Modules 1-6 = CLMs 2-7). </a:t>
            </a:r>
          </a:p>
          <a:p>
            <a:endParaRPr lang="en-US" b="0" baseline="0" dirty="0"/>
          </a:p>
          <a:p>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56</a:t>
            </a:fld>
            <a:endParaRPr lang="en-US" dirty="0"/>
          </a:p>
        </p:txBody>
      </p:sp>
    </p:spTree>
    <p:extLst>
      <p:ext uri="{BB962C8B-B14F-4D97-AF65-F5344CB8AC3E}">
        <p14:creationId xmlns:p14="http://schemas.microsoft.com/office/powerpoint/2010/main" val="32505178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minutes</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 </a:t>
            </a:r>
            <a:r>
              <a:rPr lang="en-US" dirty="0"/>
              <a:t>Review directions and have participants discuss with a partner or at their table groups.  Afterwards,</a:t>
            </a:r>
            <a:r>
              <a:rPr lang="en-US" baseline="0" dirty="0"/>
              <a:t> check for understanding about how inquiry cycles live in this syllabus.  If time allows, invite participants to share which topics they are most excited about and why.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Look for:</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Evidence of inquiry cycles between modules 4-5 and 6-7 (there is a pause point in between each so that teachers can try it out in their classrooms and bring back student work to analyze in the the next module)</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57</a:t>
            </a:fld>
            <a:endParaRPr lang="en-US" dirty="0"/>
          </a:p>
        </p:txBody>
      </p:sp>
    </p:spTree>
    <p:extLst>
      <p:ext uri="{BB962C8B-B14F-4D97-AF65-F5344CB8AC3E}">
        <p14:creationId xmlns:p14="http://schemas.microsoft.com/office/powerpoint/2010/main" val="48426054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15 minutes </a:t>
            </a:r>
          </a:p>
        </p:txBody>
      </p:sp>
      <p:sp>
        <p:nvSpPr>
          <p:cNvPr id="4" name="Slide Number Placeholder 3"/>
          <p:cNvSpPr>
            <a:spLocks noGrp="1"/>
          </p:cNvSpPr>
          <p:nvPr>
            <p:ph type="sldNum" sz="quarter" idx="10"/>
          </p:nvPr>
        </p:nvSpPr>
        <p:spPr/>
        <p:txBody>
          <a:bodyPr/>
          <a:lstStyle/>
          <a:p>
            <a:fld id="{86425DA3-A274-D349-A373-1D0D30C163E5}" type="slidenum">
              <a:rPr lang="en-US" smtClean="0"/>
              <a:t>58</a:t>
            </a:fld>
            <a:endParaRPr lang="en-US" dirty="0"/>
          </a:p>
        </p:txBody>
      </p:sp>
    </p:spTree>
    <p:extLst>
      <p:ext uri="{BB962C8B-B14F-4D97-AF65-F5344CB8AC3E}">
        <p14:creationId xmlns:p14="http://schemas.microsoft.com/office/powerpoint/2010/main" val="80738861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says: </a:t>
            </a:r>
            <a:r>
              <a:rPr lang="en-US" b="0" dirty="0"/>
              <a:t>And now we are going to get into some content!  As you can see</a:t>
            </a:r>
            <a:r>
              <a:rPr lang="en-US" b="0" baseline="0" dirty="0"/>
              <a:t> in our scope and sequence, all of our work together over CL days 2-6 will be to engage in the same content you will eventually turn-key back at your schools.  All of this content relies on a deep understanding of the Instructional Shifts, which are the foundation for building ELA pedagogical content knowledge.  So this morning we are going to engage in an experiential designed to deepen our own understanding of these shifts.</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59</a:t>
            </a:fld>
            <a:endParaRPr lang="en-US" dirty="0"/>
          </a:p>
        </p:txBody>
      </p:sp>
    </p:spTree>
    <p:extLst>
      <p:ext uri="{BB962C8B-B14F-4D97-AF65-F5344CB8AC3E}">
        <p14:creationId xmlns:p14="http://schemas.microsoft.com/office/powerpoint/2010/main" val="3398343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Shape 11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3" name="Shape 113"/>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5 minutes</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a:p>
            <a:pPr marL="171450" marR="0" lvl="0" indent="-171450" algn="l" rtl="0">
              <a:spcBef>
                <a:spcPts val="0"/>
              </a:spcBef>
              <a:buSzPct val="100000"/>
              <a:buFont typeface="Arial"/>
              <a:buChar char="•"/>
            </a:pPr>
            <a:r>
              <a:rPr lang="en-US" sz="1200" b="0" i="0" u="none" strike="noStrike" cap="none" dirty="0">
                <a:solidFill>
                  <a:schemeClr val="dk1"/>
                </a:solidFill>
                <a:latin typeface="Calibri"/>
                <a:ea typeface="Calibri"/>
                <a:cs typeface="Calibri"/>
                <a:sym typeface="Calibri"/>
              </a:rPr>
              <a:t>What </a:t>
            </a:r>
            <a:r>
              <a:rPr lang="en-US" sz="1200" b="0" i="0" u="none" strike="noStrike" cap="none" baseline="0" dirty="0">
                <a:solidFill>
                  <a:schemeClr val="dk1"/>
                </a:solidFill>
                <a:latin typeface="Calibri"/>
                <a:ea typeface="Calibri"/>
                <a:cs typeface="Calibri"/>
                <a:sym typeface="Calibri"/>
              </a:rPr>
              <a:t>brings us here today?  Why are gathered here to be trained as Content Leaders?  </a:t>
            </a:r>
          </a:p>
          <a:p>
            <a:pPr marL="171450" marR="0" lvl="0" indent="-171450" algn="l" rtl="0">
              <a:spcBef>
                <a:spcPts val="0"/>
              </a:spcBef>
              <a:buSzPct val="100000"/>
              <a:buFont typeface="Arial"/>
              <a:buChar char="•"/>
            </a:pPr>
            <a:r>
              <a:rPr lang="en-US" sz="1200" b="0" i="0" u="none" strike="noStrike" cap="none" baseline="0" dirty="0">
                <a:solidFill>
                  <a:schemeClr val="dk1"/>
                </a:solidFill>
                <a:latin typeface="Calibri"/>
                <a:ea typeface="Calibri"/>
                <a:cs typeface="Calibri"/>
                <a:sym typeface="Calibri"/>
              </a:rPr>
              <a:t>Note that our work as Content Leaders will be primarily focused on supporting other educators but that the ultimate purpose here is to better </a:t>
            </a:r>
            <a:r>
              <a:rPr lang="en-US" sz="1200" b="0" i="0" u="none" strike="noStrike" cap="none" dirty="0">
                <a:solidFill>
                  <a:schemeClr val="dk1"/>
                </a:solidFill>
                <a:latin typeface="Calibri"/>
                <a:ea typeface="Calibri"/>
                <a:cs typeface="Calibri"/>
                <a:sym typeface="Calibri"/>
              </a:rPr>
              <a:t>serve our students. </a:t>
            </a:r>
          </a:p>
          <a:p>
            <a:pPr marL="171450" marR="0" lvl="0" indent="-171450" algn="l" rtl="0">
              <a:spcBef>
                <a:spcPts val="0"/>
              </a:spcBef>
              <a:buSzPct val="100000"/>
              <a:buFont typeface="Arial"/>
              <a:buChar char="•"/>
            </a:pPr>
            <a:r>
              <a:rPr lang="en-US" sz="1200" b="0" i="0" u="none" strike="noStrike" cap="none" dirty="0">
                <a:solidFill>
                  <a:schemeClr val="dk1"/>
                </a:solidFill>
                <a:latin typeface="Calibri"/>
                <a:ea typeface="Calibri"/>
                <a:cs typeface="Calibri"/>
                <a:sym typeface="Calibri"/>
              </a:rPr>
              <a:t>Pose the question on the slide</a:t>
            </a:r>
            <a:r>
              <a:rPr lang="en-US" sz="1200" b="0" i="0" u="none" strike="noStrike" cap="none" baseline="0" dirty="0">
                <a:solidFill>
                  <a:schemeClr val="dk1"/>
                </a:solidFill>
                <a:latin typeface="Calibri"/>
                <a:ea typeface="Calibri"/>
                <a:cs typeface="Calibri"/>
                <a:sym typeface="Calibri"/>
              </a:rPr>
              <a:t> and give people 2 minutes to chat with a partner. </a:t>
            </a:r>
            <a:endParaRPr lang="en-US" sz="1200" b="0" i="0" u="none" strike="noStrike" cap="none" dirty="0">
              <a:solidFill>
                <a:schemeClr val="dk1"/>
              </a:solidFill>
              <a:latin typeface="Calibri"/>
              <a:ea typeface="Calibri"/>
              <a:cs typeface="Calibri"/>
              <a:sym typeface="Calibri"/>
            </a:endParaRPr>
          </a:p>
          <a:p>
            <a:pPr marL="171450" marR="0" lvl="0" indent="-171450" algn="l" rtl="0">
              <a:spcBef>
                <a:spcPts val="0"/>
              </a:spcBef>
              <a:buSzPct val="100000"/>
              <a:buFont typeface="Arial"/>
              <a:buChar char="•"/>
            </a:pPr>
            <a:r>
              <a:rPr lang="en-US" sz="1200" b="0" i="0" u="none" strike="noStrike" cap="none" dirty="0">
                <a:solidFill>
                  <a:schemeClr val="dk1"/>
                </a:solidFill>
                <a:latin typeface="Calibri"/>
                <a:ea typeface="Calibri"/>
                <a:cs typeface="Calibri"/>
                <a:sym typeface="Calibri"/>
              </a:rPr>
              <a:t>Listen in to partners sharing; identify 1-2 hopes and goals that</a:t>
            </a:r>
            <a:r>
              <a:rPr lang="en-US" sz="1200" b="0" i="0" u="none" strike="noStrike" cap="none" baseline="0" dirty="0">
                <a:solidFill>
                  <a:schemeClr val="dk1"/>
                </a:solidFill>
                <a:latin typeface="Calibri"/>
                <a:ea typeface="Calibri"/>
                <a:cs typeface="Calibri"/>
                <a:sym typeface="Calibri"/>
              </a:rPr>
              <a:t> </a:t>
            </a:r>
            <a:r>
              <a:rPr lang="en-US" sz="1200" b="0" i="0" u="none" strike="noStrike" cap="none" dirty="0">
                <a:solidFill>
                  <a:schemeClr val="dk1"/>
                </a:solidFill>
                <a:latin typeface="Calibri"/>
                <a:ea typeface="Calibri"/>
                <a:cs typeface="Calibri"/>
                <a:sym typeface="Calibri"/>
              </a:rPr>
              <a:t>you want to bring out in the whole group debrief (ideally ones that can be easily connected to our ELA goal on the next slide).  Have a few participants share out</a:t>
            </a:r>
            <a:r>
              <a:rPr lang="en-US" sz="1200" b="0" i="0" u="none" strike="noStrike" cap="none" baseline="0" dirty="0">
                <a:solidFill>
                  <a:schemeClr val="dk1"/>
                </a:solidFill>
                <a:latin typeface="Calibri"/>
                <a:ea typeface="Calibri"/>
                <a:cs typeface="Calibri"/>
                <a:sym typeface="Calibri"/>
              </a:rPr>
              <a:t> (you’ll need to bring the </a:t>
            </a:r>
            <a:r>
              <a:rPr lang="en-US" sz="1200" b="0" i="0" u="none" strike="noStrike" cap="none" baseline="0" dirty="0" err="1">
                <a:solidFill>
                  <a:schemeClr val="dk1"/>
                </a:solidFill>
                <a:latin typeface="Calibri"/>
                <a:ea typeface="Calibri"/>
                <a:cs typeface="Calibri"/>
                <a:sym typeface="Calibri"/>
              </a:rPr>
              <a:t>mic</a:t>
            </a:r>
            <a:r>
              <a:rPr lang="en-US" sz="1200" b="0" i="0" u="none" strike="noStrike" cap="none" baseline="0" dirty="0">
                <a:solidFill>
                  <a:schemeClr val="dk1"/>
                </a:solidFill>
                <a:latin typeface="Calibri"/>
                <a:ea typeface="Calibri"/>
                <a:cs typeface="Calibri"/>
                <a:sym typeface="Calibri"/>
              </a:rPr>
              <a:t> around).  </a:t>
            </a:r>
          </a:p>
          <a:p>
            <a:pPr marL="628650" marR="0" lvl="1" indent="-171450" algn="l" rtl="0">
              <a:spcBef>
                <a:spcPts val="0"/>
              </a:spcBef>
              <a:buSzPct val="100000"/>
              <a:buFont typeface="Arial"/>
              <a:buChar char="•"/>
            </a:pPr>
            <a:r>
              <a:rPr lang="en-US" sz="1200" b="0" i="0" u="none" strike="noStrike" cap="none" dirty="0">
                <a:solidFill>
                  <a:schemeClr val="dk1"/>
                </a:solidFill>
                <a:latin typeface="Calibri"/>
                <a:ea typeface="Calibri"/>
                <a:cs typeface="Calibri"/>
                <a:sym typeface="Calibri"/>
              </a:rPr>
              <a:t>Look for/connect responses to:</a:t>
            </a:r>
            <a:r>
              <a:rPr lang="en-US" sz="1200" b="0" i="0" u="none" strike="noStrike" cap="none" baseline="0" dirty="0">
                <a:solidFill>
                  <a:schemeClr val="dk1"/>
                </a:solidFill>
                <a:latin typeface="Calibri"/>
                <a:ea typeface="Calibri"/>
                <a:cs typeface="Calibri"/>
                <a:sym typeface="Calibri"/>
              </a:rPr>
              <a:t> </a:t>
            </a:r>
            <a:r>
              <a:rPr lang="en-US" sz="1200" b="0" i="0" u="none" strike="noStrike" cap="none" dirty="0">
                <a:solidFill>
                  <a:schemeClr val="dk1"/>
                </a:solidFill>
                <a:latin typeface="Calibri"/>
                <a:ea typeface="Calibri"/>
                <a:cs typeface="Calibri"/>
                <a:sym typeface="Calibri"/>
              </a:rPr>
              <a:t>opportunities/opening doors,</a:t>
            </a:r>
            <a:r>
              <a:rPr lang="en-US" sz="1200" b="0" i="0" u="none" strike="noStrike" cap="none" baseline="0" dirty="0">
                <a:solidFill>
                  <a:schemeClr val="dk1"/>
                </a:solidFill>
                <a:latin typeface="Calibri"/>
                <a:ea typeface="Calibri"/>
                <a:cs typeface="Calibri"/>
                <a:sym typeface="Calibri"/>
              </a:rPr>
              <a:t> being </a:t>
            </a:r>
            <a:r>
              <a:rPr lang="en-US" sz="1200" b="0" i="0" u="none" strike="noStrike" cap="none" dirty="0">
                <a:solidFill>
                  <a:schemeClr val="dk1"/>
                </a:solidFill>
                <a:latin typeface="Calibri"/>
                <a:ea typeface="Calibri"/>
                <a:cs typeface="Calibri"/>
                <a:sym typeface="Calibri"/>
              </a:rPr>
              <a:t>21</a:t>
            </a:r>
            <a:r>
              <a:rPr lang="en-US" sz="1200" b="0" i="0" u="none" strike="noStrike" cap="none" baseline="30000" dirty="0">
                <a:solidFill>
                  <a:schemeClr val="dk1"/>
                </a:solidFill>
                <a:latin typeface="Calibri"/>
                <a:ea typeface="Calibri"/>
                <a:cs typeface="Calibri"/>
                <a:sym typeface="Calibri"/>
              </a:rPr>
              <a:t>st</a:t>
            </a:r>
            <a:r>
              <a:rPr lang="en-US" sz="1200" b="0" i="0" u="none" strike="noStrike" cap="none" dirty="0">
                <a:solidFill>
                  <a:schemeClr val="dk1"/>
                </a:solidFill>
                <a:latin typeface="Calibri"/>
                <a:ea typeface="Calibri"/>
                <a:cs typeface="Calibri"/>
                <a:sym typeface="Calibri"/>
              </a:rPr>
              <a:t> century literate,</a:t>
            </a:r>
            <a:r>
              <a:rPr lang="en-US" sz="1200" b="0" i="0" u="none" strike="noStrike" cap="none" baseline="0" dirty="0">
                <a:solidFill>
                  <a:schemeClr val="dk1"/>
                </a:solidFill>
                <a:latin typeface="Calibri"/>
                <a:ea typeface="Calibri"/>
                <a:cs typeface="Calibri"/>
                <a:sym typeface="Calibri"/>
              </a:rPr>
              <a:t> graduating and being ready for </a:t>
            </a:r>
            <a:r>
              <a:rPr lang="en-US" sz="1200" b="0" i="0" u="none" strike="noStrike" cap="none" dirty="0">
                <a:solidFill>
                  <a:schemeClr val="dk1"/>
                </a:solidFill>
                <a:latin typeface="Calibri"/>
                <a:ea typeface="Calibri"/>
                <a:cs typeface="Calibri"/>
                <a:sym typeface="Calibri"/>
              </a:rPr>
              <a:t>college or</a:t>
            </a:r>
            <a:r>
              <a:rPr lang="en-US" sz="1200" b="0" i="0" u="none" strike="noStrike" cap="none" baseline="0" dirty="0">
                <a:solidFill>
                  <a:schemeClr val="dk1"/>
                </a:solidFill>
                <a:latin typeface="Calibri"/>
                <a:ea typeface="Calibri"/>
                <a:cs typeface="Calibri"/>
                <a:sym typeface="Calibri"/>
              </a:rPr>
              <a:t> a </a:t>
            </a:r>
            <a:r>
              <a:rPr lang="en-US" sz="1200" b="0" i="0" u="none" strike="noStrike" cap="none" dirty="0">
                <a:solidFill>
                  <a:schemeClr val="dk1"/>
                </a:solidFill>
                <a:latin typeface="Calibri"/>
                <a:ea typeface="Calibri"/>
                <a:cs typeface="Calibri"/>
                <a:sym typeface="Calibri"/>
              </a:rPr>
              <a:t>career ready.  </a:t>
            </a:r>
          </a:p>
          <a:p>
            <a:pPr marL="0" marR="0" lvl="0" indent="0" algn="l" rtl="0">
              <a:spcBef>
                <a:spcPts val="0"/>
              </a:spcBef>
              <a:buSzPct val="25000"/>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Image Source: https://</a:t>
            </a:r>
            <a:r>
              <a:rPr lang="en-US" sz="1200" b="0" i="0" u="none" strike="noStrike" cap="none" dirty="0" err="1">
                <a:solidFill>
                  <a:schemeClr val="dk1"/>
                </a:solidFill>
                <a:latin typeface="Calibri"/>
                <a:ea typeface="Calibri"/>
                <a:cs typeface="Calibri"/>
                <a:sym typeface="Calibri"/>
              </a:rPr>
              <a:t>pixabay.com</a:t>
            </a:r>
            <a:r>
              <a:rPr lang="en-US" sz="1200" b="0" i="0" u="none" strike="noStrike" cap="none" dirty="0">
                <a:solidFill>
                  <a:schemeClr val="dk1"/>
                </a:solidFill>
                <a:latin typeface="Calibri"/>
                <a:ea typeface="Calibri"/>
                <a:cs typeface="Calibri"/>
                <a:sym typeface="Calibri"/>
              </a:rPr>
              <a:t>/en/school-student-dog-child-2207393/</a:t>
            </a:r>
          </a:p>
        </p:txBody>
      </p:sp>
      <p:sp>
        <p:nvSpPr>
          <p:cNvPr id="114" name="Shape 114"/>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6</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2052943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30 seconds </a:t>
            </a:r>
          </a:p>
          <a:p>
            <a:endParaRPr lang="en-US" b="1" dirty="0"/>
          </a:p>
          <a:p>
            <a:r>
              <a:rPr lang="en-US" b="1" dirty="0"/>
              <a:t>Facilitator</a:t>
            </a:r>
            <a:r>
              <a:rPr lang="en-US" b="1" baseline="0" dirty="0"/>
              <a:t> says: </a:t>
            </a:r>
            <a:r>
              <a:rPr lang="en-US" b="0" baseline="0" dirty="0"/>
              <a:t>Take a moment to review our objectives for this session.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60</a:t>
            </a:fld>
            <a:endParaRPr lang="en-US" dirty="0"/>
          </a:p>
        </p:txBody>
      </p:sp>
    </p:spTree>
    <p:extLst>
      <p:ext uri="{BB962C8B-B14F-4D97-AF65-F5344CB8AC3E}">
        <p14:creationId xmlns:p14="http://schemas.microsoft.com/office/powerpoint/2010/main" val="156370354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1 minute </a:t>
            </a:r>
          </a:p>
          <a:p>
            <a:endParaRPr lang="en-US" b="1" dirty="0"/>
          </a:p>
          <a:p>
            <a:r>
              <a:rPr lang="en-US" b="1" dirty="0"/>
              <a:t>Facilitator says:</a:t>
            </a:r>
            <a:r>
              <a:rPr lang="en-US" b="1" baseline="0" dirty="0"/>
              <a:t> </a:t>
            </a:r>
            <a:r>
              <a:rPr lang="en-US" b="0" baseline="0" dirty="0"/>
              <a:t>Before we begin, let’s clarify what we mean by “shifts.” When we refer to the shifts, we mean the key shifts in practice that are necessary to meet the standards and to prepare students for college and career. </a:t>
            </a:r>
            <a:r>
              <a:rPr lang="en-US" b="0" dirty="0"/>
              <a:t>The </a:t>
            </a:r>
            <a:r>
              <a:rPr lang="en-US" dirty="0"/>
              <a:t>ELA Guidebooks embody these 3 big “shifts” in our practice. Each </a:t>
            </a:r>
            <a:r>
              <a:rPr lang="en-US" i="1" dirty="0"/>
              <a:t>shift </a:t>
            </a:r>
            <a:r>
              <a:rPr lang="en-US" dirty="0"/>
              <a:t>is a guiding principle of Guidebook design that brings together the ELA Goals for Louisiana students and current research/best practice. </a:t>
            </a:r>
          </a:p>
          <a:p>
            <a:endParaRPr lang="en-US" dirty="0"/>
          </a:p>
          <a:p>
            <a:r>
              <a:rPr lang="en-US" b="1" dirty="0"/>
              <a:t>Facilitator does: </a:t>
            </a:r>
            <a:r>
              <a:rPr lang="en-US" b="0" dirty="0"/>
              <a:t>Do a fist</a:t>
            </a:r>
            <a:r>
              <a:rPr lang="en-US" b="0" baseline="0" dirty="0"/>
              <a:t> of five to gauge participants’ level of familiarity with the instructional shifts. </a:t>
            </a:r>
          </a:p>
          <a:p>
            <a:endParaRPr lang="en-US"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61</a:t>
            </a:fld>
            <a:endParaRPr lang="en-US" dirty="0"/>
          </a:p>
        </p:txBody>
      </p:sp>
    </p:spTree>
    <p:extLst>
      <p:ext uri="{BB962C8B-B14F-4D97-AF65-F5344CB8AC3E}">
        <p14:creationId xmlns:p14="http://schemas.microsoft.com/office/powerpoint/2010/main" val="60103739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1 minute</a:t>
            </a:r>
            <a:endParaRPr lang="en-US" sz="1200" b="1" dirty="0"/>
          </a:p>
          <a:p>
            <a:endParaRPr lang="en-US" b="1" dirty="0"/>
          </a:p>
          <a:p>
            <a:r>
              <a:rPr lang="en-US" b="1" dirty="0"/>
              <a:t>Facilitator does: </a:t>
            </a:r>
            <a:r>
              <a:rPr lang="en-US" b="0" dirty="0"/>
              <a:t>Acknowledge the range of knowledge/experience level</a:t>
            </a:r>
            <a:r>
              <a:rPr lang="en-US" b="0" baseline="0" dirty="0"/>
              <a:t> with the shifts based on the fist of five on the previous slide.  C</a:t>
            </a:r>
            <a:r>
              <a:rPr lang="en-US" dirty="0"/>
              <a:t>lick to reveal and briefly</a:t>
            </a:r>
            <a:r>
              <a:rPr lang="en-US" baseline="0" dirty="0"/>
              <a:t> describe each shift.</a:t>
            </a:r>
          </a:p>
          <a:p>
            <a:endParaRPr lang="en-US" baseline="0" dirty="0"/>
          </a:p>
          <a:p>
            <a:r>
              <a:rPr lang="en-US" b="1" baseline="0" dirty="0"/>
              <a:t>Facilitator says: </a:t>
            </a:r>
            <a:r>
              <a:rPr lang="en-US" baseline="0" dirty="0"/>
              <a:t>It’s important to note too that there is a spectrum of learning when it comes to the shifts; you can’t hear or see them once or twice to be an expert on them. Every time you re-engage with the shifts you can learn more or think differently about the practical implications.</a:t>
            </a:r>
          </a:p>
          <a:p>
            <a:endParaRPr lang="en-US" baseline="0" dirty="0"/>
          </a:p>
          <a:p>
            <a:r>
              <a:rPr lang="en-US" b="1" baseline="0" dirty="0"/>
              <a:t>Facilitator does: </a:t>
            </a:r>
            <a:r>
              <a:rPr lang="en-US" baseline="0" dirty="0"/>
              <a:t>Explain that we are now going to engage in an experiential to help us better understand the implications these shifts have on teaching and learning. </a:t>
            </a:r>
          </a:p>
          <a:p>
            <a:endParaRPr lang="en-US"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62</a:t>
            </a:fld>
            <a:endParaRPr lang="en-US" dirty="0"/>
          </a:p>
        </p:txBody>
      </p:sp>
    </p:spTree>
    <p:extLst>
      <p:ext uri="{BB962C8B-B14F-4D97-AF65-F5344CB8AC3E}">
        <p14:creationId xmlns:p14="http://schemas.microsoft.com/office/powerpoint/2010/main" val="66234331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baseline="0" dirty="0"/>
              <a:t>30 seconds </a:t>
            </a:r>
            <a:endParaRPr lang="en-US" b="1" baseline="0" dirty="0"/>
          </a:p>
          <a:p>
            <a:endParaRPr lang="en-US" b="1" dirty="0"/>
          </a:p>
          <a:p>
            <a:r>
              <a:rPr lang="en-US" b="1" dirty="0"/>
              <a:t>Facilitator says: </a:t>
            </a:r>
            <a:r>
              <a:rPr lang="en-US" dirty="0"/>
              <a:t>We </a:t>
            </a:r>
            <a:r>
              <a:rPr lang="en-US" baseline="0" dirty="0"/>
              <a:t>are now going to engage in two lessons in order to experience learning from a student’s perspective - so please be ready to put on your “student hat.” One lesson represents typical teaching and learning BEFORE the instructional shifts </a:t>
            </a:r>
            <a:r>
              <a:rPr lang="mr-IN" baseline="0" dirty="0"/>
              <a:t>–</a:t>
            </a:r>
            <a:r>
              <a:rPr lang="en-US" baseline="0" dirty="0"/>
              <a:t> we’ll call this “pre-shifts.” The other lesson represents the change in practice as a result of the instructional shifts </a:t>
            </a:r>
            <a:r>
              <a:rPr lang="mr-IN" baseline="0" dirty="0"/>
              <a:t>–</a:t>
            </a:r>
            <a:r>
              <a:rPr lang="en-US" baseline="0" dirty="0"/>
              <a:t> we’ll refer to this as “post-shifts.” </a:t>
            </a:r>
          </a:p>
          <a:p>
            <a:endParaRPr lang="en-US" baseline="0" dirty="0"/>
          </a:p>
          <a:p>
            <a:r>
              <a:rPr lang="en-US" b="1" baseline="0" dirty="0"/>
              <a:t>Facilitator does: </a:t>
            </a:r>
            <a:r>
              <a:rPr lang="en-US" b="0" baseline="0" dirty="0"/>
              <a:t>Emphasize that the the goa</a:t>
            </a:r>
            <a:r>
              <a:rPr lang="en-US" baseline="0" dirty="0"/>
              <a:t>l for participants during these experientials is to really just concentrate on experiencing the learning; we will debrief, unpack and compare/contrast the two approaches after we’ve finished both experiences!</a:t>
            </a:r>
          </a:p>
          <a:p>
            <a:endParaRPr lang="en-US" baseline="0" dirty="0"/>
          </a:p>
          <a:p>
            <a:r>
              <a:rPr lang="en-US" b="1" baseline="0" dirty="0"/>
              <a:t>Image Source: </a:t>
            </a:r>
            <a:r>
              <a:rPr lang="en-US" b="0" baseline="0" dirty="0"/>
              <a:t>Public Domain</a:t>
            </a:r>
            <a:endParaRPr lang="en-US" b="1" baseline="0" dirty="0"/>
          </a:p>
          <a:p>
            <a:pPr marL="171450" indent="-171450">
              <a:buFont typeface="Arial" charset="0"/>
              <a:buChar char="•"/>
            </a:pPr>
            <a:r>
              <a:rPr lang="en-US" baseline="0" dirty="0"/>
              <a:t>https://pixabay.com/en/hat-cap-baseball-baseball-hat-316891/</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63</a:t>
            </a:fld>
            <a:endParaRPr lang="en-US" dirty="0"/>
          </a:p>
        </p:txBody>
      </p:sp>
    </p:spTree>
    <p:extLst>
      <p:ext uri="{BB962C8B-B14F-4D97-AF65-F5344CB8AC3E}">
        <p14:creationId xmlns:p14="http://schemas.microsoft.com/office/powerpoint/2010/main" val="37079220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15 seconds</a:t>
            </a:r>
          </a:p>
          <a:p>
            <a:endParaRPr lang="en-US" dirty="0"/>
          </a:p>
          <a:p>
            <a:r>
              <a:rPr lang="en-US" b="1" dirty="0"/>
              <a:t>Facilitator does: </a:t>
            </a:r>
            <a:r>
              <a:rPr lang="en-US" dirty="0"/>
              <a:t>Read slide and explain that we are going to start with a “pre-shifts” experiential. Frame that participants should put on their student hat for this experience. </a:t>
            </a:r>
          </a:p>
          <a:p>
            <a:endParaRPr lang="en-US" dirty="0"/>
          </a:p>
          <a:p>
            <a:r>
              <a:rPr lang="en-US" b="1" dirty="0"/>
              <a:t>Note to facilitator: </a:t>
            </a:r>
            <a:r>
              <a:rPr lang="en-US" dirty="0"/>
              <a:t>Model/facilitate the next set of slides as if you were a teacher and the participants were your students.</a:t>
            </a:r>
          </a:p>
        </p:txBody>
      </p:sp>
      <p:sp>
        <p:nvSpPr>
          <p:cNvPr id="4" name="Slide Number Placeholder 3"/>
          <p:cNvSpPr>
            <a:spLocks noGrp="1"/>
          </p:cNvSpPr>
          <p:nvPr>
            <p:ph type="sldNum" sz="quarter" idx="10"/>
          </p:nvPr>
        </p:nvSpPr>
        <p:spPr/>
        <p:txBody>
          <a:bodyPr/>
          <a:lstStyle/>
          <a:p>
            <a:fld id="{86425DA3-A274-D349-A373-1D0D30C163E5}" type="slidenum">
              <a:rPr lang="en-US" smtClean="0"/>
              <a:t>64</a:t>
            </a:fld>
            <a:endParaRPr lang="en-US" dirty="0"/>
          </a:p>
        </p:txBody>
      </p:sp>
    </p:spTree>
    <p:extLst>
      <p:ext uri="{BB962C8B-B14F-4D97-AF65-F5344CB8AC3E}">
        <p14:creationId xmlns:p14="http://schemas.microsoft.com/office/powerpoint/2010/main" val="137001995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30 seconds </a:t>
            </a:r>
          </a:p>
          <a:p>
            <a:endParaRPr lang="en-US" b="1" dirty="0"/>
          </a:p>
          <a:p>
            <a:r>
              <a:rPr lang="en-US" b="1" dirty="0"/>
              <a:t>Facilitator says: </a:t>
            </a:r>
            <a:r>
              <a:rPr lang="en-US" b="0" dirty="0"/>
              <a:t>During</a:t>
            </a:r>
            <a:r>
              <a:rPr lang="en-US" b="0" baseline="0" dirty="0"/>
              <a:t> today’s reading, our strategy focus is making connections. </a:t>
            </a:r>
            <a:r>
              <a:rPr lang="en-US" baseline="0" dirty="0"/>
              <a:t>Remember that there are three big types of connections we make when we read a text – we can connect what we are reading to our own lives (self), we can connect what we are reading to another text, or we can connect what’s happening in the text to things that are happening in the real world. Let’s take a look at the guiding questions for each of these.</a:t>
            </a:r>
          </a:p>
          <a:p>
            <a:endParaRPr lang="en-US" dirty="0"/>
          </a:p>
          <a:p>
            <a:r>
              <a:rPr lang="en-US" b="1" baseline="0" dirty="0"/>
              <a:t>Image Source: </a:t>
            </a:r>
            <a:r>
              <a:rPr lang="en-US" b="0" baseline="0" dirty="0"/>
              <a:t>Public Domain</a:t>
            </a:r>
            <a:endParaRPr lang="en-US" b="1" baseline="0" dirty="0"/>
          </a:p>
          <a:p>
            <a:pPr marL="171450" indent="-171450">
              <a:buFont typeface="Arial" charset="0"/>
              <a:buChar char="•"/>
            </a:pPr>
            <a:r>
              <a:rPr lang="en-US" baseline="0" dirty="0"/>
              <a:t>https://pixabay.com/en/hat-cap-baseball-baseball-hat-316891/</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65</a:t>
            </a:fld>
            <a:endParaRPr lang="en-US" dirty="0"/>
          </a:p>
        </p:txBody>
      </p:sp>
    </p:spTree>
    <p:extLst>
      <p:ext uri="{BB962C8B-B14F-4D97-AF65-F5344CB8AC3E}">
        <p14:creationId xmlns:p14="http://schemas.microsoft.com/office/powerpoint/2010/main" val="49391393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t>1</a:t>
            </a:r>
            <a:r>
              <a:rPr lang="en-US" b="0" baseline="0" dirty="0"/>
              <a:t> minute</a:t>
            </a:r>
            <a:r>
              <a:rPr lang="en-US" b="0" dirty="0"/>
              <a:t> </a:t>
            </a:r>
          </a:p>
          <a:p>
            <a:endParaRPr lang="en-US" b="1" dirty="0"/>
          </a:p>
          <a:p>
            <a:r>
              <a:rPr lang="en-US" b="1" dirty="0"/>
              <a:t>Facilitator</a:t>
            </a:r>
            <a:r>
              <a:rPr lang="en-US" b="1" baseline="0" dirty="0"/>
              <a:t> does: </a:t>
            </a:r>
            <a:r>
              <a:rPr lang="en-US" dirty="0"/>
              <a:t>Click to reveal and</a:t>
            </a:r>
            <a:r>
              <a:rPr lang="en-US" baseline="0" dirty="0"/>
              <a:t> review each guiding question for making the different types of connections. </a:t>
            </a:r>
          </a:p>
          <a:p>
            <a:endParaRPr lang="en-US" dirty="0"/>
          </a:p>
          <a:p>
            <a:r>
              <a:rPr lang="en-US" b="1" baseline="0" dirty="0"/>
              <a:t>Image Source: </a:t>
            </a:r>
            <a:r>
              <a:rPr lang="en-US" b="0" baseline="0" dirty="0"/>
              <a:t>Public Domain</a:t>
            </a:r>
            <a:endParaRPr lang="en-US" b="1" baseline="0" dirty="0"/>
          </a:p>
          <a:p>
            <a:pPr marL="171450" indent="-171450">
              <a:buFont typeface="Arial" charset="0"/>
              <a:buChar char="•"/>
            </a:pPr>
            <a:r>
              <a:rPr lang="en-US" baseline="0" dirty="0"/>
              <a:t>https://pixabay.com/en/hat-cap-baseball-baseball-hat-316891/</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66</a:t>
            </a:fld>
            <a:endParaRPr lang="en-US" dirty="0"/>
          </a:p>
        </p:txBody>
      </p:sp>
    </p:spTree>
    <p:extLst>
      <p:ext uri="{BB962C8B-B14F-4D97-AF65-F5344CB8AC3E}">
        <p14:creationId xmlns:p14="http://schemas.microsoft.com/office/powerpoint/2010/main" val="46928994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t>30 seconds </a:t>
            </a:r>
          </a:p>
          <a:p>
            <a:endParaRPr lang="en-US" b="1" dirty="0"/>
          </a:p>
          <a:p>
            <a:r>
              <a:rPr lang="en-US" b="1" dirty="0"/>
              <a:t>Facilitator says: </a:t>
            </a:r>
            <a:r>
              <a:rPr lang="en-US" b="0" dirty="0"/>
              <a:t>Today we are going to practice the skills of making connections with a new text,</a:t>
            </a:r>
            <a:r>
              <a:rPr lang="en-US" b="0" baseline="0" dirty="0"/>
              <a:t> called</a:t>
            </a:r>
            <a:r>
              <a:rPr lang="en-US" b="0" dirty="0"/>
              <a:t> “The Story of Prometheus.” </a:t>
            </a:r>
            <a:r>
              <a:rPr lang="en-US" sz="1200" dirty="0">
                <a:latin typeface="+mn-lt"/>
                <a:cs typeface="Calibri"/>
              </a:rPr>
              <a:t>The story is set a long time ago, before people had discovered fire. A god named Prometheus and the other, more powerful god in the story named Jupiter are the main characters.  You’ll read how mean Jupiter can be, and how he tries to prevent Prometheus from bringing fire to people on the earth.</a:t>
            </a:r>
          </a:p>
          <a:p>
            <a:endParaRPr lang="en-US" dirty="0"/>
          </a:p>
          <a:p>
            <a:r>
              <a:rPr lang="en-US" b="1" dirty="0"/>
              <a:t>Image Source: </a:t>
            </a:r>
            <a:r>
              <a:rPr lang="en-US" b="0" dirty="0"/>
              <a:t>Public Domain </a:t>
            </a:r>
            <a:endParaRPr lang="en-US" b="1" dirty="0"/>
          </a:p>
          <a:p>
            <a:pPr marL="171450" indent="-171450">
              <a:buFont typeface="Arial" charset="0"/>
              <a:buChar char="•"/>
            </a:pPr>
            <a:r>
              <a:rPr lang="en-US" dirty="0"/>
              <a:t>https://pixabay.com/en/fire-camp-bonfire-wood-heat-30231/</a:t>
            </a:r>
          </a:p>
          <a:p>
            <a:pPr marL="171450" indent="-171450">
              <a:buFont typeface="Arial" charset="0"/>
              <a:buChar char="•"/>
            </a:pPr>
            <a:r>
              <a:rPr lang="en-US" baseline="0" dirty="0"/>
              <a:t>https://pixabay.com/en/hat-cap-baseball-baseball-hat-316891/</a:t>
            </a:r>
          </a:p>
          <a:p>
            <a:pPr marL="171450" indent="-171450">
              <a:buFont typeface="Arial" charset="0"/>
              <a:buChar char="•"/>
            </a:pP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67</a:t>
            </a:fld>
            <a:endParaRPr lang="en-US" dirty="0"/>
          </a:p>
        </p:txBody>
      </p:sp>
    </p:spTree>
    <p:extLst>
      <p:ext uri="{BB962C8B-B14F-4D97-AF65-F5344CB8AC3E}">
        <p14:creationId xmlns:p14="http://schemas.microsoft.com/office/powerpoint/2010/main" val="7848211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baseline="0" dirty="0"/>
              <a:t>5 minutes </a:t>
            </a:r>
          </a:p>
          <a:p>
            <a:endParaRPr lang="en-US" b="1" baseline="0" dirty="0"/>
          </a:p>
          <a:p>
            <a:r>
              <a:rPr lang="en-US" b="1" baseline="0" dirty="0"/>
              <a:t>Facilitator says: </a:t>
            </a:r>
            <a:r>
              <a:rPr lang="en-US" b="0" baseline="0" dirty="0"/>
              <a:t>Now, let’s apply this strategy to our story for today. Please independently read the text, “The Story of Prometheus.” As you read, make at least one meaningful connection. Your connection can be text-to-self, text-to-text, or text-to-world. </a:t>
            </a:r>
          </a:p>
          <a:p>
            <a:endParaRPr lang="en-US" b="0" baseline="0" dirty="0"/>
          </a:p>
          <a:p>
            <a:r>
              <a:rPr lang="en-US" b="1" baseline="0" dirty="0"/>
              <a:t>Facilitator does: </a:t>
            </a:r>
            <a:r>
              <a:rPr lang="en-US" b="0" baseline="0" dirty="0"/>
              <a:t>Provide independent work time in </a:t>
            </a:r>
            <a:r>
              <a:rPr lang="en-US" dirty="0"/>
              <a:t>note catchers. </a:t>
            </a:r>
            <a:r>
              <a:rPr lang="en-US" b="0" baseline="0" dirty="0"/>
              <a:t>When people have finished, click to the next slide. </a:t>
            </a:r>
            <a:endParaRPr lang="en-US" b="1" baseline="0" dirty="0"/>
          </a:p>
          <a:p>
            <a:endParaRPr lang="en-US" b="1" baseline="0" dirty="0"/>
          </a:p>
          <a:p>
            <a:r>
              <a:rPr lang="en-US" b="1" baseline="0" dirty="0"/>
              <a:t>Image Source: </a:t>
            </a:r>
            <a:r>
              <a:rPr lang="en-US" b="0" baseline="0" dirty="0"/>
              <a:t>Public Domain</a:t>
            </a:r>
            <a:endParaRPr lang="en-US" b="1" baseline="0" dirty="0"/>
          </a:p>
          <a:p>
            <a:pPr marL="171450" indent="-171450">
              <a:buFont typeface="Arial" charset="0"/>
              <a:buChar char="•"/>
            </a:pPr>
            <a:r>
              <a:rPr lang="en-US" baseline="0" dirty="0"/>
              <a:t>https://pixabay.com/en/hat-cap-baseball-baseball-hat-316891/</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68</a:t>
            </a:fld>
            <a:endParaRPr lang="en-US" dirty="0"/>
          </a:p>
        </p:txBody>
      </p:sp>
    </p:spTree>
    <p:extLst>
      <p:ext uri="{BB962C8B-B14F-4D97-AF65-F5344CB8AC3E}">
        <p14:creationId xmlns:p14="http://schemas.microsoft.com/office/powerpoint/2010/main" val="152682377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baseline="0" dirty="0"/>
              <a:t>3 minutes</a:t>
            </a:r>
            <a:endParaRPr lang="en-US" b="0" dirty="0"/>
          </a:p>
          <a:p>
            <a:endParaRPr lang="en-US" b="1" dirty="0"/>
          </a:p>
          <a:p>
            <a:r>
              <a:rPr lang="en-US" b="1" dirty="0"/>
              <a:t>Facilitator says: </a:t>
            </a:r>
            <a:r>
              <a:rPr lang="en-US" b="0" dirty="0"/>
              <a:t>Now</a:t>
            </a:r>
            <a:r>
              <a:rPr lang="en-US" b="0" baseline="0" dirty="0"/>
              <a:t> that you’ve read the story and made at least one connection, discuss with a partner: What connection did you make while reading? What type of connection was it? </a:t>
            </a:r>
          </a:p>
          <a:p>
            <a:endParaRPr lang="en-US" b="0" baseline="0" dirty="0"/>
          </a:p>
          <a:p>
            <a:r>
              <a:rPr lang="en-US" b="1" baseline="0" dirty="0"/>
              <a:t>Facilitator does: </a:t>
            </a:r>
            <a:r>
              <a:rPr lang="en-US" b="0" baseline="0" dirty="0"/>
              <a:t>Provide a minute for participants to share with a partners. </a:t>
            </a:r>
            <a:r>
              <a:rPr lang="en-US" dirty="0"/>
              <a:t>Afterwards, invite participants</a:t>
            </a:r>
            <a:r>
              <a:rPr lang="en-US" baseline="0" dirty="0"/>
              <a:t> to share out a few connections, or ask for an example of each type.</a:t>
            </a:r>
          </a:p>
          <a:p>
            <a:endParaRPr lang="en-US" baseline="0" dirty="0"/>
          </a:p>
          <a:p>
            <a:r>
              <a:rPr lang="en-US" b="1" baseline="0" dirty="0"/>
              <a:t>Image Source: </a:t>
            </a:r>
            <a:r>
              <a:rPr lang="en-US" b="0" baseline="0" dirty="0"/>
              <a:t>Public Domain</a:t>
            </a:r>
            <a:endParaRPr lang="en-US" b="1" baseline="0" dirty="0"/>
          </a:p>
          <a:p>
            <a:pPr marL="171450" indent="-171450">
              <a:buFont typeface="Arial" charset="0"/>
              <a:buChar char="•"/>
            </a:pPr>
            <a:r>
              <a:rPr lang="en-US" baseline="0" dirty="0"/>
              <a:t>https://pixabay.com/en/hat-cap-baseball-baseball-hat-316891/</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69</a:t>
            </a:fld>
            <a:endParaRPr lang="en-US" dirty="0"/>
          </a:p>
        </p:txBody>
      </p:sp>
    </p:spTree>
    <p:extLst>
      <p:ext uri="{BB962C8B-B14F-4D97-AF65-F5344CB8AC3E}">
        <p14:creationId xmlns:p14="http://schemas.microsoft.com/office/powerpoint/2010/main" val="19435669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Shape 12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22" name="Shape 122"/>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30 seconds</a:t>
            </a:r>
          </a:p>
          <a:p>
            <a:pPr marL="0" marR="0" lvl="0" indent="0" algn="l" rtl="0">
              <a:spcBef>
                <a:spcPts val="0"/>
              </a:spcBef>
              <a:buSzPct val="25000"/>
              <a:buNone/>
            </a:pPr>
            <a:endParaRPr sz="1200" b="0" i="0" u="none" strike="noStrike" cap="none" dirty="0">
              <a:solidFill>
                <a:schemeClr val="dk1"/>
              </a:solidFill>
              <a:latin typeface="Calibri"/>
              <a:ea typeface="Calibri"/>
              <a:cs typeface="Calibri"/>
              <a:sym typeface="Calibri"/>
            </a:endParaRPr>
          </a:p>
          <a:p>
            <a:pPr marL="171450" indent="-171450">
              <a:buSzPct val="100000"/>
            </a:pPr>
            <a:r>
              <a:rPr lang="en-US" sz="1200" b="0" i="0" u="none" strike="noStrike" cap="none" dirty="0">
                <a:solidFill>
                  <a:schemeClr val="dk1"/>
                </a:solidFill>
                <a:latin typeface="Calibri"/>
                <a:ea typeface="Calibri"/>
                <a:cs typeface="Calibri"/>
                <a:sym typeface="Calibri"/>
              </a:rPr>
              <a:t>Connect participant responses from previous slide to the ELA goal – in order to prepare all of our students for college and career, in ELA we must work to ensure that our students are able to read, understand and express their understanding of complex texts….this is at the very core of what it means to be literate in the 21st century.  </a:t>
            </a:r>
          </a:p>
          <a:p>
            <a:pPr marL="171450" indent="-171450">
              <a:buSzPct val="100000"/>
            </a:pPr>
            <a:r>
              <a:rPr lang="en-US" dirty="0"/>
              <a:t>If our students can do these things, they’ll be able to be successful throughout K </a:t>
            </a:r>
            <a:r>
              <a:rPr lang="mr-IN" dirty="0"/>
              <a:t>–</a:t>
            </a:r>
            <a:r>
              <a:rPr lang="en-US" dirty="0"/>
              <a:t> 12 education and after they graduate.  </a:t>
            </a:r>
          </a:p>
          <a:p>
            <a:pPr marL="171450" indent="-171450">
              <a:buSzPct val="100000"/>
            </a:pPr>
            <a:r>
              <a:rPr lang="en-US" dirty="0"/>
              <a:t>Note that the Content Leader program is ultimately in service of this goal and that we will dig into it throughout our trainings.  </a:t>
            </a: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Image Source</a:t>
            </a:r>
            <a:r>
              <a:rPr lang="en-US" sz="1200" b="0" i="0" u="none" strike="noStrike" cap="none" dirty="0">
                <a:solidFill>
                  <a:schemeClr val="dk1"/>
                </a:solidFill>
                <a:latin typeface="Calibri"/>
                <a:ea typeface="Calibri"/>
                <a:cs typeface="Calibri"/>
                <a:sym typeface="Calibri"/>
              </a:rPr>
              <a:t>: https://</a:t>
            </a:r>
            <a:r>
              <a:rPr lang="en-US" sz="1200" b="0" i="0" u="none" strike="noStrike" cap="none" dirty="0" err="1">
                <a:solidFill>
                  <a:schemeClr val="dk1"/>
                </a:solidFill>
                <a:latin typeface="Calibri"/>
                <a:ea typeface="Calibri"/>
                <a:cs typeface="Calibri"/>
                <a:sym typeface="Calibri"/>
              </a:rPr>
              <a:t>pixabay.com</a:t>
            </a:r>
            <a:r>
              <a:rPr lang="en-US" sz="1200" b="0" i="0" u="none" strike="noStrike" cap="none" dirty="0">
                <a:solidFill>
                  <a:schemeClr val="dk1"/>
                </a:solidFill>
                <a:latin typeface="Calibri"/>
                <a:ea typeface="Calibri"/>
                <a:cs typeface="Calibri"/>
                <a:sym typeface="Calibri"/>
              </a:rPr>
              <a:t>/en/school-student-dog-child-2207393/</a:t>
            </a:r>
          </a:p>
        </p:txBody>
      </p:sp>
      <p:sp>
        <p:nvSpPr>
          <p:cNvPr id="123" name="Shape 123"/>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7</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1227844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baseline="0" dirty="0"/>
              <a:t>4 minutes</a:t>
            </a:r>
          </a:p>
          <a:p>
            <a:endParaRPr lang="en-US" b="1" dirty="0"/>
          </a:p>
          <a:p>
            <a:r>
              <a:rPr lang="en-US" b="1" dirty="0"/>
              <a:t>Facilitator says: </a:t>
            </a:r>
            <a:r>
              <a:rPr lang="en-US" dirty="0"/>
              <a:t>Now that we’ve read the text and practiced making</a:t>
            </a:r>
            <a:r>
              <a:rPr lang="en-US" baseline="0" dirty="0"/>
              <a:t> connections, let’s check to see how well we understood what we read. Please find the comprehension question list in your note-catcher, and independently complete these questions. Remember to answer in complete sentences and to explain your thinking!</a:t>
            </a:r>
          </a:p>
          <a:p>
            <a:endParaRPr lang="en-US" baseline="0" dirty="0"/>
          </a:p>
          <a:p>
            <a:r>
              <a:rPr lang="en-US" b="1" baseline="0" dirty="0"/>
              <a:t>Facilitator does: </a:t>
            </a:r>
            <a:r>
              <a:rPr lang="en-US" b="0" baseline="0" dirty="0"/>
              <a:t>Provide independent work time. </a:t>
            </a:r>
          </a:p>
          <a:p>
            <a:endParaRPr lang="en-US" b="0" baseline="0" dirty="0"/>
          </a:p>
          <a:p>
            <a:r>
              <a:rPr lang="en-US" b="1" baseline="0" dirty="0"/>
              <a:t>Important Note: </a:t>
            </a:r>
            <a:r>
              <a:rPr lang="en-US" b="0" baseline="0" dirty="0"/>
              <a:t>The comprehension questions included in the note catcher are below for your reference.  </a:t>
            </a:r>
            <a:endParaRPr lang="en-US" b="1" baseline="0" dirty="0"/>
          </a:p>
          <a:p>
            <a:endParaRPr lang="en-US" baseline="0" dirty="0"/>
          </a:p>
          <a:p>
            <a:pPr marL="514350" indent="-514350">
              <a:buAutoNum type="arabicParenR"/>
            </a:pPr>
            <a:r>
              <a:rPr lang="en-US" dirty="0"/>
              <a:t>Why did Jupiter decide not to give fire to humans? </a:t>
            </a:r>
          </a:p>
          <a:p>
            <a:pPr marL="514350" indent="-514350">
              <a:buAutoNum type="arabicParenR"/>
            </a:pPr>
            <a:r>
              <a:rPr lang="en-US" dirty="0"/>
              <a:t>How did Jupiter punish Prometheus? </a:t>
            </a:r>
          </a:p>
          <a:p>
            <a:pPr marL="514350" indent="-514350">
              <a:buAutoNum type="arabicParenR"/>
            </a:pPr>
            <a:r>
              <a:rPr lang="en-US" dirty="0"/>
              <a:t>How would you have felt if you were Prometheus at the end of the story?</a:t>
            </a:r>
          </a:p>
          <a:p>
            <a:pPr marL="514350" indent="-514350">
              <a:buAutoNum type="arabicParenR"/>
            </a:pPr>
            <a:r>
              <a:rPr lang="en-US" dirty="0"/>
              <a:t>What do you think Prometheus will do next?</a:t>
            </a:r>
          </a:p>
          <a:p>
            <a:pPr marL="514350" indent="-514350">
              <a:buAutoNum type="arabicParenR"/>
            </a:pPr>
            <a:r>
              <a:rPr lang="en-US" dirty="0"/>
              <a:t>Whom do you like better, Prometheus or Jupiter?</a:t>
            </a:r>
          </a:p>
          <a:p>
            <a:endParaRPr lang="en-US" baseline="0" dirty="0"/>
          </a:p>
          <a:p>
            <a:r>
              <a:rPr lang="en-US" b="1" baseline="0" dirty="0"/>
              <a:t>Image Source: </a:t>
            </a:r>
            <a:r>
              <a:rPr lang="en-US" b="0" baseline="0" dirty="0"/>
              <a:t>Public Domain</a:t>
            </a:r>
            <a:endParaRPr lang="en-US" b="1" baseline="0" dirty="0"/>
          </a:p>
          <a:p>
            <a:pPr marL="171450" indent="-171450">
              <a:buFont typeface="Arial" charset="0"/>
              <a:buChar char="•"/>
            </a:pPr>
            <a:r>
              <a:rPr lang="en-US" baseline="0" dirty="0"/>
              <a:t>https://pixabay.com/en/hat-cap-baseball-baseball-hat-316891/</a:t>
            </a:r>
          </a:p>
          <a:p>
            <a:endParaRPr lang="en-US" baseline="0" dirty="0"/>
          </a:p>
          <a:p>
            <a:endParaRPr lang="en-US" baseline="0" dirty="0"/>
          </a:p>
          <a:p>
            <a:endParaRPr lang="en-US" baseline="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70</a:t>
            </a:fld>
            <a:endParaRPr lang="en-US" dirty="0"/>
          </a:p>
        </p:txBody>
      </p:sp>
    </p:spTree>
    <p:extLst>
      <p:ext uri="{BB962C8B-B14F-4D97-AF65-F5344CB8AC3E}">
        <p14:creationId xmlns:p14="http://schemas.microsoft.com/office/powerpoint/2010/main" val="5698918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baseline="0" dirty="0"/>
              <a:t>2 minutes</a:t>
            </a:r>
            <a:endParaRPr lang="en-US" b="0" dirty="0"/>
          </a:p>
          <a:p>
            <a:endParaRPr lang="en-US" b="1" dirty="0"/>
          </a:p>
          <a:p>
            <a:r>
              <a:rPr lang="en-US" b="1" dirty="0"/>
              <a:t>Facilitator says:</a:t>
            </a:r>
            <a:r>
              <a:rPr lang="en-US" b="1" baseline="0" dirty="0"/>
              <a:t> </a:t>
            </a:r>
            <a:r>
              <a:rPr lang="en-US" b="0" baseline="0" dirty="0"/>
              <a:t>Great </a:t>
            </a:r>
            <a:r>
              <a:rPr lang="mr-IN" b="0" baseline="0" dirty="0"/>
              <a:t>–</a:t>
            </a:r>
            <a:r>
              <a:rPr lang="en-US" b="0" baseline="0" dirty="0"/>
              <a:t> let’s review. Please raise your hand to share the answer to a question. </a:t>
            </a:r>
          </a:p>
          <a:p>
            <a:endParaRPr lang="en-US" b="0" baseline="0" dirty="0"/>
          </a:p>
          <a:p>
            <a:r>
              <a:rPr lang="en-US" b="1" baseline="0" dirty="0"/>
              <a:t>Facilitator does: </a:t>
            </a:r>
            <a:r>
              <a:rPr lang="en-US" b="0" baseline="0" dirty="0"/>
              <a:t>Review just the first two or three questions to model what this ”pre-shifts” review might sound like. Then, click to the next slide to wrap up this experiential. </a:t>
            </a:r>
          </a:p>
          <a:p>
            <a:pPr marL="171450" indent="-171450">
              <a:buFont typeface="Arial" charset="0"/>
              <a:buChar char="•"/>
            </a:pPr>
            <a:r>
              <a:rPr lang="en-US" b="0" baseline="0" dirty="0"/>
              <a:t>Look fors (comprehension questions): </a:t>
            </a:r>
          </a:p>
          <a:p>
            <a:pPr marL="685800" lvl="1" indent="-228600">
              <a:buAutoNum type="arabicPeriod"/>
            </a:pPr>
            <a:r>
              <a:rPr lang="en-US" b="0" baseline="0" dirty="0"/>
              <a:t>Jupiter decided not to give fire to humans because he thought they didn’t deserve it. Jupiter believed that the people complained too much and were not respectful of the gods, so he did not feel compelled to help them. </a:t>
            </a:r>
          </a:p>
          <a:p>
            <a:pPr marL="685800" lvl="1" indent="-228600">
              <a:buAutoNum type="arabicPeriod"/>
            </a:pPr>
            <a:r>
              <a:rPr lang="en-US" b="0" baseline="0" dirty="0"/>
              <a:t>Jupiter punished Prometheus by chaining him to a huge rock where he was tortured forever. For example, Jupiter sent an eagle to nibble at Prometheus and ocean storms to wash up against him. </a:t>
            </a:r>
          </a:p>
          <a:p>
            <a:pPr marL="457200" lvl="1" indent="0">
              <a:buFontTx/>
              <a:buNone/>
            </a:pPr>
            <a:r>
              <a:rPr lang="en-US" b="0" baseline="0" dirty="0"/>
              <a:t>3-5. Personal opinion </a:t>
            </a:r>
            <a:r>
              <a:rPr lang="mr-IN" b="0" baseline="0" dirty="0"/>
              <a:t>–</a:t>
            </a:r>
            <a:r>
              <a:rPr lang="en-US" b="0" baseline="0" dirty="0"/>
              <a:t> answers will vary. </a:t>
            </a:r>
          </a:p>
          <a:p>
            <a:endParaRPr lang="en-US" baseline="0" dirty="0"/>
          </a:p>
          <a:p>
            <a:r>
              <a:rPr lang="en-US" b="1" baseline="0" dirty="0"/>
              <a:t>Image Source: </a:t>
            </a:r>
            <a:r>
              <a:rPr lang="en-US" b="0" baseline="0" dirty="0"/>
              <a:t>Public Domain</a:t>
            </a:r>
            <a:endParaRPr lang="en-US" b="1" baseline="0" dirty="0"/>
          </a:p>
          <a:p>
            <a:pPr marL="171450" indent="-171450">
              <a:buFont typeface="Arial" charset="0"/>
              <a:buChar char="•"/>
            </a:pPr>
            <a:r>
              <a:rPr lang="en-US" baseline="0" dirty="0"/>
              <a:t>https://pixabay.com/en/hat-cap-baseball-baseball-hat-316891/</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71</a:t>
            </a:fld>
            <a:endParaRPr lang="en-US" dirty="0"/>
          </a:p>
        </p:txBody>
      </p:sp>
    </p:spTree>
    <p:extLst>
      <p:ext uri="{BB962C8B-B14F-4D97-AF65-F5344CB8AC3E}">
        <p14:creationId xmlns:p14="http://schemas.microsoft.com/office/powerpoint/2010/main" val="84857703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15</a:t>
            </a:r>
            <a:r>
              <a:rPr lang="en-US" b="0" baseline="0" dirty="0"/>
              <a:t> seconds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 </a:t>
            </a:r>
            <a:r>
              <a:rPr lang="en-US" b="0" dirty="0"/>
              <a:t>And,</a:t>
            </a:r>
            <a:r>
              <a:rPr lang="en-US" b="0" baseline="0" dirty="0"/>
              <a:t> cut! Thanks for your participation. We’re not going to do an extensive reflection just yet </a:t>
            </a:r>
            <a:r>
              <a:rPr lang="mr-IN" b="0" baseline="0" dirty="0"/>
              <a:t>–</a:t>
            </a:r>
            <a:r>
              <a:rPr lang="en-US" b="0" baseline="0" dirty="0"/>
              <a:t> we’re going to move right into our second experiential. But first, take just a minute to stop and jot about these questions.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0" baseline="0" dirty="0"/>
              <a:t>Click to the next slide. </a:t>
            </a:r>
            <a:endParaRPr lang="en-US" b="1"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Image</a:t>
            </a:r>
            <a:r>
              <a:rPr lang="en-US" b="1" baseline="0" dirty="0"/>
              <a:t> source: </a:t>
            </a:r>
            <a:r>
              <a:rPr lang="en-US" b="0" baseline="0" dirty="0"/>
              <a:t>Public Domain </a:t>
            </a:r>
            <a:endParaRPr lang="en-US" b="1" baseline="0" dirty="0"/>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https://pixabay.com/en/clapper-hollywood-cinema-board-2140602/</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72</a:t>
            </a:fld>
            <a:endParaRPr lang="en-US" dirty="0"/>
          </a:p>
        </p:txBody>
      </p:sp>
    </p:spTree>
    <p:extLst>
      <p:ext uri="{BB962C8B-B14F-4D97-AF65-F5344CB8AC3E}">
        <p14:creationId xmlns:p14="http://schemas.microsoft.com/office/powerpoint/2010/main" val="212463624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1 minute</a:t>
            </a:r>
          </a:p>
          <a:p>
            <a:endParaRPr lang="en-US" dirty="0"/>
          </a:p>
          <a:p>
            <a:r>
              <a:rPr lang="en-US" b="1" dirty="0"/>
              <a:t>Facilitator</a:t>
            </a:r>
            <a:r>
              <a:rPr lang="en-US" b="1" baseline="0" dirty="0"/>
              <a:t> says: </a:t>
            </a:r>
            <a:r>
              <a:rPr lang="en-US" dirty="0"/>
              <a:t>We are going to do a deeper debrief</a:t>
            </a:r>
            <a:r>
              <a:rPr lang="en-US" baseline="0" dirty="0"/>
              <a:t> after the next experiential – for now just quickly stop and jot what you noticed and wondered about this experience so you can capture your immediate reaction to this experience. </a:t>
            </a:r>
          </a:p>
          <a:p>
            <a:endParaRPr lang="en-US" baseline="0" dirty="0"/>
          </a:p>
          <a:p>
            <a:r>
              <a:rPr lang="en-US" b="1" baseline="0" dirty="0"/>
              <a:t>Facilitator does: </a:t>
            </a:r>
            <a:r>
              <a:rPr lang="en-US" b="0" baseline="0" dirty="0"/>
              <a:t>Provide one minute of independent work time.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73</a:t>
            </a:fld>
            <a:endParaRPr lang="en-US" dirty="0"/>
          </a:p>
        </p:txBody>
      </p:sp>
    </p:spTree>
    <p:extLst>
      <p:ext uri="{BB962C8B-B14F-4D97-AF65-F5344CB8AC3E}">
        <p14:creationId xmlns:p14="http://schemas.microsoft.com/office/powerpoint/2010/main" val="1259129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15 seconds</a:t>
            </a:r>
          </a:p>
          <a:p>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 </a:t>
            </a:r>
            <a:r>
              <a:rPr lang="en-US" dirty="0"/>
              <a:t>Let’s switch</a:t>
            </a:r>
            <a:r>
              <a:rPr lang="en-US" baseline="0" dirty="0"/>
              <a:t> hats now. You are still going to be engaging in this experience as a student, but now we are moving from a pre-shifts experience to a post-shifts experience.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aseline="0" dirty="0"/>
              <a:t>Frame the upcoming experiential by reading the question on the slide. </a:t>
            </a:r>
          </a:p>
          <a:p>
            <a:endParaRPr lang="en-US" baseline="0" dirty="0"/>
          </a:p>
          <a:p>
            <a:endParaRPr lang="en-US" dirty="0"/>
          </a:p>
          <a:p>
            <a:r>
              <a:rPr lang="en-US" b="1" dirty="0"/>
              <a:t>Note to facilitator: </a:t>
            </a:r>
            <a:r>
              <a:rPr lang="en-US" dirty="0"/>
              <a:t>Model/facilitate the next set of slides as if you were a teacher and the participants were your students.</a:t>
            </a:r>
          </a:p>
        </p:txBody>
      </p:sp>
      <p:sp>
        <p:nvSpPr>
          <p:cNvPr id="4" name="Slide Number Placeholder 3"/>
          <p:cNvSpPr>
            <a:spLocks noGrp="1"/>
          </p:cNvSpPr>
          <p:nvPr>
            <p:ph type="sldNum" sz="quarter" idx="10"/>
          </p:nvPr>
        </p:nvSpPr>
        <p:spPr/>
        <p:txBody>
          <a:bodyPr/>
          <a:lstStyle/>
          <a:p>
            <a:fld id="{86425DA3-A274-D349-A373-1D0D30C163E5}" type="slidenum">
              <a:rPr lang="en-US" smtClean="0"/>
              <a:t>74</a:t>
            </a:fld>
            <a:endParaRPr lang="en-US" dirty="0"/>
          </a:p>
        </p:txBody>
      </p:sp>
    </p:spTree>
    <p:extLst>
      <p:ext uri="{BB962C8B-B14F-4D97-AF65-F5344CB8AC3E}">
        <p14:creationId xmlns:p14="http://schemas.microsoft.com/office/powerpoint/2010/main" val="47535970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30 seconds</a:t>
            </a:r>
          </a:p>
          <a:p>
            <a:endParaRPr lang="en-US" baseline="0" dirty="0"/>
          </a:p>
          <a:p>
            <a:r>
              <a:rPr lang="en-US" b="1" baseline="0" dirty="0"/>
              <a:t>Facilitator says: </a:t>
            </a:r>
            <a:r>
              <a:rPr lang="en-US" b="0" baseline="0" dirty="0"/>
              <a:t>Today we’re going to read “</a:t>
            </a:r>
            <a:r>
              <a:rPr lang="en-US" baseline="0" dirty="0"/>
              <a:t>The Story of Prometheus.” This story is a Greek myth. This is a new type of text for us, so we are going to spend some time developing our understanding of what a Greek myth is. But let’s start by focusing on a key word that many of us have probably heard before – myth. </a:t>
            </a:r>
          </a:p>
          <a:p>
            <a:endParaRPr lang="en-US" baseline="0" dirty="0"/>
          </a:p>
          <a:p>
            <a:r>
              <a:rPr lang="en-US" b="1" baseline="0" dirty="0"/>
              <a:t>Image Source: </a:t>
            </a:r>
            <a:r>
              <a:rPr lang="en-US" b="0" baseline="0" dirty="0"/>
              <a:t>Public Domain</a:t>
            </a:r>
            <a:endParaRPr lang="en-US" b="1" baseline="0" dirty="0"/>
          </a:p>
          <a:p>
            <a:pPr marL="171450" indent="-171450">
              <a:buFont typeface="Arial" charset="0"/>
              <a:buChar char="•"/>
            </a:pPr>
            <a:r>
              <a:rPr lang="en-US" baseline="0" dirty="0"/>
              <a:t>https://pixabay.com/en/hat-cap-baseball-baseball-hat-316891/</a:t>
            </a:r>
          </a:p>
          <a:p>
            <a:endParaRPr lang="en-US" baseline="0" dirty="0"/>
          </a:p>
          <a:p>
            <a:endParaRPr lang="en-US" baseline="0" dirty="0"/>
          </a:p>
          <a:p>
            <a:endParaRPr lang="en-US"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75</a:t>
            </a:fld>
            <a:endParaRPr lang="en-US" dirty="0"/>
          </a:p>
        </p:txBody>
      </p:sp>
    </p:spTree>
    <p:extLst>
      <p:ext uri="{BB962C8B-B14F-4D97-AF65-F5344CB8AC3E}">
        <p14:creationId xmlns:p14="http://schemas.microsoft.com/office/powerpoint/2010/main" val="161371052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3 minutes</a:t>
            </a:r>
          </a:p>
          <a:p>
            <a:endParaRPr lang="en-US" b="1" dirty="0"/>
          </a:p>
          <a:p>
            <a:r>
              <a:rPr lang="en-US" b="1" dirty="0"/>
              <a:t>Facilitator</a:t>
            </a:r>
            <a:r>
              <a:rPr lang="en-US" b="1" baseline="0" dirty="0"/>
              <a:t> says: </a:t>
            </a:r>
            <a:r>
              <a:rPr lang="en-US" b="0" baseline="0" dirty="0"/>
              <a:t>What exactly does the word myth mean? Let’s use these examples to try to determine what the word “myth” means by itself. </a:t>
            </a:r>
          </a:p>
          <a:p>
            <a:endParaRPr lang="en-US" b="0" baseline="0" dirty="0"/>
          </a:p>
          <a:p>
            <a:r>
              <a:rPr lang="en-US" b="1" baseline="0" dirty="0"/>
              <a:t>Facilitator does: </a:t>
            </a:r>
            <a:r>
              <a:rPr lang="en-US" dirty="0"/>
              <a:t>Have a volunteer read each example aloud. </a:t>
            </a:r>
          </a:p>
          <a:p>
            <a:endParaRPr lang="en-US" dirty="0"/>
          </a:p>
          <a:p>
            <a:r>
              <a:rPr lang="en-US" b="1" dirty="0"/>
              <a:t>Facilitator says: </a:t>
            </a:r>
            <a:r>
              <a:rPr lang="en-US" b="0" dirty="0"/>
              <a:t>Take</a:t>
            </a:r>
            <a:r>
              <a:rPr lang="en-US" b="0" baseline="0" dirty="0"/>
              <a:t> a moment to think about what you think the word myth means, based on these examples. </a:t>
            </a:r>
            <a:endParaRPr lang="en-US" b="1" baseline="0" dirty="0"/>
          </a:p>
          <a:p>
            <a:endParaRPr lang="en-US" b="1" baseline="0" dirty="0"/>
          </a:p>
          <a:p>
            <a:r>
              <a:rPr lang="en-US" b="1" baseline="0" dirty="0"/>
              <a:t>Facilitator does: </a:t>
            </a:r>
            <a:r>
              <a:rPr lang="en-US" b="0" baseline="0" dirty="0"/>
              <a:t>Provide wait time, then prompt participants to share with a partner (think-pair-share). Afterwards, ask for a few people to share out with the group. </a:t>
            </a:r>
            <a:endParaRPr lang="en-US" b="1" dirty="0"/>
          </a:p>
          <a:p>
            <a:pPr marL="171450" indent="-171450">
              <a:buFont typeface="Arial" charset="0"/>
              <a:buChar char="•"/>
            </a:pPr>
            <a:r>
              <a:rPr lang="en-US" baseline="0" dirty="0"/>
              <a:t>Look for/emphasize:</a:t>
            </a:r>
          </a:p>
          <a:p>
            <a:pPr marL="628650" lvl="1" indent="-171450">
              <a:buFont typeface="Arial" charset="0"/>
              <a:buChar char="•"/>
            </a:pPr>
            <a:r>
              <a:rPr lang="en-US" baseline="0" dirty="0"/>
              <a:t>A myth is a story based on popular belief or tradition. A myth may also be a false notion or something that is imaginary or can not be verified – like the mermaid or a unicorn.</a:t>
            </a:r>
          </a:p>
          <a:p>
            <a:pPr marL="628650" lvl="1" indent="-171450">
              <a:buFont typeface="Arial" charset="0"/>
              <a:buChar char="•"/>
            </a:pPr>
            <a:endParaRPr lang="en-US" baseline="0" dirty="0"/>
          </a:p>
          <a:p>
            <a:r>
              <a:rPr lang="en-US" b="1" baseline="0" dirty="0"/>
              <a:t>Image Source: </a:t>
            </a:r>
            <a:r>
              <a:rPr lang="en-US" b="0" baseline="0" dirty="0"/>
              <a:t>Public Domain</a:t>
            </a:r>
            <a:endParaRPr lang="en-US" b="1" baseline="0" dirty="0"/>
          </a:p>
          <a:p>
            <a:pPr marL="171450" indent="-171450">
              <a:buFont typeface="Arial" charset="0"/>
              <a:buChar char="•"/>
            </a:pPr>
            <a:r>
              <a:rPr lang="en-US" baseline="0" dirty="0"/>
              <a:t>https://pixabay.com/en/hat-cap-baseball-baseball-hat-316891/</a:t>
            </a:r>
          </a:p>
          <a:p>
            <a:pPr marL="628650" lvl="1" indent="-171450">
              <a:buFont typeface="Arial" charset="0"/>
              <a:buChar char="•"/>
            </a:pP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76</a:t>
            </a:fld>
            <a:endParaRPr lang="en-US" dirty="0"/>
          </a:p>
        </p:txBody>
      </p:sp>
    </p:spTree>
    <p:extLst>
      <p:ext uri="{BB962C8B-B14F-4D97-AF65-F5344CB8AC3E}">
        <p14:creationId xmlns:p14="http://schemas.microsoft.com/office/powerpoint/2010/main" val="36875405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4 minutes </a:t>
            </a:r>
          </a:p>
          <a:p>
            <a:endParaRPr lang="en-US" b="1" dirty="0"/>
          </a:p>
          <a:p>
            <a:r>
              <a:rPr lang="en-US" b="1" dirty="0"/>
              <a:t>Facilitator</a:t>
            </a:r>
            <a:r>
              <a:rPr lang="en-US" b="1" baseline="0" dirty="0"/>
              <a:t> says: </a:t>
            </a:r>
            <a:r>
              <a:rPr lang="en-US" dirty="0"/>
              <a:t>So we know that a myth is something false or imaginary – essentially</a:t>
            </a:r>
            <a:r>
              <a:rPr lang="en-US" baseline="0" dirty="0"/>
              <a:t> a made up story.  But what about a Greek myth?  This is something far more specific! Before we read our story about Prometheus, we are going to read a text that will help us build our knowledge on Greek myths. As I read aloud, please follow along in your text in your note catcher.</a:t>
            </a:r>
          </a:p>
          <a:p>
            <a:endParaRPr lang="en-US" baseline="0" dirty="0"/>
          </a:p>
          <a:p>
            <a:r>
              <a:rPr lang="en-US" b="1" baseline="0" dirty="0"/>
              <a:t>Facilitator does: </a:t>
            </a:r>
            <a:r>
              <a:rPr lang="en-US" b="0" baseline="0" dirty="0"/>
              <a:t>Fluently read aloud the text, “Ancient Greek Myths: Stories of the Gods.” </a:t>
            </a:r>
            <a:endParaRPr lang="en-US" b="1" baseline="0" dirty="0"/>
          </a:p>
          <a:p>
            <a:endParaRPr lang="en-US" baseline="0" dirty="0"/>
          </a:p>
          <a:p>
            <a:r>
              <a:rPr lang="en-US" b="1" baseline="0" dirty="0"/>
              <a:t>Image Source: </a:t>
            </a:r>
            <a:r>
              <a:rPr lang="en-US" b="0" baseline="0" dirty="0"/>
              <a:t>Public Domain</a:t>
            </a:r>
            <a:endParaRPr lang="en-US" b="1" baseline="0" dirty="0"/>
          </a:p>
          <a:p>
            <a:pPr marL="171450" indent="-171450">
              <a:buFont typeface="Arial" charset="0"/>
              <a:buChar char="•"/>
            </a:pPr>
            <a:r>
              <a:rPr lang="en-US" baseline="0" dirty="0"/>
              <a:t>https://pixabay.com/en/hat-cap-baseball-baseball-hat-316891/</a:t>
            </a:r>
          </a:p>
          <a:p>
            <a:endParaRPr lang="en-US" baseline="0" dirty="0"/>
          </a:p>
          <a:p>
            <a:endParaRPr lang="en-US" baseline="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77</a:t>
            </a:fld>
            <a:endParaRPr lang="en-US" dirty="0"/>
          </a:p>
        </p:txBody>
      </p:sp>
    </p:spTree>
    <p:extLst>
      <p:ext uri="{BB962C8B-B14F-4D97-AF65-F5344CB8AC3E}">
        <p14:creationId xmlns:p14="http://schemas.microsoft.com/office/powerpoint/2010/main" val="50975317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4.5 minutes </a:t>
            </a:r>
          </a:p>
          <a:p>
            <a:endParaRPr lang="en-US" dirty="0"/>
          </a:p>
          <a:p>
            <a:r>
              <a:rPr lang="en-US" b="1" dirty="0"/>
              <a:t>Facilitator</a:t>
            </a:r>
            <a:r>
              <a:rPr lang="en-US" b="1" baseline="0" dirty="0"/>
              <a:t> says: </a:t>
            </a:r>
            <a:r>
              <a:rPr lang="en-US" b="0" baseline="0" dirty="0"/>
              <a:t>Now you are going to work with a partner to identify evidence in the text that helps you build your knowledge about what a Greek Myth is. </a:t>
            </a:r>
            <a:r>
              <a:rPr lang="en-US" baseline="0" dirty="0"/>
              <a:t>As you and your partner read together, please annotate or highlight this information that helps build your understanding of Greek myths</a:t>
            </a:r>
            <a:r>
              <a:rPr lang="en-US" b="0" baseline="0" dirty="0"/>
              <a:t>. </a:t>
            </a:r>
            <a:endParaRPr lang="en-US" baseline="0" dirty="0"/>
          </a:p>
          <a:p>
            <a:endParaRPr lang="en-US" baseline="0" dirty="0"/>
          </a:p>
          <a:p>
            <a:r>
              <a:rPr lang="en-US" b="1" baseline="0" dirty="0"/>
              <a:t>Facilitator does: </a:t>
            </a:r>
            <a:r>
              <a:rPr lang="en-US" b="0" baseline="0" dirty="0"/>
              <a:t>Provide work time. </a:t>
            </a:r>
            <a:r>
              <a:rPr lang="en-US" dirty="0"/>
              <a:t>Afterwards, have participants share out key</a:t>
            </a:r>
            <a:r>
              <a:rPr lang="en-US" baseline="0" dirty="0"/>
              <a:t> takeaways from the text.  Ask participants to define “Greek myth.”  Push them to think about how this compares to the definition of the standalone word “myth” we discussed earlier. Then, click to the next slide. </a:t>
            </a:r>
          </a:p>
          <a:p>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Look for/emphasize: </a:t>
            </a:r>
            <a:r>
              <a:rPr lang="en-US" baseline="0" dirty="0"/>
              <a:t>A Greek Myth is a fictional story about the Greek Gods that is designed to capture an important truth about the world or about human nature. </a:t>
            </a:r>
          </a:p>
          <a:p>
            <a:endParaRPr lang="en-US" baseline="0" dirty="0"/>
          </a:p>
          <a:p>
            <a:r>
              <a:rPr lang="en-US" b="1" baseline="0" dirty="0"/>
              <a:t>Important Note: </a:t>
            </a:r>
            <a:r>
              <a:rPr lang="en-US" b="0" baseline="0" dirty="0"/>
              <a:t>There is a </a:t>
            </a:r>
            <a:r>
              <a:rPr lang="en-US" baseline="0" dirty="0"/>
              <a:t>more extensive facilitator-led debrief and explanation on the next slide. The purpose of this slide is for participants to share the understandings they’ve built from the reading. </a:t>
            </a:r>
          </a:p>
          <a:p>
            <a:endParaRPr lang="en-US" baseline="0" dirty="0"/>
          </a:p>
          <a:p>
            <a:r>
              <a:rPr lang="en-US" b="1" baseline="0" dirty="0"/>
              <a:t>Image Source: </a:t>
            </a:r>
            <a:r>
              <a:rPr lang="en-US" b="0" baseline="0" dirty="0"/>
              <a:t>Public Domain</a:t>
            </a:r>
            <a:endParaRPr lang="en-US" b="1" baseline="0" dirty="0"/>
          </a:p>
          <a:p>
            <a:pPr marL="171450" indent="-171450">
              <a:buFont typeface="Arial" charset="0"/>
              <a:buChar char="•"/>
            </a:pPr>
            <a:r>
              <a:rPr lang="en-US" baseline="0" dirty="0"/>
              <a:t>https://pixabay.com/en/hat-cap-baseball-baseball-hat-316891/</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78</a:t>
            </a:fld>
            <a:endParaRPr lang="en-US" dirty="0"/>
          </a:p>
        </p:txBody>
      </p:sp>
    </p:spTree>
    <p:extLst>
      <p:ext uri="{BB962C8B-B14F-4D97-AF65-F5344CB8AC3E}">
        <p14:creationId xmlns:p14="http://schemas.microsoft.com/office/powerpoint/2010/main" val="29733274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1.5 minutes</a:t>
            </a:r>
          </a:p>
          <a:p>
            <a:endParaRPr lang="en-US" b="1" dirty="0"/>
          </a:p>
          <a:p>
            <a:r>
              <a:rPr lang="en-US" b="1" dirty="0"/>
              <a:t>Facilitator says: </a:t>
            </a:r>
            <a:r>
              <a:rPr lang="en-US" b="0" dirty="0"/>
              <a:t>Before we read our story, let’s dig deeper into something we read in this text about Greek myths. Take a moment and go</a:t>
            </a:r>
            <a:r>
              <a:rPr lang="en-US" b="0" baseline="0" dirty="0"/>
              <a:t> back into the text to find evidence that tells us something about Jupiter.  </a:t>
            </a:r>
          </a:p>
          <a:p>
            <a:endParaRPr lang="en-US" b="0" dirty="0"/>
          </a:p>
          <a:p>
            <a:r>
              <a:rPr lang="en-US" b="1" dirty="0"/>
              <a:t>Facilitator does: </a:t>
            </a:r>
            <a:r>
              <a:rPr lang="en-US" b="0" dirty="0"/>
              <a:t>Call on participants to share out. </a:t>
            </a:r>
            <a:r>
              <a:rPr lang="en-US" b="0" baseline="0" dirty="0"/>
              <a:t>During the share-out, be sure to push for evidence from the text (found in the section subtitled “Who were the Greek gods?”). </a:t>
            </a:r>
            <a:endParaRPr lang="en-US" baseline="0" dirty="0"/>
          </a:p>
          <a:p>
            <a:pPr marL="171450" indent="-171450">
              <a:buFont typeface="Arial" charset="0"/>
              <a:buChar char="•"/>
            </a:pPr>
            <a:r>
              <a:rPr lang="en-US" baseline="0" dirty="0"/>
              <a:t>Look for:</a:t>
            </a:r>
          </a:p>
          <a:p>
            <a:pPr marL="628650" lvl="1" indent="-171450">
              <a:buFont typeface="Arial" charset="0"/>
              <a:buChar char="•"/>
            </a:pPr>
            <a:r>
              <a:rPr lang="en-US" baseline="0" dirty="0"/>
              <a:t>Jupiter is the head God, who was given his name by the Romans. He was previously called Zeus by the Greeks. </a:t>
            </a:r>
          </a:p>
          <a:p>
            <a:pPr marL="628650" lvl="1" indent="-171450">
              <a:buFont typeface="Arial" charset="0"/>
              <a:buChar char="•"/>
            </a:pPr>
            <a:r>
              <a:rPr lang="en-US" baseline="0" dirty="0"/>
              <a:t>The text tells us that “he had power over the other gods.”</a:t>
            </a:r>
          </a:p>
          <a:p>
            <a:endParaRPr lang="en-US" baseline="0" dirty="0"/>
          </a:p>
          <a:p>
            <a:r>
              <a:rPr lang="en-US" b="1" baseline="0" dirty="0"/>
              <a:t>Facilitator says: </a:t>
            </a:r>
            <a:r>
              <a:rPr lang="en-US" baseline="0" dirty="0"/>
              <a:t>The fact that he had power over the other gods is really important to remember about Jupiter – because Jupiter is one of the main characters in the Greek myth we will be reading today!</a:t>
            </a:r>
          </a:p>
          <a:p>
            <a:endParaRPr lang="en-US" baseline="0" dirty="0"/>
          </a:p>
          <a:p>
            <a:r>
              <a:rPr lang="en-US" b="1" baseline="0" dirty="0"/>
              <a:t>Image Source: </a:t>
            </a:r>
            <a:r>
              <a:rPr lang="en-US" b="0" baseline="0" dirty="0"/>
              <a:t>Public Domain</a:t>
            </a:r>
            <a:endParaRPr lang="en-US" b="1" baseline="0" dirty="0"/>
          </a:p>
          <a:p>
            <a:pPr marL="171450" indent="-171450">
              <a:buFont typeface="Arial" charset="0"/>
              <a:buChar char="•"/>
            </a:pPr>
            <a:r>
              <a:rPr lang="en-US" baseline="0" dirty="0"/>
              <a:t>https://pixabay.com/en/hat-cap-baseball-baseball-hat-316891/</a:t>
            </a:r>
          </a:p>
          <a:p>
            <a:endParaRPr lang="en-US"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79</a:t>
            </a:fld>
            <a:endParaRPr lang="en-US" dirty="0"/>
          </a:p>
        </p:txBody>
      </p:sp>
    </p:spTree>
    <p:extLst>
      <p:ext uri="{BB962C8B-B14F-4D97-AF65-F5344CB8AC3E}">
        <p14:creationId xmlns:p14="http://schemas.microsoft.com/office/powerpoint/2010/main" val="16738632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Shape 12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30" name="Shape 130"/>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1 min</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a:p>
            <a:pPr marL="171450" indent="-171450">
              <a:buSzPct val="100000"/>
            </a:pPr>
            <a:r>
              <a:rPr lang="en-US" sz="1200" b="0" i="0" u="none" strike="noStrike" cap="none" dirty="0">
                <a:solidFill>
                  <a:schemeClr val="dk1"/>
                </a:solidFill>
                <a:sym typeface="Calibri"/>
              </a:rPr>
              <a:t>How do we plan to achieve this goal?  As a state, we have committed to focusing on these core areas</a:t>
            </a:r>
            <a:r>
              <a:rPr lang="en-US" dirty="0"/>
              <a:t>.</a:t>
            </a:r>
            <a:endParaRPr lang="en-US" sz="1200" b="0" i="0" u="none" strike="noStrike" cap="none" dirty="0">
              <a:solidFill>
                <a:schemeClr val="dk1"/>
              </a:solidFill>
              <a:sym typeface="Calibri"/>
            </a:endParaRPr>
          </a:p>
          <a:p>
            <a:pPr marL="171450" indent="-171450">
              <a:buSzPct val="100000"/>
            </a:pPr>
            <a:endParaRPr lang="en-US" sz="1200" b="0" i="0" u="none" strike="noStrike" cap="none" dirty="0">
              <a:solidFill>
                <a:schemeClr val="dk1"/>
              </a:solidFill>
              <a:sym typeface="Calibri"/>
            </a:endParaRPr>
          </a:p>
          <a:p>
            <a:pPr marL="171450" indent="-171450">
              <a:buSzPct val="100000"/>
            </a:pPr>
            <a:r>
              <a:rPr lang="en-US" sz="1200" b="0" i="0" u="none" strike="noStrike" cap="none" dirty="0">
                <a:solidFill>
                  <a:schemeClr val="dk1"/>
                </a:solidFill>
                <a:sym typeface="Calibri"/>
              </a:rPr>
              <a:t>Briefly review each area. </a:t>
            </a:r>
          </a:p>
          <a:p>
            <a:pPr marL="171450" indent="-171450">
              <a:buSzPct val="100000"/>
            </a:pPr>
            <a:endParaRPr lang="en-US" sz="1200" b="0" i="0" u="none" strike="noStrike" cap="none" dirty="0">
              <a:solidFill>
                <a:schemeClr val="dk1"/>
              </a:solidFill>
              <a:sym typeface="Calibri"/>
            </a:endParaRPr>
          </a:p>
          <a:p>
            <a:pPr marL="171450" indent="-171450">
              <a:buSzPct val="100000"/>
            </a:pPr>
            <a:r>
              <a:rPr lang="en-US" dirty="0"/>
              <a:t>C</a:t>
            </a:r>
            <a:r>
              <a:rPr lang="en-US" sz="1200" b="0" i="0" u="none" strike="noStrike" cap="none" dirty="0">
                <a:solidFill>
                  <a:schemeClr val="dk1"/>
                </a:solidFill>
                <a:sym typeface="Calibri"/>
              </a:rPr>
              <a:t>lick to highlight “raising expectations”</a:t>
            </a:r>
          </a:p>
          <a:p>
            <a:pPr marL="171450" indent="-171450">
              <a:buSzPct val="100000"/>
            </a:pPr>
            <a:endParaRPr lang="en-US" sz="1200" b="0" i="0" u="none" strike="noStrike" cap="none" dirty="0">
              <a:solidFill>
                <a:schemeClr val="dk1"/>
              </a:solidFill>
              <a:sym typeface="Calibri"/>
            </a:endParaRPr>
          </a:p>
          <a:p>
            <a:pPr marL="171450" indent="-171450">
              <a:buSzPct val="100000"/>
            </a:pPr>
            <a:r>
              <a:rPr lang="en-US" sz="1200" b="1" i="0" u="none" strike="noStrike" cap="none" dirty="0">
                <a:solidFill>
                  <a:schemeClr val="dk1"/>
                </a:solidFill>
                <a:sym typeface="Calibri"/>
              </a:rPr>
              <a:t>Say: </a:t>
            </a:r>
            <a:r>
              <a:rPr lang="en-US" sz="1200" b="0" i="0" u="none" strike="noStrike" cap="none" dirty="0">
                <a:solidFill>
                  <a:schemeClr val="dk1"/>
                </a:solidFill>
                <a:sym typeface="Calibri"/>
              </a:rPr>
              <a:t>Let’s unpack this a little bit more.  When we say we are focused on raising expectations we mean we have raised the bar for teaching and learning.  Specifically…</a:t>
            </a:r>
          </a:p>
          <a:p>
            <a:pPr marL="171450" indent="-171450">
              <a:buSzPct val="100000"/>
            </a:pPr>
            <a:endParaRPr lang="en-US" sz="1200" b="0" i="0" u="none" strike="noStrike" cap="none" dirty="0">
              <a:solidFill>
                <a:schemeClr val="dk1"/>
              </a:solidFill>
              <a:sym typeface="Calibri"/>
            </a:endParaRPr>
          </a:p>
          <a:p>
            <a:pPr marL="171450" indent="-171450">
              <a:buSzPct val="100000"/>
            </a:pPr>
            <a:r>
              <a:rPr lang="en-US" sz="1200" b="0" i="0" u="none" strike="noStrike" cap="none" dirty="0">
                <a:solidFill>
                  <a:schemeClr val="dk1"/>
                </a:solidFill>
                <a:sym typeface="Calibri"/>
              </a:rPr>
              <a:t>Click: we’ve raised the bar for what students are expected to do by adopting the Louisiana Student Standards, which are designed to prepare students for College and Career.</a:t>
            </a:r>
          </a:p>
          <a:p>
            <a:pPr marL="171450" indent="-171450">
              <a:buSzPct val="100000"/>
            </a:pPr>
            <a:endParaRPr lang="en-US" sz="1200" b="0" i="0" u="none" strike="noStrike" cap="none" dirty="0">
              <a:solidFill>
                <a:schemeClr val="dk1"/>
              </a:solidFill>
              <a:sym typeface="Calibri"/>
            </a:endParaRPr>
          </a:p>
          <a:p>
            <a:pPr marL="171450" indent="-171450">
              <a:buSzPct val="100000"/>
            </a:pPr>
            <a:r>
              <a:rPr lang="en-US" sz="1200" b="0" i="0" u="none" strike="noStrike" cap="none" dirty="0">
                <a:solidFill>
                  <a:schemeClr val="dk1"/>
                </a:solidFill>
                <a:sym typeface="Calibri"/>
              </a:rPr>
              <a:t>Click: we’ve raised the bar for how we measure student learning by adopting the LEAP 2025 assessment, which is fully aligned to our standards.</a:t>
            </a:r>
          </a:p>
          <a:p>
            <a:pPr marL="171450" indent="-171450">
              <a:buSzPct val="100000"/>
            </a:pPr>
            <a:endParaRPr lang="en-US" sz="1200" b="0" i="0" u="none" strike="noStrike" cap="none" dirty="0">
              <a:solidFill>
                <a:schemeClr val="dk1"/>
              </a:solidFill>
              <a:sym typeface="Calibri"/>
            </a:endParaRPr>
          </a:p>
          <a:p>
            <a:pPr marL="171450" indent="-171450">
              <a:buSzPct val="100000"/>
            </a:pPr>
            <a:r>
              <a:rPr lang="en-US" dirty="0"/>
              <a:t>C</a:t>
            </a:r>
            <a:r>
              <a:rPr lang="en-US" sz="1200" b="0" i="0" u="none" strike="noStrike" cap="none" dirty="0">
                <a:solidFill>
                  <a:schemeClr val="dk1"/>
                </a:solidFill>
                <a:sym typeface="Calibri"/>
              </a:rPr>
              <a:t>lick: we’ve raised the bar for how students engage with texts and work towards mastery of these standards by designing the ELA Guidebooks curriculum.  </a:t>
            </a:r>
          </a:p>
          <a:p>
            <a:pPr marL="171450" indent="-171450">
              <a:buSzPct val="100000"/>
            </a:pPr>
            <a:endParaRPr lang="en-US" sz="1200" b="0" i="0" u="none" strike="noStrike" cap="none" dirty="0">
              <a:solidFill>
                <a:schemeClr val="dk1"/>
              </a:solidFill>
              <a:sym typeface="Calibri"/>
            </a:endParaRPr>
          </a:p>
          <a:p>
            <a:pPr marL="171450" indent="-171450">
              <a:buSzPct val="100000"/>
            </a:pPr>
            <a:r>
              <a:rPr lang="en-US" sz="1200" b="1" i="0" u="none" strike="noStrike" cap="none" dirty="0">
                <a:solidFill>
                  <a:schemeClr val="dk1"/>
                </a:solidFill>
                <a:sym typeface="Calibri"/>
              </a:rPr>
              <a:t>Say: </a:t>
            </a:r>
            <a:r>
              <a:rPr lang="en-US" sz="1200" b="0" i="0" u="none" strike="noStrike" cap="none" dirty="0">
                <a:solidFill>
                  <a:schemeClr val="dk1"/>
                </a:solidFill>
                <a:sym typeface="Calibri"/>
              </a:rPr>
              <a:t>Since all of our learning and our work with teachers will be grounded in the Guidebooks, let’s take a step back to think about how important a role curriculum plays in student outcomes. </a:t>
            </a:r>
          </a:p>
          <a:p>
            <a:pPr marL="0" marR="0" lvl="0" indent="0" algn="l" rtl="0">
              <a:spcBef>
                <a:spcPts val="0"/>
              </a:spcBef>
              <a:buSzPct val="25000"/>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Image Source: http://</a:t>
            </a:r>
            <a:r>
              <a:rPr lang="en-US" sz="1200" b="0" i="0" u="none" strike="noStrike" cap="none" dirty="0" err="1">
                <a:solidFill>
                  <a:schemeClr val="dk1"/>
                </a:solidFill>
                <a:latin typeface="Calibri"/>
                <a:ea typeface="Calibri"/>
                <a:cs typeface="Calibri"/>
                <a:sym typeface="Calibri"/>
              </a:rPr>
              <a:t>www.louisianabelieves.com</a:t>
            </a:r>
            <a:r>
              <a:rPr lang="en-US" sz="1200" b="0" i="0" u="none" strike="noStrike" cap="none" dirty="0">
                <a:solidFill>
                  <a:schemeClr val="dk1"/>
                </a:solidFill>
                <a:latin typeface="Calibri"/>
                <a:ea typeface="Calibri"/>
                <a:cs typeface="Calibri"/>
                <a:sym typeface="Calibri"/>
              </a:rPr>
              <a:t>/academics</a:t>
            </a:r>
          </a:p>
        </p:txBody>
      </p:sp>
      <p:sp>
        <p:nvSpPr>
          <p:cNvPr id="131" name="Shape 13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8</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8820665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10 minutes </a:t>
            </a:r>
          </a:p>
          <a:p>
            <a:endParaRPr lang="en-US" b="1" baseline="0" dirty="0"/>
          </a:p>
          <a:p>
            <a:r>
              <a:rPr lang="en-US" b="1" baseline="0" dirty="0"/>
              <a:t>Facilitator says: </a:t>
            </a:r>
            <a:r>
              <a:rPr lang="en-US" b="0" baseline="0" dirty="0"/>
              <a:t>Let’s read! Please read the text, “The Story of Prometheus,” independently. As you read, annotate things you find important or things you have a question about. </a:t>
            </a:r>
          </a:p>
          <a:p>
            <a:endParaRPr lang="en-US" b="0" baseline="0" dirty="0"/>
          </a:p>
          <a:p>
            <a:r>
              <a:rPr lang="en-US" b="1" baseline="0" dirty="0"/>
              <a:t>Facilitator does: </a:t>
            </a:r>
            <a:r>
              <a:rPr lang="en-US" b="0" baseline="0" dirty="0"/>
              <a:t>Provide silent </a:t>
            </a:r>
            <a:r>
              <a:rPr lang="en-US" dirty="0"/>
              <a:t>reading time</a:t>
            </a:r>
            <a:r>
              <a:rPr lang="en-US" b="0" baseline="0" dirty="0"/>
              <a:t>. If time allows, have participants discuss their annotations with a partner.  Otherwise, invite a few participants to share out annotations with the whole group. </a:t>
            </a:r>
            <a:endParaRPr lang="en-US" b="1" baseline="0" dirty="0"/>
          </a:p>
          <a:p>
            <a:endParaRPr lang="en-US" b="0" baseline="0" dirty="0"/>
          </a:p>
          <a:p>
            <a:r>
              <a:rPr lang="en-US" b="1" i="0" baseline="0" dirty="0"/>
              <a:t>Important Note: </a:t>
            </a:r>
            <a:r>
              <a:rPr lang="en-US" b="0" i="0" baseline="0" dirty="0"/>
              <a:t>The text for this post-shifts experiential is more complex than the pre-shifts text. Circulate to make sure participants are reading the correct version in their note catchers, and not rereading the story we already read. </a:t>
            </a:r>
            <a:endParaRPr lang="en-US" b="1" i="0"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r>
              <a:rPr lang="en-US" b="1" baseline="0" dirty="0"/>
              <a:t>Image Source: </a:t>
            </a:r>
            <a:r>
              <a:rPr lang="en-US" b="0" baseline="0" dirty="0"/>
              <a:t>Public Domain</a:t>
            </a:r>
            <a:endParaRPr lang="en-US" b="1" baseline="0" dirty="0"/>
          </a:p>
          <a:p>
            <a:pPr marL="171450" indent="-171450">
              <a:buFont typeface="Arial" charset="0"/>
              <a:buChar char="•"/>
            </a:pPr>
            <a:r>
              <a:rPr lang="en-US" baseline="0" dirty="0"/>
              <a:t>https://pixabay.com/en/hat-cap-baseball-baseball-hat-316891/</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endParaRPr lang="en-US"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80</a:t>
            </a:fld>
            <a:endParaRPr lang="en-US" dirty="0"/>
          </a:p>
        </p:txBody>
      </p:sp>
    </p:spTree>
    <p:extLst>
      <p:ext uri="{BB962C8B-B14F-4D97-AF65-F5344CB8AC3E}">
        <p14:creationId xmlns:p14="http://schemas.microsoft.com/office/powerpoint/2010/main" val="81893644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8375" y="1155700"/>
            <a:ext cx="4948238" cy="2784475"/>
          </a:xfrm>
        </p:spPr>
      </p:sp>
      <p:sp>
        <p:nvSpPr>
          <p:cNvPr id="3" name="Notes Placeholder 2"/>
          <p:cNvSpPr>
            <a:spLocks noGrp="1"/>
          </p:cNvSpPr>
          <p:nvPr>
            <p:ph type="body" idx="1"/>
          </p:nvPr>
        </p:nvSpPr>
        <p:spPr>
          <a:xfrm>
            <a:off x="699247" y="4064374"/>
            <a:ext cx="5486400" cy="3600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0" baseline="0" dirty="0"/>
              <a:t>8 minutes </a:t>
            </a:r>
          </a:p>
          <a:p>
            <a:endParaRPr lang="en-US" sz="1000" b="1" baseline="0" dirty="0"/>
          </a:p>
          <a:p>
            <a:r>
              <a:rPr lang="en-US" sz="1000" b="1" baseline="0" dirty="0"/>
              <a:t>Facilitator says: </a:t>
            </a:r>
            <a:r>
              <a:rPr lang="en-US" sz="1000" b="0" baseline="0" dirty="0"/>
              <a:t>Great. Now that we’ve completed our first read of this story, we’re going to answer some questions using the text to deepen our understanding of the story. </a:t>
            </a:r>
          </a:p>
          <a:p>
            <a:endParaRPr lang="en-US" sz="1000" b="0" baseline="0" dirty="0"/>
          </a:p>
          <a:p>
            <a:r>
              <a:rPr lang="en-US" sz="1000" b="1" baseline="0" dirty="0"/>
              <a:t>Facilitator does: </a:t>
            </a:r>
            <a:r>
              <a:rPr lang="en-US" sz="1000" b="0" baseline="0" dirty="0"/>
              <a:t>Explain the directions on the slide and direct participants to their </a:t>
            </a:r>
            <a:r>
              <a:rPr lang="en-US" sz="1000" dirty="0"/>
              <a:t>note catchers</a:t>
            </a:r>
            <a:r>
              <a:rPr lang="en-US" sz="1000" b="0" baseline="0" dirty="0"/>
              <a:t>. Emphasize the importance of going back into the text and discussing your thinking. Citing evidence is a must! Provide work time and circulate. </a:t>
            </a:r>
          </a:p>
          <a:p>
            <a:endParaRPr lang="en-US" sz="1000" b="0" baseline="0" dirty="0"/>
          </a:p>
          <a:p>
            <a:r>
              <a:rPr lang="en-US" sz="1000" b="1" baseline="0" dirty="0"/>
              <a:t>Important Note: </a:t>
            </a:r>
            <a:r>
              <a:rPr lang="en-US" sz="1000" b="0" baseline="0" dirty="0"/>
              <a:t>The questions participants will answer (in their note catchers) are below for reference. </a:t>
            </a:r>
            <a:endParaRPr lang="en-US" sz="1000" b="1" baseline="0" dirty="0"/>
          </a:p>
          <a:p>
            <a:pPr marL="685800" lvl="1" indent="-228600">
              <a:buFont typeface="+mj-lt"/>
              <a:buAutoNum type="arabicPeriod"/>
            </a:pPr>
            <a:r>
              <a:rPr lang="en-US" sz="1000" dirty="0"/>
              <a:t>According to the text, the name Prometheus means “forethought.” What does this tell us about the character?</a:t>
            </a:r>
          </a:p>
          <a:p>
            <a:pPr marL="685800" lvl="1" indent="-228600">
              <a:buFont typeface="+mj-lt"/>
              <a:buAutoNum type="arabicPeriod"/>
            </a:pPr>
            <a:r>
              <a:rPr lang="en-US" sz="1000" dirty="0"/>
              <a:t>In paragraph 5, look at the words “wretched” and “shivering.” What do these words tell us about human beings at this time? What other words does the author use to develop this idea about how people are living?</a:t>
            </a:r>
          </a:p>
          <a:p>
            <a:pPr marL="685800" lvl="1" indent="-228600">
              <a:buFont typeface="+mj-lt"/>
              <a:buAutoNum type="arabicPeriod"/>
            </a:pPr>
            <a:r>
              <a:rPr lang="en-US" sz="1000" dirty="0"/>
              <a:t>According to the text, why does Jupiter refuse to give people the gift of fire? What does this tell you about what Jupiter cares most about?</a:t>
            </a:r>
          </a:p>
          <a:p>
            <a:pPr marL="685800" lvl="1" indent="-228600">
              <a:buFont typeface="+mj-lt"/>
              <a:buAutoNum type="arabicPeriod"/>
            </a:pPr>
            <a:r>
              <a:rPr lang="en-US" sz="1000" dirty="0"/>
              <a:t>How does Prometheus respond? What does this tell you about what Prometheus cares most about?</a:t>
            </a:r>
          </a:p>
          <a:p>
            <a:pPr marL="685800" lvl="1" indent="-228600">
              <a:buFont typeface="+mj-lt"/>
              <a:buAutoNum type="arabicPeriod"/>
            </a:pPr>
            <a:r>
              <a:rPr lang="en-US" sz="1000" dirty="0"/>
              <a:t>Think about the name for the gods in this story, the “Mighty Ones.” What does the word “mighty” mean? Why do you think the author names the gods the “Mighty Ones”? Use evidence from the text</a:t>
            </a:r>
            <a:r>
              <a:rPr lang="en-US" sz="1000" baseline="0" dirty="0"/>
              <a:t> to support your thinking. </a:t>
            </a:r>
            <a:endParaRPr lang="en-US" sz="1000" dirty="0"/>
          </a:p>
          <a:p>
            <a:pPr marL="685800" lvl="1" indent="-228600">
              <a:buFont typeface="+mj-lt"/>
              <a:buAutoNum type="arabicPeriod"/>
            </a:pPr>
            <a:r>
              <a:rPr lang="en-US" sz="1000" dirty="0"/>
              <a:t>Think about the differences between Jupiter and Prometheus in this myth. What do you think this tells us about the ancient Greek view of their gods?</a:t>
            </a:r>
          </a:p>
          <a:p>
            <a:pPr marL="228600" indent="-228600">
              <a:buFont typeface="+mj-lt"/>
              <a:buAutoNum type="arabicPeriod"/>
            </a:pPr>
            <a:endParaRPr lang="en-US" sz="1000" dirty="0"/>
          </a:p>
          <a:p>
            <a:r>
              <a:rPr lang="en-US" sz="1000" b="1" baseline="0" dirty="0"/>
              <a:t>Image Source: </a:t>
            </a:r>
            <a:r>
              <a:rPr lang="en-US" sz="1000" b="0" baseline="0" dirty="0"/>
              <a:t>Public Domain</a:t>
            </a:r>
            <a:endParaRPr lang="en-US" sz="1000" b="1" baseline="0" dirty="0"/>
          </a:p>
          <a:p>
            <a:pPr marL="171450" indent="-171450">
              <a:buFont typeface="Arial" charset="0"/>
              <a:buChar char="•"/>
            </a:pPr>
            <a:r>
              <a:rPr lang="en-US" sz="1000" baseline="0" dirty="0"/>
              <a:t>https://pixabay.com/en/hat-cap-baseball-baseball-hat-316891/</a:t>
            </a:r>
          </a:p>
          <a:p>
            <a:pPr marL="228600" indent="-228600">
              <a:buFont typeface="+mj-lt"/>
              <a:buAutoNum type="arabicParenR"/>
            </a:pPr>
            <a:endParaRPr lang="en-US" sz="1000" dirty="0"/>
          </a:p>
          <a:p>
            <a:pPr marL="0" indent="0">
              <a:buNone/>
            </a:pPr>
            <a:endParaRPr lang="en-US" sz="1000" dirty="0"/>
          </a:p>
          <a:p>
            <a:endParaRPr lang="en-US" sz="100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81</a:t>
            </a:fld>
            <a:endParaRPr lang="en-US" dirty="0"/>
          </a:p>
        </p:txBody>
      </p:sp>
    </p:spTree>
    <p:extLst>
      <p:ext uri="{BB962C8B-B14F-4D97-AF65-F5344CB8AC3E}">
        <p14:creationId xmlns:p14="http://schemas.microsoft.com/office/powerpoint/2010/main" val="107727942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15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 </a:t>
            </a:r>
            <a:r>
              <a:rPr lang="en-US" b="0" baseline="0" dirty="0"/>
              <a:t>And, cut! That’s a wrap. </a:t>
            </a:r>
            <a:endParaRPr lang="en-US" b="1"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Image</a:t>
            </a:r>
            <a:r>
              <a:rPr lang="en-US" b="1" baseline="0" dirty="0"/>
              <a:t> source: </a:t>
            </a:r>
            <a:r>
              <a:rPr lang="en-US" b="0" baseline="0" dirty="0"/>
              <a:t>Public Domain </a:t>
            </a:r>
            <a:endParaRPr lang="en-US" b="1" baseline="0" dirty="0"/>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https://pixabay.com/en/clapper-hollywood-cinema-board-2140602/</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82</a:t>
            </a:fld>
            <a:endParaRPr lang="en-US" dirty="0"/>
          </a:p>
        </p:txBody>
      </p:sp>
    </p:spTree>
    <p:extLst>
      <p:ext uri="{BB962C8B-B14F-4D97-AF65-F5344CB8AC3E}">
        <p14:creationId xmlns:p14="http://schemas.microsoft.com/office/powerpoint/2010/main" val="183853859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45 seconds</a:t>
            </a:r>
          </a:p>
          <a:p>
            <a:endParaRPr lang="en-US" dirty="0"/>
          </a:p>
          <a:p>
            <a:r>
              <a:rPr lang="en-US" b="1" dirty="0"/>
              <a:t>Facilitator says: </a:t>
            </a:r>
            <a:r>
              <a:rPr lang="en-US" dirty="0"/>
              <a:t>Again,</a:t>
            </a:r>
            <a:r>
              <a:rPr lang="en-US" baseline="0" dirty="0"/>
              <a:t> let’s do a quick stop and jot so you can capture your initial reflections from engaging in this experience.</a:t>
            </a:r>
          </a:p>
          <a:p>
            <a:endParaRPr lang="en-US" baseline="0" dirty="0"/>
          </a:p>
          <a:p>
            <a:r>
              <a:rPr lang="en-US" b="1" baseline="0" dirty="0"/>
              <a:t>Facilitator does: </a:t>
            </a:r>
            <a:r>
              <a:rPr lang="en-US" b="0" baseline="0" dirty="0"/>
              <a:t>Provide </a:t>
            </a:r>
            <a:r>
              <a:rPr lang="en-US" dirty="0"/>
              <a:t>work time to stop</a:t>
            </a:r>
            <a:r>
              <a:rPr lang="en-US" baseline="0" dirty="0"/>
              <a:t> and jot</a:t>
            </a:r>
            <a:r>
              <a:rPr lang="en-US" dirty="0"/>
              <a:t> in note catcher</a:t>
            </a:r>
            <a:r>
              <a:rPr lang="en-US" b="0" baseline="0" dirty="0"/>
              <a:t>.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83</a:t>
            </a:fld>
            <a:endParaRPr lang="en-US" dirty="0"/>
          </a:p>
        </p:txBody>
      </p:sp>
    </p:spTree>
    <p:extLst>
      <p:ext uri="{BB962C8B-B14F-4D97-AF65-F5344CB8AC3E}">
        <p14:creationId xmlns:p14="http://schemas.microsoft.com/office/powerpoint/2010/main" val="78876987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0" baseline="0" dirty="0"/>
              <a:t>6 minutes </a:t>
            </a:r>
          </a:p>
          <a:p>
            <a:endParaRPr lang="en-US" sz="1000" b="1" dirty="0"/>
          </a:p>
          <a:p>
            <a:r>
              <a:rPr lang="en-US" sz="1000" b="1" dirty="0"/>
              <a:t>Facilitator says: </a:t>
            </a:r>
            <a:r>
              <a:rPr lang="en-US" sz="1000" dirty="0"/>
              <a:t>Now, think about the two reading experiences you just had and discuss these reflection questions at your table.</a:t>
            </a:r>
            <a:r>
              <a:rPr lang="en-US" sz="1000" baseline="0" dirty="0"/>
              <a:t> Try to be really specific and when possible, provide evidence (by citing teacher actions and student actions) from the lessons to support what you’re saying. </a:t>
            </a:r>
          </a:p>
          <a:p>
            <a:endParaRPr lang="en-US" sz="1000" baseline="0" dirty="0"/>
          </a:p>
          <a:p>
            <a:r>
              <a:rPr lang="en-US" sz="1000" b="1" dirty="0"/>
              <a:t>Facilitator does: </a:t>
            </a:r>
            <a:r>
              <a:rPr lang="en-US" sz="1000" dirty="0"/>
              <a:t>Direct participants to note-catchers, where they will find a list of each set of questions and space to reflect. Provide</a:t>
            </a:r>
            <a:r>
              <a:rPr lang="en-US" sz="1000" b="0" baseline="0" dirty="0"/>
              <a:t> time for discussion and circulate to listen in. After discussions, h</a:t>
            </a:r>
            <a:r>
              <a:rPr lang="en-US" sz="1000" baseline="0" dirty="0"/>
              <a:t>ave participants share out what they noticed about each approach with the whole group.</a:t>
            </a:r>
          </a:p>
          <a:p>
            <a:pPr marL="171450" indent="-171450">
              <a:buFont typeface="Arial" charset="0"/>
              <a:buChar char="•"/>
            </a:pPr>
            <a:r>
              <a:rPr lang="en-US" sz="1000" baseline="0" dirty="0"/>
              <a:t>Look for:</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000" baseline="0" dirty="0"/>
              <a:t>In the first experiential (pre-shifts), the focus was on practicing a strategy or skill. </a:t>
            </a:r>
          </a:p>
          <a:p>
            <a:pPr marL="628650" lvl="1" indent="-171450">
              <a:buFont typeface="Arial" charset="0"/>
              <a:buChar char="•"/>
            </a:pPr>
            <a:r>
              <a:rPr lang="en-US" sz="1000" baseline="0" dirty="0"/>
              <a:t>In the second experiential (post-shifts), there was a more complex text, we built background knowledge before reading with another text, and the questions were text-dependent and required evidence from the text (not personal opinion). In general, the focus in session 2 was reading to understand a text. </a:t>
            </a:r>
          </a:p>
          <a:p>
            <a:pPr marL="628650" lvl="1" indent="-171450">
              <a:buFont typeface="Arial" charset="0"/>
              <a:buChar char="•"/>
            </a:pPr>
            <a:r>
              <a:rPr lang="en-US" sz="1000" baseline="0" dirty="0"/>
              <a:t>A closer look at the questions in the two sessions reveals that the first set were a mix of some text-based questions and personal opinion questions, while the second set were text-dependent questions intentionally sequenced to build understanding of the text.</a:t>
            </a:r>
          </a:p>
          <a:p>
            <a:endParaRPr lang="en-US" sz="1000" i="1" baseline="0" dirty="0"/>
          </a:p>
          <a:p>
            <a:r>
              <a:rPr lang="en-US" sz="1000" b="1" baseline="0" dirty="0"/>
              <a:t>Facilitator does: </a:t>
            </a:r>
            <a:r>
              <a:rPr lang="en-US" sz="1000" baseline="0" dirty="0"/>
              <a:t>After the debrief about similarities and differences, click to reveal final question. Have participants discuss at their tables. If time permits, ask a few people to share out. Emphasize the impact of post-shifts instruction: thinking deeper, citing evidence in order to better understand a text and to build knowledge. </a:t>
            </a:r>
          </a:p>
          <a:p>
            <a:endParaRPr lang="en-US" sz="1000" dirty="0"/>
          </a:p>
        </p:txBody>
      </p:sp>
      <p:sp>
        <p:nvSpPr>
          <p:cNvPr id="4" name="Slide Number Placeholder 3"/>
          <p:cNvSpPr>
            <a:spLocks noGrp="1"/>
          </p:cNvSpPr>
          <p:nvPr>
            <p:ph type="sldNum" sz="quarter" idx="10"/>
          </p:nvPr>
        </p:nvSpPr>
        <p:spPr/>
        <p:txBody>
          <a:bodyPr/>
          <a:lstStyle/>
          <a:p>
            <a:fld id="{86425DA3-A274-D349-A373-1D0D30C163E5}" type="slidenum">
              <a:rPr lang="en-US" smtClean="0"/>
              <a:t>84</a:t>
            </a:fld>
            <a:endParaRPr lang="en-US" dirty="0"/>
          </a:p>
        </p:txBody>
      </p:sp>
    </p:spTree>
    <p:extLst>
      <p:ext uri="{BB962C8B-B14F-4D97-AF65-F5344CB8AC3E}">
        <p14:creationId xmlns:p14="http://schemas.microsoft.com/office/powerpoint/2010/main" val="265811329"/>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30 seconds</a:t>
            </a:r>
            <a:endParaRPr lang="en-US" sz="1200" b="1" dirty="0"/>
          </a:p>
          <a:p>
            <a:endParaRPr lang="en-US" b="1" dirty="0"/>
          </a:p>
          <a:p>
            <a:r>
              <a:rPr lang="en-US" b="1" dirty="0"/>
              <a:t>Facilitator</a:t>
            </a:r>
            <a:r>
              <a:rPr lang="en-US" b="1" baseline="0" dirty="0"/>
              <a:t> says: </a:t>
            </a:r>
            <a:r>
              <a:rPr lang="en-US" b="0" baseline="0" dirty="0"/>
              <a:t>Now that we’ve experienced reading instruction that is typical of both pre-shifts and post-shifts instruction, we’re going to dig deeper into the instructional shifts themselves. These shifts will lay the foundation for all of our work together, and for your work with teachers around the Guidebooks.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85</a:t>
            </a:fld>
            <a:endParaRPr lang="en-US" dirty="0"/>
          </a:p>
        </p:txBody>
      </p:sp>
    </p:spTree>
    <p:extLst>
      <p:ext uri="{BB962C8B-B14F-4D97-AF65-F5344CB8AC3E}">
        <p14:creationId xmlns:p14="http://schemas.microsoft.com/office/powerpoint/2010/main" val="1323351114"/>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30 seconds</a:t>
            </a:r>
            <a:endParaRPr lang="en-US" sz="1200" b="1" dirty="0"/>
          </a:p>
          <a:p>
            <a:endParaRPr lang="en-US" b="1" dirty="0"/>
          </a:p>
          <a:p>
            <a:r>
              <a:rPr lang="en-US" b="1" dirty="0"/>
              <a:t>Facilitator does:</a:t>
            </a:r>
            <a:r>
              <a:rPr lang="en-US" b="1" baseline="0" dirty="0"/>
              <a:t> </a:t>
            </a:r>
            <a:r>
              <a:rPr lang="en-US" b="0" baseline="0" dirty="0"/>
              <a:t>Briefly explain the objectives, or ask a participant to read them aloud.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86</a:t>
            </a:fld>
            <a:endParaRPr lang="en-US" dirty="0"/>
          </a:p>
        </p:txBody>
      </p:sp>
    </p:spTree>
    <p:extLst>
      <p:ext uri="{BB962C8B-B14F-4D97-AF65-F5344CB8AC3E}">
        <p14:creationId xmlns:p14="http://schemas.microsoft.com/office/powerpoint/2010/main" val="87469984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30 seconds</a:t>
            </a:r>
          </a:p>
          <a:p>
            <a:endParaRPr lang="en-US" b="1" dirty="0"/>
          </a:p>
          <a:p>
            <a:r>
              <a:rPr lang="en-US" b="1" dirty="0"/>
              <a:t>Facilitator says: </a:t>
            </a:r>
            <a:r>
              <a:rPr lang="en-US" b="0" dirty="0"/>
              <a:t>Before we get started with this afternoon’s content, we wanted to clarify which version of the Guidebooks curriculum we will be using and referring to throughout these modules. Last year, the version of the curriculum was called Guidebooks 2.0 (2017-2018). Since then, the LDOE has released a revised version of many units, and this version is called the ELA Guidebooks. However, due to timelines for finalizing these modules, we will be referring to the Guidebooks 2.0 content throughout these trainings. We did compare the two versions for our shared unit (Flowers for Algernon), and the core content and lesson sequence is very similar to the 2.0 versions, so these modules will be relevant regardless of the version you are teaching this year.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87</a:t>
            </a:fld>
            <a:endParaRPr lang="en-US" dirty="0"/>
          </a:p>
        </p:txBody>
      </p:sp>
    </p:spTree>
    <p:extLst>
      <p:ext uri="{BB962C8B-B14F-4D97-AF65-F5344CB8AC3E}">
        <p14:creationId xmlns:p14="http://schemas.microsoft.com/office/powerpoint/2010/main" val="144112081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Facilitator says: </a:t>
            </a:r>
            <a:r>
              <a:rPr lang="en-US" sz="1200" b="0" dirty="0"/>
              <a:t>Remember the three instructional shifts – complexity, evidence and knowledge.  We just experienced</a:t>
            </a:r>
            <a:r>
              <a:rPr lang="en-US" sz="1200" b="0" baseline="0" dirty="0"/>
              <a:t> them first hand!  Now we are going to explore each of these in greater depth.</a:t>
            </a:r>
            <a:endParaRPr lang="en-US" b="0" dirty="0"/>
          </a:p>
        </p:txBody>
      </p:sp>
      <p:sp>
        <p:nvSpPr>
          <p:cNvPr id="4" name="Slide Number Placeholder 3"/>
          <p:cNvSpPr>
            <a:spLocks noGrp="1"/>
          </p:cNvSpPr>
          <p:nvPr>
            <p:ph type="sldNum" sz="quarter" idx="10"/>
          </p:nvPr>
        </p:nvSpPr>
        <p:spPr/>
        <p:txBody>
          <a:bodyPr/>
          <a:lstStyle/>
          <a:p>
            <a:fld id="{86425DA3-A274-D349-A373-1D0D30C163E5}" type="slidenum">
              <a:rPr lang="en-US" smtClean="0"/>
              <a:t>88</a:t>
            </a:fld>
            <a:endParaRPr lang="en-US" dirty="0"/>
          </a:p>
        </p:txBody>
      </p:sp>
    </p:spTree>
    <p:extLst>
      <p:ext uri="{BB962C8B-B14F-4D97-AF65-F5344CB8AC3E}">
        <p14:creationId xmlns:p14="http://schemas.microsoft.com/office/powerpoint/2010/main" val="1488272746"/>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6.5 minutes</a:t>
            </a:r>
          </a:p>
          <a:p>
            <a:endParaRPr lang="en-US" b="1" dirty="0"/>
          </a:p>
          <a:p>
            <a:r>
              <a:rPr lang="en-US" b="1" dirty="0"/>
              <a:t>Facilitator says: </a:t>
            </a:r>
            <a:r>
              <a:rPr lang="en-US" b="0" dirty="0"/>
              <a:t>To help us further understand the shifts and their implications on reading instruction, we’re going</a:t>
            </a:r>
            <a:r>
              <a:rPr lang="en-US" b="0" baseline="0" dirty="0"/>
              <a:t> to read a text called “Instructional Shifts Overview.” You can find this document in your </a:t>
            </a:r>
            <a:r>
              <a:rPr lang="en-US" dirty="0"/>
              <a:t>note catcher</a:t>
            </a:r>
            <a:r>
              <a:rPr lang="en-US" b="0" baseline="0" dirty="0"/>
              <a:t>. As you read, underline key words that indicate the core instructional change(s) of each shift. </a:t>
            </a:r>
          </a:p>
          <a:p>
            <a:endParaRPr lang="en-US" b="0" baseline="0" dirty="0"/>
          </a:p>
          <a:p>
            <a:r>
              <a:rPr lang="en-US" b="1" dirty="0"/>
              <a:t>Facilitator</a:t>
            </a:r>
            <a:r>
              <a:rPr lang="en-US" b="1" baseline="0" dirty="0"/>
              <a:t> does: </a:t>
            </a:r>
            <a:r>
              <a:rPr lang="en-US" b="0" baseline="0" dirty="0"/>
              <a:t>Provide a few minutes of independent work time.</a:t>
            </a:r>
            <a:r>
              <a:rPr lang="en-US" dirty="0"/>
              <a:t> Afterwards, click to reveal discussion prompts and have participants share at their tables. </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Handout Source: </a:t>
            </a:r>
            <a:r>
              <a:rPr lang="en-US" sz="1200" kern="1200" dirty="0">
                <a:solidFill>
                  <a:schemeClr val="tx1"/>
                </a:solidFill>
                <a:effectLst/>
                <a:latin typeface="+mn-lt"/>
                <a:ea typeface="+mn-ea"/>
                <a:cs typeface="+mn-cs"/>
              </a:rPr>
              <a:t>Student Achievement Partners. College- and Career-Ready Shifts in ELA/Literacy. Retrieved from</a:t>
            </a:r>
            <a:r>
              <a:rPr lang="en-US" sz="1200" b="1" kern="1200" dirty="0">
                <a:solidFill>
                  <a:schemeClr val="tx1"/>
                </a:solidFill>
                <a:effectLst/>
                <a:latin typeface="+mn-lt"/>
                <a:ea typeface="+mn-ea"/>
                <a:cs typeface="+mn-cs"/>
              </a:rPr>
              <a:t> </a:t>
            </a:r>
            <a:r>
              <a:rPr lang="en-US" sz="1200" u="sng" kern="1200" dirty="0">
                <a:solidFill>
                  <a:schemeClr val="tx1"/>
                </a:solidFill>
                <a:effectLst/>
                <a:latin typeface="+mn-lt"/>
                <a:ea typeface="+mn-ea"/>
                <a:cs typeface="+mn-cs"/>
                <a:hlinkClick r:id="rId3"/>
              </a:rPr>
              <a:t>https://achievethecore.org/page/2727/college-and-career-ready-shifts-in-ela-literacy</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89</a:t>
            </a:fld>
            <a:endParaRPr lang="en-US" dirty="0"/>
          </a:p>
        </p:txBody>
      </p:sp>
    </p:spTree>
    <p:extLst>
      <p:ext uri="{BB962C8B-B14F-4D97-AF65-F5344CB8AC3E}">
        <p14:creationId xmlns:p14="http://schemas.microsoft.com/office/powerpoint/2010/main" val="3552473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Shape 14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49" name="Shape 149"/>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1 min</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a:p>
            <a:pPr marL="171450" indent="-171450">
              <a:buSzPct val="100000"/>
            </a:pPr>
            <a:r>
              <a:rPr lang="en-US" sz="1200" b="0" i="0" u="none" strike="noStrike" cap="none" dirty="0">
                <a:solidFill>
                  <a:schemeClr val="dk1"/>
                </a:solidFill>
                <a:latin typeface="Calibri"/>
                <a:ea typeface="Calibri"/>
                <a:cs typeface="Calibri"/>
                <a:sym typeface="Calibri"/>
              </a:rPr>
              <a:t>Have someone read aloud this quote</a:t>
            </a:r>
            <a:r>
              <a:rPr lang="en-US" dirty="0"/>
              <a:t> or direct participants to read it off the screen. </a:t>
            </a:r>
          </a:p>
          <a:p>
            <a:pPr marL="171450" indent="-171450">
              <a:buSzPct val="100000"/>
            </a:pPr>
            <a:r>
              <a:rPr lang="en-US" dirty="0"/>
              <a:t>Emphasize that there is a growing body of research that demonstrates that using high quality curriculum materials has a significant positive impact on student achievement overall </a:t>
            </a:r>
            <a:r>
              <a:rPr lang="en-US" i="1" dirty="0"/>
              <a:t>and</a:t>
            </a:r>
            <a:r>
              <a:rPr lang="en-US" dirty="0"/>
              <a:t> decreases achievement gaps for students in low-income communities.</a:t>
            </a:r>
          </a:p>
          <a:p>
            <a:pPr marL="171450" indent="-171450">
              <a:buSzPct val="100000"/>
            </a:pPr>
            <a:r>
              <a:rPr lang="en-US" sz="1200" b="0" i="0" u="none" strike="noStrike" cap="none" dirty="0">
                <a:solidFill>
                  <a:schemeClr val="dk1"/>
                </a:solidFill>
                <a:latin typeface="Calibri"/>
                <a:ea typeface="Calibri"/>
                <a:cs typeface="Calibri"/>
                <a:sym typeface="Calibri"/>
              </a:rPr>
              <a:t>High quality curriculum is essentially just as important as </a:t>
            </a:r>
            <a:r>
              <a:rPr lang="en-US" dirty="0"/>
              <a:t>having a </a:t>
            </a:r>
            <a:r>
              <a:rPr lang="en-US" sz="1200" b="0" i="0" u="none" strike="noStrike" cap="none" dirty="0">
                <a:solidFill>
                  <a:schemeClr val="dk1"/>
                </a:solidFill>
                <a:latin typeface="Calibri"/>
                <a:ea typeface="Calibri"/>
                <a:cs typeface="Calibri"/>
                <a:sym typeface="Calibri"/>
              </a:rPr>
              <a:t>highly effective teacher.</a:t>
            </a:r>
            <a:endParaRPr lang="en-US" dirty="0"/>
          </a:p>
        </p:txBody>
      </p:sp>
      <p:sp>
        <p:nvSpPr>
          <p:cNvPr id="150" name="Shape 150"/>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9</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0070831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1 minute</a:t>
            </a:r>
            <a:endParaRPr lang="en-US" sz="1200" b="1" dirty="0"/>
          </a:p>
          <a:p>
            <a:endParaRPr lang="en-US" b="1" dirty="0">
              <a:solidFill>
                <a:srgbClr val="4C4C4C"/>
              </a:solidFill>
              <a:ea typeface="Calibri"/>
              <a:sym typeface="Calibri"/>
            </a:endParaRPr>
          </a:p>
          <a:p>
            <a:r>
              <a:rPr lang="en-US" b="1" dirty="0">
                <a:solidFill>
                  <a:srgbClr val="4C4C4C"/>
                </a:solidFill>
                <a:ea typeface="Calibri"/>
                <a:sym typeface="Calibri"/>
              </a:rPr>
              <a:t>Facilitator says: </a:t>
            </a:r>
            <a:r>
              <a:rPr lang="en-US" b="0" dirty="0">
                <a:solidFill>
                  <a:srgbClr val="4C4C4C"/>
                </a:solidFill>
                <a:ea typeface="Calibri"/>
                <a:sym typeface="Calibri"/>
              </a:rPr>
              <a:t>Let’s start with complexity. </a:t>
            </a:r>
            <a:r>
              <a:rPr lang="en-US" dirty="0">
                <a:solidFill>
                  <a:srgbClr val="4C4C4C"/>
                </a:solidFill>
                <a:ea typeface="Calibri"/>
                <a:sym typeface="Calibri"/>
              </a:rPr>
              <a:t>What words did you underline? </a:t>
            </a:r>
          </a:p>
          <a:p>
            <a:endParaRPr lang="en-US" dirty="0">
              <a:solidFill>
                <a:srgbClr val="4C4C4C"/>
              </a:solidFill>
              <a:ea typeface="Calibri"/>
              <a:sym typeface="Calibri"/>
            </a:endParaRPr>
          </a:p>
          <a:p>
            <a:r>
              <a:rPr lang="en-US" b="1" dirty="0">
                <a:solidFill>
                  <a:srgbClr val="4C4C4C"/>
                </a:solidFill>
                <a:ea typeface="Calibri"/>
                <a:sym typeface="Calibri"/>
              </a:rPr>
              <a:t>Facilitator does: </a:t>
            </a:r>
            <a:r>
              <a:rPr lang="en-US" b="0" dirty="0">
                <a:solidFill>
                  <a:srgbClr val="4C4C4C"/>
                </a:solidFill>
                <a:ea typeface="Calibri"/>
                <a:sym typeface="Calibri"/>
              </a:rPr>
              <a:t>Have a few people share out the</a:t>
            </a:r>
            <a:r>
              <a:rPr lang="en-US" b="0" baseline="0" dirty="0">
                <a:solidFill>
                  <a:srgbClr val="4C4C4C"/>
                </a:solidFill>
                <a:ea typeface="Calibri"/>
                <a:sym typeface="Calibri"/>
              </a:rPr>
              <a:t> words they think indicate the core instructional change of this shift. </a:t>
            </a:r>
            <a:endParaRPr lang="en-US" b="1" dirty="0">
              <a:solidFill>
                <a:srgbClr val="4C4C4C"/>
              </a:solidFill>
              <a:ea typeface="Calibri"/>
              <a:sym typeface="Calibri"/>
            </a:endParaRPr>
          </a:p>
          <a:p>
            <a:endParaRPr lang="en-US" b="0" dirty="0">
              <a:solidFill>
                <a:srgbClr val="4C4C4C"/>
              </a:solidFill>
              <a:ea typeface="Calibri"/>
              <a:sym typeface="Calibri"/>
            </a:endParaRPr>
          </a:p>
          <a:p>
            <a:r>
              <a:rPr lang="en-US" b="1" dirty="0">
                <a:solidFill>
                  <a:srgbClr val="4C4C4C"/>
                </a:solidFill>
                <a:ea typeface="Calibri"/>
                <a:sym typeface="Calibri"/>
              </a:rPr>
              <a:t>Facilitator says: </a:t>
            </a:r>
            <a:r>
              <a:rPr lang="en-US" b="0" dirty="0">
                <a:solidFill>
                  <a:srgbClr val="4C4C4C"/>
                </a:solidFill>
                <a:ea typeface="Calibri"/>
                <a:sym typeface="Calibri"/>
              </a:rPr>
              <a:t>So what exactly do we mean by “complex text?” To help make this more concrete, we are going to revisit the</a:t>
            </a:r>
            <a:r>
              <a:rPr lang="en-US" b="0" baseline="0" dirty="0">
                <a:solidFill>
                  <a:srgbClr val="4C4C4C"/>
                </a:solidFill>
                <a:ea typeface="Calibri"/>
                <a:sym typeface="Calibri"/>
              </a:rPr>
              <a:t> two texts from our experiential.</a:t>
            </a:r>
            <a:endParaRPr lang="en-US" b="0" dirty="0"/>
          </a:p>
        </p:txBody>
      </p:sp>
      <p:sp>
        <p:nvSpPr>
          <p:cNvPr id="4" name="Slide Number Placeholder 3"/>
          <p:cNvSpPr>
            <a:spLocks noGrp="1"/>
          </p:cNvSpPr>
          <p:nvPr>
            <p:ph type="sldNum" sz="quarter" idx="10"/>
          </p:nvPr>
        </p:nvSpPr>
        <p:spPr/>
        <p:txBody>
          <a:bodyPr/>
          <a:lstStyle/>
          <a:p>
            <a:fld id="{86425DA3-A274-D349-A373-1D0D30C163E5}" type="slidenum">
              <a:rPr lang="en-US" smtClean="0"/>
              <a:t>90</a:t>
            </a:fld>
            <a:endParaRPr lang="en-US" dirty="0"/>
          </a:p>
        </p:txBody>
      </p:sp>
    </p:spTree>
    <p:extLst>
      <p:ext uri="{BB962C8B-B14F-4D97-AF65-F5344CB8AC3E}">
        <p14:creationId xmlns:p14="http://schemas.microsoft.com/office/powerpoint/2010/main" val="80375271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5 minutes</a:t>
            </a:r>
            <a:endParaRPr lang="en-US" sz="1200" b="1" dirty="0"/>
          </a:p>
          <a:p>
            <a:endParaRPr lang="en-US" b="1" dirty="0">
              <a:solidFill>
                <a:srgbClr val="4C4C4C"/>
              </a:solidFill>
              <a:ea typeface="Calibri"/>
              <a:sym typeface="Calibri"/>
            </a:endParaRPr>
          </a:p>
          <a:p>
            <a:r>
              <a:rPr lang="en-US" b="1" dirty="0">
                <a:solidFill>
                  <a:srgbClr val="4C4C4C"/>
                </a:solidFill>
                <a:ea typeface="Calibri"/>
                <a:sym typeface="Calibri"/>
              </a:rPr>
              <a:t>Facilitator does: </a:t>
            </a:r>
            <a:r>
              <a:rPr lang="en-US" b="0" dirty="0">
                <a:solidFill>
                  <a:srgbClr val="4C4C4C"/>
                </a:solidFill>
                <a:ea typeface="Calibri"/>
                <a:sym typeface="Calibri"/>
              </a:rPr>
              <a:t>Review discussion prompt (or have a volunteer read it aloud for the group). Encourage participants to be specific</a:t>
            </a:r>
            <a:r>
              <a:rPr lang="en-US" b="0" baseline="0" dirty="0">
                <a:solidFill>
                  <a:srgbClr val="4C4C4C"/>
                </a:solidFill>
                <a:ea typeface="Calibri"/>
                <a:sym typeface="Calibri"/>
              </a:rPr>
              <a:t> and cite evidence from the texts. </a:t>
            </a:r>
            <a:r>
              <a:rPr lang="en-US" b="0" dirty="0">
                <a:solidFill>
                  <a:srgbClr val="4C4C4C"/>
                </a:solidFill>
                <a:ea typeface="Calibri"/>
                <a:sym typeface="Calibri"/>
              </a:rPr>
              <a:t>Circulate to listen in to conversations and identify people you may want to share out during the whole group debrief.</a:t>
            </a:r>
            <a:r>
              <a:rPr lang="en-US" b="0" baseline="0" dirty="0">
                <a:solidFill>
                  <a:srgbClr val="4C4C4C"/>
                </a:solidFill>
                <a:ea typeface="Calibri"/>
                <a:sym typeface="Calibri"/>
              </a:rPr>
              <a:t>  </a:t>
            </a:r>
          </a:p>
          <a:p>
            <a:endParaRPr lang="en-US" b="0" baseline="0" dirty="0">
              <a:solidFill>
                <a:srgbClr val="4C4C4C"/>
              </a:solidFill>
              <a:ea typeface="Calibri"/>
              <a:sym typeface="Calibri"/>
            </a:endParaRPr>
          </a:p>
          <a:p>
            <a:r>
              <a:rPr lang="en-US" b="0" baseline="0" dirty="0">
                <a:solidFill>
                  <a:srgbClr val="4C4C4C"/>
                </a:solidFill>
                <a:ea typeface="Calibri"/>
                <a:sym typeface="Calibri"/>
              </a:rPr>
              <a:t>Afterwards, invite participants to share out with the whole group. </a:t>
            </a:r>
            <a:endParaRPr lang="en-US" dirty="0">
              <a:solidFill>
                <a:srgbClr val="4C4C4C"/>
              </a:solidFill>
              <a:ea typeface="Calibri"/>
              <a:sym typeface="Calibri"/>
            </a:endParaRP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91</a:t>
            </a:fld>
            <a:endParaRPr lang="en-US" dirty="0"/>
          </a:p>
        </p:txBody>
      </p:sp>
    </p:spTree>
    <p:extLst>
      <p:ext uri="{BB962C8B-B14F-4D97-AF65-F5344CB8AC3E}">
        <p14:creationId xmlns:p14="http://schemas.microsoft.com/office/powerpoint/2010/main" val="314472317"/>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5 minutes</a:t>
            </a:r>
          </a:p>
          <a:p>
            <a:endParaRPr lang="en-US" dirty="0"/>
          </a:p>
          <a:p>
            <a:r>
              <a:rPr lang="en-US" b="1" dirty="0"/>
              <a:t>Facilitator does: </a:t>
            </a:r>
            <a:r>
              <a:rPr lang="en-US" b="0" dirty="0"/>
              <a:t>Acknowledge/draw upon examples participants shared</a:t>
            </a:r>
            <a:r>
              <a:rPr lang="en-US" b="0" baseline="0" dirty="0"/>
              <a:t> in the debrief on the previous slide and explain that some of the things they named are actually what we refer to as “qualitative features of complexity.”  </a:t>
            </a:r>
          </a:p>
          <a:p>
            <a:endParaRPr lang="en-US" b="1" dirty="0"/>
          </a:p>
          <a:p>
            <a:r>
              <a:rPr lang="en-US" b="1" dirty="0"/>
              <a:t>Facilitator says: </a:t>
            </a:r>
            <a:r>
              <a:rPr lang="en-US" dirty="0"/>
              <a:t>There are four “big buckets” of text complexity:</a:t>
            </a:r>
            <a:r>
              <a:rPr lang="en-US" baseline="0" dirty="0"/>
              <a:t> </a:t>
            </a:r>
            <a:endParaRPr lang="en-US" dirty="0"/>
          </a:p>
          <a:p>
            <a:pPr marL="171450" indent="-171450">
              <a:buFont typeface="Arial" charset="0"/>
              <a:buChar char="•"/>
            </a:pPr>
            <a:r>
              <a:rPr lang="en-US" dirty="0"/>
              <a:t>Text Structure</a:t>
            </a:r>
          </a:p>
          <a:p>
            <a:pPr marL="171450" indent="-171450">
              <a:buFont typeface="Arial" charset="0"/>
              <a:buChar char="•"/>
            </a:pPr>
            <a:r>
              <a:rPr lang="en-US" dirty="0"/>
              <a:t>Language Features</a:t>
            </a:r>
          </a:p>
          <a:p>
            <a:pPr marL="171450" indent="-171450">
              <a:buFont typeface="Arial" charset="0"/>
              <a:buChar char="•"/>
            </a:pPr>
            <a:r>
              <a:rPr lang="en-US" dirty="0"/>
              <a:t>Meaning </a:t>
            </a:r>
          </a:p>
          <a:p>
            <a:pPr marL="171450" indent="-171450">
              <a:buFont typeface="Arial" charset="0"/>
              <a:buChar char="•"/>
            </a:pPr>
            <a:r>
              <a:rPr lang="en-US" dirty="0"/>
              <a:t>Knowledge</a:t>
            </a:r>
            <a:r>
              <a:rPr lang="en-US" baseline="0" dirty="0"/>
              <a:t> Demands</a:t>
            </a:r>
          </a:p>
          <a:p>
            <a:endParaRPr lang="en-US" baseline="0" dirty="0"/>
          </a:p>
          <a:p>
            <a:r>
              <a:rPr lang="en-US" b="1" baseline="0" dirty="0"/>
              <a:t>Facilitator says: </a:t>
            </a:r>
            <a:r>
              <a:rPr lang="en-US" baseline="0" dirty="0"/>
              <a:t>Take a moment and refer to the graphic organizer in your note-catchers to see what types of features fall within each of these buckets.</a:t>
            </a:r>
          </a:p>
          <a:p>
            <a:endParaRPr lang="en-US" baseline="0" dirty="0"/>
          </a:p>
          <a:p>
            <a:r>
              <a:rPr lang="en-US" b="1" baseline="0" dirty="0"/>
              <a:t>Facilitator says: </a:t>
            </a:r>
            <a:r>
              <a:rPr lang="en-US" baseline="0" dirty="0"/>
              <a:t>For our purposes and to help make some of this more concrete, we are now going to look at a few examples from our experiential.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92</a:t>
            </a:fld>
            <a:endParaRPr lang="en-US" dirty="0"/>
          </a:p>
        </p:txBody>
      </p:sp>
    </p:spTree>
    <p:extLst>
      <p:ext uri="{BB962C8B-B14F-4D97-AF65-F5344CB8AC3E}">
        <p14:creationId xmlns:p14="http://schemas.microsoft.com/office/powerpoint/2010/main" val="1023710746"/>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3 minutes</a:t>
            </a:r>
            <a:endParaRPr lang="en-US" sz="1200" b="1" dirty="0"/>
          </a:p>
          <a:p>
            <a:pPr marL="0" marR="0" lvl="0" indent="0" algn="l" rtl="0">
              <a:spcBef>
                <a:spcPts val="0"/>
              </a:spcBef>
              <a:spcAft>
                <a:spcPts val="0"/>
              </a:spcAft>
              <a:buClr>
                <a:schemeClr val="dk1"/>
              </a:buClr>
              <a:buSzPct val="25000"/>
              <a:buFont typeface="Calibri"/>
              <a:buNone/>
            </a:pPr>
            <a:endParaRPr lang="en-US" sz="1200" b="0" i="0" u="none" strike="noStrike" cap="none" dirty="0">
              <a:solidFill>
                <a:schemeClr val="dk1"/>
              </a:solidFill>
              <a:latin typeface="+mn-lt"/>
              <a:ea typeface="Calibri"/>
              <a:cs typeface="Calibri"/>
              <a:sym typeface="Calibri"/>
            </a:endParaRPr>
          </a:p>
          <a:p>
            <a:pPr marL="0" marR="0" lvl="0" indent="0" algn="l" rtl="0">
              <a:spcBef>
                <a:spcPts val="0"/>
              </a:spcBef>
              <a:spcAft>
                <a:spcPts val="0"/>
              </a:spcAft>
              <a:buClr>
                <a:schemeClr val="dk1"/>
              </a:buClr>
              <a:buSzPct val="25000"/>
              <a:buFont typeface="Calibri"/>
              <a:buNone/>
            </a:pPr>
            <a:r>
              <a:rPr lang="en-US" sz="1200" b="1" i="0" u="none" strike="noStrike" cap="none" dirty="0">
                <a:solidFill>
                  <a:schemeClr val="dk1"/>
                </a:solidFill>
                <a:latin typeface="+mn-lt"/>
                <a:ea typeface="Calibri"/>
                <a:cs typeface="Calibri"/>
                <a:sym typeface="Calibri"/>
              </a:rPr>
              <a:t>Facilitator</a:t>
            </a:r>
            <a:r>
              <a:rPr lang="en-US" sz="1200" b="1" i="0" u="none" strike="noStrike" cap="none" baseline="0" dirty="0">
                <a:solidFill>
                  <a:schemeClr val="dk1"/>
                </a:solidFill>
                <a:latin typeface="+mn-lt"/>
                <a:ea typeface="Calibri"/>
                <a:cs typeface="Calibri"/>
                <a:sym typeface="Calibri"/>
              </a:rPr>
              <a:t> says: </a:t>
            </a:r>
            <a:r>
              <a:rPr lang="en-US" sz="1200" b="0" i="0" u="none" strike="noStrike" cap="none" dirty="0">
                <a:solidFill>
                  <a:schemeClr val="dk1"/>
                </a:solidFill>
                <a:latin typeface="+mn-lt"/>
                <a:ea typeface="Calibri"/>
                <a:cs typeface="Calibri"/>
                <a:sym typeface="Calibri"/>
              </a:rPr>
              <a:t>Take a moment to review each</a:t>
            </a:r>
            <a:r>
              <a:rPr lang="en-US" sz="1200" b="0" i="0" u="none" strike="noStrike" cap="none" baseline="0" dirty="0">
                <a:solidFill>
                  <a:schemeClr val="dk1"/>
                </a:solidFill>
                <a:latin typeface="+mn-lt"/>
                <a:ea typeface="Calibri"/>
                <a:cs typeface="Calibri"/>
                <a:sym typeface="Calibri"/>
              </a:rPr>
              <a:t> of these sentences. The first sentence comes from the less complex text we read in the pre-shifts experiential, while the second sentence comes from the more complex text we read in the post-shifts experiential. </a:t>
            </a:r>
          </a:p>
          <a:p>
            <a:pPr marL="0" marR="0" lvl="0" indent="0" algn="l" rtl="0">
              <a:spcBef>
                <a:spcPts val="0"/>
              </a:spcBef>
              <a:spcAft>
                <a:spcPts val="0"/>
              </a:spcAft>
              <a:buClr>
                <a:schemeClr val="dk1"/>
              </a:buClr>
              <a:buSzPct val="25000"/>
              <a:buFont typeface="Calibri"/>
              <a:buNone/>
            </a:pPr>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spcAft>
                <a:spcPts val="0"/>
              </a:spcAft>
              <a:buClr>
                <a:schemeClr val="dk1"/>
              </a:buClr>
              <a:buSzPct val="25000"/>
              <a:buFont typeface="Calibri"/>
              <a:buNone/>
            </a:pPr>
            <a:r>
              <a:rPr lang="en-US" sz="1200" b="1" i="0" u="none" strike="noStrike" cap="none" baseline="0" dirty="0">
                <a:solidFill>
                  <a:schemeClr val="dk1"/>
                </a:solidFill>
                <a:latin typeface="+mn-lt"/>
                <a:ea typeface="Calibri"/>
                <a:cs typeface="Calibri"/>
                <a:sym typeface="Calibri"/>
              </a:rPr>
              <a:t>Facilitator does: </a:t>
            </a:r>
            <a:r>
              <a:rPr lang="en-US" sz="1200" b="0" i="0" u="none" strike="noStrike" cap="none" baseline="0" dirty="0">
                <a:solidFill>
                  <a:schemeClr val="dk1"/>
                </a:solidFill>
                <a:latin typeface="+mn-lt"/>
                <a:ea typeface="Calibri"/>
                <a:cs typeface="Calibri"/>
                <a:sym typeface="Calibri"/>
              </a:rPr>
              <a:t>Provide wait time. </a:t>
            </a:r>
            <a:endParaRPr lang="en-US" sz="1200" b="1" i="0" u="none" strike="noStrike" cap="none" baseline="0" dirty="0">
              <a:solidFill>
                <a:schemeClr val="dk1"/>
              </a:solidFill>
              <a:latin typeface="+mn-lt"/>
              <a:ea typeface="Calibri"/>
              <a:cs typeface="Calibri"/>
              <a:sym typeface="Calibri"/>
            </a:endParaRPr>
          </a:p>
          <a:p>
            <a:pPr marL="0" marR="0" lvl="0" indent="0" algn="l" rtl="0">
              <a:spcBef>
                <a:spcPts val="0"/>
              </a:spcBef>
              <a:spcAft>
                <a:spcPts val="0"/>
              </a:spcAft>
              <a:buClr>
                <a:schemeClr val="dk1"/>
              </a:buClr>
              <a:buSzPct val="25000"/>
              <a:buFont typeface="Calibri"/>
              <a:buNone/>
            </a:pPr>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spcAft>
                <a:spcPts val="0"/>
              </a:spcAft>
              <a:buClr>
                <a:schemeClr val="dk1"/>
              </a:buClr>
              <a:buSzPct val="25000"/>
              <a:buFont typeface="Calibri"/>
              <a:buNone/>
            </a:pPr>
            <a:r>
              <a:rPr lang="en-US" sz="1200" b="1" i="0" u="none" strike="noStrike" cap="none" baseline="0" dirty="0">
                <a:solidFill>
                  <a:schemeClr val="dk1"/>
                </a:solidFill>
                <a:latin typeface="+mn-lt"/>
                <a:ea typeface="Calibri"/>
                <a:cs typeface="Calibri"/>
                <a:sym typeface="Calibri"/>
              </a:rPr>
              <a:t>Facilitator says: </a:t>
            </a:r>
            <a:r>
              <a:rPr lang="en-US" sz="1200" b="0" i="0" u="none" strike="noStrike" cap="none" baseline="0" dirty="0">
                <a:solidFill>
                  <a:schemeClr val="dk1"/>
                </a:solidFill>
                <a:latin typeface="+mn-lt"/>
                <a:ea typeface="Calibri"/>
                <a:cs typeface="Calibri"/>
                <a:sym typeface="Calibri"/>
              </a:rPr>
              <a:t>What makes this second sentence more complex?</a:t>
            </a:r>
          </a:p>
          <a:p>
            <a:pPr marL="0" marR="0" lvl="0" indent="0" algn="l" rtl="0">
              <a:spcBef>
                <a:spcPts val="0"/>
              </a:spcBef>
              <a:spcAft>
                <a:spcPts val="0"/>
              </a:spcAft>
              <a:buClr>
                <a:schemeClr val="dk1"/>
              </a:buClr>
              <a:buSzPct val="25000"/>
              <a:buFont typeface="Calibri"/>
              <a:buNone/>
            </a:pPr>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spcAft>
                <a:spcPts val="0"/>
              </a:spcAft>
              <a:buClr>
                <a:schemeClr val="dk1"/>
              </a:buClr>
              <a:buSzPct val="25000"/>
              <a:buFont typeface="Calibri"/>
              <a:buNone/>
            </a:pPr>
            <a:r>
              <a:rPr lang="en-US" sz="1200" b="1" i="0" u="none" strike="noStrike" cap="none" baseline="0" dirty="0">
                <a:solidFill>
                  <a:schemeClr val="dk1"/>
                </a:solidFill>
                <a:latin typeface="+mn-lt"/>
                <a:ea typeface="Calibri"/>
                <a:cs typeface="Calibri"/>
                <a:sym typeface="Calibri"/>
              </a:rPr>
              <a:t>Facilitator does: </a:t>
            </a:r>
            <a:r>
              <a:rPr lang="en-US" sz="1200" b="0" i="0" u="none" strike="noStrike" cap="none" baseline="0" dirty="0">
                <a:solidFill>
                  <a:schemeClr val="dk1"/>
                </a:solidFill>
                <a:latin typeface="+mn-lt"/>
                <a:ea typeface="Calibri"/>
                <a:cs typeface="Calibri"/>
                <a:sym typeface="Calibri"/>
              </a:rPr>
              <a:t>Have participants discuss with a partner, then have them share out with the whole group. </a:t>
            </a:r>
          </a:p>
          <a:p>
            <a:pPr marL="171450" marR="0" lvl="0" indent="-171450" algn="l" rtl="0">
              <a:spcBef>
                <a:spcPts val="0"/>
              </a:spcBef>
              <a:spcAft>
                <a:spcPts val="0"/>
              </a:spcAft>
              <a:buClr>
                <a:schemeClr val="dk1"/>
              </a:buClr>
              <a:buSzPct val="25000"/>
              <a:buFont typeface="Arial" charset="0"/>
              <a:buChar char="•"/>
            </a:pPr>
            <a:r>
              <a:rPr lang="en-US" sz="1200" b="0" i="0" u="none" strike="noStrike" cap="none" baseline="0" dirty="0">
                <a:solidFill>
                  <a:schemeClr val="dk1"/>
                </a:solidFill>
                <a:latin typeface="+mn-lt"/>
                <a:ea typeface="Calibri"/>
                <a:cs typeface="Calibri"/>
                <a:sym typeface="Calibri"/>
              </a:rPr>
              <a:t>Look for: </a:t>
            </a:r>
          </a:p>
          <a:p>
            <a:pPr marL="628650" marR="0" lvl="1" indent="-171450" algn="l" rtl="0">
              <a:spcBef>
                <a:spcPts val="0"/>
              </a:spcBef>
              <a:spcAft>
                <a:spcPts val="0"/>
              </a:spcAft>
              <a:buClr>
                <a:schemeClr val="dk1"/>
              </a:buClr>
              <a:buSzPct val="25000"/>
              <a:buFont typeface="Arial" charset="0"/>
              <a:buChar char="•"/>
            </a:pPr>
            <a:r>
              <a:rPr lang="en-US" sz="1200" b="0" i="0" u="none" strike="noStrike" cap="none" baseline="0" dirty="0">
                <a:solidFill>
                  <a:schemeClr val="dk1"/>
                </a:solidFill>
                <a:latin typeface="+mn-lt"/>
                <a:ea typeface="Calibri"/>
                <a:cs typeface="Calibri"/>
                <a:sym typeface="Calibri"/>
              </a:rPr>
              <a:t>More complex sentence structure and syntax </a:t>
            </a:r>
          </a:p>
          <a:p>
            <a:pPr marL="628650" marR="0" lvl="1" indent="-171450" algn="l" rtl="0">
              <a:spcBef>
                <a:spcPts val="0"/>
              </a:spcBef>
              <a:spcAft>
                <a:spcPts val="0"/>
              </a:spcAft>
              <a:buClr>
                <a:schemeClr val="dk1"/>
              </a:buClr>
              <a:buSzPct val="25000"/>
              <a:buFont typeface="Arial" charset="0"/>
              <a:buChar char="•"/>
            </a:pPr>
            <a:r>
              <a:rPr lang="en-US" sz="1200" b="0" i="0" u="none" strike="noStrike" cap="none" baseline="0" dirty="0">
                <a:solidFill>
                  <a:schemeClr val="dk1"/>
                </a:solidFill>
                <a:latin typeface="+mn-lt"/>
                <a:ea typeface="Calibri"/>
                <a:cs typeface="Calibri"/>
                <a:sym typeface="Calibri"/>
              </a:rPr>
              <a:t>Unfamiliar phrases (i.e. “come to pass”) </a:t>
            </a:r>
          </a:p>
          <a:p>
            <a:pPr marL="171450" marR="0" lvl="0" indent="-171450" algn="l" rtl="0">
              <a:spcBef>
                <a:spcPts val="0"/>
              </a:spcBef>
              <a:spcAft>
                <a:spcPts val="0"/>
              </a:spcAft>
              <a:buClr>
                <a:schemeClr val="dk1"/>
              </a:buClr>
              <a:buSzPct val="25000"/>
              <a:buFont typeface="Arial" charset="0"/>
              <a:buChar char="•"/>
            </a:pPr>
            <a:r>
              <a:rPr lang="en-US" sz="1200" b="0" i="0" u="none" strike="noStrike" cap="none" baseline="0" dirty="0">
                <a:solidFill>
                  <a:schemeClr val="dk1"/>
                </a:solidFill>
                <a:latin typeface="+mn-lt"/>
                <a:ea typeface="Calibri"/>
                <a:cs typeface="Calibri"/>
                <a:sym typeface="Calibri"/>
              </a:rPr>
              <a:t>Important to point out that both of these sentences are describing main characters in the story and do it in very different ways – the less complex text just explicitly states who Jupiter is and what he thinks about the people on Earth.  In the more complex text, the author uses a more complex sentence structure to provide background on what the character’s name means to shed light on what this character thinks/believes. </a:t>
            </a:r>
          </a:p>
          <a:p>
            <a:pPr marL="628650" marR="0" lvl="1" indent="-171450" algn="l" rtl="0">
              <a:spcBef>
                <a:spcPts val="0"/>
              </a:spcBef>
              <a:spcAft>
                <a:spcPts val="0"/>
              </a:spcAft>
              <a:buClr>
                <a:schemeClr val="dk1"/>
              </a:buClr>
              <a:buSzPct val="25000"/>
              <a:buFont typeface="Arial" charset="0"/>
              <a:buChar char="•"/>
            </a:pPr>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spcAft>
                <a:spcPts val="0"/>
              </a:spcAft>
              <a:buClr>
                <a:schemeClr val="dk1"/>
              </a:buClr>
              <a:buSzPct val="25000"/>
              <a:buFont typeface="Calibri"/>
              <a:buNone/>
            </a:pPr>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spcAft>
                <a:spcPts val="0"/>
              </a:spcAft>
              <a:buClr>
                <a:schemeClr val="dk1"/>
              </a:buClr>
              <a:buSzPct val="25000"/>
              <a:buFont typeface="Calibri"/>
              <a:buNone/>
            </a:pPr>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spcAft>
                <a:spcPts val="0"/>
              </a:spcAft>
              <a:buClr>
                <a:schemeClr val="dk1"/>
              </a:buClr>
              <a:buSzPct val="25000"/>
              <a:buFont typeface="Calibri"/>
              <a:buNone/>
            </a:pPr>
            <a:r>
              <a:rPr lang="en-US" sz="1200" b="0" i="0" u="none" strike="noStrike" cap="none" baseline="0" dirty="0">
                <a:solidFill>
                  <a:schemeClr val="dk1"/>
                </a:solidFill>
                <a:latin typeface="+mn-lt"/>
                <a:ea typeface="Calibri"/>
                <a:cs typeface="Calibri"/>
                <a:sym typeface="Calibri"/>
              </a:rPr>
              <a:t>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93</a:t>
            </a:fld>
            <a:endParaRPr lang="en-US" dirty="0"/>
          </a:p>
        </p:txBody>
      </p:sp>
    </p:spTree>
    <p:extLst>
      <p:ext uri="{BB962C8B-B14F-4D97-AF65-F5344CB8AC3E}">
        <p14:creationId xmlns:p14="http://schemas.microsoft.com/office/powerpoint/2010/main" val="487974145"/>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3 minutes</a:t>
            </a:r>
            <a:endParaRPr lang="en-US" sz="1200" b="1" dirty="0"/>
          </a:p>
          <a:p>
            <a:pPr marL="0" marR="0" lvl="0" indent="0" algn="l" rtl="0">
              <a:spcBef>
                <a:spcPts val="0"/>
              </a:spcBef>
              <a:spcAft>
                <a:spcPts val="0"/>
              </a:spcAft>
              <a:buClr>
                <a:schemeClr val="dk1"/>
              </a:buClr>
              <a:buSzPct val="25000"/>
              <a:buFont typeface="Calibri"/>
              <a:buNone/>
            </a:pPr>
            <a:endParaRPr lang="en-US" sz="1200" b="0" i="0" u="none" strike="noStrike" cap="none" dirty="0">
              <a:solidFill>
                <a:schemeClr val="dk1"/>
              </a:solidFill>
              <a:latin typeface="+mn-lt"/>
              <a:ea typeface="Calibri"/>
              <a:cs typeface="Calibri"/>
              <a:sym typeface="Calibri"/>
            </a:endParaRPr>
          </a:p>
          <a:p>
            <a:pPr marL="0" marR="0" lvl="0" indent="0" algn="l" rtl="0">
              <a:spcBef>
                <a:spcPts val="0"/>
              </a:spcBef>
              <a:spcAft>
                <a:spcPts val="0"/>
              </a:spcAft>
              <a:buClr>
                <a:schemeClr val="dk1"/>
              </a:buClr>
              <a:buSzPct val="25000"/>
              <a:buFont typeface="Calibri"/>
              <a:buNone/>
            </a:pPr>
            <a:r>
              <a:rPr lang="en-US" sz="1200" b="1" i="0" u="none" strike="noStrike" cap="none" dirty="0">
                <a:solidFill>
                  <a:schemeClr val="dk1"/>
                </a:solidFill>
                <a:latin typeface="+mn-lt"/>
                <a:ea typeface="Calibri"/>
                <a:cs typeface="Calibri"/>
                <a:sym typeface="Calibri"/>
              </a:rPr>
              <a:t>Facilitator</a:t>
            </a:r>
            <a:r>
              <a:rPr lang="en-US" sz="1200" b="1" i="0" u="none" strike="noStrike" cap="none" baseline="0" dirty="0">
                <a:solidFill>
                  <a:schemeClr val="dk1"/>
                </a:solidFill>
                <a:latin typeface="+mn-lt"/>
                <a:ea typeface="Calibri"/>
                <a:cs typeface="Calibri"/>
                <a:sym typeface="Calibri"/>
              </a:rPr>
              <a:t> says: </a:t>
            </a:r>
            <a:r>
              <a:rPr lang="en-US" sz="1200" b="0" i="0" u="none" strike="noStrike" cap="none" dirty="0">
                <a:solidFill>
                  <a:schemeClr val="dk1"/>
                </a:solidFill>
                <a:latin typeface="+mn-lt"/>
                <a:ea typeface="Calibri"/>
                <a:cs typeface="Calibri"/>
                <a:sym typeface="Calibri"/>
              </a:rPr>
              <a:t>What about these two examples?</a:t>
            </a:r>
            <a:r>
              <a:rPr lang="en-US" sz="1200" b="0" i="0" u="none" strike="noStrike" cap="none" baseline="0" dirty="0">
                <a:solidFill>
                  <a:schemeClr val="dk1"/>
                </a:solidFill>
                <a:latin typeface="+mn-lt"/>
                <a:ea typeface="Calibri"/>
                <a:cs typeface="Calibri"/>
                <a:sym typeface="Calibri"/>
              </a:rPr>
              <a:t> </a:t>
            </a:r>
            <a:r>
              <a:rPr lang="en-US" sz="1200" b="0" i="0" u="none" strike="noStrike" cap="none" dirty="0">
                <a:solidFill>
                  <a:schemeClr val="dk1"/>
                </a:solidFill>
                <a:latin typeface="+mn-lt"/>
                <a:ea typeface="Calibri"/>
                <a:cs typeface="Calibri"/>
                <a:sym typeface="Calibri"/>
              </a:rPr>
              <a:t>Which sentence is more complex? What</a:t>
            </a:r>
            <a:r>
              <a:rPr lang="en-US" sz="1200" b="0" i="0" u="none" strike="noStrike" cap="none" baseline="0" dirty="0">
                <a:solidFill>
                  <a:schemeClr val="dk1"/>
                </a:solidFill>
                <a:latin typeface="+mn-lt"/>
                <a:ea typeface="Calibri"/>
                <a:cs typeface="Calibri"/>
                <a:sym typeface="Calibri"/>
              </a:rPr>
              <a:t> makes it more complex?</a:t>
            </a:r>
          </a:p>
          <a:p>
            <a:pPr marL="0" marR="0" lvl="0" indent="0" algn="l" rtl="0">
              <a:spcBef>
                <a:spcPts val="0"/>
              </a:spcBef>
              <a:spcAft>
                <a:spcPts val="0"/>
              </a:spcAft>
              <a:buClr>
                <a:schemeClr val="dk1"/>
              </a:buClr>
              <a:buSzPct val="25000"/>
              <a:buFont typeface="Calibri"/>
              <a:buNone/>
            </a:pPr>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spcAft>
                <a:spcPts val="0"/>
              </a:spcAft>
              <a:buClr>
                <a:schemeClr val="dk1"/>
              </a:buClr>
              <a:buSzPct val="25000"/>
              <a:buFont typeface="Calibri"/>
              <a:buNone/>
            </a:pPr>
            <a:r>
              <a:rPr lang="en-US" sz="1200" b="1" i="0" u="none" strike="noStrike" cap="none" baseline="0" dirty="0">
                <a:solidFill>
                  <a:schemeClr val="dk1"/>
                </a:solidFill>
                <a:latin typeface="+mn-lt"/>
                <a:ea typeface="Calibri"/>
                <a:cs typeface="Calibri"/>
                <a:sym typeface="Calibri"/>
              </a:rPr>
              <a:t>Facilitator does: </a:t>
            </a:r>
            <a:r>
              <a:rPr lang="en-US" sz="1200" b="0" i="0" u="none" strike="noStrike" cap="none" baseline="0" dirty="0">
                <a:solidFill>
                  <a:schemeClr val="dk1"/>
                </a:solidFill>
                <a:latin typeface="+mn-lt"/>
                <a:ea typeface="Calibri"/>
                <a:cs typeface="Calibri"/>
                <a:sym typeface="Calibri"/>
              </a:rPr>
              <a:t>Provide wait time, then have participants discuss with a partner. Then, ask a few people to share out with the group. </a:t>
            </a:r>
          </a:p>
          <a:p>
            <a:pPr marL="171450" marR="0" lvl="0" indent="-171450" algn="l" rtl="0">
              <a:spcBef>
                <a:spcPts val="0"/>
              </a:spcBef>
              <a:spcAft>
                <a:spcPts val="0"/>
              </a:spcAft>
              <a:buClr>
                <a:schemeClr val="dk1"/>
              </a:buClr>
              <a:buSzPct val="25000"/>
              <a:buFont typeface="Arial" charset="0"/>
              <a:buChar char="•"/>
            </a:pPr>
            <a:r>
              <a:rPr lang="en-US" sz="1200" b="0" i="0" u="none" strike="noStrike" cap="none" baseline="0" dirty="0">
                <a:solidFill>
                  <a:schemeClr val="dk1"/>
                </a:solidFill>
                <a:latin typeface="+mn-lt"/>
                <a:ea typeface="Calibri"/>
                <a:cs typeface="Calibri"/>
                <a:sym typeface="Calibri"/>
              </a:rPr>
              <a:t>Look for: </a:t>
            </a:r>
          </a:p>
          <a:p>
            <a:pPr marL="628650" marR="0" lvl="1" indent="-171450" algn="l" rtl="0">
              <a:spcBef>
                <a:spcPts val="0"/>
              </a:spcBef>
              <a:spcAft>
                <a:spcPts val="0"/>
              </a:spcAft>
              <a:buClr>
                <a:schemeClr val="dk1"/>
              </a:buClr>
              <a:buSzPct val="25000"/>
              <a:buFont typeface="Arial" charset="0"/>
              <a:buChar char="•"/>
            </a:pPr>
            <a:r>
              <a:rPr lang="en-US" sz="1200" b="0" i="0" u="none" strike="noStrike" cap="none" baseline="0" dirty="0">
                <a:solidFill>
                  <a:schemeClr val="dk1"/>
                </a:solidFill>
                <a:latin typeface="+mn-lt"/>
                <a:ea typeface="Calibri"/>
                <a:cs typeface="Calibri"/>
                <a:sym typeface="Calibri"/>
              </a:rPr>
              <a:t>The second sentence (on the right) is more complex. It has more complex syntax (i.e. how words are arranged to form a sentence), along with challenging or unfamiliar vocabulary (shall, in spite of, tyrant, mankind). </a:t>
            </a:r>
          </a:p>
          <a:p>
            <a:pPr marL="171450" marR="0" lvl="0" indent="-171450" algn="l" rtl="0">
              <a:spcBef>
                <a:spcPts val="0"/>
              </a:spcBef>
              <a:spcAft>
                <a:spcPts val="0"/>
              </a:spcAft>
              <a:buClr>
                <a:schemeClr val="dk1"/>
              </a:buClr>
              <a:buSzPct val="25000"/>
              <a:buFont typeface="Arial" charset="0"/>
              <a:buChar char="•"/>
            </a:pPr>
            <a:r>
              <a:rPr lang="en-US" sz="1200" b="0" i="0" u="none" strike="noStrike" cap="none" baseline="0" dirty="0">
                <a:solidFill>
                  <a:schemeClr val="dk1"/>
                </a:solidFill>
                <a:latin typeface="+mn-lt"/>
                <a:ea typeface="Calibri"/>
                <a:cs typeface="Calibri"/>
                <a:sym typeface="Calibri"/>
              </a:rPr>
              <a:t>Like the last example, these two sentences show different approaches to accomplish a similar goal.  In this case, the authors intend to describe the character’s intentions.  In the less complex text, the author says it in a straightforward, direct way – “I will help these people</a:t>
            </a:r>
            <a:r>
              <a:rPr lang="is-IS" sz="1200" b="0" i="0" u="none" strike="noStrike" cap="none" baseline="0" dirty="0">
                <a:solidFill>
                  <a:schemeClr val="dk1"/>
                </a:solidFill>
                <a:latin typeface="+mn-lt"/>
                <a:ea typeface="Calibri"/>
                <a:cs typeface="Calibri"/>
                <a:sym typeface="Calibri"/>
              </a:rPr>
              <a:t>…I will bring fire to these people...”  Whereas in the more complex example the author uses complex language and syntax to describe Prometheus’ intentions.</a:t>
            </a:r>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spcAft>
                <a:spcPts val="0"/>
              </a:spcAft>
              <a:buClr>
                <a:schemeClr val="dk1"/>
              </a:buClr>
              <a:buSzPct val="25000"/>
              <a:buFont typeface="Calibri"/>
              <a:buNone/>
            </a:pPr>
            <a:endParaRPr lang="en-US" sz="1200" b="0" i="0" u="none" strike="noStrike" cap="none" baseline="0" dirty="0">
              <a:solidFill>
                <a:schemeClr val="dk1"/>
              </a:solidFill>
              <a:latin typeface="+mn-lt"/>
              <a:ea typeface="Calibri"/>
              <a:cs typeface="Calibri"/>
              <a:sym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94</a:t>
            </a:fld>
            <a:endParaRPr lang="en-US" dirty="0"/>
          </a:p>
        </p:txBody>
      </p:sp>
    </p:spTree>
    <p:extLst>
      <p:ext uri="{BB962C8B-B14F-4D97-AF65-F5344CB8AC3E}">
        <p14:creationId xmlns:p14="http://schemas.microsoft.com/office/powerpoint/2010/main" val="588764392"/>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2</a:t>
            </a:r>
            <a:r>
              <a:rPr lang="en-US" sz="1200" b="0" baseline="0" dirty="0"/>
              <a:t> minutes</a:t>
            </a:r>
            <a:endParaRPr lang="en-US" sz="1200" b="1" dirty="0"/>
          </a:p>
          <a:p>
            <a:endParaRPr lang="en-US" b="0" dirty="0">
              <a:ea typeface="Calibri"/>
              <a:sym typeface="Calibri"/>
            </a:endParaRPr>
          </a:p>
          <a:p>
            <a:r>
              <a:rPr lang="en-US" b="1" dirty="0">
                <a:ea typeface="Calibri"/>
                <a:sym typeface="Calibri"/>
              </a:rPr>
              <a:t>Facilitator</a:t>
            </a:r>
            <a:r>
              <a:rPr lang="en-US" b="1" baseline="0" dirty="0">
                <a:ea typeface="Calibri"/>
                <a:sym typeface="Calibri"/>
              </a:rPr>
              <a:t> says: </a:t>
            </a:r>
            <a:r>
              <a:rPr lang="en-US" b="0" baseline="0" dirty="0">
                <a:ea typeface="Calibri"/>
                <a:sym typeface="Calibri"/>
              </a:rPr>
              <a:t>Why might we need </a:t>
            </a:r>
            <a:r>
              <a:rPr lang="en-US" b="0" dirty="0">
                <a:ea typeface="Calibri"/>
                <a:sym typeface="Calibri"/>
              </a:rPr>
              <a:t>to make this change?</a:t>
            </a:r>
            <a:r>
              <a:rPr lang="en-US" b="0" baseline="0" dirty="0">
                <a:ea typeface="Calibri"/>
                <a:sym typeface="Calibri"/>
              </a:rPr>
              <a:t> </a:t>
            </a:r>
          </a:p>
          <a:p>
            <a:endParaRPr lang="en-US" b="0" baseline="0" dirty="0">
              <a:ea typeface="Calibri"/>
              <a:sym typeface="Calibri"/>
            </a:endParaRPr>
          </a:p>
          <a:p>
            <a:r>
              <a:rPr lang="en-US" b="1" baseline="0" dirty="0">
                <a:ea typeface="Calibri"/>
                <a:sym typeface="Calibri"/>
              </a:rPr>
              <a:t>Facilitator does: </a:t>
            </a:r>
            <a:r>
              <a:rPr lang="en-US" b="0" baseline="0" dirty="0">
                <a:ea typeface="Calibri"/>
                <a:sym typeface="Calibri"/>
              </a:rPr>
              <a:t>Click to reveal and read/explain each bullet. </a:t>
            </a:r>
          </a:p>
          <a:p>
            <a:endParaRPr lang="en-US" b="0" baseline="0" dirty="0">
              <a:ea typeface="Calibri"/>
              <a:sym typeface="Calibri"/>
            </a:endParaRPr>
          </a:p>
          <a:p>
            <a:r>
              <a:rPr lang="en-US" b="1" baseline="0" dirty="0">
                <a:ea typeface="Calibri"/>
                <a:sym typeface="Calibri"/>
              </a:rPr>
              <a:t>Context: </a:t>
            </a:r>
            <a:r>
              <a:rPr lang="en-US" b="0" baseline="0" dirty="0">
                <a:ea typeface="Calibri"/>
                <a:sym typeface="Calibri"/>
              </a:rPr>
              <a:t>Research shows us that the ability to comprehend complex text is the greatest differentiator of college readiness in reading. However, in the past, the complexity of texts students must engage with in college and careers have far exceeded the complexity level of texts they read in high school. The “complexity” shift seeks to address and close this gap between what students are reading in school vs. college and careers. </a:t>
            </a:r>
          </a:p>
          <a:p>
            <a:endParaRPr lang="en-US" b="0" baseline="0" dirty="0">
              <a:ea typeface="Calibri"/>
              <a:sym typeface="Calibri"/>
            </a:endParaRPr>
          </a:p>
          <a:p>
            <a:r>
              <a:rPr lang="en-US" b="1" baseline="0" dirty="0">
                <a:ea typeface="Calibri"/>
                <a:sym typeface="Calibri"/>
              </a:rPr>
              <a:t>Note: </a:t>
            </a:r>
            <a:r>
              <a:rPr lang="en-US" b="0" baseline="0" dirty="0">
                <a:ea typeface="Calibri"/>
                <a:sym typeface="Calibri"/>
              </a:rPr>
              <a:t>the last two bullets refer specifically to PRE-SHIFTS and pre-college and career ready standards</a:t>
            </a:r>
            <a:endParaRPr lang="en-US" b="0" dirty="0">
              <a:ea typeface="Calibri"/>
              <a:sym typeface="Calibri"/>
            </a:endParaRPr>
          </a:p>
          <a:p>
            <a:endParaRPr lang="en-US" sz="1200" dirty="0">
              <a:solidFill>
                <a:srgbClr val="FF0000"/>
              </a:solidFill>
              <a:ea typeface="ＭＳ Ｐゴシック" pitchFamily="34" charset="-128"/>
              <a:sym typeface="Arial" charset="0"/>
            </a:endParaRPr>
          </a:p>
          <a:p>
            <a:r>
              <a:rPr lang="en-US" sz="1200" b="1" i="0" dirty="0">
                <a:ea typeface="ＭＳ Ｐゴシック" pitchFamily="34" charset="-128"/>
                <a:sym typeface="Arial" charset="0"/>
              </a:rPr>
              <a:t>Research</a:t>
            </a:r>
            <a:r>
              <a:rPr lang="en-US" sz="1200" b="1" i="0" baseline="0" dirty="0">
                <a:ea typeface="ＭＳ Ｐゴシック" pitchFamily="34" charset="-128"/>
                <a:sym typeface="Arial" charset="0"/>
              </a:rPr>
              <a:t> Sources: </a:t>
            </a:r>
          </a:p>
          <a:p>
            <a:pPr marL="171450" indent="-171450">
              <a:buFont typeface="Arial" charset="0"/>
              <a:buChar char="•"/>
            </a:pPr>
            <a:r>
              <a:rPr lang="en-US" sz="1200" dirty="0">
                <a:solidFill>
                  <a:schemeClr val="tx1"/>
                </a:solidFill>
                <a:ea typeface="ＭＳ Ｐゴシック" pitchFamily="34" charset="-128"/>
                <a:sym typeface="Arial" charset="0"/>
              </a:rPr>
              <a:t>ACT (2006). </a:t>
            </a:r>
            <a:r>
              <a:rPr lang="en-US" sz="1200" b="0" i="1" u="none" strike="noStrike" kern="1200" baseline="0" dirty="0">
                <a:solidFill>
                  <a:schemeClr val="tx1"/>
                </a:solidFill>
                <a:latin typeface="+mn-lt"/>
                <a:ea typeface="+mn-ea"/>
                <a:cs typeface="+mn-cs"/>
              </a:rPr>
              <a:t>Reading between the lines: What the ACT reveals about college readiness in reading. </a:t>
            </a:r>
            <a:r>
              <a:rPr lang="en-US" sz="1200" b="0" i="0" u="none" strike="noStrike" kern="1200" baseline="0" dirty="0">
                <a:solidFill>
                  <a:schemeClr val="tx1"/>
                </a:solidFill>
                <a:latin typeface="+mn-lt"/>
                <a:ea typeface="+mn-ea"/>
                <a:cs typeface="+mn-cs"/>
              </a:rPr>
              <a:t>Iowa City, IA: Author.</a:t>
            </a:r>
            <a:endParaRPr lang="en-US" sz="1200" dirty="0">
              <a:solidFill>
                <a:schemeClr val="tx1"/>
              </a:solidFill>
              <a:ea typeface="ＭＳ Ｐゴシック" pitchFamily="34" charset="-128"/>
              <a:sym typeface="Arial" charset="0"/>
            </a:endParaRPr>
          </a:p>
          <a:p>
            <a:pPr marL="171450" lvl="0" indent="-171450">
              <a:buFont typeface="Arial" charset="0"/>
              <a:buChar char="•"/>
            </a:pPr>
            <a:r>
              <a:rPr lang="en-US" sz="1200" b="0" kern="1200" dirty="0">
                <a:solidFill>
                  <a:schemeClr val="tx1"/>
                </a:solidFill>
                <a:effectLst/>
                <a:latin typeface="+mn-lt"/>
                <a:ea typeface="+mn-ea"/>
                <a:cs typeface="+mn-cs"/>
              </a:rPr>
              <a:t>Williamson, G. L., Koons, H., Sandvik, T., &amp; Sanford-Moore, E. (2012). The text complexity continuum in grades 1-12 (MetaMetrics Research Brief). Durham, NC: MetaMetrics.</a:t>
            </a:r>
          </a:p>
          <a:p>
            <a:pPr marL="171450" lvl="0" indent="-171450">
              <a:buFont typeface="Arial" charset="0"/>
              <a:buChar char="•"/>
            </a:pPr>
            <a:r>
              <a:rPr lang="en-US" sz="1200" b="0" kern="1200" dirty="0">
                <a:solidFill>
                  <a:schemeClr val="tx1"/>
                </a:solidFill>
                <a:effectLst/>
                <a:latin typeface="+mn-lt"/>
                <a:ea typeface="+mn-ea"/>
                <a:cs typeface="+mn-cs"/>
              </a:rPr>
              <a:t>Stenner, A. J., Sanford-Moore, E., &amp; Williamson, G. L. (2012). The Lexile Framework for Reading quantifies the reading ability needed for “College &amp; Career Readiness” (MetaMetrics Research Brief). Durham, NC: MetaMetrics.</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95</a:t>
            </a:fld>
            <a:endParaRPr lang="en-US" dirty="0"/>
          </a:p>
        </p:txBody>
      </p:sp>
    </p:spTree>
    <p:extLst>
      <p:ext uri="{BB962C8B-B14F-4D97-AF65-F5344CB8AC3E}">
        <p14:creationId xmlns:p14="http://schemas.microsoft.com/office/powerpoint/2010/main" val="2103422375"/>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30 seconds</a:t>
            </a:r>
          </a:p>
          <a:p>
            <a:endParaRPr lang="en-US" b="1" dirty="0"/>
          </a:p>
          <a:p>
            <a:r>
              <a:rPr lang="en-US" b="1" dirty="0"/>
              <a:t>Facilitator says: </a:t>
            </a:r>
            <a:r>
              <a:rPr lang="en-US" b="0" dirty="0"/>
              <a:t>Here are just three examples of how complexity lives in the Guidebooks – one from each grade band (Birchbark House: Grade 5, Christmas Carol: Grade 7, Odyssey: Grade 9). You’ll notice that these are authentic texts, not watered down versions or lower-level summaries (i.e. plenty adapted versions exist of The Christmas Carol &amp; The Odyssey, but students read the actual text) – they are aligned with the staircase of complexity (and also contain complex language, ideas, structures, themes, etc.) that will lead students to success in college/careers. </a:t>
            </a:r>
          </a:p>
          <a:p>
            <a:endParaRPr lang="en-US" b="0" dirty="0"/>
          </a:p>
          <a:p>
            <a:r>
              <a:rPr lang="en-US" b="1" dirty="0"/>
              <a:t>Image Sources: </a:t>
            </a:r>
            <a:r>
              <a:rPr lang="en-US" b="0" dirty="0"/>
              <a:t>Louisiana ELA Guidebooks</a:t>
            </a:r>
            <a:endParaRPr lang="en-US" b="1" dirty="0"/>
          </a:p>
          <a:p>
            <a:endParaRPr lang="en-US" b="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96</a:t>
            </a:fld>
            <a:endParaRPr lang="en-US" dirty="0"/>
          </a:p>
        </p:txBody>
      </p:sp>
    </p:spTree>
    <p:extLst>
      <p:ext uri="{BB962C8B-B14F-4D97-AF65-F5344CB8AC3E}">
        <p14:creationId xmlns:p14="http://schemas.microsoft.com/office/powerpoint/2010/main" val="4057809216"/>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1 minute</a:t>
            </a:r>
            <a:endParaRPr lang="en-US" sz="1200" b="1" dirty="0"/>
          </a:p>
          <a:p>
            <a:endParaRPr lang="en-US" dirty="0">
              <a:ea typeface="Calibri"/>
              <a:sym typeface="Calibri"/>
            </a:endParaRPr>
          </a:p>
          <a:p>
            <a:r>
              <a:rPr lang="en-US" b="1" dirty="0">
                <a:ea typeface="Calibri"/>
                <a:sym typeface="Calibri"/>
              </a:rPr>
              <a:t>Facilitator says: </a:t>
            </a:r>
            <a:r>
              <a:rPr lang="en-US" b="0" dirty="0">
                <a:ea typeface="Calibri"/>
                <a:sym typeface="Calibri"/>
              </a:rPr>
              <a:t>Let’s now move on to Shift #2:</a:t>
            </a:r>
            <a:r>
              <a:rPr lang="en-US" b="0" baseline="0" dirty="0">
                <a:ea typeface="Calibri"/>
                <a:sym typeface="Calibri"/>
              </a:rPr>
              <a:t> Evidence. </a:t>
            </a:r>
            <a:r>
              <a:rPr lang="en-US" dirty="0">
                <a:ea typeface="Calibri"/>
                <a:sym typeface="Calibri"/>
              </a:rPr>
              <a:t>What words did you underline? </a:t>
            </a:r>
          </a:p>
          <a:p>
            <a:endParaRPr lang="en-US" b="0" dirty="0">
              <a:ea typeface="Calibri"/>
              <a:sym typeface="Calibri"/>
            </a:endParaRPr>
          </a:p>
          <a:p>
            <a:r>
              <a:rPr lang="en-US" b="1" dirty="0">
                <a:ea typeface="Calibri"/>
                <a:sym typeface="Calibri"/>
              </a:rPr>
              <a:t>Facilitator does: </a:t>
            </a:r>
            <a:r>
              <a:rPr lang="en-US" b="0" dirty="0">
                <a:ea typeface="Calibri"/>
                <a:sym typeface="Calibri"/>
              </a:rPr>
              <a:t>Ask</a:t>
            </a:r>
            <a:r>
              <a:rPr lang="en-US" b="0" baseline="0" dirty="0">
                <a:ea typeface="Calibri"/>
                <a:sym typeface="Calibri"/>
              </a:rPr>
              <a:t> a few people to share. </a:t>
            </a:r>
          </a:p>
          <a:p>
            <a:endParaRPr lang="en-US" b="0" baseline="0" dirty="0">
              <a:ea typeface="Calibri"/>
              <a:sym typeface="Calibri"/>
            </a:endParaRPr>
          </a:p>
          <a:p>
            <a:r>
              <a:rPr lang="en-US" b="1" baseline="0" dirty="0">
                <a:ea typeface="Calibri"/>
                <a:sym typeface="Calibri"/>
              </a:rPr>
              <a:t>Facilitator says: </a:t>
            </a:r>
            <a:r>
              <a:rPr lang="en-US" b="0" dirty="0">
                <a:ea typeface="Calibri"/>
                <a:sym typeface="Calibri"/>
              </a:rPr>
              <a:t>Let’s explore the core instructional change described in this shift.</a:t>
            </a:r>
            <a:endParaRPr lang="en-US" b="0" dirty="0"/>
          </a:p>
        </p:txBody>
      </p:sp>
      <p:sp>
        <p:nvSpPr>
          <p:cNvPr id="4" name="Slide Number Placeholder 3"/>
          <p:cNvSpPr>
            <a:spLocks noGrp="1"/>
          </p:cNvSpPr>
          <p:nvPr>
            <p:ph type="sldNum" sz="quarter" idx="10"/>
          </p:nvPr>
        </p:nvSpPr>
        <p:spPr/>
        <p:txBody>
          <a:bodyPr/>
          <a:lstStyle/>
          <a:p>
            <a:fld id="{86425DA3-A274-D349-A373-1D0D30C163E5}" type="slidenum">
              <a:rPr lang="en-US" smtClean="0"/>
              <a:t>97</a:t>
            </a:fld>
            <a:endParaRPr lang="en-US" dirty="0"/>
          </a:p>
        </p:txBody>
      </p:sp>
    </p:spTree>
    <p:extLst>
      <p:ext uri="{BB962C8B-B14F-4D97-AF65-F5344CB8AC3E}">
        <p14:creationId xmlns:p14="http://schemas.microsoft.com/office/powerpoint/2010/main" val="151783628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5 minutes</a:t>
            </a:r>
          </a:p>
          <a:p>
            <a:endParaRPr lang="en-US" dirty="0"/>
          </a:p>
          <a:p>
            <a:r>
              <a:rPr lang="en-US" b="1" dirty="0"/>
              <a:t>Facilitator says: </a:t>
            </a:r>
            <a:r>
              <a:rPr lang="en-US" b="0" dirty="0"/>
              <a:t>To illuminate</a:t>
            </a:r>
            <a:r>
              <a:rPr lang="en-US" b="0" baseline="0" dirty="0"/>
              <a:t> the difference between ”pre-shifts” and “post-shifts” questioning, we’re going to compare the questions asked in the two experientials. As you compare the questions, consider the questions on the slide. </a:t>
            </a:r>
          </a:p>
          <a:p>
            <a:endParaRPr lang="en-US" b="0" baseline="0" dirty="0"/>
          </a:p>
          <a:p>
            <a:r>
              <a:rPr lang="en-US" b="1" baseline="0" dirty="0"/>
              <a:t>Facilitator does: </a:t>
            </a:r>
            <a:r>
              <a:rPr lang="en-US" b="0" baseline="0" dirty="0"/>
              <a:t>Direct participants to their </a:t>
            </a:r>
            <a:r>
              <a:rPr lang="en-US" dirty="0"/>
              <a:t>note catchers </a:t>
            </a:r>
            <a:r>
              <a:rPr lang="en-US" b="0" baseline="0" dirty="0"/>
              <a:t>where they can find a list of both sets of questions and space to answer the reflection questions. Provide work time. Afterwards, invite a few people to share out.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98</a:t>
            </a:fld>
            <a:endParaRPr lang="en-US" dirty="0"/>
          </a:p>
        </p:txBody>
      </p:sp>
    </p:spTree>
    <p:extLst>
      <p:ext uri="{BB962C8B-B14F-4D97-AF65-F5344CB8AC3E}">
        <p14:creationId xmlns:p14="http://schemas.microsoft.com/office/powerpoint/2010/main" val="1576895803"/>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2 minutes</a:t>
            </a:r>
            <a:endParaRPr lang="en-US" sz="1200" b="1" dirty="0"/>
          </a:p>
          <a:p>
            <a:endParaRPr lang="en-US" b="1" dirty="0"/>
          </a:p>
          <a:p>
            <a:r>
              <a:rPr lang="en-US" b="1" dirty="0"/>
              <a:t>Facilitator</a:t>
            </a:r>
            <a:r>
              <a:rPr lang="en-US" b="1" baseline="0" dirty="0"/>
              <a:t> says: </a:t>
            </a:r>
            <a:r>
              <a:rPr lang="en-US" b="0" baseline="0" dirty="0"/>
              <a:t>Take a look at these two questions. The example is from the “post-shifts” experience and the non-example is from the “pre-shifts” lesson. What differences do you notice between these two questions? What types of thinking does each require?</a:t>
            </a:r>
          </a:p>
          <a:p>
            <a:endParaRPr lang="en-US" b="0" baseline="0" dirty="0"/>
          </a:p>
          <a:p>
            <a:r>
              <a:rPr lang="en-US" b="1" baseline="0" dirty="0"/>
              <a:t>Facilitator does: </a:t>
            </a:r>
            <a:r>
              <a:rPr lang="en-US" b="0" baseline="0" dirty="0"/>
              <a:t>Provide wait time, then call on one or two people to share. </a:t>
            </a:r>
          </a:p>
          <a:p>
            <a:pPr marL="171450" indent="-171450">
              <a:buFont typeface="Arial" charset="0"/>
              <a:buChar char="•"/>
            </a:pPr>
            <a:r>
              <a:rPr lang="en-US" b="0" baseline="0" dirty="0"/>
              <a:t>Look for: </a:t>
            </a:r>
          </a:p>
          <a:p>
            <a:pPr marL="628650" lvl="1" indent="-171450">
              <a:buFont typeface="Arial" charset="0"/>
              <a:buChar char="•"/>
            </a:pPr>
            <a:r>
              <a:rPr lang="en-US" b="0" baseline="0" dirty="0"/>
              <a:t>The first question requires students to have read and understood the text. They need to use evidence to form their answers. </a:t>
            </a:r>
          </a:p>
          <a:p>
            <a:pPr marL="628650" lvl="1" indent="-171450">
              <a:buFont typeface="Arial" charset="0"/>
              <a:buChar char="•"/>
            </a:pPr>
            <a:r>
              <a:rPr lang="en-US" b="0" baseline="0" dirty="0"/>
              <a:t>The second question can be answered without a deep understanding of the text. It doesn’t require evidence. </a:t>
            </a:r>
          </a:p>
          <a:p>
            <a:pPr marL="628650" lvl="1" indent="-171450">
              <a:buFont typeface="Arial" charset="0"/>
              <a:buChar char="•"/>
            </a:pPr>
            <a:endParaRPr lang="en-US" b="0" baseline="0" dirty="0"/>
          </a:p>
          <a:p>
            <a:pPr marL="628650" lvl="1" indent="-171450">
              <a:buFont typeface="Arial" charset="0"/>
              <a:buChar char="•"/>
            </a:pPr>
            <a:endParaRPr lang="en-US" b="0" dirty="0"/>
          </a:p>
        </p:txBody>
      </p:sp>
      <p:sp>
        <p:nvSpPr>
          <p:cNvPr id="4" name="Slide Number Placeholder 3"/>
          <p:cNvSpPr>
            <a:spLocks noGrp="1"/>
          </p:cNvSpPr>
          <p:nvPr>
            <p:ph type="sldNum" sz="quarter" idx="10"/>
          </p:nvPr>
        </p:nvSpPr>
        <p:spPr/>
        <p:txBody>
          <a:bodyPr/>
          <a:lstStyle/>
          <a:p>
            <a:fld id="{86425DA3-A274-D349-A373-1D0D30C163E5}" type="slidenum">
              <a:rPr lang="en-US" smtClean="0"/>
              <a:t>99</a:t>
            </a:fld>
            <a:endParaRPr lang="en-US" dirty="0"/>
          </a:p>
        </p:txBody>
      </p:sp>
    </p:spTree>
    <p:extLst>
      <p:ext uri="{BB962C8B-B14F-4D97-AF65-F5344CB8AC3E}">
        <p14:creationId xmlns:p14="http://schemas.microsoft.com/office/powerpoint/2010/main" val="1798839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Title">
    <p:spTree>
      <p:nvGrpSpPr>
        <p:cNvPr id="1" name=""/>
        <p:cNvGrpSpPr/>
        <p:nvPr/>
      </p:nvGrpSpPr>
      <p:grpSpPr>
        <a:xfrm>
          <a:off x="0" y="0"/>
          <a:ext cx="0" cy="0"/>
          <a:chOff x="0" y="0"/>
          <a:chExt cx="0" cy="0"/>
        </a:xfrm>
      </p:grpSpPr>
      <p:sp>
        <p:nvSpPr>
          <p:cNvPr id="2" name="Title 1"/>
          <p:cNvSpPr>
            <a:spLocks noGrp="1"/>
          </p:cNvSpPr>
          <p:nvPr>
            <p:ph type="title"/>
          </p:nvPr>
        </p:nvSpPr>
        <p:spPr>
          <a:xfrm>
            <a:off x="5327373" y="901838"/>
            <a:ext cx="6530009" cy="5051701"/>
          </a:xfrm>
          <a:prstGeom prst="rect">
            <a:avLst/>
          </a:prstGeom>
        </p:spPr>
        <p:txBody>
          <a:bodyPr anchor="ctr" anchorCtr="0"/>
          <a:lstStyle>
            <a:lvl1pPr algn="ctr">
              <a:defRPr sz="6000">
                <a:solidFill>
                  <a:schemeClr val="tx1">
                    <a:lumMod val="75000"/>
                  </a:schemeClr>
                </a:solidFill>
                <a:latin typeface="Calibri"/>
                <a:ea typeface="Century" charset="0"/>
                <a:cs typeface="Calibri"/>
              </a:defRPr>
            </a:lvl1pPr>
          </a:lstStyle>
          <a:p>
            <a:r>
              <a:rPr lang="en-US" dirty="0"/>
              <a:t>Click to edit Master title style</a:t>
            </a:r>
          </a:p>
        </p:txBody>
      </p:sp>
    </p:spTree>
    <p:extLst>
      <p:ext uri="{BB962C8B-B14F-4D97-AF65-F5344CB8AC3E}">
        <p14:creationId xmlns:p14="http://schemas.microsoft.com/office/powerpoint/2010/main" val="17354556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1_Text Option 2">
    <p:spTree>
      <p:nvGrpSpPr>
        <p:cNvPr id="1" name="Shape 17"/>
        <p:cNvGrpSpPr/>
        <p:nvPr/>
      </p:nvGrpSpPr>
      <p:grpSpPr>
        <a:xfrm>
          <a:off x="0" y="0"/>
          <a:ext cx="0" cy="0"/>
          <a:chOff x="0" y="0"/>
          <a:chExt cx="0" cy="0"/>
        </a:xfrm>
      </p:grpSpPr>
      <p:sp>
        <p:nvSpPr>
          <p:cNvPr id="18" name="Shape 18"/>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a:solidFill>
                <a:schemeClr val="dk1"/>
              </a:solidFill>
              <a:latin typeface="Calibri"/>
              <a:ea typeface="Calibri"/>
              <a:cs typeface="Calibri"/>
              <a:sym typeface="Calibri"/>
            </a:endParaRPr>
          </a:p>
        </p:txBody>
      </p:sp>
      <p:sp>
        <p:nvSpPr>
          <p:cNvPr id="19" name="Shape 19"/>
          <p:cNvSpPr txBox="1">
            <a:spLocks noGrp="1"/>
          </p:cNvSpPr>
          <p:nvPr>
            <p:ph type="body" idx="1"/>
          </p:nvPr>
        </p:nvSpPr>
        <p:spPr>
          <a:xfrm>
            <a:off x="398463" y="1193802"/>
            <a:ext cx="11383963"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0" name="Shape 20"/>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extLst>
      <p:ext uri="{BB962C8B-B14F-4D97-AF65-F5344CB8AC3E}">
        <p14:creationId xmlns:p14="http://schemas.microsoft.com/office/powerpoint/2010/main" val="2986353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1_Text Option 1">
    <p:spTree>
      <p:nvGrpSpPr>
        <p:cNvPr id="1" name="Shape 21"/>
        <p:cNvGrpSpPr/>
        <p:nvPr/>
      </p:nvGrpSpPr>
      <p:grpSpPr>
        <a:xfrm>
          <a:off x="0" y="0"/>
          <a:ext cx="0" cy="0"/>
          <a:chOff x="0" y="0"/>
          <a:chExt cx="0" cy="0"/>
        </a:xfrm>
      </p:grpSpPr>
      <p:sp>
        <p:nvSpPr>
          <p:cNvPr id="22" name="Shape 22"/>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4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3" name="Shape 23"/>
          <p:cNvSpPr txBox="1">
            <a:spLocks noGrp="1"/>
          </p:cNvSpPr>
          <p:nvPr>
            <p:ph type="body" idx="1"/>
          </p:nvPr>
        </p:nvSpPr>
        <p:spPr>
          <a:xfrm>
            <a:off x="398463" y="1193802"/>
            <a:ext cx="11383963"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4" name="Shape 24"/>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26129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Image with Side Text">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84344" y="134780"/>
            <a:ext cx="3845483" cy="6538246"/>
          </a:xfrm>
          <a:prstGeom prst="rect">
            <a:avLst/>
          </a:prstGeom>
          <a:noFill/>
          <a:ln>
            <a:noFill/>
          </a:ln>
        </p:spPr>
        <p:txBody>
          <a:bodyPr wrap="square" lIns="91425" tIns="91425" rIns="91425" bIns="91425" anchor="t"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7" name="Shape 27"/>
          <p:cNvSpPr>
            <a:spLocks noGrp="1"/>
          </p:cNvSpPr>
          <p:nvPr>
            <p:ph type="pic" idx="2"/>
          </p:nvPr>
        </p:nvSpPr>
        <p:spPr>
          <a:xfrm>
            <a:off x="4048125" y="0"/>
            <a:ext cx="8143875" cy="6858000"/>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entury Schoolbook"/>
                <a:ea typeface="Century Schoolbook"/>
                <a:cs typeface="Century Schoolbook"/>
                <a:sym typeface="Century Schoolbook"/>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entury Schoolbook"/>
                <a:ea typeface="Century Schoolbook"/>
                <a:cs typeface="Century Schoolbook"/>
                <a:sym typeface="Century Schoolbook"/>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8" name="Shape 28"/>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rgbClr val="A7A7A7"/>
                </a:solidFill>
                <a:latin typeface="Century"/>
                <a:ea typeface="Century"/>
                <a:cs typeface="Century"/>
                <a:sym typeface="Century"/>
              </a:rPr>
              <a:t>‹#›</a:t>
            </a:fld>
            <a:endParaRPr lang="en-US" sz="1600">
              <a:solidFill>
                <a:srgbClr val="A7A7A7"/>
              </a:solidFill>
              <a:latin typeface="Century"/>
              <a:ea typeface="Century"/>
              <a:cs typeface="Century"/>
              <a:sym typeface="Century"/>
            </a:endParaRPr>
          </a:p>
        </p:txBody>
      </p:sp>
    </p:spTree>
    <p:extLst>
      <p:ext uri="{BB962C8B-B14F-4D97-AF65-F5344CB8AC3E}">
        <p14:creationId xmlns:p14="http://schemas.microsoft.com/office/powerpoint/2010/main" val="24632752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mage with Side Text">
    <p:spTree>
      <p:nvGrpSpPr>
        <p:cNvPr id="1" name=""/>
        <p:cNvGrpSpPr/>
        <p:nvPr/>
      </p:nvGrpSpPr>
      <p:grpSpPr>
        <a:xfrm>
          <a:off x="0" y="0"/>
          <a:ext cx="0" cy="0"/>
          <a:chOff x="0" y="0"/>
          <a:chExt cx="0" cy="0"/>
        </a:xfrm>
      </p:grpSpPr>
      <p:sp>
        <p:nvSpPr>
          <p:cNvPr id="2" name="Title 1"/>
          <p:cNvSpPr>
            <a:spLocks noGrp="1"/>
          </p:cNvSpPr>
          <p:nvPr>
            <p:ph type="title"/>
          </p:nvPr>
        </p:nvSpPr>
        <p:spPr>
          <a:xfrm>
            <a:off x="84343" y="134780"/>
            <a:ext cx="3845483" cy="6538246"/>
          </a:xfrm>
          <a:prstGeom prst="rect">
            <a:avLst/>
          </a:prstGeom>
        </p:spPr>
        <p:txBody>
          <a:bodyPr/>
          <a:lstStyle>
            <a:lvl1pPr>
              <a:defRPr sz="4000">
                <a:solidFill>
                  <a:schemeClr val="bg1"/>
                </a:solidFill>
                <a:latin typeface="Calibri"/>
                <a:cs typeface="Calibri"/>
              </a:defRPr>
            </a:lvl1pPr>
          </a:lstStyle>
          <a:p>
            <a:r>
              <a:rPr lang="en-US" dirty="0"/>
              <a:t>Click to edit Master title style</a:t>
            </a:r>
          </a:p>
        </p:txBody>
      </p:sp>
      <p:sp>
        <p:nvSpPr>
          <p:cNvPr id="4" name="Picture Placeholder 3"/>
          <p:cNvSpPr>
            <a:spLocks noGrp="1"/>
          </p:cNvSpPr>
          <p:nvPr>
            <p:ph type="pic" sz="quarter" idx="10"/>
          </p:nvPr>
        </p:nvSpPr>
        <p:spPr>
          <a:xfrm>
            <a:off x="4048125" y="0"/>
            <a:ext cx="8143875" cy="6858000"/>
          </a:xfrm>
          <a:prstGeom prst="rect">
            <a:avLst/>
          </a:prstGeom>
        </p:spPr>
        <p:txBody>
          <a:bodyPr/>
          <a:lstStyle>
            <a:lvl1pPr>
              <a:defRPr>
                <a:solidFill>
                  <a:schemeClr val="tx1">
                    <a:lumMod val="75000"/>
                  </a:schemeClr>
                </a:solidFill>
                <a:latin typeface="Calibri"/>
                <a:cs typeface="Calibri"/>
              </a:defRPr>
            </a:lvl1pPr>
          </a:lstStyle>
          <a:p>
            <a:endParaRPr lang="en-US" dirty="0"/>
          </a:p>
        </p:txBody>
      </p:sp>
      <p:sp>
        <p:nvSpPr>
          <p:cNvPr id="5"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tint val="75000"/>
                  </a:schemeClr>
                </a:solidFill>
                <a:latin typeface="Century" charset="0"/>
                <a:ea typeface="Century" charset="0"/>
                <a:cs typeface="Century" charset="0"/>
              </a:defRPr>
            </a:lvl1pPr>
          </a:lstStyle>
          <a:p>
            <a:fld id="{4080289E-A2FF-0941-931A-EE1328331F47}" type="slidenum">
              <a:rPr lang="en-US" smtClean="0"/>
              <a:pPr/>
              <a:t>‹#›</a:t>
            </a:fld>
            <a:endParaRPr lang="en-US" dirty="0"/>
          </a:p>
        </p:txBody>
      </p:sp>
    </p:spTree>
    <p:extLst>
      <p:ext uri="{BB962C8B-B14F-4D97-AF65-F5344CB8AC3E}">
        <p14:creationId xmlns:p14="http://schemas.microsoft.com/office/powerpoint/2010/main" val="8723091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838200" y="767817"/>
            <a:ext cx="10515600" cy="5325856"/>
          </a:xfrm>
          <a:prstGeom prst="rect">
            <a:avLst/>
          </a:prstGeom>
        </p:spPr>
        <p:txBody>
          <a:bodyPr anchor="ctr" anchorCtr="0"/>
          <a:lstStyle>
            <a:lvl1pPr algn="ctr">
              <a:defRPr sz="6000">
                <a:solidFill>
                  <a:schemeClr val="tx1">
                    <a:lumMod val="75000"/>
                  </a:schemeClr>
                </a:solidFill>
                <a:latin typeface="Calibri"/>
                <a:cs typeface="Calibri"/>
              </a:defRPr>
            </a:lvl1pPr>
          </a:lstStyle>
          <a:p>
            <a:r>
              <a:rPr lang="en-US" dirty="0"/>
              <a:t>Click to edit </a:t>
            </a:r>
            <a:br>
              <a:rPr lang="en-US" dirty="0"/>
            </a:br>
            <a:r>
              <a:rPr lang="en-US" dirty="0"/>
              <a:t>Master title style</a:t>
            </a:r>
          </a:p>
        </p:txBody>
      </p:sp>
    </p:spTree>
    <p:extLst>
      <p:ext uri="{BB962C8B-B14F-4D97-AF65-F5344CB8AC3E}">
        <p14:creationId xmlns:p14="http://schemas.microsoft.com/office/powerpoint/2010/main" val="16339167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Cover Title">
    <p:spTree>
      <p:nvGrpSpPr>
        <p:cNvPr id="1" name=""/>
        <p:cNvGrpSpPr/>
        <p:nvPr/>
      </p:nvGrpSpPr>
      <p:grpSpPr>
        <a:xfrm>
          <a:off x="0" y="0"/>
          <a:ext cx="0" cy="0"/>
          <a:chOff x="0" y="0"/>
          <a:chExt cx="0" cy="0"/>
        </a:xfrm>
      </p:grpSpPr>
      <p:sp>
        <p:nvSpPr>
          <p:cNvPr id="2" name="Title 1"/>
          <p:cNvSpPr>
            <a:spLocks noGrp="1"/>
          </p:cNvSpPr>
          <p:nvPr>
            <p:ph type="title"/>
          </p:nvPr>
        </p:nvSpPr>
        <p:spPr>
          <a:xfrm>
            <a:off x="5327373" y="901838"/>
            <a:ext cx="6530009" cy="5051701"/>
          </a:xfrm>
          <a:prstGeom prst="rect">
            <a:avLst/>
          </a:prstGeom>
        </p:spPr>
        <p:txBody>
          <a:bodyPr anchor="ctr" anchorCtr="0"/>
          <a:lstStyle>
            <a:lvl1pPr algn="ctr">
              <a:defRPr sz="6000">
                <a:solidFill>
                  <a:schemeClr val="tx1">
                    <a:lumMod val="75000"/>
                  </a:schemeClr>
                </a:solidFill>
                <a:latin typeface="Calibri"/>
                <a:ea typeface="Century" charset="0"/>
                <a:cs typeface="Calibri"/>
              </a:defRPr>
            </a:lvl1pPr>
          </a:lstStyle>
          <a:p>
            <a:r>
              <a:rPr lang="en-US" dirty="0"/>
              <a:t>Click to edit Master title style</a:t>
            </a:r>
          </a:p>
        </p:txBody>
      </p:sp>
    </p:spTree>
    <p:extLst>
      <p:ext uri="{BB962C8B-B14F-4D97-AF65-F5344CB8AC3E}">
        <p14:creationId xmlns:p14="http://schemas.microsoft.com/office/powerpoint/2010/main" val="16279817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ext Option 2">
    <p:spTree>
      <p:nvGrpSpPr>
        <p:cNvPr id="1" name="Shape 17"/>
        <p:cNvGrpSpPr/>
        <p:nvPr/>
      </p:nvGrpSpPr>
      <p:grpSpPr>
        <a:xfrm>
          <a:off x="0" y="0"/>
          <a:ext cx="0" cy="0"/>
          <a:chOff x="0" y="0"/>
          <a:chExt cx="0" cy="0"/>
        </a:xfrm>
      </p:grpSpPr>
      <p:sp>
        <p:nvSpPr>
          <p:cNvPr id="18" name="Shape 18"/>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dirty="0">
              <a:solidFill>
                <a:schemeClr val="dk1"/>
              </a:solidFill>
              <a:latin typeface="Calibri"/>
              <a:ea typeface="Calibri"/>
              <a:cs typeface="Calibri"/>
              <a:sym typeface="Calibri"/>
            </a:endParaRPr>
          </a:p>
        </p:txBody>
      </p:sp>
      <p:sp>
        <p:nvSpPr>
          <p:cNvPr id="19" name="Shape 19"/>
          <p:cNvSpPr txBox="1">
            <a:spLocks noGrp="1"/>
          </p:cNvSpPr>
          <p:nvPr>
            <p:ph type="body" idx="1"/>
          </p:nvPr>
        </p:nvSpPr>
        <p:spPr>
          <a:xfrm>
            <a:off x="398463" y="1193802"/>
            <a:ext cx="11383963"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0" name="Shape 20"/>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extLst>
      <p:ext uri="{BB962C8B-B14F-4D97-AF65-F5344CB8AC3E}">
        <p14:creationId xmlns:p14="http://schemas.microsoft.com/office/powerpoint/2010/main" val="4672792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solidFill>
                <a:latin typeface="Calibri"/>
                <a:ea typeface="Century" charset="0"/>
                <a:cs typeface="Calibri"/>
              </a:defRPr>
            </a:lvl1pPr>
          </a:lstStyle>
          <a:p>
            <a:fld id="{4080289E-A2FF-0941-931A-EE1328331F47}" type="slidenum">
              <a:rPr lang="en-US" smtClean="0"/>
              <a:pPr/>
              <a:t>‹#›</a:t>
            </a:fld>
            <a:endParaRPr lang="en-US"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Tree>
    <p:extLst>
      <p:ext uri="{BB962C8B-B14F-4D97-AF65-F5344CB8AC3E}">
        <p14:creationId xmlns:p14="http://schemas.microsoft.com/office/powerpoint/2010/main" val="6559381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Option 1">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tint val="75000"/>
                  </a:schemeClr>
                </a:solidFill>
                <a:latin typeface="Century" charset="0"/>
                <a:ea typeface="Century" charset="0"/>
                <a:cs typeface="Century" charset="0"/>
              </a:defRPr>
            </a:lvl1pPr>
          </a:lstStyle>
          <a:p>
            <a:fld id="{4080289E-A2FF-0941-931A-EE1328331F47}" type="slidenum">
              <a:rPr lang="en-US" smtClean="0"/>
              <a:pPr/>
              <a:t>‹#›</a:t>
            </a:fld>
            <a:endParaRPr lang="en-US" dirty="0"/>
          </a:p>
        </p:txBody>
      </p:sp>
      <p:sp>
        <p:nvSpPr>
          <p:cNvPr id="4"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a:latin typeface="Calibri"/>
                <a:cs typeface="Calibri"/>
              </a:defRPr>
            </a:lvl1pPr>
          </a:lstStyle>
          <a:p>
            <a:r>
              <a:rPr lang="en-US" dirty="0"/>
              <a:t>Click to edit Master title style</a:t>
            </a:r>
          </a:p>
        </p:txBody>
      </p:sp>
      <p:sp>
        <p:nvSpPr>
          <p:cNvPr id="6"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059714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solidFill>
                <a:latin typeface="Calibri"/>
                <a:ea typeface="Century" charset="0"/>
                <a:cs typeface="Calibri"/>
              </a:defRPr>
            </a:lvl1pPr>
          </a:lstStyle>
          <a:p>
            <a:fld id="{4080289E-A2FF-0941-931A-EE1328331F47}" type="slidenum">
              <a:rPr lang="en-US" smtClean="0"/>
              <a:pPr/>
              <a:t>‹#›</a:t>
            </a:fld>
            <a:endParaRPr lang="en-US"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Tree>
    <p:extLst>
      <p:ext uri="{BB962C8B-B14F-4D97-AF65-F5344CB8AC3E}">
        <p14:creationId xmlns:p14="http://schemas.microsoft.com/office/powerpoint/2010/main" val="873169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amp; Pictur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7817"/>
          </a:xfrm>
          <a:prstGeom prst="rect">
            <a:avLst/>
          </a:prstGeom>
        </p:spPr>
        <p:txBody>
          <a:bodyPr anchor="ctr" anchorCtr="0"/>
          <a:lstStyle>
            <a:lvl1pPr>
              <a:defRPr sz="4000">
                <a:solidFill>
                  <a:schemeClr val="bg1"/>
                </a:solidFill>
                <a:latin typeface="Calibri"/>
                <a:cs typeface="Calibri"/>
              </a:defRPr>
            </a:lvl1pPr>
          </a:lstStyle>
          <a:p>
            <a:r>
              <a:rPr lang="en-US" dirty="0"/>
              <a:t>Click to edit Master title style</a:t>
            </a:r>
          </a:p>
        </p:txBody>
      </p:sp>
      <p:sp>
        <p:nvSpPr>
          <p:cNvPr id="4" name="Text Placeholder 5"/>
          <p:cNvSpPr>
            <a:spLocks noGrp="1"/>
          </p:cNvSpPr>
          <p:nvPr>
            <p:ph type="body" sz="quarter" idx="10"/>
          </p:nvPr>
        </p:nvSpPr>
        <p:spPr>
          <a:xfrm>
            <a:off x="3629679" y="1033260"/>
            <a:ext cx="8152746"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p:cNvSpPr>
            <a:spLocks noGrp="1"/>
          </p:cNvSpPr>
          <p:nvPr>
            <p:ph type="pic" sz="quarter" idx="11"/>
          </p:nvPr>
        </p:nvSpPr>
        <p:spPr>
          <a:xfrm>
            <a:off x="307127" y="2065168"/>
            <a:ext cx="3036730" cy="3036730"/>
          </a:xfrm>
          <a:prstGeom prst="ellipse">
            <a:avLst/>
          </a:prstGeom>
          <a:ln w="133350">
            <a:solidFill>
              <a:schemeClr val="accent1"/>
            </a:solidFill>
          </a:ln>
        </p:spPr>
        <p:txBody>
          <a:bodyPr/>
          <a:lstStyle>
            <a:lvl1pPr>
              <a:defRPr>
                <a:latin typeface="Calibri"/>
                <a:cs typeface="Calibri"/>
              </a:defRPr>
            </a:lvl1pPr>
          </a:lstStyle>
          <a:p>
            <a:endParaRPr lang="en-US" dirty="0"/>
          </a:p>
        </p:txBody>
      </p:sp>
      <p:sp>
        <p:nvSpPr>
          <p:cNvPr id="6"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solidFill>
                <a:latin typeface="Calibri"/>
                <a:ea typeface="Century" charset="0"/>
                <a:cs typeface="Calibri"/>
              </a:defRPr>
            </a:lvl1pPr>
          </a:lstStyle>
          <a:p>
            <a:fld id="{4080289E-A2FF-0941-931A-EE1328331F47}" type="slidenum">
              <a:rPr lang="en-US" smtClean="0"/>
              <a:pPr/>
              <a:t>‹#›</a:t>
            </a:fld>
            <a:endParaRPr lang="en-US" dirty="0"/>
          </a:p>
        </p:txBody>
      </p:sp>
    </p:spTree>
    <p:extLst>
      <p:ext uri="{BB962C8B-B14F-4D97-AF65-F5344CB8AC3E}">
        <p14:creationId xmlns:p14="http://schemas.microsoft.com/office/powerpoint/2010/main" val="3822724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Text Option 1">
    <p:spTree>
      <p:nvGrpSpPr>
        <p:cNvPr id="1" name=""/>
        <p:cNvGrpSpPr/>
        <p:nvPr/>
      </p:nvGrpSpPr>
      <p:grpSpPr>
        <a:xfrm>
          <a:off x="0" y="0"/>
          <a:ext cx="0" cy="0"/>
          <a:chOff x="0" y="0"/>
          <a:chExt cx="0" cy="0"/>
        </a:xfrm>
      </p:grpSpPr>
      <p:sp>
        <p:nvSpPr>
          <p:cNvPr id="4"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a:latin typeface="Calibri"/>
                <a:cs typeface="Calibri"/>
              </a:defRPr>
            </a:lvl1pPr>
          </a:lstStyle>
          <a:p>
            <a:r>
              <a:rPr lang="en-US" dirty="0"/>
              <a:t>Click to edit Master title style</a:t>
            </a:r>
          </a:p>
        </p:txBody>
      </p:sp>
      <p:sp>
        <p:nvSpPr>
          <p:cNvPr id="6"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solidFill>
                <a:latin typeface="Calibri"/>
                <a:ea typeface="Century" charset="0"/>
                <a:cs typeface="Calibri"/>
              </a:defRPr>
            </a:lvl1pPr>
          </a:lstStyle>
          <a:p>
            <a:fld id="{4080289E-A2FF-0941-931A-EE1328331F47}" type="slidenum">
              <a:rPr lang="en-US" smtClean="0"/>
              <a:pPr/>
              <a:t>‹#›</a:t>
            </a:fld>
            <a:endParaRPr lang="en-US" dirty="0"/>
          </a:p>
        </p:txBody>
      </p:sp>
    </p:spTree>
    <p:extLst>
      <p:ext uri="{BB962C8B-B14F-4D97-AF65-F5344CB8AC3E}">
        <p14:creationId xmlns:p14="http://schemas.microsoft.com/office/powerpoint/2010/main" val="7422288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Cover Title">
    <p:spTree>
      <p:nvGrpSpPr>
        <p:cNvPr id="1" name="Shape 11"/>
        <p:cNvGrpSpPr/>
        <p:nvPr/>
      </p:nvGrpSpPr>
      <p:grpSpPr>
        <a:xfrm>
          <a:off x="0" y="0"/>
          <a:ext cx="0" cy="0"/>
          <a:chOff x="0" y="0"/>
          <a:chExt cx="0" cy="0"/>
        </a:xfrm>
      </p:grpSpPr>
      <p:sp>
        <p:nvSpPr>
          <p:cNvPr id="12" name="Shape 12"/>
          <p:cNvSpPr txBox="1">
            <a:spLocks noGrp="1"/>
          </p:cNvSpPr>
          <p:nvPr>
            <p:ph type="title"/>
          </p:nvPr>
        </p:nvSpPr>
        <p:spPr>
          <a:xfrm>
            <a:off x="5327374" y="901840"/>
            <a:ext cx="6530009" cy="5051701"/>
          </a:xfrm>
          <a:prstGeom prst="rect">
            <a:avLst/>
          </a:prstGeom>
          <a:noFill/>
          <a:ln>
            <a:noFill/>
          </a:ln>
        </p:spPr>
        <p:txBody>
          <a:bodyPr wrap="square" lIns="91425" tIns="91425" rIns="91425" bIns="91425" anchor="ctr" anchorCtr="0"/>
          <a:lstStyle>
            <a:lvl1pPr marL="0" marR="0" lvl="0" indent="0" algn="ctr" rtl="0">
              <a:lnSpc>
                <a:spcPct val="90000"/>
              </a:lnSpc>
              <a:spcBef>
                <a:spcPts val="0"/>
              </a:spcBef>
              <a:buClr>
                <a:srgbClr val="5A5A5A"/>
              </a:buClr>
              <a:buSzPct val="100000"/>
              <a:buFont typeface="Calibri"/>
              <a:buNone/>
              <a:defRPr sz="6000" b="0" i="0" u="none" strike="noStrike" cap="none">
                <a:solidFill>
                  <a:srgbClr val="5A5A5A"/>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extLst>
      <p:ext uri="{BB962C8B-B14F-4D97-AF65-F5344CB8AC3E}">
        <p14:creationId xmlns:p14="http://schemas.microsoft.com/office/powerpoint/2010/main" val="320462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34"/>
        <p:cNvGrpSpPr/>
        <p:nvPr/>
      </p:nvGrpSpPr>
      <p:grpSpPr>
        <a:xfrm>
          <a:off x="0" y="0"/>
          <a:ext cx="0" cy="0"/>
          <a:chOff x="0" y="0"/>
          <a:chExt cx="0" cy="0"/>
        </a:xfrm>
      </p:grpSpPr>
      <p:sp>
        <p:nvSpPr>
          <p:cNvPr id="35" name="Shape 35"/>
          <p:cNvSpPr txBox="1">
            <a:spLocks noGrp="1"/>
          </p:cNvSpPr>
          <p:nvPr>
            <p:ph type="title"/>
          </p:nvPr>
        </p:nvSpPr>
        <p:spPr>
          <a:xfrm>
            <a:off x="1097280" y="286604"/>
            <a:ext cx="10058400" cy="1093908"/>
          </a:xfrm>
          <a:prstGeom prst="rect">
            <a:avLst/>
          </a:prstGeom>
          <a:noFill/>
          <a:ln>
            <a:noFill/>
          </a:ln>
        </p:spPr>
        <p:txBody>
          <a:bodyPr wrap="square" lIns="91425" tIns="91425" rIns="91425" bIns="91425" anchor="t" anchorCtr="0"/>
          <a:lstStyle>
            <a:lvl1pPr marL="0" marR="0" lvl="0" indent="0" algn="l" rtl="0">
              <a:lnSpc>
                <a:spcPct val="90000"/>
              </a:lnSpc>
              <a:spcBef>
                <a:spcPts val="0"/>
              </a:spcBef>
              <a:buClr>
                <a:schemeClr val="dk1"/>
              </a:buClr>
              <a:buSzPct val="100000"/>
              <a:buFont typeface="Century Gothic"/>
              <a:buNone/>
              <a:defRPr sz="4400" b="0" i="0" u="none" strike="noStrike" cap="none">
                <a:solidFill>
                  <a:schemeClr val="dk1"/>
                </a:solidFill>
                <a:latin typeface="Century Gothic"/>
                <a:ea typeface="Century Gothic"/>
                <a:cs typeface="Century Gothic"/>
                <a:sym typeface="Century Gothic"/>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6" name="Shape 36"/>
          <p:cNvSpPr txBox="1">
            <a:spLocks noGrp="1"/>
          </p:cNvSpPr>
          <p:nvPr>
            <p:ph type="body" idx="1"/>
          </p:nvPr>
        </p:nvSpPr>
        <p:spPr>
          <a:xfrm>
            <a:off x="1097280" y="1845734"/>
            <a:ext cx="10058400" cy="4023360"/>
          </a:xfrm>
          <a:prstGeom prst="rect">
            <a:avLst/>
          </a:prstGeom>
          <a:noFill/>
          <a:ln>
            <a:noFill/>
          </a:ln>
        </p:spPr>
        <p:txBody>
          <a:bodyPr wrap="square" lIns="91425" tIns="91425" rIns="91425" bIns="91425" anchor="t" anchorCtr="0"/>
          <a:lstStyle>
            <a:lvl1pPr marL="91440" marR="0" lvl="0" indent="111760" algn="l" rtl="0">
              <a:lnSpc>
                <a:spcPct val="90000"/>
              </a:lnSpc>
              <a:spcBef>
                <a:spcPts val="10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1pPr>
            <a:lvl2pPr marL="384048" marR="0" lvl="1" indent="9652" algn="l" rtl="0">
              <a:lnSpc>
                <a:spcPct val="90000"/>
              </a:lnSpc>
              <a:spcBef>
                <a:spcPts val="5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2pPr>
            <a:lvl3pPr marL="566928" marR="0" lvl="2" indent="17272" algn="l" rtl="0">
              <a:lnSpc>
                <a:spcPct val="90000"/>
              </a:lnSpc>
              <a:spcBef>
                <a:spcPts val="5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3pPr>
            <a:lvl4pPr marL="749808" marR="0" lvl="3" indent="12191" algn="l" rtl="0">
              <a:lnSpc>
                <a:spcPct val="90000"/>
              </a:lnSpc>
              <a:spcBef>
                <a:spcPts val="5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4pPr>
            <a:lvl5pPr marL="932688" marR="0" lvl="4" indent="19811" algn="l" rtl="0">
              <a:lnSpc>
                <a:spcPct val="90000"/>
              </a:lnSpc>
              <a:spcBef>
                <a:spcPts val="5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7" name="Shape 37"/>
          <p:cNvSpPr txBox="1">
            <a:spLocks noGrp="1"/>
          </p:cNvSpPr>
          <p:nvPr>
            <p:ph type="dt" idx="10"/>
          </p:nvPr>
        </p:nvSpPr>
        <p:spPr>
          <a:xfrm>
            <a:off x="1097282" y="6459787"/>
            <a:ext cx="2472271" cy="365125"/>
          </a:xfrm>
          <a:prstGeom prst="rect">
            <a:avLst/>
          </a:prstGeom>
          <a:noFill/>
          <a:ln>
            <a:noFill/>
          </a:ln>
        </p:spPr>
        <p:txBody>
          <a:bodyPr wrap="square" lIns="91425" tIns="91425" rIns="91425" bIns="91425" anchor="t" anchorCtr="0"/>
          <a:lstStyle>
            <a:lvl1pPr marL="0" marR="0" lvl="0" indent="0" algn="l" rtl="0">
              <a:spcBef>
                <a:spcPts val="0"/>
              </a:spcBef>
              <a:buNone/>
              <a:defRPr sz="1800">
                <a:solidFill>
                  <a:schemeClr val="dk1"/>
                </a:solidFill>
                <a:latin typeface="Century Schoolbook"/>
                <a:ea typeface="Century Schoolbook"/>
                <a:cs typeface="Century Schoolbook"/>
                <a:sym typeface="Century Schoolbook"/>
              </a:defRPr>
            </a:lvl1pPr>
            <a:lvl2pPr marL="457200" marR="0" lvl="1"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2pPr>
            <a:lvl3pPr marL="914400" marR="0" lvl="2"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3pPr>
            <a:lvl4pPr marL="1371600" marR="0" lvl="3"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4pPr>
            <a:lvl5pPr marL="1828800" marR="0" lvl="4"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5pPr>
            <a:lvl6pPr marL="2286000" marR="0" lvl="5"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6pPr>
            <a:lvl7pPr marL="2743200" marR="0" lvl="6"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7pPr>
            <a:lvl8pPr marL="3200400" marR="0" lvl="7"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8pPr>
            <a:lvl9pPr marL="3657600" marR="0" lvl="8"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8" name="Shape 38"/>
          <p:cNvSpPr txBox="1">
            <a:spLocks noGrp="1"/>
          </p:cNvSpPr>
          <p:nvPr>
            <p:ph type="ftr" idx="11"/>
          </p:nvPr>
        </p:nvSpPr>
        <p:spPr>
          <a:xfrm>
            <a:off x="3686186" y="6459787"/>
            <a:ext cx="4822804" cy="365125"/>
          </a:xfrm>
          <a:prstGeom prst="rect">
            <a:avLst/>
          </a:prstGeom>
          <a:noFill/>
          <a:ln>
            <a:noFill/>
          </a:ln>
        </p:spPr>
        <p:txBody>
          <a:bodyPr wrap="square" lIns="91425" tIns="91425" rIns="91425" bIns="91425" anchor="t" anchorCtr="0"/>
          <a:lstStyle>
            <a:lvl1pPr marL="0" marR="0" lvl="0" indent="0" algn="l" rtl="0">
              <a:spcBef>
                <a:spcPts val="0"/>
              </a:spcBef>
              <a:buNone/>
              <a:defRPr sz="1800">
                <a:solidFill>
                  <a:schemeClr val="dk1"/>
                </a:solidFill>
                <a:latin typeface="Century Schoolbook"/>
                <a:ea typeface="Century Schoolbook"/>
                <a:cs typeface="Century Schoolbook"/>
                <a:sym typeface="Century Schoolbook"/>
              </a:defRPr>
            </a:lvl1pPr>
            <a:lvl2pPr marL="457200" marR="0" lvl="1"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2pPr>
            <a:lvl3pPr marL="914400" marR="0" lvl="2"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3pPr>
            <a:lvl4pPr marL="1371600" marR="0" lvl="3"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4pPr>
            <a:lvl5pPr marL="1828800" marR="0" lvl="4"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5pPr>
            <a:lvl6pPr marL="2286000" marR="0" lvl="5"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6pPr>
            <a:lvl7pPr marL="2743200" marR="0" lvl="6"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7pPr>
            <a:lvl8pPr marL="3200400" marR="0" lvl="7"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8pPr>
            <a:lvl9pPr marL="3657600" marR="0" lvl="8"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9" name="Shape 39"/>
          <p:cNvSpPr txBox="1">
            <a:spLocks noGrp="1"/>
          </p:cNvSpPr>
          <p:nvPr>
            <p:ph type="sldNum" idx="12"/>
          </p:nvPr>
        </p:nvSpPr>
        <p:spPr>
          <a:xfrm>
            <a:off x="9900460" y="6459787"/>
            <a:ext cx="1312025"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9583674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2.xml"/><Relationship Id="rId1" Type="http://schemas.openxmlformats.org/officeDocument/2006/relationships/slideLayout" Target="../slideLayouts/slideLayout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10" Type="http://schemas.openxmlformats.org/officeDocument/2006/relationships/image" Target="../media/image3.png"/><Relationship Id="rId4" Type="http://schemas.openxmlformats.org/officeDocument/2006/relationships/slideLayout" Target="../slideLayouts/slideLayout8.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4.xml"/><Relationship Id="rId1" Type="http://schemas.openxmlformats.org/officeDocument/2006/relationships/slideLayout" Target="../slideLayouts/slideLayout13.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4"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1"/>
            <a:ext cx="12191999" cy="6859333"/>
          </a:xfrm>
          <a:prstGeom prst="rect">
            <a:avLst/>
          </a:prstGeom>
        </p:spPr>
      </p:pic>
    </p:spTree>
    <p:extLst>
      <p:ext uri="{BB962C8B-B14F-4D97-AF65-F5344CB8AC3E}">
        <p14:creationId xmlns:p14="http://schemas.microsoft.com/office/powerpoint/2010/main" val="1167055608"/>
      </p:ext>
    </p:extLst>
  </p:cSld>
  <p:clrMap bg1="lt1" tx1="dk1" bg2="lt2" tx2="dk2" accent1="accent1" accent2="accent2" accent3="accent3" accent4="accent4" accent5="accent5" accent6="accent6" hlink="hlink" folHlink="folHlink"/>
  <p:sldLayoutIdLst>
    <p:sldLayoutId id="2147483649" r:id="rId1"/>
    <p:sldLayoutId id="2147483671" r:id="rId2"/>
    <p:sldLayoutId id="2147483681" r:id="rId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141654816"/>
      </p:ext>
    </p:extLst>
  </p:cSld>
  <p:clrMap bg1="lt1" tx1="dk1" bg2="lt2" tx2="dk2" accent1="accent1" accent2="accent2" accent3="accent3" accent4="accent4" accent5="accent5" accent6="accent6" hlink="hlink" folHlink="folHlink"/>
  <p:sldLayoutIdLst>
    <p:sldLayoutId id="2147483651" r:id="rId1"/>
  </p:sldLayoutIdLst>
  <p:hf hdr="0" ftr="0" dt="0"/>
  <p:txStyles>
    <p:titleStyle>
      <a:lvl1pPr algn="l" defTabSz="914400" rtl="0" eaLnBrk="1" latinLnBrk="0" hangingPunct="1">
        <a:lnSpc>
          <a:spcPct val="90000"/>
        </a:lnSpc>
        <a:spcBef>
          <a:spcPct val="0"/>
        </a:spcBef>
        <a:buNone/>
        <a:defRPr sz="4000" kern="1200">
          <a:solidFill>
            <a:schemeClr val="bg1"/>
          </a:solidFill>
          <a:latin typeface="Century" charset="0"/>
          <a:ea typeface="Century" charset="0"/>
          <a:cs typeface="Century"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xtBox 3"/>
          <p:cNvSpPr txBox="1"/>
          <p:nvPr userDrawn="1"/>
        </p:nvSpPr>
        <p:spPr>
          <a:xfrm>
            <a:off x="291548" y="6313958"/>
            <a:ext cx="7076661" cy="369332"/>
          </a:xfrm>
          <a:prstGeom prst="rect">
            <a:avLst/>
          </a:prstGeom>
          <a:noFill/>
        </p:spPr>
        <p:txBody>
          <a:bodyPr wrap="square" rtlCol="0">
            <a:spAutoFit/>
          </a:bodyPr>
          <a:lstStyle/>
          <a:p>
            <a:r>
              <a:rPr lang="en-US" dirty="0">
                <a:solidFill>
                  <a:schemeClr val="tx1"/>
                </a:solidFill>
                <a:latin typeface="Calibri" charset="0"/>
                <a:ea typeface="Calibri" charset="0"/>
                <a:cs typeface="Calibri" charset="0"/>
              </a:rPr>
              <a:t>ELA Content Leader Module 1</a:t>
            </a:r>
          </a:p>
        </p:txBody>
      </p:sp>
    </p:spTree>
    <p:extLst>
      <p:ext uri="{BB962C8B-B14F-4D97-AF65-F5344CB8AC3E}">
        <p14:creationId xmlns:p14="http://schemas.microsoft.com/office/powerpoint/2010/main" val="1666631226"/>
      </p:ext>
    </p:extLst>
  </p:cSld>
  <p:clrMap bg1="lt1" tx1="dk1" bg2="lt2" tx2="dk2" accent1="accent1" accent2="accent2" accent3="accent3" accent4="accent4" accent5="accent5" accent6="accent6" hlink="hlink" folHlink="folHlink"/>
  <p:sldLayoutIdLst>
    <p:sldLayoutId id="2147483653" r:id="rId1"/>
    <p:sldLayoutId id="2147483668" r:id="rId2"/>
    <p:sldLayoutId id="2147483670" r:id="rId3"/>
    <p:sldLayoutId id="2147483672" r:id="rId4"/>
    <p:sldLayoutId id="2147483673" r:id="rId5"/>
    <p:sldLayoutId id="2147483677" r:id="rId6"/>
    <p:sldLayoutId id="2147483678" r:id="rId7"/>
    <p:sldLayoutId id="2147483680" r:id="rId8"/>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302304692"/>
      </p:ext>
    </p:extLst>
  </p:cSld>
  <p:clrMap bg1="lt1" tx1="dk1" bg2="lt2" tx2="dk2" accent1="accent1" accent2="accent2" accent3="accent3" accent4="accent4" accent5="accent5" accent6="accent6" hlink="hlink" folHlink="folHlink"/>
  <p:sldLayoutIdLst>
    <p:sldLayoutId id="2147483655"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584462805"/>
      </p:ext>
    </p:extLst>
  </p:cSld>
  <p:clrMap bg1="lt1" tx1="dk1" bg2="lt2" tx2="dk2" accent1="accent1" accent2="accent2" accent3="accent3" accent4="accent4" accent5="accent5" accent6="accent6" hlink="hlink" folHlink="folHlink"/>
  <p:sldLayoutIdLst>
    <p:sldLayoutId id="2147483669" r:id="rId1"/>
    <p:sldLayoutId id="2147483676"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5.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5.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5.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5.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5.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5.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08.xml"/><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14.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5.xml"/></Relationships>
</file>

<file path=ppt/slides/_rels/slide11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13.xml"/><Relationship Id="rId1" Type="http://schemas.openxmlformats.org/officeDocument/2006/relationships/slideLayout" Target="../slideLayouts/slideLayout5.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5.xml"/></Relationships>
</file>

<file path=ppt/slides/_rels/slide11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16.xml"/><Relationship Id="rId1" Type="http://schemas.openxmlformats.org/officeDocument/2006/relationships/slideLayout" Target="../slideLayouts/slideLayout5.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5.xml"/></Relationships>
</file>

<file path=ppt/slides/_rels/slide11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18.xml"/><Relationship Id="rId1" Type="http://schemas.openxmlformats.org/officeDocument/2006/relationships/slideLayout" Target="../slideLayouts/slideLayout5.xml"/><Relationship Id="rId4" Type="http://schemas.openxmlformats.org/officeDocument/2006/relationships/image" Target="../media/image56.png"/></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2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20.xml"/><Relationship Id="rId1" Type="http://schemas.openxmlformats.org/officeDocument/2006/relationships/slideLayout" Target="../slideLayouts/slideLayout5.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5.xml"/></Relationships>
</file>

<file path=ppt/slides/_rels/slide12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22.xml"/><Relationship Id="rId1" Type="http://schemas.openxmlformats.org/officeDocument/2006/relationships/slideLayout" Target="../slideLayouts/slideLayout5.xml"/></Relationships>
</file>

<file path=ppt/slides/_rels/slide12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23.xml"/><Relationship Id="rId1" Type="http://schemas.openxmlformats.org/officeDocument/2006/relationships/slideLayout" Target="../slideLayouts/slideLayout5.xml"/><Relationship Id="rId5" Type="http://schemas.openxmlformats.org/officeDocument/2006/relationships/image" Target="../media/image60.png"/><Relationship Id="rId4" Type="http://schemas.openxmlformats.org/officeDocument/2006/relationships/image" Target="../media/image59.png"/></Relationships>
</file>

<file path=ppt/slides/_rels/slide12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24.xml"/><Relationship Id="rId1" Type="http://schemas.openxmlformats.org/officeDocument/2006/relationships/slideLayout" Target="../slideLayouts/slideLayout5.xml"/><Relationship Id="rId5" Type="http://schemas.openxmlformats.org/officeDocument/2006/relationships/image" Target="../media/image60.png"/><Relationship Id="rId4" Type="http://schemas.openxmlformats.org/officeDocument/2006/relationships/image" Target="../media/image59.png"/></Relationships>
</file>

<file path=ppt/slides/_rels/slide12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25.xml"/><Relationship Id="rId1" Type="http://schemas.openxmlformats.org/officeDocument/2006/relationships/slideLayout" Target="../slideLayouts/slideLayout5.xml"/><Relationship Id="rId5" Type="http://schemas.openxmlformats.org/officeDocument/2006/relationships/image" Target="../media/image60.png"/><Relationship Id="rId4" Type="http://schemas.openxmlformats.org/officeDocument/2006/relationships/image" Target="../media/image59.png"/></Relationships>
</file>

<file path=ppt/slides/_rels/slide12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26.xml"/><Relationship Id="rId1" Type="http://schemas.openxmlformats.org/officeDocument/2006/relationships/slideLayout" Target="../slideLayouts/slideLayout5.xml"/></Relationships>
</file>

<file path=ppt/slides/_rels/slide12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27.xml"/><Relationship Id="rId1" Type="http://schemas.openxmlformats.org/officeDocument/2006/relationships/slideLayout" Target="../slideLayouts/slideLayout5.xml"/></Relationships>
</file>

<file path=ppt/slides/_rels/slide12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28.xml"/><Relationship Id="rId1" Type="http://schemas.openxmlformats.org/officeDocument/2006/relationships/slideLayout" Target="../slideLayouts/slideLayout5.xml"/><Relationship Id="rId4" Type="http://schemas.openxmlformats.org/officeDocument/2006/relationships/image" Target="../media/image55.png"/></Relationships>
</file>

<file path=ppt/slides/_rels/slide12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29.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3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30.xml"/><Relationship Id="rId1" Type="http://schemas.openxmlformats.org/officeDocument/2006/relationships/slideLayout" Target="../slideLayouts/slideLayout5.xml"/></Relationships>
</file>

<file path=ppt/slides/_rels/slide13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31.xml"/><Relationship Id="rId1" Type="http://schemas.openxmlformats.org/officeDocument/2006/relationships/slideLayout" Target="../slideLayouts/slideLayout5.xml"/><Relationship Id="rId4" Type="http://schemas.openxmlformats.org/officeDocument/2006/relationships/image" Target="../media/image58.png"/></Relationships>
</file>

<file path=ppt/slides/_rels/slide13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32.xml"/><Relationship Id="rId1" Type="http://schemas.openxmlformats.org/officeDocument/2006/relationships/slideLayout" Target="../slideLayouts/slideLayout5.xml"/></Relationships>
</file>

<file path=ppt/slides/_rels/slide13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33.xml"/><Relationship Id="rId1" Type="http://schemas.openxmlformats.org/officeDocument/2006/relationships/slideLayout" Target="../slideLayouts/slideLayout5.xml"/></Relationships>
</file>

<file path=ppt/slides/_rels/slide13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34.xml"/><Relationship Id="rId1" Type="http://schemas.openxmlformats.org/officeDocument/2006/relationships/slideLayout" Target="../slideLayouts/slideLayout5.xml"/><Relationship Id="rId4" Type="http://schemas.openxmlformats.org/officeDocument/2006/relationships/image" Target="../media/image60.png"/></Relationships>
</file>

<file path=ppt/slides/_rels/slide13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35.xml"/><Relationship Id="rId1" Type="http://schemas.openxmlformats.org/officeDocument/2006/relationships/slideLayout" Target="../slideLayouts/slideLayout5.xml"/></Relationships>
</file>

<file path=ppt/slides/_rels/slide13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36.xml"/><Relationship Id="rId1" Type="http://schemas.openxmlformats.org/officeDocument/2006/relationships/slideLayout" Target="../slideLayouts/slideLayout5.xml"/><Relationship Id="rId5" Type="http://schemas.openxmlformats.org/officeDocument/2006/relationships/image" Target="../media/image60.png"/><Relationship Id="rId4" Type="http://schemas.openxmlformats.org/officeDocument/2006/relationships/image" Target="../media/image59.png"/></Relationships>
</file>

<file path=ppt/slides/_rels/slide13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37.xml"/><Relationship Id="rId1" Type="http://schemas.openxmlformats.org/officeDocument/2006/relationships/slideLayout" Target="../slideLayouts/slideLayout5.xml"/><Relationship Id="rId5" Type="http://schemas.openxmlformats.org/officeDocument/2006/relationships/image" Target="../media/image60.png"/><Relationship Id="rId4" Type="http://schemas.openxmlformats.org/officeDocument/2006/relationships/image" Target="../media/image59.png"/></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5.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5.xml"/></Relationships>
</file>

<file path=ppt/slides/_rels/slide14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41.xml"/><Relationship Id="rId1" Type="http://schemas.openxmlformats.org/officeDocument/2006/relationships/slideLayout" Target="../slideLayouts/slideLayout5.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14.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1.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5.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5.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5.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5.xml"/></Relationships>
</file>

<file path=ppt/slides/_rels/slide14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48.xml"/><Relationship Id="rId1" Type="http://schemas.openxmlformats.org/officeDocument/2006/relationships/slideLayout" Target="../slideLayouts/slideLayout5.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15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50.xml"/><Relationship Id="rId1" Type="http://schemas.openxmlformats.org/officeDocument/2006/relationships/slideLayout" Target="../slideLayouts/slideLayout5.xml"/><Relationship Id="rId4" Type="http://schemas.openxmlformats.org/officeDocument/2006/relationships/image" Target="../media/image65.png"/></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5.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5.xml"/></Relationships>
</file>

<file path=ppt/slides/_rels/slide153.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53.xml"/><Relationship Id="rId1" Type="http://schemas.openxmlformats.org/officeDocument/2006/relationships/slideLayout" Target="../slideLayouts/slideLayout9.xml"/><Relationship Id="rId5" Type="http://schemas.openxmlformats.org/officeDocument/2006/relationships/image" Target="../media/image68.png"/><Relationship Id="rId4" Type="http://schemas.openxmlformats.org/officeDocument/2006/relationships/image" Target="../media/image67.png"/></Relationships>
</file>

<file path=ppt/slides/_rels/slide15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54.xml"/><Relationship Id="rId1" Type="http://schemas.openxmlformats.org/officeDocument/2006/relationships/slideLayout" Target="../slideLayouts/slideLayout5.xml"/><Relationship Id="rId4" Type="http://schemas.openxmlformats.org/officeDocument/2006/relationships/image" Target="../media/image68.png"/></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5.xml"/></Relationships>
</file>

<file path=ppt/slides/_rels/slide15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56.xml"/><Relationship Id="rId1" Type="http://schemas.openxmlformats.org/officeDocument/2006/relationships/slideLayout" Target="../slideLayouts/slideLayout5.xml"/></Relationships>
</file>

<file path=ppt/slides/_rels/slide15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57.xml"/><Relationship Id="rId1" Type="http://schemas.openxmlformats.org/officeDocument/2006/relationships/slideLayout" Target="../slideLayouts/slideLayout5.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9.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5.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61.xml"/><Relationship Id="rId1" Type="http://schemas.openxmlformats.org/officeDocument/2006/relationships/slideLayout" Target="../slideLayouts/slideLayout1.xml"/></Relationships>
</file>

<file path=ppt/slides/_rels/slide162.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62.xml"/><Relationship Id="rId1" Type="http://schemas.openxmlformats.org/officeDocument/2006/relationships/slideLayout" Target="../slideLayouts/slideLayout5.xml"/><Relationship Id="rId4" Type="http://schemas.openxmlformats.org/officeDocument/2006/relationships/image" Target="../media/image70.png"/></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163.xml"/><Relationship Id="rId1" Type="http://schemas.openxmlformats.org/officeDocument/2006/relationships/slideLayout" Target="../slideLayouts/slideLayout5.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64.xml"/><Relationship Id="rId1" Type="http://schemas.openxmlformats.org/officeDocument/2006/relationships/slideLayout" Target="../slideLayouts/slideLayout5.xml"/></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165.xml"/><Relationship Id="rId1" Type="http://schemas.openxmlformats.org/officeDocument/2006/relationships/slideLayout" Target="../slideLayouts/slideLayout5.xml"/></Relationships>
</file>

<file path=ppt/slides/_rels/slide166.xml.rels><?xml version="1.0" encoding="UTF-8" standalone="yes"?>
<Relationships xmlns="http://schemas.openxmlformats.org/package/2006/relationships"><Relationship Id="rId3" Type="http://schemas.openxmlformats.org/officeDocument/2006/relationships/image" Target="../media/image71.tiff"/><Relationship Id="rId2" Type="http://schemas.openxmlformats.org/officeDocument/2006/relationships/notesSlide" Target="../notesSlides/notesSlide166.xml"/><Relationship Id="rId1" Type="http://schemas.openxmlformats.org/officeDocument/2006/relationships/slideLayout" Target="../slideLayouts/slideLayout5.xml"/></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167.xml"/><Relationship Id="rId1" Type="http://schemas.openxmlformats.org/officeDocument/2006/relationships/slideLayout" Target="../slideLayouts/slideLayout5.xml"/></Relationships>
</file>

<file path=ppt/slides/_rels/slide168.xml.rels><?xml version="1.0" encoding="UTF-8" standalone="yes"?>
<Relationships xmlns="http://schemas.openxmlformats.org/package/2006/relationships"><Relationship Id="rId3" Type="http://schemas.openxmlformats.org/officeDocument/2006/relationships/image" Target="../media/image72.tiff"/><Relationship Id="rId2" Type="http://schemas.openxmlformats.org/officeDocument/2006/relationships/notesSlide" Target="../notesSlides/notesSlide168.xml"/><Relationship Id="rId1" Type="http://schemas.openxmlformats.org/officeDocument/2006/relationships/slideLayout" Target="../slideLayouts/slideLayout5.xml"/></Relationships>
</file>

<file path=ppt/slides/_rels/slide169.xml.rels><?xml version="1.0" encoding="UTF-8" standalone="yes"?>
<Relationships xmlns="http://schemas.openxmlformats.org/package/2006/relationships"><Relationship Id="rId3" Type="http://schemas.openxmlformats.org/officeDocument/2006/relationships/image" Target="../media/image73.tiff"/><Relationship Id="rId2" Type="http://schemas.openxmlformats.org/officeDocument/2006/relationships/notesSlide" Target="../notesSlides/notesSlide169.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170.xml.rels><?xml version="1.0" encoding="UTF-8" standalone="yes"?>
<Relationships xmlns="http://schemas.openxmlformats.org/package/2006/relationships"><Relationship Id="rId3" Type="http://schemas.openxmlformats.org/officeDocument/2006/relationships/hyperlink" Target="https://my.bloomboard.com/" TargetMode="External"/><Relationship Id="rId2" Type="http://schemas.openxmlformats.org/officeDocument/2006/relationships/notesSlide" Target="../notesSlides/notesSlide170.xml"/><Relationship Id="rId1" Type="http://schemas.openxmlformats.org/officeDocument/2006/relationships/slideLayout" Target="../slideLayouts/slideLayout5.xml"/><Relationship Id="rId4" Type="http://schemas.openxmlformats.org/officeDocument/2006/relationships/hyperlink" Target="mailto:do.not.reply@bloomboard.com" TargetMode="External"/></Relationships>
</file>

<file path=ppt/slides/_rels/slide171.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74.png"/><Relationship Id="rId4" Type="http://schemas.openxmlformats.org/officeDocument/2006/relationships/notesSlide" Target="../notesSlides/notesSlide171.xml"/></Relationships>
</file>

<file path=ppt/slides/_rels/slide172.xml.rels><?xml version="1.0" encoding="UTF-8" standalone="yes"?>
<Relationships xmlns="http://schemas.openxmlformats.org/package/2006/relationships"><Relationship Id="rId3" Type="http://schemas.openxmlformats.org/officeDocument/2006/relationships/image" Target="../media/image75.tiff"/><Relationship Id="rId2" Type="http://schemas.openxmlformats.org/officeDocument/2006/relationships/notesSlide" Target="../notesSlides/notesSlide172.xml"/><Relationship Id="rId1" Type="http://schemas.openxmlformats.org/officeDocument/2006/relationships/slideLayout" Target="../slideLayouts/slideLayout5.xml"/></Relationships>
</file>

<file path=ppt/slides/_rels/slide173.xml.rels><?xml version="1.0" encoding="UTF-8" standalone="yes"?>
<Relationships xmlns="http://schemas.openxmlformats.org/package/2006/relationships"><Relationship Id="rId3" Type="http://schemas.openxmlformats.org/officeDocument/2006/relationships/image" Target="../media/image76.tiff"/><Relationship Id="rId2" Type="http://schemas.openxmlformats.org/officeDocument/2006/relationships/notesSlide" Target="../notesSlides/notesSlide173.xml"/><Relationship Id="rId1" Type="http://schemas.openxmlformats.org/officeDocument/2006/relationships/slideLayout" Target="../slideLayouts/slideLayout5.xml"/></Relationships>
</file>

<file path=ppt/slides/_rels/slide174.xml.rels><?xml version="1.0" encoding="UTF-8" standalone="yes"?>
<Relationships xmlns="http://schemas.openxmlformats.org/package/2006/relationships"><Relationship Id="rId3" Type="http://schemas.openxmlformats.org/officeDocument/2006/relationships/hyperlink" Target="https://tinyurl.com/Y3ELAContentLeaderDay1" TargetMode="External"/><Relationship Id="rId2" Type="http://schemas.openxmlformats.org/officeDocument/2006/relationships/notesSlide" Target="../notesSlides/notesSlide174.xml"/><Relationship Id="rId1" Type="http://schemas.openxmlformats.org/officeDocument/2006/relationships/slideLayout" Target="../slideLayouts/slideLayout5.xml"/><Relationship Id="rId4" Type="http://schemas.openxmlformats.org/officeDocument/2006/relationships/image" Target="../media/image77.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11.xml"/><Relationship Id="rId5" Type="http://schemas.openxmlformats.org/officeDocument/2006/relationships/image" Target="../media/image21.png"/><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10.xml"/><Relationship Id="rId5" Type="http://schemas.openxmlformats.org/officeDocument/2006/relationships/image" Target="../media/image25.png"/><Relationship Id="rId4" Type="http://schemas.openxmlformats.org/officeDocument/2006/relationships/image" Target="../media/image24.png"/></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7.xml"/><Relationship Id="rId1" Type="http://schemas.openxmlformats.org/officeDocument/2006/relationships/slideLayout" Target="../slideLayouts/slideLayout11.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6.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3.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4.xml"/><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5.xml"/><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6.xm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7.xml"/><Relationship Id="rId1" Type="http://schemas.openxmlformats.org/officeDocument/2006/relationships/slideLayout" Target="../slideLayouts/slideLayout6.xml"/><Relationship Id="rId4" Type="http://schemas.openxmlformats.org/officeDocument/2006/relationships/image" Target="../media/image46.png"/></Relationships>
</file>

<file path=ppt/slides/_rels/slide6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8.xml"/><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9.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7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70.xml"/><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71.xml"/><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74.xml"/><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75.xml"/><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76.xml"/><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77.xml"/><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78.xml"/><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79.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14.png"/></Relationships>
</file>

<file path=ppt/slides/_rels/slide8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80.xml"/><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81.xml"/><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82.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87.xml"/><Relationship Id="rId1" Type="http://schemas.openxmlformats.org/officeDocument/2006/relationships/slideLayout" Target="../slideLayouts/slideLayout5.xml"/><Relationship Id="rId4" Type="http://schemas.openxmlformats.org/officeDocument/2006/relationships/image" Target="../media/image14.png"/></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5.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92.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5.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5.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5.xml"/></Relationships>
</file>

<file path=ppt/slides/_rels/slide9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96.xml"/><Relationship Id="rId1" Type="http://schemas.openxmlformats.org/officeDocument/2006/relationships/slideLayout" Target="../slideLayouts/slideLayout5.xml"/><Relationship Id="rId5" Type="http://schemas.openxmlformats.org/officeDocument/2006/relationships/image" Target="../media/image52.png"/><Relationship Id="rId4" Type="http://schemas.openxmlformats.org/officeDocument/2006/relationships/image" Target="../media/image51.png"/></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Shape 97"/>
        <p:cNvGrpSpPr/>
        <p:nvPr/>
      </p:nvGrpSpPr>
      <p:grpSpPr>
        <a:xfrm>
          <a:off x="0" y="0"/>
          <a:ext cx="0" cy="0"/>
          <a:chOff x="0" y="0"/>
          <a:chExt cx="0" cy="0"/>
        </a:xfrm>
      </p:grpSpPr>
      <p:sp>
        <p:nvSpPr>
          <p:cNvPr id="98" name="Shape 98"/>
          <p:cNvSpPr txBox="1">
            <a:spLocks noGrp="1"/>
          </p:cNvSpPr>
          <p:nvPr>
            <p:ph type="sldNum" idx="4294967295"/>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1</a:t>
            </a:fld>
            <a:endParaRPr lang="en-US" sz="1600" dirty="0">
              <a:solidFill>
                <a:schemeClr val="dk1"/>
              </a:solidFill>
              <a:latin typeface="Calibri"/>
              <a:ea typeface="Calibri"/>
              <a:cs typeface="Calibri"/>
              <a:sym typeface="Calibri"/>
            </a:endParaRPr>
          </a:p>
        </p:txBody>
      </p:sp>
      <p:sp>
        <p:nvSpPr>
          <p:cNvPr id="100" name="Shape 100"/>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en-US" sz="4000" b="0" i="0" u="none" strike="noStrike" cap="none" dirty="0">
                <a:solidFill>
                  <a:schemeClr val="lt1"/>
                </a:solidFill>
                <a:latin typeface="Calibri"/>
                <a:ea typeface="Calibri"/>
                <a:cs typeface="Calibri"/>
                <a:sym typeface="Calibri"/>
              </a:rPr>
              <a:t>Morning at a Glance</a:t>
            </a:r>
          </a:p>
        </p:txBody>
      </p:sp>
      <p:graphicFrame>
        <p:nvGraphicFramePr>
          <p:cNvPr id="101" name="Shape 101"/>
          <p:cNvGraphicFramePr/>
          <p:nvPr>
            <p:extLst>
              <p:ext uri="{D42A27DB-BD31-4B8C-83A1-F6EECF244321}">
                <p14:modId xmlns:p14="http://schemas.microsoft.com/office/powerpoint/2010/main" val="3999340556"/>
              </p:ext>
            </p:extLst>
          </p:nvPr>
        </p:nvGraphicFramePr>
        <p:xfrm>
          <a:off x="475393" y="1179090"/>
          <a:ext cx="11228625" cy="4345410"/>
        </p:xfrm>
        <a:graphic>
          <a:graphicData uri="http://schemas.openxmlformats.org/drawingml/2006/table">
            <a:tbl>
              <a:tblPr firstRow="1" bandRow="1">
                <a:tableStyleId>{5A111915-BE36-4E01-A7E5-04B1672EAD32}</a:tableStyleId>
              </a:tblPr>
              <a:tblGrid>
                <a:gridCol w="3061613">
                  <a:extLst>
                    <a:ext uri="{9D8B030D-6E8A-4147-A177-3AD203B41FA5}">
                      <a16:colId xmlns:a16="http://schemas.microsoft.com/office/drawing/2014/main" val="20000"/>
                    </a:ext>
                  </a:extLst>
                </a:gridCol>
                <a:gridCol w="8167012">
                  <a:extLst>
                    <a:ext uri="{9D8B030D-6E8A-4147-A177-3AD203B41FA5}">
                      <a16:colId xmlns:a16="http://schemas.microsoft.com/office/drawing/2014/main" val="20001"/>
                    </a:ext>
                  </a:extLst>
                </a:gridCol>
              </a:tblGrid>
              <a:tr h="767410">
                <a:tc>
                  <a:txBody>
                    <a:bodyPr/>
                    <a:lstStyle/>
                    <a:p>
                      <a:pPr marL="0" marR="0" lvl="0" indent="0" algn="ctr" rtl="0">
                        <a:spcBef>
                          <a:spcPts val="0"/>
                        </a:spcBef>
                        <a:buSzPct val="25000"/>
                        <a:buNone/>
                      </a:pPr>
                      <a:r>
                        <a:rPr lang="en-US" sz="4000" u="none" strike="noStrike" cap="none" dirty="0">
                          <a:latin typeface="Calibri" charset="0"/>
                          <a:ea typeface="Calibri" charset="0"/>
                          <a:cs typeface="Calibri" charset="0"/>
                          <a:sym typeface="Calibri"/>
                        </a:rPr>
                        <a:t>Time</a:t>
                      </a:r>
                    </a:p>
                  </a:txBody>
                  <a:tcPr marL="91451" marR="91451"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rtl="0">
                        <a:spcBef>
                          <a:spcPts val="0"/>
                        </a:spcBef>
                        <a:buSzPct val="25000"/>
                        <a:buNone/>
                      </a:pPr>
                      <a:r>
                        <a:rPr lang="en-US" sz="4000" u="none" strike="noStrike" cap="none" dirty="0">
                          <a:latin typeface="Calibri" charset="0"/>
                          <a:ea typeface="Calibri" charset="0"/>
                          <a:cs typeface="Calibri" charset="0"/>
                          <a:sym typeface="Calibri"/>
                        </a:rPr>
                        <a:t>Topic</a:t>
                      </a:r>
                    </a:p>
                  </a:txBody>
                  <a:tcPr marL="91451" marR="91451"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894500">
                <a:tc>
                  <a:txBody>
                    <a:bodyPr/>
                    <a:lstStyle/>
                    <a:p>
                      <a:pPr marL="0" marR="0" lvl="0" indent="0" algn="l" rtl="0">
                        <a:spcBef>
                          <a:spcPts val="0"/>
                        </a:spcBef>
                        <a:buSzPct val="25000"/>
                        <a:buNone/>
                      </a:pPr>
                      <a:r>
                        <a:rPr lang="en-US" sz="4000" u="none" strike="noStrike" cap="none" dirty="0">
                          <a:solidFill>
                            <a:schemeClr val="tx1"/>
                          </a:solidFill>
                          <a:latin typeface="Calibri" charset="0"/>
                          <a:ea typeface="Calibri" charset="0"/>
                          <a:cs typeface="Calibri" charset="0"/>
                          <a:sym typeface="Calibri"/>
                        </a:rPr>
                        <a:t>8:00-9:00</a:t>
                      </a:r>
                      <a:endParaRPr lang="en-US" sz="4000" b="0" u="none" strike="noStrike" cap="none" dirty="0">
                        <a:solidFill>
                          <a:schemeClr val="tx1"/>
                        </a:solidFill>
                        <a:latin typeface="Calibri" charset="0"/>
                        <a:ea typeface="Calibri" charset="0"/>
                        <a:cs typeface="Calibri" charset="0"/>
                        <a:sym typeface="Calibri"/>
                      </a:endParaRP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Welcome (Launch)</a:t>
                      </a:r>
                      <a:endParaRPr lang="en-US" sz="4000" b="0" dirty="0">
                        <a:solidFill>
                          <a:schemeClr val="tx1"/>
                        </a:solidFill>
                        <a:latin typeface="Calibri" charset="0"/>
                        <a:ea typeface="Calibri" charset="0"/>
                        <a:cs typeface="Calibri" charset="0"/>
                        <a:sym typeface="Calibri"/>
                      </a:endParaRP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894500">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9:00-10:00</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Curriculum-Specific</a:t>
                      </a:r>
                      <a:r>
                        <a:rPr lang="en-US" sz="4000" baseline="0" dirty="0">
                          <a:solidFill>
                            <a:schemeClr val="tx1"/>
                          </a:solidFill>
                          <a:latin typeface="Calibri" charset="0"/>
                          <a:ea typeface="Calibri" charset="0"/>
                          <a:cs typeface="Calibri" charset="0"/>
                          <a:sym typeface="Calibri"/>
                        </a:rPr>
                        <a:t> PD</a:t>
                      </a:r>
                      <a:endParaRPr lang="en-US" sz="4000" dirty="0">
                        <a:solidFill>
                          <a:schemeClr val="tx1"/>
                        </a:solidFill>
                        <a:latin typeface="Calibri" charset="0"/>
                        <a:ea typeface="Calibri" charset="0"/>
                        <a:cs typeface="Calibri" charset="0"/>
                        <a:sym typeface="Calibri"/>
                      </a:endParaRP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894500">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10:00-10:15</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spcBef>
                          <a:spcPts val="0"/>
                        </a:spcBef>
                        <a:buSzPct val="25000"/>
                        <a:buNone/>
                      </a:pPr>
                      <a:r>
                        <a:rPr lang="en-US" sz="4000" i="1" dirty="0">
                          <a:solidFill>
                            <a:schemeClr val="tx1"/>
                          </a:solidFill>
                          <a:latin typeface="Calibri" charset="0"/>
                          <a:ea typeface="Calibri" charset="0"/>
                          <a:cs typeface="Calibri" charset="0"/>
                          <a:sym typeface="Calibri"/>
                        </a:rPr>
                        <a:t>Break</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894500">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10:15-12:30</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spcBef>
                          <a:spcPts val="0"/>
                        </a:spcBef>
                        <a:buSzPct val="25000"/>
                        <a:buNone/>
                      </a:pPr>
                      <a:r>
                        <a:rPr lang="en-US" sz="4000" i="0" dirty="0">
                          <a:solidFill>
                            <a:schemeClr val="tx1"/>
                          </a:solidFill>
                          <a:latin typeface="Calibri" charset="0"/>
                          <a:ea typeface="Calibri" charset="0"/>
                          <a:cs typeface="Calibri" charset="0"/>
                          <a:sym typeface="Calibri"/>
                        </a:rPr>
                        <a:t>Instructional</a:t>
                      </a:r>
                      <a:r>
                        <a:rPr lang="en-US" sz="4000" i="0" baseline="0" dirty="0">
                          <a:solidFill>
                            <a:schemeClr val="tx1"/>
                          </a:solidFill>
                          <a:latin typeface="Calibri" charset="0"/>
                          <a:ea typeface="Calibri" charset="0"/>
                          <a:cs typeface="Calibri" charset="0"/>
                          <a:sym typeface="Calibri"/>
                        </a:rPr>
                        <a:t> Shifts Experiential</a:t>
                      </a:r>
                      <a:endParaRPr lang="en-US" sz="4000" i="0" dirty="0">
                        <a:solidFill>
                          <a:schemeClr val="tx1"/>
                        </a:solidFill>
                        <a:latin typeface="Calibri" charset="0"/>
                        <a:ea typeface="Calibri" charset="0"/>
                        <a:cs typeface="Calibri" charset="0"/>
                        <a:sym typeface="Calibri"/>
                      </a:endParaRP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0136001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Shape 160"/>
          <p:cNvSpPr txBox="1">
            <a:spLocks noGrp="1"/>
          </p:cNvSpPr>
          <p:nvPr>
            <p:ph type="body" idx="1"/>
          </p:nvPr>
        </p:nvSpPr>
        <p:spPr>
          <a:xfrm>
            <a:off x="472453" y="1192398"/>
            <a:ext cx="11383963" cy="4822825"/>
          </a:xfrm>
          <a:prstGeom prst="rect">
            <a:avLst/>
          </a:prstGeom>
          <a:noFill/>
          <a:ln>
            <a:noFill/>
          </a:ln>
        </p:spPr>
        <p:txBody>
          <a:bodyPr wrap="square" lIns="91425" tIns="45700" rIns="91425" bIns="45700" anchor="t" anchorCtr="0">
            <a:noAutofit/>
          </a:bodyPr>
          <a:lstStyle/>
          <a:p>
            <a:pPr marL="228600" marR="0" lvl="0" indent="-228600" algn="l" rtl="0">
              <a:lnSpc>
                <a:spcPct val="90000"/>
              </a:lnSpc>
              <a:spcBef>
                <a:spcPts val="0"/>
              </a:spcBef>
              <a:spcAft>
                <a:spcPts val="0"/>
              </a:spcAft>
              <a:buClr>
                <a:srgbClr val="5A5A5A"/>
              </a:buClr>
              <a:buSzPct val="100000"/>
              <a:buFont typeface="Arial"/>
              <a:buChar char="•"/>
            </a:pPr>
            <a:r>
              <a:rPr lang="en-US" sz="3000" b="0" i="0" u="none" strike="noStrike" cap="none" dirty="0">
                <a:solidFill>
                  <a:schemeClr val="tx1">
                    <a:lumMod val="75000"/>
                  </a:schemeClr>
                </a:solidFill>
                <a:latin typeface="Calibri"/>
                <a:ea typeface="Calibri"/>
                <a:cs typeface="Calibri"/>
                <a:sym typeface="Calibri"/>
              </a:rPr>
              <a:t>An ELA curriculum designed for whole-class instruction with authentic texts and novels</a:t>
            </a:r>
          </a:p>
          <a:p>
            <a:pPr marL="228600" marR="0" lvl="0" indent="-228600" algn="l" rtl="0">
              <a:lnSpc>
                <a:spcPct val="90000"/>
              </a:lnSpc>
              <a:spcBef>
                <a:spcPts val="1000"/>
              </a:spcBef>
              <a:spcAft>
                <a:spcPts val="0"/>
              </a:spcAft>
              <a:buClr>
                <a:srgbClr val="5A5A5A"/>
              </a:buClr>
              <a:buSzPct val="100000"/>
              <a:buFont typeface="Arial"/>
              <a:buChar char="•"/>
            </a:pPr>
            <a:r>
              <a:rPr lang="en-US" sz="3000" b="0" i="0" u="none" strike="noStrike" cap="none" dirty="0">
                <a:solidFill>
                  <a:schemeClr val="tx1">
                    <a:lumMod val="75000"/>
                  </a:schemeClr>
                </a:solidFill>
                <a:latin typeface="Calibri"/>
                <a:ea typeface="Calibri"/>
                <a:cs typeface="Calibri"/>
                <a:sym typeface="Calibri"/>
              </a:rPr>
              <a:t>Designed by Louisiana teachers for Louisiana teachers</a:t>
            </a:r>
          </a:p>
          <a:p>
            <a:pPr marL="228600" marR="0" lvl="0" indent="-228600" algn="l" rtl="0">
              <a:lnSpc>
                <a:spcPct val="90000"/>
              </a:lnSpc>
              <a:spcBef>
                <a:spcPts val="1000"/>
              </a:spcBef>
              <a:spcAft>
                <a:spcPts val="0"/>
              </a:spcAft>
              <a:buClr>
                <a:srgbClr val="5A5A5A"/>
              </a:buClr>
              <a:buSzPct val="100000"/>
              <a:buFont typeface="Arial"/>
              <a:buChar char="•"/>
            </a:pPr>
            <a:r>
              <a:rPr lang="en-US" sz="3000" b="0" i="0" u="none" strike="noStrike" cap="none" dirty="0">
                <a:solidFill>
                  <a:schemeClr val="tx1">
                    <a:lumMod val="75000"/>
                  </a:schemeClr>
                </a:solidFill>
                <a:latin typeface="Calibri"/>
                <a:ea typeface="Calibri"/>
                <a:cs typeface="Calibri"/>
                <a:sym typeface="Calibri"/>
              </a:rPr>
              <a:t>Created in 2013 and improved each year</a:t>
            </a:r>
          </a:p>
          <a:p>
            <a:pPr marL="228600" marR="0" lvl="0" indent="-228600" algn="l" rtl="0">
              <a:lnSpc>
                <a:spcPct val="90000"/>
              </a:lnSpc>
              <a:spcBef>
                <a:spcPts val="1000"/>
              </a:spcBef>
              <a:buClr>
                <a:srgbClr val="5A5A5A"/>
              </a:buClr>
              <a:buSzPct val="100000"/>
              <a:buFont typeface="Arial"/>
              <a:buChar char="•"/>
            </a:pPr>
            <a:r>
              <a:rPr lang="en-US" sz="3000" b="0" i="0" u="none" strike="noStrike" cap="none" dirty="0">
                <a:solidFill>
                  <a:schemeClr val="tx1">
                    <a:lumMod val="75000"/>
                  </a:schemeClr>
                </a:solidFill>
                <a:latin typeface="Calibri"/>
                <a:ea typeface="Calibri"/>
                <a:cs typeface="Calibri"/>
                <a:sym typeface="Calibri"/>
              </a:rPr>
              <a:t>Created to ensure that all Louisiana students can read, understand, and express understanding of complex texts</a:t>
            </a:r>
          </a:p>
        </p:txBody>
      </p:sp>
      <p:sp>
        <p:nvSpPr>
          <p:cNvPr id="161" name="Shape 161"/>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en-US" sz="4000" b="0" i="0" u="none" strike="noStrike" cap="none" dirty="0">
                <a:solidFill>
                  <a:schemeClr val="lt1"/>
                </a:solidFill>
                <a:latin typeface="Calibri"/>
                <a:ea typeface="Calibri"/>
                <a:cs typeface="Calibri"/>
                <a:sym typeface="Calibri"/>
              </a:rPr>
              <a:t>ELA Guidebooks </a:t>
            </a:r>
          </a:p>
        </p:txBody>
      </p:sp>
      <p:sp>
        <p:nvSpPr>
          <p:cNvPr id="162" name="Shape 162"/>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10</a:t>
            </a:fld>
            <a:endParaRPr lang="en-US" sz="1600">
              <a:solidFill>
                <a:schemeClr val="dk1"/>
              </a:solidFill>
              <a:latin typeface="Calibri"/>
              <a:ea typeface="Calibri"/>
              <a:cs typeface="Calibri"/>
              <a:sym typeface="Calibri"/>
            </a:endParaRPr>
          </a:p>
        </p:txBody>
      </p:sp>
      <p:pic>
        <p:nvPicPr>
          <p:cNvPr id="163" name="Shape 163"/>
          <p:cNvPicPr preferRelativeResize="0"/>
          <p:nvPr/>
        </p:nvPicPr>
        <p:blipFill rotWithShape="1">
          <a:blip r:embed="rId3">
            <a:alphaModFix/>
          </a:blip>
          <a:srcRect/>
          <a:stretch/>
        </p:blipFill>
        <p:spPr>
          <a:xfrm>
            <a:off x="1518445" y="4677291"/>
            <a:ext cx="9098967" cy="1338218"/>
          </a:xfrm>
          <a:prstGeom prst="rect">
            <a:avLst/>
          </a:prstGeom>
          <a:noFill/>
          <a:ln>
            <a:noFill/>
          </a:ln>
        </p:spPr>
      </p:pic>
    </p:spTree>
    <p:extLst>
      <p:ext uri="{BB962C8B-B14F-4D97-AF65-F5344CB8AC3E}">
        <p14:creationId xmlns:p14="http://schemas.microsoft.com/office/powerpoint/2010/main" val="2183231280"/>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095CEDB-DB5A-46C2-8DAF-FD2A7AF32630}"/>
              </a:ext>
            </a:extLst>
          </p:cNvPr>
          <p:cNvSpPr>
            <a:spLocks noGrp="1"/>
          </p:cNvSpPr>
          <p:nvPr>
            <p:ph type="sldNum" sz="quarter" idx="4"/>
          </p:nvPr>
        </p:nvSpPr>
        <p:spPr/>
        <p:txBody>
          <a:bodyPr/>
          <a:lstStyle/>
          <a:p>
            <a:fld id="{4080289E-A2FF-0941-931A-EE1328331F47}" type="slidenum">
              <a:rPr lang="en-US" smtClean="0"/>
              <a:pPr/>
              <a:t>100</a:t>
            </a:fld>
            <a:endParaRPr lang="en-US" dirty="0"/>
          </a:p>
        </p:txBody>
      </p:sp>
      <p:sp>
        <p:nvSpPr>
          <p:cNvPr id="4" name="Title 3">
            <a:extLst>
              <a:ext uri="{FF2B5EF4-FFF2-40B4-BE49-F238E27FC236}">
                <a16:creationId xmlns:a16="http://schemas.microsoft.com/office/drawing/2014/main" id="{5556AFCF-2F8A-4AA6-8980-E457B6CC468A}"/>
              </a:ext>
            </a:extLst>
          </p:cNvPr>
          <p:cNvSpPr>
            <a:spLocks noGrp="1"/>
          </p:cNvSpPr>
          <p:nvPr>
            <p:ph type="title"/>
          </p:nvPr>
        </p:nvSpPr>
        <p:spPr/>
        <p:txBody>
          <a:bodyPr/>
          <a:lstStyle/>
          <a:p>
            <a:r>
              <a:rPr lang="en-US" dirty="0">
                <a:ea typeface="ＭＳ Ｐゴシック" pitchFamily="34" charset="-128"/>
                <a:sym typeface="Arial" charset="0"/>
              </a:rPr>
              <a:t>What types of questions require evidence?</a:t>
            </a:r>
            <a:endParaRPr lang="en-US" dirty="0"/>
          </a:p>
        </p:txBody>
      </p:sp>
      <p:sp>
        <p:nvSpPr>
          <p:cNvPr id="5" name="Shape 188">
            <a:extLst>
              <a:ext uri="{FF2B5EF4-FFF2-40B4-BE49-F238E27FC236}">
                <a16:creationId xmlns:a16="http://schemas.microsoft.com/office/drawing/2014/main" id="{28AF8E43-338A-4569-B721-9E7514F36DE3}"/>
              </a:ext>
            </a:extLst>
          </p:cNvPr>
          <p:cNvSpPr>
            <a:spLocks noGrp="1"/>
          </p:cNvSpPr>
          <p:nvPr>
            <p:ph type="body" sz="quarter" idx="10"/>
          </p:nvPr>
        </p:nvSpPr>
        <p:spPr>
          <a:xfrm>
            <a:off x="398463" y="1193800"/>
            <a:ext cx="11383962" cy="6001987"/>
          </a:xfrm>
        </p:spPr>
        <p:txBody>
          <a:bodyPr lIns="91425" tIns="45700" rIns="91425" bIns="45700">
            <a:spAutoFit/>
          </a:bodyPr>
          <a:lstStyle/>
          <a:p>
            <a:pPr>
              <a:lnSpc>
                <a:spcPct val="114000"/>
              </a:lnSpc>
              <a:spcBef>
                <a:spcPts val="1200"/>
              </a:spcBef>
              <a:buClr>
                <a:srgbClr val="797879"/>
              </a:buClr>
              <a:buSzPct val="132000"/>
              <a:buFont typeface="Arial" panose="020B0604020202020204" pitchFamily="34" charset="0"/>
              <a:buChar char="•"/>
            </a:pPr>
            <a:r>
              <a:rPr lang="en-US" sz="4300" dirty="0">
                <a:solidFill>
                  <a:schemeClr val="tx1"/>
                </a:solidFill>
                <a:ea typeface="ＭＳ Ｐゴシック" pitchFamily="34" charset="-128"/>
                <a:sym typeface="Arial" charset="0"/>
              </a:rPr>
              <a:t>Questions that can only be answered by carefully reading the text </a:t>
            </a:r>
          </a:p>
          <a:p>
            <a:pPr>
              <a:lnSpc>
                <a:spcPct val="114000"/>
              </a:lnSpc>
              <a:spcBef>
                <a:spcPts val="1200"/>
              </a:spcBef>
              <a:buClr>
                <a:srgbClr val="797879"/>
              </a:buClr>
              <a:buSzPct val="132000"/>
              <a:buFont typeface="Arial" panose="020B0604020202020204" pitchFamily="34" charset="0"/>
              <a:buChar char="•"/>
            </a:pPr>
            <a:r>
              <a:rPr lang="en-US" sz="4300" dirty="0">
                <a:solidFill>
                  <a:schemeClr val="tx1"/>
                </a:solidFill>
                <a:ea typeface="ＭＳ Ｐゴシック" pitchFamily="34" charset="-128"/>
                <a:sym typeface="Arial" charset="0"/>
              </a:rPr>
              <a:t>Questions are focused on the content of the text, rather than personal experiences or opinions.</a:t>
            </a:r>
          </a:p>
          <a:p>
            <a:pPr marL="0" indent="0" eaLnBrk="1" hangingPunct="1">
              <a:lnSpc>
                <a:spcPct val="114000"/>
              </a:lnSpc>
              <a:spcBef>
                <a:spcPts val="1200"/>
              </a:spcBef>
              <a:buClr>
                <a:srgbClr val="000000"/>
              </a:buClr>
              <a:buSzPct val="132000"/>
              <a:buNone/>
            </a:pPr>
            <a:endParaRPr lang="en-US" sz="2000" dirty="0">
              <a:solidFill>
                <a:schemeClr val="tx1"/>
              </a:solidFill>
              <a:ea typeface="ＭＳ Ｐゴシック" pitchFamily="34" charset="-128"/>
              <a:sym typeface="Arial" charset="0"/>
            </a:endParaRPr>
          </a:p>
          <a:p>
            <a:pPr marL="0" indent="0" algn="ctr" eaLnBrk="1" hangingPunct="1">
              <a:lnSpc>
                <a:spcPct val="114000"/>
              </a:lnSpc>
              <a:spcBef>
                <a:spcPts val="1200"/>
              </a:spcBef>
              <a:buClr>
                <a:srgbClr val="000000"/>
              </a:buClr>
              <a:buSzPct val="132000"/>
              <a:buNone/>
            </a:pPr>
            <a:r>
              <a:rPr lang="en-US" sz="4500" b="1" dirty="0">
                <a:solidFill>
                  <a:schemeClr val="tx2"/>
                </a:solidFill>
                <a:ea typeface="ＭＳ Ｐゴシック" pitchFamily="34" charset="-128"/>
                <a:sym typeface="Arial" charset="0"/>
              </a:rPr>
              <a:t>What about text to self? </a:t>
            </a:r>
          </a:p>
          <a:p>
            <a:pPr marL="0" indent="0" eaLnBrk="1" hangingPunct="1">
              <a:lnSpc>
                <a:spcPct val="114000"/>
              </a:lnSpc>
              <a:spcBef>
                <a:spcPts val="1200"/>
              </a:spcBef>
              <a:buClr>
                <a:srgbClr val="000000"/>
              </a:buClr>
              <a:buSzPct val="132000"/>
              <a:buNone/>
            </a:pPr>
            <a:endParaRPr lang="en-US" dirty="0">
              <a:solidFill>
                <a:schemeClr val="tx1"/>
              </a:solidFill>
              <a:ea typeface="ＭＳ Ｐゴシック" pitchFamily="34" charset="-128"/>
              <a:sym typeface="Arial" charset="0"/>
            </a:endParaRPr>
          </a:p>
          <a:p>
            <a:pPr marL="342900" indent="-342900" eaLnBrk="1" hangingPunct="1">
              <a:lnSpc>
                <a:spcPct val="114000"/>
              </a:lnSpc>
              <a:spcBef>
                <a:spcPts val="1200"/>
              </a:spcBef>
              <a:buClr>
                <a:srgbClr val="000000"/>
              </a:buClr>
              <a:buSzPct val="132000"/>
              <a:buFont typeface="Arial" charset="0"/>
              <a:buChar char="•"/>
            </a:pPr>
            <a:endParaRPr lang="en-US" dirty="0">
              <a:solidFill>
                <a:schemeClr val="tx1"/>
              </a:solidFill>
              <a:ea typeface="ＭＳ Ｐゴシック" pitchFamily="34" charset="-128"/>
              <a:sym typeface="Arial" charset="0"/>
            </a:endParaRPr>
          </a:p>
        </p:txBody>
      </p:sp>
    </p:spTree>
    <p:extLst>
      <p:ext uri="{BB962C8B-B14F-4D97-AF65-F5344CB8AC3E}">
        <p14:creationId xmlns:p14="http://schemas.microsoft.com/office/powerpoint/2010/main" val="792073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101</a:t>
            </a:fld>
            <a:endParaRPr lang="en-US" dirty="0"/>
          </a:p>
        </p:txBody>
      </p:sp>
      <p:sp>
        <p:nvSpPr>
          <p:cNvPr id="3" name="Text Placeholder 2"/>
          <p:cNvSpPr>
            <a:spLocks noGrp="1"/>
          </p:cNvSpPr>
          <p:nvPr>
            <p:ph type="body" sz="quarter" idx="10"/>
          </p:nvPr>
        </p:nvSpPr>
        <p:spPr>
          <a:xfrm>
            <a:off x="795130" y="1193800"/>
            <a:ext cx="10987295" cy="4822825"/>
          </a:xfrm>
        </p:spPr>
        <p:txBody>
          <a:bodyPr/>
          <a:lstStyle/>
          <a:p>
            <a:r>
              <a:rPr lang="en-US" sz="4500" b="1" dirty="0">
                <a:solidFill>
                  <a:schemeClr val="tx2"/>
                </a:solidFill>
              </a:rPr>
              <a:t>Study</a:t>
            </a:r>
            <a:r>
              <a:rPr lang="en-US" sz="4500" dirty="0"/>
              <a:t> </a:t>
            </a:r>
            <a:r>
              <a:rPr lang="en-US" sz="4500" dirty="0">
                <a:solidFill>
                  <a:schemeClr val="tx1"/>
                </a:solidFill>
              </a:rPr>
              <a:t>the examples from the Guidebooks</a:t>
            </a:r>
          </a:p>
          <a:p>
            <a:endParaRPr lang="en-US" sz="2000" dirty="0">
              <a:solidFill>
                <a:schemeClr val="tx1"/>
              </a:solidFill>
            </a:endParaRPr>
          </a:p>
          <a:p>
            <a:r>
              <a:rPr lang="en-US" sz="4500" b="1" dirty="0">
                <a:solidFill>
                  <a:schemeClr val="tx2"/>
                </a:solidFill>
              </a:rPr>
              <a:t>Discuss: </a:t>
            </a:r>
            <a:r>
              <a:rPr lang="en-US" sz="4500" dirty="0">
                <a:solidFill>
                  <a:schemeClr val="tx1"/>
                </a:solidFill>
              </a:rPr>
              <a:t>How does each example demonstrate the shift of evidence?</a:t>
            </a:r>
          </a:p>
          <a:p>
            <a:endParaRPr lang="en-US" dirty="0"/>
          </a:p>
          <a:p>
            <a:endParaRPr lang="en-US" dirty="0"/>
          </a:p>
        </p:txBody>
      </p:sp>
      <p:sp>
        <p:nvSpPr>
          <p:cNvPr id="4" name="Title 3"/>
          <p:cNvSpPr>
            <a:spLocks noGrp="1"/>
          </p:cNvSpPr>
          <p:nvPr>
            <p:ph type="title"/>
          </p:nvPr>
        </p:nvSpPr>
        <p:spPr/>
        <p:txBody>
          <a:bodyPr/>
          <a:lstStyle/>
          <a:p>
            <a:r>
              <a:rPr lang="en-US" dirty="0"/>
              <a:t>Evidence in the Guidebooks</a:t>
            </a:r>
          </a:p>
        </p:txBody>
      </p:sp>
    </p:spTree>
    <p:extLst>
      <p:ext uri="{BB962C8B-B14F-4D97-AF65-F5344CB8AC3E}">
        <p14:creationId xmlns:p14="http://schemas.microsoft.com/office/powerpoint/2010/main" val="671759609"/>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4B847B0-47D9-410C-97C1-4AAA85AD9A5D}"/>
              </a:ext>
            </a:extLst>
          </p:cNvPr>
          <p:cNvSpPr>
            <a:spLocks noGrp="1"/>
          </p:cNvSpPr>
          <p:nvPr>
            <p:ph type="sldNum" sz="quarter" idx="4"/>
          </p:nvPr>
        </p:nvSpPr>
        <p:spPr/>
        <p:txBody>
          <a:bodyPr/>
          <a:lstStyle/>
          <a:p>
            <a:fld id="{4080289E-A2FF-0941-931A-EE1328331F47}" type="slidenum">
              <a:rPr lang="en-US" smtClean="0"/>
              <a:pPr/>
              <a:t>102</a:t>
            </a:fld>
            <a:endParaRPr lang="en-US" dirty="0"/>
          </a:p>
        </p:txBody>
      </p:sp>
      <p:sp>
        <p:nvSpPr>
          <p:cNvPr id="3" name="Text Placeholder 2">
            <a:extLst>
              <a:ext uri="{FF2B5EF4-FFF2-40B4-BE49-F238E27FC236}">
                <a16:creationId xmlns:a16="http://schemas.microsoft.com/office/drawing/2014/main" id="{CAD4C43C-3007-4940-B7EB-62718DEE675F}"/>
              </a:ext>
            </a:extLst>
          </p:cNvPr>
          <p:cNvSpPr>
            <a:spLocks noGrp="1"/>
          </p:cNvSpPr>
          <p:nvPr>
            <p:ph type="body" sz="quarter" idx="10"/>
          </p:nvPr>
        </p:nvSpPr>
        <p:spPr/>
        <p:txBody>
          <a:bodyPr/>
          <a:lstStyle/>
          <a:p>
            <a:pPr marL="0" indent="0" algn="r">
              <a:buNone/>
            </a:pPr>
            <a:r>
              <a:rPr lang="en-US" sz="4500" dirty="0">
                <a:solidFill>
                  <a:schemeClr val="tx1"/>
                </a:solidFill>
              </a:rPr>
              <a:t>Post-secondary instructors rated “identifying, evaluating, and using evidence to support or challenge a thesis” as one of the most important skills expected of incoming freshmen</a:t>
            </a:r>
          </a:p>
          <a:p>
            <a:pPr marL="0" indent="0" algn="r">
              <a:buNone/>
            </a:pPr>
            <a:endParaRPr lang="en-US" sz="3000" i="1" dirty="0">
              <a:solidFill>
                <a:schemeClr val="tx1"/>
              </a:solidFill>
            </a:endParaRPr>
          </a:p>
          <a:p>
            <a:pPr marL="0" indent="0" algn="r">
              <a:buNone/>
            </a:pPr>
            <a:r>
              <a:rPr lang="en-US" sz="3000" i="1" dirty="0">
                <a:solidFill>
                  <a:schemeClr val="tx1"/>
                </a:solidFill>
              </a:rPr>
              <a:t>-Intersegmental Committee of Academic Senates of the California Community Colleges, the California State University, and the University of California, 2002</a:t>
            </a:r>
          </a:p>
          <a:p>
            <a:endParaRPr lang="en-US" dirty="0"/>
          </a:p>
        </p:txBody>
      </p:sp>
      <p:sp>
        <p:nvSpPr>
          <p:cNvPr id="4" name="Title 3">
            <a:extLst>
              <a:ext uri="{FF2B5EF4-FFF2-40B4-BE49-F238E27FC236}">
                <a16:creationId xmlns:a16="http://schemas.microsoft.com/office/drawing/2014/main" id="{2500CF2C-BE6B-425A-BD69-5138E4BD7E68}"/>
              </a:ext>
            </a:extLst>
          </p:cNvPr>
          <p:cNvSpPr>
            <a:spLocks noGrp="1"/>
          </p:cNvSpPr>
          <p:nvPr>
            <p:ph type="title"/>
          </p:nvPr>
        </p:nvSpPr>
        <p:spPr/>
        <p:txBody>
          <a:bodyPr/>
          <a:lstStyle/>
          <a:p>
            <a:r>
              <a:rPr lang="en-US" dirty="0"/>
              <a:t>Why is the shift of evidence important?</a:t>
            </a:r>
          </a:p>
        </p:txBody>
      </p:sp>
    </p:spTree>
    <p:extLst>
      <p:ext uri="{BB962C8B-B14F-4D97-AF65-F5344CB8AC3E}">
        <p14:creationId xmlns:p14="http://schemas.microsoft.com/office/powerpoint/2010/main" val="1398343050"/>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659A193-EC2C-49A5-9C71-68E44730700B}"/>
              </a:ext>
            </a:extLst>
          </p:cNvPr>
          <p:cNvSpPr>
            <a:spLocks noGrp="1"/>
          </p:cNvSpPr>
          <p:nvPr>
            <p:ph type="sldNum" sz="quarter" idx="4"/>
          </p:nvPr>
        </p:nvSpPr>
        <p:spPr>
          <a:xfrm>
            <a:off x="11227135" y="6313958"/>
            <a:ext cx="629281" cy="365125"/>
          </a:xfrm>
          <a:prstGeom prst="rect">
            <a:avLst/>
          </a:prstGeom>
        </p:spPr>
        <p:txBody>
          <a:bodyPr/>
          <a:lstStyle/>
          <a:p>
            <a:fld id="{4080289E-A2FF-0941-931A-EE1328331F47}" type="slidenum">
              <a:rPr lang="en-US" smtClean="0"/>
              <a:pPr/>
              <a:t>103</a:t>
            </a:fld>
            <a:endParaRPr lang="en-US" dirty="0"/>
          </a:p>
        </p:txBody>
      </p:sp>
      <p:sp>
        <p:nvSpPr>
          <p:cNvPr id="3" name="Title 2">
            <a:extLst>
              <a:ext uri="{FF2B5EF4-FFF2-40B4-BE49-F238E27FC236}">
                <a16:creationId xmlns:a16="http://schemas.microsoft.com/office/drawing/2014/main" id="{9F78060D-4CD2-4D03-820C-A8B511131C16}"/>
              </a:ext>
            </a:extLst>
          </p:cNvPr>
          <p:cNvSpPr>
            <a:spLocks noGrp="1"/>
          </p:cNvSpPr>
          <p:nvPr>
            <p:ph type="title"/>
          </p:nvPr>
        </p:nvSpPr>
        <p:spPr/>
        <p:txBody>
          <a:bodyPr/>
          <a:lstStyle/>
          <a:p>
            <a:r>
              <a:rPr lang="en-US" dirty="0">
                <a:solidFill>
                  <a:schemeClr val="bg1"/>
                </a:solidFill>
              </a:rPr>
              <a:t>What is the shift of knowledge?</a:t>
            </a:r>
          </a:p>
        </p:txBody>
      </p:sp>
      <p:sp>
        <p:nvSpPr>
          <p:cNvPr id="4" name="Text Placeholder 3">
            <a:extLst>
              <a:ext uri="{FF2B5EF4-FFF2-40B4-BE49-F238E27FC236}">
                <a16:creationId xmlns:a16="http://schemas.microsoft.com/office/drawing/2014/main" id="{CF81A461-5A71-4E49-9B7C-A4DAF939B586}"/>
              </a:ext>
            </a:extLst>
          </p:cNvPr>
          <p:cNvSpPr>
            <a:spLocks noGrp="1"/>
          </p:cNvSpPr>
          <p:nvPr>
            <p:ph type="body" sz="quarter" idx="10"/>
          </p:nvPr>
        </p:nvSpPr>
        <p:spPr/>
        <p:txBody>
          <a:bodyPr/>
          <a:lstStyle/>
          <a:p>
            <a:pPr marL="0" indent="0" algn="ctr">
              <a:buNone/>
            </a:pPr>
            <a:endParaRPr lang="en-US" sz="3200" b="1" dirty="0">
              <a:ln>
                <a:solidFill>
                  <a:schemeClr val="tx1"/>
                </a:solidFill>
              </a:ln>
              <a:solidFill>
                <a:srgbClr val="7030A0"/>
              </a:solidFill>
              <a:latin typeface="Arial Black" panose="020B0A04020102020204" pitchFamily="34" charset="0"/>
              <a:ea typeface="Allerta"/>
              <a:cs typeface="Allerta"/>
              <a:sym typeface="Allerta"/>
              <a:rtl val="0"/>
            </a:endParaRPr>
          </a:p>
          <a:p>
            <a:pPr marL="0" indent="0" algn="ctr">
              <a:lnSpc>
                <a:spcPct val="120000"/>
              </a:lnSpc>
              <a:buSzPct val="85000"/>
              <a:buNone/>
            </a:pPr>
            <a:r>
              <a:rPr lang="en-US" sz="5400" b="1" dirty="0">
                <a:solidFill>
                  <a:schemeClr val="tx2"/>
                </a:solidFill>
                <a:sym typeface="Arial"/>
              </a:rPr>
              <a:t>Knowledge</a:t>
            </a:r>
          </a:p>
          <a:p>
            <a:pPr marL="0" indent="0" algn="ctr">
              <a:lnSpc>
                <a:spcPct val="120000"/>
              </a:lnSpc>
              <a:buSzPct val="85000"/>
              <a:buNone/>
            </a:pPr>
            <a:r>
              <a:rPr lang="en-US" sz="4800" dirty="0">
                <a:solidFill>
                  <a:schemeClr val="tx1"/>
                </a:solidFill>
                <a:sym typeface="Arial"/>
              </a:rPr>
              <a:t>Building knowledge through content-rich nonfiction</a:t>
            </a:r>
          </a:p>
          <a:p>
            <a:pPr marL="0" indent="0">
              <a:buNone/>
            </a:pPr>
            <a:endParaRPr lang="en-US" dirty="0"/>
          </a:p>
        </p:txBody>
      </p:sp>
    </p:spTree>
    <p:extLst>
      <p:ext uri="{BB962C8B-B14F-4D97-AF65-F5344CB8AC3E}">
        <p14:creationId xmlns:p14="http://schemas.microsoft.com/office/powerpoint/2010/main" val="869134768"/>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20ABD42-3E16-4D3E-BA6F-5BDE239DF334}"/>
              </a:ext>
            </a:extLst>
          </p:cNvPr>
          <p:cNvSpPr>
            <a:spLocks noGrp="1"/>
          </p:cNvSpPr>
          <p:nvPr>
            <p:ph type="sldNum" sz="quarter" idx="4"/>
          </p:nvPr>
        </p:nvSpPr>
        <p:spPr/>
        <p:txBody>
          <a:bodyPr/>
          <a:lstStyle/>
          <a:p>
            <a:fld id="{4080289E-A2FF-0941-931A-EE1328331F47}" type="slidenum">
              <a:rPr lang="en-US" smtClean="0"/>
              <a:pPr/>
              <a:t>104</a:t>
            </a:fld>
            <a:endParaRPr lang="en-US" dirty="0"/>
          </a:p>
        </p:txBody>
      </p:sp>
      <p:sp>
        <p:nvSpPr>
          <p:cNvPr id="4" name="Text Placeholder 3">
            <a:extLst>
              <a:ext uri="{FF2B5EF4-FFF2-40B4-BE49-F238E27FC236}">
                <a16:creationId xmlns:a16="http://schemas.microsoft.com/office/drawing/2014/main" id="{254A9EF1-9A9E-4A6B-9F02-E345ED2516D7}"/>
              </a:ext>
            </a:extLst>
          </p:cNvPr>
          <p:cNvSpPr>
            <a:spLocks noGrp="1"/>
          </p:cNvSpPr>
          <p:nvPr>
            <p:ph type="body" sz="quarter" idx="10"/>
          </p:nvPr>
        </p:nvSpPr>
        <p:spPr/>
        <p:txBody>
          <a:bodyPr/>
          <a:lstStyle/>
          <a:p>
            <a:pPr marL="0" indent="0">
              <a:buNone/>
            </a:pPr>
            <a:r>
              <a:rPr lang="en-US" sz="4500" b="1" dirty="0">
                <a:solidFill>
                  <a:schemeClr val="tx2"/>
                </a:solidFill>
              </a:rPr>
              <a:t>Discuss at your tables: </a:t>
            </a:r>
            <a:r>
              <a:rPr lang="en-US" sz="4500" dirty="0">
                <a:solidFill>
                  <a:schemeClr val="tx1"/>
                </a:solidFill>
              </a:rPr>
              <a:t> </a:t>
            </a:r>
          </a:p>
          <a:p>
            <a:pPr>
              <a:buFont typeface="Arial" charset="0"/>
              <a:buChar char="•"/>
            </a:pPr>
            <a:r>
              <a:rPr lang="en-US" sz="4500" dirty="0">
                <a:solidFill>
                  <a:schemeClr val="tx1"/>
                </a:solidFill>
              </a:rPr>
              <a:t>How was the shift of Knowledge evident in our post-shifts experience?  What knowledge was built and how? </a:t>
            </a:r>
          </a:p>
          <a:p>
            <a:pPr>
              <a:buFont typeface="Arial" charset="0"/>
              <a:buChar char="•"/>
            </a:pPr>
            <a:r>
              <a:rPr lang="en-US" sz="4500" dirty="0">
                <a:solidFill>
                  <a:schemeClr val="tx1"/>
                </a:solidFill>
              </a:rPr>
              <a:t> How did this knowledge support us in reading and understanding the Prometheus text?</a:t>
            </a:r>
          </a:p>
          <a:p>
            <a:pPr>
              <a:buFont typeface="Arial" charset="0"/>
              <a:buChar char="•"/>
            </a:pPr>
            <a:endParaRPr lang="en-US" dirty="0"/>
          </a:p>
        </p:txBody>
      </p:sp>
      <p:sp>
        <p:nvSpPr>
          <p:cNvPr id="2" name="Title 1">
            <a:extLst>
              <a:ext uri="{FF2B5EF4-FFF2-40B4-BE49-F238E27FC236}">
                <a16:creationId xmlns:a16="http://schemas.microsoft.com/office/drawing/2014/main" id="{E84BA8C1-2F1C-462D-8780-DF66AF51F8F9}"/>
              </a:ext>
            </a:extLst>
          </p:cNvPr>
          <p:cNvSpPr>
            <a:spLocks noGrp="1"/>
          </p:cNvSpPr>
          <p:nvPr>
            <p:ph type="title"/>
          </p:nvPr>
        </p:nvSpPr>
        <p:spPr/>
        <p:txBody>
          <a:bodyPr/>
          <a:lstStyle/>
          <a:p>
            <a:r>
              <a:rPr lang="en-US" dirty="0"/>
              <a:t>Knowledge in our Experiential</a:t>
            </a:r>
          </a:p>
        </p:txBody>
      </p:sp>
    </p:spTree>
    <p:extLst>
      <p:ext uri="{BB962C8B-B14F-4D97-AF65-F5344CB8AC3E}">
        <p14:creationId xmlns:p14="http://schemas.microsoft.com/office/powerpoint/2010/main" val="935315368"/>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20ABD42-3E16-4D3E-BA6F-5BDE239DF334}"/>
              </a:ext>
            </a:extLst>
          </p:cNvPr>
          <p:cNvSpPr>
            <a:spLocks noGrp="1"/>
          </p:cNvSpPr>
          <p:nvPr>
            <p:ph type="sldNum" sz="quarter" idx="4"/>
          </p:nvPr>
        </p:nvSpPr>
        <p:spPr/>
        <p:txBody>
          <a:bodyPr/>
          <a:lstStyle/>
          <a:p>
            <a:fld id="{4080289E-A2FF-0941-931A-EE1328331F47}" type="slidenum">
              <a:rPr lang="en-US" smtClean="0"/>
              <a:pPr/>
              <a:t>105</a:t>
            </a:fld>
            <a:endParaRPr lang="en-US" dirty="0"/>
          </a:p>
        </p:txBody>
      </p:sp>
      <p:sp>
        <p:nvSpPr>
          <p:cNvPr id="4" name="Text Placeholder 3">
            <a:extLst>
              <a:ext uri="{FF2B5EF4-FFF2-40B4-BE49-F238E27FC236}">
                <a16:creationId xmlns:a16="http://schemas.microsoft.com/office/drawing/2014/main" id="{254A9EF1-9A9E-4A6B-9F02-E345ED2516D7}"/>
              </a:ext>
            </a:extLst>
          </p:cNvPr>
          <p:cNvSpPr>
            <a:spLocks noGrp="1"/>
          </p:cNvSpPr>
          <p:nvPr>
            <p:ph type="body" sz="quarter" idx="10"/>
          </p:nvPr>
        </p:nvSpPr>
        <p:spPr/>
        <p:txBody>
          <a:bodyPr/>
          <a:lstStyle/>
          <a:p>
            <a:pPr>
              <a:buFont typeface="Arial" charset="0"/>
              <a:buChar char="•"/>
            </a:pPr>
            <a:r>
              <a:rPr lang="en-US" sz="4500" b="1" dirty="0">
                <a:solidFill>
                  <a:schemeClr val="tx2"/>
                </a:solidFill>
              </a:rPr>
              <a:t>Examine</a:t>
            </a:r>
            <a:r>
              <a:rPr lang="en-US" sz="4500" dirty="0">
                <a:solidFill>
                  <a:schemeClr val="tx1"/>
                </a:solidFill>
              </a:rPr>
              <a:t> the sample Guidebook text set in your note-catcher</a:t>
            </a:r>
          </a:p>
          <a:p>
            <a:pPr marL="0" indent="0" algn="ctr">
              <a:buNone/>
            </a:pPr>
            <a:endParaRPr lang="en-US" sz="2000" b="1" dirty="0">
              <a:solidFill>
                <a:schemeClr val="tx1"/>
              </a:solidFill>
            </a:endParaRPr>
          </a:p>
          <a:p>
            <a:pPr>
              <a:buFont typeface="Arial" charset="0"/>
              <a:buChar char="•"/>
            </a:pPr>
            <a:r>
              <a:rPr lang="en-US" sz="4500" b="1" dirty="0">
                <a:solidFill>
                  <a:schemeClr val="tx2"/>
                </a:solidFill>
              </a:rPr>
              <a:t>Discuss: </a:t>
            </a:r>
            <a:r>
              <a:rPr lang="en-US" sz="4500" dirty="0">
                <a:solidFill>
                  <a:schemeClr val="tx1"/>
                </a:solidFill>
              </a:rPr>
              <a:t>What evidence do you see of the shift of knowledge in this example?</a:t>
            </a:r>
          </a:p>
          <a:p>
            <a:pPr marL="0" indent="0">
              <a:buNone/>
            </a:pPr>
            <a:endParaRPr lang="en-US" dirty="0"/>
          </a:p>
          <a:p>
            <a:pPr marL="0" indent="0">
              <a:buNone/>
            </a:pPr>
            <a:endParaRPr lang="en-US" dirty="0"/>
          </a:p>
        </p:txBody>
      </p:sp>
      <p:sp>
        <p:nvSpPr>
          <p:cNvPr id="2" name="Title 1">
            <a:extLst>
              <a:ext uri="{FF2B5EF4-FFF2-40B4-BE49-F238E27FC236}">
                <a16:creationId xmlns:a16="http://schemas.microsoft.com/office/drawing/2014/main" id="{E84BA8C1-2F1C-462D-8780-DF66AF51F8F9}"/>
              </a:ext>
            </a:extLst>
          </p:cNvPr>
          <p:cNvSpPr>
            <a:spLocks noGrp="1"/>
          </p:cNvSpPr>
          <p:nvPr>
            <p:ph type="title"/>
          </p:nvPr>
        </p:nvSpPr>
        <p:spPr/>
        <p:txBody>
          <a:bodyPr/>
          <a:lstStyle/>
          <a:p>
            <a:r>
              <a:rPr lang="en-US" dirty="0">
                <a:ea typeface="Calibri"/>
                <a:sym typeface="Calibri"/>
              </a:rPr>
              <a:t>Knowledge in the Guidebooks</a:t>
            </a:r>
            <a:endParaRPr lang="en-US" dirty="0"/>
          </a:p>
        </p:txBody>
      </p:sp>
    </p:spTree>
    <p:extLst>
      <p:ext uri="{BB962C8B-B14F-4D97-AF65-F5344CB8AC3E}">
        <p14:creationId xmlns:p14="http://schemas.microsoft.com/office/powerpoint/2010/main" val="103059361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4B847B0-47D9-410C-97C1-4AAA85AD9A5D}"/>
              </a:ext>
            </a:extLst>
          </p:cNvPr>
          <p:cNvSpPr>
            <a:spLocks noGrp="1"/>
          </p:cNvSpPr>
          <p:nvPr>
            <p:ph type="sldNum" sz="quarter" idx="4"/>
          </p:nvPr>
        </p:nvSpPr>
        <p:spPr/>
        <p:txBody>
          <a:bodyPr/>
          <a:lstStyle/>
          <a:p>
            <a:fld id="{4080289E-A2FF-0941-931A-EE1328331F47}" type="slidenum">
              <a:rPr lang="en-US" smtClean="0"/>
              <a:pPr/>
              <a:t>106</a:t>
            </a:fld>
            <a:endParaRPr lang="en-US" dirty="0"/>
          </a:p>
        </p:txBody>
      </p:sp>
      <p:sp>
        <p:nvSpPr>
          <p:cNvPr id="3" name="Text Placeholder 2">
            <a:extLst>
              <a:ext uri="{FF2B5EF4-FFF2-40B4-BE49-F238E27FC236}">
                <a16:creationId xmlns:a16="http://schemas.microsoft.com/office/drawing/2014/main" id="{CAD4C43C-3007-4940-B7EB-62718DEE675F}"/>
              </a:ext>
            </a:extLst>
          </p:cNvPr>
          <p:cNvSpPr>
            <a:spLocks noGrp="1"/>
          </p:cNvSpPr>
          <p:nvPr>
            <p:ph type="body" sz="quarter" idx="10"/>
          </p:nvPr>
        </p:nvSpPr>
        <p:spPr/>
        <p:txBody>
          <a:bodyPr/>
          <a:lstStyle/>
          <a:p>
            <a:pPr marL="342900" indent="-342900">
              <a:lnSpc>
                <a:spcPct val="114000"/>
              </a:lnSpc>
              <a:spcBef>
                <a:spcPts val="1200"/>
              </a:spcBef>
              <a:buClr>
                <a:srgbClr val="000000"/>
              </a:buClr>
              <a:buSzPct val="132000"/>
              <a:buFont typeface="Arial" charset="0"/>
              <a:buChar char="•"/>
            </a:pPr>
            <a:r>
              <a:rPr lang="en-US" sz="4300" dirty="0">
                <a:solidFill>
                  <a:schemeClr val="tx1"/>
                </a:solidFill>
                <a:ea typeface="ＭＳ Ｐゴシック" pitchFamily="34" charset="-128"/>
                <a:sym typeface="Arial" charset="0"/>
              </a:rPr>
              <a:t>Nearly a century of research links vocabulary to comprehension </a:t>
            </a:r>
            <a:r>
              <a:rPr lang="en-US" sz="2000" i="1" dirty="0">
                <a:solidFill>
                  <a:schemeClr val="tx1"/>
                </a:solidFill>
                <a:ea typeface="ＭＳ Ｐゴシック" pitchFamily="34" charset="-128"/>
                <a:sym typeface="Arial" charset="0"/>
              </a:rPr>
              <a:t>(Whipple, 1925) (NAEP, 2013)</a:t>
            </a:r>
          </a:p>
          <a:p>
            <a:pPr marL="342900" indent="-342900">
              <a:lnSpc>
                <a:spcPct val="114000"/>
              </a:lnSpc>
              <a:spcBef>
                <a:spcPts val="1200"/>
              </a:spcBef>
              <a:buClr>
                <a:srgbClr val="000000"/>
              </a:buClr>
              <a:buSzPct val="132000"/>
              <a:buFont typeface="Arial" charset="0"/>
              <a:buChar char="•"/>
            </a:pPr>
            <a:r>
              <a:rPr lang="en-US" sz="4300" dirty="0">
                <a:solidFill>
                  <a:schemeClr val="tx1"/>
                </a:solidFill>
                <a:ea typeface="ＭＳ Ｐゴシック" pitchFamily="34" charset="-128"/>
                <a:sym typeface="Arial" charset="0"/>
              </a:rPr>
              <a:t>A more recent, but similar body of research shows that comprehension and memory depend on prior knowledge </a:t>
            </a:r>
            <a:r>
              <a:rPr lang="en-US" sz="2000" i="1" dirty="0">
                <a:solidFill>
                  <a:schemeClr val="tx1"/>
                </a:solidFill>
                <a:ea typeface="ＭＳ Ｐゴシック" pitchFamily="34" charset="-128"/>
                <a:sym typeface="Arial" charset="0"/>
              </a:rPr>
              <a:t>(Recht &amp; Leslie, 1988)</a:t>
            </a:r>
          </a:p>
          <a:p>
            <a:pPr>
              <a:lnSpc>
                <a:spcPct val="114000"/>
              </a:lnSpc>
              <a:spcBef>
                <a:spcPts val="1200"/>
              </a:spcBef>
              <a:buClr>
                <a:srgbClr val="000000"/>
              </a:buClr>
              <a:buSzPct val="132000"/>
              <a:buFont typeface="Arial" charset="0"/>
              <a:buChar char="•"/>
              <a:defRPr/>
            </a:pPr>
            <a:endParaRPr lang="x-none" dirty="0">
              <a:solidFill>
                <a:schemeClr val="tx1"/>
              </a:solidFill>
              <a:sym typeface="Arial"/>
            </a:endParaRPr>
          </a:p>
          <a:p>
            <a:endParaRPr lang="en-US" dirty="0"/>
          </a:p>
        </p:txBody>
      </p:sp>
      <p:sp>
        <p:nvSpPr>
          <p:cNvPr id="4" name="Title 3">
            <a:extLst>
              <a:ext uri="{FF2B5EF4-FFF2-40B4-BE49-F238E27FC236}">
                <a16:creationId xmlns:a16="http://schemas.microsoft.com/office/drawing/2014/main" id="{2500CF2C-BE6B-425A-BD69-5138E4BD7E68}"/>
              </a:ext>
            </a:extLst>
          </p:cNvPr>
          <p:cNvSpPr>
            <a:spLocks noGrp="1"/>
          </p:cNvSpPr>
          <p:nvPr>
            <p:ph type="title"/>
          </p:nvPr>
        </p:nvSpPr>
        <p:spPr/>
        <p:txBody>
          <a:bodyPr/>
          <a:lstStyle/>
          <a:p>
            <a:r>
              <a:rPr lang="en-US" dirty="0"/>
              <a:t>Why is the shift of knowledge important?</a:t>
            </a:r>
          </a:p>
        </p:txBody>
      </p:sp>
    </p:spTree>
    <p:extLst>
      <p:ext uri="{BB962C8B-B14F-4D97-AF65-F5344CB8AC3E}">
        <p14:creationId xmlns:p14="http://schemas.microsoft.com/office/powerpoint/2010/main" val="2013133619"/>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ED9085D-5109-41A4-89A4-BC28ACE73519}"/>
              </a:ext>
            </a:extLst>
          </p:cNvPr>
          <p:cNvSpPr>
            <a:spLocks noGrp="1"/>
          </p:cNvSpPr>
          <p:nvPr>
            <p:ph type="sldNum" sz="quarter" idx="4"/>
          </p:nvPr>
        </p:nvSpPr>
        <p:spPr>
          <a:xfrm>
            <a:off x="11227135" y="6313958"/>
            <a:ext cx="629281" cy="365125"/>
          </a:xfrm>
          <a:prstGeom prst="rect">
            <a:avLst/>
          </a:prstGeom>
        </p:spPr>
        <p:txBody>
          <a:bodyPr/>
          <a:lstStyle/>
          <a:p>
            <a:fld id="{4080289E-A2FF-0941-931A-EE1328331F47}" type="slidenum">
              <a:rPr lang="en-US" smtClean="0"/>
              <a:pPr/>
              <a:t>107</a:t>
            </a:fld>
            <a:endParaRPr lang="en-US" dirty="0"/>
          </a:p>
        </p:txBody>
      </p:sp>
      <p:sp>
        <p:nvSpPr>
          <p:cNvPr id="3" name="Title 2">
            <a:extLst>
              <a:ext uri="{FF2B5EF4-FFF2-40B4-BE49-F238E27FC236}">
                <a16:creationId xmlns:a16="http://schemas.microsoft.com/office/drawing/2014/main" id="{6A804E91-4274-4BF5-A207-3FB628B85D68}"/>
              </a:ext>
            </a:extLst>
          </p:cNvPr>
          <p:cNvSpPr>
            <a:spLocks noGrp="1"/>
          </p:cNvSpPr>
          <p:nvPr>
            <p:ph type="title"/>
          </p:nvPr>
        </p:nvSpPr>
        <p:spPr/>
        <p:txBody>
          <a:bodyPr>
            <a:normAutofit/>
          </a:bodyPr>
          <a:lstStyle/>
          <a:p>
            <a:r>
              <a:rPr lang="en-US" dirty="0">
                <a:solidFill>
                  <a:schemeClr val="bg1"/>
                </a:solidFill>
              </a:rPr>
              <a:t>Let</a:t>
            </a:r>
            <a:r>
              <a:rPr lang="uk-UA" dirty="0">
                <a:solidFill>
                  <a:schemeClr val="bg1"/>
                </a:solidFill>
              </a:rPr>
              <a:t>’</a:t>
            </a:r>
            <a:r>
              <a:rPr lang="en-US" dirty="0">
                <a:solidFill>
                  <a:schemeClr val="bg1"/>
                </a:solidFill>
              </a:rPr>
              <a:t>s Prepare!</a:t>
            </a:r>
          </a:p>
        </p:txBody>
      </p:sp>
      <p:sp>
        <p:nvSpPr>
          <p:cNvPr id="4" name="Text Placeholder 3">
            <a:extLst>
              <a:ext uri="{FF2B5EF4-FFF2-40B4-BE49-F238E27FC236}">
                <a16:creationId xmlns:a16="http://schemas.microsoft.com/office/drawing/2014/main" id="{E0967E64-96DC-42F1-881F-614B30E7E5CE}"/>
              </a:ext>
            </a:extLst>
          </p:cNvPr>
          <p:cNvSpPr>
            <a:spLocks noGrp="1"/>
          </p:cNvSpPr>
          <p:nvPr>
            <p:ph type="body" sz="quarter" idx="10"/>
          </p:nvPr>
        </p:nvSpPr>
        <p:spPr>
          <a:xfrm>
            <a:off x="404019" y="1158240"/>
            <a:ext cx="11383962" cy="3444240"/>
          </a:xfrm>
        </p:spPr>
        <p:txBody>
          <a:bodyPr/>
          <a:lstStyle/>
          <a:p>
            <a:pPr marL="0" lvl="0" indent="0" algn="ctr">
              <a:lnSpc>
                <a:spcPct val="100000"/>
              </a:lnSpc>
              <a:spcBef>
                <a:spcPts val="0"/>
              </a:spcBef>
              <a:buClr>
                <a:srgbClr val="09081B"/>
              </a:buClr>
              <a:buSzPct val="25000"/>
              <a:buNone/>
            </a:pPr>
            <a:r>
              <a:rPr lang="en-US" sz="4300" dirty="0">
                <a:solidFill>
                  <a:schemeClr val="tx1"/>
                </a:solidFill>
                <a:ea typeface="Calibri"/>
                <a:sym typeface="Calibri"/>
              </a:rPr>
              <a:t>Mr. Smith is a new teacher at your school.  This is his first year teaching the Louisiana Student Standards and the ELA Guidebooks. Over lunch one day he asks you “What are these instructional shifts I keep hearing about? Why are they important?”</a:t>
            </a:r>
          </a:p>
          <a:p>
            <a:pPr marL="0" indent="0">
              <a:buNone/>
            </a:pPr>
            <a:endParaRPr lang="en-US" dirty="0"/>
          </a:p>
        </p:txBody>
      </p:sp>
      <p:sp>
        <p:nvSpPr>
          <p:cNvPr id="5" name="TextBox 4"/>
          <p:cNvSpPr txBox="1"/>
          <p:nvPr/>
        </p:nvSpPr>
        <p:spPr>
          <a:xfrm>
            <a:off x="3703320" y="5208158"/>
            <a:ext cx="4785360" cy="754053"/>
          </a:xfrm>
          <a:prstGeom prst="rect">
            <a:avLst/>
          </a:prstGeom>
          <a:noFill/>
        </p:spPr>
        <p:txBody>
          <a:bodyPr wrap="square" rtlCol="0">
            <a:spAutoFit/>
          </a:bodyPr>
          <a:lstStyle/>
          <a:p>
            <a:pPr algn="ctr"/>
            <a:r>
              <a:rPr lang="en-US" sz="4300" b="1" dirty="0">
                <a:solidFill>
                  <a:schemeClr val="tx2"/>
                </a:solidFill>
                <a:latin typeface="Calibri" charset="0"/>
                <a:ea typeface="Calibri" charset="0"/>
                <a:cs typeface="Calibri" charset="0"/>
              </a:rPr>
              <a:t>Plan your response!</a:t>
            </a:r>
          </a:p>
        </p:txBody>
      </p:sp>
    </p:spTree>
    <p:extLst>
      <p:ext uri="{BB962C8B-B14F-4D97-AF65-F5344CB8AC3E}">
        <p14:creationId xmlns:p14="http://schemas.microsoft.com/office/powerpoint/2010/main" val="2005493949"/>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a:xfrm>
            <a:off x="11227135" y="6313958"/>
            <a:ext cx="629281" cy="365125"/>
          </a:xfrm>
          <a:prstGeom prst="rect">
            <a:avLst/>
          </a:prstGeom>
        </p:spPr>
        <p:txBody>
          <a:bodyPr/>
          <a:lstStyle/>
          <a:p>
            <a:fld id="{4080289E-A2FF-0941-931A-EE1328331F47}" type="slidenum">
              <a:rPr lang="en-US" smtClean="0"/>
              <a:pPr/>
              <a:t>108</a:t>
            </a:fld>
            <a:endParaRPr lang="en-US" dirty="0"/>
          </a:p>
        </p:txBody>
      </p:sp>
      <p:sp>
        <p:nvSpPr>
          <p:cNvPr id="3" name="Title 2"/>
          <p:cNvSpPr>
            <a:spLocks noGrp="1"/>
          </p:cNvSpPr>
          <p:nvPr>
            <p:ph type="title"/>
          </p:nvPr>
        </p:nvSpPr>
        <p:spPr/>
        <p:txBody>
          <a:bodyPr/>
          <a:lstStyle/>
          <a:p>
            <a:r>
              <a:rPr lang="en-US" dirty="0">
                <a:solidFill>
                  <a:schemeClr val="bg1"/>
                </a:solidFill>
              </a:rPr>
              <a:t>Role Play</a:t>
            </a:r>
          </a:p>
        </p:txBody>
      </p:sp>
      <p:sp>
        <p:nvSpPr>
          <p:cNvPr id="4" name="Text Placeholder 3"/>
          <p:cNvSpPr>
            <a:spLocks noGrp="1"/>
          </p:cNvSpPr>
          <p:nvPr>
            <p:ph type="body" sz="quarter" idx="10"/>
          </p:nvPr>
        </p:nvSpPr>
        <p:spPr>
          <a:xfrm>
            <a:off x="398463" y="1193801"/>
            <a:ext cx="11383962" cy="3042920"/>
          </a:xfrm>
        </p:spPr>
        <p:txBody>
          <a:bodyPr/>
          <a:lstStyle/>
          <a:p>
            <a:r>
              <a:rPr lang="en-US" sz="4500" b="1" dirty="0">
                <a:solidFill>
                  <a:schemeClr val="tx2"/>
                </a:solidFill>
              </a:rPr>
              <a:t>Partner A: </a:t>
            </a:r>
            <a:r>
              <a:rPr lang="en-US" sz="4500" dirty="0">
                <a:solidFill>
                  <a:schemeClr val="tx1"/>
                </a:solidFill>
              </a:rPr>
              <a:t>Mr. Smith</a:t>
            </a:r>
          </a:p>
          <a:p>
            <a:endParaRPr lang="en-US" sz="2000" dirty="0">
              <a:solidFill>
                <a:schemeClr val="tx1"/>
              </a:solidFill>
            </a:endParaRPr>
          </a:p>
          <a:p>
            <a:r>
              <a:rPr lang="en-US" sz="4500" b="1" dirty="0">
                <a:solidFill>
                  <a:schemeClr val="tx2"/>
                </a:solidFill>
              </a:rPr>
              <a:t>Partner B: </a:t>
            </a:r>
            <a:r>
              <a:rPr lang="en-US" sz="4500" dirty="0">
                <a:solidFill>
                  <a:schemeClr val="tx1"/>
                </a:solidFill>
              </a:rPr>
              <a:t>Yourself, a knowledgeable Content Leader excited to share what you know about the instructional shifts</a:t>
            </a:r>
          </a:p>
        </p:txBody>
      </p:sp>
      <p:sp>
        <p:nvSpPr>
          <p:cNvPr id="5" name="TextBox 4"/>
          <p:cNvSpPr txBox="1"/>
          <p:nvPr/>
        </p:nvSpPr>
        <p:spPr>
          <a:xfrm>
            <a:off x="3697764" y="4723896"/>
            <a:ext cx="4785360" cy="784830"/>
          </a:xfrm>
          <a:prstGeom prst="rect">
            <a:avLst/>
          </a:prstGeom>
          <a:noFill/>
        </p:spPr>
        <p:txBody>
          <a:bodyPr wrap="square" rtlCol="0">
            <a:spAutoFit/>
          </a:bodyPr>
          <a:lstStyle/>
          <a:p>
            <a:pPr algn="ctr"/>
            <a:r>
              <a:rPr lang="en-US" sz="4500" b="1" dirty="0">
                <a:solidFill>
                  <a:schemeClr val="tx2"/>
                </a:solidFill>
                <a:latin typeface="Calibri" charset="0"/>
                <a:ea typeface="Calibri" charset="0"/>
                <a:cs typeface="Calibri" charset="0"/>
              </a:rPr>
              <a:t>Switch!</a:t>
            </a:r>
          </a:p>
        </p:txBody>
      </p:sp>
      <p:pic>
        <p:nvPicPr>
          <p:cNvPr id="7" name="Picture 6">
            <a:extLst>
              <a:ext uri="{FF2B5EF4-FFF2-40B4-BE49-F238E27FC236}">
                <a16:creationId xmlns:a16="http://schemas.microsoft.com/office/drawing/2014/main" id="{3220E853-D48E-6343-8559-FB0F58DA4CC7}"/>
              </a:ext>
            </a:extLst>
          </p:cNvPr>
          <p:cNvPicPr>
            <a:picLocks noChangeAspect="1"/>
          </p:cNvPicPr>
          <p:nvPr/>
        </p:nvPicPr>
        <p:blipFill>
          <a:blip r:embed="rId3"/>
          <a:stretch>
            <a:fillRect/>
          </a:stretch>
        </p:blipFill>
        <p:spPr>
          <a:xfrm>
            <a:off x="10283825" y="906573"/>
            <a:ext cx="1498600" cy="889000"/>
          </a:xfrm>
          <a:prstGeom prst="rect">
            <a:avLst/>
          </a:prstGeom>
        </p:spPr>
      </p:pic>
    </p:spTree>
    <p:extLst>
      <p:ext uri="{BB962C8B-B14F-4D97-AF65-F5344CB8AC3E}">
        <p14:creationId xmlns:p14="http://schemas.microsoft.com/office/powerpoint/2010/main" val="7128209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US" sz="4500" dirty="0">
                <a:solidFill>
                  <a:schemeClr val="tx1"/>
                </a:solidFill>
              </a:rPr>
              <a:t>What resonated most with you this morning?</a:t>
            </a:r>
          </a:p>
          <a:p>
            <a:endParaRPr lang="en-US" sz="2500" dirty="0">
              <a:solidFill>
                <a:schemeClr val="tx1"/>
              </a:solidFill>
            </a:endParaRPr>
          </a:p>
          <a:p>
            <a:r>
              <a:rPr lang="en-US" sz="4500" dirty="0">
                <a:solidFill>
                  <a:schemeClr val="tx1"/>
                </a:solidFill>
              </a:rPr>
              <a:t>What implications does this learning have on your own practice?</a:t>
            </a:r>
          </a:p>
          <a:p>
            <a:pPr marL="0" indent="0">
              <a:buNone/>
            </a:pPr>
            <a:endParaRPr lang="en-US" dirty="0"/>
          </a:p>
        </p:txBody>
      </p:sp>
      <p:sp>
        <p:nvSpPr>
          <p:cNvPr id="4" name="Title 3"/>
          <p:cNvSpPr>
            <a:spLocks noGrp="1"/>
          </p:cNvSpPr>
          <p:nvPr>
            <p:ph type="title"/>
          </p:nvPr>
        </p:nvSpPr>
        <p:spPr/>
        <p:txBody>
          <a:bodyPr/>
          <a:lstStyle/>
          <a:p>
            <a:r>
              <a:rPr lang="en-US" dirty="0"/>
              <a:t>Capture Your Learning</a:t>
            </a:r>
          </a:p>
        </p:txBody>
      </p:sp>
      <p:sp>
        <p:nvSpPr>
          <p:cNvPr id="6" name="Slide Number Placeholder 5"/>
          <p:cNvSpPr>
            <a:spLocks noGrp="1"/>
          </p:cNvSpPr>
          <p:nvPr>
            <p:ph type="sldNum" sz="quarter" idx="4"/>
          </p:nvPr>
        </p:nvSpPr>
        <p:spPr/>
        <p:txBody>
          <a:bodyPr/>
          <a:lstStyle/>
          <a:p>
            <a:fld id="{4080289E-A2FF-0941-931A-EE1328331F47}" type="slidenum">
              <a:rPr lang="en-US" smtClean="0"/>
              <a:pPr/>
              <a:t>109</a:t>
            </a:fld>
            <a:endParaRPr lang="en-US" dirty="0"/>
          </a:p>
        </p:txBody>
      </p:sp>
    </p:spTree>
    <p:extLst>
      <p:ext uri="{BB962C8B-B14F-4D97-AF65-F5344CB8AC3E}">
        <p14:creationId xmlns:p14="http://schemas.microsoft.com/office/powerpoint/2010/main" val="3993543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Shape 169"/>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11</a:t>
            </a:fld>
            <a:endParaRPr lang="en-US" sz="1600">
              <a:solidFill>
                <a:schemeClr val="dk1"/>
              </a:solidFill>
              <a:latin typeface="Calibri"/>
              <a:ea typeface="Calibri"/>
              <a:cs typeface="Calibri"/>
              <a:sym typeface="Calibri"/>
            </a:endParaRPr>
          </a:p>
        </p:txBody>
      </p:sp>
      <p:sp>
        <p:nvSpPr>
          <p:cNvPr id="170" name="Shape 170"/>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en-US" sz="4000" b="0" i="0" u="none" strike="noStrike" cap="none" dirty="0">
                <a:solidFill>
                  <a:schemeClr val="lt1"/>
                </a:solidFill>
                <a:latin typeface="Calibri"/>
                <a:ea typeface="Calibri"/>
                <a:cs typeface="Calibri"/>
                <a:sym typeface="Calibri"/>
              </a:rPr>
              <a:t>ELA Guidebooks</a:t>
            </a:r>
          </a:p>
        </p:txBody>
      </p:sp>
      <p:graphicFrame>
        <p:nvGraphicFramePr>
          <p:cNvPr id="171" name="Shape 171"/>
          <p:cNvGraphicFramePr/>
          <p:nvPr>
            <p:extLst/>
          </p:nvPr>
        </p:nvGraphicFramePr>
        <p:xfrm>
          <a:off x="559677" y="1351037"/>
          <a:ext cx="11072650" cy="4328180"/>
        </p:xfrm>
        <a:graphic>
          <a:graphicData uri="http://schemas.openxmlformats.org/drawingml/2006/table">
            <a:tbl>
              <a:tblPr firstRow="1" bandRow="1">
                <a:noFill/>
              </a:tblPr>
              <a:tblGrid>
                <a:gridCol w="5536325">
                  <a:extLst>
                    <a:ext uri="{9D8B030D-6E8A-4147-A177-3AD203B41FA5}">
                      <a16:colId xmlns:a16="http://schemas.microsoft.com/office/drawing/2014/main" val="20000"/>
                    </a:ext>
                  </a:extLst>
                </a:gridCol>
                <a:gridCol w="5536325">
                  <a:extLst>
                    <a:ext uri="{9D8B030D-6E8A-4147-A177-3AD203B41FA5}">
                      <a16:colId xmlns:a16="http://schemas.microsoft.com/office/drawing/2014/main" val="20001"/>
                    </a:ext>
                  </a:extLst>
                </a:gridCol>
              </a:tblGrid>
              <a:tr h="1556050">
                <a:tc>
                  <a:txBody>
                    <a:bodyPr/>
                    <a:lstStyle/>
                    <a:p>
                      <a:pPr marL="0" marR="0" lvl="0" indent="0" algn="ctr" rtl="0">
                        <a:spcBef>
                          <a:spcPts val="0"/>
                        </a:spcBef>
                        <a:buSzPct val="25000"/>
                        <a:buNone/>
                      </a:pPr>
                      <a:r>
                        <a:rPr lang="en-US" sz="3400">
                          <a:latin typeface="Calibri"/>
                          <a:ea typeface="Calibri"/>
                          <a:cs typeface="Calibri"/>
                          <a:sym typeface="Calibri"/>
                        </a:rPr>
                        <a:t>Corner 1</a:t>
                      </a:r>
                    </a:p>
                    <a:p>
                      <a:pPr marL="0" marR="0" lvl="0" indent="0" algn="ctr" rtl="0">
                        <a:spcBef>
                          <a:spcPts val="0"/>
                        </a:spcBef>
                        <a:buSzPct val="25000"/>
                        <a:buNone/>
                      </a:pPr>
                      <a:r>
                        <a:rPr lang="en-US" sz="3400" b="0">
                          <a:latin typeface="Calibri"/>
                          <a:ea typeface="Calibri"/>
                          <a:cs typeface="Calibri"/>
                          <a:sym typeface="Calibri"/>
                        </a:rPr>
                        <a:t>Most or all of my teachers are using the ELA Guidebooks as their core curriculum.</a:t>
                      </a:r>
                    </a:p>
                  </a:txBody>
                  <a:tcPr marL="91451" marR="91451" marT="45725" marB="45725" anchor="ctr">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ctr" rtl="0">
                        <a:spcBef>
                          <a:spcPts val="0"/>
                        </a:spcBef>
                        <a:buSzPct val="25000"/>
                        <a:buNone/>
                      </a:pPr>
                      <a:r>
                        <a:rPr lang="en-US" sz="3400">
                          <a:latin typeface="Calibri"/>
                          <a:ea typeface="Calibri"/>
                          <a:cs typeface="Calibri"/>
                          <a:sym typeface="Calibri"/>
                        </a:rPr>
                        <a:t>Corner 2</a:t>
                      </a:r>
                    </a:p>
                    <a:p>
                      <a:pPr marL="0" marR="0" lvl="0" indent="0" algn="ctr" rtl="0">
                        <a:spcBef>
                          <a:spcPts val="0"/>
                        </a:spcBef>
                        <a:buSzPct val="25000"/>
                        <a:buNone/>
                      </a:pPr>
                      <a:r>
                        <a:rPr lang="en-US" sz="3400" b="0">
                          <a:latin typeface="Calibri"/>
                          <a:ea typeface="Calibri"/>
                          <a:cs typeface="Calibri"/>
                          <a:sym typeface="Calibri"/>
                        </a:rPr>
                        <a:t>Most or all of my teachers are using a variety of resources, including the ELA Guidebooks.</a:t>
                      </a:r>
                    </a:p>
                  </a:txBody>
                  <a:tcPr marL="91451" marR="91451" marT="45725" marB="45725" anchor="ctr">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solidFill>
                      <a:srgbClr val="A5A5A5"/>
                    </a:solidFill>
                  </a:tcPr>
                </a:tc>
                <a:extLst>
                  <a:ext uri="{0D108BD9-81ED-4DB2-BD59-A6C34878D82A}">
                    <a16:rowId xmlns:a16="http://schemas.microsoft.com/office/drawing/2014/main" val="10000"/>
                  </a:ext>
                </a:extLst>
              </a:tr>
              <a:tr h="1556050">
                <a:tc>
                  <a:txBody>
                    <a:bodyPr/>
                    <a:lstStyle/>
                    <a:p>
                      <a:pPr marL="0" marR="0" lvl="0" indent="0" algn="ctr" rtl="0">
                        <a:spcBef>
                          <a:spcPts val="0"/>
                        </a:spcBef>
                        <a:buSzPct val="25000"/>
                        <a:buNone/>
                      </a:pPr>
                      <a:r>
                        <a:rPr lang="en-US" sz="3400" b="1" dirty="0">
                          <a:solidFill>
                            <a:schemeClr val="lt1"/>
                          </a:solidFill>
                          <a:latin typeface="Calibri"/>
                          <a:ea typeface="Calibri"/>
                          <a:cs typeface="Calibri"/>
                          <a:sym typeface="Calibri"/>
                        </a:rPr>
                        <a:t>Corner 3</a:t>
                      </a:r>
                    </a:p>
                    <a:p>
                      <a:pPr marL="0" marR="0" lvl="0" indent="0" algn="ctr" rtl="0">
                        <a:spcBef>
                          <a:spcPts val="0"/>
                        </a:spcBef>
                        <a:buSzPct val="25000"/>
                        <a:buNone/>
                      </a:pPr>
                      <a:r>
                        <a:rPr lang="en-US" sz="3400" dirty="0">
                          <a:solidFill>
                            <a:schemeClr val="lt1"/>
                          </a:solidFill>
                          <a:latin typeface="Calibri"/>
                          <a:ea typeface="Calibri"/>
                          <a:cs typeface="Calibri"/>
                          <a:sym typeface="Calibri"/>
                        </a:rPr>
                        <a:t>A few teachers have tried or are using the ELA Guidebooks.</a:t>
                      </a:r>
                    </a:p>
                  </a:txBody>
                  <a:tcPr marL="91451" marR="91451" marT="45725" marB="45725" anchor="ctr">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solidFill>
                      <a:srgbClr val="A5A5A5"/>
                    </a:solidFill>
                  </a:tcPr>
                </a:tc>
                <a:tc>
                  <a:txBody>
                    <a:bodyPr/>
                    <a:lstStyle/>
                    <a:p>
                      <a:pPr marL="0" marR="0" lvl="0" indent="0" algn="ctr" rtl="0">
                        <a:spcBef>
                          <a:spcPts val="0"/>
                        </a:spcBef>
                        <a:buSzPct val="25000"/>
                        <a:buNone/>
                      </a:pPr>
                      <a:r>
                        <a:rPr lang="en-US" sz="3400" b="1" dirty="0">
                          <a:solidFill>
                            <a:schemeClr val="lt1"/>
                          </a:solidFill>
                          <a:latin typeface="Calibri"/>
                          <a:ea typeface="Calibri"/>
                          <a:cs typeface="Calibri"/>
                          <a:sym typeface="Calibri"/>
                        </a:rPr>
                        <a:t>Corner 4</a:t>
                      </a:r>
                    </a:p>
                    <a:p>
                      <a:pPr marL="0" marR="0" lvl="0" indent="0" algn="ctr" rtl="0">
                        <a:spcBef>
                          <a:spcPts val="0"/>
                        </a:spcBef>
                        <a:buSzPct val="25000"/>
                        <a:buNone/>
                      </a:pPr>
                      <a:r>
                        <a:rPr lang="en-US" sz="3400" dirty="0">
                          <a:solidFill>
                            <a:schemeClr val="lt1"/>
                          </a:solidFill>
                          <a:latin typeface="Calibri"/>
                          <a:ea typeface="Calibri"/>
                          <a:cs typeface="Calibri"/>
                          <a:sym typeface="Calibri"/>
                        </a:rPr>
                        <a:t>Most or all of our teachers have never seen or used the ELA Guidebooks before.</a:t>
                      </a:r>
                    </a:p>
                  </a:txBody>
                  <a:tcPr marL="91451" marR="91451" marT="45725" marB="45725" anchor="ctr">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solidFill>
                      <a:schemeClr val="dk2"/>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02047429"/>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7500" b="1" dirty="0"/>
              <a:t>Lunch Time!</a:t>
            </a:r>
          </a:p>
        </p:txBody>
      </p:sp>
    </p:spTree>
    <p:extLst>
      <p:ext uri="{BB962C8B-B14F-4D97-AF65-F5344CB8AC3E}">
        <p14:creationId xmlns:p14="http://schemas.microsoft.com/office/powerpoint/2010/main" val="1849531271"/>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Shape 771"/>
        <p:cNvGrpSpPr/>
        <p:nvPr/>
      </p:nvGrpSpPr>
      <p:grpSpPr>
        <a:xfrm>
          <a:off x="0" y="0"/>
          <a:ext cx="0" cy="0"/>
          <a:chOff x="0" y="0"/>
          <a:chExt cx="0" cy="0"/>
        </a:xfrm>
      </p:grpSpPr>
      <p:sp>
        <p:nvSpPr>
          <p:cNvPr id="772" name="Shape 772"/>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381000" algn="ctr" rtl="0">
              <a:lnSpc>
                <a:spcPct val="90000"/>
              </a:lnSpc>
              <a:spcBef>
                <a:spcPts val="0"/>
              </a:spcBef>
              <a:buClr>
                <a:srgbClr val="5A5A5A"/>
              </a:buClr>
              <a:buSzPct val="100000"/>
              <a:buFont typeface="Calibri"/>
              <a:buNone/>
            </a:pPr>
            <a:r>
              <a:rPr lang="en-US" sz="7500" b="0" i="0" u="none" strike="noStrike" cap="none" dirty="0">
                <a:solidFill>
                  <a:srgbClr val="5A5A5A"/>
                </a:solidFill>
                <a:latin typeface="Calibri"/>
                <a:ea typeface="Calibri"/>
                <a:cs typeface="Calibri"/>
                <a:sym typeface="Calibri"/>
              </a:rPr>
              <a:t>Welcome Back!</a:t>
            </a:r>
          </a:p>
        </p:txBody>
      </p:sp>
    </p:spTree>
    <p:extLst>
      <p:ext uri="{BB962C8B-B14F-4D97-AF65-F5344CB8AC3E}">
        <p14:creationId xmlns:p14="http://schemas.microsoft.com/office/powerpoint/2010/main" val="400545998"/>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show="0">
  <p:cSld>
    <p:spTree>
      <p:nvGrpSpPr>
        <p:cNvPr id="1" name="Shape 97"/>
        <p:cNvGrpSpPr/>
        <p:nvPr/>
      </p:nvGrpSpPr>
      <p:grpSpPr>
        <a:xfrm>
          <a:off x="0" y="0"/>
          <a:ext cx="0" cy="0"/>
          <a:chOff x="0" y="0"/>
          <a:chExt cx="0" cy="0"/>
        </a:xfrm>
      </p:grpSpPr>
      <p:sp>
        <p:nvSpPr>
          <p:cNvPr id="98" name="Shape 98"/>
          <p:cNvSpPr txBox="1">
            <a:spLocks noGrp="1"/>
          </p:cNvSpPr>
          <p:nvPr>
            <p:ph type="sldNum" sz="quarter" idx="4"/>
          </p:nvPr>
        </p:nvSpPr>
        <p:spPr>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112</a:t>
            </a:fld>
            <a:endParaRPr lang="en-US" sz="1600" dirty="0">
              <a:solidFill>
                <a:schemeClr val="dk1"/>
              </a:solidFill>
              <a:latin typeface="Calibri"/>
              <a:ea typeface="Calibri"/>
              <a:cs typeface="Calibri"/>
              <a:sym typeface="Calibri"/>
            </a:endParaRPr>
          </a:p>
        </p:txBody>
      </p:sp>
      <p:sp>
        <p:nvSpPr>
          <p:cNvPr id="100" name="Shape 10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en-US" dirty="0">
                <a:solidFill>
                  <a:schemeClr val="lt1"/>
                </a:solidFill>
                <a:ea typeface="Calibri"/>
                <a:sym typeface="Calibri"/>
              </a:rPr>
              <a:t>Afternoon</a:t>
            </a:r>
            <a:r>
              <a:rPr lang="en-US" sz="4000" b="0" i="0" u="none" strike="noStrike" cap="none" dirty="0">
                <a:solidFill>
                  <a:schemeClr val="lt1"/>
                </a:solidFill>
                <a:latin typeface="Calibri"/>
                <a:ea typeface="Calibri"/>
                <a:cs typeface="Calibri"/>
                <a:sym typeface="Calibri"/>
              </a:rPr>
              <a:t> at a Glance</a:t>
            </a:r>
          </a:p>
        </p:txBody>
      </p:sp>
      <p:graphicFrame>
        <p:nvGraphicFramePr>
          <p:cNvPr id="101" name="Shape 101"/>
          <p:cNvGraphicFramePr/>
          <p:nvPr>
            <p:extLst>
              <p:ext uri="{D42A27DB-BD31-4B8C-83A1-F6EECF244321}">
                <p14:modId xmlns:p14="http://schemas.microsoft.com/office/powerpoint/2010/main" val="3754984481"/>
              </p:ext>
            </p:extLst>
          </p:nvPr>
        </p:nvGraphicFramePr>
        <p:xfrm>
          <a:off x="481687" y="1142056"/>
          <a:ext cx="11228625" cy="3969650"/>
        </p:xfrm>
        <a:graphic>
          <a:graphicData uri="http://schemas.openxmlformats.org/drawingml/2006/table">
            <a:tbl>
              <a:tblPr firstRow="1" bandRow="1">
                <a:tableStyleId>{5A111915-BE36-4E01-A7E5-04B1672EAD32}</a:tableStyleId>
              </a:tblPr>
              <a:tblGrid>
                <a:gridCol w="3136156">
                  <a:extLst>
                    <a:ext uri="{9D8B030D-6E8A-4147-A177-3AD203B41FA5}">
                      <a16:colId xmlns:a16="http://schemas.microsoft.com/office/drawing/2014/main" val="20000"/>
                    </a:ext>
                  </a:extLst>
                </a:gridCol>
                <a:gridCol w="8092469">
                  <a:extLst>
                    <a:ext uri="{9D8B030D-6E8A-4147-A177-3AD203B41FA5}">
                      <a16:colId xmlns:a16="http://schemas.microsoft.com/office/drawing/2014/main" val="20001"/>
                    </a:ext>
                  </a:extLst>
                </a:gridCol>
              </a:tblGrid>
              <a:tr h="574225">
                <a:tc>
                  <a:txBody>
                    <a:bodyPr/>
                    <a:lstStyle/>
                    <a:p>
                      <a:pPr marL="0" marR="0" lvl="0" indent="0" algn="ctr" rtl="0">
                        <a:spcBef>
                          <a:spcPts val="0"/>
                        </a:spcBef>
                        <a:buSzPct val="25000"/>
                        <a:buNone/>
                      </a:pPr>
                      <a:r>
                        <a:rPr lang="en-US" sz="4000" u="none" strike="noStrike" cap="none" dirty="0">
                          <a:latin typeface="Calibri" charset="0"/>
                          <a:ea typeface="Calibri" charset="0"/>
                          <a:cs typeface="Calibri" charset="0"/>
                          <a:sym typeface="Calibri"/>
                        </a:rPr>
                        <a:t>Time</a:t>
                      </a:r>
                    </a:p>
                  </a:txBody>
                  <a:tcPr marL="91451" marR="91451"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rtl="0">
                        <a:spcBef>
                          <a:spcPts val="0"/>
                        </a:spcBef>
                        <a:buSzPct val="25000"/>
                        <a:buNone/>
                      </a:pPr>
                      <a:r>
                        <a:rPr lang="en-US" sz="4000" u="none" strike="noStrike" cap="none" dirty="0">
                          <a:latin typeface="Calibri" charset="0"/>
                          <a:ea typeface="Calibri" charset="0"/>
                          <a:cs typeface="Calibri" charset="0"/>
                          <a:sym typeface="Calibri"/>
                        </a:rPr>
                        <a:t>Topic</a:t>
                      </a:r>
                    </a:p>
                  </a:txBody>
                  <a:tcPr marL="91451" marR="91451"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817150">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1:30 – 2:45</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Heart, Head and Habits</a:t>
                      </a:r>
                      <a:endParaRPr lang="en-US" sz="4000" i="1" dirty="0">
                        <a:solidFill>
                          <a:schemeClr val="tx1"/>
                        </a:solidFill>
                        <a:latin typeface="Calibri" charset="0"/>
                        <a:ea typeface="Calibri" charset="0"/>
                        <a:cs typeface="Calibri" charset="0"/>
                        <a:sym typeface="Calibri"/>
                      </a:endParaRP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817150">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2:45 – 3:00</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spcBef>
                          <a:spcPts val="0"/>
                        </a:spcBef>
                        <a:buSzPct val="25000"/>
                        <a:buNone/>
                      </a:pPr>
                      <a:r>
                        <a:rPr lang="en-US" sz="4000" i="1" dirty="0">
                          <a:solidFill>
                            <a:schemeClr val="tx1"/>
                          </a:solidFill>
                          <a:latin typeface="Calibri" charset="0"/>
                          <a:ea typeface="Calibri" charset="0"/>
                          <a:cs typeface="Calibri" charset="0"/>
                          <a:sym typeface="Calibri"/>
                        </a:rPr>
                        <a:t>Break</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817150">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3:00 – 4:00 </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spcBef>
                          <a:spcPts val="0"/>
                        </a:spcBef>
                        <a:buSzPct val="25000"/>
                        <a:buNone/>
                      </a:pPr>
                      <a:r>
                        <a:rPr lang="en-US" sz="4000" i="0" dirty="0">
                          <a:solidFill>
                            <a:schemeClr val="tx1"/>
                          </a:solidFill>
                          <a:latin typeface="Calibri" charset="0"/>
                          <a:ea typeface="Calibri" charset="0"/>
                          <a:cs typeface="Calibri" charset="0"/>
                          <a:sym typeface="Calibri"/>
                        </a:rPr>
                        <a:t>Understanding Your Context</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817150">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4:00 – 4:30</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Distinction Assessments</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05586488"/>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113</a:t>
            </a:fld>
            <a:endParaRPr lang="en-US" dirty="0"/>
          </a:p>
        </p:txBody>
      </p:sp>
      <p:sp>
        <p:nvSpPr>
          <p:cNvPr id="3" name="Text Placeholder 2"/>
          <p:cNvSpPr>
            <a:spLocks noGrp="1"/>
          </p:cNvSpPr>
          <p:nvPr>
            <p:ph type="body" sz="quarter" idx="10"/>
          </p:nvPr>
        </p:nvSpPr>
        <p:spPr>
          <a:xfrm>
            <a:off x="398462" y="1458493"/>
            <a:ext cx="11457953" cy="4822825"/>
          </a:xfrm>
        </p:spPr>
        <p:txBody>
          <a:bodyPr/>
          <a:lstStyle/>
          <a:p>
            <a:pPr marL="0" indent="0" algn="ctr">
              <a:buNone/>
            </a:pPr>
            <a:r>
              <a:rPr lang="en-US" sz="4500" dirty="0"/>
              <a:t>Create a Haiku about the Instructional Shifts</a:t>
            </a:r>
          </a:p>
        </p:txBody>
      </p:sp>
      <p:sp>
        <p:nvSpPr>
          <p:cNvPr id="4" name="Title 3"/>
          <p:cNvSpPr>
            <a:spLocks noGrp="1"/>
          </p:cNvSpPr>
          <p:nvPr>
            <p:ph type="title"/>
          </p:nvPr>
        </p:nvSpPr>
        <p:spPr/>
        <p:txBody>
          <a:bodyPr/>
          <a:lstStyle/>
          <a:p>
            <a:r>
              <a:rPr lang="en-US" dirty="0"/>
              <a:t>Haiku Challenge</a:t>
            </a:r>
          </a:p>
        </p:txBody>
      </p:sp>
      <p:sp>
        <p:nvSpPr>
          <p:cNvPr id="5" name="Text Placeholder 2"/>
          <p:cNvSpPr txBox="1">
            <a:spLocks/>
          </p:cNvSpPr>
          <p:nvPr/>
        </p:nvSpPr>
        <p:spPr>
          <a:xfrm>
            <a:off x="606364" y="2574756"/>
            <a:ext cx="5457551" cy="3249362"/>
          </a:xfrm>
          <a:prstGeom prst="rect">
            <a:avLst/>
          </a:prstGeom>
          <a:ln w="60325">
            <a:solidFill>
              <a:schemeClr val="tx2"/>
            </a:solidFill>
          </a:ln>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Font typeface="Arial"/>
              <a:buNone/>
            </a:pPr>
            <a:r>
              <a:rPr lang="en-US" sz="4000" b="1" dirty="0"/>
              <a:t>A Haiku:</a:t>
            </a:r>
          </a:p>
          <a:p>
            <a:pPr marL="0" indent="0" algn="ctr">
              <a:buFont typeface="Arial"/>
              <a:buNone/>
            </a:pPr>
            <a:r>
              <a:rPr lang="en-US" sz="4000" b="1" dirty="0"/>
              <a:t>Consists of 17 syllables:</a:t>
            </a:r>
          </a:p>
          <a:p>
            <a:pPr marL="0" indent="0">
              <a:buFont typeface="Arial"/>
              <a:buNone/>
            </a:pPr>
            <a:r>
              <a:rPr lang="en-US" sz="4000" b="1" dirty="0">
                <a:solidFill>
                  <a:schemeClr val="tx2"/>
                </a:solidFill>
              </a:rPr>
              <a:t>Line 1: </a:t>
            </a:r>
            <a:r>
              <a:rPr lang="en-US" sz="4000" dirty="0"/>
              <a:t>5 syllables</a:t>
            </a:r>
          </a:p>
          <a:p>
            <a:pPr marL="0" indent="0">
              <a:buFont typeface="Arial"/>
              <a:buNone/>
            </a:pPr>
            <a:r>
              <a:rPr lang="en-US" sz="4000" b="1" dirty="0">
                <a:solidFill>
                  <a:schemeClr val="tx2"/>
                </a:solidFill>
              </a:rPr>
              <a:t>Line 2: </a:t>
            </a:r>
            <a:r>
              <a:rPr lang="en-US" sz="4000" dirty="0"/>
              <a:t>7 syllables</a:t>
            </a:r>
          </a:p>
          <a:p>
            <a:pPr marL="0" indent="0">
              <a:buFont typeface="Arial"/>
              <a:buNone/>
            </a:pPr>
            <a:r>
              <a:rPr lang="en-US" sz="4000" b="1" dirty="0">
                <a:solidFill>
                  <a:schemeClr val="tx2"/>
                </a:solidFill>
              </a:rPr>
              <a:t>Line 3: </a:t>
            </a:r>
            <a:r>
              <a:rPr lang="en-US" sz="4000" dirty="0"/>
              <a:t>5 syllables</a:t>
            </a:r>
          </a:p>
        </p:txBody>
      </p:sp>
      <p:sp>
        <p:nvSpPr>
          <p:cNvPr id="6" name="Text Placeholder 2"/>
          <p:cNvSpPr txBox="1">
            <a:spLocks/>
          </p:cNvSpPr>
          <p:nvPr/>
        </p:nvSpPr>
        <p:spPr>
          <a:xfrm>
            <a:off x="6288471" y="2574756"/>
            <a:ext cx="5567944" cy="3249362"/>
          </a:xfrm>
          <a:prstGeom prst="rect">
            <a:avLst/>
          </a:prstGeom>
          <a:ln w="60325">
            <a:solidFill>
              <a:schemeClr val="tx2"/>
            </a:solidFill>
          </a:ln>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Font typeface="Arial"/>
              <a:buNone/>
            </a:pPr>
            <a:r>
              <a:rPr lang="en-US" sz="4000" b="1" dirty="0"/>
              <a:t>Example:</a:t>
            </a:r>
          </a:p>
          <a:p>
            <a:pPr marL="0" indent="0" algn="ctr">
              <a:buFont typeface="Arial"/>
              <a:buNone/>
            </a:pPr>
            <a:endParaRPr lang="en-US" sz="2000" b="1" dirty="0"/>
          </a:p>
          <a:p>
            <a:pPr marL="0" indent="0">
              <a:buFont typeface="Arial"/>
              <a:buNone/>
            </a:pPr>
            <a:r>
              <a:rPr lang="en-US" sz="3700" dirty="0">
                <a:solidFill>
                  <a:schemeClr val="tx1"/>
                </a:solidFill>
              </a:rPr>
              <a:t>An</a:t>
            </a:r>
            <a:r>
              <a:rPr lang="en-US" sz="3700" dirty="0"/>
              <a:t> old silent pond</a:t>
            </a:r>
            <a:r>
              <a:rPr lang="is-IS" sz="3700"/>
              <a:t>…</a:t>
            </a:r>
            <a:endParaRPr lang="en-US" sz="3700" dirty="0"/>
          </a:p>
          <a:p>
            <a:pPr marL="0" indent="0">
              <a:buFont typeface="Arial"/>
              <a:buNone/>
            </a:pPr>
            <a:r>
              <a:rPr lang="en-US" sz="3700" dirty="0"/>
              <a:t>A frog jumps into the pond,</a:t>
            </a:r>
            <a:endParaRPr lang="is-IS" sz="3700"/>
          </a:p>
          <a:p>
            <a:pPr marL="0" indent="0">
              <a:buFont typeface="Arial"/>
              <a:buNone/>
            </a:pPr>
            <a:r>
              <a:rPr lang="is-IS" sz="3700"/>
              <a:t>splash! S</a:t>
            </a:r>
            <a:r>
              <a:rPr lang="en-US" sz="3700" dirty="0"/>
              <a:t>i</a:t>
            </a:r>
            <a:r>
              <a:rPr lang="is-IS" sz="3700"/>
              <a:t>lence again.</a:t>
            </a:r>
            <a:endParaRPr lang="en-US" sz="3700"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063" y="863043"/>
            <a:ext cx="1019905" cy="732240"/>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23909" y="863043"/>
            <a:ext cx="1019905" cy="732240"/>
          </a:xfrm>
          <a:prstGeom prst="rect">
            <a:avLst/>
          </a:prstGeom>
        </p:spPr>
      </p:pic>
    </p:spTree>
    <p:extLst>
      <p:ext uri="{BB962C8B-B14F-4D97-AF65-F5344CB8AC3E}">
        <p14:creationId xmlns:p14="http://schemas.microsoft.com/office/powerpoint/2010/main" val="1050031435"/>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Shape 771"/>
        <p:cNvGrpSpPr/>
        <p:nvPr/>
      </p:nvGrpSpPr>
      <p:grpSpPr>
        <a:xfrm>
          <a:off x="0" y="0"/>
          <a:ext cx="0" cy="0"/>
          <a:chOff x="0" y="0"/>
          <a:chExt cx="0" cy="0"/>
        </a:xfrm>
      </p:grpSpPr>
      <p:sp>
        <p:nvSpPr>
          <p:cNvPr id="772" name="Shape 772"/>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381000" algn="ctr" rtl="0">
              <a:lnSpc>
                <a:spcPct val="90000"/>
              </a:lnSpc>
              <a:spcBef>
                <a:spcPts val="0"/>
              </a:spcBef>
              <a:buClr>
                <a:srgbClr val="5A5A5A"/>
              </a:buClr>
              <a:buSzPct val="100000"/>
              <a:buFont typeface="Calibri"/>
              <a:buNone/>
            </a:pPr>
            <a:r>
              <a:rPr lang="en-US" sz="6000" b="0" i="0" u="none" strike="noStrike" cap="none" dirty="0">
                <a:solidFill>
                  <a:srgbClr val="5A5A5A"/>
                </a:solidFill>
                <a:latin typeface="Calibri"/>
                <a:ea typeface="Calibri"/>
                <a:cs typeface="Calibri"/>
                <a:sym typeface="Calibri"/>
              </a:rPr>
              <a:t>Heart, Head and Habits</a:t>
            </a:r>
          </a:p>
        </p:txBody>
      </p:sp>
    </p:spTree>
    <p:extLst>
      <p:ext uri="{BB962C8B-B14F-4D97-AF65-F5344CB8AC3E}">
        <p14:creationId xmlns:p14="http://schemas.microsoft.com/office/powerpoint/2010/main" val="1731134701"/>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4080289E-A2FF-0941-931A-EE1328331F47}" type="slidenum">
              <a:rPr lang="en-US" smtClean="0"/>
              <a:pPr/>
              <a:t>115</a:t>
            </a:fld>
            <a:endParaRPr lang="en-US" dirty="0"/>
          </a:p>
        </p:txBody>
      </p:sp>
      <p:sp>
        <p:nvSpPr>
          <p:cNvPr id="7" name="Text Placeholder 6"/>
          <p:cNvSpPr>
            <a:spLocks noGrp="1"/>
          </p:cNvSpPr>
          <p:nvPr>
            <p:ph type="body" sz="quarter" idx="10"/>
          </p:nvPr>
        </p:nvSpPr>
        <p:spPr/>
        <p:txBody>
          <a:bodyPr/>
          <a:lstStyle/>
          <a:p>
            <a:pPr marL="0" indent="0" algn="ctr">
              <a:buNone/>
            </a:pPr>
            <a:r>
              <a:rPr lang="en-US" sz="4200" b="1" dirty="0">
                <a:solidFill>
                  <a:schemeClr val="tx2"/>
                </a:solidFill>
              </a:rPr>
              <a:t>Reflect on your school</a:t>
            </a:r>
          </a:p>
          <a:p>
            <a:pPr>
              <a:buFont typeface="Arial" charset="0"/>
              <a:buChar char="•"/>
            </a:pPr>
            <a:r>
              <a:rPr lang="en-US" sz="4200" dirty="0">
                <a:solidFill>
                  <a:schemeClr val="tx1"/>
                </a:solidFill>
              </a:rPr>
              <a:t>How much time does your school currently dedicate to content and curriculum-specific professional learning for teachers? What does this learning look like?</a:t>
            </a:r>
          </a:p>
          <a:p>
            <a:pPr>
              <a:buFont typeface="Arial" charset="0"/>
              <a:buChar char="•"/>
            </a:pPr>
            <a:r>
              <a:rPr lang="en-US" sz="4200" dirty="0">
                <a:solidFill>
                  <a:schemeClr val="tx1"/>
                </a:solidFill>
              </a:rPr>
              <a:t>How is this professional learning typically received by teachers at your school? Why do you think that is?</a:t>
            </a:r>
          </a:p>
        </p:txBody>
      </p:sp>
      <p:sp>
        <p:nvSpPr>
          <p:cNvPr id="6" name="Title 5"/>
          <p:cNvSpPr>
            <a:spLocks noGrp="1"/>
          </p:cNvSpPr>
          <p:nvPr>
            <p:ph type="title"/>
          </p:nvPr>
        </p:nvSpPr>
        <p:spPr/>
        <p:txBody>
          <a:bodyPr/>
          <a:lstStyle/>
          <a:p>
            <a:r>
              <a:rPr lang="en-US" dirty="0"/>
              <a:t>Do Now</a:t>
            </a:r>
          </a:p>
        </p:txBody>
      </p:sp>
    </p:spTree>
    <p:extLst>
      <p:ext uri="{BB962C8B-B14F-4D97-AF65-F5344CB8AC3E}">
        <p14:creationId xmlns:p14="http://schemas.microsoft.com/office/powerpoint/2010/main" val="916076796"/>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Shape 784"/>
        <p:cNvGrpSpPr/>
        <p:nvPr/>
      </p:nvGrpSpPr>
      <p:grpSpPr>
        <a:xfrm>
          <a:off x="0" y="0"/>
          <a:ext cx="0" cy="0"/>
          <a:chOff x="0" y="0"/>
          <a:chExt cx="0" cy="0"/>
        </a:xfrm>
      </p:grpSpPr>
      <p:sp>
        <p:nvSpPr>
          <p:cNvPr id="785" name="Shape 785"/>
          <p:cNvSpPr txBox="1">
            <a:spLocks noGrp="1"/>
          </p:cNvSpPr>
          <p:nvPr>
            <p:ph type="sldNum" idx="4294967295"/>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116</a:t>
            </a:fld>
            <a:endParaRPr lang="en-US" sz="1600" dirty="0">
              <a:solidFill>
                <a:schemeClr val="dk1"/>
              </a:solidFill>
              <a:latin typeface="Calibri"/>
              <a:ea typeface="Calibri"/>
              <a:cs typeface="Calibri"/>
              <a:sym typeface="Calibri"/>
            </a:endParaRPr>
          </a:p>
        </p:txBody>
      </p:sp>
      <p:sp>
        <p:nvSpPr>
          <p:cNvPr id="786" name="Shape 786"/>
          <p:cNvSpPr txBox="1">
            <a:spLocks noGrp="1"/>
          </p:cNvSpPr>
          <p:nvPr>
            <p:ph type="body" idx="4294967295"/>
          </p:nvPr>
        </p:nvSpPr>
        <p:spPr>
          <a:xfrm>
            <a:off x="398463" y="1193802"/>
            <a:ext cx="7542379" cy="4822825"/>
          </a:xfrm>
          <a:prstGeom prst="rect">
            <a:avLst/>
          </a:prstGeom>
          <a:noFill/>
          <a:ln>
            <a:noFill/>
          </a:ln>
        </p:spPr>
        <p:txBody>
          <a:bodyPr wrap="square" lIns="91425" tIns="45700" rIns="91425" bIns="45700" anchor="t" anchorCtr="0">
            <a:noAutofit/>
          </a:bodyPr>
          <a:lstStyle/>
          <a:p>
            <a:pPr marL="228600" marR="0" lvl="0" indent="-228600" algn="l" rtl="0">
              <a:lnSpc>
                <a:spcPct val="100000"/>
              </a:lnSpc>
              <a:spcBef>
                <a:spcPts val="0"/>
              </a:spcBef>
              <a:spcAft>
                <a:spcPts val="0"/>
              </a:spcAft>
              <a:buClr>
                <a:srgbClr val="797878"/>
              </a:buClr>
              <a:buSzPct val="100000"/>
              <a:buFont typeface="Arial"/>
              <a:buChar char="•"/>
            </a:pPr>
            <a:r>
              <a:rPr lang="en-US" sz="3200" b="0" i="0" u="none" strike="noStrike" cap="none" dirty="0">
                <a:solidFill>
                  <a:schemeClr val="tx1"/>
                </a:solidFill>
                <a:latin typeface="Calibri"/>
                <a:ea typeface="Calibri"/>
                <a:cs typeface="Calibri"/>
                <a:sym typeface="Calibri"/>
              </a:rPr>
              <a:t>The US spends ~$18 billion annually (&gt;$5000 per teacher per year) on teacher improvement </a:t>
            </a:r>
            <a:r>
              <a:rPr lang="en-US" sz="2200" b="0" i="1" u="none" strike="noStrike" cap="none" dirty="0">
                <a:solidFill>
                  <a:schemeClr val="tx1"/>
                </a:solidFill>
                <a:latin typeface="Calibri"/>
                <a:ea typeface="Calibri"/>
                <a:cs typeface="Calibri"/>
                <a:sym typeface="Calibri"/>
              </a:rPr>
              <a:t>(Gates 2014)</a:t>
            </a:r>
          </a:p>
          <a:p>
            <a:pPr marL="228600" marR="0" lvl="0" indent="-228600" algn="l" rtl="0">
              <a:lnSpc>
                <a:spcPct val="100000"/>
              </a:lnSpc>
              <a:spcBef>
                <a:spcPts val="1000"/>
              </a:spcBef>
              <a:spcAft>
                <a:spcPts val="0"/>
              </a:spcAft>
              <a:buClr>
                <a:srgbClr val="797878"/>
              </a:buClr>
              <a:buSzPct val="100000"/>
              <a:buFont typeface="Arial"/>
              <a:buChar char="•"/>
            </a:pPr>
            <a:r>
              <a:rPr lang="en-US" sz="3200" b="0" i="0" u="none" strike="noStrike" cap="none" dirty="0">
                <a:solidFill>
                  <a:schemeClr val="tx1"/>
                </a:solidFill>
                <a:latin typeface="Calibri"/>
                <a:ea typeface="Calibri"/>
                <a:cs typeface="Calibri"/>
                <a:sym typeface="Calibri"/>
              </a:rPr>
              <a:t>“[N]early 7 out of 10 teachers remained constant </a:t>
            </a:r>
            <a:r>
              <a:rPr lang="en-US" sz="3200" b="1" i="1" u="none" strike="noStrike" cap="none" dirty="0">
                <a:solidFill>
                  <a:schemeClr val="tx1"/>
                </a:solidFill>
                <a:latin typeface="Calibri"/>
                <a:ea typeface="Calibri"/>
                <a:cs typeface="Calibri"/>
                <a:sym typeface="Calibri"/>
              </a:rPr>
              <a:t>or declined </a:t>
            </a:r>
            <a:r>
              <a:rPr lang="en-US" sz="3200" b="0" i="0" u="none" strike="noStrike" cap="none" dirty="0">
                <a:solidFill>
                  <a:schemeClr val="tx1"/>
                </a:solidFill>
                <a:latin typeface="Calibri"/>
                <a:ea typeface="Calibri"/>
                <a:cs typeface="Calibri"/>
                <a:sym typeface="Calibri"/>
              </a:rPr>
              <a:t>over the last two to three years”  </a:t>
            </a:r>
            <a:r>
              <a:rPr lang="en-US" sz="2200" i="1" dirty="0">
                <a:latin typeface="Calibri"/>
                <a:ea typeface="Calibri"/>
                <a:cs typeface="Calibri"/>
                <a:sym typeface="Calibri"/>
              </a:rPr>
              <a:t>(</a:t>
            </a:r>
            <a:r>
              <a:rPr lang="en-US" sz="2200" b="0" i="1" u="none" strike="noStrike" cap="none" dirty="0">
                <a:solidFill>
                  <a:schemeClr val="tx1"/>
                </a:solidFill>
                <a:latin typeface="Calibri"/>
                <a:ea typeface="Calibri"/>
                <a:cs typeface="Calibri"/>
                <a:sym typeface="Calibri"/>
              </a:rPr>
              <a:t>TNTP 2015)</a:t>
            </a:r>
          </a:p>
          <a:p>
            <a:pPr marL="228600" marR="0" lvl="0" indent="-228600" algn="l" rtl="0">
              <a:lnSpc>
                <a:spcPct val="100000"/>
              </a:lnSpc>
              <a:spcBef>
                <a:spcPts val="1000"/>
              </a:spcBef>
              <a:spcAft>
                <a:spcPts val="0"/>
              </a:spcAft>
              <a:buClr>
                <a:srgbClr val="797878"/>
              </a:buClr>
              <a:buSzPct val="100000"/>
              <a:buFont typeface="Arial"/>
              <a:buChar char="•"/>
            </a:pPr>
            <a:r>
              <a:rPr lang="en-US" sz="3200" b="0" i="0" u="none" strike="noStrike" cap="none" dirty="0">
                <a:solidFill>
                  <a:schemeClr val="tx1"/>
                </a:solidFill>
                <a:latin typeface="Calibri"/>
                <a:ea typeface="Calibri"/>
                <a:cs typeface="Calibri"/>
                <a:sym typeface="Calibri"/>
              </a:rPr>
              <a:t>Of 1,343 studies of PD, only 9 found positive impact on student achievement using rigorous evidence </a:t>
            </a:r>
            <a:r>
              <a:rPr lang="en-US" sz="2200" b="0" i="1" u="none" strike="noStrike" cap="none" dirty="0">
                <a:solidFill>
                  <a:schemeClr val="tx1"/>
                </a:solidFill>
                <a:latin typeface="Calibri"/>
                <a:ea typeface="Calibri"/>
                <a:cs typeface="Calibri"/>
                <a:sym typeface="Calibri"/>
              </a:rPr>
              <a:t>(Guskey &amp; Yoon 2009)</a:t>
            </a:r>
          </a:p>
          <a:p>
            <a:pPr marL="0" marR="0" lvl="0" indent="-228600" algn="l" rtl="0">
              <a:lnSpc>
                <a:spcPct val="90000"/>
              </a:lnSpc>
              <a:spcBef>
                <a:spcPts val="1000"/>
              </a:spcBef>
              <a:spcAft>
                <a:spcPts val="0"/>
              </a:spcAft>
              <a:buClr>
                <a:srgbClr val="5A5A5A"/>
              </a:buClr>
              <a:buSzPct val="100000"/>
              <a:buFont typeface="Arial"/>
              <a:buNone/>
            </a:pPr>
            <a:endParaRPr sz="3000" b="0" i="0" u="sng" strike="noStrike" cap="none" dirty="0">
              <a:solidFill>
                <a:schemeClr val="hlink"/>
              </a:solidFill>
              <a:latin typeface="Calibri"/>
              <a:ea typeface="Calibri"/>
              <a:cs typeface="Calibri"/>
              <a:sym typeface="Calibri"/>
              <a:hlinkClick r:id="" action="ppaction://noaction"/>
            </a:endParaRPr>
          </a:p>
          <a:p>
            <a:pPr marL="0" marR="0" lvl="0" indent="-228600" algn="l" rtl="0">
              <a:lnSpc>
                <a:spcPct val="90000"/>
              </a:lnSpc>
              <a:spcBef>
                <a:spcPts val="1000"/>
              </a:spcBef>
              <a:spcAft>
                <a:spcPts val="0"/>
              </a:spcAft>
              <a:buClr>
                <a:srgbClr val="5A5A5A"/>
              </a:buClr>
              <a:buSzPct val="100000"/>
              <a:buFont typeface="Arial"/>
              <a:buNone/>
            </a:pPr>
            <a:endParaRPr sz="3000" b="0" i="0" u="sng" strike="noStrike" cap="none" dirty="0">
              <a:solidFill>
                <a:schemeClr val="hlink"/>
              </a:solidFill>
              <a:latin typeface="Calibri"/>
              <a:ea typeface="Calibri"/>
              <a:cs typeface="Calibri"/>
              <a:sym typeface="Calibri"/>
              <a:hlinkClick r:id="" action="ppaction://noaction"/>
            </a:endParaRPr>
          </a:p>
          <a:p>
            <a:pPr marL="0" marR="0" lvl="0" indent="-177800" algn="l" rtl="0">
              <a:lnSpc>
                <a:spcPct val="90000"/>
              </a:lnSpc>
              <a:spcBef>
                <a:spcPts val="1000"/>
              </a:spcBef>
              <a:buClr>
                <a:srgbClr val="5A5A5A"/>
              </a:buClr>
              <a:buSzPct val="100000"/>
              <a:buFont typeface="Arial"/>
              <a:buNone/>
            </a:pPr>
            <a:endParaRPr sz="3000" b="0" i="0" u="none" strike="noStrike" cap="none" dirty="0">
              <a:solidFill>
                <a:srgbClr val="797878"/>
              </a:solidFill>
              <a:latin typeface="Calibri"/>
              <a:ea typeface="Calibri"/>
              <a:cs typeface="Calibri"/>
              <a:sym typeface="Calibri"/>
            </a:endParaRPr>
          </a:p>
        </p:txBody>
      </p:sp>
      <p:sp>
        <p:nvSpPr>
          <p:cNvPr id="787" name="Shape 787"/>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en-US" sz="4000" b="0" i="0" u="none" strike="noStrike" cap="none" dirty="0">
                <a:solidFill>
                  <a:schemeClr val="lt1"/>
                </a:solidFill>
                <a:latin typeface="Calibri"/>
                <a:ea typeface="Calibri"/>
                <a:cs typeface="Calibri"/>
                <a:sym typeface="Calibri"/>
              </a:rPr>
              <a:t>Remember: What We Call “PD” Doesn’t Work</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53663" y="822655"/>
            <a:ext cx="3602755" cy="5193972"/>
          </a:xfrm>
          <a:prstGeom prst="rect">
            <a:avLst/>
          </a:prstGeom>
        </p:spPr>
      </p:pic>
    </p:spTree>
    <p:extLst>
      <p:ext uri="{BB962C8B-B14F-4D97-AF65-F5344CB8AC3E}">
        <p14:creationId xmlns:p14="http://schemas.microsoft.com/office/powerpoint/2010/main" val="1403426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8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8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8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4080289E-A2FF-0941-931A-EE1328331F47}" type="slidenum">
              <a:rPr lang="en-US" smtClean="0"/>
              <a:pPr/>
              <a:t>117</a:t>
            </a:fld>
            <a:endParaRPr lang="en-US" dirty="0"/>
          </a:p>
        </p:txBody>
      </p:sp>
      <p:sp>
        <p:nvSpPr>
          <p:cNvPr id="7" name="Text Placeholder 6"/>
          <p:cNvSpPr>
            <a:spLocks noGrp="1"/>
          </p:cNvSpPr>
          <p:nvPr>
            <p:ph type="body" sz="quarter" idx="10"/>
          </p:nvPr>
        </p:nvSpPr>
        <p:spPr>
          <a:xfrm>
            <a:off x="404019" y="378478"/>
            <a:ext cx="11383962" cy="4822825"/>
          </a:xfrm>
        </p:spPr>
        <p:txBody>
          <a:bodyPr/>
          <a:lstStyle/>
          <a:p>
            <a:pPr marL="0" indent="0">
              <a:buNone/>
            </a:pPr>
            <a:endParaRPr lang="en-US" sz="6500" dirty="0">
              <a:solidFill>
                <a:schemeClr val="tx1"/>
              </a:solidFill>
            </a:endParaRPr>
          </a:p>
          <a:p>
            <a:r>
              <a:rPr lang="en-US" sz="6500" dirty="0">
                <a:solidFill>
                  <a:schemeClr val="tx1"/>
                </a:solidFill>
              </a:rPr>
              <a:t>Understand the Heart, Head, Habits model for effective professional learning</a:t>
            </a:r>
          </a:p>
        </p:txBody>
      </p:sp>
      <p:sp>
        <p:nvSpPr>
          <p:cNvPr id="6" name="Title 5"/>
          <p:cNvSpPr>
            <a:spLocks noGrp="1"/>
          </p:cNvSpPr>
          <p:nvPr>
            <p:ph type="title"/>
          </p:nvPr>
        </p:nvSpPr>
        <p:spPr/>
        <p:txBody>
          <a:bodyPr/>
          <a:lstStyle/>
          <a:p>
            <a:r>
              <a:rPr lang="en-US" dirty="0"/>
              <a:t>Objectives</a:t>
            </a:r>
          </a:p>
        </p:txBody>
      </p:sp>
    </p:spTree>
    <p:extLst>
      <p:ext uri="{BB962C8B-B14F-4D97-AF65-F5344CB8AC3E}">
        <p14:creationId xmlns:p14="http://schemas.microsoft.com/office/powerpoint/2010/main" val="2015147869"/>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163EA05-BA50-D748-9657-FAF832A5DF94}"/>
              </a:ext>
            </a:extLst>
          </p:cNvPr>
          <p:cNvSpPr>
            <a:spLocks noGrp="1"/>
          </p:cNvSpPr>
          <p:nvPr>
            <p:ph type="title"/>
          </p:nvPr>
        </p:nvSpPr>
        <p:spPr/>
        <p:txBody>
          <a:bodyPr/>
          <a:lstStyle/>
          <a:p>
            <a:r>
              <a:rPr lang="en-US" dirty="0"/>
              <a:t>Compare Two Middle Schools </a:t>
            </a:r>
          </a:p>
        </p:txBody>
      </p:sp>
      <p:pic>
        <p:nvPicPr>
          <p:cNvPr id="5" name="Picture 4">
            <a:extLst>
              <a:ext uri="{FF2B5EF4-FFF2-40B4-BE49-F238E27FC236}">
                <a16:creationId xmlns:a16="http://schemas.microsoft.com/office/drawing/2014/main" id="{29200993-0F9C-5946-9F90-C1B29B77D310}"/>
              </a:ext>
            </a:extLst>
          </p:cNvPr>
          <p:cNvPicPr>
            <a:picLocks noChangeAspect="1"/>
          </p:cNvPicPr>
          <p:nvPr/>
        </p:nvPicPr>
        <p:blipFill>
          <a:blip r:embed="rId3"/>
          <a:stretch>
            <a:fillRect/>
          </a:stretch>
        </p:blipFill>
        <p:spPr>
          <a:xfrm>
            <a:off x="430341" y="1311479"/>
            <a:ext cx="1998926" cy="1936459"/>
          </a:xfrm>
          <a:prstGeom prst="rect">
            <a:avLst/>
          </a:prstGeom>
        </p:spPr>
      </p:pic>
      <p:pic>
        <p:nvPicPr>
          <p:cNvPr id="7" name="Picture 6">
            <a:extLst>
              <a:ext uri="{FF2B5EF4-FFF2-40B4-BE49-F238E27FC236}">
                <a16:creationId xmlns:a16="http://schemas.microsoft.com/office/drawing/2014/main" id="{39B1F401-1947-4143-ACEF-C41C0819E48D}"/>
              </a:ext>
            </a:extLst>
          </p:cNvPr>
          <p:cNvPicPr>
            <a:picLocks noChangeAspect="1"/>
          </p:cNvPicPr>
          <p:nvPr/>
        </p:nvPicPr>
        <p:blipFill>
          <a:blip r:embed="rId4"/>
          <a:stretch>
            <a:fillRect/>
          </a:stretch>
        </p:blipFill>
        <p:spPr>
          <a:xfrm>
            <a:off x="317901" y="3802463"/>
            <a:ext cx="2111366" cy="1936459"/>
          </a:xfrm>
          <a:prstGeom prst="rect">
            <a:avLst/>
          </a:prstGeom>
        </p:spPr>
      </p:pic>
      <p:sp>
        <p:nvSpPr>
          <p:cNvPr id="4" name="TextBox 3"/>
          <p:cNvSpPr txBox="1"/>
          <p:nvPr/>
        </p:nvSpPr>
        <p:spPr>
          <a:xfrm>
            <a:off x="3056020" y="1260773"/>
            <a:ext cx="8614611" cy="4478149"/>
          </a:xfrm>
          <a:prstGeom prst="rect">
            <a:avLst/>
          </a:prstGeom>
          <a:noFill/>
        </p:spPr>
        <p:txBody>
          <a:bodyPr wrap="square" rtlCol="0">
            <a:spAutoFit/>
          </a:bodyPr>
          <a:lstStyle/>
          <a:p>
            <a:pPr marL="457200" indent="-457200">
              <a:buFont typeface="Arial" charset="0"/>
              <a:buChar char="•"/>
            </a:pPr>
            <a:r>
              <a:rPr lang="en-US" sz="3500" dirty="0">
                <a:latin typeface="Calibri" charset="0"/>
                <a:ea typeface="Calibri" charset="0"/>
                <a:cs typeface="Calibri" charset="0"/>
              </a:rPr>
              <a:t>Both schools are in their 2nd year of implementing the Guidebooks </a:t>
            </a:r>
          </a:p>
          <a:p>
            <a:pPr marL="457200" indent="-457200">
              <a:buFont typeface="Arial" charset="0"/>
              <a:buChar char="•"/>
            </a:pPr>
            <a:endParaRPr lang="en-US" sz="1500" dirty="0">
              <a:latin typeface="Calibri" charset="0"/>
              <a:ea typeface="Calibri" charset="0"/>
              <a:cs typeface="Calibri" charset="0"/>
            </a:endParaRPr>
          </a:p>
          <a:p>
            <a:pPr marL="457200" indent="-457200">
              <a:buFont typeface="Arial" charset="0"/>
              <a:buChar char="•"/>
            </a:pPr>
            <a:r>
              <a:rPr lang="en-US" sz="3500" dirty="0">
                <a:latin typeface="Calibri" charset="0"/>
                <a:ea typeface="Calibri" charset="0"/>
                <a:cs typeface="Calibri" charset="0"/>
              </a:rPr>
              <a:t>Each school selected one person to attend Content Leader training in the fall</a:t>
            </a:r>
          </a:p>
          <a:p>
            <a:pPr marL="457200" indent="-457200">
              <a:buFont typeface="Arial" charset="0"/>
              <a:buChar char="•"/>
            </a:pPr>
            <a:endParaRPr lang="en-US" sz="1500" dirty="0">
              <a:latin typeface="Calibri" charset="0"/>
              <a:ea typeface="Calibri" charset="0"/>
              <a:cs typeface="Calibri" charset="0"/>
            </a:endParaRPr>
          </a:p>
          <a:p>
            <a:pPr marL="457200" indent="-457200">
              <a:buFont typeface="Arial" charset="0"/>
              <a:buChar char="•"/>
            </a:pPr>
            <a:r>
              <a:rPr lang="en-US" sz="3500" dirty="0">
                <a:latin typeface="Calibri" charset="0"/>
                <a:ea typeface="Calibri" charset="0"/>
                <a:cs typeface="Calibri" charset="0"/>
              </a:rPr>
              <a:t>Each Content Leader has delivered the first three content modules to the teachers at their school by March 1</a:t>
            </a:r>
          </a:p>
        </p:txBody>
      </p:sp>
    </p:spTree>
    <p:extLst>
      <p:ext uri="{BB962C8B-B14F-4D97-AF65-F5344CB8AC3E}">
        <p14:creationId xmlns:p14="http://schemas.microsoft.com/office/powerpoint/2010/main" val="1446109959"/>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119</a:t>
            </a:fld>
            <a:endParaRPr lang="en-US" dirty="0"/>
          </a:p>
        </p:txBody>
      </p:sp>
      <p:sp>
        <p:nvSpPr>
          <p:cNvPr id="3" name="Text Placeholder 2"/>
          <p:cNvSpPr>
            <a:spLocks noGrp="1"/>
          </p:cNvSpPr>
          <p:nvPr>
            <p:ph type="body" sz="quarter" idx="10"/>
          </p:nvPr>
        </p:nvSpPr>
        <p:spPr/>
        <p:txBody>
          <a:bodyPr/>
          <a:lstStyle/>
          <a:p>
            <a:pPr marL="0" indent="0" algn="ctr">
              <a:buNone/>
            </a:pPr>
            <a:r>
              <a:rPr lang="en-US" sz="6000" dirty="0">
                <a:solidFill>
                  <a:schemeClr val="tx1"/>
                </a:solidFill>
              </a:rPr>
              <a:t>What does their implementation of the Content Modules look like</a:t>
            </a:r>
            <a:r>
              <a:rPr lang="is-IS" sz="6000">
                <a:solidFill>
                  <a:schemeClr val="tx1"/>
                </a:solidFill>
              </a:rPr>
              <a:t>…</a:t>
            </a:r>
          </a:p>
          <a:p>
            <a:pPr marL="0" indent="0" algn="ctr">
              <a:buNone/>
            </a:pPr>
            <a:endParaRPr lang="is-IS" sz="6000">
              <a:solidFill>
                <a:schemeClr val="tx1"/>
              </a:solidFill>
            </a:endParaRPr>
          </a:p>
          <a:p>
            <a:pPr marL="0" indent="0" algn="ctr">
              <a:buNone/>
            </a:pPr>
            <a:r>
              <a:rPr lang="en-US" sz="6000" b="1" dirty="0">
                <a:solidFill>
                  <a:schemeClr val="tx2"/>
                </a:solidFill>
              </a:rPr>
              <a:t>I</a:t>
            </a:r>
            <a:r>
              <a:rPr lang="is-IS" sz="6000" b="1">
                <a:solidFill>
                  <a:schemeClr val="tx2"/>
                </a:solidFill>
              </a:rPr>
              <a:t>n March?</a:t>
            </a:r>
            <a:endParaRPr lang="en-US" sz="6000" b="1" dirty="0">
              <a:solidFill>
                <a:schemeClr val="tx2"/>
              </a:solidFill>
            </a:endParaRPr>
          </a:p>
        </p:txBody>
      </p:sp>
      <p:sp>
        <p:nvSpPr>
          <p:cNvPr id="4" name="Title 3"/>
          <p:cNvSpPr>
            <a:spLocks noGrp="1"/>
          </p:cNvSpPr>
          <p:nvPr>
            <p:ph type="title"/>
          </p:nvPr>
        </p:nvSpPr>
        <p:spPr/>
        <p:txBody>
          <a:bodyPr/>
          <a:lstStyle/>
          <a:p>
            <a:r>
              <a:rPr lang="en-US" dirty="0"/>
              <a:t>So let’s see</a:t>
            </a:r>
            <a:r>
              <a:rPr lang="is-IS"/>
              <a:t>…</a:t>
            </a:r>
            <a:endParaRPr lang="en-US" dirty="0"/>
          </a:p>
        </p:txBody>
      </p:sp>
    </p:spTree>
    <p:extLst>
      <p:ext uri="{BB962C8B-B14F-4D97-AF65-F5344CB8AC3E}">
        <p14:creationId xmlns:p14="http://schemas.microsoft.com/office/powerpoint/2010/main" val="2831890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Shape 177"/>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12</a:t>
            </a:fld>
            <a:endParaRPr lang="en-US" sz="1600">
              <a:solidFill>
                <a:schemeClr val="dk1"/>
              </a:solidFill>
              <a:latin typeface="Calibri"/>
              <a:ea typeface="Calibri"/>
              <a:cs typeface="Calibri"/>
              <a:sym typeface="Calibri"/>
            </a:endParaRPr>
          </a:p>
        </p:txBody>
      </p:sp>
      <p:sp>
        <p:nvSpPr>
          <p:cNvPr id="178" name="Shape 178"/>
          <p:cNvSpPr txBox="1">
            <a:spLocks noGrp="1"/>
          </p:cNvSpPr>
          <p:nvPr>
            <p:ph type="body" idx="1"/>
          </p:nvPr>
        </p:nvSpPr>
        <p:spPr>
          <a:xfrm>
            <a:off x="398463" y="1193802"/>
            <a:ext cx="11383963" cy="4822825"/>
          </a:xfrm>
          <a:prstGeom prst="rect">
            <a:avLst/>
          </a:prstGeom>
          <a:noFill/>
          <a:ln>
            <a:noFill/>
          </a:ln>
        </p:spPr>
        <p:txBody>
          <a:bodyPr wrap="square" lIns="91425" tIns="45700" rIns="91425" bIns="45700" anchor="t" anchorCtr="0">
            <a:noAutofit/>
          </a:bodyPr>
          <a:lstStyle/>
          <a:p>
            <a:pPr marL="228600" marR="0" lvl="0" indent="-228600" algn="l" rtl="0">
              <a:lnSpc>
                <a:spcPct val="90000"/>
              </a:lnSpc>
              <a:spcBef>
                <a:spcPts val="0"/>
              </a:spcBef>
              <a:spcAft>
                <a:spcPts val="0"/>
              </a:spcAft>
              <a:buClr>
                <a:schemeClr val="dk2"/>
              </a:buClr>
              <a:buSzPct val="100000"/>
              <a:buFont typeface="Arial"/>
              <a:buChar char="•"/>
            </a:pPr>
            <a:r>
              <a:rPr lang="en-US" sz="3400" b="1" i="0" u="none" strike="noStrike" cap="none" dirty="0">
                <a:solidFill>
                  <a:schemeClr val="accent5"/>
                </a:solidFill>
                <a:latin typeface="Calibri"/>
                <a:ea typeface="Calibri"/>
                <a:cs typeface="Calibri"/>
                <a:sym typeface="Calibri"/>
              </a:rPr>
              <a:t>Introduce</a:t>
            </a:r>
            <a:r>
              <a:rPr lang="en-US" sz="3400" b="0" i="0" u="none" strike="noStrike" cap="none" dirty="0">
                <a:solidFill>
                  <a:schemeClr val="accent5"/>
                </a:solidFill>
                <a:latin typeface="Calibri"/>
                <a:ea typeface="Calibri"/>
                <a:cs typeface="Calibri"/>
                <a:sym typeface="Calibri"/>
              </a:rPr>
              <a:t> </a:t>
            </a:r>
            <a:r>
              <a:rPr lang="en-US" sz="3400" b="0" i="0" u="none" strike="noStrike" cap="none" dirty="0">
                <a:solidFill>
                  <a:srgbClr val="5B5A5A"/>
                </a:solidFill>
                <a:latin typeface="Calibri"/>
                <a:ea typeface="Calibri"/>
                <a:cs typeface="Calibri"/>
                <a:sym typeface="Calibri"/>
              </a:rPr>
              <a:t>yourself to someone new in your corner</a:t>
            </a:r>
          </a:p>
          <a:p>
            <a:pPr marL="685800" marR="0" lvl="1" indent="-228600" algn="l" rtl="0">
              <a:lnSpc>
                <a:spcPct val="90000"/>
              </a:lnSpc>
              <a:spcBef>
                <a:spcPts val="500"/>
              </a:spcBef>
              <a:spcAft>
                <a:spcPts val="0"/>
              </a:spcAft>
              <a:buClr>
                <a:srgbClr val="5A5A5A"/>
              </a:buClr>
              <a:buSzPct val="100000"/>
              <a:buFont typeface="Arial"/>
              <a:buChar char="•"/>
            </a:pPr>
            <a:r>
              <a:rPr lang="en-US" sz="3400" b="0" i="0" u="none" strike="noStrike" cap="none" dirty="0">
                <a:solidFill>
                  <a:srgbClr val="5B5A5A"/>
                </a:solidFill>
                <a:latin typeface="Calibri"/>
                <a:ea typeface="Calibri"/>
                <a:cs typeface="Calibri"/>
                <a:sym typeface="Calibri"/>
              </a:rPr>
              <a:t>Your </a:t>
            </a:r>
            <a:r>
              <a:rPr lang="en-US" sz="3400" b="1" i="0" u="none" strike="noStrike" cap="none" dirty="0">
                <a:solidFill>
                  <a:srgbClr val="5B5A5A"/>
                </a:solidFill>
                <a:latin typeface="Calibri"/>
                <a:ea typeface="Calibri"/>
                <a:cs typeface="Calibri"/>
                <a:sym typeface="Calibri"/>
              </a:rPr>
              <a:t>name</a:t>
            </a:r>
          </a:p>
          <a:p>
            <a:pPr marL="685800" marR="0" lvl="1" indent="-228600" algn="l" rtl="0">
              <a:lnSpc>
                <a:spcPct val="90000"/>
              </a:lnSpc>
              <a:spcBef>
                <a:spcPts val="500"/>
              </a:spcBef>
              <a:spcAft>
                <a:spcPts val="0"/>
              </a:spcAft>
              <a:buClr>
                <a:srgbClr val="5A5A5A"/>
              </a:buClr>
              <a:buSzPct val="100000"/>
              <a:buFont typeface="Arial"/>
              <a:buChar char="•"/>
            </a:pPr>
            <a:r>
              <a:rPr lang="en-US" sz="3400" b="0" i="0" u="none" strike="noStrike" cap="none" dirty="0">
                <a:solidFill>
                  <a:srgbClr val="5B5A5A"/>
                </a:solidFill>
                <a:latin typeface="Calibri"/>
                <a:ea typeface="Calibri"/>
                <a:cs typeface="Calibri"/>
                <a:sym typeface="Calibri"/>
              </a:rPr>
              <a:t>The name of your </a:t>
            </a:r>
            <a:r>
              <a:rPr lang="en-US" sz="3400" b="1" i="0" u="none" strike="noStrike" cap="none" dirty="0">
                <a:solidFill>
                  <a:srgbClr val="5B5A5A"/>
                </a:solidFill>
                <a:latin typeface="Calibri"/>
                <a:ea typeface="Calibri"/>
                <a:cs typeface="Calibri"/>
                <a:sym typeface="Calibri"/>
              </a:rPr>
              <a:t>school</a:t>
            </a:r>
            <a:r>
              <a:rPr lang="en-US" sz="3400" b="0" i="0" u="none" strike="noStrike" cap="none" dirty="0">
                <a:solidFill>
                  <a:srgbClr val="5B5A5A"/>
                </a:solidFill>
                <a:latin typeface="Calibri"/>
                <a:ea typeface="Calibri"/>
                <a:cs typeface="Calibri"/>
                <a:sym typeface="Calibri"/>
              </a:rPr>
              <a:t> and the </a:t>
            </a:r>
            <a:r>
              <a:rPr lang="en-US" sz="3400" b="1" i="0" u="none" strike="noStrike" cap="none" dirty="0">
                <a:solidFill>
                  <a:srgbClr val="5B5A5A"/>
                </a:solidFill>
                <a:latin typeface="Calibri"/>
                <a:ea typeface="Calibri"/>
                <a:cs typeface="Calibri"/>
                <a:sym typeface="Calibri"/>
              </a:rPr>
              <a:t>parish</a:t>
            </a:r>
            <a:r>
              <a:rPr lang="en-US" sz="3400" b="0" i="0" u="none" strike="noStrike" cap="none" dirty="0">
                <a:solidFill>
                  <a:srgbClr val="5B5A5A"/>
                </a:solidFill>
                <a:latin typeface="Calibri"/>
                <a:ea typeface="Calibri"/>
                <a:cs typeface="Calibri"/>
                <a:sym typeface="Calibri"/>
              </a:rPr>
              <a:t> in which it’s located</a:t>
            </a:r>
          </a:p>
          <a:p>
            <a:pPr marL="685800" marR="0" lvl="1" indent="-228600" algn="l" rtl="0">
              <a:lnSpc>
                <a:spcPct val="90000"/>
              </a:lnSpc>
              <a:spcBef>
                <a:spcPts val="500"/>
              </a:spcBef>
              <a:spcAft>
                <a:spcPts val="0"/>
              </a:spcAft>
              <a:buClr>
                <a:srgbClr val="5A5A5A"/>
              </a:buClr>
              <a:buSzPct val="100000"/>
              <a:buFont typeface="Arial"/>
              <a:buChar char="•"/>
            </a:pPr>
            <a:r>
              <a:rPr lang="en-US" sz="3400" b="0" i="0" u="none" strike="noStrike" cap="none" dirty="0">
                <a:solidFill>
                  <a:srgbClr val="5B5A5A"/>
                </a:solidFill>
                <a:latin typeface="Calibri"/>
                <a:ea typeface="Calibri"/>
                <a:cs typeface="Calibri"/>
                <a:sym typeface="Calibri"/>
              </a:rPr>
              <a:t>Your </a:t>
            </a:r>
            <a:r>
              <a:rPr lang="en-US" sz="3400" b="1" i="0" u="none" strike="noStrike" cap="none" dirty="0">
                <a:solidFill>
                  <a:srgbClr val="5B5A5A"/>
                </a:solidFill>
                <a:latin typeface="Calibri"/>
                <a:ea typeface="Calibri"/>
                <a:cs typeface="Calibri"/>
                <a:sym typeface="Calibri"/>
              </a:rPr>
              <a:t>role</a:t>
            </a:r>
            <a:r>
              <a:rPr lang="en-US" sz="3400" b="0" i="0" u="none" strike="noStrike" cap="none" dirty="0">
                <a:solidFill>
                  <a:srgbClr val="5B5A5A"/>
                </a:solidFill>
                <a:latin typeface="Calibri"/>
                <a:ea typeface="Calibri"/>
                <a:cs typeface="Calibri"/>
                <a:sym typeface="Calibri"/>
              </a:rPr>
              <a:t> at your school</a:t>
            </a:r>
          </a:p>
          <a:p>
            <a:pPr marL="228600" marR="0" lvl="0" indent="-228600" algn="l" rtl="0">
              <a:lnSpc>
                <a:spcPct val="90000"/>
              </a:lnSpc>
              <a:spcBef>
                <a:spcPts val="1000"/>
              </a:spcBef>
              <a:spcAft>
                <a:spcPts val="0"/>
              </a:spcAft>
              <a:buClr>
                <a:schemeClr val="dk2"/>
              </a:buClr>
              <a:buSzPct val="100000"/>
              <a:buFont typeface="Arial"/>
              <a:buChar char="•"/>
            </a:pPr>
            <a:r>
              <a:rPr lang="en-US" sz="3400" b="1" i="0" u="none" strike="noStrike" cap="none" dirty="0">
                <a:solidFill>
                  <a:srgbClr val="AE508B"/>
                </a:solidFill>
                <a:latin typeface="Calibri"/>
                <a:ea typeface="Calibri"/>
                <a:cs typeface="Calibri"/>
                <a:sym typeface="Calibri"/>
              </a:rPr>
              <a:t>Share</a:t>
            </a:r>
            <a:r>
              <a:rPr lang="en-US" sz="3400" b="1" i="0" u="none" strike="noStrike" cap="none" dirty="0">
                <a:solidFill>
                  <a:srgbClr val="5B5A5A"/>
                </a:solidFill>
                <a:latin typeface="Calibri"/>
                <a:ea typeface="Calibri"/>
                <a:cs typeface="Calibri"/>
                <a:sym typeface="Calibri"/>
              </a:rPr>
              <a:t>: </a:t>
            </a:r>
            <a:r>
              <a:rPr lang="en-US" sz="3400" b="0" i="0" u="none" strike="noStrike" cap="none" dirty="0">
                <a:solidFill>
                  <a:srgbClr val="5B5A5A"/>
                </a:solidFill>
                <a:latin typeface="Calibri"/>
                <a:ea typeface="Calibri"/>
                <a:cs typeface="Calibri"/>
                <a:sym typeface="Calibri"/>
              </a:rPr>
              <a:t>Why did you choose this corner? What evidence do you see of this level of Guidebooks usage at your school? </a:t>
            </a:r>
          </a:p>
          <a:p>
            <a:pPr marL="228600" marR="0" lvl="0" indent="-228600" algn="l" rtl="0">
              <a:lnSpc>
                <a:spcPct val="90000"/>
              </a:lnSpc>
              <a:spcBef>
                <a:spcPts val="1000"/>
              </a:spcBef>
              <a:buClr>
                <a:srgbClr val="5A5A5A"/>
              </a:buClr>
              <a:buSzPct val="100000"/>
              <a:buFont typeface="Arial"/>
              <a:buNone/>
            </a:pPr>
            <a:endParaRPr sz="2800" b="0" i="0" u="none" strike="noStrike" cap="none" dirty="0">
              <a:solidFill>
                <a:srgbClr val="5A5A5A"/>
              </a:solidFill>
              <a:latin typeface="Calibri"/>
              <a:ea typeface="Calibri"/>
              <a:cs typeface="Calibri"/>
              <a:sym typeface="Calibri"/>
            </a:endParaRPr>
          </a:p>
        </p:txBody>
      </p:sp>
      <p:sp>
        <p:nvSpPr>
          <p:cNvPr id="179" name="Shape 179"/>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en-US" sz="4000" b="0" i="0" u="none" strike="noStrike" cap="none">
                <a:solidFill>
                  <a:schemeClr val="lt1"/>
                </a:solidFill>
                <a:latin typeface="Calibri"/>
                <a:ea typeface="Calibri"/>
                <a:cs typeface="Calibri"/>
                <a:sym typeface="Calibri"/>
              </a:rPr>
              <a:t>Quick Share </a:t>
            </a:r>
          </a:p>
        </p:txBody>
      </p:sp>
    </p:spTree>
    <p:extLst>
      <p:ext uri="{BB962C8B-B14F-4D97-AF65-F5344CB8AC3E}">
        <p14:creationId xmlns:p14="http://schemas.microsoft.com/office/powerpoint/2010/main" val="834745126"/>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120</a:t>
            </a:fld>
            <a:endParaRPr lang="en-US" dirty="0"/>
          </a:p>
        </p:txBody>
      </p:sp>
      <p:sp>
        <p:nvSpPr>
          <p:cNvPr id="3" name="Text Placeholder 2"/>
          <p:cNvSpPr>
            <a:spLocks noGrp="1"/>
          </p:cNvSpPr>
          <p:nvPr>
            <p:ph type="body" sz="quarter" idx="10"/>
          </p:nvPr>
        </p:nvSpPr>
        <p:spPr>
          <a:xfrm>
            <a:off x="4572000" y="1073485"/>
            <a:ext cx="7210425" cy="4822825"/>
          </a:xfrm>
        </p:spPr>
        <p:txBody>
          <a:bodyPr/>
          <a:lstStyle/>
          <a:p>
            <a:r>
              <a:rPr lang="en-US" sz="3800" b="1" dirty="0">
                <a:solidFill>
                  <a:schemeClr val="tx2"/>
                </a:solidFill>
              </a:rPr>
              <a:t>Revisit </a:t>
            </a:r>
            <a:r>
              <a:rPr lang="en-US" sz="3800" dirty="0">
                <a:solidFill>
                  <a:schemeClr val="tx1"/>
                </a:solidFill>
              </a:rPr>
              <a:t>our yearlong scope and sequence</a:t>
            </a:r>
          </a:p>
          <a:p>
            <a:r>
              <a:rPr lang="en-US" sz="3800" b="1" dirty="0">
                <a:solidFill>
                  <a:schemeClr val="tx2"/>
                </a:solidFill>
              </a:rPr>
              <a:t>Review</a:t>
            </a:r>
            <a:r>
              <a:rPr lang="en-US" sz="3800" dirty="0"/>
              <a:t> </a:t>
            </a:r>
            <a:r>
              <a:rPr lang="en-US" sz="3800" dirty="0">
                <a:solidFill>
                  <a:schemeClr val="tx1"/>
                </a:solidFill>
              </a:rPr>
              <a:t>CONTENT MODULES 3-4</a:t>
            </a:r>
          </a:p>
          <a:p>
            <a:endParaRPr lang="en-US" sz="500" dirty="0"/>
          </a:p>
          <a:p>
            <a:pPr marL="0" indent="0" algn="ctr">
              <a:buNone/>
            </a:pPr>
            <a:r>
              <a:rPr lang="en-US" sz="3800" b="1" dirty="0">
                <a:solidFill>
                  <a:schemeClr val="tx2"/>
                </a:solidFill>
              </a:rPr>
              <a:t>Discuss:</a:t>
            </a:r>
          </a:p>
          <a:p>
            <a:r>
              <a:rPr lang="en-US" sz="3800" dirty="0">
                <a:solidFill>
                  <a:schemeClr val="tx1"/>
                </a:solidFill>
              </a:rPr>
              <a:t>What happens in between Modules 3 and 4?</a:t>
            </a:r>
          </a:p>
          <a:p>
            <a:r>
              <a:rPr lang="en-US" sz="3800" dirty="0">
                <a:solidFill>
                  <a:schemeClr val="tx1"/>
                </a:solidFill>
              </a:rPr>
              <a:t>What appears to be the purpose of Module 4?</a:t>
            </a:r>
          </a:p>
        </p:txBody>
      </p:sp>
      <p:sp>
        <p:nvSpPr>
          <p:cNvPr id="4" name="Title 3"/>
          <p:cNvSpPr>
            <a:spLocks noGrp="1"/>
          </p:cNvSpPr>
          <p:nvPr>
            <p:ph type="title"/>
          </p:nvPr>
        </p:nvSpPr>
        <p:spPr/>
        <p:txBody>
          <a:bodyPr/>
          <a:lstStyle/>
          <a:p>
            <a:r>
              <a:rPr lang="en-US" dirty="0"/>
              <a:t>Let’s Prepare!</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0921" y="1101608"/>
            <a:ext cx="3739816" cy="4867697"/>
          </a:xfrm>
          <a:prstGeom prst="rect">
            <a:avLst/>
          </a:prstGeom>
          <a:ln w="50800">
            <a:solidFill>
              <a:schemeClr val="tx1"/>
            </a:solidFill>
          </a:ln>
        </p:spPr>
      </p:pic>
      <p:sp>
        <p:nvSpPr>
          <p:cNvPr id="7" name="Rectangle 6"/>
          <p:cNvSpPr/>
          <p:nvPr/>
        </p:nvSpPr>
        <p:spPr>
          <a:xfrm>
            <a:off x="6472989" y="2165684"/>
            <a:ext cx="4042611" cy="697832"/>
          </a:xfrm>
          <a:prstGeom prst="rect">
            <a:avLst/>
          </a:prstGeom>
          <a:solidFill>
            <a:srgbClr val="7030A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52249351"/>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121</a:t>
            </a:fld>
            <a:endParaRPr lang="en-US" dirty="0"/>
          </a:p>
        </p:txBody>
      </p:sp>
      <p:sp>
        <p:nvSpPr>
          <p:cNvPr id="3" name="Text Placeholder 2"/>
          <p:cNvSpPr>
            <a:spLocks noGrp="1"/>
          </p:cNvSpPr>
          <p:nvPr>
            <p:ph type="body" sz="quarter" idx="10"/>
          </p:nvPr>
        </p:nvSpPr>
        <p:spPr>
          <a:xfrm>
            <a:off x="312821" y="1193800"/>
            <a:ext cx="11469604" cy="4822825"/>
          </a:xfrm>
        </p:spPr>
        <p:txBody>
          <a:bodyPr/>
          <a:lstStyle/>
          <a:p>
            <a:pPr marL="0" indent="0" algn="ctr">
              <a:buNone/>
            </a:pPr>
            <a:r>
              <a:rPr lang="en-US" sz="5500" b="1" dirty="0">
                <a:solidFill>
                  <a:schemeClr val="tx2"/>
                </a:solidFill>
              </a:rPr>
              <a:t>Fast Forward to:</a:t>
            </a:r>
          </a:p>
          <a:p>
            <a:pPr marL="0" indent="0" algn="ctr">
              <a:buNone/>
            </a:pPr>
            <a:r>
              <a:rPr lang="en-US" sz="5500" b="1" dirty="0">
                <a:solidFill>
                  <a:schemeClr val="tx2"/>
                </a:solidFill>
              </a:rPr>
              <a:t> Content Module 4, Session 1</a:t>
            </a:r>
          </a:p>
          <a:p>
            <a:r>
              <a:rPr lang="en-US" sz="4000" b="1" dirty="0">
                <a:solidFill>
                  <a:schemeClr val="tx2"/>
                </a:solidFill>
              </a:rPr>
              <a:t>Read</a:t>
            </a:r>
            <a:r>
              <a:rPr lang="en-US" sz="4000" dirty="0">
                <a:solidFill>
                  <a:schemeClr val="tx1"/>
                </a:solidFill>
              </a:rPr>
              <a:t> the two case studies in your note catcher. </a:t>
            </a:r>
          </a:p>
          <a:p>
            <a:r>
              <a:rPr lang="en-US" sz="4000" b="1" dirty="0">
                <a:solidFill>
                  <a:schemeClr val="tx2"/>
                </a:solidFill>
              </a:rPr>
              <a:t>Look for: </a:t>
            </a:r>
          </a:p>
          <a:p>
            <a:pPr lvl="1"/>
            <a:r>
              <a:rPr lang="en-US" sz="4000" dirty="0">
                <a:solidFill>
                  <a:schemeClr val="tx1"/>
                </a:solidFill>
              </a:rPr>
              <a:t>Which Content Leader appears to be having more success?</a:t>
            </a:r>
          </a:p>
          <a:p>
            <a:pPr lvl="1"/>
            <a:r>
              <a:rPr lang="en-US" sz="4000" dirty="0">
                <a:solidFill>
                  <a:schemeClr val="tx1"/>
                </a:solidFill>
              </a:rPr>
              <a:t>What</a:t>
            </a:r>
            <a:r>
              <a:rPr lang="uk-UA" sz="4000" dirty="0">
                <a:solidFill>
                  <a:schemeClr val="tx1"/>
                </a:solidFill>
              </a:rPr>
              <a:t>’</a:t>
            </a:r>
            <a:r>
              <a:rPr lang="en-US" sz="4000" dirty="0">
                <a:solidFill>
                  <a:schemeClr val="tx1"/>
                </a:solidFill>
              </a:rPr>
              <a:t>s your evidence?</a:t>
            </a:r>
          </a:p>
          <a:p>
            <a:pPr marL="0" indent="0">
              <a:buNone/>
            </a:pPr>
            <a:endParaRPr lang="en-US" sz="5500" b="1" dirty="0">
              <a:solidFill>
                <a:schemeClr val="tx2"/>
              </a:solidFill>
            </a:endParaRPr>
          </a:p>
        </p:txBody>
      </p:sp>
      <p:sp>
        <p:nvSpPr>
          <p:cNvPr id="4" name="Title 3"/>
          <p:cNvSpPr>
            <a:spLocks noGrp="1"/>
          </p:cNvSpPr>
          <p:nvPr>
            <p:ph type="title"/>
          </p:nvPr>
        </p:nvSpPr>
        <p:spPr/>
        <p:txBody>
          <a:bodyPr/>
          <a:lstStyle/>
          <a:p>
            <a:r>
              <a:rPr lang="en-US" dirty="0"/>
              <a:t>Let’s Read!</a:t>
            </a:r>
          </a:p>
        </p:txBody>
      </p:sp>
    </p:spTree>
    <p:extLst>
      <p:ext uri="{BB962C8B-B14F-4D97-AF65-F5344CB8AC3E}">
        <p14:creationId xmlns:p14="http://schemas.microsoft.com/office/powerpoint/2010/main" val="1161613074"/>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1">
            <a:extLst>
              <a:ext uri="{FF2B5EF4-FFF2-40B4-BE49-F238E27FC236}">
                <a16:creationId xmlns:a16="http://schemas.microsoft.com/office/drawing/2014/main" id="{22C849DA-D616-654B-98F5-5EE00BCCFC58}"/>
              </a:ext>
            </a:extLst>
          </p:cNvPr>
          <p:cNvSpPr>
            <a:spLocks noGrp="1"/>
          </p:cNvSpPr>
          <p:nvPr>
            <p:ph type="body" sz="quarter" idx="10"/>
          </p:nvPr>
        </p:nvSpPr>
        <p:spPr>
          <a:xfrm>
            <a:off x="3970421" y="2109462"/>
            <a:ext cx="7426993" cy="3369678"/>
          </a:xfrm>
        </p:spPr>
        <p:txBody>
          <a:bodyPr>
            <a:normAutofit/>
          </a:bodyPr>
          <a:lstStyle/>
          <a:p>
            <a:pPr marL="0" indent="0" algn="ctr">
              <a:buNone/>
            </a:pPr>
            <a:r>
              <a:rPr lang="en-US" sz="5000" dirty="0">
                <a:solidFill>
                  <a:schemeClr val="tx1"/>
                </a:solidFill>
              </a:rPr>
              <a:t>What happened at Jennifer’s school to make the implementation successful? </a:t>
            </a:r>
          </a:p>
        </p:txBody>
      </p:sp>
      <p:sp>
        <p:nvSpPr>
          <p:cNvPr id="3" name="Title 2">
            <a:extLst>
              <a:ext uri="{FF2B5EF4-FFF2-40B4-BE49-F238E27FC236}">
                <a16:creationId xmlns:a16="http://schemas.microsoft.com/office/drawing/2014/main" id="{0163EA05-BA50-D748-9657-FAF832A5DF94}"/>
              </a:ext>
            </a:extLst>
          </p:cNvPr>
          <p:cNvSpPr>
            <a:spLocks noGrp="1"/>
          </p:cNvSpPr>
          <p:nvPr>
            <p:ph type="title"/>
          </p:nvPr>
        </p:nvSpPr>
        <p:spPr/>
        <p:txBody>
          <a:bodyPr/>
          <a:lstStyle/>
          <a:p>
            <a:r>
              <a:rPr lang="en-US" dirty="0"/>
              <a:t>But</a:t>
            </a:r>
            <a:r>
              <a:rPr lang="is-IS"/>
              <a:t>…why?</a:t>
            </a:r>
            <a:endParaRPr lang="en-US" dirty="0"/>
          </a:p>
        </p:txBody>
      </p:sp>
      <p:pic>
        <p:nvPicPr>
          <p:cNvPr id="5" name="Picture 4">
            <a:extLst>
              <a:ext uri="{FF2B5EF4-FFF2-40B4-BE49-F238E27FC236}">
                <a16:creationId xmlns:a16="http://schemas.microsoft.com/office/drawing/2014/main" id="{29200993-0F9C-5946-9F90-C1B29B77D310}"/>
              </a:ext>
            </a:extLst>
          </p:cNvPr>
          <p:cNvPicPr>
            <a:picLocks noChangeAspect="1"/>
          </p:cNvPicPr>
          <p:nvPr/>
        </p:nvPicPr>
        <p:blipFill>
          <a:blip r:embed="rId3"/>
          <a:stretch>
            <a:fillRect/>
          </a:stretch>
        </p:blipFill>
        <p:spPr>
          <a:xfrm>
            <a:off x="1038757" y="1528096"/>
            <a:ext cx="2726901" cy="2641685"/>
          </a:xfrm>
          <a:prstGeom prst="rect">
            <a:avLst/>
          </a:prstGeom>
        </p:spPr>
      </p:pic>
      <p:sp>
        <p:nvSpPr>
          <p:cNvPr id="2" name="TextBox 1">
            <a:extLst>
              <a:ext uri="{FF2B5EF4-FFF2-40B4-BE49-F238E27FC236}">
                <a16:creationId xmlns:a16="http://schemas.microsoft.com/office/drawing/2014/main" id="{65F5BB01-310E-D94B-A94E-FAB57261D5EE}"/>
              </a:ext>
            </a:extLst>
          </p:cNvPr>
          <p:cNvSpPr txBox="1"/>
          <p:nvPr/>
        </p:nvSpPr>
        <p:spPr>
          <a:xfrm>
            <a:off x="603224" y="4556645"/>
            <a:ext cx="3597966" cy="1508105"/>
          </a:xfrm>
          <a:prstGeom prst="rect">
            <a:avLst/>
          </a:prstGeom>
          <a:noFill/>
        </p:spPr>
        <p:txBody>
          <a:bodyPr wrap="square" rtlCol="0">
            <a:spAutoFit/>
          </a:bodyPr>
          <a:lstStyle/>
          <a:p>
            <a:pPr algn="ctr"/>
            <a:r>
              <a:rPr lang="en-US" sz="3200" b="1" dirty="0">
                <a:solidFill>
                  <a:schemeClr val="tx2"/>
                </a:solidFill>
                <a:latin typeface="Avenir Next Medium" panose="020B0503020202020204" pitchFamily="34" charset="0"/>
              </a:rPr>
              <a:t>Bienville Street Middle School</a:t>
            </a:r>
          </a:p>
          <a:p>
            <a:endParaRPr lang="en-US" sz="2800" b="1" dirty="0">
              <a:latin typeface="Avenir Next Medium" panose="020B0503020202020204" pitchFamily="34" charset="0"/>
            </a:endParaRPr>
          </a:p>
        </p:txBody>
      </p:sp>
    </p:spTree>
    <p:extLst>
      <p:ext uri="{BB962C8B-B14F-4D97-AF65-F5344CB8AC3E}">
        <p14:creationId xmlns:p14="http://schemas.microsoft.com/office/powerpoint/2010/main" val="1011816641"/>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42593B4-C4B8-9242-8825-9BB36F14E420}"/>
              </a:ext>
            </a:extLst>
          </p:cNvPr>
          <p:cNvSpPr>
            <a:spLocks noGrp="1"/>
          </p:cNvSpPr>
          <p:nvPr>
            <p:ph type="body" sz="quarter" idx="10"/>
          </p:nvPr>
        </p:nvSpPr>
        <p:spPr>
          <a:xfrm>
            <a:off x="404019" y="1828498"/>
            <a:ext cx="11383962" cy="4822825"/>
          </a:xfrm>
        </p:spPr>
        <p:txBody>
          <a:bodyPr>
            <a:normAutofit/>
          </a:bodyPr>
          <a:lstStyle/>
          <a:p>
            <a:pPr marL="73668" indent="0" algn="ctr">
              <a:spcBef>
                <a:spcPts val="500"/>
              </a:spcBef>
              <a:buClr>
                <a:srgbClr val="797879"/>
              </a:buClr>
              <a:buSzPts val="4400"/>
              <a:buNone/>
            </a:pPr>
            <a:r>
              <a:rPr lang="en-US" sz="4800" b="1" dirty="0">
                <a:solidFill>
                  <a:schemeClr val="tx2"/>
                </a:solidFill>
                <a:sym typeface="Calibri"/>
              </a:rPr>
              <a:t>Heart                 Head                 Habits</a:t>
            </a:r>
            <a:endParaRPr lang="en-US" sz="4800" b="1" dirty="0">
              <a:solidFill>
                <a:schemeClr val="tx2"/>
              </a:solidFill>
            </a:endParaRPr>
          </a:p>
          <a:p>
            <a:pPr marL="393700" lvl="1" indent="0">
              <a:buClr>
                <a:srgbClr val="797879"/>
              </a:buClr>
              <a:buSzPts val="4400"/>
              <a:buNone/>
            </a:pPr>
            <a:endParaRPr lang="en-US" sz="3600" dirty="0">
              <a:sym typeface="Calibri"/>
            </a:endParaRPr>
          </a:p>
          <a:p>
            <a:pPr marL="393700" lvl="1" indent="0">
              <a:buClr>
                <a:srgbClr val="797879"/>
              </a:buClr>
              <a:buSzPts val="4400"/>
              <a:buNone/>
            </a:pPr>
            <a:endParaRPr lang="en-US" sz="3600" dirty="0">
              <a:sym typeface="Calibri"/>
            </a:endParaRPr>
          </a:p>
        </p:txBody>
      </p:sp>
      <p:sp>
        <p:nvSpPr>
          <p:cNvPr id="3" name="Title 2">
            <a:extLst>
              <a:ext uri="{FF2B5EF4-FFF2-40B4-BE49-F238E27FC236}">
                <a16:creationId xmlns:a16="http://schemas.microsoft.com/office/drawing/2014/main" id="{880FB370-C4B9-4D40-ACCA-5D257F200EF9}"/>
              </a:ext>
            </a:extLst>
          </p:cNvPr>
          <p:cNvSpPr>
            <a:spLocks noGrp="1"/>
          </p:cNvSpPr>
          <p:nvPr>
            <p:ph type="title"/>
          </p:nvPr>
        </p:nvSpPr>
        <p:spPr/>
        <p:txBody>
          <a:bodyPr/>
          <a:lstStyle/>
          <a:p>
            <a:r>
              <a:rPr lang="en-US" dirty="0"/>
              <a:t>A 3-Pronged Research-Based Approach</a:t>
            </a:r>
          </a:p>
        </p:txBody>
      </p:sp>
      <p:pic>
        <p:nvPicPr>
          <p:cNvPr id="4" name="Shape 331">
            <a:extLst>
              <a:ext uri="{FF2B5EF4-FFF2-40B4-BE49-F238E27FC236}">
                <a16:creationId xmlns:a16="http://schemas.microsoft.com/office/drawing/2014/main" id="{E1D7E86D-AA3F-3C46-AE75-95FB2D1E3DD6}"/>
              </a:ext>
            </a:extLst>
          </p:cNvPr>
          <p:cNvPicPr preferRelativeResize="0"/>
          <p:nvPr/>
        </p:nvPicPr>
        <p:blipFill rotWithShape="1">
          <a:blip r:embed="rId3">
            <a:alphaModFix/>
          </a:blip>
          <a:srcRect/>
          <a:stretch/>
        </p:blipFill>
        <p:spPr>
          <a:xfrm>
            <a:off x="5228902" y="2971800"/>
            <a:ext cx="1508703" cy="1742737"/>
          </a:xfrm>
          <a:prstGeom prst="rect">
            <a:avLst/>
          </a:prstGeom>
          <a:noFill/>
          <a:ln>
            <a:noFill/>
          </a:ln>
        </p:spPr>
      </p:pic>
      <p:pic>
        <p:nvPicPr>
          <p:cNvPr id="5" name="Shape 332">
            <a:extLst>
              <a:ext uri="{FF2B5EF4-FFF2-40B4-BE49-F238E27FC236}">
                <a16:creationId xmlns:a16="http://schemas.microsoft.com/office/drawing/2014/main" id="{D38A48D2-3BB9-254B-AA56-30B8FFBCABAC}"/>
              </a:ext>
            </a:extLst>
          </p:cNvPr>
          <p:cNvPicPr preferRelativeResize="0"/>
          <p:nvPr/>
        </p:nvPicPr>
        <p:blipFill rotWithShape="1">
          <a:blip r:embed="rId4">
            <a:alphaModFix/>
          </a:blip>
          <a:srcRect/>
          <a:stretch/>
        </p:blipFill>
        <p:spPr>
          <a:xfrm>
            <a:off x="1435769" y="2954374"/>
            <a:ext cx="1760163" cy="1760163"/>
          </a:xfrm>
          <a:prstGeom prst="rect">
            <a:avLst/>
          </a:prstGeom>
          <a:noFill/>
          <a:ln>
            <a:noFill/>
          </a:ln>
        </p:spPr>
      </p:pic>
      <p:pic>
        <p:nvPicPr>
          <p:cNvPr id="6" name="Shape 333">
            <a:extLst>
              <a:ext uri="{FF2B5EF4-FFF2-40B4-BE49-F238E27FC236}">
                <a16:creationId xmlns:a16="http://schemas.microsoft.com/office/drawing/2014/main" id="{252B0062-3AFF-764E-ACB7-CDC71ED957C0}"/>
              </a:ext>
            </a:extLst>
          </p:cNvPr>
          <p:cNvPicPr preferRelativeResize="0"/>
          <p:nvPr/>
        </p:nvPicPr>
        <p:blipFill rotWithShape="1">
          <a:blip r:embed="rId5">
            <a:alphaModFix/>
          </a:blip>
          <a:srcRect/>
          <a:stretch/>
        </p:blipFill>
        <p:spPr>
          <a:xfrm>
            <a:off x="8770575" y="2887553"/>
            <a:ext cx="1893803" cy="1893803"/>
          </a:xfrm>
          <a:prstGeom prst="rect">
            <a:avLst/>
          </a:prstGeom>
          <a:noFill/>
          <a:ln>
            <a:noFill/>
          </a:ln>
        </p:spPr>
      </p:pic>
    </p:spTree>
    <p:extLst>
      <p:ext uri="{BB962C8B-B14F-4D97-AF65-F5344CB8AC3E}">
        <p14:creationId xmlns:p14="http://schemas.microsoft.com/office/powerpoint/2010/main" val="2069289675"/>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type="body" sz="quarter" idx="10"/>
          </p:nvPr>
        </p:nvSpPr>
        <p:spPr/>
        <p:txBody>
          <a:bodyPr/>
          <a:lstStyle/>
          <a:p>
            <a:r>
              <a:rPr lang="en-US" sz="4500" b="1" dirty="0">
                <a:solidFill>
                  <a:schemeClr val="tx2"/>
                </a:solidFill>
              </a:rPr>
              <a:t>Read</a:t>
            </a:r>
            <a:r>
              <a:rPr lang="en-US" sz="4500" dirty="0"/>
              <a:t> </a:t>
            </a:r>
            <a:r>
              <a:rPr lang="en-US" sz="4500" dirty="0">
                <a:solidFill>
                  <a:schemeClr val="tx1"/>
                </a:solidFill>
              </a:rPr>
              <a:t>the Heart, Head, and Habits one-pager</a:t>
            </a:r>
          </a:p>
          <a:p>
            <a:endParaRPr lang="en-US" dirty="0"/>
          </a:p>
          <a:p>
            <a:r>
              <a:rPr lang="en-US" sz="4500" b="1" dirty="0">
                <a:solidFill>
                  <a:schemeClr val="tx2"/>
                </a:solidFill>
              </a:rPr>
              <a:t>With a Partner: </a:t>
            </a:r>
            <a:r>
              <a:rPr lang="en-US" sz="4500" dirty="0">
                <a:solidFill>
                  <a:schemeClr val="tx1"/>
                </a:solidFill>
              </a:rPr>
              <a:t>Summarize each component using 1-3 words</a:t>
            </a:r>
          </a:p>
        </p:txBody>
      </p:sp>
      <p:sp>
        <p:nvSpPr>
          <p:cNvPr id="7" name="Title 6"/>
          <p:cNvSpPr>
            <a:spLocks noGrp="1"/>
          </p:cNvSpPr>
          <p:nvPr>
            <p:ph type="title"/>
          </p:nvPr>
        </p:nvSpPr>
        <p:spPr/>
        <p:txBody>
          <a:bodyPr/>
          <a:lstStyle/>
          <a:p>
            <a:r>
              <a:rPr lang="en-US" dirty="0"/>
              <a:t>What does this look like?</a:t>
            </a:r>
          </a:p>
        </p:txBody>
      </p:sp>
      <p:pic>
        <p:nvPicPr>
          <p:cNvPr id="9" name="Shape 331">
            <a:extLst>
              <a:ext uri="{FF2B5EF4-FFF2-40B4-BE49-F238E27FC236}">
                <a16:creationId xmlns:a16="http://schemas.microsoft.com/office/drawing/2014/main" id="{E1D7E86D-AA3F-3C46-AE75-95FB2D1E3DD6}"/>
              </a:ext>
            </a:extLst>
          </p:cNvPr>
          <p:cNvPicPr preferRelativeResize="0"/>
          <p:nvPr/>
        </p:nvPicPr>
        <p:blipFill rotWithShape="1">
          <a:blip r:embed="rId3">
            <a:alphaModFix/>
          </a:blip>
          <a:srcRect/>
          <a:stretch/>
        </p:blipFill>
        <p:spPr>
          <a:xfrm>
            <a:off x="5670046" y="4828629"/>
            <a:ext cx="822960" cy="950620"/>
          </a:xfrm>
          <a:prstGeom prst="rect">
            <a:avLst/>
          </a:prstGeom>
          <a:noFill/>
          <a:ln>
            <a:noFill/>
          </a:ln>
        </p:spPr>
      </p:pic>
      <p:pic>
        <p:nvPicPr>
          <p:cNvPr id="10" name="Shape 332">
            <a:extLst>
              <a:ext uri="{FF2B5EF4-FFF2-40B4-BE49-F238E27FC236}">
                <a16:creationId xmlns:a16="http://schemas.microsoft.com/office/drawing/2014/main" id="{D38A48D2-3BB9-254B-AA56-30B8FFBCABAC}"/>
              </a:ext>
            </a:extLst>
          </p:cNvPr>
          <p:cNvPicPr preferRelativeResize="0"/>
          <p:nvPr/>
        </p:nvPicPr>
        <p:blipFill rotWithShape="1">
          <a:blip r:embed="rId4">
            <a:alphaModFix/>
          </a:blip>
          <a:srcRect/>
          <a:stretch/>
        </p:blipFill>
        <p:spPr>
          <a:xfrm>
            <a:off x="3776849" y="4808499"/>
            <a:ext cx="950619" cy="950619"/>
          </a:xfrm>
          <a:prstGeom prst="rect">
            <a:avLst/>
          </a:prstGeom>
          <a:noFill/>
          <a:ln>
            <a:noFill/>
          </a:ln>
        </p:spPr>
      </p:pic>
      <p:pic>
        <p:nvPicPr>
          <p:cNvPr id="11" name="Shape 333">
            <a:extLst>
              <a:ext uri="{FF2B5EF4-FFF2-40B4-BE49-F238E27FC236}">
                <a16:creationId xmlns:a16="http://schemas.microsoft.com/office/drawing/2014/main" id="{252B0062-3AFF-764E-ACB7-CDC71ED957C0}"/>
              </a:ext>
            </a:extLst>
          </p:cNvPr>
          <p:cNvPicPr preferRelativeResize="0"/>
          <p:nvPr/>
        </p:nvPicPr>
        <p:blipFill rotWithShape="1">
          <a:blip r:embed="rId5">
            <a:alphaModFix/>
          </a:blip>
          <a:srcRect/>
          <a:stretch/>
        </p:blipFill>
        <p:spPr>
          <a:xfrm>
            <a:off x="7435586" y="4768234"/>
            <a:ext cx="1031147" cy="1031147"/>
          </a:xfrm>
          <a:prstGeom prst="rect">
            <a:avLst/>
          </a:prstGeom>
          <a:noFill/>
          <a:ln>
            <a:noFill/>
          </a:ln>
        </p:spPr>
      </p:pic>
    </p:spTree>
    <p:extLst>
      <p:ext uri="{BB962C8B-B14F-4D97-AF65-F5344CB8AC3E}">
        <p14:creationId xmlns:p14="http://schemas.microsoft.com/office/powerpoint/2010/main" val="1883324533"/>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42593B4-C4B8-9242-8825-9BB36F14E420}"/>
              </a:ext>
            </a:extLst>
          </p:cNvPr>
          <p:cNvSpPr>
            <a:spLocks noGrp="1"/>
          </p:cNvSpPr>
          <p:nvPr>
            <p:ph type="body" sz="quarter" idx="10"/>
          </p:nvPr>
        </p:nvSpPr>
        <p:spPr>
          <a:xfrm>
            <a:off x="1780673" y="1434430"/>
            <a:ext cx="10001751" cy="4822825"/>
          </a:xfrm>
        </p:spPr>
        <p:txBody>
          <a:bodyPr>
            <a:normAutofit/>
          </a:bodyPr>
          <a:lstStyle/>
          <a:p>
            <a:pPr marL="73668" indent="0">
              <a:spcBef>
                <a:spcPts val="500"/>
              </a:spcBef>
              <a:buClr>
                <a:srgbClr val="797879"/>
              </a:buClr>
              <a:buSzPts val="4400"/>
              <a:buNone/>
            </a:pPr>
            <a:r>
              <a:rPr lang="en-US" sz="4500" b="1" dirty="0">
                <a:solidFill>
                  <a:schemeClr val="tx2"/>
                </a:solidFill>
                <a:sym typeface="Calibri"/>
              </a:rPr>
              <a:t>Heart: </a:t>
            </a:r>
            <a:r>
              <a:rPr lang="en-US" sz="4500" dirty="0">
                <a:solidFill>
                  <a:schemeClr val="tx1"/>
                </a:solidFill>
                <a:sym typeface="Calibri"/>
              </a:rPr>
              <a:t>Community, Mindset, and Buy-in</a:t>
            </a:r>
          </a:p>
          <a:p>
            <a:pPr marL="73668" indent="0">
              <a:spcBef>
                <a:spcPts val="500"/>
              </a:spcBef>
              <a:buClr>
                <a:srgbClr val="797879"/>
              </a:buClr>
              <a:buSzPts val="4400"/>
              <a:buNone/>
            </a:pPr>
            <a:endParaRPr lang="en-US" sz="4800" dirty="0">
              <a:sym typeface="Calibri"/>
            </a:endParaRPr>
          </a:p>
          <a:p>
            <a:pPr marL="73668" indent="0">
              <a:spcBef>
                <a:spcPts val="500"/>
              </a:spcBef>
              <a:buClr>
                <a:srgbClr val="797879"/>
              </a:buClr>
              <a:buSzPts val="4400"/>
              <a:buNone/>
            </a:pPr>
            <a:r>
              <a:rPr lang="en-US" sz="4500" b="1" dirty="0">
                <a:solidFill>
                  <a:schemeClr val="tx2"/>
                </a:solidFill>
                <a:sym typeface="Calibri"/>
              </a:rPr>
              <a:t>Head: </a:t>
            </a:r>
            <a:r>
              <a:rPr lang="en-US" sz="4500" dirty="0">
                <a:solidFill>
                  <a:schemeClr val="tx1"/>
                </a:solidFill>
                <a:sym typeface="Calibri"/>
              </a:rPr>
              <a:t>Knowledge and Skill</a:t>
            </a:r>
          </a:p>
          <a:p>
            <a:pPr marL="73668" indent="0">
              <a:spcBef>
                <a:spcPts val="500"/>
              </a:spcBef>
              <a:buClr>
                <a:srgbClr val="797879"/>
              </a:buClr>
              <a:buSzPts val="4400"/>
              <a:buNone/>
            </a:pPr>
            <a:endParaRPr lang="en-US" sz="6300" dirty="0">
              <a:sym typeface="Calibri"/>
            </a:endParaRPr>
          </a:p>
          <a:p>
            <a:pPr marL="73668" indent="0">
              <a:spcBef>
                <a:spcPts val="500"/>
              </a:spcBef>
              <a:buClr>
                <a:srgbClr val="797879"/>
              </a:buClr>
              <a:buSzPts val="4400"/>
              <a:buNone/>
            </a:pPr>
            <a:r>
              <a:rPr lang="en-US" sz="4500" b="1" dirty="0">
                <a:solidFill>
                  <a:schemeClr val="tx2"/>
                </a:solidFill>
                <a:sym typeface="Calibri"/>
              </a:rPr>
              <a:t>Habits: </a:t>
            </a:r>
            <a:r>
              <a:rPr lang="en-US" sz="4500" dirty="0">
                <a:solidFill>
                  <a:schemeClr val="tx1"/>
                </a:solidFill>
                <a:sym typeface="Calibri"/>
              </a:rPr>
              <a:t>Systems and Structures</a:t>
            </a:r>
            <a:endParaRPr lang="en-US" sz="4500" dirty="0">
              <a:solidFill>
                <a:schemeClr val="tx1"/>
              </a:solidFill>
            </a:endParaRPr>
          </a:p>
        </p:txBody>
      </p:sp>
      <p:sp>
        <p:nvSpPr>
          <p:cNvPr id="3" name="Title 2">
            <a:extLst>
              <a:ext uri="{FF2B5EF4-FFF2-40B4-BE49-F238E27FC236}">
                <a16:creationId xmlns:a16="http://schemas.microsoft.com/office/drawing/2014/main" id="{880FB370-C4B9-4D40-ACCA-5D257F200EF9}"/>
              </a:ext>
            </a:extLst>
          </p:cNvPr>
          <p:cNvSpPr>
            <a:spLocks noGrp="1"/>
          </p:cNvSpPr>
          <p:nvPr>
            <p:ph type="title"/>
          </p:nvPr>
        </p:nvSpPr>
        <p:spPr/>
        <p:txBody>
          <a:bodyPr/>
          <a:lstStyle/>
          <a:p>
            <a:r>
              <a:rPr lang="en-US" dirty="0"/>
              <a:t>Heart, Head, and Habits</a:t>
            </a:r>
          </a:p>
        </p:txBody>
      </p:sp>
      <p:pic>
        <p:nvPicPr>
          <p:cNvPr id="4" name="Shape 331">
            <a:extLst>
              <a:ext uri="{FF2B5EF4-FFF2-40B4-BE49-F238E27FC236}">
                <a16:creationId xmlns:a16="http://schemas.microsoft.com/office/drawing/2014/main" id="{E1D7E86D-AA3F-3C46-AE75-95FB2D1E3DD6}"/>
              </a:ext>
            </a:extLst>
          </p:cNvPr>
          <p:cNvPicPr preferRelativeResize="0"/>
          <p:nvPr/>
        </p:nvPicPr>
        <p:blipFill rotWithShape="1">
          <a:blip r:embed="rId3">
            <a:alphaModFix/>
          </a:blip>
          <a:srcRect/>
          <a:stretch/>
        </p:blipFill>
        <p:spPr>
          <a:xfrm>
            <a:off x="458675" y="2821894"/>
            <a:ext cx="822960" cy="950620"/>
          </a:xfrm>
          <a:prstGeom prst="rect">
            <a:avLst/>
          </a:prstGeom>
          <a:noFill/>
          <a:ln>
            <a:noFill/>
          </a:ln>
        </p:spPr>
      </p:pic>
      <p:pic>
        <p:nvPicPr>
          <p:cNvPr id="5" name="Shape 332">
            <a:extLst>
              <a:ext uri="{FF2B5EF4-FFF2-40B4-BE49-F238E27FC236}">
                <a16:creationId xmlns:a16="http://schemas.microsoft.com/office/drawing/2014/main" id="{D38A48D2-3BB9-254B-AA56-30B8FFBCABAC}"/>
              </a:ext>
            </a:extLst>
          </p:cNvPr>
          <p:cNvPicPr preferRelativeResize="0"/>
          <p:nvPr/>
        </p:nvPicPr>
        <p:blipFill rotWithShape="1">
          <a:blip r:embed="rId4">
            <a:alphaModFix/>
          </a:blip>
          <a:srcRect/>
          <a:stretch/>
        </p:blipFill>
        <p:spPr>
          <a:xfrm>
            <a:off x="394846" y="1434430"/>
            <a:ext cx="950619" cy="950619"/>
          </a:xfrm>
          <a:prstGeom prst="rect">
            <a:avLst/>
          </a:prstGeom>
          <a:noFill/>
          <a:ln>
            <a:noFill/>
          </a:ln>
        </p:spPr>
      </p:pic>
      <p:pic>
        <p:nvPicPr>
          <p:cNvPr id="6" name="Shape 333">
            <a:extLst>
              <a:ext uri="{FF2B5EF4-FFF2-40B4-BE49-F238E27FC236}">
                <a16:creationId xmlns:a16="http://schemas.microsoft.com/office/drawing/2014/main" id="{252B0062-3AFF-764E-ACB7-CDC71ED957C0}"/>
              </a:ext>
            </a:extLst>
          </p:cNvPr>
          <p:cNvPicPr preferRelativeResize="0"/>
          <p:nvPr/>
        </p:nvPicPr>
        <p:blipFill rotWithShape="1">
          <a:blip r:embed="rId5">
            <a:alphaModFix/>
          </a:blip>
          <a:srcRect/>
          <a:stretch/>
        </p:blipFill>
        <p:spPr>
          <a:xfrm>
            <a:off x="458675" y="4209359"/>
            <a:ext cx="1031147" cy="1031147"/>
          </a:xfrm>
          <a:prstGeom prst="rect">
            <a:avLst/>
          </a:prstGeom>
          <a:noFill/>
          <a:ln>
            <a:noFill/>
          </a:ln>
        </p:spPr>
      </p:pic>
    </p:spTree>
    <p:extLst>
      <p:ext uri="{BB962C8B-B14F-4D97-AF65-F5344CB8AC3E}">
        <p14:creationId xmlns:p14="http://schemas.microsoft.com/office/powerpoint/2010/main" val="17791126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1">
            <a:extLst>
              <a:ext uri="{FF2B5EF4-FFF2-40B4-BE49-F238E27FC236}">
                <a16:creationId xmlns:a16="http://schemas.microsoft.com/office/drawing/2014/main" id="{22C849DA-D616-654B-98F5-5EE00BCCFC58}"/>
              </a:ext>
            </a:extLst>
          </p:cNvPr>
          <p:cNvSpPr>
            <a:spLocks noGrp="1"/>
          </p:cNvSpPr>
          <p:nvPr>
            <p:ph type="body" sz="quarter" idx="10"/>
          </p:nvPr>
        </p:nvSpPr>
        <p:spPr>
          <a:xfrm>
            <a:off x="4497959" y="1360966"/>
            <a:ext cx="7426993" cy="4722185"/>
          </a:xfrm>
        </p:spPr>
        <p:txBody>
          <a:bodyPr>
            <a:normAutofit/>
          </a:bodyPr>
          <a:lstStyle/>
          <a:p>
            <a:pPr marL="457200" indent="-457200">
              <a:buFont typeface="Arial" charset="0"/>
              <a:buChar char="•"/>
            </a:pPr>
            <a:r>
              <a:rPr lang="en-US" sz="4500" b="1" dirty="0">
                <a:solidFill>
                  <a:schemeClr val="tx2"/>
                </a:solidFill>
                <a:latin typeface="Calibri" charset="0"/>
                <a:ea typeface="Calibri" charset="0"/>
                <a:cs typeface="Calibri" charset="0"/>
              </a:rPr>
              <a:t>Read</a:t>
            </a:r>
            <a:r>
              <a:rPr lang="en-US" sz="4500" dirty="0">
                <a:latin typeface="Calibri" charset="0"/>
                <a:ea typeface="Calibri" charset="0"/>
                <a:cs typeface="Calibri" charset="0"/>
              </a:rPr>
              <a:t> </a:t>
            </a:r>
            <a:r>
              <a:rPr lang="en-US" sz="4500" dirty="0">
                <a:solidFill>
                  <a:schemeClr val="tx1"/>
                </a:solidFill>
                <a:latin typeface="Calibri" charset="0"/>
                <a:ea typeface="Calibri" charset="0"/>
                <a:cs typeface="Calibri" charset="0"/>
              </a:rPr>
              <a:t>the Bienville Street “Behind the Scenes” case study</a:t>
            </a:r>
          </a:p>
          <a:p>
            <a:pPr marL="457200" indent="-457200">
              <a:buFont typeface="Arial" charset="0"/>
              <a:buChar char="•"/>
            </a:pPr>
            <a:endParaRPr lang="en-US" sz="3000" dirty="0">
              <a:latin typeface="Calibri" charset="0"/>
              <a:ea typeface="Calibri" charset="0"/>
              <a:cs typeface="Calibri" charset="0"/>
            </a:endParaRPr>
          </a:p>
          <a:p>
            <a:pPr marL="457200" indent="-457200">
              <a:buFont typeface="Arial" charset="0"/>
              <a:buChar char="•"/>
            </a:pPr>
            <a:r>
              <a:rPr lang="en-US" sz="4500" b="1" dirty="0">
                <a:solidFill>
                  <a:schemeClr val="tx2"/>
                </a:solidFill>
                <a:latin typeface="Calibri" charset="0"/>
                <a:ea typeface="Calibri" charset="0"/>
                <a:cs typeface="Calibri" charset="0"/>
              </a:rPr>
              <a:t>Look for/Annotate:</a:t>
            </a:r>
          </a:p>
          <a:p>
            <a:pPr marL="914400" lvl="1" indent="-457200">
              <a:buFont typeface="Arial" charset="0"/>
              <a:buChar char="•"/>
            </a:pPr>
            <a:r>
              <a:rPr lang="en-US" sz="4500" dirty="0">
                <a:solidFill>
                  <a:schemeClr val="tx1"/>
                </a:solidFill>
                <a:latin typeface="Calibri" charset="0"/>
                <a:ea typeface="Calibri" charset="0"/>
                <a:cs typeface="Calibri" charset="0"/>
              </a:rPr>
              <a:t>Evidence of Heart, Head, Habits</a:t>
            </a:r>
          </a:p>
        </p:txBody>
      </p:sp>
      <p:sp>
        <p:nvSpPr>
          <p:cNvPr id="3" name="Title 2">
            <a:extLst>
              <a:ext uri="{FF2B5EF4-FFF2-40B4-BE49-F238E27FC236}">
                <a16:creationId xmlns:a16="http://schemas.microsoft.com/office/drawing/2014/main" id="{0163EA05-BA50-D748-9657-FAF832A5DF94}"/>
              </a:ext>
            </a:extLst>
          </p:cNvPr>
          <p:cNvSpPr>
            <a:spLocks noGrp="1"/>
          </p:cNvSpPr>
          <p:nvPr>
            <p:ph type="title"/>
          </p:nvPr>
        </p:nvSpPr>
        <p:spPr/>
        <p:txBody>
          <a:bodyPr/>
          <a:lstStyle/>
          <a:p>
            <a:r>
              <a:rPr lang="en-US" dirty="0"/>
              <a:t>Let’s Read!</a:t>
            </a:r>
          </a:p>
        </p:txBody>
      </p:sp>
      <p:pic>
        <p:nvPicPr>
          <p:cNvPr id="5" name="Picture 4">
            <a:extLst>
              <a:ext uri="{FF2B5EF4-FFF2-40B4-BE49-F238E27FC236}">
                <a16:creationId xmlns:a16="http://schemas.microsoft.com/office/drawing/2014/main" id="{29200993-0F9C-5946-9F90-C1B29B77D310}"/>
              </a:ext>
            </a:extLst>
          </p:cNvPr>
          <p:cNvPicPr>
            <a:picLocks noChangeAspect="1"/>
          </p:cNvPicPr>
          <p:nvPr/>
        </p:nvPicPr>
        <p:blipFill>
          <a:blip r:embed="rId3"/>
          <a:stretch>
            <a:fillRect/>
          </a:stretch>
        </p:blipFill>
        <p:spPr>
          <a:xfrm>
            <a:off x="1038757" y="1528096"/>
            <a:ext cx="2726901" cy="2641685"/>
          </a:xfrm>
          <a:prstGeom prst="rect">
            <a:avLst/>
          </a:prstGeom>
        </p:spPr>
      </p:pic>
      <p:sp>
        <p:nvSpPr>
          <p:cNvPr id="2" name="TextBox 1">
            <a:extLst>
              <a:ext uri="{FF2B5EF4-FFF2-40B4-BE49-F238E27FC236}">
                <a16:creationId xmlns:a16="http://schemas.microsoft.com/office/drawing/2014/main" id="{65F5BB01-310E-D94B-A94E-FAB57261D5EE}"/>
              </a:ext>
            </a:extLst>
          </p:cNvPr>
          <p:cNvSpPr txBox="1"/>
          <p:nvPr/>
        </p:nvSpPr>
        <p:spPr>
          <a:xfrm>
            <a:off x="603224" y="4556645"/>
            <a:ext cx="3597966" cy="1508105"/>
          </a:xfrm>
          <a:prstGeom prst="rect">
            <a:avLst/>
          </a:prstGeom>
          <a:noFill/>
        </p:spPr>
        <p:txBody>
          <a:bodyPr wrap="square" rtlCol="0">
            <a:spAutoFit/>
          </a:bodyPr>
          <a:lstStyle/>
          <a:p>
            <a:pPr algn="ctr"/>
            <a:r>
              <a:rPr lang="en-US" sz="3200" b="1" dirty="0">
                <a:solidFill>
                  <a:schemeClr val="tx2"/>
                </a:solidFill>
                <a:latin typeface="Avenir Next Medium" panose="020B0503020202020204" pitchFamily="34" charset="0"/>
              </a:rPr>
              <a:t>Bienville Street Middle School</a:t>
            </a:r>
          </a:p>
          <a:p>
            <a:endParaRPr lang="en-US" sz="2800" b="1" dirty="0">
              <a:latin typeface="Avenir Next Medium" panose="020B0503020202020204" pitchFamily="34" charset="0"/>
            </a:endParaRPr>
          </a:p>
        </p:txBody>
      </p:sp>
    </p:spTree>
    <p:extLst>
      <p:ext uri="{BB962C8B-B14F-4D97-AF65-F5344CB8AC3E}">
        <p14:creationId xmlns:p14="http://schemas.microsoft.com/office/powerpoint/2010/main" val="745391115"/>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127</a:t>
            </a:fld>
            <a:endParaRPr lang="en-US" dirty="0"/>
          </a:p>
        </p:txBody>
      </p:sp>
      <p:sp>
        <p:nvSpPr>
          <p:cNvPr id="3" name="Text Placeholder 2"/>
          <p:cNvSpPr>
            <a:spLocks noGrp="1"/>
          </p:cNvSpPr>
          <p:nvPr>
            <p:ph type="body" sz="quarter" idx="10"/>
          </p:nvPr>
        </p:nvSpPr>
        <p:spPr>
          <a:xfrm>
            <a:off x="254084" y="1232265"/>
            <a:ext cx="11937916" cy="3692275"/>
          </a:xfrm>
        </p:spPr>
        <p:txBody>
          <a:bodyPr/>
          <a:lstStyle/>
          <a:p>
            <a:pPr marL="0" lvl="0" indent="0" algn="ctr">
              <a:buClr>
                <a:srgbClr val="5A5A5A"/>
              </a:buClr>
              <a:buSzPct val="100000"/>
              <a:buNone/>
            </a:pPr>
            <a:r>
              <a:rPr lang="en-US" sz="4000" b="1" dirty="0">
                <a:solidFill>
                  <a:schemeClr val="tx2"/>
                </a:solidFill>
                <a:ea typeface="Calibri"/>
                <a:sym typeface="Calibri"/>
              </a:rPr>
              <a:t>Research says that effective professional learning</a:t>
            </a:r>
            <a:r>
              <a:rPr lang="is-IS" sz="4000" b="1" dirty="0">
                <a:solidFill>
                  <a:schemeClr val="tx2"/>
                </a:solidFill>
                <a:ea typeface="Calibri"/>
                <a:sym typeface="Calibri"/>
              </a:rPr>
              <a:t>…</a:t>
            </a:r>
          </a:p>
          <a:p>
            <a:pPr marL="0" lvl="0" indent="0" algn="ctr">
              <a:buClr>
                <a:srgbClr val="5A5A5A"/>
              </a:buClr>
              <a:buSzPct val="100000"/>
              <a:buNone/>
            </a:pPr>
            <a:endParaRPr lang="en-US" sz="2000" b="1" dirty="0">
              <a:solidFill>
                <a:schemeClr val="tx2"/>
              </a:solidFill>
              <a:ea typeface="Calibri"/>
              <a:sym typeface="Calibri"/>
            </a:endParaRPr>
          </a:p>
          <a:p>
            <a:pPr lvl="0">
              <a:buClr>
                <a:srgbClr val="5A5A5A"/>
              </a:buClr>
              <a:buSzPct val="100000"/>
            </a:pPr>
            <a:r>
              <a:rPr lang="en-US" sz="4000" dirty="0">
                <a:solidFill>
                  <a:srgbClr val="797878"/>
                </a:solidFill>
                <a:ea typeface="Calibri"/>
                <a:sym typeface="Calibri"/>
              </a:rPr>
              <a:t>Builds relationships among teachers </a:t>
            </a:r>
            <a:r>
              <a:rPr lang="en-US" sz="1800" i="1" dirty="0">
                <a:solidFill>
                  <a:srgbClr val="797878"/>
                </a:solidFill>
                <a:ea typeface="Calibri"/>
                <a:sym typeface="Calibri"/>
              </a:rPr>
              <a:t>(Leana 2011) </a:t>
            </a:r>
          </a:p>
          <a:p>
            <a:pPr lvl="0">
              <a:buClr>
                <a:srgbClr val="5A5A5A"/>
              </a:buClr>
              <a:buSzPct val="100000"/>
            </a:pPr>
            <a:r>
              <a:rPr lang="en-US" sz="4000" dirty="0">
                <a:solidFill>
                  <a:srgbClr val="797878"/>
                </a:solidFill>
                <a:ea typeface="Calibri"/>
                <a:sym typeface="Calibri"/>
              </a:rPr>
              <a:t>Is relevant to teachers’ work </a:t>
            </a:r>
            <a:r>
              <a:rPr lang="en-US" sz="1800" i="1" dirty="0">
                <a:solidFill>
                  <a:srgbClr val="797878"/>
                </a:solidFill>
                <a:ea typeface="Calibri"/>
                <a:sym typeface="Calibri"/>
              </a:rPr>
              <a:t>(Darling-Hammond et al. 2009)</a:t>
            </a:r>
          </a:p>
          <a:p>
            <a:pPr lvl="0">
              <a:buClr>
                <a:srgbClr val="5A5A5A"/>
              </a:buClr>
              <a:buSzPct val="100000"/>
            </a:pPr>
            <a:r>
              <a:rPr lang="en-US" sz="4000" dirty="0">
                <a:solidFill>
                  <a:srgbClr val="797878"/>
                </a:solidFill>
                <a:ea typeface="Calibri"/>
                <a:sym typeface="Calibri"/>
              </a:rPr>
              <a:t>Supports teacher buy-in and teacher leadership </a:t>
            </a:r>
            <a:r>
              <a:rPr lang="en-US" sz="1800" i="1" dirty="0">
                <a:solidFill>
                  <a:srgbClr val="797878"/>
                </a:solidFill>
                <a:ea typeface="Calibri"/>
                <a:sym typeface="Calibri"/>
              </a:rPr>
              <a:t>(Calvert 2016)</a:t>
            </a:r>
          </a:p>
          <a:p>
            <a:endParaRPr lang="en-US" dirty="0"/>
          </a:p>
        </p:txBody>
      </p:sp>
      <p:sp>
        <p:nvSpPr>
          <p:cNvPr id="4" name="Title 3"/>
          <p:cNvSpPr>
            <a:spLocks noGrp="1"/>
          </p:cNvSpPr>
          <p:nvPr>
            <p:ph type="title"/>
          </p:nvPr>
        </p:nvSpPr>
        <p:spPr/>
        <p:txBody>
          <a:bodyPr/>
          <a:lstStyle/>
          <a:p>
            <a:r>
              <a:rPr lang="en-US" dirty="0"/>
              <a:t>Why Heart?</a:t>
            </a:r>
          </a:p>
        </p:txBody>
      </p:sp>
      <p:pic>
        <p:nvPicPr>
          <p:cNvPr id="6" name="Shape 332">
            <a:extLst>
              <a:ext uri="{FF2B5EF4-FFF2-40B4-BE49-F238E27FC236}">
                <a16:creationId xmlns:a16="http://schemas.microsoft.com/office/drawing/2014/main" id="{D38A48D2-3BB9-254B-AA56-30B8FFBCABAC}"/>
              </a:ext>
            </a:extLst>
          </p:cNvPr>
          <p:cNvPicPr preferRelativeResize="0"/>
          <p:nvPr/>
        </p:nvPicPr>
        <p:blipFill rotWithShape="1">
          <a:blip r:embed="rId3">
            <a:alphaModFix/>
          </a:blip>
          <a:srcRect/>
          <a:stretch/>
        </p:blipFill>
        <p:spPr>
          <a:xfrm>
            <a:off x="10708105" y="4529669"/>
            <a:ext cx="1308979" cy="1308979"/>
          </a:xfrm>
          <a:prstGeom prst="rect">
            <a:avLst/>
          </a:prstGeom>
          <a:noFill/>
          <a:ln>
            <a:noFill/>
          </a:ln>
        </p:spPr>
      </p:pic>
    </p:spTree>
    <p:extLst>
      <p:ext uri="{BB962C8B-B14F-4D97-AF65-F5344CB8AC3E}">
        <p14:creationId xmlns:p14="http://schemas.microsoft.com/office/powerpoint/2010/main" val="1307784975"/>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128</a:t>
            </a:fld>
            <a:endParaRPr lang="en-US" dirty="0"/>
          </a:p>
        </p:txBody>
      </p:sp>
      <p:sp>
        <p:nvSpPr>
          <p:cNvPr id="3" name="Text Placeholder 2"/>
          <p:cNvSpPr>
            <a:spLocks noGrp="1"/>
          </p:cNvSpPr>
          <p:nvPr>
            <p:ph type="body" sz="quarter" idx="10"/>
          </p:nvPr>
        </p:nvSpPr>
        <p:spPr>
          <a:xfrm>
            <a:off x="254084" y="1232265"/>
            <a:ext cx="4493762" cy="3692275"/>
          </a:xfrm>
        </p:spPr>
        <p:txBody>
          <a:bodyPr/>
          <a:lstStyle/>
          <a:p>
            <a:pPr marL="0" lvl="0" indent="0" algn="ctr">
              <a:buClr>
                <a:srgbClr val="5A5A5A"/>
              </a:buClr>
              <a:buSzPct val="100000"/>
              <a:buNone/>
            </a:pPr>
            <a:r>
              <a:rPr lang="en-US" sz="4000" b="1" dirty="0">
                <a:solidFill>
                  <a:schemeClr val="tx2"/>
                </a:solidFill>
                <a:ea typeface="Calibri"/>
                <a:sym typeface="Calibri"/>
              </a:rPr>
              <a:t>Return to the “Behind the Scenes” Case Study</a:t>
            </a:r>
            <a:endParaRPr lang="is-IS" sz="4000" b="1">
              <a:solidFill>
                <a:schemeClr val="tx2"/>
              </a:solidFill>
              <a:ea typeface="Calibri"/>
              <a:sym typeface="Calibri"/>
            </a:endParaRPr>
          </a:p>
          <a:p>
            <a:pPr marL="0" lvl="0" indent="0" algn="ctr">
              <a:buClr>
                <a:srgbClr val="5A5A5A"/>
              </a:buClr>
              <a:buSzPct val="100000"/>
              <a:buNone/>
            </a:pPr>
            <a:endParaRPr lang="en-US" sz="2000" b="1" dirty="0">
              <a:solidFill>
                <a:schemeClr val="tx2"/>
              </a:solidFill>
              <a:ea typeface="Calibri"/>
              <a:sym typeface="Calibri"/>
            </a:endParaRPr>
          </a:p>
          <a:p>
            <a:endParaRPr lang="en-US" dirty="0"/>
          </a:p>
        </p:txBody>
      </p:sp>
      <p:sp>
        <p:nvSpPr>
          <p:cNvPr id="4" name="Title 3"/>
          <p:cNvSpPr>
            <a:spLocks noGrp="1"/>
          </p:cNvSpPr>
          <p:nvPr>
            <p:ph type="title"/>
          </p:nvPr>
        </p:nvSpPr>
        <p:spPr/>
        <p:txBody>
          <a:bodyPr/>
          <a:lstStyle/>
          <a:p>
            <a:r>
              <a:rPr lang="en-US" dirty="0"/>
              <a:t>Let’s Discuss!</a:t>
            </a:r>
          </a:p>
        </p:txBody>
      </p:sp>
      <p:pic>
        <p:nvPicPr>
          <p:cNvPr id="6" name="Shape 332">
            <a:extLst>
              <a:ext uri="{FF2B5EF4-FFF2-40B4-BE49-F238E27FC236}">
                <a16:creationId xmlns:a16="http://schemas.microsoft.com/office/drawing/2014/main" id="{D38A48D2-3BB9-254B-AA56-30B8FFBCABAC}"/>
              </a:ext>
            </a:extLst>
          </p:cNvPr>
          <p:cNvPicPr preferRelativeResize="0"/>
          <p:nvPr/>
        </p:nvPicPr>
        <p:blipFill rotWithShape="1">
          <a:blip r:embed="rId3">
            <a:alphaModFix/>
          </a:blip>
          <a:srcRect/>
          <a:stretch/>
        </p:blipFill>
        <p:spPr>
          <a:xfrm>
            <a:off x="10708105" y="4529669"/>
            <a:ext cx="1308979" cy="1308979"/>
          </a:xfrm>
          <a:prstGeom prst="rect">
            <a:avLst/>
          </a:prstGeom>
          <a:noFill/>
          <a:ln>
            <a:noFill/>
          </a:ln>
        </p:spPr>
      </p:pic>
      <p:pic>
        <p:nvPicPr>
          <p:cNvPr id="7" name="Picture 6">
            <a:extLst>
              <a:ext uri="{FF2B5EF4-FFF2-40B4-BE49-F238E27FC236}">
                <a16:creationId xmlns:a16="http://schemas.microsoft.com/office/drawing/2014/main" id="{29200993-0F9C-5946-9F90-C1B29B77D310}"/>
              </a:ext>
            </a:extLst>
          </p:cNvPr>
          <p:cNvPicPr>
            <a:picLocks noChangeAspect="1"/>
          </p:cNvPicPr>
          <p:nvPr/>
        </p:nvPicPr>
        <p:blipFill>
          <a:blip r:embed="rId4"/>
          <a:stretch>
            <a:fillRect/>
          </a:stretch>
        </p:blipFill>
        <p:spPr>
          <a:xfrm>
            <a:off x="1137514" y="3196963"/>
            <a:ext cx="2726901" cy="2641685"/>
          </a:xfrm>
          <a:prstGeom prst="rect">
            <a:avLst/>
          </a:prstGeom>
        </p:spPr>
      </p:pic>
      <p:sp>
        <p:nvSpPr>
          <p:cNvPr id="5" name="TextBox 4"/>
          <p:cNvSpPr txBox="1"/>
          <p:nvPr/>
        </p:nvSpPr>
        <p:spPr>
          <a:xfrm>
            <a:off x="5506084" y="2226226"/>
            <a:ext cx="5327213" cy="2862322"/>
          </a:xfrm>
          <a:prstGeom prst="rect">
            <a:avLst/>
          </a:prstGeom>
          <a:noFill/>
        </p:spPr>
        <p:txBody>
          <a:bodyPr wrap="square" rtlCol="0">
            <a:spAutoFit/>
          </a:bodyPr>
          <a:lstStyle/>
          <a:p>
            <a:pPr algn="ctr"/>
            <a:r>
              <a:rPr lang="en-US" sz="4500" dirty="0">
                <a:latin typeface="Calibri" charset="0"/>
                <a:ea typeface="Calibri" charset="0"/>
                <a:cs typeface="Calibri" charset="0"/>
              </a:rPr>
              <a:t>What did Jennifer do to intentionally build heart back at her school?</a:t>
            </a:r>
          </a:p>
        </p:txBody>
      </p:sp>
    </p:spTree>
    <p:extLst>
      <p:ext uri="{BB962C8B-B14F-4D97-AF65-F5344CB8AC3E}">
        <p14:creationId xmlns:p14="http://schemas.microsoft.com/office/powerpoint/2010/main" val="2107956502"/>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Shape 870"/>
        <p:cNvGrpSpPr/>
        <p:nvPr/>
      </p:nvGrpSpPr>
      <p:grpSpPr>
        <a:xfrm>
          <a:off x="0" y="0"/>
          <a:ext cx="0" cy="0"/>
          <a:chOff x="0" y="0"/>
          <a:chExt cx="0" cy="0"/>
        </a:xfrm>
      </p:grpSpPr>
      <p:sp>
        <p:nvSpPr>
          <p:cNvPr id="871" name="Shape 871"/>
          <p:cNvSpPr txBox="1">
            <a:spLocks noGrp="1"/>
          </p:cNvSpPr>
          <p:nvPr>
            <p:ph type="body" idx="4294967295"/>
          </p:nvPr>
        </p:nvSpPr>
        <p:spPr>
          <a:xfrm>
            <a:off x="398463" y="1193802"/>
            <a:ext cx="11383963" cy="4822825"/>
          </a:xfrm>
          <a:prstGeom prst="rect">
            <a:avLst/>
          </a:prstGeom>
          <a:noFill/>
          <a:ln>
            <a:noFill/>
          </a:ln>
        </p:spPr>
        <p:txBody>
          <a:bodyPr wrap="square" lIns="91425" tIns="45700" rIns="91425" bIns="45700" anchor="t" anchorCtr="0">
            <a:noAutofit/>
          </a:bodyPr>
          <a:lstStyle/>
          <a:p>
            <a:pPr marL="685800" marR="0" lvl="0" indent="-685800" algn="l" rtl="0">
              <a:lnSpc>
                <a:spcPct val="90000"/>
              </a:lnSpc>
              <a:spcBef>
                <a:spcPts val="0"/>
              </a:spcBef>
              <a:spcAft>
                <a:spcPts val="0"/>
              </a:spcAft>
              <a:buClr>
                <a:srgbClr val="5A5A5A"/>
              </a:buClr>
              <a:buSzPct val="100000"/>
              <a:buFont typeface="Arial"/>
              <a:buChar char="•"/>
            </a:pPr>
            <a:r>
              <a:rPr lang="en-US" sz="4800" b="0" i="0" u="none" strike="noStrike" cap="none" dirty="0">
                <a:solidFill>
                  <a:schemeClr val="tx1"/>
                </a:solidFill>
                <a:latin typeface="Calibri"/>
                <a:ea typeface="Calibri"/>
                <a:cs typeface="Calibri"/>
                <a:sym typeface="Calibri"/>
              </a:rPr>
              <a:t>Teachers identify their own and student needs</a:t>
            </a:r>
          </a:p>
          <a:p>
            <a:pPr marL="685800" marR="0" lvl="0" indent="-685800" algn="l" rtl="0">
              <a:lnSpc>
                <a:spcPct val="90000"/>
              </a:lnSpc>
              <a:spcBef>
                <a:spcPts val="1000"/>
              </a:spcBef>
              <a:spcAft>
                <a:spcPts val="0"/>
              </a:spcAft>
              <a:buClr>
                <a:srgbClr val="5A5A5A"/>
              </a:buClr>
              <a:buSzPct val="100000"/>
              <a:buFont typeface="Arial"/>
              <a:buChar char="•"/>
            </a:pPr>
            <a:r>
              <a:rPr lang="en-US" sz="4800" b="0" i="0" u="none" strike="noStrike" cap="none" dirty="0">
                <a:solidFill>
                  <a:schemeClr val="tx1"/>
                </a:solidFill>
                <a:latin typeface="Calibri"/>
                <a:ea typeface="Calibri"/>
                <a:cs typeface="Calibri"/>
                <a:sym typeface="Calibri"/>
              </a:rPr>
              <a:t>Teachers work collaboratively in communities to meet those needs</a:t>
            </a:r>
          </a:p>
          <a:p>
            <a:pPr marL="685800" marR="0" lvl="0" indent="-685800" algn="l" rtl="0">
              <a:lnSpc>
                <a:spcPct val="90000"/>
              </a:lnSpc>
              <a:spcBef>
                <a:spcPts val="1000"/>
              </a:spcBef>
              <a:spcAft>
                <a:spcPts val="0"/>
              </a:spcAft>
              <a:buClr>
                <a:srgbClr val="5A5A5A"/>
              </a:buClr>
              <a:buSzPct val="100000"/>
              <a:buFont typeface="Arial"/>
              <a:buChar char="•"/>
            </a:pPr>
            <a:r>
              <a:rPr lang="en-US" sz="4800" b="0" i="0" u="none" strike="noStrike" cap="none" dirty="0">
                <a:solidFill>
                  <a:schemeClr val="tx1"/>
                </a:solidFill>
                <a:latin typeface="Calibri"/>
                <a:ea typeface="Calibri"/>
                <a:cs typeface="Calibri"/>
                <a:sym typeface="Calibri"/>
              </a:rPr>
              <a:t>Teacher agency </a:t>
            </a:r>
            <a:r>
              <a:rPr lang="en-US" sz="4800" i="0" u="none" strike="noStrike" cap="none" dirty="0">
                <a:latin typeface="Calibri"/>
                <a:ea typeface="Calibri"/>
                <a:cs typeface="Calibri"/>
                <a:sym typeface="Calibri"/>
              </a:rPr>
              <a:t>creates buy-in</a:t>
            </a:r>
          </a:p>
          <a:p>
            <a:pPr marL="228600" marR="0" lvl="0" indent="-228600" algn="l" rtl="0">
              <a:lnSpc>
                <a:spcPct val="90000"/>
              </a:lnSpc>
              <a:spcBef>
                <a:spcPts val="1000"/>
              </a:spcBef>
              <a:buClr>
                <a:srgbClr val="5A5A5A"/>
              </a:buClr>
              <a:buSzPct val="100000"/>
              <a:buFont typeface="Arial"/>
              <a:buNone/>
            </a:pPr>
            <a:endParaRPr sz="2800" b="0" i="0" u="none" strike="noStrike" cap="none">
              <a:solidFill>
                <a:schemeClr val="tx1"/>
              </a:solidFill>
              <a:latin typeface="Calibri"/>
              <a:ea typeface="Calibri"/>
              <a:cs typeface="Calibri"/>
              <a:sym typeface="Calibri"/>
            </a:endParaRPr>
          </a:p>
        </p:txBody>
      </p:sp>
      <p:sp>
        <p:nvSpPr>
          <p:cNvPr id="872" name="Shape 872"/>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en-US" sz="4000" b="0" i="0" u="none" strike="noStrike" cap="none" dirty="0">
                <a:solidFill>
                  <a:schemeClr val="lt1"/>
                </a:solidFill>
                <a:latin typeface="Calibri"/>
                <a:ea typeface="Calibri"/>
                <a:cs typeface="Calibri"/>
                <a:sym typeface="Calibri"/>
              </a:rPr>
              <a:t>Heart: How It Works</a:t>
            </a:r>
          </a:p>
        </p:txBody>
      </p:sp>
      <p:sp>
        <p:nvSpPr>
          <p:cNvPr id="4" name="Shape 894"/>
          <p:cNvSpPr txBox="1">
            <a:spLocks noGrp="1"/>
          </p:cNvSpPr>
          <p:nvPr>
            <p:ph type="sldNum" idx="4294967295"/>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129</a:t>
            </a:fld>
            <a:endParaRPr lang="en-US" sz="1600" dirty="0">
              <a:solidFill>
                <a:schemeClr val="dk1"/>
              </a:solidFill>
              <a:latin typeface="Calibri"/>
              <a:ea typeface="Calibri"/>
              <a:cs typeface="Calibri"/>
              <a:sym typeface="Calibri"/>
            </a:endParaRPr>
          </a:p>
        </p:txBody>
      </p:sp>
      <p:pic>
        <p:nvPicPr>
          <p:cNvPr id="2" name="Picture 1" descr="pencil-2391226_1280.png"/>
          <p:cNvPicPr>
            <a:picLocks noChangeAspect="1"/>
          </p:cNvPicPr>
          <p:nvPr/>
        </p:nvPicPr>
        <p:blipFill rotWithShape="1">
          <a:blip r:embed="rId3">
            <a:extLst>
              <a:ext uri="{28A0092B-C50C-407E-A947-70E740481C1C}">
                <a14:useLocalDpi xmlns:a14="http://schemas.microsoft.com/office/drawing/2010/main" val="0"/>
              </a:ext>
            </a:extLst>
          </a:blip>
          <a:srcRect l="19583" t="29673" r="7914" b="53857"/>
          <a:stretch/>
        </p:blipFill>
        <p:spPr>
          <a:xfrm>
            <a:off x="2215544" y="5080000"/>
            <a:ext cx="7760912" cy="936627"/>
          </a:xfrm>
          <a:prstGeom prst="rect">
            <a:avLst/>
          </a:prstGeom>
        </p:spPr>
      </p:pic>
    </p:spTree>
    <p:extLst>
      <p:ext uri="{BB962C8B-B14F-4D97-AF65-F5344CB8AC3E}">
        <p14:creationId xmlns:p14="http://schemas.microsoft.com/office/powerpoint/2010/main" val="21010249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Shape 185"/>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13</a:t>
            </a:fld>
            <a:endParaRPr lang="en-US" sz="1600">
              <a:solidFill>
                <a:schemeClr val="dk1"/>
              </a:solidFill>
              <a:latin typeface="Calibri"/>
              <a:ea typeface="Calibri"/>
              <a:cs typeface="Calibri"/>
              <a:sym typeface="Calibri"/>
            </a:endParaRPr>
          </a:p>
        </p:txBody>
      </p:sp>
      <p:sp>
        <p:nvSpPr>
          <p:cNvPr id="186" name="Shape 186"/>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en-US" sz="4000" b="0" i="0" u="none" strike="noStrike" cap="none">
                <a:solidFill>
                  <a:schemeClr val="lt1"/>
                </a:solidFill>
                <a:latin typeface="Calibri"/>
                <a:ea typeface="Calibri"/>
                <a:cs typeface="Calibri"/>
                <a:sym typeface="Calibri"/>
              </a:rPr>
              <a:t>Discuss</a:t>
            </a:r>
          </a:p>
        </p:txBody>
      </p:sp>
      <p:graphicFrame>
        <p:nvGraphicFramePr>
          <p:cNvPr id="187" name="Shape 187"/>
          <p:cNvGraphicFramePr/>
          <p:nvPr>
            <p:extLst/>
          </p:nvPr>
        </p:nvGraphicFramePr>
        <p:xfrm>
          <a:off x="559677" y="893837"/>
          <a:ext cx="11072650" cy="5059700"/>
        </p:xfrm>
        <a:graphic>
          <a:graphicData uri="http://schemas.openxmlformats.org/drawingml/2006/table">
            <a:tbl>
              <a:tblPr firstRow="1" bandRow="1">
                <a:noFill/>
              </a:tblPr>
              <a:tblGrid>
                <a:gridCol w="5536325">
                  <a:extLst>
                    <a:ext uri="{9D8B030D-6E8A-4147-A177-3AD203B41FA5}">
                      <a16:colId xmlns:a16="http://schemas.microsoft.com/office/drawing/2014/main" val="20000"/>
                    </a:ext>
                  </a:extLst>
                </a:gridCol>
                <a:gridCol w="5536325">
                  <a:extLst>
                    <a:ext uri="{9D8B030D-6E8A-4147-A177-3AD203B41FA5}">
                      <a16:colId xmlns:a16="http://schemas.microsoft.com/office/drawing/2014/main" val="20001"/>
                    </a:ext>
                  </a:extLst>
                </a:gridCol>
              </a:tblGrid>
              <a:tr h="1556050">
                <a:tc>
                  <a:txBody>
                    <a:bodyPr/>
                    <a:lstStyle/>
                    <a:p>
                      <a:pPr marL="0" marR="0" lvl="0" indent="0" algn="ctr" rtl="0">
                        <a:spcBef>
                          <a:spcPts val="0"/>
                        </a:spcBef>
                        <a:buSzPct val="25000"/>
                        <a:buNone/>
                      </a:pPr>
                      <a:r>
                        <a:rPr lang="en-US" sz="3200">
                          <a:latin typeface="Calibri"/>
                          <a:ea typeface="Calibri"/>
                          <a:cs typeface="Calibri"/>
                          <a:sym typeface="Calibri"/>
                        </a:rPr>
                        <a:t>Corner 1</a:t>
                      </a:r>
                    </a:p>
                    <a:p>
                      <a:pPr marL="0" marR="0" lvl="0" indent="0" algn="ctr" rtl="0">
                        <a:spcBef>
                          <a:spcPts val="0"/>
                        </a:spcBef>
                        <a:buSzPct val="25000"/>
                        <a:buNone/>
                      </a:pPr>
                      <a:r>
                        <a:rPr lang="en-US" sz="3200" b="0">
                          <a:latin typeface="Calibri"/>
                          <a:ea typeface="Calibri"/>
                          <a:cs typeface="Calibri"/>
                          <a:sym typeface="Calibri"/>
                        </a:rPr>
                        <a:t>What successes and challenges are teachers experiencing with the Guidebooks?</a:t>
                      </a:r>
                    </a:p>
                  </a:txBody>
                  <a:tcPr marL="91451" marR="91451" marT="45725" marB="45725" anchor="ctr">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ctr" rtl="0">
                        <a:spcBef>
                          <a:spcPts val="0"/>
                        </a:spcBef>
                        <a:buSzPct val="25000"/>
                        <a:buNone/>
                      </a:pPr>
                      <a:r>
                        <a:rPr lang="en-US" sz="3200" dirty="0">
                          <a:latin typeface="Calibri"/>
                          <a:ea typeface="Calibri"/>
                          <a:cs typeface="Calibri"/>
                          <a:sym typeface="Calibri"/>
                        </a:rPr>
                        <a:t>Corner 2</a:t>
                      </a:r>
                    </a:p>
                    <a:p>
                      <a:pPr marL="0" marR="0" lvl="0" indent="0" algn="ctr" rtl="0">
                        <a:spcBef>
                          <a:spcPts val="0"/>
                        </a:spcBef>
                        <a:buSzPct val="25000"/>
                        <a:buNone/>
                      </a:pPr>
                      <a:r>
                        <a:rPr lang="en-US" sz="3200" b="0" dirty="0">
                          <a:latin typeface="Calibri"/>
                          <a:ea typeface="Calibri"/>
                          <a:cs typeface="Calibri"/>
                          <a:sym typeface="Calibri"/>
                        </a:rPr>
                        <a:t>Why do you think teachers are pulling from multiple resources? What impact is this having on student learning? </a:t>
                      </a:r>
                    </a:p>
                  </a:txBody>
                  <a:tcPr marL="91451" marR="91451" marT="45725" marB="45725" anchor="ctr">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solidFill>
                      <a:srgbClr val="A5A5A5"/>
                    </a:solidFill>
                  </a:tcPr>
                </a:tc>
                <a:extLst>
                  <a:ext uri="{0D108BD9-81ED-4DB2-BD59-A6C34878D82A}">
                    <a16:rowId xmlns:a16="http://schemas.microsoft.com/office/drawing/2014/main" val="10000"/>
                  </a:ext>
                </a:extLst>
              </a:tr>
              <a:tr h="1556050">
                <a:tc>
                  <a:txBody>
                    <a:bodyPr/>
                    <a:lstStyle/>
                    <a:p>
                      <a:pPr marL="0" marR="0" lvl="0" indent="0" algn="ctr" rtl="0">
                        <a:spcBef>
                          <a:spcPts val="0"/>
                        </a:spcBef>
                        <a:buSzPct val="25000"/>
                        <a:buNone/>
                      </a:pPr>
                      <a:r>
                        <a:rPr lang="en-US" sz="3200" b="1">
                          <a:solidFill>
                            <a:schemeClr val="lt1"/>
                          </a:solidFill>
                          <a:latin typeface="Calibri"/>
                          <a:ea typeface="Calibri"/>
                          <a:cs typeface="Calibri"/>
                          <a:sym typeface="Calibri"/>
                        </a:rPr>
                        <a:t>Corner 3</a:t>
                      </a:r>
                    </a:p>
                    <a:p>
                      <a:pPr marL="0" marR="0" lvl="0" indent="0" algn="ctr" rtl="0">
                        <a:spcBef>
                          <a:spcPts val="0"/>
                        </a:spcBef>
                        <a:buSzPct val="25000"/>
                        <a:buNone/>
                      </a:pPr>
                      <a:r>
                        <a:rPr lang="en-US" sz="3200">
                          <a:solidFill>
                            <a:schemeClr val="lt1"/>
                          </a:solidFill>
                          <a:latin typeface="Calibri"/>
                          <a:ea typeface="Calibri"/>
                          <a:cs typeface="Calibri"/>
                          <a:sym typeface="Calibri"/>
                        </a:rPr>
                        <a:t>Why do you think more teachers aren’t using the Guidebooks? What will it take to get them on board?</a:t>
                      </a:r>
                    </a:p>
                  </a:txBody>
                  <a:tcPr marL="91451" marR="91451" marT="45725" marB="45725" anchor="ctr">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solidFill>
                      <a:srgbClr val="A5A5A5"/>
                    </a:solidFill>
                  </a:tcPr>
                </a:tc>
                <a:tc>
                  <a:txBody>
                    <a:bodyPr/>
                    <a:lstStyle/>
                    <a:p>
                      <a:pPr marL="0" marR="0" lvl="0" indent="0" algn="ctr" rtl="0">
                        <a:spcBef>
                          <a:spcPts val="0"/>
                        </a:spcBef>
                        <a:buSzPct val="25000"/>
                        <a:buNone/>
                      </a:pPr>
                      <a:r>
                        <a:rPr lang="en-US" sz="3200" b="1" dirty="0">
                          <a:solidFill>
                            <a:schemeClr val="lt1"/>
                          </a:solidFill>
                          <a:latin typeface="Calibri"/>
                          <a:ea typeface="Calibri"/>
                          <a:cs typeface="Calibri"/>
                          <a:sym typeface="Calibri"/>
                        </a:rPr>
                        <a:t>Corner 4</a:t>
                      </a:r>
                    </a:p>
                    <a:p>
                      <a:pPr marL="0" marR="0" lvl="0" indent="0" algn="ctr" rtl="0">
                        <a:spcBef>
                          <a:spcPts val="0"/>
                        </a:spcBef>
                        <a:buSzPct val="25000"/>
                        <a:buNone/>
                      </a:pPr>
                      <a:r>
                        <a:rPr lang="en-US" sz="3200" dirty="0">
                          <a:solidFill>
                            <a:schemeClr val="lt1"/>
                          </a:solidFill>
                          <a:latin typeface="Calibri"/>
                          <a:ea typeface="Calibri"/>
                          <a:cs typeface="Calibri"/>
                          <a:sym typeface="Calibri"/>
                        </a:rPr>
                        <a:t>Why do you think teachers aren’t using Guidebooks? What will it take to get them on board?</a:t>
                      </a:r>
                    </a:p>
                  </a:txBody>
                  <a:tcPr marL="91451" marR="91451" marT="45725" marB="45725" anchor="ctr">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solidFill>
                      <a:schemeClr val="dk2"/>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860449857"/>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Shape 932"/>
        <p:cNvGrpSpPr/>
        <p:nvPr/>
      </p:nvGrpSpPr>
      <p:grpSpPr>
        <a:xfrm>
          <a:off x="0" y="0"/>
          <a:ext cx="0" cy="0"/>
          <a:chOff x="0" y="0"/>
          <a:chExt cx="0" cy="0"/>
        </a:xfrm>
      </p:grpSpPr>
      <p:sp>
        <p:nvSpPr>
          <p:cNvPr id="933" name="Shape 933"/>
          <p:cNvSpPr txBox="1">
            <a:spLocks noGrp="1"/>
          </p:cNvSpPr>
          <p:nvPr>
            <p:ph type="body" idx="4294967295"/>
          </p:nvPr>
        </p:nvSpPr>
        <p:spPr>
          <a:xfrm>
            <a:off x="398463" y="1193802"/>
            <a:ext cx="11383963" cy="4822825"/>
          </a:xfrm>
          <a:prstGeom prst="rect">
            <a:avLst/>
          </a:prstGeom>
          <a:noFill/>
          <a:ln>
            <a:noFill/>
          </a:ln>
        </p:spPr>
        <p:txBody>
          <a:bodyPr wrap="square" lIns="91425" tIns="45700" rIns="91425" bIns="45700" anchor="t" anchorCtr="0">
            <a:noAutofit/>
          </a:bodyPr>
          <a:lstStyle/>
          <a:p>
            <a:pPr marL="0" lvl="0" indent="-266700" algn="ctr">
              <a:lnSpc>
                <a:spcPct val="120000"/>
              </a:lnSpc>
              <a:spcBef>
                <a:spcPts val="0"/>
              </a:spcBef>
              <a:spcAft>
                <a:spcPts val="1200"/>
              </a:spcAft>
              <a:buNone/>
            </a:pPr>
            <a:r>
              <a:rPr lang="en-US" sz="3800" b="1" dirty="0">
                <a:solidFill>
                  <a:schemeClr val="tx2"/>
                </a:solidFill>
                <a:latin typeface="Calibri" charset="0"/>
                <a:ea typeface="Calibri" charset="0"/>
                <a:cs typeface="Calibri" charset="0"/>
              </a:rPr>
              <a:t>Research says that effective professional learning</a:t>
            </a:r>
            <a:r>
              <a:rPr lang="is-IS" sz="3800" b="1" dirty="0">
                <a:solidFill>
                  <a:schemeClr val="tx2"/>
                </a:solidFill>
                <a:latin typeface="Calibri" charset="0"/>
                <a:ea typeface="Calibri" charset="0"/>
                <a:cs typeface="Calibri" charset="0"/>
              </a:rPr>
              <a:t>…</a:t>
            </a:r>
            <a:endParaRPr lang="en-US" sz="3800" b="1" dirty="0">
              <a:solidFill>
                <a:schemeClr val="tx2"/>
              </a:solidFill>
              <a:latin typeface="Calibri" charset="0"/>
              <a:ea typeface="Calibri" charset="0"/>
              <a:cs typeface="Calibri" charset="0"/>
            </a:endParaRPr>
          </a:p>
          <a:p>
            <a:pPr marL="228600" marR="0" lvl="0" indent="-228600" algn="l" rtl="0">
              <a:lnSpc>
                <a:spcPct val="90000"/>
              </a:lnSpc>
              <a:spcBef>
                <a:spcPts val="1000"/>
              </a:spcBef>
              <a:spcAft>
                <a:spcPts val="1200"/>
              </a:spcAft>
              <a:buClr>
                <a:srgbClr val="5A5A5A"/>
              </a:buClr>
              <a:buSzPct val="100000"/>
              <a:buFont typeface="Arial"/>
              <a:buChar char="•"/>
            </a:pPr>
            <a:r>
              <a:rPr lang="en-US" sz="3800" b="0" i="0" u="none" strike="noStrike" cap="none" dirty="0">
                <a:solidFill>
                  <a:schemeClr val="tx1"/>
                </a:solidFill>
                <a:latin typeface="Calibri" charset="0"/>
                <a:ea typeface="Calibri" charset="0"/>
                <a:cs typeface="Calibri" charset="0"/>
                <a:sym typeface="Calibri"/>
              </a:rPr>
              <a:t>Builds pedagogical content knowledge </a:t>
            </a:r>
            <a:r>
              <a:rPr lang="en-US" sz="1800" b="0" i="1" u="none" strike="noStrike" cap="none" dirty="0">
                <a:solidFill>
                  <a:schemeClr val="tx1"/>
                </a:solidFill>
                <a:latin typeface="Calibri" charset="0"/>
                <a:ea typeface="Calibri" charset="0"/>
                <a:cs typeface="Calibri" charset="0"/>
                <a:sym typeface="Calibri"/>
              </a:rPr>
              <a:t>(Guskey and Yoon 2009) </a:t>
            </a:r>
          </a:p>
          <a:p>
            <a:pPr marL="228600" marR="0" lvl="0" indent="-228600" algn="l" rtl="0">
              <a:lnSpc>
                <a:spcPct val="90000"/>
              </a:lnSpc>
              <a:spcBef>
                <a:spcPts val="1000"/>
              </a:spcBef>
              <a:spcAft>
                <a:spcPts val="1200"/>
              </a:spcAft>
              <a:buClr>
                <a:srgbClr val="5A5A5A"/>
              </a:buClr>
              <a:buSzPct val="100000"/>
              <a:buFont typeface="Arial"/>
              <a:buChar char="•"/>
            </a:pPr>
            <a:r>
              <a:rPr lang="en-US" sz="3800" b="0" i="0" u="none" strike="noStrike" cap="none" dirty="0">
                <a:solidFill>
                  <a:schemeClr val="tx1"/>
                </a:solidFill>
                <a:latin typeface="Calibri" charset="0"/>
                <a:ea typeface="Calibri" charset="0"/>
                <a:cs typeface="Calibri" charset="0"/>
                <a:sym typeface="Calibri"/>
              </a:rPr>
              <a:t>Aligns to standards and curriculum </a:t>
            </a:r>
            <a:r>
              <a:rPr lang="en-US" sz="1800" b="0" i="1" u="none" strike="noStrike" cap="none" dirty="0">
                <a:solidFill>
                  <a:schemeClr val="tx1"/>
                </a:solidFill>
                <a:latin typeface="Calibri" charset="0"/>
                <a:ea typeface="Calibri" charset="0"/>
                <a:cs typeface="Calibri" charset="0"/>
                <a:sym typeface="Calibri"/>
              </a:rPr>
              <a:t>(Darling-Hammond 2009)</a:t>
            </a:r>
          </a:p>
          <a:p>
            <a:pPr marL="228600" marR="0" lvl="0" indent="-228600" algn="l" rtl="0">
              <a:lnSpc>
                <a:spcPct val="90000"/>
              </a:lnSpc>
              <a:spcBef>
                <a:spcPts val="1000"/>
              </a:spcBef>
              <a:spcAft>
                <a:spcPts val="1200"/>
              </a:spcAft>
              <a:buClr>
                <a:srgbClr val="5A5A5A"/>
              </a:buClr>
              <a:buSzPct val="100000"/>
              <a:buFont typeface="Arial"/>
              <a:buChar char="•"/>
            </a:pPr>
            <a:r>
              <a:rPr lang="en-US" sz="3800" b="0" i="0" u="none" strike="noStrike" cap="none" dirty="0">
                <a:solidFill>
                  <a:schemeClr val="tx1"/>
                </a:solidFill>
                <a:latin typeface="Calibri" charset="0"/>
                <a:ea typeface="Calibri" charset="0"/>
                <a:cs typeface="Calibri" charset="0"/>
                <a:sym typeface="Calibri"/>
              </a:rPr>
              <a:t>Teaches evidence-based practices</a:t>
            </a:r>
          </a:p>
        </p:txBody>
      </p:sp>
      <p:sp>
        <p:nvSpPr>
          <p:cNvPr id="934" name="Shape 934"/>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en-US" sz="4000" b="0" i="0" u="none" strike="noStrike" cap="none" dirty="0">
                <a:solidFill>
                  <a:schemeClr val="lt1"/>
                </a:solidFill>
                <a:latin typeface="Calibri"/>
                <a:ea typeface="Calibri"/>
                <a:cs typeface="Calibri"/>
                <a:sym typeface="Calibri"/>
              </a:rPr>
              <a:t>Why Head?</a:t>
            </a:r>
          </a:p>
        </p:txBody>
      </p:sp>
      <p:sp>
        <p:nvSpPr>
          <p:cNvPr id="4" name="Shape 956"/>
          <p:cNvSpPr txBox="1">
            <a:spLocks noGrp="1"/>
          </p:cNvSpPr>
          <p:nvPr>
            <p:ph type="sldNum" idx="4294967295"/>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130</a:t>
            </a:fld>
            <a:endParaRPr lang="en-US" sz="1600" dirty="0">
              <a:solidFill>
                <a:schemeClr val="dk1"/>
              </a:solidFill>
              <a:latin typeface="Calibri"/>
              <a:ea typeface="Calibri"/>
              <a:cs typeface="Calibri"/>
              <a:sym typeface="Calibri"/>
            </a:endParaRPr>
          </a:p>
        </p:txBody>
      </p:sp>
      <p:pic>
        <p:nvPicPr>
          <p:cNvPr id="5" name="Shape 331">
            <a:extLst>
              <a:ext uri="{FF2B5EF4-FFF2-40B4-BE49-F238E27FC236}">
                <a16:creationId xmlns:a16="http://schemas.microsoft.com/office/drawing/2014/main" id="{E1D7E86D-AA3F-3C46-AE75-95FB2D1E3DD6}"/>
              </a:ext>
            </a:extLst>
          </p:cNvPr>
          <p:cNvPicPr preferRelativeResize="0"/>
          <p:nvPr/>
        </p:nvPicPr>
        <p:blipFill rotWithShape="1">
          <a:blip r:embed="rId3">
            <a:alphaModFix/>
          </a:blip>
          <a:srcRect/>
          <a:stretch/>
        </p:blipFill>
        <p:spPr>
          <a:xfrm>
            <a:off x="10703655" y="4456422"/>
            <a:ext cx="1152763" cy="1331583"/>
          </a:xfrm>
          <a:prstGeom prst="rect">
            <a:avLst/>
          </a:prstGeom>
          <a:noFill/>
          <a:ln>
            <a:noFill/>
          </a:ln>
        </p:spPr>
      </p:pic>
    </p:spTree>
    <p:extLst>
      <p:ext uri="{BB962C8B-B14F-4D97-AF65-F5344CB8AC3E}">
        <p14:creationId xmlns:p14="http://schemas.microsoft.com/office/powerpoint/2010/main" val="65319387"/>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131</a:t>
            </a:fld>
            <a:endParaRPr lang="en-US" dirty="0"/>
          </a:p>
        </p:txBody>
      </p:sp>
      <p:sp>
        <p:nvSpPr>
          <p:cNvPr id="3" name="Text Placeholder 2"/>
          <p:cNvSpPr>
            <a:spLocks noGrp="1"/>
          </p:cNvSpPr>
          <p:nvPr>
            <p:ph type="body" sz="quarter" idx="10"/>
          </p:nvPr>
        </p:nvSpPr>
        <p:spPr>
          <a:xfrm>
            <a:off x="254084" y="1232265"/>
            <a:ext cx="4493762" cy="3692275"/>
          </a:xfrm>
        </p:spPr>
        <p:txBody>
          <a:bodyPr/>
          <a:lstStyle/>
          <a:p>
            <a:pPr marL="0" lvl="0" indent="0" algn="ctr">
              <a:buClr>
                <a:srgbClr val="5A5A5A"/>
              </a:buClr>
              <a:buSzPct val="100000"/>
              <a:buNone/>
            </a:pPr>
            <a:r>
              <a:rPr lang="en-US" sz="4000" b="1" dirty="0">
                <a:solidFill>
                  <a:schemeClr val="tx2"/>
                </a:solidFill>
                <a:ea typeface="Calibri"/>
                <a:sym typeface="Calibri"/>
              </a:rPr>
              <a:t>Return to the “Behind the Scenes” Case Study</a:t>
            </a:r>
            <a:endParaRPr lang="is-IS" sz="4000" b="1">
              <a:solidFill>
                <a:schemeClr val="tx2"/>
              </a:solidFill>
              <a:ea typeface="Calibri"/>
              <a:sym typeface="Calibri"/>
            </a:endParaRPr>
          </a:p>
          <a:p>
            <a:pPr marL="0" lvl="0" indent="0" algn="ctr">
              <a:buClr>
                <a:srgbClr val="5A5A5A"/>
              </a:buClr>
              <a:buSzPct val="100000"/>
              <a:buNone/>
            </a:pPr>
            <a:endParaRPr lang="en-US" sz="2000" b="1" dirty="0">
              <a:solidFill>
                <a:schemeClr val="tx2"/>
              </a:solidFill>
              <a:ea typeface="Calibri"/>
              <a:sym typeface="Calibri"/>
            </a:endParaRPr>
          </a:p>
          <a:p>
            <a:endParaRPr lang="en-US" dirty="0"/>
          </a:p>
        </p:txBody>
      </p:sp>
      <p:sp>
        <p:nvSpPr>
          <p:cNvPr id="4" name="Title 3"/>
          <p:cNvSpPr>
            <a:spLocks noGrp="1"/>
          </p:cNvSpPr>
          <p:nvPr>
            <p:ph type="title"/>
          </p:nvPr>
        </p:nvSpPr>
        <p:spPr/>
        <p:txBody>
          <a:bodyPr/>
          <a:lstStyle/>
          <a:p>
            <a:r>
              <a:rPr lang="en-US" dirty="0"/>
              <a:t>Let’s Discuss!</a:t>
            </a:r>
          </a:p>
        </p:txBody>
      </p:sp>
      <p:pic>
        <p:nvPicPr>
          <p:cNvPr id="7" name="Picture 6">
            <a:extLst>
              <a:ext uri="{FF2B5EF4-FFF2-40B4-BE49-F238E27FC236}">
                <a16:creationId xmlns:a16="http://schemas.microsoft.com/office/drawing/2014/main" id="{29200993-0F9C-5946-9F90-C1B29B77D310}"/>
              </a:ext>
            </a:extLst>
          </p:cNvPr>
          <p:cNvPicPr>
            <a:picLocks noChangeAspect="1"/>
          </p:cNvPicPr>
          <p:nvPr/>
        </p:nvPicPr>
        <p:blipFill>
          <a:blip r:embed="rId3"/>
          <a:stretch>
            <a:fillRect/>
          </a:stretch>
        </p:blipFill>
        <p:spPr>
          <a:xfrm>
            <a:off x="1137514" y="3196963"/>
            <a:ext cx="2726901" cy="2641685"/>
          </a:xfrm>
          <a:prstGeom prst="rect">
            <a:avLst/>
          </a:prstGeom>
        </p:spPr>
      </p:pic>
      <p:sp>
        <p:nvSpPr>
          <p:cNvPr id="5" name="TextBox 4"/>
          <p:cNvSpPr txBox="1"/>
          <p:nvPr/>
        </p:nvSpPr>
        <p:spPr>
          <a:xfrm>
            <a:off x="5506084" y="2226226"/>
            <a:ext cx="5327213" cy="2862322"/>
          </a:xfrm>
          <a:prstGeom prst="rect">
            <a:avLst/>
          </a:prstGeom>
          <a:noFill/>
        </p:spPr>
        <p:txBody>
          <a:bodyPr wrap="square" rtlCol="0">
            <a:spAutoFit/>
          </a:bodyPr>
          <a:lstStyle/>
          <a:p>
            <a:pPr algn="ctr"/>
            <a:r>
              <a:rPr lang="en-US" sz="4500" dirty="0">
                <a:latin typeface="Calibri" charset="0"/>
                <a:ea typeface="Calibri" charset="0"/>
                <a:cs typeface="Calibri" charset="0"/>
              </a:rPr>
              <a:t>What did Jennifer do to intentionally build head back at her school?</a:t>
            </a:r>
          </a:p>
        </p:txBody>
      </p:sp>
      <p:pic>
        <p:nvPicPr>
          <p:cNvPr id="8" name="Shape 331">
            <a:extLst>
              <a:ext uri="{FF2B5EF4-FFF2-40B4-BE49-F238E27FC236}">
                <a16:creationId xmlns:a16="http://schemas.microsoft.com/office/drawing/2014/main" id="{E1D7E86D-AA3F-3C46-AE75-95FB2D1E3DD6}"/>
              </a:ext>
            </a:extLst>
          </p:cNvPr>
          <p:cNvPicPr preferRelativeResize="0"/>
          <p:nvPr/>
        </p:nvPicPr>
        <p:blipFill rotWithShape="1">
          <a:blip r:embed="rId4">
            <a:alphaModFix/>
          </a:blip>
          <a:srcRect/>
          <a:stretch/>
        </p:blipFill>
        <p:spPr>
          <a:xfrm>
            <a:off x="10703655" y="4456422"/>
            <a:ext cx="1152763" cy="1331583"/>
          </a:xfrm>
          <a:prstGeom prst="rect">
            <a:avLst/>
          </a:prstGeom>
          <a:noFill/>
          <a:ln>
            <a:noFill/>
          </a:ln>
        </p:spPr>
      </p:pic>
    </p:spTree>
    <p:extLst>
      <p:ext uri="{BB962C8B-B14F-4D97-AF65-F5344CB8AC3E}">
        <p14:creationId xmlns:p14="http://schemas.microsoft.com/office/powerpoint/2010/main" val="487271356"/>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Shape 939"/>
        <p:cNvGrpSpPr/>
        <p:nvPr/>
      </p:nvGrpSpPr>
      <p:grpSpPr>
        <a:xfrm>
          <a:off x="0" y="0"/>
          <a:ext cx="0" cy="0"/>
          <a:chOff x="0" y="0"/>
          <a:chExt cx="0" cy="0"/>
        </a:xfrm>
      </p:grpSpPr>
      <p:sp>
        <p:nvSpPr>
          <p:cNvPr id="940" name="Shape 940"/>
          <p:cNvSpPr txBox="1">
            <a:spLocks noGrp="1"/>
          </p:cNvSpPr>
          <p:nvPr>
            <p:ph type="body" idx="4294967295"/>
          </p:nvPr>
        </p:nvSpPr>
        <p:spPr>
          <a:xfrm>
            <a:off x="398463" y="1193802"/>
            <a:ext cx="11383963" cy="4822825"/>
          </a:xfrm>
          <a:prstGeom prst="rect">
            <a:avLst/>
          </a:prstGeom>
          <a:noFill/>
          <a:ln>
            <a:noFill/>
          </a:ln>
        </p:spPr>
        <p:txBody>
          <a:bodyPr wrap="square" lIns="91425" tIns="45700" rIns="91425" bIns="45700" anchor="t" anchorCtr="0">
            <a:noAutofit/>
          </a:bodyPr>
          <a:lstStyle/>
          <a:p>
            <a:pPr marL="685800" indent="-685800">
              <a:spcAft>
                <a:spcPts val="1200"/>
              </a:spcAft>
              <a:buClr>
                <a:srgbClr val="5B5A5A"/>
              </a:buClr>
              <a:buSzPct val="100000"/>
            </a:pPr>
            <a:r>
              <a:rPr lang="en-US" sz="4800" dirty="0">
                <a:latin typeface="Calibri"/>
                <a:ea typeface="Calibri"/>
                <a:cs typeface="Calibri"/>
                <a:sym typeface="Calibri"/>
              </a:rPr>
              <a:t>Sustained time spent on the same topic deepens learning</a:t>
            </a:r>
          </a:p>
          <a:p>
            <a:pPr marL="685800" marR="0" lvl="0" indent="-685800" algn="l" rtl="0">
              <a:lnSpc>
                <a:spcPct val="90000"/>
              </a:lnSpc>
              <a:spcBef>
                <a:spcPts val="1000"/>
              </a:spcBef>
              <a:spcAft>
                <a:spcPts val="1200"/>
              </a:spcAft>
              <a:buClr>
                <a:srgbClr val="5B5A5A"/>
              </a:buClr>
              <a:buSzPct val="100000"/>
              <a:buFont typeface="Arial"/>
              <a:buChar char="•"/>
            </a:pPr>
            <a:r>
              <a:rPr lang="en-US" sz="4800" b="0" i="0" u="none" strike="noStrike" cap="none" dirty="0">
                <a:solidFill>
                  <a:schemeClr val="tx1"/>
                </a:solidFill>
                <a:latin typeface="Calibri" charset="0"/>
                <a:ea typeface="Calibri" charset="0"/>
                <a:cs typeface="Calibri" charset="0"/>
                <a:sym typeface="Calibri"/>
              </a:rPr>
              <a:t>Aligned to standards and curriculum</a:t>
            </a:r>
          </a:p>
          <a:p>
            <a:pPr marL="685800" marR="0" lvl="0" indent="-685800" algn="l" rtl="0">
              <a:lnSpc>
                <a:spcPct val="90000"/>
              </a:lnSpc>
              <a:spcBef>
                <a:spcPts val="1000"/>
              </a:spcBef>
              <a:spcAft>
                <a:spcPts val="1200"/>
              </a:spcAft>
              <a:buClr>
                <a:srgbClr val="5B5A5A"/>
              </a:buClr>
              <a:buSzPct val="100000"/>
              <a:buFont typeface="Arial"/>
              <a:buChar char="•"/>
            </a:pPr>
            <a:r>
              <a:rPr lang="en-US" sz="4800" b="0" i="0" u="none" strike="noStrike" cap="none" dirty="0">
                <a:solidFill>
                  <a:schemeClr val="tx1"/>
                </a:solidFill>
                <a:latin typeface="Calibri" charset="0"/>
                <a:ea typeface="Calibri" charset="0"/>
                <a:cs typeface="Calibri" charset="0"/>
                <a:sym typeface="Calibri"/>
              </a:rPr>
              <a:t>Content focus </a:t>
            </a:r>
            <a:r>
              <a:rPr lang="en-US" sz="4800" i="0" u="none" strike="noStrike" cap="none" dirty="0">
                <a:solidFill>
                  <a:schemeClr val="tx1"/>
                </a:solidFill>
                <a:latin typeface="Calibri" charset="0"/>
                <a:ea typeface="Calibri" charset="0"/>
                <a:cs typeface="Calibri" charset="0"/>
                <a:sym typeface="Calibri"/>
              </a:rPr>
              <a:t>builds teacher knowledge &amp; skill </a:t>
            </a:r>
            <a:r>
              <a:rPr lang="en-US" sz="4000" i="0" u="none" strike="noStrike" cap="none" dirty="0">
                <a:solidFill>
                  <a:schemeClr val="tx1"/>
                </a:solidFill>
                <a:latin typeface="Calibri" charset="0"/>
                <a:ea typeface="Calibri" charset="0"/>
                <a:cs typeface="Calibri" charset="0"/>
                <a:sym typeface="Calibri"/>
              </a:rPr>
              <a:t>(p</a:t>
            </a:r>
            <a:r>
              <a:rPr lang="en-US" sz="4000" dirty="0">
                <a:solidFill>
                  <a:schemeClr val="tx1"/>
                </a:solidFill>
                <a:latin typeface="Calibri" charset="0"/>
                <a:ea typeface="Calibri" charset="0"/>
                <a:cs typeface="Calibri" charset="0"/>
              </a:rPr>
              <a:t>edagogical content knowledge)</a:t>
            </a:r>
          </a:p>
          <a:p>
            <a:pPr marL="685800" marR="0" lvl="0" indent="-685800" algn="l" rtl="0">
              <a:lnSpc>
                <a:spcPct val="90000"/>
              </a:lnSpc>
              <a:spcBef>
                <a:spcPts val="1000"/>
              </a:spcBef>
              <a:spcAft>
                <a:spcPts val="1200"/>
              </a:spcAft>
              <a:buClr>
                <a:srgbClr val="5B5A5A"/>
              </a:buClr>
              <a:buSzPct val="100000"/>
              <a:buFont typeface="Arial"/>
              <a:buChar char="•"/>
            </a:pPr>
            <a:endParaRPr lang="en-US" sz="4000" i="0" u="none" strike="noStrike" cap="none" dirty="0">
              <a:solidFill>
                <a:schemeClr val="tx1"/>
              </a:solidFill>
              <a:latin typeface="Calibri" charset="0"/>
              <a:ea typeface="Calibri" charset="0"/>
              <a:cs typeface="Calibri" charset="0"/>
              <a:sym typeface="Calibri"/>
            </a:endParaRPr>
          </a:p>
          <a:p>
            <a:pPr marL="1143000" marR="0" lvl="1" indent="-1028700" algn="l" rtl="0">
              <a:lnSpc>
                <a:spcPct val="100000"/>
              </a:lnSpc>
              <a:spcBef>
                <a:spcPts val="0"/>
              </a:spcBef>
              <a:spcAft>
                <a:spcPts val="0"/>
              </a:spcAft>
              <a:buClr>
                <a:srgbClr val="5A5A5A"/>
              </a:buClr>
              <a:buSzPct val="100000"/>
              <a:buFont typeface="Century Schoolbook"/>
              <a:buNone/>
            </a:pPr>
            <a:endParaRPr sz="4400" b="0" i="0" u="none" strike="noStrike" cap="none" dirty="0">
              <a:solidFill>
                <a:schemeClr val="tx1"/>
              </a:solidFill>
              <a:latin typeface="Calibri"/>
              <a:ea typeface="Calibri"/>
              <a:cs typeface="Calibri"/>
              <a:sym typeface="Calibri"/>
            </a:endParaRPr>
          </a:p>
        </p:txBody>
      </p:sp>
      <p:sp>
        <p:nvSpPr>
          <p:cNvPr id="941" name="Shape 941"/>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en-US" sz="4000" b="0" i="0" u="none" strike="noStrike" cap="none" dirty="0">
                <a:solidFill>
                  <a:schemeClr val="lt1"/>
                </a:solidFill>
                <a:latin typeface="Calibri"/>
                <a:ea typeface="Calibri"/>
                <a:cs typeface="Calibri"/>
                <a:sym typeface="Calibri"/>
              </a:rPr>
              <a:t>Head: How it Works</a:t>
            </a:r>
          </a:p>
        </p:txBody>
      </p:sp>
      <p:sp>
        <p:nvSpPr>
          <p:cNvPr id="4" name="Shape 956"/>
          <p:cNvSpPr txBox="1">
            <a:spLocks noGrp="1"/>
          </p:cNvSpPr>
          <p:nvPr>
            <p:ph type="sldNum" idx="4294967295"/>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132</a:t>
            </a:fld>
            <a:endParaRPr lang="en-US" sz="1600" dirty="0">
              <a:solidFill>
                <a:schemeClr val="dk1"/>
              </a:solidFill>
              <a:latin typeface="Calibri"/>
              <a:ea typeface="Calibri"/>
              <a:cs typeface="Calibri"/>
              <a:sym typeface="Calibri"/>
            </a:endParaRPr>
          </a:p>
        </p:txBody>
      </p:sp>
      <p:pic>
        <p:nvPicPr>
          <p:cNvPr id="5" name="Picture 4" descr="pencil-2391226_1280.png"/>
          <p:cNvPicPr>
            <a:picLocks noChangeAspect="1"/>
          </p:cNvPicPr>
          <p:nvPr/>
        </p:nvPicPr>
        <p:blipFill rotWithShape="1">
          <a:blip r:embed="rId3">
            <a:extLst>
              <a:ext uri="{28A0092B-C50C-407E-A947-70E740481C1C}">
                <a14:useLocalDpi xmlns:a14="http://schemas.microsoft.com/office/drawing/2010/main" val="0"/>
              </a:ext>
            </a:extLst>
          </a:blip>
          <a:srcRect l="19583" t="29673" r="7914" b="53857"/>
          <a:stretch/>
        </p:blipFill>
        <p:spPr>
          <a:xfrm>
            <a:off x="2215544" y="5080000"/>
            <a:ext cx="7760912" cy="936627"/>
          </a:xfrm>
          <a:prstGeom prst="rect">
            <a:avLst/>
          </a:prstGeom>
        </p:spPr>
      </p:pic>
    </p:spTree>
    <p:extLst>
      <p:ext uri="{BB962C8B-B14F-4D97-AF65-F5344CB8AC3E}">
        <p14:creationId xmlns:p14="http://schemas.microsoft.com/office/powerpoint/2010/main" val="1479288714"/>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Shape 970"/>
        <p:cNvGrpSpPr/>
        <p:nvPr/>
      </p:nvGrpSpPr>
      <p:grpSpPr>
        <a:xfrm>
          <a:off x="0" y="0"/>
          <a:ext cx="0" cy="0"/>
          <a:chOff x="0" y="0"/>
          <a:chExt cx="0" cy="0"/>
        </a:xfrm>
      </p:grpSpPr>
      <p:sp>
        <p:nvSpPr>
          <p:cNvPr id="971" name="Shape 971"/>
          <p:cNvSpPr txBox="1">
            <a:spLocks noGrp="1"/>
          </p:cNvSpPr>
          <p:nvPr>
            <p:ph type="body" idx="4294967295"/>
          </p:nvPr>
        </p:nvSpPr>
        <p:spPr>
          <a:xfrm>
            <a:off x="398463" y="1193802"/>
            <a:ext cx="11383963" cy="4822825"/>
          </a:xfrm>
          <a:prstGeom prst="rect">
            <a:avLst/>
          </a:prstGeom>
          <a:noFill/>
          <a:ln>
            <a:noFill/>
          </a:ln>
        </p:spPr>
        <p:txBody>
          <a:bodyPr wrap="square" lIns="91425" tIns="45700" rIns="91425" bIns="45700" anchor="t" anchorCtr="0">
            <a:noAutofit/>
          </a:bodyPr>
          <a:lstStyle/>
          <a:p>
            <a:pPr marL="0" lvl="0" indent="-266700" algn="ctr">
              <a:lnSpc>
                <a:spcPct val="120000"/>
              </a:lnSpc>
              <a:spcBef>
                <a:spcPts val="0"/>
              </a:spcBef>
              <a:spcAft>
                <a:spcPts val="1200"/>
              </a:spcAft>
              <a:buNone/>
            </a:pPr>
            <a:r>
              <a:rPr lang="en-US" sz="4000" b="1" dirty="0">
                <a:solidFill>
                  <a:schemeClr val="tx2"/>
                </a:solidFill>
                <a:latin typeface="Calibri" charset="0"/>
                <a:ea typeface="Calibri" charset="0"/>
                <a:cs typeface="Calibri" charset="0"/>
              </a:rPr>
              <a:t>Research says that effective professional learning</a:t>
            </a:r>
            <a:r>
              <a:rPr lang="is-IS" sz="4000" b="1" dirty="0">
                <a:solidFill>
                  <a:schemeClr val="tx2"/>
                </a:solidFill>
                <a:latin typeface="Calibri" charset="0"/>
                <a:ea typeface="Calibri" charset="0"/>
                <a:cs typeface="Calibri" charset="0"/>
              </a:rPr>
              <a:t>…</a:t>
            </a:r>
            <a:endParaRPr lang="en-US" sz="4000" b="1" dirty="0">
              <a:solidFill>
                <a:schemeClr val="tx2"/>
              </a:solidFill>
              <a:latin typeface="Calibri" charset="0"/>
              <a:ea typeface="Calibri" charset="0"/>
              <a:cs typeface="Calibri" charset="0"/>
            </a:endParaRPr>
          </a:p>
          <a:p>
            <a:pPr marL="228600" marR="0" lvl="0" indent="-228600" algn="l" rtl="0">
              <a:lnSpc>
                <a:spcPct val="90000"/>
              </a:lnSpc>
              <a:spcBef>
                <a:spcPts val="1000"/>
              </a:spcBef>
              <a:spcAft>
                <a:spcPts val="1200"/>
              </a:spcAft>
              <a:buClr>
                <a:srgbClr val="5A5A5A"/>
              </a:buClr>
              <a:buSzPct val="100000"/>
              <a:buFont typeface="Arial"/>
              <a:buChar char="•"/>
            </a:pPr>
            <a:r>
              <a:rPr lang="en-US" sz="4000" b="0" i="0" u="none" strike="noStrike" cap="none" dirty="0">
                <a:solidFill>
                  <a:schemeClr val="tx1"/>
                </a:solidFill>
                <a:latin typeface="Calibri" charset="0"/>
                <a:ea typeface="Calibri" charset="0"/>
                <a:cs typeface="Calibri" charset="0"/>
                <a:sym typeface="Calibri"/>
              </a:rPr>
              <a:t>Uses a cycle of inquiry </a:t>
            </a:r>
            <a:r>
              <a:rPr lang="en-US" sz="1800" b="0" i="1" u="none" strike="noStrike" cap="none" dirty="0">
                <a:solidFill>
                  <a:schemeClr val="tx1"/>
                </a:solidFill>
                <a:latin typeface="Calibri" charset="0"/>
                <a:ea typeface="Calibri" charset="0"/>
                <a:cs typeface="Calibri" charset="0"/>
                <a:sym typeface="Calibri"/>
              </a:rPr>
              <a:t>(Jensen et al 2016)</a:t>
            </a:r>
          </a:p>
          <a:p>
            <a:pPr marL="228600" marR="0" lvl="0" indent="-228600" algn="l" rtl="0">
              <a:lnSpc>
                <a:spcPct val="90000"/>
              </a:lnSpc>
              <a:spcBef>
                <a:spcPts val="1000"/>
              </a:spcBef>
              <a:spcAft>
                <a:spcPts val="1200"/>
              </a:spcAft>
              <a:buClr>
                <a:srgbClr val="5A5A5A"/>
              </a:buClr>
              <a:buSzPct val="100000"/>
              <a:buFont typeface="Arial"/>
              <a:buChar char="•"/>
            </a:pPr>
            <a:r>
              <a:rPr lang="en-US" sz="4000" b="0" i="0" u="none" strike="noStrike" cap="none" dirty="0">
                <a:solidFill>
                  <a:schemeClr val="tx1"/>
                </a:solidFill>
                <a:latin typeface="Calibri" charset="0"/>
                <a:ea typeface="Calibri" charset="0"/>
                <a:cs typeface="Calibri" charset="0"/>
                <a:sym typeface="Calibri"/>
              </a:rPr>
              <a:t>Provides opportunities to practice teach </a:t>
            </a:r>
            <a:r>
              <a:rPr lang="en-US" sz="2000" b="0" i="0" u="none" strike="noStrike" cap="none" dirty="0">
                <a:solidFill>
                  <a:schemeClr val="tx1"/>
                </a:solidFill>
                <a:latin typeface="Calibri" charset="0"/>
                <a:ea typeface="Calibri" charset="0"/>
                <a:cs typeface="Calibri" charset="0"/>
                <a:sym typeface="Calibri"/>
              </a:rPr>
              <a:t>(Ericsson et al 1993)</a:t>
            </a:r>
          </a:p>
          <a:p>
            <a:pPr marL="228600" marR="0" lvl="0" indent="-228600" algn="l" rtl="0">
              <a:lnSpc>
                <a:spcPct val="90000"/>
              </a:lnSpc>
              <a:spcBef>
                <a:spcPts val="1000"/>
              </a:spcBef>
              <a:spcAft>
                <a:spcPts val="1200"/>
              </a:spcAft>
              <a:buClr>
                <a:srgbClr val="5A5A5A"/>
              </a:buClr>
              <a:buSzPct val="100000"/>
              <a:buFont typeface="Arial"/>
              <a:buChar char="•"/>
            </a:pPr>
            <a:r>
              <a:rPr lang="en-US" sz="4000" b="0" i="0" u="none" strike="noStrike" cap="none" dirty="0">
                <a:solidFill>
                  <a:schemeClr val="tx1"/>
                </a:solidFill>
                <a:latin typeface="Calibri" charset="0"/>
                <a:ea typeface="Calibri" charset="0"/>
                <a:cs typeface="Calibri" charset="0"/>
                <a:sym typeface="Calibri"/>
              </a:rPr>
              <a:t>Offers </a:t>
            </a:r>
            <a:r>
              <a:rPr lang="en-US" sz="4000" b="1" i="0" u="none" strike="noStrike" cap="none" dirty="0">
                <a:solidFill>
                  <a:schemeClr val="tx1"/>
                </a:solidFill>
                <a:latin typeface="Calibri" charset="0"/>
                <a:ea typeface="Calibri" charset="0"/>
                <a:cs typeface="Calibri" charset="0"/>
                <a:sym typeface="Calibri"/>
              </a:rPr>
              <a:t>30+ hours </a:t>
            </a:r>
            <a:r>
              <a:rPr lang="en-US" sz="4000" b="0" i="0" u="none" strike="noStrike" cap="none" dirty="0">
                <a:solidFill>
                  <a:schemeClr val="tx1"/>
                </a:solidFill>
                <a:latin typeface="Calibri" charset="0"/>
                <a:ea typeface="Calibri" charset="0"/>
                <a:cs typeface="Calibri" charset="0"/>
                <a:sym typeface="Calibri"/>
              </a:rPr>
              <a:t>of professional learning time; 45 hours ideally </a:t>
            </a:r>
            <a:r>
              <a:rPr lang="en-US" sz="1800" b="0" i="1" u="none" strike="noStrike" cap="none" dirty="0">
                <a:solidFill>
                  <a:schemeClr val="tx1"/>
                </a:solidFill>
                <a:latin typeface="Calibri" charset="0"/>
                <a:ea typeface="Calibri" charset="0"/>
                <a:cs typeface="Calibri" charset="0"/>
                <a:sym typeface="Calibri"/>
              </a:rPr>
              <a:t>(Guskey and Yoon 2009) </a:t>
            </a:r>
          </a:p>
        </p:txBody>
      </p:sp>
      <p:sp>
        <p:nvSpPr>
          <p:cNvPr id="972" name="Shape 972"/>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en-US" sz="4000" b="0" i="0" u="none" strike="noStrike" cap="none" dirty="0">
                <a:solidFill>
                  <a:schemeClr val="lt1"/>
                </a:solidFill>
                <a:latin typeface="Calibri"/>
                <a:ea typeface="Calibri"/>
                <a:cs typeface="Calibri"/>
                <a:sym typeface="Calibri"/>
              </a:rPr>
              <a:t>Why Habits?</a:t>
            </a:r>
          </a:p>
        </p:txBody>
      </p:sp>
      <p:sp>
        <p:nvSpPr>
          <p:cNvPr id="4" name="Shape 894"/>
          <p:cNvSpPr txBox="1">
            <a:spLocks noGrp="1"/>
          </p:cNvSpPr>
          <p:nvPr>
            <p:ph type="sldNum" idx="4294967295"/>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133</a:t>
            </a:fld>
            <a:endParaRPr lang="en-US" sz="1600" dirty="0">
              <a:solidFill>
                <a:schemeClr val="dk1"/>
              </a:solidFill>
              <a:latin typeface="Calibri"/>
              <a:ea typeface="Calibri"/>
              <a:cs typeface="Calibri"/>
              <a:sym typeface="Calibri"/>
            </a:endParaRPr>
          </a:p>
        </p:txBody>
      </p:sp>
      <p:pic>
        <p:nvPicPr>
          <p:cNvPr id="5" name="Shape 333">
            <a:extLst>
              <a:ext uri="{FF2B5EF4-FFF2-40B4-BE49-F238E27FC236}">
                <a16:creationId xmlns:a16="http://schemas.microsoft.com/office/drawing/2014/main" id="{252B0062-3AFF-764E-ACB7-CDC71ED957C0}"/>
              </a:ext>
            </a:extLst>
          </p:cNvPr>
          <p:cNvPicPr preferRelativeResize="0"/>
          <p:nvPr/>
        </p:nvPicPr>
        <p:blipFill rotWithShape="1">
          <a:blip r:embed="rId3">
            <a:alphaModFix/>
          </a:blip>
          <a:srcRect/>
          <a:stretch/>
        </p:blipFill>
        <p:spPr>
          <a:xfrm>
            <a:off x="10504946" y="4359824"/>
            <a:ext cx="1444382" cy="1444382"/>
          </a:xfrm>
          <a:prstGeom prst="rect">
            <a:avLst/>
          </a:prstGeom>
          <a:noFill/>
          <a:ln>
            <a:noFill/>
          </a:ln>
        </p:spPr>
      </p:pic>
    </p:spTree>
    <p:extLst>
      <p:ext uri="{BB962C8B-B14F-4D97-AF65-F5344CB8AC3E}">
        <p14:creationId xmlns:p14="http://schemas.microsoft.com/office/powerpoint/2010/main" val="1980912584"/>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134</a:t>
            </a:fld>
            <a:endParaRPr lang="en-US" dirty="0"/>
          </a:p>
        </p:txBody>
      </p:sp>
      <p:sp>
        <p:nvSpPr>
          <p:cNvPr id="3" name="Text Placeholder 2"/>
          <p:cNvSpPr>
            <a:spLocks noGrp="1"/>
          </p:cNvSpPr>
          <p:nvPr>
            <p:ph type="body" sz="quarter" idx="10"/>
          </p:nvPr>
        </p:nvSpPr>
        <p:spPr>
          <a:xfrm>
            <a:off x="254084" y="1232265"/>
            <a:ext cx="4493762" cy="3692275"/>
          </a:xfrm>
        </p:spPr>
        <p:txBody>
          <a:bodyPr/>
          <a:lstStyle/>
          <a:p>
            <a:pPr marL="0" lvl="0" indent="0" algn="ctr">
              <a:buClr>
                <a:srgbClr val="5A5A5A"/>
              </a:buClr>
              <a:buSzPct val="100000"/>
              <a:buNone/>
            </a:pPr>
            <a:r>
              <a:rPr lang="en-US" sz="4000" b="1" dirty="0">
                <a:solidFill>
                  <a:schemeClr val="tx2"/>
                </a:solidFill>
                <a:ea typeface="Calibri"/>
                <a:sym typeface="Calibri"/>
              </a:rPr>
              <a:t>Return to the “Behind the Scenes” Case Study</a:t>
            </a:r>
            <a:endParaRPr lang="is-IS" sz="4000" b="1">
              <a:solidFill>
                <a:schemeClr val="tx2"/>
              </a:solidFill>
              <a:ea typeface="Calibri"/>
              <a:sym typeface="Calibri"/>
            </a:endParaRPr>
          </a:p>
          <a:p>
            <a:pPr marL="0" lvl="0" indent="0" algn="ctr">
              <a:buClr>
                <a:srgbClr val="5A5A5A"/>
              </a:buClr>
              <a:buSzPct val="100000"/>
              <a:buNone/>
            </a:pPr>
            <a:endParaRPr lang="en-US" sz="2000" b="1" dirty="0">
              <a:solidFill>
                <a:schemeClr val="tx2"/>
              </a:solidFill>
              <a:ea typeface="Calibri"/>
              <a:sym typeface="Calibri"/>
            </a:endParaRPr>
          </a:p>
          <a:p>
            <a:endParaRPr lang="en-US" dirty="0"/>
          </a:p>
        </p:txBody>
      </p:sp>
      <p:sp>
        <p:nvSpPr>
          <p:cNvPr id="4" name="Title 3"/>
          <p:cNvSpPr>
            <a:spLocks noGrp="1"/>
          </p:cNvSpPr>
          <p:nvPr>
            <p:ph type="title"/>
          </p:nvPr>
        </p:nvSpPr>
        <p:spPr/>
        <p:txBody>
          <a:bodyPr/>
          <a:lstStyle/>
          <a:p>
            <a:r>
              <a:rPr lang="en-US" dirty="0"/>
              <a:t>Let’s Discuss!</a:t>
            </a:r>
          </a:p>
        </p:txBody>
      </p:sp>
      <p:pic>
        <p:nvPicPr>
          <p:cNvPr id="7" name="Picture 6">
            <a:extLst>
              <a:ext uri="{FF2B5EF4-FFF2-40B4-BE49-F238E27FC236}">
                <a16:creationId xmlns:a16="http://schemas.microsoft.com/office/drawing/2014/main" id="{29200993-0F9C-5946-9F90-C1B29B77D310}"/>
              </a:ext>
            </a:extLst>
          </p:cNvPr>
          <p:cNvPicPr>
            <a:picLocks noChangeAspect="1"/>
          </p:cNvPicPr>
          <p:nvPr/>
        </p:nvPicPr>
        <p:blipFill>
          <a:blip r:embed="rId3"/>
          <a:stretch>
            <a:fillRect/>
          </a:stretch>
        </p:blipFill>
        <p:spPr>
          <a:xfrm>
            <a:off x="1137514" y="3196963"/>
            <a:ext cx="2726901" cy="2641685"/>
          </a:xfrm>
          <a:prstGeom prst="rect">
            <a:avLst/>
          </a:prstGeom>
        </p:spPr>
      </p:pic>
      <p:sp>
        <p:nvSpPr>
          <p:cNvPr id="5" name="TextBox 4"/>
          <p:cNvSpPr txBox="1"/>
          <p:nvPr/>
        </p:nvSpPr>
        <p:spPr>
          <a:xfrm>
            <a:off x="5506084" y="2226226"/>
            <a:ext cx="5327213" cy="2862322"/>
          </a:xfrm>
          <a:prstGeom prst="rect">
            <a:avLst/>
          </a:prstGeom>
          <a:noFill/>
        </p:spPr>
        <p:txBody>
          <a:bodyPr wrap="square" rtlCol="0">
            <a:spAutoFit/>
          </a:bodyPr>
          <a:lstStyle/>
          <a:p>
            <a:pPr algn="ctr"/>
            <a:r>
              <a:rPr lang="en-US" sz="4500" dirty="0">
                <a:latin typeface="Calibri" charset="0"/>
                <a:ea typeface="Calibri" charset="0"/>
                <a:cs typeface="Calibri" charset="0"/>
              </a:rPr>
              <a:t>What did Jennifer do to intentionally build habits back at her school?</a:t>
            </a:r>
          </a:p>
        </p:txBody>
      </p:sp>
      <p:pic>
        <p:nvPicPr>
          <p:cNvPr id="9" name="Shape 333">
            <a:extLst>
              <a:ext uri="{FF2B5EF4-FFF2-40B4-BE49-F238E27FC236}">
                <a16:creationId xmlns:a16="http://schemas.microsoft.com/office/drawing/2014/main" id="{252B0062-3AFF-764E-ACB7-CDC71ED957C0}"/>
              </a:ext>
            </a:extLst>
          </p:cNvPr>
          <p:cNvPicPr preferRelativeResize="0"/>
          <p:nvPr/>
        </p:nvPicPr>
        <p:blipFill rotWithShape="1">
          <a:blip r:embed="rId4">
            <a:alphaModFix/>
          </a:blip>
          <a:srcRect/>
          <a:stretch/>
        </p:blipFill>
        <p:spPr>
          <a:xfrm>
            <a:off x="10504946" y="4359824"/>
            <a:ext cx="1444382" cy="1444382"/>
          </a:xfrm>
          <a:prstGeom prst="rect">
            <a:avLst/>
          </a:prstGeom>
          <a:noFill/>
          <a:ln>
            <a:noFill/>
          </a:ln>
        </p:spPr>
      </p:pic>
    </p:spTree>
    <p:extLst>
      <p:ext uri="{BB962C8B-B14F-4D97-AF65-F5344CB8AC3E}">
        <p14:creationId xmlns:p14="http://schemas.microsoft.com/office/powerpoint/2010/main" val="1821742548"/>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Shape 977"/>
        <p:cNvGrpSpPr/>
        <p:nvPr/>
      </p:nvGrpSpPr>
      <p:grpSpPr>
        <a:xfrm>
          <a:off x="0" y="0"/>
          <a:ext cx="0" cy="0"/>
          <a:chOff x="0" y="0"/>
          <a:chExt cx="0" cy="0"/>
        </a:xfrm>
      </p:grpSpPr>
      <p:sp>
        <p:nvSpPr>
          <p:cNvPr id="978" name="Shape 978"/>
          <p:cNvSpPr txBox="1">
            <a:spLocks noGrp="1"/>
          </p:cNvSpPr>
          <p:nvPr>
            <p:ph type="body" idx="4294967295"/>
          </p:nvPr>
        </p:nvSpPr>
        <p:spPr>
          <a:xfrm>
            <a:off x="398463" y="1193802"/>
            <a:ext cx="11383963" cy="4822825"/>
          </a:xfrm>
          <a:prstGeom prst="rect">
            <a:avLst/>
          </a:prstGeom>
          <a:noFill/>
          <a:ln>
            <a:noFill/>
          </a:ln>
        </p:spPr>
        <p:txBody>
          <a:bodyPr wrap="square" lIns="91425" tIns="45700" rIns="91425" bIns="45700" anchor="t" anchorCtr="0">
            <a:noAutofit/>
          </a:bodyPr>
          <a:lstStyle/>
          <a:p>
            <a:pPr marL="685800" marR="0" lvl="0" indent="-685800" algn="l" rtl="0">
              <a:lnSpc>
                <a:spcPct val="80000"/>
              </a:lnSpc>
              <a:spcBef>
                <a:spcPts val="0"/>
              </a:spcBef>
              <a:spcAft>
                <a:spcPts val="0"/>
              </a:spcAft>
              <a:buClr>
                <a:srgbClr val="5A5A5A"/>
              </a:buClr>
              <a:buSzPct val="100000"/>
              <a:buFont typeface="Arial"/>
              <a:buChar char="•"/>
            </a:pPr>
            <a:r>
              <a:rPr lang="en-US" sz="3800" b="0" i="0" u="none" strike="noStrike" cap="none" dirty="0">
                <a:solidFill>
                  <a:schemeClr val="tx1"/>
                </a:solidFill>
                <a:latin typeface="Calibri"/>
                <a:ea typeface="Calibri"/>
                <a:cs typeface="Calibri"/>
                <a:sym typeface="Calibri"/>
              </a:rPr>
              <a:t>Cycle of inquiry </a:t>
            </a:r>
            <a:r>
              <a:rPr lang="en-US" sz="3800" i="0" u="none" strike="noStrike" cap="none" dirty="0">
                <a:solidFill>
                  <a:schemeClr val="tx1"/>
                </a:solidFill>
                <a:latin typeface="Calibri"/>
                <a:ea typeface="Calibri"/>
                <a:cs typeface="Calibri"/>
                <a:sym typeface="Calibri"/>
              </a:rPr>
              <a:t>helps </a:t>
            </a:r>
            <a:r>
              <a:rPr lang="en-US" sz="3800" b="1" i="0" u="none" strike="noStrike" cap="none" dirty="0">
                <a:solidFill>
                  <a:schemeClr val="tx2"/>
                </a:solidFill>
                <a:latin typeface="Calibri"/>
                <a:ea typeface="Calibri"/>
                <a:cs typeface="Calibri"/>
                <a:sym typeface="Calibri"/>
              </a:rPr>
              <a:t>change practice:</a:t>
            </a:r>
          </a:p>
          <a:p>
            <a:pPr marL="1143000" lvl="1" indent="-685800">
              <a:lnSpc>
                <a:spcPct val="80000"/>
              </a:lnSpc>
              <a:spcBef>
                <a:spcPts val="1000"/>
              </a:spcBef>
              <a:buClr>
                <a:srgbClr val="5A5A5A"/>
              </a:buClr>
              <a:buSzPct val="100000"/>
            </a:pPr>
            <a:r>
              <a:rPr lang="en-US" sz="3400" b="0" i="0" u="none" strike="noStrike" cap="none" dirty="0">
                <a:solidFill>
                  <a:schemeClr val="tx1"/>
                </a:solidFill>
                <a:latin typeface="Calibri"/>
                <a:ea typeface="Calibri"/>
                <a:cs typeface="Calibri"/>
                <a:sym typeface="Calibri"/>
              </a:rPr>
              <a:t>Practice teaching turns new ideas into habits that stick</a:t>
            </a:r>
          </a:p>
          <a:p>
            <a:pPr marL="1143000" lvl="1" indent="-685800">
              <a:lnSpc>
                <a:spcPct val="80000"/>
              </a:lnSpc>
              <a:spcBef>
                <a:spcPts val="1000"/>
              </a:spcBef>
              <a:buClr>
                <a:srgbClr val="5A5A5A"/>
              </a:buClr>
              <a:buSzPct val="100000"/>
            </a:pPr>
            <a:r>
              <a:rPr lang="en-US" sz="3400" b="0" i="0" u="none" strike="noStrike" cap="none" dirty="0">
                <a:solidFill>
                  <a:schemeClr val="tx1"/>
                </a:solidFill>
                <a:latin typeface="Calibri"/>
                <a:ea typeface="Calibri"/>
                <a:cs typeface="Calibri"/>
                <a:sym typeface="Calibri"/>
              </a:rPr>
              <a:t>Analyzing evidence of student learning tells you </a:t>
            </a:r>
            <a:r>
              <a:rPr lang="en-US" sz="3400" b="1" i="1" u="none" strike="noStrike" cap="none" dirty="0">
                <a:solidFill>
                  <a:srgbClr val="AE508B"/>
                </a:solidFill>
                <a:latin typeface="Calibri"/>
                <a:ea typeface="Calibri"/>
                <a:cs typeface="Calibri"/>
                <a:sym typeface="Calibri"/>
              </a:rPr>
              <a:t>if it actually worked!</a:t>
            </a:r>
          </a:p>
          <a:p>
            <a:pPr marL="685800" indent="-685800">
              <a:lnSpc>
                <a:spcPct val="80000"/>
              </a:lnSpc>
              <a:buClr>
                <a:srgbClr val="5A5A5A"/>
              </a:buClr>
              <a:buSzPct val="100000"/>
            </a:pPr>
            <a:r>
              <a:rPr lang="en-US" sz="3800" dirty="0">
                <a:latin typeface="Calibri"/>
                <a:ea typeface="Calibri"/>
                <a:cs typeface="Calibri"/>
                <a:sym typeface="Calibri"/>
              </a:rPr>
              <a:t>Scheduling appropriate time and space for professional learning to happen is critical</a:t>
            </a:r>
          </a:p>
          <a:p>
            <a:pPr marL="685800" indent="-685800">
              <a:lnSpc>
                <a:spcPct val="80000"/>
              </a:lnSpc>
              <a:buClr>
                <a:srgbClr val="5A5A5A"/>
              </a:buClr>
              <a:buSzPct val="100000"/>
            </a:pPr>
            <a:r>
              <a:rPr lang="en-US" sz="3800" u="none" strike="noStrike" cap="none" dirty="0">
                <a:latin typeface="Calibri"/>
                <a:ea typeface="Calibri"/>
                <a:cs typeface="Calibri"/>
                <a:sym typeface="Calibri"/>
              </a:rPr>
              <a:t>Structures for supporting teachers in doing the work will set them up to be successful</a:t>
            </a:r>
          </a:p>
          <a:p>
            <a:pPr marL="685800" marR="0" lvl="0" indent="-685800" algn="l" rtl="0">
              <a:lnSpc>
                <a:spcPct val="80000"/>
              </a:lnSpc>
              <a:spcBef>
                <a:spcPts val="1000"/>
              </a:spcBef>
              <a:spcAft>
                <a:spcPts val="0"/>
              </a:spcAft>
              <a:buClr>
                <a:srgbClr val="5A5A5A"/>
              </a:buClr>
              <a:buSzPct val="100000"/>
              <a:buFont typeface="Arial"/>
              <a:buNone/>
            </a:pPr>
            <a:endParaRPr sz="3800" b="0" i="0" u="none" strike="noStrike" cap="none">
              <a:solidFill>
                <a:schemeClr val="tx1"/>
              </a:solidFill>
              <a:latin typeface="Calibri"/>
              <a:ea typeface="Calibri"/>
              <a:cs typeface="Calibri"/>
              <a:sym typeface="Calibri"/>
            </a:endParaRPr>
          </a:p>
          <a:p>
            <a:pPr marL="1143000" marR="0" lvl="1" indent="-749300" algn="l" rtl="0">
              <a:lnSpc>
                <a:spcPct val="80000"/>
              </a:lnSpc>
              <a:spcBef>
                <a:spcPts val="500"/>
              </a:spcBef>
              <a:buClr>
                <a:srgbClr val="5A5A5A"/>
              </a:buClr>
              <a:buSzPct val="100000"/>
              <a:buFont typeface="Arial"/>
              <a:buNone/>
            </a:pPr>
            <a:endParaRPr sz="3800" b="0" i="0" u="none" strike="noStrike" cap="none">
              <a:solidFill>
                <a:schemeClr val="tx1"/>
              </a:solidFill>
              <a:latin typeface="Calibri"/>
              <a:ea typeface="Calibri"/>
              <a:cs typeface="Calibri"/>
              <a:sym typeface="Calibri"/>
            </a:endParaRPr>
          </a:p>
        </p:txBody>
      </p:sp>
      <p:sp>
        <p:nvSpPr>
          <p:cNvPr id="979" name="Shape 979"/>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en-US" sz="4000" b="0" i="0" u="none" strike="noStrike" cap="none" dirty="0">
                <a:solidFill>
                  <a:schemeClr val="lt1"/>
                </a:solidFill>
                <a:latin typeface="Calibri"/>
                <a:ea typeface="Calibri"/>
                <a:cs typeface="Calibri"/>
                <a:sym typeface="Calibri"/>
              </a:rPr>
              <a:t>Habits: How it works</a:t>
            </a:r>
          </a:p>
        </p:txBody>
      </p:sp>
      <p:sp>
        <p:nvSpPr>
          <p:cNvPr id="4" name="Shape 894"/>
          <p:cNvSpPr txBox="1">
            <a:spLocks noGrp="1"/>
          </p:cNvSpPr>
          <p:nvPr>
            <p:ph type="sldNum" idx="4294967295"/>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135</a:t>
            </a:fld>
            <a:endParaRPr lang="en-US" sz="1600" dirty="0">
              <a:solidFill>
                <a:schemeClr val="dk1"/>
              </a:solidFill>
              <a:latin typeface="Calibri"/>
              <a:ea typeface="Calibri"/>
              <a:cs typeface="Calibri"/>
              <a:sym typeface="Calibri"/>
            </a:endParaRPr>
          </a:p>
        </p:txBody>
      </p:sp>
      <p:pic>
        <p:nvPicPr>
          <p:cNvPr id="5" name="Picture 4" descr="pencil-2391226_1280.png"/>
          <p:cNvPicPr>
            <a:picLocks noChangeAspect="1"/>
          </p:cNvPicPr>
          <p:nvPr/>
        </p:nvPicPr>
        <p:blipFill rotWithShape="1">
          <a:blip r:embed="rId3">
            <a:extLst>
              <a:ext uri="{28A0092B-C50C-407E-A947-70E740481C1C}">
                <a14:useLocalDpi xmlns:a14="http://schemas.microsoft.com/office/drawing/2010/main" val="0"/>
              </a:ext>
            </a:extLst>
          </a:blip>
          <a:srcRect l="19583" t="29673" r="7914" b="53857"/>
          <a:stretch/>
        </p:blipFill>
        <p:spPr>
          <a:xfrm>
            <a:off x="2215544" y="5152189"/>
            <a:ext cx="7760912" cy="936627"/>
          </a:xfrm>
          <a:prstGeom prst="rect">
            <a:avLst/>
          </a:prstGeom>
        </p:spPr>
      </p:pic>
    </p:spTree>
    <p:extLst>
      <p:ext uri="{BB962C8B-B14F-4D97-AF65-F5344CB8AC3E}">
        <p14:creationId xmlns:p14="http://schemas.microsoft.com/office/powerpoint/2010/main" val="1727272643"/>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136</a:t>
            </a:fld>
            <a:endParaRPr lang="en-US" dirty="0"/>
          </a:p>
        </p:txBody>
      </p:sp>
      <p:sp>
        <p:nvSpPr>
          <p:cNvPr id="3" name="Text Placeholder 2"/>
          <p:cNvSpPr>
            <a:spLocks noGrp="1"/>
          </p:cNvSpPr>
          <p:nvPr>
            <p:ph type="body" sz="quarter" idx="10"/>
          </p:nvPr>
        </p:nvSpPr>
        <p:spPr/>
        <p:txBody>
          <a:bodyPr/>
          <a:lstStyle/>
          <a:p>
            <a:pPr marL="0" indent="0" algn="ctr">
              <a:buNone/>
            </a:pPr>
            <a:endParaRPr lang="en-US" sz="2000" dirty="0">
              <a:sym typeface="Calibri"/>
            </a:endParaRPr>
          </a:p>
          <a:p>
            <a:pPr marL="0" indent="0" algn="ctr">
              <a:buNone/>
            </a:pPr>
            <a:r>
              <a:rPr lang="en-US" sz="4800" dirty="0">
                <a:solidFill>
                  <a:schemeClr val="tx1"/>
                </a:solidFill>
                <a:ea typeface="Calibri"/>
                <a:sym typeface="Calibri"/>
              </a:rPr>
              <a:t>How does this learning impact how you will think about and approach your role as a Content Leader?</a:t>
            </a:r>
            <a:endParaRPr lang="en-US" sz="4500" dirty="0">
              <a:solidFill>
                <a:schemeClr val="tx1"/>
              </a:solidFill>
            </a:endParaRPr>
          </a:p>
        </p:txBody>
      </p:sp>
      <p:sp>
        <p:nvSpPr>
          <p:cNvPr id="4" name="Title 3"/>
          <p:cNvSpPr>
            <a:spLocks noGrp="1"/>
          </p:cNvSpPr>
          <p:nvPr>
            <p:ph type="title"/>
          </p:nvPr>
        </p:nvSpPr>
        <p:spPr/>
        <p:txBody>
          <a:bodyPr/>
          <a:lstStyle/>
          <a:p>
            <a:r>
              <a:rPr lang="en-US" dirty="0"/>
              <a:t>Now let’s think about</a:t>
            </a:r>
            <a:r>
              <a:rPr lang="is-IS"/>
              <a:t>…</a:t>
            </a:r>
            <a:endParaRPr lang="en-US" dirty="0"/>
          </a:p>
        </p:txBody>
      </p:sp>
      <p:pic>
        <p:nvPicPr>
          <p:cNvPr id="5" name="Shape 331">
            <a:extLst>
              <a:ext uri="{FF2B5EF4-FFF2-40B4-BE49-F238E27FC236}">
                <a16:creationId xmlns:a16="http://schemas.microsoft.com/office/drawing/2014/main" id="{E1D7E86D-AA3F-3C46-AE75-95FB2D1E3DD6}"/>
              </a:ext>
            </a:extLst>
          </p:cNvPr>
          <p:cNvPicPr preferRelativeResize="0"/>
          <p:nvPr/>
        </p:nvPicPr>
        <p:blipFill rotWithShape="1">
          <a:blip r:embed="rId3">
            <a:alphaModFix/>
          </a:blip>
          <a:srcRect/>
          <a:stretch/>
        </p:blipFill>
        <p:spPr>
          <a:xfrm>
            <a:off x="5349161" y="4384233"/>
            <a:ext cx="1152763" cy="1331583"/>
          </a:xfrm>
          <a:prstGeom prst="rect">
            <a:avLst/>
          </a:prstGeom>
          <a:noFill/>
          <a:ln>
            <a:noFill/>
          </a:ln>
        </p:spPr>
      </p:pic>
      <p:pic>
        <p:nvPicPr>
          <p:cNvPr id="6" name="Shape 332">
            <a:extLst>
              <a:ext uri="{FF2B5EF4-FFF2-40B4-BE49-F238E27FC236}">
                <a16:creationId xmlns:a16="http://schemas.microsoft.com/office/drawing/2014/main" id="{D38A48D2-3BB9-254B-AA56-30B8FFBCABAC}"/>
              </a:ext>
            </a:extLst>
          </p:cNvPr>
          <p:cNvPicPr preferRelativeResize="0"/>
          <p:nvPr/>
        </p:nvPicPr>
        <p:blipFill rotWithShape="1">
          <a:blip r:embed="rId4">
            <a:alphaModFix/>
          </a:blip>
          <a:srcRect/>
          <a:stretch/>
        </p:blipFill>
        <p:spPr>
          <a:xfrm>
            <a:off x="1828801" y="4384234"/>
            <a:ext cx="1331582" cy="1331582"/>
          </a:xfrm>
          <a:prstGeom prst="rect">
            <a:avLst/>
          </a:prstGeom>
          <a:noFill/>
          <a:ln>
            <a:noFill/>
          </a:ln>
        </p:spPr>
      </p:pic>
      <p:pic>
        <p:nvPicPr>
          <p:cNvPr id="7" name="Shape 333">
            <a:extLst>
              <a:ext uri="{FF2B5EF4-FFF2-40B4-BE49-F238E27FC236}">
                <a16:creationId xmlns:a16="http://schemas.microsoft.com/office/drawing/2014/main" id="{252B0062-3AFF-764E-ACB7-CDC71ED957C0}"/>
              </a:ext>
            </a:extLst>
          </p:cNvPr>
          <p:cNvPicPr preferRelativeResize="0"/>
          <p:nvPr/>
        </p:nvPicPr>
        <p:blipFill rotWithShape="1">
          <a:blip r:embed="rId5">
            <a:alphaModFix/>
          </a:blip>
          <a:srcRect/>
          <a:stretch/>
        </p:blipFill>
        <p:spPr>
          <a:xfrm>
            <a:off x="8611924" y="4311697"/>
            <a:ext cx="1444382" cy="1444382"/>
          </a:xfrm>
          <a:prstGeom prst="rect">
            <a:avLst/>
          </a:prstGeom>
          <a:noFill/>
          <a:ln>
            <a:noFill/>
          </a:ln>
        </p:spPr>
      </p:pic>
    </p:spTree>
    <p:extLst>
      <p:ext uri="{BB962C8B-B14F-4D97-AF65-F5344CB8AC3E}">
        <p14:creationId xmlns:p14="http://schemas.microsoft.com/office/powerpoint/2010/main" val="1314690660"/>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137</a:t>
            </a:fld>
            <a:endParaRPr lang="en-US" dirty="0"/>
          </a:p>
        </p:txBody>
      </p:sp>
      <p:sp>
        <p:nvSpPr>
          <p:cNvPr id="3" name="Text Placeholder 2"/>
          <p:cNvSpPr>
            <a:spLocks noGrp="1"/>
          </p:cNvSpPr>
          <p:nvPr>
            <p:ph type="body" sz="quarter" idx="10"/>
          </p:nvPr>
        </p:nvSpPr>
        <p:spPr/>
        <p:txBody>
          <a:bodyPr/>
          <a:lstStyle/>
          <a:p>
            <a:pPr marL="0" indent="0" algn="ctr">
              <a:buNone/>
            </a:pPr>
            <a:endParaRPr lang="en-US" sz="2000" dirty="0">
              <a:sym typeface="Calibri"/>
            </a:endParaRPr>
          </a:p>
          <a:p>
            <a:pPr marL="0" indent="0" algn="ctr">
              <a:buNone/>
            </a:pPr>
            <a:r>
              <a:rPr lang="en-US" sz="4800" dirty="0">
                <a:solidFill>
                  <a:schemeClr val="tx1"/>
                </a:solidFill>
                <a:ea typeface="Calibri"/>
                <a:sym typeface="Calibri"/>
              </a:rPr>
              <a:t>Complete the Heart, Head, Habits reflection tool in your note-catcher</a:t>
            </a:r>
            <a:endParaRPr lang="en-US" sz="4500" dirty="0">
              <a:solidFill>
                <a:schemeClr val="tx1"/>
              </a:solidFill>
            </a:endParaRPr>
          </a:p>
        </p:txBody>
      </p:sp>
      <p:sp>
        <p:nvSpPr>
          <p:cNvPr id="4" name="Title 3"/>
          <p:cNvSpPr>
            <a:spLocks noGrp="1"/>
          </p:cNvSpPr>
          <p:nvPr>
            <p:ph type="title"/>
          </p:nvPr>
        </p:nvSpPr>
        <p:spPr/>
        <p:txBody>
          <a:bodyPr/>
          <a:lstStyle/>
          <a:p>
            <a:r>
              <a:rPr lang="en-US" dirty="0"/>
              <a:t>Let’s Reflect!</a:t>
            </a:r>
          </a:p>
        </p:txBody>
      </p:sp>
      <p:pic>
        <p:nvPicPr>
          <p:cNvPr id="5" name="Shape 331">
            <a:extLst>
              <a:ext uri="{FF2B5EF4-FFF2-40B4-BE49-F238E27FC236}">
                <a16:creationId xmlns:a16="http://schemas.microsoft.com/office/drawing/2014/main" id="{E1D7E86D-AA3F-3C46-AE75-95FB2D1E3DD6}"/>
              </a:ext>
            </a:extLst>
          </p:cNvPr>
          <p:cNvPicPr preferRelativeResize="0"/>
          <p:nvPr/>
        </p:nvPicPr>
        <p:blipFill rotWithShape="1">
          <a:blip r:embed="rId3">
            <a:alphaModFix/>
          </a:blip>
          <a:srcRect/>
          <a:stretch/>
        </p:blipFill>
        <p:spPr>
          <a:xfrm>
            <a:off x="5349161" y="4384233"/>
            <a:ext cx="1152763" cy="1331583"/>
          </a:xfrm>
          <a:prstGeom prst="rect">
            <a:avLst/>
          </a:prstGeom>
          <a:noFill/>
          <a:ln>
            <a:noFill/>
          </a:ln>
        </p:spPr>
      </p:pic>
      <p:pic>
        <p:nvPicPr>
          <p:cNvPr id="6" name="Shape 332">
            <a:extLst>
              <a:ext uri="{FF2B5EF4-FFF2-40B4-BE49-F238E27FC236}">
                <a16:creationId xmlns:a16="http://schemas.microsoft.com/office/drawing/2014/main" id="{D38A48D2-3BB9-254B-AA56-30B8FFBCABAC}"/>
              </a:ext>
            </a:extLst>
          </p:cNvPr>
          <p:cNvPicPr preferRelativeResize="0"/>
          <p:nvPr/>
        </p:nvPicPr>
        <p:blipFill rotWithShape="1">
          <a:blip r:embed="rId4">
            <a:alphaModFix/>
          </a:blip>
          <a:srcRect/>
          <a:stretch/>
        </p:blipFill>
        <p:spPr>
          <a:xfrm>
            <a:off x="1828801" y="4384234"/>
            <a:ext cx="1331582" cy="1331582"/>
          </a:xfrm>
          <a:prstGeom prst="rect">
            <a:avLst/>
          </a:prstGeom>
          <a:noFill/>
          <a:ln>
            <a:noFill/>
          </a:ln>
        </p:spPr>
      </p:pic>
      <p:pic>
        <p:nvPicPr>
          <p:cNvPr id="7" name="Shape 333">
            <a:extLst>
              <a:ext uri="{FF2B5EF4-FFF2-40B4-BE49-F238E27FC236}">
                <a16:creationId xmlns:a16="http://schemas.microsoft.com/office/drawing/2014/main" id="{252B0062-3AFF-764E-ACB7-CDC71ED957C0}"/>
              </a:ext>
            </a:extLst>
          </p:cNvPr>
          <p:cNvPicPr preferRelativeResize="0"/>
          <p:nvPr/>
        </p:nvPicPr>
        <p:blipFill rotWithShape="1">
          <a:blip r:embed="rId5">
            <a:alphaModFix/>
          </a:blip>
          <a:srcRect/>
          <a:stretch/>
        </p:blipFill>
        <p:spPr>
          <a:xfrm>
            <a:off x="8611924" y="4311697"/>
            <a:ext cx="1444382" cy="1444382"/>
          </a:xfrm>
          <a:prstGeom prst="rect">
            <a:avLst/>
          </a:prstGeom>
          <a:noFill/>
          <a:ln>
            <a:noFill/>
          </a:ln>
        </p:spPr>
      </p:pic>
    </p:spTree>
    <p:extLst>
      <p:ext uri="{BB962C8B-B14F-4D97-AF65-F5344CB8AC3E}">
        <p14:creationId xmlns:p14="http://schemas.microsoft.com/office/powerpoint/2010/main" val="463925049"/>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show="0">
  <p:cSld>
    <p:spTree>
      <p:nvGrpSpPr>
        <p:cNvPr id="1" name="Shape 901"/>
        <p:cNvGrpSpPr/>
        <p:nvPr/>
      </p:nvGrpSpPr>
      <p:grpSpPr>
        <a:xfrm>
          <a:off x="0" y="0"/>
          <a:ext cx="0" cy="0"/>
          <a:chOff x="0" y="0"/>
          <a:chExt cx="0" cy="0"/>
        </a:xfrm>
      </p:grpSpPr>
      <p:sp>
        <p:nvSpPr>
          <p:cNvPr id="902" name="Shape 902"/>
          <p:cNvSpPr txBox="1">
            <a:spLocks noGrp="1"/>
          </p:cNvSpPr>
          <p:nvPr>
            <p:ph type="sldNum" idx="4294967295"/>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138</a:t>
            </a:fld>
            <a:endParaRPr lang="en-US" sz="1600" dirty="0">
              <a:solidFill>
                <a:schemeClr val="dk1"/>
              </a:solidFill>
              <a:latin typeface="Calibri"/>
              <a:ea typeface="Calibri"/>
              <a:cs typeface="Calibri"/>
              <a:sym typeface="Calibri"/>
            </a:endParaRPr>
          </a:p>
        </p:txBody>
      </p:sp>
      <p:sp>
        <p:nvSpPr>
          <p:cNvPr id="903" name="Shape 903"/>
          <p:cNvSpPr txBox="1">
            <a:spLocks noGrp="1"/>
          </p:cNvSpPr>
          <p:nvPr>
            <p:ph type="body" idx="4294967295"/>
          </p:nvPr>
        </p:nvSpPr>
        <p:spPr>
          <a:xfrm>
            <a:off x="398463" y="1049424"/>
            <a:ext cx="11383963" cy="4822825"/>
          </a:xfrm>
          <a:prstGeom prst="rect">
            <a:avLst/>
          </a:prstGeom>
          <a:noFill/>
          <a:ln>
            <a:noFill/>
          </a:ln>
        </p:spPr>
        <p:txBody>
          <a:bodyPr wrap="square" lIns="91425" tIns="45700" rIns="91425" bIns="45700" anchor="t" anchorCtr="0">
            <a:noAutofit/>
          </a:bodyPr>
          <a:lstStyle/>
          <a:p>
            <a:pPr marL="0" marR="0" lvl="0" indent="-215900" algn="ctr" rtl="0">
              <a:lnSpc>
                <a:spcPct val="100000"/>
              </a:lnSpc>
              <a:spcBef>
                <a:spcPts val="0"/>
              </a:spcBef>
              <a:spcAft>
                <a:spcPts val="600"/>
              </a:spcAft>
              <a:buClr>
                <a:schemeClr val="dk2"/>
              </a:buClr>
              <a:buSzPct val="100000"/>
              <a:buFont typeface="Arial"/>
              <a:buNone/>
            </a:pPr>
            <a:r>
              <a:rPr lang="en-US" sz="4000" b="1" i="0" u="none" strike="noStrike" cap="none" dirty="0">
                <a:solidFill>
                  <a:schemeClr val="tx2"/>
                </a:solidFill>
                <a:latin typeface="Calibri"/>
                <a:ea typeface="Calibri"/>
                <a:cs typeface="Calibri"/>
                <a:sym typeface="Calibri"/>
              </a:rPr>
              <a:t>Think about the culture of professional learning you want to create.  </a:t>
            </a:r>
          </a:p>
          <a:p>
            <a:pPr marL="228600" marR="0" lvl="0" indent="-228600" algn="l" rtl="0">
              <a:lnSpc>
                <a:spcPct val="100000"/>
              </a:lnSpc>
              <a:spcBef>
                <a:spcPts val="0"/>
              </a:spcBef>
              <a:buClr>
                <a:schemeClr val="dk1"/>
              </a:buClr>
              <a:buSzPct val="100000"/>
              <a:buFont typeface="Arial"/>
              <a:buChar char="•"/>
            </a:pPr>
            <a:r>
              <a:rPr lang="en-US" sz="4000" b="0" i="0" u="none" strike="noStrike" cap="none" dirty="0">
                <a:solidFill>
                  <a:schemeClr val="dk1"/>
                </a:solidFill>
                <a:latin typeface="Calibri"/>
                <a:ea typeface="Calibri"/>
                <a:cs typeface="Calibri"/>
                <a:sym typeface="Calibri"/>
              </a:rPr>
              <a:t>What kind of </a:t>
            </a:r>
            <a:r>
              <a:rPr lang="en-US" sz="4000" b="1" i="0" u="none" strike="noStrike" cap="none" dirty="0">
                <a:solidFill>
                  <a:schemeClr val="dk1"/>
                </a:solidFill>
                <a:latin typeface="Calibri"/>
                <a:ea typeface="Calibri"/>
                <a:cs typeface="Calibri"/>
                <a:sym typeface="Calibri"/>
              </a:rPr>
              <a:t>values</a:t>
            </a:r>
            <a:r>
              <a:rPr lang="en-US" sz="4000" b="0" i="0" u="none" strike="noStrike" cap="none" dirty="0">
                <a:solidFill>
                  <a:schemeClr val="dk1"/>
                </a:solidFill>
                <a:latin typeface="Calibri"/>
                <a:ea typeface="Calibri"/>
                <a:cs typeface="Calibri"/>
                <a:sym typeface="Calibri"/>
              </a:rPr>
              <a:t> do you want it to embody? </a:t>
            </a:r>
          </a:p>
          <a:p>
            <a:pPr marL="228600" marR="0" lvl="0" indent="-228600" algn="l" rtl="0">
              <a:lnSpc>
                <a:spcPct val="100000"/>
              </a:lnSpc>
              <a:spcBef>
                <a:spcPts val="0"/>
              </a:spcBef>
              <a:buClr>
                <a:schemeClr val="dk1"/>
              </a:buClr>
              <a:buSzPct val="100000"/>
              <a:buFont typeface="Arial"/>
              <a:buChar char="•"/>
            </a:pPr>
            <a:r>
              <a:rPr lang="en-US" sz="4000" b="0" i="0" u="none" strike="noStrike" cap="none" dirty="0">
                <a:solidFill>
                  <a:schemeClr val="dk1"/>
                </a:solidFill>
                <a:latin typeface="Calibri"/>
                <a:ea typeface="Calibri"/>
                <a:cs typeface="Calibri"/>
                <a:sym typeface="Calibri"/>
              </a:rPr>
              <a:t>What kind of </a:t>
            </a:r>
            <a:r>
              <a:rPr lang="en-US" sz="4000" b="1" i="0" u="none" strike="noStrike" cap="none" dirty="0">
                <a:solidFill>
                  <a:srgbClr val="797878"/>
                </a:solidFill>
                <a:latin typeface="Calibri"/>
                <a:ea typeface="Calibri"/>
                <a:cs typeface="Calibri"/>
                <a:sym typeface="Calibri"/>
              </a:rPr>
              <a:t>relationships</a:t>
            </a:r>
            <a:r>
              <a:rPr lang="en-US" sz="4000" b="0" i="0" u="none" strike="noStrike" cap="none" dirty="0">
                <a:solidFill>
                  <a:srgbClr val="797878"/>
                </a:solidFill>
                <a:latin typeface="Calibri"/>
                <a:ea typeface="Calibri"/>
                <a:cs typeface="Calibri"/>
                <a:sym typeface="Calibri"/>
              </a:rPr>
              <a:t> </a:t>
            </a:r>
            <a:r>
              <a:rPr lang="en-US" sz="4000" b="0" i="0" u="none" strike="noStrike" cap="none" dirty="0">
                <a:solidFill>
                  <a:schemeClr val="dk1"/>
                </a:solidFill>
                <a:latin typeface="Calibri"/>
                <a:ea typeface="Calibri"/>
                <a:cs typeface="Calibri"/>
                <a:sym typeface="Calibri"/>
              </a:rPr>
              <a:t>do you want it to promote?</a:t>
            </a:r>
          </a:p>
          <a:p>
            <a:pPr marL="228600" marR="0" lvl="0" indent="-228600" algn="l" rtl="0">
              <a:lnSpc>
                <a:spcPct val="100000"/>
              </a:lnSpc>
              <a:spcBef>
                <a:spcPts val="0"/>
              </a:spcBef>
              <a:buClr>
                <a:schemeClr val="dk1"/>
              </a:buClr>
              <a:buSzPct val="100000"/>
              <a:buFont typeface="Arial"/>
              <a:buChar char="•"/>
            </a:pPr>
            <a:r>
              <a:rPr lang="en-US" sz="4000" b="0" i="0" u="none" strike="noStrike" cap="none" dirty="0">
                <a:solidFill>
                  <a:schemeClr val="dk1"/>
                </a:solidFill>
                <a:latin typeface="Calibri"/>
                <a:ea typeface="Calibri"/>
                <a:cs typeface="Calibri"/>
                <a:sym typeface="Calibri"/>
              </a:rPr>
              <a:t>What is </a:t>
            </a:r>
            <a:r>
              <a:rPr lang="en-US" sz="4000" b="1" i="0" u="none" strike="noStrike" cap="none" dirty="0">
                <a:solidFill>
                  <a:srgbClr val="797878"/>
                </a:solidFill>
                <a:latin typeface="Calibri"/>
                <a:ea typeface="Calibri"/>
                <a:cs typeface="Calibri"/>
                <a:sym typeface="Calibri"/>
              </a:rPr>
              <a:t>your role </a:t>
            </a:r>
            <a:r>
              <a:rPr lang="en-US" sz="4000" b="0" i="0" u="none" strike="noStrike" cap="none" dirty="0">
                <a:solidFill>
                  <a:schemeClr val="dk1"/>
                </a:solidFill>
                <a:latin typeface="Calibri"/>
                <a:ea typeface="Calibri"/>
                <a:cs typeface="Calibri"/>
                <a:sym typeface="Calibri"/>
              </a:rPr>
              <a:t>in creating this culture and community? What specifically will you do (or not do) to create them?</a:t>
            </a:r>
          </a:p>
        </p:txBody>
      </p:sp>
      <p:sp>
        <p:nvSpPr>
          <p:cNvPr id="904" name="Shape 904"/>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en-US" sz="4000" b="0" i="0" u="none" strike="noStrike" cap="none" dirty="0">
                <a:solidFill>
                  <a:schemeClr val="lt1"/>
                </a:solidFill>
                <a:latin typeface="Calibri"/>
                <a:ea typeface="Calibri"/>
                <a:cs typeface="Calibri"/>
                <a:sym typeface="Calibri"/>
              </a:rPr>
              <a:t>Heart</a:t>
            </a:r>
          </a:p>
        </p:txBody>
      </p:sp>
    </p:spTree>
    <p:extLst>
      <p:ext uri="{BB962C8B-B14F-4D97-AF65-F5344CB8AC3E}">
        <p14:creationId xmlns:p14="http://schemas.microsoft.com/office/powerpoint/2010/main" val="223647574"/>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show="0">
  <p:cSld>
    <p:spTree>
      <p:nvGrpSpPr>
        <p:cNvPr id="1" name="Shape 901"/>
        <p:cNvGrpSpPr/>
        <p:nvPr/>
      </p:nvGrpSpPr>
      <p:grpSpPr>
        <a:xfrm>
          <a:off x="0" y="0"/>
          <a:ext cx="0" cy="0"/>
          <a:chOff x="0" y="0"/>
          <a:chExt cx="0" cy="0"/>
        </a:xfrm>
      </p:grpSpPr>
      <p:sp>
        <p:nvSpPr>
          <p:cNvPr id="902" name="Shape 902"/>
          <p:cNvSpPr txBox="1">
            <a:spLocks noGrp="1"/>
          </p:cNvSpPr>
          <p:nvPr>
            <p:ph type="sldNum" idx="4294967295"/>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139</a:t>
            </a:fld>
            <a:endParaRPr lang="en-US" sz="1600" dirty="0">
              <a:solidFill>
                <a:schemeClr val="dk1"/>
              </a:solidFill>
              <a:latin typeface="Calibri"/>
              <a:ea typeface="Calibri"/>
              <a:cs typeface="Calibri"/>
              <a:sym typeface="Calibri"/>
            </a:endParaRPr>
          </a:p>
        </p:txBody>
      </p:sp>
      <p:sp>
        <p:nvSpPr>
          <p:cNvPr id="903" name="Shape 903"/>
          <p:cNvSpPr txBox="1">
            <a:spLocks noGrp="1"/>
          </p:cNvSpPr>
          <p:nvPr>
            <p:ph type="body" idx="4294967295"/>
          </p:nvPr>
        </p:nvSpPr>
        <p:spPr>
          <a:xfrm>
            <a:off x="398463" y="1049424"/>
            <a:ext cx="11383963" cy="4822825"/>
          </a:xfrm>
          <a:prstGeom prst="rect">
            <a:avLst/>
          </a:prstGeom>
          <a:noFill/>
          <a:ln>
            <a:noFill/>
          </a:ln>
        </p:spPr>
        <p:txBody>
          <a:bodyPr wrap="square" lIns="91425" tIns="45700" rIns="91425" bIns="45700" anchor="t" anchorCtr="0">
            <a:noAutofit/>
          </a:bodyPr>
          <a:lstStyle/>
          <a:p>
            <a:pPr marL="0" marR="0" lvl="0" indent="-215900" algn="ctr" rtl="0">
              <a:lnSpc>
                <a:spcPct val="100000"/>
              </a:lnSpc>
              <a:spcBef>
                <a:spcPts val="0"/>
              </a:spcBef>
              <a:spcAft>
                <a:spcPts val="600"/>
              </a:spcAft>
              <a:buClr>
                <a:schemeClr val="dk2"/>
              </a:buClr>
              <a:buSzPct val="100000"/>
              <a:buFont typeface="Arial"/>
              <a:buNone/>
            </a:pPr>
            <a:r>
              <a:rPr lang="en-US" sz="4200" b="1" i="0" u="none" strike="noStrike" cap="none" dirty="0">
                <a:solidFill>
                  <a:schemeClr val="tx2"/>
                </a:solidFill>
                <a:latin typeface="Calibri"/>
                <a:ea typeface="Calibri"/>
                <a:cs typeface="Calibri"/>
                <a:sym typeface="Calibri"/>
              </a:rPr>
              <a:t>Think about current instruction at your school.</a:t>
            </a:r>
          </a:p>
          <a:p>
            <a:pPr marL="228600" marR="0" lvl="0" indent="-228600" algn="l" rtl="0">
              <a:lnSpc>
                <a:spcPct val="100000"/>
              </a:lnSpc>
              <a:spcBef>
                <a:spcPts val="0"/>
              </a:spcBef>
              <a:buClr>
                <a:schemeClr val="dk1"/>
              </a:buClr>
              <a:buSzPct val="100000"/>
              <a:buFont typeface="Arial"/>
              <a:buChar char="•"/>
            </a:pPr>
            <a:r>
              <a:rPr lang="en-US" sz="4100" b="0" i="0" u="none" strike="noStrike" cap="none" dirty="0">
                <a:solidFill>
                  <a:schemeClr val="dk1"/>
                </a:solidFill>
                <a:latin typeface="Calibri"/>
                <a:ea typeface="Calibri"/>
                <a:cs typeface="Calibri"/>
                <a:sym typeface="Calibri"/>
              </a:rPr>
              <a:t>What is the current </a:t>
            </a:r>
            <a:r>
              <a:rPr lang="en-US" sz="4100" i="0" u="none" strike="noStrike" cap="none" dirty="0">
                <a:solidFill>
                  <a:schemeClr val="dk1"/>
                </a:solidFill>
                <a:latin typeface="Calibri"/>
                <a:ea typeface="Calibri"/>
                <a:cs typeface="Calibri"/>
                <a:sym typeface="Calibri"/>
              </a:rPr>
              <a:t>knowledge and skill </a:t>
            </a:r>
            <a:r>
              <a:rPr lang="en-US" sz="4100" b="0" i="0" u="none" strike="noStrike" cap="none" dirty="0">
                <a:solidFill>
                  <a:schemeClr val="dk1"/>
                </a:solidFill>
                <a:latin typeface="Calibri"/>
                <a:ea typeface="Calibri"/>
                <a:cs typeface="Calibri"/>
                <a:sym typeface="Calibri"/>
              </a:rPr>
              <a:t>level of the instructional shifts?</a:t>
            </a:r>
          </a:p>
          <a:p>
            <a:pPr marL="228600" marR="0" lvl="0" indent="-228600" algn="l" rtl="0">
              <a:lnSpc>
                <a:spcPct val="100000"/>
              </a:lnSpc>
              <a:spcBef>
                <a:spcPts val="0"/>
              </a:spcBef>
              <a:buClr>
                <a:schemeClr val="dk1"/>
              </a:buClr>
              <a:buSzPct val="100000"/>
              <a:buFont typeface="Arial"/>
              <a:buChar char="•"/>
            </a:pPr>
            <a:r>
              <a:rPr lang="en-US" sz="4100" b="0" i="0" u="none" strike="noStrike" cap="none" dirty="0">
                <a:solidFill>
                  <a:schemeClr val="dk1"/>
                </a:solidFill>
                <a:latin typeface="Calibri"/>
                <a:ea typeface="Calibri"/>
                <a:cs typeface="Calibri"/>
                <a:sym typeface="Calibri"/>
              </a:rPr>
              <a:t>What is the current knowledge and skill level of the Guidebooks curriculum?</a:t>
            </a:r>
          </a:p>
          <a:p>
            <a:pPr marL="228600" marR="0" lvl="0" indent="-228600" algn="l" rtl="0">
              <a:lnSpc>
                <a:spcPct val="100000"/>
              </a:lnSpc>
              <a:spcBef>
                <a:spcPts val="0"/>
              </a:spcBef>
              <a:buClr>
                <a:schemeClr val="dk1"/>
              </a:buClr>
              <a:buSzPct val="100000"/>
              <a:buFont typeface="Arial"/>
              <a:buChar char="•"/>
            </a:pPr>
            <a:r>
              <a:rPr lang="en-US" sz="4100" b="0" i="0" u="none" strike="noStrike" cap="none" dirty="0">
                <a:solidFill>
                  <a:schemeClr val="dk1"/>
                </a:solidFill>
                <a:latin typeface="Calibri"/>
                <a:ea typeface="Calibri"/>
                <a:cs typeface="Calibri"/>
                <a:sym typeface="Calibri"/>
              </a:rPr>
              <a:t>What knowledge and skill do you hope to build back at your school?</a:t>
            </a:r>
          </a:p>
        </p:txBody>
      </p:sp>
      <p:sp>
        <p:nvSpPr>
          <p:cNvPr id="904" name="Shape 904"/>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en-US" sz="4000" b="0" i="0" u="none" strike="noStrike" cap="none" dirty="0">
                <a:solidFill>
                  <a:schemeClr val="lt1"/>
                </a:solidFill>
                <a:latin typeface="Calibri"/>
                <a:ea typeface="Calibri"/>
                <a:cs typeface="Calibri"/>
                <a:sym typeface="Calibri"/>
              </a:rPr>
              <a:t>Head</a:t>
            </a:r>
          </a:p>
        </p:txBody>
      </p:sp>
    </p:spTree>
    <p:extLst>
      <p:ext uri="{BB962C8B-B14F-4D97-AF65-F5344CB8AC3E}">
        <p14:creationId xmlns:p14="http://schemas.microsoft.com/office/powerpoint/2010/main" val="9158039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Shape 193"/>
          <p:cNvSpPr txBox="1">
            <a:spLocks noGrp="1"/>
          </p:cNvSpPr>
          <p:nvPr>
            <p:ph type="title"/>
          </p:nvPr>
        </p:nvSpPr>
        <p:spPr>
          <a:xfrm>
            <a:off x="355277" y="1102374"/>
            <a:ext cx="3845483" cy="4737718"/>
          </a:xfrm>
          <a:prstGeom prst="rect">
            <a:avLst/>
          </a:prstGeom>
          <a:noFill/>
          <a:ln>
            <a:noFill/>
          </a:ln>
        </p:spPr>
        <p:txBody>
          <a:bodyPr wrap="square" lIns="91425" tIns="45700" rIns="91425" bIns="45700" anchor="t" anchorCtr="0">
            <a:noAutofit/>
          </a:bodyPr>
          <a:lstStyle/>
          <a:p>
            <a:pPr marL="0" marR="0" lvl="0" indent="-217170" algn="ctr" rtl="0">
              <a:lnSpc>
                <a:spcPct val="90000"/>
              </a:lnSpc>
              <a:spcBef>
                <a:spcPts val="0"/>
              </a:spcBef>
              <a:buClr>
                <a:schemeClr val="accent6"/>
              </a:buClr>
              <a:buSzPct val="100588"/>
              <a:buFont typeface="Calibri"/>
              <a:buNone/>
            </a:pPr>
            <a:r>
              <a:rPr lang="en-US" sz="3420" b="1" i="0" u="none" strike="noStrike" cap="none" dirty="0">
                <a:solidFill>
                  <a:schemeClr val="tx1">
                    <a:lumMod val="75000"/>
                  </a:schemeClr>
                </a:solidFill>
                <a:latin typeface="Calibri"/>
                <a:ea typeface="Calibri"/>
                <a:cs typeface="Calibri"/>
                <a:sym typeface="Calibri"/>
              </a:rPr>
              <a:t>“Louisiana Threads the Needle on </a:t>
            </a:r>
            <a:br>
              <a:rPr lang="en-US" sz="3420" b="1" i="0" u="none" strike="noStrike" cap="none" dirty="0">
                <a:solidFill>
                  <a:schemeClr val="tx1">
                    <a:lumMod val="75000"/>
                  </a:schemeClr>
                </a:solidFill>
                <a:latin typeface="Calibri"/>
                <a:ea typeface="Calibri"/>
                <a:cs typeface="Calibri"/>
                <a:sym typeface="Calibri"/>
              </a:rPr>
            </a:br>
            <a:r>
              <a:rPr lang="en-US" sz="3420" b="1" i="0" u="none" strike="noStrike" cap="none" dirty="0">
                <a:solidFill>
                  <a:schemeClr val="tx1">
                    <a:lumMod val="75000"/>
                  </a:schemeClr>
                </a:solidFill>
                <a:latin typeface="Calibri"/>
                <a:ea typeface="Calibri"/>
                <a:cs typeface="Calibri"/>
                <a:sym typeface="Calibri"/>
              </a:rPr>
              <a:t>Ed Reform”</a:t>
            </a:r>
            <a:br>
              <a:rPr lang="en-US" sz="2520" b="1" i="0" u="none" strike="noStrike" cap="none" dirty="0">
                <a:solidFill>
                  <a:schemeClr val="tx1">
                    <a:lumMod val="75000"/>
                  </a:schemeClr>
                </a:solidFill>
                <a:latin typeface="Calibri"/>
                <a:ea typeface="Calibri"/>
                <a:cs typeface="Calibri"/>
                <a:sym typeface="Calibri"/>
              </a:rPr>
            </a:br>
            <a:br>
              <a:rPr lang="en-US" sz="2520" b="1" i="0" u="none" strike="noStrike" cap="none" dirty="0">
                <a:solidFill>
                  <a:schemeClr val="tx1">
                    <a:lumMod val="75000"/>
                  </a:schemeClr>
                </a:solidFill>
                <a:latin typeface="Calibri"/>
                <a:ea typeface="Calibri"/>
                <a:cs typeface="Calibri"/>
                <a:sym typeface="Calibri"/>
              </a:rPr>
            </a:br>
            <a:r>
              <a:rPr lang="en-US" sz="2520" b="0" i="1" u="none" strike="noStrike" cap="none" dirty="0">
                <a:solidFill>
                  <a:schemeClr val="tx1">
                    <a:lumMod val="75000"/>
                  </a:schemeClr>
                </a:solidFill>
                <a:latin typeface="Calibri"/>
                <a:ea typeface="Calibri"/>
                <a:cs typeface="Calibri"/>
                <a:sym typeface="Calibri"/>
              </a:rPr>
              <a:t> </a:t>
            </a:r>
            <a:r>
              <a:rPr lang="en-US" sz="2700" b="0" i="1" u="none" strike="noStrike" cap="none" dirty="0">
                <a:solidFill>
                  <a:schemeClr val="tx1">
                    <a:lumMod val="75000"/>
                  </a:schemeClr>
                </a:solidFill>
                <a:latin typeface="Calibri"/>
                <a:ea typeface="Calibri"/>
                <a:cs typeface="Calibri"/>
                <a:sym typeface="Calibri"/>
              </a:rPr>
              <a:t>Launching a coherent curriculum in a local-control state</a:t>
            </a:r>
            <a:br>
              <a:rPr lang="en-US" sz="2520" b="1" i="0" u="none" strike="noStrike" cap="none" dirty="0">
                <a:solidFill>
                  <a:schemeClr val="tx1">
                    <a:lumMod val="75000"/>
                  </a:schemeClr>
                </a:solidFill>
                <a:latin typeface="Calibri"/>
                <a:ea typeface="Calibri"/>
                <a:cs typeface="Calibri"/>
                <a:sym typeface="Calibri"/>
              </a:rPr>
            </a:br>
            <a:br>
              <a:rPr lang="en-US" sz="2520" b="0" i="0" u="none" strike="noStrike" cap="none" dirty="0">
                <a:solidFill>
                  <a:schemeClr val="tx1">
                    <a:lumMod val="75000"/>
                  </a:schemeClr>
                </a:solidFill>
                <a:latin typeface="Calibri"/>
                <a:ea typeface="Calibri"/>
                <a:cs typeface="Calibri"/>
                <a:sym typeface="Calibri"/>
              </a:rPr>
            </a:br>
            <a:r>
              <a:rPr lang="en-US" sz="2520" b="0" i="0" u="none" strike="noStrike" cap="none" dirty="0">
                <a:solidFill>
                  <a:schemeClr val="tx1">
                    <a:lumMod val="75000"/>
                  </a:schemeClr>
                </a:solidFill>
                <a:latin typeface="Calibri"/>
                <a:ea typeface="Calibri"/>
                <a:cs typeface="Calibri"/>
                <a:sym typeface="Calibri"/>
              </a:rPr>
              <a:t>By Robert </a:t>
            </a:r>
            <a:r>
              <a:rPr lang="en-US" sz="2520" b="0" i="0" u="none" strike="noStrike" cap="none" dirty="0" err="1">
                <a:solidFill>
                  <a:schemeClr val="tx1">
                    <a:lumMod val="75000"/>
                  </a:schemeClr>
                </a:solidFill>
                <a:latin typeface="Calibri"/>
                <a:ea typeface="Calibri"/>
                <a:cs typeface="Calibri"/>
                <a:sym typeface="Calibri"/>
              </a:rPr>
              <a:t>Pondiscio</a:t>
            </a:r>
            <a:r>
              <a:rPr lang="en-US" sz="2520" b="0" i="0" u="none" strike="noStrike" cap="none" dirty="0">
                <a:solidFill>
                  <a:schemeClr val="tx1">
                    <a:lumMod val="75000"/>
                  </a:schemeClr>
                </a:solidFill>
                <a:latin typeface="Calibri"/>
                <a:ea typeface="Calibri"/>
                <a:cs typeface="Calibri"/>
                <a:sym typeface="Calibri"/>
              </a:rPr>
              <a:t>  </a:t>
            </a:r>
            <a:br>
              <a:rPr lang="en-US" sz="2520" b="0" i="1" u="none" strike="noStrike" cap="none" dirty="0">
                <a:solidFill>
                  <a:schemeClr val="tx1">
                    <a:lumMod val="75000"/>
                  </a:schemeClr>
                </a:solidFill>
                <a:latin typeface="Calibri"/>
                <a:ea typeface="Calibri"/>
                <a:cs typeface="Calibri"/>
                <a:sym typeface="Calibri"/>
              </a:rPr>
            </a:br>
            <a:br>
              <a:rPr lang="en-US" sz="2520" b="0" i="0" u="none" strike="noStrike" cap="none" dirty="0">
                <a:solidFill>
                  <a:schemeClr val="tx1">
                    <a:lumMod val="75000"/>
                  </a:schemeClr>
                </a:solidFill>
                <a:latin typeface="Calibri"/>
                <a:ea typeface="Calibri"/>
                <a:cs typeface="Calibri"/>
                <a:sym typeface="Calibri"/>
              </a:rPr>
            </a:br>
            <a:r>
              <a:rPr lang="en-US" sz="2520" b="0" i="0" u="none" strike="noStrike" cap="none" dirty="0">
                <a:solidFill>
                  <a:schemeClr val="tx1">
                    <a:lumMod val="75000"/>
                  </a:schemeClr>
                </a:solidFill>
                <a:latin typeface="Calibri"/>
                <a:ea typeface="Calibri"/>
                <a:cs typeface="Calibri"/>
                <a:sym typeface="Calibri"/>
              </a:rPr>
              <a:t>Education Next</a:t>
            </a:r>
            <a:br>
              <a:rPr lang="en-US" sz="2520" b="0" i="0" u="none" strike="noStrike" cap="none" dirty="0">
                <a:solidFill>
                  <a:schemeClr val="tx1">
                    <a:lumMod val="75000"/>
                  </a:schemeClr>
                </a:solidFill>
                <a:latin typeface="Calibri"/>
                <a:ea typeface="Calibri"/>
                <a:cs typeface="Calibri"/>
                <a:sym typeface="Calibri"/>
              </a:rPr>
            </a:br>
            <a:r>
              <a:rPr lang="en-US" sz="2520" b="0" i="0" u="none" strike="noStrike" cap="none" dirty="0">
                <a:solidFill>
                  <a:schemeClr val="tx1">
                    <a:lumMod val="75000"/>
                  </a:schemeClr>
                </a:solidFill>
                <a:latin typeface="Calibri"/>
                <a:ea typeface="Calibri"/>
                <a:cs typeface="Calibri"/>
                <a:sym typeface="Calibri"/>
              </a:rPr>
              <a:t>FALL 2017 / VOL. 17, NO. 4</a:t>
            </a:r>
          </a:p>
        </p:txBody>
      </p:sp>
      <p:sp>
        <p:nvSpPr>
          <p:cNvPr id="194" name="Shape 194"/>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a:solidFill>
                  <a:srgbClr val="888888"/>
                </a:solidFill>
                <a:latin typeface="Calibri"/>
                <a:ea typeface="Calibri"/>
                <a:cs typeface="Calibri"/>
                <a:sym typeface="Calibri"/>
              </a:rPr>
              <a:t>14</a:t>
            </a:fld>
            <a:endParaRPr lang="en-US" sz="1200">
              <a:solidFill>
                <a:srgbClr val="888888"/>
              </a:solidFill>
              <a:latin typeface="Calibri"/>
              <a:ea typeface="Calibri"/>
              <a:cs typeface="Calibri"/>
              <a:sym typeface="Calibri"/>
            </a:endParaRPr>
          </a:p>
        </p:txBody>
      </p:sp>
      <p:pic>
        <p:nvPicPr>
          <p:cNvPr id="195" name="Shape 195"/>
          <p:cNvPicPr preferRelativeResize="0"/>
          <p:nvPr/>
        </p:nvPicPr>
        <p:blipFill rotWithShape="1">
          <a:blip r:embed="rId3">
            <a:alphaModFix/>
          </a:blip>
          <a:srcRect/>
          <a:stretch/>
        </p:blipFill>
        <p:spPr>
          <a:xfrm>
            <a:off x="4323487" y="1102373"/>
            <a:ext cx="7755173" cy="4737718"/>
          </a:xfrm>
          <a:prstGeom prst="rect">
            <a:avLst/>
          </a:prstGeom>
          <a:noFill/>
          <a:ln>
            <a:noFill/>
          </a:ln>
        </p:spPr>
      </p:pic>
      <p:sp>
        <p:nvSpPr>
          <p:cNvPr id="196" name="Shape 196"/>
          <p:cNvSpPr txBox="1"/>
          <p:nvPr/>
        </p:nvSpPr>
        <p:spPr>
          <a:xfrm>
            <a:off x="84344" y="0"/>
            <a:ext cx="4711803" cy="707886"/>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endParaRPr lang="en-US" sz="4000" dirty="0">
              <a:solidFill>
                <a:schemeClr val="lt1"/>
              </a:solidFill>
              <a:latin typeface="Calibri"/>
              <a:ea typeface="Calibri"/>
              <a:cs typeface="Calibri"/>
              <a:sym typeface="Calibri"/>
            </a:endParaRPr>
          </a:p>
        </p:txBody>
      </p:sp>
      <p:sp>
        <p:nvSpPr>
          <p:cNvPr id="7" name="Shape 186"/>
          <p:cNvSpPr txBox="1">
            <a:spLocks/>
          </p:cNvSpPr>
          <p:nvPr/>
        </p:nvSpPr>
        <p:spPr>
          <a:xfrm>
            <a:off x="0" y="1"/>
            <a:ext cx="12192000" cy="756954"/>
          </a:xfrm>
          <a:prstGeom prst="rect">
            <a:avLst/>
          </a:prstGeom>
          <a:noFill/>
          <a:ln>
            <a:noFill/>
          </a:ln>
        </p:spPr>
        <p:txBody>
          <a:bodyPr wrap="square" lIns="91425" tIns="45700" rIns="91425" bIns="45700" anchor="ctr" anchorCtr="0">
            <a:noAutofit/>
          </a:bodyPr>
          <a:lstStyle>
            <a:defPPr marR="0" lvl="0" algn="l" rtl="0">
              <a:lnSpc>
                <a:spcPct val="100000"/>
              </a:lnSpc>
              <a:spcBef>
                <a:spcPts val="0"/>
              </a:spcBef>
              <a:spcAft>
                <a:spcPts val="0"/>
              </a:spcAft>
            </a:defPPr>
            <a:lvl1pPr marL="0" marR="0" lvl="0" indent="0" algn="l" rtl="0">
              <a:lnSpc>
                <a:spcPct val="90000"/>
              </a:lnSpc>
              <a:spcBef>
                <a:spcPts val="0"/>
              </a:spcBef>
              <a:spcAft>
                <a:spcPts val="0"/>
              </a:spcAft>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pPr indent="-254000"/>
            <a:r>
              <a:rPr lang="en-US" dirty="0"/>
              <a:t>Understanding Our Context in Louisiana</a:t>
            </a:r>
          </a:p>
        </p:txBody>
      </p:sp>
    </p:spTree>
    <p:extLst>
      <p:ext uri="{BB962C8B-B14F-4D97-AF65-F5344CB8AC3E}">
        <p14:creationId xmlns:p14="http://schemas.microsoft.com/office/powerpoint/2010/main" val="2163900006"/>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show="0">
  <p:cSld>
    <p:spTree>
      <p:nvGrpSpPr>
        <p:cNvPr id="1" name="Shape 901"/>
        <p:cNvGrpSpPr/>
        <p:nvPr/>
      </p:nvGrpSpPr>
      <p:grpSpPr>
        <a:xfrm>
          <a:off x="0" y="0"/>
          <a:ext cx="0" cy="0"/>
          <a:chOff x="0" y="0"/>
          <a:chExt cx="0" cy="0"/>
        </a:xfrm>
      </p:grpSpPr>
      <p:sp>
        <p:nvSpPr>
          <p:cNvPr id="902" name="Shape 902"/>
          <p:cNvSpPr txBox="1">
            <a:spLocks noGrp="1"/>
          </p:cNvSpPr>
          <p:nvPr>
            <p:ph type="sldNum" idx="4294967295"/>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140</a:t>
            </a:fld>
            <a:endParaRPr lang="en-US" sz="1600" dirty="0">
              <a:solidFill>
                <a:schemeClr val="dk1"/>
              </a:solidFill>
              <a:latin typeface="Calibri"/>
              <a:ea typeface="Calibri"/>
              <a:cs typeface="Calibri"/>
              <a:sym typeface="Calibri"/>
            </a:endParaRPr>
          </a:p>
        </p:txBody>
      </p:sp>
      <p:sp>
        <p:nvSpPr>
          <p:cNvPr id="903" name="Shape 903"/>
          <p:cNvSpPr txBox="1">
            <a:spLocks noGrp="1"/>
          </p:cNvSpPr>
          <p:nvPr>
            <p:ph type="body" idx="4294967295"/>
          </p:nvPr>
        </p:nvSpPr>
        <p:spPr>
          <a:xfrm>
            <a:off x="398463" y="1049424"/>
            <a:ext cx="11383963" cy="4822825"/>
          </a:xfrm>
          <a:prstGeom prst="rect">
            <a:avLst/>
          </a:prstGeom>
          <a:noFill/>
          <a:ln>
            <a:noFill/>
          </a:ln>
        </p:spPr>
        <p:txBody>
          <a:bodyPr wrap="square" lIns="91425" tIns="45700" rIns="91425" bIns="45700" anchor="t" anchorCtr="0">
            <a:noAutofit/>
          </a:bodyPr>
          <a:lstStyle/>
          <a:p>
            <a:pPr marL="355600" marR="0" lvl="0" indent="-571500" rtl="0">
              <a:lnSpc>
                <a:spcPct val="100000"/>
              </a:lnSpc>
              <a:spcBef>
                <a:spcPts val="0"/>
              </a:spcBef>
              <a:spcAft>
                <a:spcPts val="600"/>
              </a:spcAft>
              <a:buClr>
                <a:schemeClr val="dk2"/>
              </a:buClr>
              <a:buSzPct val="100000"/>
              <a:buFont typeface="Arial" charset="0"/>
              <a:buChar char="•"/>
            </a:pPr>
            <a:r>
              <a:rPr lang="en-US" sz="4200" i="0" u="none" strike="noStrike" cap="none" dirty="0">
                <a:latin typeface="Calibri"/>
                <a:ea typeface="Calibri"/>
                <a:cs typeface="Calibri"/>
                <a:sym typeface="Calibri"/>
              </a:rPr>
              <a:t>What systems and structures will you need to think about </a:t>
            </a:r>
            <a:r>
              <a:rPr lang="en-US" sz="4200" b="1" i="1" u="none" strike="noStrike" cap="none" dirty="0">
                <a:latin typeface="Calibri"/>
                <a:ea typeface="Calibri"/>
                <a:cs typeface="Calibri"/>
                <a:sym typeface="Calibri"/>
              </a:rPr>
              <a:t>before</a:t>
            </a:r>
            <a:r>
              <a:rPr lang="en-US" sz="4200" i="0" u="none" strike="noStrike" cap="none" dirty="0">
                <a:latin typeface="Calibri"/>
                <a:ea typeface="Calibri"/>
                <a:cs typeface="Calibri"/>
                <a:sym typeface="Calibri"/>
              </a:rPr>
              <a:t> you bring this work back to your school?</a:t>
            </a:r>
          </a:p>
        </p:txBody>
      </p:sp>
      <p:sp>
        <p:nvSpPr>
          <p:cNvPr id="904" name="Shape 904"/>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en-US" sz="4000" b="0" i="0" u="none" strike="noStrike" cap="none" dirty="0">
                <a:solidFill>
                  <a:schemeClr val="lt1"/>
                </a:solidFill>
                <a:latin typeface="Calibri"/>
                <a:ea typeface="Calibri"/>
                <a:cs typeface="Calibri"/>
                <a:sym typeface="Calibri"/>
              </a:rPr>
              <a:t>Habits</a:t>
            </a:r>
          </a:p>
        </p:txBody>
      </p:sp>
    </p:spTree>
    <p:extLst>
      <p:ext uri="{BB962C8B-B14F-4D97-AF65-F5344CB8AC3E}">
        <p14:creationId xmlns:p14="http://schemas.microsoft.com/office/powerpoint/2010/main" val="1704623528"/>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Shape 1084"/>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20294" y="756955"/>
            <a:ext cx="1305755" cy="1433146"/>
          </a:xfrm>
          <a:prstGeom prst="rect">
            <a:avLst/>
          </a:prstGeom>
        </p:spPr>
      </p:pic>
      <p:sp>
        <p:nvSpPr>
          <p:cNvPr id="1085" name="Shape 1085"/>
          <p:cNvSpPr txBox="1">
            <a:spLocks noGrp="1"/>
          </p:cNvSpPr>
          <p:nvPr>
            <p:ph type="sldNum" idx="4294967295"/>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141</a:t>
            </a:fld>
            <a:endParaRPr lang="en-US" sz="1600" dirty="0">
              <a:solidFill>
                <a:schemeClr val="dk1"/>
              </a:solidFill>
              <a:latin typeface="Calibri"/>
              <a:ea typeface="Calibri"/>
              <a:cs typeface="Calibri"/>
              <a:sym typeface="Calibri"/>
            </a:endParaRPr>
          </a:p>
        </p:txBody>
      </p:sp>
      <p:sp>
        <p:nvSpPr>
          <p:cNvPr id="1086" name="Shape 1086"/>
          <p:cNvSpPr txBox="1">
            <a:spLocks noGrp="1"/>
          </p:cNvSpPr>
          <p:nvPr>
            <p:ph type="body" idx="4294967295"/>
          </p:nvPr>
        </p:nvSpPr>
        <p:spPr>
          <a:xfrm>
            <a:off x="404018" y="1060045"/>
            <a:ext cx="11452400" cy="4822825"/>
          </a:xfrm>
          <a:prstGeom prst="rect">
            <a:avLst/>
          </a:prstGeom>
          <a:noFill/>
          <a:ln>
            <a:noFill/>
          </a:ln>
        </p:spPr>
        <p:txBody>
          <a:bodyPr wrap="square" lIns="91425" tIns="45700" rIns="91425" bIns="45700" anchor="t" anchorCtr="0">
            <a:noAutofit/>
          </a:bodyPr>
          <a:lstStyle/>
          <a:p>
            <a:pPr marL="0" marR="0" lvl="0" indent="-241300" algn="ctr" rtl="0">
              <a:lnSpc>
                <a:spcPct val="100000"/>
              </a:lnSpc>
              <a:spcBef>
                <a:spcPts val="0"/>
              </a:spcBef>
              <a:spcAft>
                <a:spcPts val="1200"/>
              </a:spcAft>
              <a:buClr>
                <a:srgbClr val="AE508B"/>
              </a:buClr>
              <a:buSzPct val="100000"/>
              <a:buFont typeface="Arial"/>
              <a:buNone/>
            </a:pPr>
            <a:r>
              <a:rPr lang="en-US" sz="4200" b="1" i="0" u="none" strike="noStrike" cap="none" dirty="0">
                <a:solidFill>
                  <a:srgbClr val="AE508B"/>
                </a:solidFill>
                <a:latin typeface="Calibri" charset="0"/>
                <a:ea typeface="Calibri" charset="0"/>
                <a:cs typeface="Calibri" charset="0"/>
                <a:sym typeface="Calibri"/>
              </a:rPr>
              <a:t>With your pelican partner, discuss…</a:t>
            </a:r>
          </a:p>
          <a:p>
            <a:pPr marL="228600" marR="0" lvl="0" indent="-228600" algn="l" rtl="0">
              <a:lnSpc>
                <a:spcPct val="100000"/>
              </a:lnSpc>
              <a:spcBef>
                <a:spcPts val="1000"/>
              </a:spcBef>
              <a:spcAft>
                <a:spcPts val="1200"/>
              </a:spcAft>
              <a:buClr>
                <a:srgbClr val="797878"/>
              </a:buClr>
              <a:buSzPct val="100000"/>
              <a:buFont typeface="Arial"/>
              <a:buChar char="•"/>
            </a:pPr>
            <a:r>
              <a:rPr lang="en-US" sz="4200" b="0" i="0" u="none" strike="noStrike" cap="none" dirty="0">
                <a:latin typeface="Calibri" charset="0"/>
                <a:ea typeface="Calibri" charset="0"/>
                <a:cs typeface="Calibri" charset="0"/>
                <a:sym typeface="Calibri"/>
              </a:rPr>
              <a:t>What resonated most with you about the Heart, Head, Habits model?</a:t>
            </a:r>
          </a:p>
          <a:p>
            <a:pPr marL="228600" marR="0" lvl="0" indent="-228600" algn="l" rtl="0">
              <a:lnSpc>
                <a:spcPct val="100000"/>
              </a:lnSpc>
              <a:spcBef>
                <a:spcPts val="1000"/>
              </a:spcBef>
              <a:spcAft>
                <a:spcPts val="1200"/>
              </a:spcAft>
              <a:buClr>
                <a:srgbClr val="797878"/>
              </a:buClr>
              <a:buSzPct val="100000"/>
              <a:buFont typeface="Arial"/>
              <a:buChar char="•"/>
            </a:pPr>
            <a:r>
              <a:rPr lang="en-US" sz="4200" b="0" i="0" u="none" strike="noStrike" cap="none" dirty="0">
                <a:latin typeface="Calibri" charset="0"/>
                <a:ea typeface="Calibri" charset="0"/>
                <a:cs typeface="Calibri" charset="0"/>
                <a:sym typeface="Calibri"/>
              </a:rPr>
              <a:t>Which of the components do you anticipate will be the biggest lift for you in bringing this work back to your school? Why?</a:t>
            </a:r>
          </a:p>
        </p:txBody>
      </p:sp>
      <p:sp>
        <p:nvSpPr>
          <p:cNvPr id="1087" name="Shape 1087"/>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en-US" sz="4000" b="0" i="0" u="none" strike="noStrike" cap="none" dirty="0">
                <a:solidFill>
                  <a:schemeClr val="lt1"/>
                </a:solidFill>
                <a:latin typeface="Calibri"/>
                <a:ea typeface="Calibri"/>
                <a:cs typeface="Calibri"/>
                <a:sym typeface="Calibri"/>
              </a:rPr>
              <a:t>Let’s Discuss!</a:t>
            </a:r>
          </a:p>
        </p:txBody>
      </p:sp>
    </p:spTree>
    <p:extLst>
      <p:ext uri="{BB962C8B-B14F-4D97-AF65-F5344CB8AC3E}">
        <p14:creationId xmlns:p14="http://schemas.microsoft.com/office/powerpoint/2010/main" val="1072329663"/>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7500" b="1" dirty="0"/>
              <a:t>Take a break!</a:t>
            </a:r>
          </a:p>
        </p:txBody>
      </p:sp>
    </p:spTree>
    <p:extLst>
      <p:ext uri="{BB962C8B-B14F-4D97-AF65-F5344CB8AC3E}">
        <p14:creationId xmlns:p14="http://schemas.microsoft.com/office/powerpoint/2010/main" val="893880452"/>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Shape 1092"/>
        <p:cNvGrpSpPr/>
        <p:nvPr/>
      </p:nvGrpSpPr>
      <p:grpSpPr>
        <a:xfrm>
          <a:off x="0" y="0"/>
          <a:ext cx="0" cy="0"/>
          <a:chOff x="0" y="0"/>
          <a:chExt cx="0" cy="0"/>
        </a:xfrm>
      </p:grpSpPr>
      <p:sp>
        <p:nvSpPr>
          <p:cNvPr id="1093" name="Shape 1093"/>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381000" algn="ctr" rtl="0">
              <a:lnSpc>
                <a:spcPct val="90000"/>
              </a:lnSpc>
              <a:spcBef>
                <a:spcPts val="0"/>
              </a:spcBef>
              <a:buClr>
                <a:srgbClr val="5A5A5A"/>
              </a:buClr>
              <a:buSzPct val="100000"/>
              <a:buFont typeface="Calibri"/>
              <a:buNone/>
            </a:pPr>
            <a:r>
              <a:rPr lang="en-US" sz="6000" b="0" i="0" u="none" strike="noStrike" cap="none" dirty="0">
                <a:solidFill>
                  <a:srgbClr val="5A5A5A"/>
                </a:solidFill>
                <a:latin typeface="Calibri"/>
                <a:ea typeface="Calibri"/>
                <a:cs typeface="Calibri"/>
                <a:sym typeface="Calibri"/>
              </a:rPr>
              <a:t>Understanding Your Context</a:t>
            </a:r>
          </a:p>
        </p:txBody>
      </p:sp>
    </p:spTree>
    <p:extLst>
      <p:ext uri="{BB962C8B-B14F-4D97-AF65-F5344CB8AC3E}">
        <p14:creationId xmlns:p14="http://schemas.microsoft.com/office/powerpoint/2010/main" val="1096089399"/>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a:prstGeom prst="rect">
            <a:avLst/>
          </a:prstGeom>
        </p:spPr>
        <p:txBody>
          <a:bodyPr/>
          <a:lstStyle/>
          <a:p>
            <a:fld id="{4080289E-A2FF-0941-931A-EE1328331F47}" type="slidenum">
              <a:rPr lang="en-US" smtClean="0"/>
              <a:pPr/>
              <a:t>144</a:t>
            </a:fld>
            <a:endParaRPr lang="en-US" dirty="0"/>
          </a:p>
        </p:txBody>
      </p:sp>
      <p:sp>
        <p:nvSpPr>
          <p:cNvPr id="7" name="Text Placeholder 6"/>
          <p:cNvSpPr>
            <a:spLocks noGrp="1"/>
          </p:cNvSpPr>
          <p:nvPr>
            <p:ph type="body" sz="quarter" idx="10"/>
          </p:nvPr>
        </p:nvSpPr>
        <p:spPr>
          <a:prstGeom prst="rect">
            <a:avLst/>
          </a:prstGeom>
        </p:spPr>
        <p:txBody>
          <a:bodyPr/>
          <a:lstStyle/>
          <a:p>
            <a:pPr marL="0" indent="0" algn="ctr">
              <a:buNone/>
            </a:pPr>
            <a:r>
              <a:rPr lang="en-US" sz="4500" b="1" dirty="0">
                <a:solidFill>
                  <a:schemeClr val="tx2"/>
                </a:solidFill>
              </a:rPr>
              <a:t>Reflect on your school</a:t>
            </a:r>
          </a:p>
          <a:p>
            <a:pPr>
              <a:buFont typeface="Arial" charset="0"/>
              <a:buChar char="•"/>
            </a:pPr>
            <a:r>
              <a:rPr lang="en-US" sz="4500" dirty="0">
                <a:solidFill>
                  <a:schemeClr val="tx1"/>
                </a:solidFill>
              </a:rPr>
              <a:t>How would you describe the adult culture at your school? Why? What’s your evidence?</a:t>
            </a:r>
          </a:p>
          <a:p>
            <a:pPr>
              <a:buFont typeface="Arial" charset="0"/>
              <a:buChar char="•"/>
            </a:pPr>
            <a:r>
              <a:rPr lang="en-US" sz="4500" dirty="0">
                <a:solidFill>
                  <a:schemeClr val="tx1"/>
                </a:solidFill>
              </a:rPr>
              <a:t>Which teachers and leaders in your school have the most influence over others? Why? What’s your evidence?</a:t>
            </a:r>
          </a:p>
        </p:txBody>
      </p:sp>
      <p:sp>
        <p:nvSpPr>
          <p:cNvPr id="6" name="Title 5"/>
          <p:cNvSpPr>
            <a:spLocks noGrp="1"/>
          </p:cNvSpPr>
          <p:nvPr>
            <p:ph type="title"/>
          </p:nvPr>
        </p:nvSpPr>
        <p:spPr/>
        <p:txBody>
          <a:bodyPr/>
          <a:lstStyle/>
          <a:p>
            <a:r>
              <a:rPr lang="en-US" dirty="0"/>
              <a:t>Do Now</a:t>
            </a:r>
          </a:p>
        </p:txBody>
      </p:sp>
    </p:spTree>
    <p:extLst>
      <p:ext uri="{BB962C8B-B14F-4D97-AF65-F5344CB8AC3E}">
        <p14:creationId xmlns:p14="http://schemas.microsoft.com/office/powerpoint/2010/main" val="963799768"/>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Shape 1105"/>
        <p:cNvGrpSpPr/>
        <p:nvPr/>
      </p:nvGrpSpPr>
      <p:grpSpPr>
        <a:xfrm>
          <a:off x="0" y="0"/>
          <a:ext cx="0" cy="0"/>
          <a:chOff x="0" y="0"/>
          <a:chExt cx="0" cy="0"/>
        </a:xfrm>
      </p:grpSpPr>
      <p:sp>
        <p:nvSpPr>
          <p:cNvPr id="1106" name="Shape 1106"/>
          <p:cNvSpPr txBox="1">
            <a:spLocks noGrp="1"/>
          </p:cNvSpPr>
          <p:nvPr>
            <p:ph type="body" idx="4294967295"/>
          </p:nvPr>
        </p:nvSpPr>
        <p:spPr>
          <a:xfrm>
            <a:off x="398463" y="1193802"/>
            <a:ext cx="11383963" cy="4822825"/>
          </a:xfrm>
          <a:prstGeom prst="rect">
            <a:avLst/>
          </a:prstGeom>
          <a:noFill/>
          <a:ln>
            <a:noFill/>
          </a:ln>
        </p:spPr>
        <p:txBody>
          <a:bodyPr wrap="square" lIns="91425" tIns="45700" rIns="91425" bIns="45700" anchor="t" anchorCtr="0">
            <a:noAutofit/>
          </a:bodyPr>
          <a:lstStyle/>
          <a:p>
            <a:pPr marL="228600" marR="0" lvl="0" indent="-228600" algn="l" rtl="0">
              <a:lnSpc>
                <a:spcPct val="90000"/>
              </a:lnSpc>
              <a:spcBef>
                <a:spcPts val="1000"/>
              </a:spcBef>
              <a:spcAft>
                <a:spcPts val="0"/>
              </a:spcAft>
              <a:buClr>
                <a:schemeClr val="dk1"/>
              </a:buClr>
              <a:buSzPct val="100000"/>
              <a:buFont typeface="Arial"/>
              <a:buChar char="•"/>
            </a:pPr>
            <a:r>
              <a:rPr lang="en-US" sz="4000" b="0" i="0" u="none" strike="noStrike" cap="none" dirty="0">
                <a:latin typeface="Calibri"/>
                <a:ea typeface="Calibri"/>
                <a:cs typeface="Calibri"/>
                <a:sym typeface="Calibri"/>
              </a:rPr>
              <a:t>Perform an analysis of the strengths and areas for growth regarding Guidebook 2.0 professional learning in your district/parish</a:t>
            </a:r>
          </a:p>
          <a:p>
            <a:pPr marL="228600" marR="0" lvl="0" indent="-228600" algn="l" rtl="0">
              <a:lnSpc>
                <a:spcPct val="90000"/>
              </a:lnSpc>
              <a:spcBef>
                <a:spcPts val="1000"/>
              </a:spcBef>
              <a:spcAft>
                <a:spcPts val="0"/>
              </a:spcAft>
              <a:buClr>
                <a:schemeClr val="dk1"/>
              </a:buClr>
              <a:buSzPct val="100000"/>
              <a:buFont typeface="Arial"/>
              <a:buChar char="•"/>
            </a:pPr>
            <a:r>
              <a:rPr lang="en-US" sz="4000" b="0" i="0" u="none" strike="noStrike" cap="none" dirty="0">
                <a:latin typeface="Calibri"/>
                <a:ea typeface="Calibri"/>
                <a:cs typeface="Calibri"/>
                <a:sym typeface="Calibri"/>
              </a:rPr>
              <a:t>Develop strategies to advocate for effective professional learning</a:t>
            </a:r>
          </a:p>
          <a:p>
            <a:pPr marL="228600" marR="0" lvl="0" indent="-228600" algn="l" rtl="0">
              <a:lnSpc>
                <a:spcPct val="90000"/>
              </a:lnSpc>
              <a:spcBef>
                <a:spcPts val="1000"/>
              </a:spcBef>
              <a:spcAft>
                <a:spcPts val="0"/>
              </a:spcAft>
              <a:buClr>
                <a:schemeClr val="dk1"/>
              </a:buClr>
              <a:buSzPct val="100000"/>
              <a:buFont typeface="Arial"/>
              <a:buChar char="•"/>
            </a:pPr>
            <a:r>
              <a:rPr lang="en-US" sz="4000" b="0" i="0" u="none" strike="noStrike" cap="none" dirty="0">
                <a:latin typeface="Calibri"/>
                <a:ea typeface="Calibri"/>
                <a:cs typeface="Calibri"/>
                <a:sym typeface="Calibri"/>
              </a:rPr>
              <a:t>Plan a next step for bringing this work to life in your district</a:t>
            </a:r>
          </a:p>
          <a:p>
            <a:pPr marL="0" marR="0" lvl="0" indent="-177800" algn="l" rtl="0">
              <a:lnSpc>
                <a:spcPct val="90000"/>
              </a:lnSpc>
              <a:spcBef>
                <a:spcPts val="1000"/>
              </a:spcBef>
              <a:buClr>
                <a:srgbClr val="5A5A5A"/>
              </a:buClr>
              <a:buSzPct val="100000"/>
              <a:buFont typeface="Arial"/>
              <a:buNone/>
            </a:pPr>
            <a:endParaRPr sz="2800" b="0" i="0" u="none" strike="noStrike" cap="none">
              <a:solidFill>
                <a:srgbClr val="5A5A5A"/>
              </a:solidFill>
              <a:latin typeface="Calibri"/>
              <a:ea typeface="Calibri"/>
              <a:cs typeface="Calibri"/>
              <a:sym typeface="Calibri"/>
            </a:endParaRPr>
          </a:p>
        </p:txBody>
      </p:sp>
      <p:sp>
        <p:nvSpPr>
          <p:cNvPr id="1107" name="Shape 1107"/>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en-US" sz="4000" b="0" i="0" u="none" strike="noStrike" cap="none" dirty="0">
                <a:solidFill>
                  <a:schemeClr val="lt1"/>
                </a:solidFill>
                <a:latin typeface="Calibri"/>
                <a:ea typeface="Calibri"/>
                <a:cs typeface="Calibri"/>
                <a:sym typeface="Calibri"/>
              </a:rPr>
              <a:t>Session Objectives </a:t>
            </a:r>
          </a:p>
        </p:txBody>
      </p:sp>
      <p:sp>
        <p:nvSpPr>
          <p:cNvPr id="4" name="Shape 1085"/>
          <p:cNvSpPr txBox="1">
            <a:spLocks noGrp="1"/>
          </p:cNvSpPr>
          <p:nvPr>
            <p:ph type="sldNum" idx="4294967295"/>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145</a:t>
            </a:fld>
            <a:endParaRPr lang="en-US" sz="16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69039633"/>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Shape 1120"/>
        <p:cNvGrpSpPr/>
        <p:nvPr/>
      </p:nvGrpSpPr>
      <p:grpSpPr>
        <a:xfrm>
          <a:off x="0" y="0"/>
          <a:ext cx="0" cy="0"/>
          <a:chOff x="0" y="0"/>
          <a:chExt cx="0" cy="0"/>
        </a:xfrm>
      </p:grpSpPr>
      <p:sp>
        <p:nvSpPr>
          <p:cNvPr id="1121" name="Shape 1121"/>
          <p:cNvSpPr txBox="1">
            <a:spLocks noGrp="1"/>
          </p:cNvSpPr>
          <p:nvPr>
            <p:ph type="sldNum" idx="4294967295"/>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146</a:t>
            </a:fld>
            <a:endParaRPr lang="en-US" sz="1600" dirty="0">
              <a:solidFill>
                <a:schemeClr val="dk1"/>
              </a:solidFill>
              <a:latin typeface="Calibri"/>
              <a:ea typeface="Calibri"/>
              <a:cs typeface="Calibri"/>
              <a:sym typeface="Calibri"/>
            </a:endParaRPr>
          </a:p>
        </p:txBody>
      </p:sp>
      <p:sp>
        <p:nvSpPr>
          <p:cNvPr id="1122" name="Shape 1122"/>
          <p:cNvSpPr txBox="1">
            <a:spLocks noGrp="1"/>
          </p:cNvSpPr>
          <p:nvPr>
            <p:ph type="body" idx="4294967295"/>
          </p:nvPr>
        </p:nvSpPr>
        <p:spPr>
          <a:xfrm>
            <a:off x="398463" y="1193802"/>
            <a:ext cx="5424821" cy="4822825"/>
          </a:xfrm>
          <a:prstGeom prst="rect">
            <a:avLst/>
          </a:prstGeom>
          <a:noFill/>
          <a:ln w="31750">
            <a:solidFill>
              <a:schemeClr val="tx2"/>
            </a:solidFill>
          </a:ln>
        </p:spPr>
        <p:txBody>
          <a:bodyPr wrap="square" lIns="91425" tIns="45700" rIns="91425" bIns="45700" anchor="t" anchorCtr="0">
            <a:noAutofit/>
          </a:bodyPr>
          <a:lstStyle/>
          <a:p>
            <a:pPr marL="0" marR="0" lvl="0" indent="-177800" algn="ctr" rtl="0">
              <a:lnSpc>
                <a:spcPct val="100000"/>
              </a:lnSpc>
              <a:spcBef>
                <a:spcPts val="0"/>
              </a:spcBef>
              <a:spcAft>
                <a:spcPts val="1200"/>
              </a:spcAft>
              <a:buClr>
                <a:srgbClr val="5A5A5A"/>
              </a:buClr>
              <a:buSzPct val="100000"/>
              <a:buFont typeface="Arial"/>
              <a:buNone/>
            </a:pPr>
            <a:r>
              <a:rPr lang="en-US" sz="3800" b="1" i="0" u="none" strike="noStrike" cap="none" dirty="0">
                <a:solidFill>
                  <a:schemeClr val="tx2"/>
                </a:solidFill>
                <a:latin typeface="Calibri" charset="0"/>
                <a:ea typeface="Calibri" charset="0"/>
                <a:cs typeface="Calibri" charset="0"/>
                <a:sym typeface="Calibri"/>
              </a:rPr>
              <a:t>Content Leaders will…</a:t>
            </a:r>
          </a:p>
          <a:p>
            <a:pPr marL="0" marR="0" lvl="0" indent="-177800" algn="ctr" rtl="0">
              <a:lnSpc>
                <a:spcPct val="100000"/>
              </a:lnSpc>
              <a:spcBef>
                <a:spcPts val="0"/>
              </a:spcBef>
              <a:spcAft>
                <a:spcPts val="1200"/>
              </a:spcAft>
              <a:buClr>
                <a:srgbClr val="5A5A5A"/>
              </a:buClr>
              <a:buSzPct val="100000"/>
              <a:buFont typeface="Arial"/>
              <a:buNone/>
            </a:pPr>
            <a:r>
              <a:rPr lang="en-US" sz="3800" b="0" i="0" u="none" strike="noStrike" cap="none" dirty="0">
                <a:solidFill>
                  <a:schemeClr val="tx1"/>
                </a:solidFill>
                <a:latin typeface="Calibri" charset="0"/>
                <a:ea typeface="Calibri" charset="0"/>
                <a:cs typeface="Calibri" charset="0"/>
                <a:sym typeface="Calibri"/>
              </a:rPr>
              <a:t>Lead rich and comprehensive </a:t>
            </a:r>
            <a:r>
              <a:rPr lang="en-US" sz="3800" dirty="0">
                <a:solidFill>
                  <a:schemeClr val="tx1"/>
                </a:solidFill>
                <a:latin typeface="Calibri" charset="0"/>
                <a:ea typeface="Calibri" charset="0"/>
                <a:cs typeface="Calibri" charset="0"/>
              </a:rPr>
              <a:t>professional learning </a:t>
            </a:r>
            <a:r>
              <a:rPr lang="en-US" sz="3800" b="0" i="0" u="none" strike="noStrike" cap="none" dirty="0">
                <a:solidFill>
                  <a:schemeClr val="tx1"/>
                </a:solidFill>
                <a:latin typeface="Calibri" charset="0"/>
                <a:ea typeface="Calibri" charset="0"/>
                <a:cs typeface="Calibri" charset="0"/>
                <a:sym typeface="Calibri"/>
              </a:rPr>
              <a:t>on the ELA Guidebooks 2.0 by turn-keying the 6 content modules</a:t>
            </a:r>
          </a:p>
        </p:txBody>
      </p:sp>
      <p:sp>
        <p:nvSpPr>
          <p:cNvPr id="1123" name="Shape 1123"/>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en-US" sz="4000" b="0" i="0" u="none" strike="noStrike" cap="none" dirty="0">
                <a:solidFill>
                  <a:schemeClr val="lt1"/>
                </a:solidFill>
                <a:latin typeface="Calibri"/>
                <a:ea typeface="Calibri"/>
                <a:cs typeface="Calibri"/>
                <a:sym typeface="Calibri"/>
              </a:rPr>
              <a:t>The Vision</a:t>
            </a:r>
          </a:p>
        </p:txBody>
      </p:sp>
      <p:sp>
        <p:nvSpPr>
          <p:cNvPr id="3" name="Rectangle 2"/>
          <p:cNvSpPr/>
          <p:nvPr/>
        </p:nvSpPr>
        <p:spPr>
          <a:xfrm>
            <a:off x="6452564" y="1193802"/>
            <a:ext cx="5403854" cy="4846320"/>
          </a:xfrm>
          <a:prstGeom prst="rect">
            <a:avLst/>
          </a:prstGeom>
          <a:ln w="31750">
            <a:solidFill>
              <a:schemeClr val="tx2"/>
            </a:solidFill>
          </a:ln>
        </p:spPr>
        <p:txBody>
          <a:bodyPr wrap="square">
            <a:spAutoFit/>
          </a:bodyPr>
          <a:lstStyle/>
          <a:p>
            <a:pPr lvl="0" algn="ctr">
              <a:spcAft>
                <a:spcPts val="1200"/>
              </a:spcAft>
              <a:buClr>
                <a:srgbClr val="5A5A5A"/>
              </a:buClr>
              <a:buSzPct val="100000"/>
            </a:pPr>
            <a:r>
              <a:rPr lang="en-US" sz="3800" b="1" dirty="0">
                <a:solidFill>
                  <a:schemeClr val="tx2"/>
                </a:solidFill>
                <a:latin typeface="Calibri"/>
                <a:ea typeface="Calibri"/>
                <a:cs typeface="Calibri"/>
                <a:sym typeface="Calibri"/>
              </a:rPr>
              <a:t>In order to</a:t>
            </a:r>
            <a:r>
              <a:rPr lang="is-IS" sz="3800" b="1">
                <a:solidFill>
                  <a:schemeClr val="tx2"/>
                </a:solidFill>
                <a:latin typeface="Calibri"/>
                <a:ea typeface="Calibri"/>
                <a:cs typeface="Calibri"/>
                <a:sym typeface="Calibri"/>
              </a:rPr>
              <a:t>….</a:t>
            </a:r>
            <a:r>
              <a:rPr lang="en-US" sz="3800" b="1" dirty="0">
                <a:solidFill>
                  <a:schemeClr val="tx2"/>
                </a:solidFill>
                <a:latin typeface="Calibri"/>
                <a:ea typeface="Calibri"/>
                <a:cs typeface="Calibri"/>
                <a:sym typeface="Calibri"/>
              </a:rPr>
              <a:t> </a:t>
            </a:r>
          </a:p>
          <a:p>
            <a:pPr lvl="0" algn="ctr">
              <a:spcAft>
                <a:spcPts val="1200"/>
              </a:spcAft>
              <a:buClr>
                <a:srgbClr val="5A5A5A"/>
              </a:buClr>
              <a:buSzPct val="100000"/>
            </a:pPr>
            <a:r>
              <a:rPr lang="en-US" sz="3800" dirty="0">
                <a:solidFill>
                  <a:srgbClr val="797878"/>
                </a:solidFill>
                <a:latin typeface="Calibri"/>
                <a:ea typeface="Calibri"/>
                <a:cs typeface="Calibri"/>
                <a:sym typeface="Calibri"/>
              </a:rPr>
              <a:t>Support teachers in implementing the Guidebooks with integrity and to create a positive learning community at their schools</a:t>
            </a:r>
          </a:p>
        </p:txBody>
      </p:sp>
    </p:spTree>
    <p:extLst>
      <p:ext uri="{BB962C8B-B14F-4D97-AF65-F5344CB8AC3E}">
        <p14:creationId xmlns:p14="http://schemas.microsoft.com/office/powerpoint/2010/main" val="1104882229"/>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Shape 1128"/>
        <p:cNvGrpSpPr/>
        <p:nvPr/>
      </p:nvGrpSpPr>
      <p:grpSpPr>
        <a:xfrm>
          <a:off x="0" y="0"/>
          <a:ext cx="0" cy="0"/>
          <a:chOff x="0" y="0"/>
          <a:chExt cx="0" cy="0"/>
        </a:xfrm>
      </p:grpSpPr>
      <p:sp>
        <p:nvSpPr>
          <p:cNvPr id="1129" name="Shape 1129"/>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marL="0" marR="0" lvl="0" indent="-228600" algn="l" rtl="0">
              <a:lnSpc>
                <a:spcPct val="90000"/>
              </a:lnSpc>
              <a:spcBef>
                <a:spcPts val="0"/>
              </a:spcBef>
              <a:buClr>
                <a:schemeClr val="lt1"/>
              </a:buClr>
              <a:buSzPct val="100000"/>
              <a:buFont typeface="Calibri"/>
              <a:buNone/>
            </a:pPr>
            <a:r>
              <a:rPr lang="en-US" sz="3600" b="0" i="0" u="none" strike="noStrike" cap="none" dirty="0">
                <a:solidFill>
                  <a:schemeClr val="lt1"/>
                </a:solidFill>
                <a:latin typeface="Calibri"/>
                <a:ea typeface="Calibri"/>
                <a:cs typeface="Calibri"/>
                <a:sym typeface="Calibri"/>
              </a:rPr>
              <a:t>The Question</a:t>
            </a:r>
            <a:r>
              <a:rPr lang="is-IS" sz="3600" b="0" i="0" u="none" strike="noStrike" cap="none">
                <a:solidFill>
                  <a:schemeClr val="lt1"/>
                </a:solidFill>
                <a:latin typeface="Calibri"/>
                <a:ea typeface="Calibri"/>
                <a:cs typeface="Calibri"/>
                <a:sym typeface="Calibri"/>
              </a:rPr>
              <a:t>…</a:t>
            </a:r>
            <a:endParaRPr lang="en-US" sz="3600" b="0" i="0" u="none" strike="noStrike" cap="none" dirty="0">
              <a:solidFill>
                <a:schemeClr val="lt1"/>
              </a:solidFill>
              <a:latin typeface="Calibri"/>
              <a:ea typeface="Calibri"/>
              <a:cs typeface="Calibri"/>
              <a:sym typeface="Calibri"/>
            </a:endParaRPr>
          </a:p>
        </p:txBody>
      </p:sp>
      <p:sp>
        <p:nvSpPr>
          <p:cNvPr id="17" name="Shape 1085"/>
          <p:cNvSpPr txBox="1">
            <a:spLocks noGrp="1"/>
          </p:cNvSpPr>
          <p:nvPr>
            <p:ph type="sldNum" idx="4294967295"/>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147</a:t>
            </a:fld>
            <a:endParaRPr lang="en-US" sz="1600" dirty="0">
              <a:solidFill>
                <a:schemeClr val="dk1"/>
              </a:solidFill>
              <a:latin typeface="Calibri"/>
              <a:ea typeface="Calibri"/>
              <a:cs typeface="Calibri"/>
              <a:sym typeface="Calibri"/>
            </a:endParaRPr>
          </a:p>
        </p:txBody>
      </p:sp>
      <p:sp>
        <p:nvSpPr>
          <p:cNvPr id="2" name="TextBox 1"/>
          <p:cNvSpPr txBox="1"/>
          <p:nvPr/>
        </p:nvSpPr>
        <p:spPr>
          <a:xfrm>
            <a:off x="669758" y="2642905"/>
            <a:ext cx="10852484" cy="1785104"/>
          </a:xfrm>
          <a:prstGeom prst="rect">
            <a:avLst/>
          </a:prstGeom>
          <a:noFill/>
        </p:spPr>
        <p:txBody>
          <a:bodyPr wrap="square" rtlCol="0">
            <a:spAutoFit/>
          </a:bodyPr>
          <a:lstStyle/>
          <a:p>
            <a:pPr algn="ctr"/>
            <a:r>
              <a:rPr lang="en-US" sz="6500" b="1" dirty="0">
                <a:solidFill>
                  <a:schemeClr val="tx2"/>
                </a:solidFill>
                <a:latin typeface="Calibri" charset="0"/>
                <a:ea typeface="Calibri" charset="0"/>
                <a:cs typeface="Calibri" charset="0"/>
              </a:rPr>
              <a:t>How do we get there?</a:t>
            </a:r>
          </a:p>
          <a:p>
            <a:endParaRPr lang="en-US" sz="4500" dirty="0">
              <a:latin typeface="Calibri" charset="0"/>
              <a:ea typeface="Calibri" charset="0"/>
              <a:cs typeface="Calibri" charset="0"/>
            </a:endParaRPr>
          </a:p>
        </p:txBody>
      </p:sp>
    </p:spTree>
    <p:extLst>
      <p:ext uri="{BB962C8B-B14F-4D97-AF65-F5344CB8AC3E}">
        <p14:creationId xmlns:p14="http://schemas.microsoft.com/office/powerpoint/2010/main" val="194829822"/>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Shape 1148"/>
        <p:cNvGrpSpPr/>
        <p:nvPr/>
      </p:nvGrpSpPr>
      <p:grpSpPr>
        <a:xfrm>
          <a:off x="0" y="0"/>
          <a:ext cx="0" cy="0"/>
          <a:chOff x="0" y="0"/>
          <a:chExt cx="0" cy="0"/>
        </a:xfrm>
      </p:grpSpPr>
      <p:sp>
        <p:nvSpPr>
          <p:cNvPr id="1149" name="Shape 1149"/>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en-US" sz="4000" b="0" i="0" u="none" strike="noStrike" cap="none" dirty="0">
                <a:solidFill>
                  <a:schemeClr val="lt1"/>
                </a:solidFill>
                <a:latin typeface="Calibri"/>
                <a:ea typeface="Calibri"/>
                <a:cs typeface="Calibri"/>
                <a:sym typeface="Calibri"/>
              </a:rPr>
              <a:t>SWOT Analysis</a:t>
            </a:r>
          </a:p>
        </p:txBody>
      </p:sp>
      <p:sp>
        <p:nvSpPr>
          <p:cNvPr id="1150" name="Shape 1150"/>
          <p:cNvSpPr txBox="1">
            <a:spLocks noGrp="1"/>
          </p:cNvSpPr>
          <p:nvPr>
            <p:ph type="body" idx="4294967295"/>
          </p:nvPr>
        </p:nvSpPr>
        <p:spPr>
          <a:xfrm>
            <a:off x="398463" y="1193802"/>
            <a:ext cx="11302469" cy="4822825"/>
          </a:xfrm>
          <a:prstGeom prst="rect">
            <a:avLst/>
          </a:prstGeom>
          <a:noFill/>
          <a:ln>
            <a:noFill/>
          </a:ln>
        </p:spPr>
        <p:txBody>
          <a:bodyPr wrap="square" lIns="91425" tIns="45700" rIns="91425" bIns="45700" anchor="t" anchorCtr="0">
            <a:noAutofit/>
          </a:bodyPr>
          <a:lstStyle/>
          <a:p>
            <a:pPr marL="0" marR="0" lvl="0" indent="-203200" rtl="0">
              <a:lnSpc>
                <a:spcPct val="100000"/>
              </a:lnSpc>
              <a:spcBef>
                <a:spcPts val="0"/>
              </a:spcBef>
              <a:spcAft>
                <a:spcPts val="1200"/>
              </a:spcAft>
              <a:buClr>
                <a:srgbClr val="5A5A5A"/>
              </a:buClr>
              <a:buSzPct val="100000"/>
              <a:buFont typeface="Arial"/>
              <a:buNone/>
            </a:pPr>
            <a:r>
              <a:rPr lang="en-US" sz="3600" b="0" i="0" u="none" strike="noStrike" cap="none" dirty="0">
                <a:solidFill>
                  <a:schemeClr val="tx1"/>
                </a:solidFill>
                <a:latin typeface="Calibri" charset="0"/>
                <a:ea typeface="Calibri" charset="0"/>
                <a:cs typeface="Calibri" charset="0"/>
                <a:sym typeface="Calibri"/>
              </a:rPr>
              <a:t>What are the…</a:t>
            </a:r>
          </a:p>
          <a:p>
            <a:pPr marL="254000" indent="-457200">
              <a:lnSpc>
                <a:spcPct val="100000"/>
              </a:lnSpc>
              <a:spcBef>
                <a:spcPts val="0"/>
              </a:spcBef>
              <a:spcAft>
                <a:spcPts val="1200"/>
              </a:spcAft>
            </a:pPr>
            <a:r>
              <a:rPr lang="en-US" sz="3600" b="1" i="0" u="sng" strike="noStrike" cap="none" dirty="0">
                <a:solidFill>
                  <a:schemeClr val="tx2"/>
                </a:solidFill>
                <a:latin typeface="Calibri" charset="0"/>
                <a:ea typeface="Calibri" charset="0"/>
                <a:cs typeface="Calibri" charset="0"/>
                <a:sym typeface="Calibri"/>
              </a:rPr>
              <a:t>S</a:t>
            </a:r>
            <a:r>
              <a:rPr lang="en-US" sz="3600" b="0" i="0" u="none" strike="noStrike" cap="none" dirty="0">
                <a:solidFill>
                  <a:schemeClr val="tx1"/>
                </a:solidFill>
                <a:latin typeface="Calibri" charset="0"/>
                <a:ea typeface="Calibri" charset="0"/>
                <a:cs typeface="Calibri" charset="0"/>
                <a:sym typeface="Calibri"/>
              </a:rPr>
              <a:t>trengths</a:t>
            </a:r>
            <a:r>
              <a:rPr lang="en-US" sz="3600" dirty="0">
                <a:solidFill>
                  <a:schemeClr val="tx1"/>
                </a:solidFill>
                <a:latin typeface="Calibri" charset="0"/>
                <a:ea typeface="Calibri" charset="0"/>
                <a:cs typeface="Calibri" charset="0"/>
              </a:rPr>
              <a:t>   </a:t>
            </a:r>
          </a:p>
          <a:p>
            <a:pPr marL="254000" indent="-457200">
              <a:lnSpc>
                <a:spcPct val="100000"/>
              </a:lnSpc>
              <a:spcBef>
                <a:spcPts val="0"/>
              </a:spcBef>
              <a:spcAft>
                <a:spcPts val="1200"/>
              </a:spcAft>
            </a:pPr>
            <a:r>
              <a:rPr lang="en-US" sz="3600" b="1" i="0" u="sng" strike="noStrike" cap="none" dirty="0">
                <a:solidFill>
                  <a:srgbClr val="AE508B"/>
                </a:solidFill>
                <a:latin typeface="Calibri" charset="0"/>
                <a:ea typeface="Calibri" charset="0"/>
                <a:cs typeface="Calibri" charset="0"/>
                <a:sym typeface="Calibri"/>
              </a:rPr>
              <a:t>W</a:t>
            </a:r>
            <a:r>
              <a:rPr lang="en-US" sz="3600" b="0" i="0" u="none" strike="noStrike" cap="none" dirty="0">
                <a:solidFill>
                  <a:schemeClr val="tx1"/>
                </a:solidFill>
                <a:latin typeface="Calibri" charset="0"/>
                <a:ea typeface="Calibri" charset="0"/>
                <a:cs typeface="Calibri" charset="0"/>
                <a:sym typeface="Calibri"/>
              </a:rPr>
              <a:t>eaknesses</a:t>
            </a:r>
            <a:r>
              <a:rPr lang="en-US" sz="3600" dirty="0">
                <a:solidFill>
                  <a:schemeClr val="tx1"/>
                </a:solidFill>
                <a:latin typeface="Calibri" charset="0"/>
                <a:ea typeface="Calibri" charset="0"/>
                <a:cs typeface="Calibri" charset="0"/>
              </a:rPr>
              <a:t>   </a:t>
            </a:r>
          </a:p>
          <a:p>
            <a:pPr marL="254000" indent="-457200">
              <a:lnSpc>
                <a:spcPct val="100000"/>
              </a:lnSpc>
              <a:spcBef>
                <a:spcPts val="0"/>
              </a:spcBef>
              <a:spcAft>
                <a:spcPts val="1200"/>
              </a:spcAft>
            </a:pPr>
            <a:r>
              <a:rPr lang="en-US" sz="3600" b="1" i="0" u="sng" strike="noStrike" cap="none" dirty="0">
                <a:solidFill>
                  <a:srgbClr val="AE508B"/>
                </a:solidFill>
                <a:latin typeface="Calibri" charset="0"/>
                <a:ea typeface="Calibri" charset="0"/>
                <a:cs typeface="Calibri" charset="0"/>
                <a:sym typeface="Calibri"/>
              </a:rPr>
              <a:t>O</a:t>
            </a:r>
            <a:r>
              <a:rPr lang="en-US" sz="3600" b="0" i="0" u="none" strike="noStrike" cap="none" dirty="0">
                <a:solidFill>
                  <a:schemeClr val="tx1"/>
                </a:solidFill>
                <a:latin typeface="Calibri" charset="0"/>
                <a:ea typeface="Calibri" charset="0"/>
                <a:cs typeface="Calibri" charset="0"/>
                <a:sym typeface="Calibri"/>
              </a:rPr>
              <a:t>pportunities and </a:t>
            </a:r>
            <a:endParaRPr lang="en-US" sz="3600" dirty="0">
              <a:solidFill>
                <a:schemeClr val="tx1"/>
              </a:solidFill>
              <a:latin typeface="Calibri" charset="0"/>
              <a:ea typeface="Calibri" charset="0"/>
              <a:cs typeface="Calibri" charset="0"/>
            </a:endParaRPr>
          </a:p>
          <a:p>
            <a:pPr marL="254000" indent="-457200">
              <a:lnSpc>
                <a:spcPct val="100000"/>
              </a:lnSpc>
              <a:spcBef>
                <a:spcPts val="0"/>
              </a:spcBef>
              <a:spcAft>
                <a:spcPts val="1200"/>
              </a:spcAft>
            </a:pPr>
            <a:r>
              <a:rPr lang="en-US" sz="3600" b="1" i="0" u="sng" strike="noStrike" cap="none" dirty="0">
                <a:solidFill>
                  <a:srgbClr val="AE508B"/>
                </a:solidFill>
                <a:latin typeface="Calibri" charset="0"/>
                <a:ea typeface="Calibri" charset="0"/>
                <a:cs typeface="Calibri" charset="0"/>
                <a:sym typeface="Calibri"/>
              </a:rPr>
              <a:t>T</a:t>
            </a:r>
            <a:r>
              <a:rPr lang="en-US" sz="3600" b="0" i="0" u="none" strike="noStrike" cap="none" dirty="0">
                <a:solidFill>
                  <a:schemeClr val="tx1"/>
                </a:solidFill>
                <a:latin typeface="Calibri" charset="0"/>
                <a:ea typeface="Calibri" charset="0"/>
                <a:cs typeface="Calibri" charset="0"/>
                <a:sym typeface="Calibri"/>
              </a:rPr>
              <a:t>hreats </a:t>
            </a:r>
          </a:p>
          <a:p>
            <a:pPr marL="0" lvl="0" indent="0" algn="ctr">
              <a:lnSpc>
                <a:spcPct val="100000"/>
              </a:lnSpc>
              <a:spcBef>
                <a:spcPts val="0"/>
              </a:spcBef>
              <a:spcAft>
                <a:spcPts val="1200"/>
              </a:spcAft>
              <a:buNone/>
            </a:pPr>
            <a:r>
              <a:rPr lang="is-IS" sz="3600">
                <a:solidFill>
                  <a:schemeClr val="tx1"/>
                </a:solidFill>
                <a:latin typeface="Calibri" charset="0"/>
                <a:ea typeface="Calibri" charset="0"/>
                <a:cs typeface="Calibri" charset="0"/>
              </a:rPr>
              <a:t>…</a:t>
            </a:r>
            <a:r>
              <a:rPr lang="en-US" sz="3600" dirty="0">
                <a:solidFill>
                  <a:schemeClr val="tx1"/>
                </a:solidFill>
                <a:latin typeface="Calibri" charset="0"/>
                <a:ea typeface="Calibri" charset="0"/>
                <a:cs typeface="Calibri" charset="0"/>
              </a:rPr>
              <a:t>that you must take into consideration when bringing this work to life in your school or district?</a:t>
            </a:r>
          </a:p>
          <a:p>
            <a:pPr marL="0" indent="0">
              <a:lnSpc>
                <a:spcPct val="100000"/>
              </a:lnSpc>
              <a:spcBef>
                <a:spcPts val="0"/>
              </a:spcBef>
              <a:spcAft>
                <a:spcPts val="1200"/>
              </a:spcAft>
              <a:buNone/>
            </a:pPr>
            <a:endParaRPr lang="en-US" sz="3600" b="0" i="0" u="none" strike="noStrike" cap="none" dirty="0">
              <a:solidFill>
                <a:schemeClr val="tx1"/>
              </a:solidFill>
              <a:sym typeface="Calibri"/>
            </a:endParaRPr>
          </a:p>
        </p:txBody>
      </p:sp>
      <p:sp>
        <p:nvSpPr>
          <p:cNvPr id="4" name="Shape 1085"/>
          <p:cNvSpPr txBox="1">
            <a:spLocks noGrp="1"/>
          </p:cNvSpPr>
          <p:nvPr>
            <p:ph type="sldNum" idx="4294967295"/>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148</a:t>
            </a:fld>
            <a:endParaRPr lang="en-US" sz="1600" dirty="0">
              <a:solidFill>
                <a:schemeClr val="dk1"/>
              </a:solidFill>
              <a:latin typeface="Calibri"/>
              <a:ea typeface="Calibri"/>
              <a:cs typeface="Calibri"/>
              <a:sym typeface="Calibri"/>
            </a:endParaRPr>
          </a:p>
        </p:txBody>
      </p:sp>
      <p:pic>
        <p:nvPicPr>
          <p:cNvPr id="2" name="Picture 1"/>
          <p:cNvPicPr>
            <a:picLocks noChangeAspect="1"/>
          </p:cNvPicPr>
          <p:nvPr/>
        </p:nvPicPr>
        <p:blipFill rotWithShape="1">
          <a:blip r:embed="rId3">
            <a:alphaModFix amt="79000"/>
          </a:blip>
          <a:srcRect l="1879" t="3457" r="2128" b="5185"/>
          <a:stretch/>
        </p:blipFill>
        <p:spPr>
          <a:xfrm>
            <a:off x="5080000" y="1164441"/>
            <a:ext cx="6333064" cy="3593917"/>
          </a:xfrm>
          <a:prstGeom prst="rect">
            <a:avLst/>
          </a:prstGeom>
        </p:spPr>
      </p:pic>
    </p:spTree>
    <p:extLst>
      <p:ext uri="{BB962C8B-B14F-4D97-AF65-F5344CB8AC3E}">
        <p14:creationId xmlns:p14="http://schemas.microsoft.com/office/powerpoint/2010/main" val="1825805177"/>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Shape 1155"/>
        <p:cNvGrpSpPr/>
        <p:nvPr/>
      </p:nvGrpSpPr>
      <p:grpSpPr>
        <a:xfrm>
          <a:off x="0" y="0"/>
          <a:ext cx="0" cy="0"/>
          <a:chOff x="0" y="0"/>
          <a:chExt cx="0" cy="0"/>
        </a:xfrm>
      </p:grpSpPr>
      <p:sp>
        <p:nvSpPr>
          <p:cNvPr id="1156" name="Shape 1156"/>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en-US" sz="4000" b="0" i="0" u="none" strike="noStrike" cap="none" dirty="0">
                <a:solidFill>
                  <a:schemeClr val="lt1"/>
                </a:solidFill>
                <a:latin typeface="Calibri"/>
                <a:ea typeface="Calibri"/>
                <a:cs typeface="Calibri"/>
                <a:sym typeface="Calibri"/>
              </a:rPr>
              <a:t>SWOT Analysis</a:t>
            </a:r>
          </a:p>
        </p:txBody>
      </p:sp>
      <p:sp>
        <p:nvSpPr>
          <p:cNvPr id="1157" name="Shape 1157"/>
          <p:cNvSpPr txBox="1">
            <a:spLocks noGrp="1"/>
          </p:cNvSpPr>
          <p:nvPr>
            <p:ph type="body" idx="4294967295"/>
          </p:nvPr>
        </p:nvSpPr>
        <p:spPr>
          <a:xfrm>
            <a:off x="398463" y="1014720"/>
            <a:ext cx="11383963" cy="4822825"/>
          </a:xfrm>
          <a:prstGeom prst="rect">
            <a:avLst/>
          </a:prstGeom>
          <a:noFill/>
          <a:ln>
            <a:noFill/>
          </a:ln>
        </p:spPr>
        <p:txBody>
          <a:bodyPr wrap="square" lIns="91425" tIns="45700" rIns="91425" bIns="45700" anchor="t" anchorCtr="0">
            <a:noAutofit/>
          </a:bodyPr>
          <a:lstStyle/>
          <a:p>
            <a:pPr marL="228600" marR="0" lvl="0" indent="-228600" algn="l" rtl="0">
              <a:lnSpc>
                <a:spcPct val="90000"/>
              </a:lnSpc>
              <a:spcBef>
                <a:spcPts val="0"/>
              </a:spcBef>
              <a:spcAft>
                <a:spcPts val="0"/>
              </a:spcAft>
              <a:buClr>
                <a:schemeClr val="dk2"/>
              </a:buClr>
              <a:buSzPct val="100000"/>
              <a:buFont typeface="Arial"/>
              <a:buChar char="•"/>
            </a:pPr>
            <a:r>
              <a:rPr lang="en-US" sz="3200" b="1" i="0" u="none" strike="noStrike" cap="none" dirty="0">
                <a:solidFill>
                  <a:schemeClr val="dk2"/>
                </a:solidFill>
                <a:latin typeface="Calibri" charset="0"/>
                <a:ea typeface="Calibri" charset="0"/>
                <a:cs typeface="Calibri" charset="0"/>
                <a:sym typeface="Calibri"/>
              </a:rPr>
              <a:t>Strengths: </a:t>
            </a:r>
            <a:r>
              <a:rPr lang="en-US" sz="3200" b="0" i="0" u="none" strike="noStrike" cap="none" dirty="0">
                <a:solidFill>
                  <a:schemeClr val="tx1"/>
                </a:solidFill>
                <a:latin typeface="Calibri" charset="0"/>
                <a:ea typeface="Calibri" charset="0"/>
                <a:cs typeface="Calibri" charset="0"/>
                <a:sym typeface="Calibri"/>
              </a:rPr>
              <a:t>What is your district currently doing to support effective PL in ELA?  </a:t>
            </a:r>
            <a:r>
              <a:rPr lang="en-US" sz="3200" dirty="0">
                <a:solidFill>
                  <a:schemeClr val="tx1"/>
                </a:solidFill>
                <a:latin typeface="Calibri" charset="0"/>
                <a:ea typeface="Calibri" charset="0"/>
                <a:cs typeface="Calibri" charset="0"/>
              </a:rPr>
              <a:t>Is there any Guidebooks-specific PL currently happening?</a:t>
            </a:r>
            <a:endParaRPr lang="en-US" sz="3200" b="0" i="0" u="none" strike="noStrike" cap="none" dirty="0">
              <a:solidFill>
                <a:schemeClr val="tx1"/>
              </a:solidFill>
              <a:latin typeface="Calibri" charset="0"/>
              <a:ea typeface="Calibri" charset="0"/>
              <a:cs typeface="Calibri" charset="0"/>
              <a:sym typeface="Calibri"/>
            </a:endParaRPr>
          </a:p>
          <a:p>
            <a:pPr marL="228600" marR="0" lvl="0" indent="-228600" algn="l" rtl="0">
              <a:lnSpc>
                <a:spcPct val="90000"/>
              </a:lnSpc>
              <a:spcBef>
                <a:spcPts val="1000"/>
              </a:spcBef>
              <a:spcAft>
                <a:spcPts val="0"/>
              </a:spcAft>
              <a:buClr>
                <a:srgbClr val="AE508B"/>
              </a:buClr>
              <a:buSzPct val="100000"/>
              <a:buFont typeface="Arial"/>
              <a:buChar char="•"/>
            </a:pPr>
            <a:r>
              <a:rPr lang="en-US" sz="3200" b="1" i="0" u="none" strike="noStrike" cap="none" dirty="0">
                <a:solidFill>
                  <a:srgbClr val="AE508B"/>
                </a:solidFill>
                <a:latin typeface="Calibri" charset="0"/>
                <a:ea typeface="Calibri" charset="0"/>
                <a:cs typeface="Calibri" charset="0"/>
                <a:sym typeface="Calibri"/>
              </a:rPr>
              <a:t>Weaknesses: </a:t>
            </a:r>
            <a:r>
              <a:rPr lang="en-US" sz="3200" b="0" i="0" u="none" strike="noStrike" cap="none" dirty="0">
                <a:solidFill>
                  <a:schemeClr val="tx1"/>
                </a:solidFill>
                <a:latin typeface="Calibri" charset="0"/>
                <a:ea typeface="Calibri" charset="0"/>
                <a:cs typeface="Calibri" charset="0"/>
                <a:sym typeface="Calibri"/>
              </a:rPr>
              <a:t>What must your district improve to ensure that effective Guidebooks PL in ELA can occur?</a:t>
            </a:r>
          </a:p>
          <a:p>
            <a:pPr marL="228600" marR="0" lvl="0" indent="-228600" algn="l" rtl="0">
              <a:lnSpc>
                <a:spcPct val="90000"/>
              </a:lnSpc>
              <a:spcBef>
                <a:spcPts val="1000"/>
              </a:spcBef>
              <a:spcAft>
                <a:spcPts val="0"/>
              </a:spcAft>
              <a:buClr>
                <a:srgbClr val="AE508B"/>
              </a:buClr>
              <a:buSzPct val="100000"/>
              <a:buFont typeface="Arial"/>
              <a:buChar char="•"/>
            </a:pPr>
            <a:r>
              <a:rPr lang="en-US" sz="3200" b="1" i="0" u="none" strike="noStrike" cap="none" dirty="0">
                <a:solidFill>
                  <a:srgbClr val="AE508B"/>
                </a:solidFill>
                <a:latin typeface="Calibri" charset="0"/>
                <a:ea typeface="Calibri" charset="0"/>
                <a:cs typeface="Calibri" charset="0"/>
                <a:sym typeface="Calibri"/>
              </a:rPr>
              <a:t>Opportunities: </a:t>
            </a:r>
            <a:r>
              <a:rPr lang="en-US" sz="3200" b="0" i="0" u="none" strike="noStrike" cap="none" dirty="0">
                <a:solidFill>
                  <a:schemeClr val="tx1"/>
                </a:solidFill>
                <a:latin typeface="Calibri" charset="0"/>
                <a:ea typeface="Calibri" charset="0"/>
                <a:cs typeface="Calibri" charset="0"/>
                <a:sym typeface="Calibri"/>
              </a:rPr>
              <a:t>What opportunities exist for your district to offer  more effective Guidebooks PL in ELA?</a:t>
            </a:r>
          </a:p>
          <a:p>
            <a:pPr marL="228600" marR="0" lvl="0" indent="-228600" algn="l" rtl="0">
              <a:lnSpc>
                <a:spcPct val="90000"/>
              </a:lnSpc>
              <a:spcBef>
                <a:spcPts val="1000"/>
              </a:spcBef>
              <a:spcAft>
                <a:spcPts val="0"/>
              </a:spcAft>
              <a:buClr>
                <a:srgbClr val="AE508B"/>
              </a:buClr>
              <a:buSzPct val="100000"/>
              <a:buFont typeface="Arial"/>
              <a:buChar char="•"/>
            </a:pPr>
            <a:r>
              <a:rPr lang="en-US" sz="3200" b="1" i="0" u="none" strike="noStrike" cap="none" dirty="0">
                <a:solidFill>
                  <a:srgbClr val="AE508B"/>
                </a:solidFill>
                <a:latin typeface="Calibri" charset="0"/>
                <a:ea typeface="Calibri" charset="0"/>
                <a:cs typeface="Calibri" charset="0"/>
                <a:sym typeface="Calibri"/>
              </a:rPr>
              <a:t>Threats: </a:t>
            </a:r>
            <a:r>
              <a:rPr lang="en-US" sz="3200" b="0" i="0" u="none" strike="noStrike" cap="none" dirty="0">
                <a:solidFill>
                  <a:schemeClr val="tx1"/>
                </a:solidFill>
                <a:latin typeface="Calibri" charset="0"/>
                <a:ea typeface="Calibri" charset="0"/>
                <a:cs typeface="Calibri" charset="0"/>
                <a:sym typeface="Calibri"/>
              </a:rPr>
              <a:t>What obstacles are standing in you/your district’s way to offering more effective Guidebooks PL in ELA? What could go wrong?</a:t>
            </a:r>
          </a:p>
          <a:p>
            <a:pPr marL="0" marR="0" lvl="0" indent="-203200" algn="ctr" rtl="0">
              <a:lnSpc>
                <a:spcPct val="90000"/>
              </a:lnSpc>
              <a:spcBef>
                <a:spcPts val="1000"/>
              </a:spcBef>
              <a:buClr>
                <a:srgbClr val="5A5A5A"/>
              </a:buClr>
              <a:buSzPct val="100000"/>
              <a:buFont typeface="Arial"/>
              <a:buNone/>
            </a:pPr>
            <a:endParaRPr sz="3200" b="0" i="0" u="none" strike="noStrike" cap="none">
              <a:solidFill>
                <a:srgbClr val="5A5A5A"/>
              </a:solidFill>
              <a:latin typeface="Calibri"/>
              <a:ea typeface="Calibri"/>
              <a:cs typeface="Calibri"/>
              <a:sym typeface="Calibri"/>
            </a:endParaRPr>
          </a:p>
        </p:txBody>
      </p:sp>
      <p:sp>
        <p:nvSpPr>
          <p:cNvPr id="4" name="Shape 1085"/>
          <p:cNvSpPr txBox="1">
            <a:spLocks noGrp="1"/>
          </p:cNvSpPr>
          <p:nvPr>
            <p:ph type="sldNum" idx="4294967295"/>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149</a:t>
            </a:fld>
            <a:endParaRPr lang="en-US" sz="16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08866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5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5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5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5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Shape 202"/>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15</a:t>
            </a:fld>
            <a:endParaRPr lang="en-US" sz="1600">
              <a:solidFill>
                <a:schemeClr val="dk1"/>
              </a:solidFill>
              <a:latin typeface="Calibri"/>
              <a:ea typeface="Calibri"/>
              <a:cs typeface="Calibri"/>
              <a:sym typeface="Calibri"/>
            </a:endParaRPr>
          </a:p>
        </p:txBody>
      </p:sp>
      <p:sp>
        <p:nvSpPr>
          <p:cNvPr id="203" name="Shape 203"/>
          <p:cNvSpPr txBox="1">
            <a:spLocks noGrp="1"/>
          </p:cNvSpPr>
          <p:nvPr>
            <p:ph type="body" idx="1"/>
          </p:nvPr>
        </p:nvSpPr>
        <p:spPr>
          <a:xfrm>
            <a:off x="398463" y="950394"/>
            <a:ext cx="11383963" cy="4822825"/>
          </a:xfrm>
          <a:prstGeom prst="rect">
            <a:avLst/>
          </a:prstGeom>
          <a:noFill/>
          <a:ln>
            <a:noFill/>
          </a:ln>
        </p:spPr>
        <p:txBody>
          <a:bodyPr wrap="square" lIns="91425" tIns="45700" rIns="91425" bIns="45700" anchor="t" anchorCtr="0">
            <a:noAutofit/>
          </a:bodyPr>
          <a:lstStyle/>
          <a:p>
            <a:pPr marL="228600" marR="0" lvl="0" indent="-228600" algn="l" rtl="0">
              <a:lnSpc>
                <a:spcPct val="90000"/>
              </a:lnSpc>
              <a:spcBef>
                <a:spcPts val="0"/>
              </a:spcBef>
              <a:spcAft>
                <a:spcPts val="0"/>
              </a:spcAft>
              <a:buClr>
                <a:schemeClr val="accent5"/>
              </a:buClr>
              <a:buSzPct val="100000"/>
              <a:buFont typeface="Arial"/>
              <a:buChar char="•"/>
            </a:pPr>
            <a:r>
              <a:rPr lang="en-US" sz="3800" b="1" i="0" u="none" strike="noStrike" cap="none" dirty="0">
                <a:solidFill>
                  <a:schemeClr val="accent5"/>
                </a:solidFill>
                <a:latin typeface="Calibri"/>
                <a:ea typeface="Calibri"/>
                <a:cs typeface="Calibri"/>
                <a:sym typeface="Calibri"/>
              </a:rPr>
              <a:t>Read</a:t>
            </a:r>
            <a:r>
              <a:rPr lang="en-US" sz="3800" b="0" i="0" u="none" strike="noStrike" cap="none" dirty="0">
                <a:solidFill>
                  <a:srgbClr val="5A5A5A"/>
                </a:solidFill>
                <a:latin typeface="Calibri"/>
                <a:ea typeface="Calibri"/>
                <a:cs typeface="Calibri"/>
                <a:sym typeface="Calibri"/>
              </a:rPr>
              <a:t> each quote </a:t>
            </a:r>
          </a:p>
          <a:p>
            <a:pPr marL="228600" marR="0" lvl="0" indent="-228600" algn="l" rtl="0">
              <a:lnSpc>
                <a:spcPct val="90000"/>
              </a:lnSpc>
              <a:spcBef>
                <a:spcPts val="0"/>
              </a:spcBef>
              <a:spcAft>
                <a:spcPts val="0"/>
              </a:spcAft>
              <a:buClr>
                <a:schemeClr val="accent5"/>
              </a:buClr>
              <a:buSzPct val="100000"/>
              <a:buFont typeface="Arial"/>
              <a:buChar char="•"/>
            </a:pPr>
            <a:r>
              <a:rPr lang="en-US" sz="3800" b="1" i="0" u="none" strike="noStrike" cap="none" dirty="0">
                <a:solidFill>
                  <a:schemeClr val="accent5"/>
                </a:solidFill>
                <a:latin typeface="Calibri"/>
                <a:ea typeface="Calibri"/>
                <a:cs typeface="Calibri"/>
                <a:sym typeface="Calibri"/>
              </a:rPr>
              <a:t>Decide: </a:t>
            </a:r>
            <a:r>
              <a:rPr lang="en-US" sz="3800" b="0" i="0" u="none" strike="noStrike" cap="none" dirty="0">
                <a:solidFill>
                  <a:srgbClr val="5A5A5A"/>
                </a:solidFill>
                <a:latin typeface="Calibri"/>
                <a:ea typeface="Calibri"/>
                <a:cs typeface="Calibri"/>
                <a:sym typeface="Calibri"/>
              </a:rPr>
              <a:t>If you could only share one of these quotes with the teachers at your school, which one would you choose? Why?</a:t>
            </a:r>
          </a:p>
          <a:p>
            <a:pPr marL="228600" marR="0" lvl="0" indent="-228600" algn="l" rtl="0">
              <a:lnSpc>
                <a:spcPct val="90000"/>
              </a:lnSpc>
              <a:spcBef>
                <a:spcPts val="1000"/>
              </a:spcBef>
              <a:spcAft>
                <a:spcPts val="0"/>
              </a:spcAft>
              <a:buClr>
                <a:schemeClr val="accent5"/>
              </a:buClr>
              <a:buSzPct val="100000"/>
              <a:buFont typeface="Arial"/>
              <a:buChar char="•"/>
            </a:pPr>
            <a:r>
              <a:rPr lang="en-US" sz="3800" b="1" i="0" u="none" strike="noStrike" cap="none" dirty="0">
                <a:solidFill>
                  <a:schemeClr val="accent5"/>
                </a:solidFill>
                <a:latin typeface="Calibri"/>
                <a:ea typeface="Calibri"/>
                <a:cs typeface="Calibri"/>
                <a:sym typeface="Calibri"/>
              </a:rPr>
              <a:t>Share: </a:t>
            </a:r>
          </a:p>
          <a:p>
            <a:pPr marL="685800" marR="0" lvl="1" indent="-228600" algn="l" rtl="0">
              <a:lnSpc>
                <a:spcPct val="90000"/>
              </a:lnSpc>
              <a:spcBef>
                <a:spcPts val="500"/>
              </a:spcBef>
              <a:spcAft>
                <a:spcPts val="0"/>
              </a:spcAft>
              <a:buClr>
                <a:srgbClr val="5A5A5A"/>
              </a:buClr>
              <a:buSzPct val="100000"/>
              <a:buFont typeface="Arial"/>
              <a:buChar char="•"/>
            </a:pPr>
            <a:r>
              <a:rPr lang="en-US" sz="3400" b="0" i="0" u="none" strike="noStrike" cap="none" dirty="0">
                <a:solidFill>
                  <a:srgbClr val="5A5A5A"/>
                </a:solidFill>
                <a:latin typeface="Calibri"/>
                <a:ea typeface="Calibri"/>
                <a:cs typeface="Calibri"/>
                <a:sym typeface="Calibri"/>
              </a:rPr>
              <a:t>Which quote did you choose</a:t>
            </a:r>
            <a:r>
              <a:rPr lang="en-US" sz="3400" dirty="0"/>
              <a:t> and why? </a:t>
            </a:r>
          </a:p>
          <a:p>
            <a:pPr marL="685800" marR="0" lvl="1" indent="-228600" algn="l" rtl="0">
              <a:lnSpc>
                <a:spcPct val="90000"/>
              </a:lnSpc>
              <a:spcBef>
                <a:spcPts val="500"/>
              </a:spcBef>
              <a:spcAft>
                <a:spcPts val="0"/>
              </a:spcAft>
              <a:buClr>
                <a:srgbClr val="5A5A5A"/>
              </a:buClr>
              <a:buSzPct val="100000"/>
              <a:buFont typeface="Arial"/>
              <a:buChar char="•"/>
            </a:pPr>
            <a:r>
              <a:rPr lang="en-US" sz="3400" b="0" i="0" u="none" strike="noStrike" cap="none" dirty="0">
                <a:solidFill>
                  <a:srgbClr val="5A5A5A"/>
                </a:solidFill>
                <a:latin typeface="Calibri"/>
                <a:ea typeface="Calibri"/>
                <a:cs typeface="Calibri"/>
                <a:sym typeface="Calibri"/>
              </a:rPr>
              <a:t>What impact do you expect or hope this quote would have on the teachers at your school?</a:t>
            </a:r>
          </a:p>
          <a:p>
            <a:pPr marL="685800" marR="0" lvl="1" indent="-228600" algn="l" rtl="0">
              <a:lnSpc>
                <a:spcPct val="90000"/>
              </a:lnSpc>
              <a:spcBef>
                <a:spcPts val="500"/>
              </a:spcBef>
              <a:buClr>
                <a:srgbClr val="5A5A5A"/>
              </a:buClr>
              <a:buSzPct val="100000"/>
              <a:buFont typeface="Arial"/>
              <a:buNone/>
            </a:pPr>
            <a:endParaRPr sz="3400" b="0" i="0" u="none" strike="noStrike" cap="none" dirty="0">
              <a:solidFill>
                <a:srgbClr val="5A5A5A"/>
              </a:solidFill>
              <a:latin typeface="Calibri"/>
              <a:ea typeface="Calibri"/>
              <a:cs typeface="Calibri"/>
              <a:sym typeface="Calibri"/>
            </a:endParaRPr>
          </a:p>
        </p:txBody>
      </p:sp>
      <p:sp>
        <p:nvSpPr>
          <p:cNvPr id="204" name="Shape 204"/>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en-US" sz="4000" b="0" i="0" u="none" strike="noStrike" cap="none">
                <a:solidFill>
                  <a:schemeClr val="lt1"/>
                </a:solidFill>
                <a:latin typeface="Calibri"/>
                <a:ea typeface="Calibri"/>
                <a:cs typeface="Calibri"/>
                <a:sym typeface="Calibri"/>
              </a:rPr>
              <a:t>“Louisiana Threads the Needle on Ed Reform”</a:t>
            </a:r>
          </a:p>
        </p:txBody>
      </p:sp>
    </p:spTree>
    <p:extLst>
      <p:ext uri="{BB962C8B-B14F-4D97-AF65-F5344CB8AC3E}">
        <p14:creationId xmlns:p14="http://schemas.microsoft.com/office/powerpoint/2010/main" val="2547233876"/>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Shape 1162"/>
        <p:cNvGrpSpPr/>
        <p:nvPr/>
      </p:nvGrpSpPr>
      <p:grpSpPr>
        <a:xfrm>
          <a:off x="0" y="0"/>
          <a:ext cx="0" cy="0"/>
          <a:chOff x="0" y="0"/>
          <a:chExt cx="0" cy="0"/>
        </a:xfrm>
      </p:grpSpPr>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19643" y="1029197"/>
            <a:ext cx="1750480" cy="1750480"/>
          </a:xfrm>
          <a:prstGeom prst="rect">
            <a:avLst/>
          </a:prstGeom>
        </p:spPr>
      </p:pic>
      <p:sp>
        <p:nvSpPr>
          <p:cNvPr id="1163" name="Shape 1163"/>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en-US" sz="4000" b="0" i="0" u="none" strike="noStrike" cap="none" dirty="0">
                <a:solidFill>
                  <a:schemeClr val="lt1"/>
                </a:solidFill>
                <a:latin typeface="Calibri"/>
                <a:ea typeface="Calibri"/>
                <a:cs typeface="Calibri"/>
                <a:sym typeface="Calibri"/>
              </a:rPr>
              <a:t>Let’s Practice!</a:t>
            </a:r>
          </a:p>
        </p:txBody>
      </p:sp>
      <p:sp>
        <p:nvSpPr>
          <p:cNvPr id="1164" name="Shape 1164"/>
          <p:cNvSpPr txBox="1">
            <a:spLocks noGrp="1"/>
          </p:cNvSpPr>
          <p:nvPr>
            <p:ph type="body" idx="4294967295"/>
          </p:nvPr>
        </p:nvSpPr>
        <p:spPr>
          <a:xfrm>
            <a:off x="3129651" y="1029197"/>
            <a:ext cx="7746895" cy="4407250"/>
          </a:xfrm>
          <a:prstGeom prst="rect">
            <a:avLst/>
          </a:prstGeom>
          <a:noFill/>
          <a:ln>
            <a:noFill/>
          </a:ln>
        </p:spPr>
        <p:txBody>
          <a:bodyPr wrap="square" lIns="91425" tIns="45700" rIns="91425" bIns="45700" anchor="t" anchorCtr="0">
            <a:noAutofit/>
          </a:bodyPr>
          <a:lstStyle/>
          <a:p>
            <a:pPr marL="0" marR="0" lvl="0" indent="-228600" algn="ctr" rtl="0">
              <a:lnSpc>
                <a:spcPct val="100000"/>
              </a:lnSpc>
              <a:spcBef>
                <a:spcPts val="0"/>
              </a:spcBef>
              <a:spcAft>
                <a:spcPts val="600"/>
              </a:spcAft>
              <a:buClr>
                <a:srgbClr val="5A5A5A"/>
              </a:buClr>
              <a:buSzPct val="100000"/>
              <a:buFont typeface="Arial"/>
              <a:buNone/>
            </a:pPr>
            <a:r>
              <a:rPr lang="en-US" sz="4400" b="1" i="0" u="none" strike="noStrike" cap="none" dirty="0">
                <a:solidFill>
                  <a:srgbClr val="AE508B"/>
                </a:solidFill>
                <a:latin typeface="Calibri" charset="0"/>
                <a:ea typeface="Calibri" charset="0"/>
                <a:cs typeface="Calibri" charset="0"/>
                <a:sym typeface="Calibri"/>
              </a:rPr>
              <a:t>Work with your crawfish partner:</a:t>
            </a:r>
            <a:endParaRPr lang="en-US" sz="4400" b="0" i="0" u="none" strike="noStrike" cap="none" dirty="0">
              <a:solidFill>
                <a:schemeClr val="tx1"/>
              </a:solidFill>
              <a:latin typeface="Calibri" charset="0"/>
              <a:ea typeface="Calibri" charset="0"/>
              <a:cs typeface="Calibri" charset="0"/>
              <a:sym typeface="Calibri"/>
            </a:endParaRPr>
          </a:p>
          <a:p>
            <a:pPr marL="228600" marR="0" lvl="0" indent="-228600" algn="l" rtl="0">
              <a:lnSpc>
                <a:spcPct val="100000"/>
              </a:lnSpc>
              <a:spcBef>
                <a:spcPts val="400"/>
              </a:spcBef>
              <a:spcAft>
                <a:spcPts val="600"/>
              </a:spcAft>
              <a:buClr>
                <a:srgbClr val="5A5A5A"/>
              </a:buClr>
              <a:buSzPct val="100000"/>
              <a:buFont typeface="Arial"/>
              <a:buChar char="•"/>
            </a:pPr>
            <a:r>
              <a:rPr lang="en-US" sz="4400" b="1" i="0" u="none" strike="noStrike" cap="none" dirty="0">
                <a:solidFill>
                  <a:schemeClr val="tx2"/>
                </a:solidFill>
                <a:latin typeface="Calibri" charset="0"/>
                <a:ea typeface="Calibri" charset="0"/>
                <a:cs typeface="Calibri" charset="0"/>
                <a:sym typeface="Calibri"/>
              </a:rPr>
              <a:t>Read</a:t>
            </a:r>
            <a:r>
              <a:rPr lang="en-US" sz="4400" b="0" i="0" u="none" strike="noStrike" cap="none" dirty="0">
                <a:solidFill>
                  <a:schemeClr val="tx1"/>
                </a:solidFill>
                <a:latin typeface="Calibri" charset="0"/>
                <a:ea typeface="Calibri" charset="0"/>
                <a:cs typeface="Calibri" charset="0"/>
                <a:sym typeface="Calibri"/>
              </a:rPr>
              <a:t> the scenario describing Content Leader LeAnne’s context</a:t>
            </a:r>
          </a:p>
          <a:p>
            <a:pPr marL="228600" marR="0" lvl="0" indent="-228600" algn="l" rtl="0">
              <a:lnSpc>
                <a:spcPct val="100000"/>
              </a:lnSpc>
              <a:spcBef>
                <a:spcPts val="400"/>
              </a:spcBef>
              <a:spcAft>
                <a:spcPts val="600"/>
              </a:spcAft>
              <a:buClr>
                <a:srgbClr val="5A5A5A"/>
              </a:buClr>
              <a:buSzPct val="100000"/>
              <a:buFont typeface="Arial"/>
              <a:buChar char="•"/>
            </a:pPr>
            <a:r>
              <a:rPr lang="en-US" sz="4400" b="1" i="0" u="none" strike="noStrike" cap="none" dirty="0">
                <a:solidFill>
                  <a:schemeClr val="tx2"/>
                </a:solidFill>
                <a:latin typeface="Calibri" charset="0"/>
                <a:ea typeface="Calibri" charset="0"/>
                <a:cs typeface="Calibri" charset="0"/>
                <a:sym typeface="Calibri"/>
              </a:rPr>
              <a:t>Complete </a:t>
            </a:r>
            <a:r>
              <a:rPr lang="en-US" sz="4400" b="0" i="0" u="none" strike="noStrike" cap="none" dirty="0">
                <a:solidFill>
                  <a:schemeClr val="tx1"/>
                </a:solidFill>
                <a:latin typeface="Calibri" charset="0"/>
                <a:ea typeface="Calibri" charset="0"/>
                <a:cs typeface="Calibri" charset="0"/>
                <a:sym typeface="Calibri"/>
              </a:rPr>
              <a:t>a SWOT analysis based on this scenario</a:t>
            </a:r>
            <a:endParaRPr lang="en-US" sz="4400" dirty="0">
              <a:solidFill>
                <a:schemeClr val="tx1"/>
              </a:solidFill>
              <a:latin typeface="Calibri" charset="0"/>
              <a:ea typeface="Calibri" charset="0"/>
              <a:cs typeface="Calibri" charset="0"/>
            </a:endParaRPr>
          </a:p>
        </p:txBody>
      </p:sp>
      <p:sp>
        <p:nvSpPr>
          <p:cNvPr id="5" name="Shape 1085"/>
          <p:cNvSpPr txBox="1">
            <a:spLocks noGrp="1"/>
          </p:cNvSpPr>
          <p:nvPr>
            <p:ph type="sldNum" idx="4294967295"/>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150</a:t>
            </a:fld>
            <a:endParaRPr lang="en-US" sz="1600" dirty="0">
              <a:solidFill>
                <a:schemeClr val="dk1"/>
              </a:solidFill>
              <a:latin typeface="Calibri"/>
              <a:ea typeface="Calibri"/>
              <a:cs typeface="Calibri"/>
              <a:sym typeface="Calibri"/>
            </a:endParaRPr>
          </a:p>
        </p:txBody>
      </p:sp>
      <p:pic>
        <p:nvPicPr>
          <p:cNvPr id="3" name="Picture 2"/>
          <p:cNvPicPr>
            <a:picLocks noChangeAspect="1"/>
          </p:cNvPicPr>
          <p:nvPr/>
        </p:nvPicPr>
        <p:blipFill>
          <a:blip r:embed="rId4"/>
          <a:stretch>
            <a:fillRect/>
          </a:stretch>
        </p:blipFill>
        <p:spPr>
          <a:xfrm>
            <a:off x="398462" y="1417386"/>
            <a:ext cx="2392863" cy="3060018"/>
          </a:xfrm>
          <a:prstGeom prst="rect">
            <a:avLst/>
          </a:prstGeom>
        </p:spPr>
      </p:pic>
      <p:sp>
        <p:nvSpPr>
          <p:cNvPr id="7" name="Shape 1186"/>
          <p:cNvSpPr/>
          <p:nvPr/>
        </p:nvSpPr>
        <p:spPr>
          <a:xfrm>
            <a:off x="698493" y="4839223"/>
            <a:ext cx="1792800" cy="597223"/>
          </a:xfrm>
          <a:prstGeom prst="rect">
            <a:avLst/>
          </a:prstGeom>
          <a:solidFill>
            <a:schemeClr val="accent1"/>
          </a:solidFill>
          <a:ln w="12700" cap="flat" cmpd="sng">
            <a:noFill/>
            <a:prstDash val="solid"/>
            <a:miter lim="800000"/>
            <a:headEnd type="none" w="med" len="med"/>
            <a:tailEnd type="none" w="med" len="med"/>
          </a:ln>
        </p:spPr>
        <p:txBody>
          <a:bodyPr wrap="square" lIns="91425" tIns="45700" rIns="91425" bIns="45700" anchor="ctr" anchorCtr="0">
            <a:noAutofit/>
          </a:bodyPr>
          <a:lstStyle/>
          <a:p>
            <a:pPr marL="0" marR="0" lvl="0" indent="0" algn="ctr" rtl="0">
              <a:spcBef>
                <a:spcPts val="0"/>
              </a:spcBef>
              <a:buSzPct val="25000"/>
              <a:buNone/>
            </a:pPr>
            <a:r>
              <a:rPr lang="en-US" sz="3500" b="1" dirty="0">
                <a:solidFill>
                  <a:schemeClr val="lt1"/>
                </a:solidFill>
                <a:latin typeface="Calibri"/>
                <a:ea typeface="Calibri"/>
                <a:cs typeface="Calibri"/>
                <a:sym typeface="Calibri"/>
              </a:rPr>
              <a:t>LeAnne</a:t>
            </a:r>
          </a:p>
        </p:txBody>
      </p:sp>
    </p:spTree>
    <p:extLst>
      <p:ext uri="{BB962C8B-B14F-4D97-AF65-F5344CB8AC3E}">
        <p14:creationId xmlns:p14="http://schemas.microsoft.com/office/powerpoint/2010/main" val="639019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Shape 1169"/>
        <p:cNvGrpSpPr/>
        <p:nvPr/>
      </p:nvGrpSpPr>
      <p:grpSpPr>
        <a:xfrm>
          <a:off x="0" y="0"/>
          <a:ext cx="0" cy="0"/>
          <a:chOff x="0" y="0"/>
          <a:chExt cx="0" cy="0"/>
        </a:xfrm>
      </p:grpSpPr>
      <p:sp>
        <p:nvSpPr>
          <p:cNvPr id="1170" name="Shape 1170"/>
          <p:cNvSpPr txBox="1">
            <a:spLocks noGrp="1"/>
          </p:cNvSpPr>
          <p:nvPr>
            <p:ph type="body" idx="4294967295"/>
          </p:nvPr>
        </p:nvSpPr>
        <p:spPr>
          <a:xfrm>
            <a:off x="398463" y="1193802"/>
            <a:ext cx="11383963" cy="4822825"/>
          </a:xfrm>
          <a:prstGeom prst="rect">
            <a:avLst/>
          </a:prstGeom>
          <a:noFill/>
          <a:ln>
            <a:noFill/>
          </a:ln>
        </p:spPr>
        <p:txBody>
          <a:bodyPr wrap="square" lIns="91425" tIns="45700" rIns="91425" bIns="45700" anchor="t" anchorCtr="0">
            <a:noAutofit/>
          </a:bodyPr>
          <a:lstStyle/>
          <a:p>
            <a:pPr marL="0" marR="0" lvl="0" indent="0" algn="ctr" rtl="0">
              <a:lnSpc>
                <a:spcPct val="100000"/>
              </a:lnSpc>
              <a:spcBef>
                <a:spcPts val="0"/>
              </a:spcBef>
              <a:spcAft>
                <a:spcPts val="1200"/>
              </a:spcAft>
              <a:buClr>
                <a:srgbClr val="5A5A5A"/>
              </a:buClr>
              <a:buSzPct val="100000"/>
              <a:buNone/>
            </a:pPr>
            <a:r>
              <a:rPr lang="en-US" sz="4500" b="1" dirty="0">
                <a:solidFill>
                  <a:srgbClr val="AE508B"/>
                </a:solidFill>
                <a:latin typeface="Calibri" charset="0"/>
                <a:ea typeface="Calibri" charset="0"/>
                <a:cs typeface="Calibri" charset="0"/>
              </a:rPr>
              <a:t>Independently or with a partner at your school or in your district</a:t>
            </a:r>
            <a:r>
              <a:rPr lang="mr-IN" sz="4500" b="1" dirty="0">
                <a:solidFill>
                  <a:srgbClr val="AE508B"/>
                </a:solidFill>
                <a:latin typeface="Calibri" charset="0"/>
                <a:ea typeface="Calibri" charset="0"/>
                <a:cs typeface="Calibri" charset="0"/>
              </a:rPr>
              <a:t>…</a:t>
            </a:r>
            <a:endParaRPr lang="en-US" sz="4500" b="1" dirty="0">
              <a:solidFill>
                <a:srgbClr val="AE508B"/>
              </a:solidFill>
              <a:latin typeface="Calibri" charset="0"/>
              <a:ea typeface="Calibri" charset="0"/>
              <a:cs typeface="Calibri" charset="0"/>
            </a:endParaRPr>
          </a:p>
          <a:p>
            <a:pPr marL="0" marR="0" lvl="0" indent="0" algn="ctr" rtl="0">
              <a:lnSpc>
                <a:spcPct val="100000"/>
              </a:lnSpc>
              <a:spcBef>
                <a:spcPts val="0"/>
              </a:spcBef>
              <a:spcAft>
                <a:spcPts val="1200"/>
              </a:spcAft>
              <a:buClr>
                <a:srgbClr val="5A5A5A"/>
              </a:buClr>
              <a:buSzPct val="100000"/>
              <a:buNone/>
            </a:pPr>
            <a:endParaRPr lang="en-US" sz="1500" b="1" i="0" u="none" strike="noStrike" cap="none" dirty="0">
              <a:solidFill>
                <a:srgbClr val="AE508B"/>
              </a:solidFill>
              <a:latin typeface="Calibri" charset="0"/>
              <a:ea typeface="Calibri" charset="0"/>
              <a:cs typeface="Calibri" charset="0"/>
              <a:sym typeface="Calibri"/>
            </a:endParaRPr>
          </a:p>
          <a:p>
            <a:pPr marL="228600" marR="0" lvl="0" indent="-228600" algn="l" rtl="0">
              <a:lnSpc>
                <a:spcPct val="100000"/>
              </a:lnSpc>
              <a:spcBef>
                <a:spcPts val="0"/>
              </a:spcBef>
              <a:spcAft>
                <a:spcPts val="1200"/>
              </a:spcAft>
              <a:buClr>
                <a:srgbClr val="5A5A5A"/>
              </a:buClr>
              <a:buSzPct val="100000"/>
              <a:buFont typeface="Arial"/>
              <a:buChar char="•"/>
            </a:pPr>
            <a:r>
              <a:rPr lang="en-US" sz="4500" b="1" i="0" u="none" strike="noStrike" cap="none" dirty="0">
                <a:solidFill>
                  <a:schemeClr val="tx2"/>
                </a:solidFill>
                <a:latin typeface="Calibri" charset="0"/>
                <a:ea typeface="Calibri" charset="0"/>
                <a:cs typeface="Calibri" charset="0"/>
                <a:sym typeface="Calibri"/>
              </a:rPr>
              <a:t>Reflect </a:t>
            </a:r>
            <a:r>
              <a:rPr lang="en-US" sz="4500" b="0" i="0" u="none" strike="noStrike" cap="none" dirty="0">
                <a:solidFill>
                  <a:schemeClr val="tx1"/>
                </a:solidFill>
                <a:latin typeface="Calibri" charset="0"/>
                <a:ea typeface="Calibri" charset="0"/>
                <a:cs typeface="Calibri" charset="0"/>
                <a:sym typeface="Calibri"/>
              </a:rPr>
              <a:t>on your own context</a:t>
            </a:r>
          </a:p>
          <a:p>
            <a:pPr marL="228600" marR="0" lvl="0" indent="-228600" algn="l" rtl="0">
              <a:lnSpc>
                <a:spcPct val="100000"/>
              </a:lnSpc>
              <a:spcBef>
                <a:spcPts val="0"/>
              </a:spcBef>
              <a:spcAft>
                <a:spcPts val="1200"/>
              </a:spcAft>
              <a:buClr>
                <a:srgbClr val="5A5A5A"/>
              </a:buClr>
              <a:buSzPct val="100000"/>
              <a:buFont typeface="Arial"/>
              <a:buChar char="•"/>
            </a:pPr>
            <a:r>
              <a:rPr lang="en-US" sz="4500" b="1" i="0" u="none" strike="noStrike" cap="none" dirty="0">
                <a:solidFill>
                  <a:schemeClr val="tx2"/>
                </a:solidFill>
                <a:latin typeface="Calibri" charset="0"/>
                <a:ea typeface="Calibri" charset="0"/>
                <a:cs typeface="Calibri" charset="0"/>
                <a:sym typeface="Calibri"/>
              </a:rPr>
              <a:t>Conduct</a:t>
            </a:r>
            <a:r>
              <a:rPr lang="en-US" sz="4500" b="0" i="0" u="none" strike="noStrike" cap="none" dirty="0">
                <a:solidFill>
                  <a:schemeClr val="tx1"/>
                </a:solidFill>
                <a:latin typeface="Calibri" charset="0"/>
                <a:ea typeface="Calibri" charset="0"/>
                <a:cs typeface="Calibri" charset="0"/>
                <a:sym typeface="Calibri"/>
              </a:rPr>
              <a:t> a SWOT analysis for your own district or school context</a:t>
            </a:r>
          </a:p>
        </p:txBody>
      </p:sp>
      <p:sp>
        <p:nvSpPr>
          <p:cNvPr id="1171" name="Shape 1171"/>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en-US" sz="4000" b="0" i="0" u="none" strike="noStrike" cap="none" dirty="0">
                <a:solidFill>
                  <a:schemeClr val="lt1"/>
                </a:solidFill>
                <a:latin typeface="Calibri"/>
                <a:ea typeface="Calibri"/>
                <a:cs typeface="Calibri"/>
                <a:sym typeface="Calibri"/>
              </a:rPr>
              <a:t>Apply to Your Own Context</a:t>
            </a:r>
          </a:p>
        </p:txBody>
      </p:sp>
      <p:sp>
        <p:nvSpPr>
          <p:cNvPr id="4" name="Shape 1085"/>
          <p:cNvSpPr txBox="1">
            <a:spLocks noGrp="1"/>
          </p:cNvSpPr>
          <p:nvPr>
            <p:ph type="sldNum" idx="4294967295"/>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151</a:t>
            </a:fld>
            <a:endParaRPr lang="en-US" sz="16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39110839"/>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Shape 1169"/>
        <p:cNvGrpSpPr/>
        <p:nvPr/>
      </p:nvGrpSpPr>
      <p:grpSpPr>
        <a:xfrm>
          <a:off x="0" y="0"/>
          <a:ext cx="0" cy="0"/>
          <a:chOff x="0" y="0"/>
          <a:chExt cx="0" cy="0"/>
        </a:xfrm>
      </p:grpSpPr>
      <p:sp>
        <p:nvSpPr>
          <p:cNvPr id="1170" name="Shape 1170"/>
          <p:cNvSpPr txBox="1">
            <a:spLocks noGrp="1"/>
          </p:cNvSpPr>
          <p:nvPr>
            <p:ph type="body" idx="4294967295"/>
          </p:nvPr>
        </p:nvSpPr>
        <p:spPr>
          <a:xfrm>
            <a:off x="398463" y="1193802"/>
            <a:ext cx="11383963" cy="4822825"/>
          </a:xfrm>
          <a:prstGeom prst="rect">
            <a:avLst/>
          </a:prstGeom>
          <a:noFill/>
          <a:ln>
            <a:noFill/>
          </a:ln>
        </p:spPr>
        <p:txBody>
          <a:bodyPr wrap="square" lIns="91425" tIns="45700" rIns="91425" bIns="45700" anchor="t" anchorCtr="0">
            <a:noAutofit/>
          </a:bodyPr>
          <a:lstStyle/>
          <a:p>
            <a:pPr marL="177800" lvl="0" indent="0" algn="ctr">
              <a:buClr>
                <a:schemeClr val="dk1"/>
              </a:buClr>
              <a:buNone/>
            </a:pPr>
            <a:r>
              <a:rPr lang="en-US" sz="3800" b="1" dirty="0">
                <a:solidFill>
                  <a:schemeClr val="tx2"/>
                </a:solidFill>
                <a:latin typeface="Calibri" charset="0"/>
                <a:ea typeface="Calibri" charset="0"/>
                <a:cs typeface="Calibri" charset="0"/>
              </a:rPr>
              <a:t>“Leadership is the art of getting someone else to do something you want done because he wants to do it.”</a:t>
            </a:r>
          </a:p>
          <a:p>
            <a:pPr marL="177800" lvl="0" indent="0" algn="ctr">
              <a:buClr>
                <a:schemeClr val="dk1"/>
              </a:buClr>
              <a:buNone/>
            </a:pPr>
            <a:r>
              <a:rPr lang="mr-IN" sz="3200" dirty="0">
                <a:latin typeface="Calibri" charset="0"/>
                <a:ea typeface="Calibri" charset="0"/>
                <a:cs typeface="Calibri" charset="0"/>
              </a:rPr>
              <a:t>–</a:t>
            </a:r>
            <a:r>
              <a:rPr lang="en-US" sz="3200" dirty="0">
                <a:latin typeface="Calibri" charset="0"/>
                <a:ea typeface="Calibri" charset="0"/>
                <a:cs typeface="Calibri" charset="0"/>
              </a:rPr>
              <a:t> Dwight D. Eisenhower</a:t>
            </a:r>
          </a:p>
          <a:p>
            <a:pPr marL="177800" indent="0" algn="ctr">
              <a:buClr>
                <a:schemeClr val="dk1"/>
              </a:buClr>
              <a:buNone/>
            </a:pPr>
            <a:endParaRPr lang="en-US" sz="4000" b="1" dirty="0">
              <a:latin typeface="Calibri" charset="0"/>
              <a:ea typeface="Calibri" charset="0"/>
              <a:cs typeface="Calibri" charset="0"/>
            </a:endParaRPr>
          </a:p>
          <a:p>
            <a:pPr marL="177800" indent="0" algn="ctr">
              <a:buClr>
                <a:schemeClr val="dk1"/>
              </a:buClr>
              <a:buNone/>
            </a:pPr>
            <a:r>
              <a:rPr lang="en-US" sz="3400" b="1" i="1" dirty="0">
                <a:latin typeface="Calibri" charset="0"/>
                <a:ea typeface="Calibri" charset="0"/>
                <a:cs typeface="Calibri" charset="0"/>
              </a:rPr>
              <a:t>This May Feel New/Uncomfortable</a:t>
            </a:r>
          </a:p>
          <a:p>
            <a:pPr marL="177800" indent="0" algn="ctr">
              <a:buClr>
                <a:schemeClr val="dk1"/>
              </a:buClr>
              <a:buNone/>
            </a:pPr>
            <a:endParaRPr lang="en-US" sz="3400" dirty="0">
              <a:latin typeface="Calibri" charset="0"/>
              <a:ea typeface="Calibri" charset="0"/>
              <a:cs typeface="Calibri" charset="0"/>
            </a:endParaRPr>
          </a:p>
          <a:p>
            <a:pPr marL="571500" lvl="0" indent="-571500">
              <a:spcBef>
                <a:spcPts val="0"/>
              </a:spcBef>
              <a:buClr>
                <a:schemeClr val="dk1"/>
              </a:buClr>
            </a:pPr>
            <a:r>
              <a:rPr lang="en-US" sz="3400" dirty="0">
                <a:latin typeface="Calibri" charset="0"/>
                <a:ea typeface="Calibri" charset="0"/>
                <a:cs typeface="Calibri" charset="0"/>
              </a:rPr>
              <a:t>Think strategically about relationships</a:t>
            </a:r>
          </a:p>
          <a:p>
            <a:pPr marL="571500" lvl="0" indent="-571500">
              <a:spcBef>
                <a:spcPts val="0"/>
              </a:spcBef>
              <a:buClr>
                <a:schemeClr val="dk1"/>
              </a:buClr>
            </a:pPr>
            <a:r>
              <a:rPr lang="en-US" sz="3400" dirty="0">
                <a:latin typeface="Calibri" charset="0"/>
                <a:ea typeface="Calibri" charset="0"/>
                <a:cs typeface="Calibri" charset="0"/>
              </a:rPr>
              <a:t>Takes time to prepare, like lesson planning</a:t>
            </a:r>
          </a:p>
          <a:p>
            <a:pPr marL="177800" lvl="0" indent="0" algn="ctr">
              <a:spcBef>
                <a:spcPts val="0"/>
              </a:spcBef>
              <a:buClr>
                <a:schemeClr val="dk1"/>
              </a:buClr>
              <a:buNone/>
            </a:pPr>
            <a:endParaRPr lang="en-US" sz="4400" dirty="0">
              <a:solidFill>
                <a:schemeClr val="tx1"/>
              </a:solidFill>
            </a:endParaRPr>
          </a:p>
          <a:p>
            <a:pPr marL="0" marR="0" lvl="0" indent="0" algn="l" rtl="0">
              <a:lnSpc>
                <a:spcPct val="100000"/>
              </a:lnSpc>
              <a:spcBef>
                <a:spcPts val="0"/>
              </a:spcBef>
              <a:spcAft>
                <a:spcPts val="1200"/>
              </a:spcAft>
              <a:buClr>
                <a:srgbClr val="5A5A5A"/>
              </a:buClr>
              <a:buSzPct val="100000"/>
              <a:buNone/>
            </a:pPr>
            <a:endParaRPr lang="en-US" sz="3800" b="0" i="0" u="none" strike="noStrike" cap="none" dirty="0">
              <a:solidFill>
                <a:schemeClr val="tx1"/>
              </a:solidFill>
              <a:sym typeface="Calibri"/>
            </a:endParaRPr>
          </a:p>
        </p:txBody>
      </p:sp>
      <p:sp>
        <p:nvSpPr>
          <p:cNvPr id="1171" name="Shape 1171"/>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en-US" sz="4000" b="0" i="0" u="none" strike="noStrike" cap="none" dirty="0">
                <a:solidFill>
                  <a:schemeClr val="lt1"/>
                </a:solidFill>
                <a:latin typeface="Calibri"/>
                <a:ea typeface="Calibri"/>
                <a:cs typeface="Calibri"/>
                <a:sym typeface="Calibri"/>
              </a:rPr>
              <a:t>Words of Wisdom</a:t>
            </a:r>
          </a:p>
        </p:txBody>
      </p:sp>
      <p:sp>
        <p:nvSpPr>
          <p:cNvPr id="4" name="Shape 1085"/>
          <p:cNvSpPr txBox="1">
            <a:spLocks noGrp="1"/>
          </p:cNvSpPr>
          <p:nvPr>
            <p:ph type="sldNum" idx="4294967295"/>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152</a:t>
            </a:fld>
            <a:endParaRPr lang="en-US" sz="16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61393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7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70">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70">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70">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7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Shape 1184"/>
        <p:cNvGrpSpPr/>
        <p:nvPr/>
      </p:nvGrpSpPr>
      <p:grpSpPr>
        <a:xfrm>
          <a:off x="0" y="0"/>
          <a:ext cx="0" cy="0"/>
          <a:chOff x="0" y="0"/>
          <a:chExt cx="0" cy="0"/>
        </a:xfrm>
      </p:grpSpPr>
      <p:sp>
        <p:nvSpPr>
          <p:cNvPr id="1185" name="Shape 1185"/>
          <p:cNvSpPr txBox="1"/>
          <p:nvPr/>
        </p:nvSpPr>
        <p:spPr>
          <a:xfrm>
            <a:off x="346519" y="23858"/>
            <a:ext cx="10929098" cy="707886"/>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4000" dirty="0">
                <a:solidFill>
                  <a:schemeClr val="accent4"/>
                </a:solidFill>
                <a:latin typeface="Calibri"/>
                <a:ea typeface="Calibri"/>
                <a:cs typeface="Calibri"/>
                <a:sym typeface="Calibri"/>
              </a:rPr>
              <a:t>Digging Deeper: What is LeAnne’s story?</a:t>
            </a:r>
          </a:p>
        </p:txBody>
      </p:sp>
      <p:sp>
        <p:nvSpPr>
          <p:cNvPr id="1186" name="Shape 1186"/>
          <p:cNvSpPr/>
          <p:nvPr/>
        </p:nvSpPr>
        <p:spPr>
          <a:xfrm>
            <a:off x="4786918" y="1880552"/>
            <a:ext cx="2351751" cy="938614"/>
          </a:xfrm>
          <a:prstGeom prst="rect">
            <a:avLst/>
          </a:prstGeom>
          <a:solidFill>
            <a:schemeClr val="accent1"/>
          </a:solidFill>
          <a:ln w="12700" cap="flat" cmpd="sng">
            <a:noFill/>
            <a:prstDash val="solid"/>
            <a:miter lim="800000"/>
            <a:headEnd type="none" w="med" len="med"/>
            <a:tailEnd type="none" w="med" len="med"/>
          </a:ln>
        </p:spPr>
        <p:txBody>
          <a:bodyPr wrap="square" lIns="91425" tIns="45700" rIns="91425" bIns="45700" anchor="ctr" anchorCtr="0">
            <a:noAutofit/>
          </a:bodyPr>
          <a:lstStyle/>
          <a:p>
            <a:pPr marL="0" marR="0" lvl="0" indent="0" algn="ctr" rtl="0">
              <a:spcBef>
                <a:spcPts val="0"/>
              </a:spcBef>
              <a:buSzPct val="25000"/>
              <a:buNone/>
            </a:pPr>
            <a:r>
              <a:rPr lang="en-US" sz="2400" b="1" dirty="0">
                <a:solidFill>
                  <a:schemeClr val="lt1"/>
                </a:solidFill>
                <a:latin typeface="Calibri"/>
                <a:ea typeface="Calibri"/>
                <a:cs typeface="Calibri"/>
                <a:sym typeface="Calibri"/>
              </a:rPr>
              <a:t>Mary Hebert</a:t>
            </a:r>
          </a:p>
          <a:p>
            <a:pPr marL="0" marR="0" lvl="0" indent="0" algn="ctr" rtl="0">
              <a:spcBef>
                <a:spcPts val="0"/>
              </a:spcBef>
              <a:buSzPct val="25000"/>
              <a:buNone/>
            </a:pPr>
            <a:r>
              <a:rPr lang="en-US" sz="2400" dirty="0">
                <a:solidFill>
                  <a:schemeClr val="lt1"/>
                </a:solidFill>
                <a:latin typeface="Calibri"/>
                <a:ea typeface="Calibri"/>
                <a:cs typeface="Calibri"/>
                <a:sym typeface="Calibri"/>
              </a:rPr>
              <a:t>Principal </a:t>
            </a:r>
          </a:p>
        </p:txBody>
      </p:sp>
      <p:sp>
        <p:nvSpPr>
          <p:cNvPr id="1187" name="Shape 1187"/>
          <p:cNvSpPr/>
          <p:nvPr/>
        </p:nvSpPr>
        <p:spPr>
          <a:xfrm>
            <a:off x="8658305" y="1898757"/>
            <a:ext cx="2518033" cy="919936"/>
          </a:xfrm>
          <a:prstGeom prst="rect">
            <a:avLst/>
          </a:prstGeom>
          <a:solidFill>
            <a:schemeClr val="accent1"/>
          </a:solidFill>
          <a:ln w="12700" cap="flat" cmpd="sng">
            <a:noFill/>
            <a:prstDash val="solid"/>
            <a:miter lim="800000"/>
            <a:headEnd type="none" w="med" len="med"/>
            <a:tailEnd type="none" w="med" len="med"/>
          </a:ln>
        </p:spPr>
        <p:txBody>
          <a:bodyPr wrap="square" lIns="91425" tIns="45700" rIns="91425" bIns="45700" anchor="ctr" anchorCtr="0">
            <a:noAutofit/>
          </a:bodyPr>
          <a:lstStyle/>
          <a:p>
            <a:pPr marL="0" marR="0" lvl="0" indent="0" algn="ctr" rtl="0">
              <a:spcBef>
                <a:spcPts val="0"/>
              </a:spcBef>
              <a:buSzPct val="25000"/>
              <a:buNone/>
            </a:pPr>
            <a:r>
              <a:rPr lang="en-US" sz="2400" b="1" dirty="0">
                <a:solidFill>
                  <a:schemeClr val="lt1"/>
                </a:solidFill>
                <a:latin typeface="Calibri"/>
                <a:ea typeface="Calibri"/>
                <a:cs typeface="Calibri"/>
                <a:sym typeface="Calibri"/>
              </a:rPr>
              <a:t>Dr. Jackson</a:t>
            </a:r>
          </a:p>
          <a:p>
            <a:pPr marR="0" lvl="0" algn="ctr" rtl="0">
              <a:spcBef>
                <a:spcPts val="0"/>
              </a:spcBef>
              <a:buClr>
                <a:schemeClr val="lt1"/>
              </a:buClr>
              <a:buSzPct val="100000"/>
            </a:pPr>
            <a:r>
              <a:rPr lang="en-US" sz="2400" dirty="0">
                <a:solidFill>
                  <a:schemeClr val="lt1"/>
                </a:solidFill>
                <a:latin typeface="Calibri"/>
                <a:ea typeface="Calibri"/>
                <a:cs typeface="Calibri"/>
                <a:sym typeface="Calibri"/>
              </a:rPr>
              <a:t>Superintendent</a:t>
            </a:r>
          </a:p>
        </p:txBody>
      </p:sp>
      <p:pic>
        <p:nvPicPr>
          <p:cNvPr id="2" name="Picture 1"/>
          <p:cNvPicPr>
            <a:picLocks noChangeAspect="1"/>
          </p:cNvPicPr>
          <p:nvPr/>
        </p:nvPicPr>
        <p:blipFill>
          <a:blip r:embed="rId3"/>
          <a:stretch>
            <a:fillRect/>
          </a:stretch>
        </p:blipFill>
        <p:spPr>
          <a:xfrm>
            <a:off x="634976" y="2953875"/>
            <a:ext cx="2529245" cy="3129713"/>
          </a:xfrm>
          <a:prstGeom prst="rect">
            <a:avLst/>
          </a:prstGeom>
        </p:spPr>
      </p:pic>
      <p:pic>
        <p:nvPicPr>
          <p:cNvPr id="4" name="Picture 3"/>
          <p:cNvPicPr>
            <a:picLocks noChangeAspect="1"/>
          </p:cNvPicPr>
          <p:nvPr/>
        </p:nvPicPr>
        <p:blipFill>
          <a:blip r:embed="rId4"/>
          <a:stretch>
            <a:fillRect/>
          </a:stretch>
        </p:blipFill>
        <p:spPr>
          <a:xfrm>
            <a:off x="8527594" y="3037700"/>
            <a:ext cx="2748023" cy="3045886"/>
          </a:xfrm>
          <a:prstGeom prst="rect">
            <a:avLst/>
          </a:prstGeom>
        </p:spPr>
      </p:pic>
      <p:sp>
        <p:nvSpPr>
          <p:cNvPr id="12" name="Shape 1186"/>
          <p:cNvSpPr/>
          <p:nvPr/>
        </p:nvSpPr>
        <p:spPr>
          <a:xfrm>
            <a:off x="857263" y="1824244"/>
            <a:ext cx="2133780" cy="955963"/>
          </a:xfrm>
          <a:prstGeom prst="rect">
            <a:avLst/>
          </a:prstGeom>
          <a:solidFill>
            <a:schemeClr val="accent1"/>
          </a:solidFill>
          <a:ln w="12700" cap="flat" cmpd="sng">
            <a:noFill/>
            <a:prstDash val="solid"/>
            <a:miter lim="800000"/>
            <a:headEnd type="none" w="med" len="med"/>
            <a:tailEnd type="none" w="med" len="med"/>
          </a:ln>
        </p:spPr>
        <p:txBody>
          <a:bodyPr wrap="square" lIns="91425" tIns="45700" rIns="91425" bIns="45700" anchor="ctr" anchorCtr="0">
            <a:noAutofit/>
          </a:bodyPr>
          <a:lstStyle/>
          <a:p>
            <a:pPr marL="0" marR="0" lvl="0" indent="0" algn="ctr" rtl="0">
              <a:spcBef>
                <a:spcPts val="0"/>
              </a:spcBef>
              <a:buSzPct val="25000"/>
              <a:buNone/>
            </a:pPr>
            <a:r>
              <a:rPr lang="en-US" sz="2400" b="1" dirty="0">
                <a:solidFill>
                  <a:schemeClr val="lt1"/>
                </a:solidFill>
                <a:latin typeface="Calibri"/>
                <a:ea typeface="Calibri"/>
                <a:cs typeface="Calibri"/>
                <a:sym typeface="Calibri"/>
              </a:rPr>
              <a:t>LeAnne</a:t>
            </a:r>
          </a:p>
          <a:p>
            <a:pPr marL="0" marR="0" lvl="0" indent="0" algn="ctr" rtl="0">
              <a:spcBef>
                <a:spcPts val="0"/>
              </a:spcBef>
              <a:buSzPct val="25000"/>
              <a:buNone/>
            </a:pPr>
            <a:r>
              <a:rPr lang="en-US" sz="2400" dirty="0">
                <a:solidFill>
                  <a:schemeClr val="lt1"/>
                </a:solidFill>
                <a:latin typeface="Calibri"/>
                <a:ea typeface="Calibri"/>
                <a:cs typeface="Calibri"/>
                <a:sym typeface="Calibri"/>
              </a:rPr>
              <a:t>Content Leader</a:t>
            </a:r>
          </a:p>
        </p:txBody>
      </p:sp>
      <p:pic>
        <p:nvPicPr>
          <p:cNvPr id="5" name="Picture 4"/>
          <p:cNvPicPr>
            <a:picLocks noChangeAspect="1"/>
          </p:cNvPicPr>
          <p:nvPr/>
        </p:nvPicPr>
        <p:blipFill>
          <a:blip r:embed="rId5"/>
          <a:stretch>
            <a:fillRect/>
          </a:stretch>
        </p:blipFill>
        <p:spPr>
          <a:xfrm>
            <a:off x="4645804" y="3136390"/>
            <a:ext cx="2819979" cy="2947196"/>
          </a:xfrm>
          <a:prstGeom prst="rect">
            <a:avLst/>
          </a:prstGeom>
        </p:spPr>
      </p:pic>
      <p:sp>
        <p:nvSpPr>
          <p:cNvPr id="15" name="Shape 1085"/>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153</a:t>
            </a:fld>
            <a:endParaRPr lang="en-US" sz="16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74063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8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8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6" grpId="0" animBg="1"/>
      <p:bldP spid="1187" grpId="0" animBg="1"/>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Shape 1196"/>
        <p:cNvGrpSpPr/>
        <p:nvPr/>
      </p:nvGrpSpPr>
      <p:grpSpPr>
        <a:xfrm>
          <a:off x="0" y="0"/>
          <a:ext cx="0" cy="0"/>
          <a:chOff x="0" y="0"/>
          <a:chExt cx="0" cy="0"/>
        </a:xfrm>
      </p:grpSpPr>
      <p:sp>
        <p:nvSpPr>
          <p:cNvPr id="1198" name="Shape 1198"/>
          <p:cNvSpPr/>
          <p:nvPr/>
        </p:nvSpPr>
        <p:spPr>
          <a:xfrm>
            <a:off x="3127375" y="2793100"/>
            <a:ext cx="12192000" cy="457200"/>
          </a:xfrm>
          <a:prstGeom prst="rect">
            <a:avLst/>
          </a:prstGeom>
          <a:noFill/>
          <a:ln>
            <a:noFill/>
          </a:ln>
        </p:spPr>
        <p:txBody>
          <a:bodyPr wrap="square" lIns="91425" tIns="45700" rIns="91425" bIns="45700" anchor="ctr" anchorCtr="0">
            <a:noAutofit/>
          </a:bodyPr>
          <a:lstStyle/>
          <a:p>
            <a:pPr marL="0" marR="0" lvl="0" indent="0" algn="l" rtl="0">
              <a:spcBef>
                <a:spcPts val="0"/>
              </a:spcBef>
              <a:buNone/>
            </a:pPr>
            <a:endParaRPr sz="1800">
              <a:solidFill>
                <a:schemeClr val="dk1"/>
              </a:solidFill>
              <a:latin typeface="Century Schoolbook"/>
              <a:ea typeface="Century Schoolbook"/>
              <a:cs typeface="Century Schoolbook"/>
              <a:sym typeface="Century Schoolbook"/>
            </a:endParaRPr>
          </a:p>
        </p:txBody>
      </p:sp>
      <p:sp>
        <p:nvSpPr>
          <p:cNvPr id="1202" name="Shape 1202"/>
          <p:cNvSpPr txBox="1"/>
          <p:nvPr/>
        </p:nvSpPr>
        <p:spPr>
          <a:xfrm>
            <a:off x="222657" y="57732"/>
            <a:ext cx="5809439" cy="707886"/>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4000" dirty="0">
                <a:solidFill>
                  <a:schemeClr val="accent4"/>
                </a:solidFill>
                <a:latin typeface="Calibri"/>
                <a:ea typeface="Calibri"/>
                <a:cs typeface="Calibri"/>
                <a:sym typeface="Calibri"/>
              </a:rPr>
              <a:t>LeAnne’s Thinking</a:t>
            </a:r>
          </a:p>
        </p:txBody>
      </p:sp>
      <p:pic>
        <p:nvPicPr>
          <p:cNvPr id="8" name="Picture 7"/>
          <p:cNvPicPr>
            <a:picLocks noChangeAspect="1"/>
          </p:cNvPicPr>
          <p:nvPr/>
        </p:nvPicPr>
        <p:blipFill>
          <a:blip r:embed="rId3"/>
          <a:stretch>
            <a:fillRect/>
          </a:stretch>
        </p:blipFill>
        <p:spPr>
          <a:xfrm>
            <a:off x="2020979" y="3464392"/>
            <a:ext cx="2212792" cy="2452640"/>
          </a:xfrm>
          <a:prstGeom prst="rect">
            <a:avLst/>
          </a:prstGeom>
        </p:spPr>
      </p:pic>
      <p:pic>
        <p:nvPicPr>
          <p:cNvPr id="9" name="Picture 8"/>
          <p:cNvPicPr>
            <a:picLocks noChangeAspect="1"/>
          </p:cNvPicPr>
          <p:nvPr/>
        </p:nvPicPr>
        <p:blipFill>
          <a:blip r:embed="rId4"/>
          <a:stretch>
            <a:fillRect/>
          </a:stretch>
        </p:blipFill>
        <p:spPr>
          <a:xfrm>
            <a:off x="233595" y="1378315"/>
            <a:ext cx="2149677" cy="2246655"/>
          </a:xfrm>
          <a:prstGeom prst="rect">
            <a:avLst/>
          </a:prstGeom>
        </p:spPr>
      </p:pic>
      <p:sp>
        <p:nvSpPr>
          <p:cNvPr id="12" name="Shape 1186"/>
          <p:cNvSpPr/>
          <p:nvPr/>
        </p:nvSpPr>
        <p:spPr>
          <a:xfrm>
            <a:off x="1308434" y="993433"/>
            <a:ext cx="2422927" cy="869234"/>
          </a:xfrm>
          <a:prstGeom prst="rect">
            <a:avLst/>
          </a:prstGeom>
          <a:solidFill>
            <a:schemeClr val="accent1"/>
          </a:solidFill>
          <a:ln w="12700" cap="flat" cmpd="sng">
            <a:noFill/>
            <a:prstDash val="solid"/>
            <a:miter lim="800000"/>
            <a:headEnd type="none" w="med" len="med"/>
            <a:tailEnd type="none" w="med" len="med"/>
          </a:ln>
        </p:spPr>
        <p:txBody>
          <a:bodyPr wrap="square" lIns="91425" tIns="45700" rIns="91425" bIns="45700" anchor="ctr" anchorCtr="0">
            <a:noAutofit/>
          </a:bodyPr>
          <a:lstStyle/>
          <a:p>
            <a:pPr marL="0" marR="0" lvl="0" indent="0" algn="ctr" rtl="0">
              <a:spcBef>
                <a:spcPts val="0"/>
              </a:spcBef>
              <a:buSzPct val="25000"/>
              <a:buNone/>
            </a:pPr>
            <a:r>
              <a:rPr lang="en-US" sz="2000" b="1" dirty="0">
                <a:solidFill>
                  <a:schemeClr val="lt1"/>
                </a:solidFill>
                <a:latin typeface="Calibri"/>
                <a:ea typeface="Calibri"/>
                <a:cs typeface="Calibri"/>
                <a:sym typeface="Calibri"/>
              </a:rPr>
              <a:t>Mary Hebert</a:t>
            </a:r>
          </a:p>
          <a:p>
            <a:pPr marL="0" marR="0" lvl="0" indent="0" algn="ctr" rtl="0">
              <a:spcBef>
                <a:spcPts val="0"/>
              </a:spcBef>
              <a:buSzPct val="25000"/>
              <a:buNone/>
            </a:pPr>
            <a:r>
              <a:rPr lang="en-US" sz="2000" dirty="0">
                <a:solidFill>
                  <a:schemeClr val="lt1"/>
                </a:solidFill>
                <a:latin typeface="Calibri"/>
                <a:ea typeface="Calibri"/>
                <a:cs typeface="Calibri"/>
                <a:sym typeface="Calibri"/>
              </a:rPr>
              <a:t>Principal </a:t>
            </a:r>
          </a:p>
        </p:txBody>
      </p:sp>
      <p:sp>
        <p:nvSpPr>
          <p:cNvPr id="13" name="Shape 1187"/>
          <p:cNvSpPr/>
          <p:nvPr/>
        </p:nvSpPr>
        <p:spPr>
          <a:xfrm>
            <a:off x="233596" y="4737735"/>
            <a:ext cx="2198841" cy="919936"/>
          </a:xfrm>
          <a:prstGeom prst="rect">
            <a:avLst/>
          </a:prstGeom>
          <a:solidFill>
            <a:schemeClr val="accent1"/>
          </a:solidFill>
          <a:ln w="12700" cap="flat" cmpd="sng">
            <a:noFill/>
            <a:prstDash val="solid"/>
            <a:miter lim="800000"/>
            <a:headEnd type="none" w="med" len="med"/>
            <a:tailEnd type="none" w="med" len="med"/>
          </a:ln>
        </p:spPr>
        <p:txBody>
          <a:bodyPr wrap="square" lIns="91425" tIns="45700" rIns="91425" bIns="45700" anchor="ctr" anchorCtr="0">
            <a:noAutofit/>
          </a:bodyPr>
          <a:lstStyle/>
          <a:p>
            <a:pPr marL="0" marR="0" lvl="0" indent="0" algn="ctr" rtl="0">
              <a:spcBef>
                <a:spcPts val="0"/>
              </a:spcBef>
              <a:buSzPct val="25000"/>
              <a:buNone/>
            </a:pPr>
            <a:r>
              <a:rPr lang="en-US" sz="2000" b="1" dirty="0">
                <a:solidFill>
                  <a:schemeClr val="lt1"/>
                </a:solidFill>
                <a:latin typeface="Calibri"/>
                <a:ea typeface="Calibri"/>
                <a:cs typeface="Calibri"/>
                <a:sym typeface="Calibri"/>
              </a:rPr>
              <a:t>Dr. Jackson</a:t>
            </a:r>
          </a:p>
          <a:p>
            <a:pPr marR="0" lvl="0" algn="ctr" rtl="0">
              <a:spcBef>
                <a:spcPts val="0"/>
              </a:spcBef>
              <a:buClr>
                <a:schemeClr val="lt1"/>
              </a:buClr>
              <a:buSzPct val="100000"/>
            </a:pPr>
            <a:r>
              <a:rPr lang="en-US" sz="2000" dirty="0">
                <a:solidFill>
                  <a:schemeClr val="lt1"/>
                </a:solidFill>
                <a:latin typeface="Calibri"/>
                <a:ea typeface="Calibri"/>
                <a:cs typeface="Calibri"/>
                <a:sym typeface="Calibri"/>
              </a:rPr>
              <a:t>Superintendent</a:t>
            </a:r>
          </a:p>
        </p:txBody>
      </p:sp>
      <p:sp>
        <p:nvSpPr>
          <p:cNvPr id="14" name="Shape 1085"/>
          <p:cNvSpPr txBox="1">
            <a:spLocks noGrp="1"/>
          </p:cNvSpPr>
          <p:nvPr>
            <p:ph type="sldNum" idx="4294967295"/>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154</a:t>
            </a:fld>
            <a:endParaRPr lang="en-US" sz="1600" dirty="0">
              <a:solidFill>
                <a:schemeClr val="dk1"/>
              </a:solidFill>
              <a:latin typeface="Calibri"/>
              <a:ea typeface="Calibri"/>
              <a:cs typeface="Calibri"/>
              <a:sym typeface="Calibri"/>
            </a:endParaRPr>
          </a:p>
        </p:txBody>
      </p:sp>
      <p:sp>
        <p:nvSpPr>
          <p:cNvPr id="2" name="Text Placeholder 1"/>
          <p:cNvSpPr>
            <a:spLocks noGrp="1"/>
          </p:cNvSpPr>
          <p:nvPr>
            <p:ph type="body" idx="4294967295"/>
          </p:nvPr>
        </p:nvSpPr>
        <p:spPr>
          <a:xfrm>
            <a:off x="4475801" y="1213557"/>
            <a:ext cx="7385800" cy="4822825"/>
          </a:xfrm>
          <a:prstGeom prst="rect">
            <a:avLst/>
          </a:prstGeom>
        </p:spPr>
        <p:txBody>
          <a:bodyPr/>
          <a:lstStyle/>
          <a:p>
            <a:r>
              <a:rPr lang="en-US" sz="4200" b="1" dirty="0">
                <a:solidFill>
                  <a:schemeClr val="tx2"/>
                </a:solidFill>
                <a:latin typeface="Calibri" charset="0"/>
                <a:ea typeface="Calibri" charset="0"/>
                <a:cs typeface="Calibri" charset="0"/>
              </a:rPr>
              <a:t>Independently review </a:t>
            </a:r>
            <a:r>
              <a:rPr lang="en-US" sz="4200" dirty="0">
                <a:solidFill>
                  <a:schemeClr val="tx1"/>
                </a:solidFill>
                <a:latin typeface="Calibri" charset="0"/>
                <a:ea typeface="Calibri" charset="0"/>
                <a:cs typeface="Calibri" charset="0"/>
              </a:rPr>
              <a:t>LeAnne’s Influencer Strategy Guide</a:t>
            </a:r>
          </a:p>
          <a:p>
            <a:endParaRPr lang="en-US" sz="1000" dirty="0">
              <a:solidFill>
                <a:schemeClr val="tx1"/>
              </a:solidFill>
              <a:latin typeface="Calibri" charset="0"/>
              <a:ea typeface="Calibri" charset="0"/>
              <a:cs typeface="Calibri" charset="0"/>
            </a:endParaRPr>
          </a:p>
          <a:p>
            <a:r>
              <a:rPr lang="en-US" sz="4200" b="1" dirty="0">
                <a:solidFill>
                  <a:schemeClr val="tx2"/>
                </a:solidFill>
                <a:latin typeface="Calibri" charset="0"/>
                <a:ea typeface="Calibri" charset="0"/>
                <a:cs typeface="Calibri" charset="0"/>
              </a:rPr>
              <a:t>Discuss: </a:t>
            </a:r>
          </a:p>
          <a:p>
            <a:pPr lvl="1"/>
            <a:r>
              <a:rPr lang="en-US" sz="4200" dirty="0">
                <a:solidFill>
                  <a:schemeClr val="tx1"/>
                </a:solidFill>
                <a:latin typeface="Calibri" charset="0"/>
                <a:ea typeface="Calibri" charset="0"/>
                <a:cs typeface="Calibri" charset="0"/>
              </a:rPr>
              <a:t>In what ways is LeAnne’s action plan strategic?</a:t>
            </a:r>
          </a:p>
          <a:p>
            <a:endParaRPr lang="en-US" sz="3800" dirty="0"/>
          </a:p>
        </p:txBody>
      </p:sp>
    </p:spTree>
    <p:extLst>
      <p:ext uri="{BB962C8B-B14F-4D97-AF65-F5344CB8AC3E}">
        <p14:creationId xmlns:p14="http://schemas.microsoft.com/office/powerpoint/2010/main" val="817880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Shape 1196"/>
        <p:cNvGrpSpPr/>
        <p:nvPr/>
      </p:nvGrpSpPr>
      <p:grpSpPr>
        <a:xfrm>
          <a:off x="0" y="0"/>
          <a:ext cx="0" cy="0"/>
          <a:chOff x="0" y="0"/>
          <a:chExt cx="0" cy="0"/>
        </a:xfrm>
      </p:grpSpPr>
      <p:sp>
        <p:nvSpPr>
          <p:cNvPr id="1198" name="Shape 1198"/>
          <p:cNvSpPr/>
          <p:nvPr/>
        </p:nvSpPr>
        <p:spPr>
          <a:xfrm>
            <a:off x="3127375" y="2782888"/>
            <a:ext cx="12192000" cy="457200"/>
          </a:xfrm>
          <a:prstGeom prst="rect">
            <a:avLst/>
          </a:prstGeom>
          <a:noFill/>
          <a:ln>
            <a:noFill/>
          </a:ln>
        </p:spPr>
        <p:txBody>
          <a:bodyPr wrap="square" lIns="91425" tIns="45700" rIns="91425" bIns="45700" anchor="ctr" anchorCtr="0">
            <a:noAutofit/>
          </a:bodyPr>
          <a:lstStyle/>
          <a:p>
            <a:pPr marL="0" marR="0" lvl="0" indent="0" algn="l" rtl="0">
              <a:spcBef>
                <a:spcPts val="0"/>
              </a:spcBef>
              <a:buNone/>
            </a:pPr>
            <a:endParaRPr sz="1800">
              <a:solidFill>
                <a:schemeClr val="dk1"/>
              </a:solidFill>
              <a:latin typeface="Century Schoolbook"/>
              <a:ea typeface="Century Schoolbook"/>
              <a:cs typeface="Century Schoolbook"/>
              <a:sym typeface="Century Schoolbook"/>
            </a:endParaRPr>
          </a:p>
        </p:txBody>
      </p:sp>
      <p:sp>
        <p:nvSpPr>
          <p:cNvPr id="1202" name="Shape 1202"/>
          <p:cNvSpPr txBox="1"/>
          <p:nvPr/>
        </p:nvSpPr>
        <p:spPr>
          <a:xfrm>
            <a:off x="222657" y="57732"/>
            <a:ext cx="10750143" cy="707886"/>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4000" dirty="0">
                <a:solidFill>
                  <a:schemeClr val="accent4"/>
                </a:solidFill>
                <a:latin typeface="Calibri"/>
                <a:ea typeface="Calibri"/>
                <a:cs typeface="Calibri"/>
                <a:sym typeface="Calibri"/>
              </a:rPr>
              <a:t>Important Questions to Ask</a:t>
            </a:r>
          </a:p>
        </p:txBody>
      </p:sp>
      <p:sp>
        <p:nvSpPr>
          <p:cNvPr id="4" name="Text Placeholder 3"/>
          <p:cNvSpPr>
            <a:spLocks noGrp="1"/>
          </p:cNvSpPr>
          <p:nvPr>
            <p:ph type="body" idx="4294967295"/>
          </p:nvPr>
        </p:nvSpPr>
        <p:spPr>
          <a:xfrm>
            <a:off x="529389" y="1193801"/>
            <a:ext cx="11253035" cy="4463870"/>
          </a:xfrm>
          <a:prstGeom prst="rect">
            <a:avLst/>
          </a:prstGeom>
        </p:spPr>
        <p:txBody>
          <a:bodyPr/>
          <a:lstStyle/>
          <a:p>
            <a:pPr marL="571500" indent="-571500">
              <a:lnSpc>
                <a:spcPct val="100000"/>
              </a:lnSpc>
              <a:spcAft>
                <a:spcPts val="1200"/>
              </a:spcAft>
            </a:pPr>
            <a:r>
              <a:rPr lang="en-US" sz="4000" dirty="0">
                <a:latin typeface="Calibri" charset="0"/>
                <a:ea typeface="Calibri" charset="0"/>
                <a:cs typeface="Calibri" charset="0"/>
              </a:rPr>
              <a:t>Who are my key players? Why is it important to engage these key players?</a:t>
            </a:r>
          </a:p>
          <a:p>
            <a:pPr marL="571500" indent="-571500">
              <a:lnSpc>
                <a:spcPct val="100000"/>
              </a:lnSpc>
              <a:spcAft>
                <a:spcPts val="1200"/>
              </a:spcAft>
            </a:pPr>
            <a:r>
              <a:rPr lang="en-US" sz="4000" dirty="0">
                <a:latin typeface="Calibri" charset="0"/>
                <a:ea typeface="Calibri" charset="0"/>
                <a:cs typeface="Calibri" charset="0"/>
              </a:rPr>
              <a:t>What “makes them tick”?  What are their priorities and values?</a:t>
            </a:r>
          </a:p>
          <a:p>
            <a:pPr marL="571500" lvl="8" indent="-571500">
              <a:lnSpc>
                <a:spcPct val="100000"/>
              </a:lnSpc>
              <a:spcAft>
                <a:spcPts val="1200"/>
              </a:spcAft>
            </a:pPr>
            <a:r>
              <a:rPr lang="en-US" sz="4000" dirty="0">
                <a:latin typeface="Calibri" charset="0"/>
                <a:ea typeface="Calibri" charset="0"/>
                <a:cs typeface="Calibri" charset="0"/>
              </a:rPr>
              <a:t>What are some things to consider when engaging them?</a:t>
            </a:r>
          </a:p>
          <a:p>
            <a:pPr marL="177800" indent="0">
              <a:buNone/>
            </a:pPr>
            <a:endParaRPr lang="en-US" dirty="0">
              <a:solidFill>
                <a:schemeClr val="tx1"/>
              </a:solidFill>
            </a:endParaRPr>
          </a:p>
        </p:txBody>
      </p:sp>
      <p:sp>
        <p:nvSpPr>
          <p:cNvPr id="14" name="Shape 1085"/>
          <p:cNvSpPr txBox="1">
            <a:spLocks noGrp="1"/>
          </p:cNvSpPr>
          <p:nvPr>
            <p:ph type="sldNum" idx="4294967295"/>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155</a:t>
            </a:fld>
            <a:endParaRPr lang="en-US" sz="16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1140858"/>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show="0">
  <p:cSld>
    <p:spTree>
      <p:nvGrpSpPr>
        <p:cNvPr id="1" name="Shape 1207"/>
        <p:cNvGrpSpPr/>
        <p:nvPr/>
      </p:nvGrpSpPr>
      <p:grpSpPr>
        <a:xfrm>
          <a:off x="0" y="0"/>
          <a:ext cx="0" cy="0"/>
          <a:chOff x="0" y="0"/>
          <a:chExt cx="0" cy="0"/>
        </a:xfrm>
      </p:grpSpPr>
      <p:sp>
        <p:nvSpPr>
          <p:cNvPr id="1210" name="Shape 1210"/>
          <p:cNvSpPr/>
          <p:nvPr/>
        </p:nvSpPr>
        <p:spPr>
          <a:xfrm>
            <a:off x="3127375" y="2782888"/>
            <a:ext cx="12192000" cy="457200"/>
          </a:xfrm>
          <a:prstGeom prst="rect">
            <a:avLst/>
          </a:prstGeom>
          <a:noFill/>
          <a:ln>
            <a:noFill/>
          </a:ln>
        </p:spPr>
        <p:txBody>
          <a:bodyPr wrap="square" lIns="91425" tIns="45700" rIns="91425" bIns="45700" anchor="ctr" anchorCtr="0">
            <a:noAutofit/>
          </a:bodyPr>
          <a:lstStyle/>
          <a:p>
            <a:pPr marL="0" marR="0" lvl="0" indent="0" algn="l" rtl="0">
              <a:spcBef>
                <a:spcPts val="0"/>
              </a:spcBef>
              <a:buNone/>
            </a:pPr>
            <a:endParaRPr sz="1800">
              <a:solidFill>
                <a:schemeClr val="dk1"/>
              </a:solidFill>
              <a:latin typeface="Century Schoolbook"/>
              <a:ea typeface="Century Schoolbook"/>
              <a:cs typeface="Century Schoolbook"/>
              <a:sym typeface="Century Schoolbook"/>
            </a:endParaRPr>
          </a:p>
        </p:txBody>
      </p:sp>
      <p:sp>
        <p:nvSpPr>
          <p:cNvPr id="2" name="Title 1"/>
          <p:cNvSpPr>
            <a:spLocks noGrp="1"/>
          </p:cNvSpPr>
          <p:nvPr>
            <p:ph type="title"/>
          </p:nvPr>
        </p:nvSpPr>
        <p:spPr/>
        <p:txBody>
          <a:bodyPr/>
          <a:lstStyle/>
          <a:p>
            <a:pPr lvl="0"/>
            <a:r>
              <a:rPr lang="en-US" dirty="0">
                <a:solidFill>
                  <a:schemeClr val="accent4"/>
                </a:solidFill>
              </a:rPr>
              <a:t>LeAnne’s Thinking</a:t>
            </a:r>
            <a:endParaRPr lang="en-US" dirty="0"/>
          </a:p>
        </p:txBody>
      </p:sp>
      <p:pic>
        <p:nvPicPr>
          <p:cNvPr id="8" name="Picture 7"/>
          <p:cNvPicPr>
            <a:picLocks noChangeAspect="1"/>
          </p:cNvPicPr>
          <p:nvPr/>
        </p:nvPicPr>
        <p:blipFill>
          <a:blip r:embed="rId3"/>
          <a:stretch>
            <a:fillRect/>
          </a:stretch>
        </p:blipFill>
        <p:spPr>
          <a:xfrm>
            <a:off x="464488" y="1724707"/>
            <a:ext cx="2149677" cy="2246655"/>
          </a:xfrm>
          <a:prstGeom prst="rect">
            <a:avLst/>
          </a:prstGeom>
        </p:spPr>
      </p:pic>
      <p:sp>
        <p:nvSpPr>
          <p:cNvPr id="9" name="Shape 1186"/>
          <p:cNvSpPr/>
          <p:nvPr/>
        </p:nvSpPr>
        <p:spPr>
          <a:xfrm>
            <a:off x="319610" y="3956974"/>
            <a:ext cx="2422927" cy="869026"/>
          </a:xfrm>
          <a:prstGeom prst="rect">
            <a:avLst/>
          </a:prstGeom>
          <a:solidFill>
            <a:schemeClr val="accent1"/>
          </a:solidFill>
          <a:ln w="12700" cap="flat" cmpd="sng">
            <a:noFill/>
            <a:prstDash val="solid"/>
            <a:miter lim="800000"/>
            <a:headEnd type="none" w="med" len="med"/>
            <a:tailEnd type="none" w="med" len="med"/>
          </a:ln>
        </p:spPr>
        <p:txBody>
          <a:bodyPr wrap="square" lIns="91425" tIns="45700" rIns="91425" bIns="45700" anchor="ctr" anchorCtr="0">
            <a:noAutofit/>
          </a:bodyPr>
          <a:lstStyle/>
          <a:p>
            <a:pPr marL="0" marR="0" lvl="0" indent="0" algn="ctr" rtl="0">
              <a:spcBef>
                <a:spcPts val="0"/>
              </a:spcBef>
              <a:buSzPct val="25000"/>
              <a:buNone/>
            </a:pPr>
            <a:r>
              <a:rPr lang="en-US" sz="2000" b="1" dirty="0">
                <a:solidFill>
                  <a:schemeClr val="lt1"/>
                </a:solidFill>
                <a:latin typeface="Calibri"/>
                <a:ea typeface="Calibri"/>
                <a:cs typeface="Calibri"/>
                <a:sym typeface="Calibri"/>
              </a:rPr>
              <a:t>Mary Hebert</a:t>
            </a:r>
          </a:p>
          <a:p>
            <a:pPr marL="0" marR="0" lvl="0" indent="0" algn="ctr" rtl="0">
              <a:spcBef>
                <a:spcPts val="0"/>
              </a:spcBef>
              <a:buSzPct val="25000"/>
              <a:buNone/>
            </a:pPr>
            <a:r>
              <a:rPr lang="en-US" sz="2000" dirty="0">
                <a:solidFill>
                  <a:schemeClr val="lt1"/>
                </a:solidFill>
                <a:latin typeface="Calibri"/>
                <a:ea typeface="Calibri"/>
                <a:cs typeface="Calibri"/>
                <a:sym typeface="Calibri"/>
              </a:rPr>
              <a:t>Principal </a:t>
            </a:r>
          </a:p>
        </p:txBody>
      </p:sp>
      <p:graphicFrame>
        <p:nvGraphicFramePr>
          <p:cNvPr id="4" name="Table 3"/>
          <p:cNvGraphicFramePr>
            <a:graphicFrameLocks noGrp="1"/>
          </p:cNvGraphicFramePr>
          <p:nvPr>
            <p:extLst/>
          </p:nvPr>
        </p:nvGraphicFramePr>
        <p:xfrm>
          <a:off x="2963218" y="1113193"/>
          <a:ext cx="9043584" cy="4663440"/>
        </p:xfrm>
        <a:graphic>
          <a:graphicData uri="http://schemas.openxmlformats.org/drawingml/2006/table">
            <a:tbl>
              <a:tblPr firstRow="1" bandRow="1">
                <a:tableStyleId>{ED083AE6-46FA-4A59-8FB0-9F97EB10719F}</a:tableStyleId>
              </a:tblPr>
              <a:tblGrid>
                <a:gridCol w="1658537">
                  <a:extLst>
                    <a:ext uri="{9D8B030D-6E8A-4147-A177-3AD203B41FA5}">
                      <a16:colId xmlns:a16="http://schemas.microsoft.com/office/drawing/2014/main" val="20000"/>
                    </a:ext>
                  </a:extLst>
                </a:gridCol>
                <a:gridCol w="7385047">
                  <a:extLst>
                    <a:ext uri="{9D8B030D-6E8A-4147-A177-3AD203B41FA5}">
                      <a16:colId xmlns:a16="http://schemas.microsoft.com/office/drawing/2014/main" val="20001"/>
                    </a:ext>
                  </a:extLst>
                </a:gridCol>
              </a:tblGrid>
              <a:tr h="370840">
                <a:tc>
                  <a:txBody>
                    <a:bodyPr/>
                    <a:lstStyle/>
                    <a:p>
                      <a:r>
                        <a:rPr lang="en-US" sz="2400" b="1" dirty="0">
                          <a:solidFill>
                            <a:schemeClr val="bg1"/>
                          </a:solidFill>
                          <a:latin typeface="Calibri"/>
                          <a:cs typeface="Calibri"/>
                        </a:rPr>
                        <a:t>Why</a:t>
                      </a:r>
                      <a:r>
                        <a:rPr lang="en-US" sz="2400" b="1" baseline="0" dirty="0">
                          <a:solidFill>
                            <a:schemeClr val="bg1"/>
                          </a:solidFill>
                          <a:latin typeface="Calibri"/>
                          <a:cs typeface="Calibri"/>
                        </a:rPr>
                        <a:t> This Person Is Important</a:t>
                      </a:r>
                      <a:endParaRPr lang="en-US" sz="2400" b="1" dirty="0">
                        <a:solidFill>
                          <a:schemeClr val="bg1"/>
                        </a:solidFill>
                        <a:latin typeface="Calibri"/>
                        <a:cs typeface="Calibri"/>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AE508B"/>
                    </a:solidFill>
                  </a:tcPr>
                </a:tc>
                <a:tc>
                  <a:txBody>
                    <a:bodyPr/>
                    <a:lstStyle/>
                    <a:p>
                      <a:pPr marL="342900" indent="-342900">
                        <a:buFont typeface="Arial"/>
                        <a:buChar char="•"/>
                      </a:pPr>
                      <a:r>
                        <a:rPr lang="en-US" sz="2400" b="0" dirty="0">
                          <a:solidFill>
                            <a:srgbClr val="5B5A5A"/>
                          </a:solidFill>
                          <a:latin typeface="Calibri"/>
                          <a:cs typeface="Calibri"/>
                        </a:rPr>
                        <a:t>In charge of the school </a:t>
                      </a:r>
                    </a:p>
                    <a:p>
                      <a:pPr marL="342900" indent="-342900">
                        <a:buFont typeface="Arial"/>
                        <a:buChar char="•"/>
                      </a:pPr>
                      <a:r>
                        <a:rPr lang="en-US" sz="2400" b="0" dirty="0">
                          <a:solidFill>
                            <a:srgbClr val="5B5A5A"/>
                          </a:solidFill>
                          <a:latin typeface="Calibri"/>
                          <a:cs typeface="Calibri"/>
                        </a:rPr>
                        <a:t>Oversees curriculum implementation and school-level PL</a:t>
                      </a:r>
                    </a:p>
                    <a:p>
                      <a:pPr marL="342900" indent="-342900">
                        <a:buFont typeface="Arial"/>
                        <a:buChar char="•"/>
                      </a:pPr>
                      <a:r>
                        <a:rPr lang="en-US" sz="2400" b="0" dirty="0">
                          <a:solidFill>
                            <a:srgbClr val="5B5A5A"/>
                          </a:solidFill>
                          <a:latin typeface="Calibri"/>
                          <a:cs typeface="Calibri"/>
                        </a:rPr>
                        <a:t>Very Influential in the school </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dirty="0">
                          <a:solidFill>
                            <a:schemeClr val="bg1"/>
                          </a:solidFill>
                          <a:latin typeface="Calibri"/>
                          <a:cs typeface="Calibri"/>
                        </a:rPr>
                        <a:t>Priorities</a:t>
                      </a:r>
                      <a:r>
                        <a:rPr lang="en-US" sz="2400" b="1" baseline="0" dirty="0">
                          <a:solidFill>
                            <a:schemeClr val="bg1"/>
                          </a:solidFill>
                          <a:latin typeface="Calibri"/>
                          <a:cs typeface="Calibri"/>
                        </a:rPr>
                        <a:t> and Values</a:t>
                      </a:r>
                      <a:endParaRPr lang="en-US" sz="2400" b="1" dirty="0">
                        <a:solidFill>
                          <a:schemeClr val="bg1"/>
                        </a:solidFill>
                        <a:latin typeface="Calibri"/>
                        <a:cs typeface="Calibri"/>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AE508B"/>
                    </a:solidFill>
                  </a:tcPr>
                </a:tc>
                <a:tc>
                  <a:txBody>
                    <a:bodyPr/>
                    <a:lstStyle/>
                    <a:p>
                      <a:pPr marL="342900" indent="-342900">
                        <a:buFont typeface="Arial"/>
                        <a:buChar char="•"/>
                      </a:pPr>
                      <a:r>
                        <a:rPr lang="en-US" sz="2400" b="0" dirty="0">
                          <a:solidFill>
                            <a:srgbClr val="5B5A5A"/>
                          </a:solidFill>
                          <a:latin typeface="Calibri"/>
                          <a:cs typeface="Calibri"/>
                        </a:rPr>
                        <a:t>Wants to increase student achievement (reading levels, testing scores) </a:t>
                      </a:r>
                    </a:p>
                    <a:p>
                      <a:pPr marL="342900" indent="-342900">
                        <a:buFont typeface="Arial"/>
                        <a:buChar char="•"/>
                      </a:pPr>
                      <a:r>
                        <a:rPr lang="en-US" sz="2400" b="0" dirty="0">
                          <a:solidFill>
                            <a:srgbClr val="5B5A5A"/>
                          </a:solidFill>
                          <a:latin typeface="Calibri"/>
                          <a:cs typeface="Calibri"/>
                        </a:rPr>
                        <a:t>Wants to see more a consistent ELA model in classrooms and increased student engagement</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1"/>
                  </a:ext>
                </a:extLst>
              </a:tr>
              <a:tr h="370840">
                <a:tc>
                  <a:txBody>
                    <a:bodyPr/>
                    <a:lstStyle/>
                    <a:p>
                      <a:r>
                        <a:rPr lang="en-US" sz="2400" b="1" dirty="0">
                          <a:solidFill>
                            <a:schemeClr val="bg1"/>
                          </a:solidFill>
                          <a:latin typeface="Calibri"/>
                          <a:cs typeface="Calibri"/>
                        </a:rPr>
                        <a:t>Thing to Consider</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AE508B"/>
                    </a:solidFill>
                  </a:tcPr>
                </a:tc>
                <a:tc>
                  <a:txBody>
                    <a:bodyPr/>
                    <a:lstStyle/>
                    <a:p>
                      <a:pPr marL="342900" indent="-342900">
                        <a:buFont typeface="Arial"/>
                        <a:buChar char="•"/>
                      </a:pPr>
                      <a:r>
                        <a:rPr lang="en-US" sz="2400" b="0" dirty="0">
                          <a:solidFill>
                            <a:srgbClr val="5B5A5A"/>
                          </a:solidFill>
                          <a:latin typeface="Calibri"/>
                          <a:cs typeface="Calibri"/>
                        </a:rPr>
                        <a:t>Wants to see a clear strategy and plan for any proposal</a:t>
                      </a:r>
                    </a:p>
                    <a:p>
                      <a:pPr marL="342900" indent="-342900">
                        <a:buFont typeface="Arial"/>
                        <a:buChar char="•"/>
                      </a:pPr>
                      <a:r>
                        <a:rPr lang="en-US" sz="2400" b="0" dirty="0">
                          <a:solidFill>
                            <a:srgbClr val="5B5A5A"/>
                          </a:solidFill>
                          <a:latin typeface="Calibri"/>
                          <a:cs typeface="Calibri"/>
                        </a:rPr>
                        <a:t>Is unfamiliar with the Guidebooks 2.0 and new to text-based instruction</a:t>
                      </a:r>
                    </a:p>
                    <a:p>
                      <a:pPr marL="342900" indent="-342900">
                        <a:buFont typeface="Arial"/>
                        <a:buChar char="•"/>
                      </a:pPr>
                      <a:r>
                        <a:rPr lang="en-US" sz="2400" b="0" dirty="0">
                          <a:solidFill>
                            <a:srgbClr val="5B5A5A"/>
                          </a:solidFill>
                          <a:latin typeface="Calibri"/>
                          <a:cs typeface="Calibri"/>
                        </a:rPr>
                        <a:t>Struggles to find time for teacher PL</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11" name="Shape 1085"/>
          <p:cNvSpPr txBox="1">
            <a:spLocks noGrp="1"/>
          </p:cNvSpPr>
          <p:nvPr>
            <p:ph type="sldNum" idx="4294967295"/>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156</a:t>
            </a:fld>
            <a:endParaRPr lang="en-US" sz="16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35240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57.xml><?xml version="1.0" encoding="utf-8"?>
<p:sld xmlns:a="http://schemas.openxmlformats.org/drawingml/2006/main" xmlns:r="http://schemas.openxmlformats.org/officeDocument/2006/relationships" xmlns:p="http://schemas.openxmlformats.org/presentationml/2006/main" show="0">
  <p:cSld>
    <p:spTree>
      <p:nvGrpSpPr>
        <p:cNvPr id="1" name="Shape 1207"/>
        <p:cNvGrpSpPr/>
        <p:nvPr/>
      </p:nvGrpSpPr>
      <p:grpSpPr>
        <a:xfrm>
          <a:off x="0" y="0"/>
          <a:ext cx="0" cy="0"/>
          <a:chOff x="0" y="0"/>
          <a:chExt cx="0" cy="0"/>
        </a:xfrm>
      </p:grpSpPr>
      <p:sp>
        <p:nvSpPr>
          <p:cNvPr id="2" name="Title 1"/>
          <p:cNvSpPr>
            <a:spLocks noGrp="1"/>
          </p:cNvSpPr>
          <p:nvPr>
            <p:ph type="title"/>
          </p:nvPr>
        </p:nvSpPr>
        <p:spPr/>
        <p:txBody>
          <a:bodyPr/>
          <a:lstStyle/>
          <a:p>
            <a:pPr lvl="0"/>
            <a:r>
              <a:rPr lang="en-US" dirty="0">
                <a:solidFill>
                  <a:schemeClr val="accent4"/>
                </a:solidFill>
              </a:rPr>
              <a:t>LeAnne’s Thinking</a:t>
            </a:r>
            <a:endParaRPr lang="en-US" dirty="0"/>
          </a:p>
        </p:txBody>
      </p:sp>
      <p:graphicFrame>
        <p:nvGraphicFramePr>
          <p:cNvPr id="4" name="Table 3"/>
          <p:cNvGraphicFramePr>
            <a:graphicFrameLocks noGrp="1"/>
          </p:cNvGraphicFramePr>
          <p:nvPr>
            <p:extLst/>
          </p:nvPr>
        </p:nvGraphicFramePr>
        <p:xfrm>
          <a:off x="2963216" y="1209409"/>
          <a:ext cx="8985858" cy="4297680"/>
        </p:xfrm>
        <a:graphic>
          <a:graphicData uri="http://schemas.openxmlformats.org/drawingml/2006/table">
            <a:tbl>
              <a:tblPr firstRow="1" bandRow="1">
                <a:tableStyleId>{ED083AE6-46FA-4A59-8FB0-9F97EB10719F}</a:tableStyleId>
              </a:tblPr>
              <a:tblGrid>
                <a:gridCol w="1647951">
                  <a:extLst>
                    <a:ext uri="{9D8B030D-6E8A-4147-A177-3AD203B41FA5}">
                      <a16:colId xmlns:a16="http://schemas.microsoft.com/office/drawing/2014/main" val="20000"/>
                    </a:ext>
                  </a:extLst>
                </a:gridCol>
                <a:gridCol w="7337907">
                  <a:extLst>
                    <a:ext uri="{9D8B030D-6E8A-4147-A177-3AD203B41FA5}">
                      <a16:colId xmlns:a16="http://schemas.microsoft.com/office/drawing/2014/main" val="20001"/>
                    </a:ext>
                  </a:extLst>
                </a:gridCol>
              </a:tblGrid>
              <a:tr h="370840">
                <a:tc>
                  <a:txBody>
                    <a:bodyPr/>
                    <a:lstStyle/>
                    <a:p>
                      <a:r>
                        <a:rPr lang="en-US" sz="2400" b="1" dirty="0">
                          <a:solidFill>
                            <a:schemeClr val="bg1"/>
                          </a:solidFill>
                          <a:latin typeface="Calibri"/>
                          <a:cs typeface="Calibri"/>
                        </a:rPr>
                        <a:t>Why</a:t>
                      </a:r>
                      <a:r>
                        <a:rPr lang="en-US" sz="2400" b="1" baseline="0" dirty="0">
                          <a:solidFill>
                            <a:schemeClr val="bg1"/>
                          </a:solidFill>
                          <a:latin typeface="Calibri"/>
                          <a:cs typeface="Calibri"/>
                        </a:rPr>
                        <a:t> This Person Is Important</a:t>
                      </a:r>
                      <a:endParaRPr lang="en-US" sz="2400" b="1" dirty="0">
                        <a:solidFill>
                          <a:schemeClr val="bg1"/>
                        </a:solidFill>
                        <a:latin typeface="Calibri"/>
                        <a:cs typeface="Calibri"/>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AE508B"/>
                    </a:solidFill>
                  </a:tcPr>
                </a:tc>
                <a:tc>
                  <a:txBody>
                    <a:bodyPr/>
                    <a:lstStyle/>
                    <a:p>
                      <a:pPr marL="342900" indent="-342900">
                        <a:buFont typeface="Arial"/>
                        <a:buChar char="•"/>
                      </a:pPr>
                      <a:r>
                        <a:rPr lang="en-US" sz="2400" b="0" dirty="0">
                          <a:solidFill>
                            <a:schemeClr val="tx1">
                              <a:lumMod val="75000"/>
                            </a:schemeClr>
                          </a:solidFill>
                          <a:latin typeface="Calibri"/>
                          <a:cs typeface="Calibri"/>
                        </a:rPr>
                        <a:t>Oversees curriculum selection and district PD plan</a:t>
                      </a:r>
                    </a:p>
                    <a:p>
                      <a:pPr marL="342900" indent="-342900">
                        <a:buFont typeface="Arial"/>
                        <a:buChar char="•"/>
                      </a:pPr>
                      <a:r>
                        <a:rPr lang="en-US" sz="2400" b="0" dirty="0">
                          <a:solidFill>
                            <a:schemeClr val="tx1">
                              <a:lumMod val="75000"/>
                            </a:schemeClr>
                          </a:solidFill>
                          <a:latin typeface="Calibri"/>
                          <a:cs typeface="Calibri"/>
                        </a:rPr>
                        <a:t>Nominated LeAnne to become</a:t>
                      </a:r>
                      <a:r>
                        <a:rPr lang="en-US" sz="2400" b="0" baseline="0" dirty="0">
                          <a:solidFill>
                            <a:schemeClr val="tx1">
                              <a:lumMod val="75000"/>
                            </a:schemeClr>
                          </a:solidFill>
                          <a:latin typeface="Calibri"/>
                          <a:cs typeface="Calibri"/>
                        </a:rPr>
                        <a:t> a Content Leader </a:t>
                      </a:r>
                      <a:r>
                        <a:rPr lang="en-US" sz="2400" b="0" dirty="0">
                          <a:solidFill>
                            <a:schemeClr val="tx1">
                              <a:lumMod val="75000"/>
                            </a:schemeClr>
                          </a:solidFill>
                          <a:latin typeface="Calibri"/>
                          <a:cs typeface="Calibri"/>
                        </a:rPr>
                        <a:t>attend these</a:t>
                      </a:r>
                      <a:r>
                        <a:rPr lang="en-US" sz="2400" b="0" baseline="0" dirty="0">
                          <a:solidFill>
                            <a:schemeClr val="tx1">
                              <a:lumMod val="75000"/>
                            </a:schemeClr>
                          </a:solidFill>
                          <a:latin typeface="Calibri"/>
                          <a:cs typeface="Calibri"/>
                        </a:rPr>
                        <a:t> trainings </a:t>
                      </a:r>
                      <a:endParaRPr lang="en-US" sz="2400" b="0" dirty="0">
                        <a:solidFill>
                          <a:schemeClr val="tx1">
                            <a:lumMod val="75000"/>
                          </a:schemeClr>
                        </a:solidFill>
                        <a:latin typeface="Calibri"/>
                        <a:cs typeface="Calibri"/>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dirty="0">
                          <a:solidFill>
                            <a:schemeClr val="bg1"/>
                          </a:solidFill>
                          <a:latin typeface="Calibri"/>
                          <a:cs typeface="Calibri"/>
                        </a:rPr>
                        <a:t>Priorities</a:t>
                      </a:r>
                      <a:r>
                        <a:rPr lang="en-US" sz="2400" b="1" baseline="0" dirty="0">
                          <a:solidFill>
                            <a:schemeClr val="bg1"/>
                          </a:solidFill>
                          <a:latin typeface="Calibri"/>
                          <a:cs typeface="Calibri"/>
                        </a:rPr>
                        <a:t> and Values</a:t>
                      </a:r>
                      <a:endParaRPr lang="en-US" sz="2400" b="1" dirty="0">
                        <a:solidFill>
                          <a:schemeClr val="bg1"/>
                        </a:solidFill>
                        <a:latin typeface="Calibri"/>
                        <a:cs typeface="Calibri"/>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AE508B"/>
                    </a:solidFill>
                  </a:tcPr>
                </a:tc>
                <a:tc>
                  <a:txBody>
                    <a:bodyPr/>
                    <a:lstStyle/>
                    <a:p>
                      <a:pPr marL="342900" indent="-342900">
                        <a:buFont typeface="Arial"/>
                        <a:buChar char="•"/>
                      </a:pPr>
                      <a:r>
                        <a:rPr lang="en-US" sz="2400" b="0" dirty="0">
                          <a:solidFill>
                            <a:schemeClr val="tx1">
                              <a:lumMod val="75000"/>
                            </a:schemeClr>
                          </a:solidFill>
                          <a:latin typeface="Calibri"/>
                          <a:cs typeface="Calibri"/>
                        </a:rPr>
                        <a:t>Similar priorities to Ms. Herbert </a:t>
                      </a:r>
                    </a:p>
                    <a:p>
                      <a:pPr marL="342900" indent="-342900">
                        <a:buFont typeface="Arial"/>
                        <a:buChar char="•"/>
                      </a:pPr>
                      <a:r>
                        <a:rPr lang="en-US" sz="2400" b="0" dirty="0">
                          <a:solidFill>
                            <a:schemeClr val="tx1">
                              <a:lumMod val="75000"/>
                            </a:schemeClr>
                          </a:solidFill>
                          <a:latin typeface="Calibri"/>
                          <a:cs typeface="Calibri"/>
                        </a:rPr>
                        <a:t>Is motivated to implement the ELA Guidebooks 2.0 because other superintendents in her network have praised them</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1"/>
                  </a:ext>
                </a:extLst>
              </a:tr>
              <a:tr h="370840">
                <a:tc>
                  <a:txBody>
                    <a:bodyPr/>
                    <a:lstStyle/>
                    <a:p>
                      <a:r>
                        <a:rPr lang="en-US" sz="2400" b="1" dirty="0">
                          <a:solidFill>
                            <a:schemeClr val="bg1"/>
                          </a:solidFill>
                          <a:latin typeface="Calibri"/>
                          <a:cs typeface="Calibri"/>
                        </a:rPr>
                        <a:t>Thing to Consider</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AE508B"/>
                    </a:solidFill>
                  </a:tcPr>
                </a:tc>
                <a:tc>
                  <a:txBody>
                    <a:bodyPr/>
                    <a:lstStyle/>
                    <a:p>
                      <a:pPr marL="342900" indent="-342900">
                        <a:buFont typeface="Arial"/>
                        <a:buChar char="•"/>
                      </a:pPr>
                      <a:r>
                        <a:rPr lang="en-US" sz="2400" b="0" dirty="0">
                          <a:solidFill>
                            <a:schemeClr val="tx1">
                              <a:lumMod val="75000"/>
                            </a:schemeClr>
                          </a:solidFill>
                          <a:latin typeface="Calibri"/>
                          <a:cs typeface="Calibri"/>
                        </a:rPr>
                        <a:t>Strong leader: important for her to “lead a change”</a:t>
                      </a:r>
                    </a:p>
                    <a:p>
                      <a:pPr marL="342900" indent="-342900">
                        <a:buFont typeface="Arial"/>
                        <a:buChar char="•"/>
                      </a:pPr>
                      <a:r>
                        <a:rPr lang="en-US" sz="2400" b="0" dirty="0">
                          <a:solidFill>
                            <a:schemeClr val="tx1">
                              <a:lumMod val="75000"/>
                            </a:schemeClr>
                          </a:solidFill>
                          <a:latin typeface="Calibri"/>
                          <a:cs typeface="Calibri"/>
                        </a:rPr>
                        <a:t>Wants to offer more district-level PL than is currently offered</a:t>
                      </a:r>
                    </a:p>
                    <a:p>
                      <a:pPr marL="342900" indent="-342900">
                        <a:buFont typeface="Arial"/>
                        <a:buChar char="•"/>
                      </a:pPr>
                      <a:r>
                        <a:rPr lang="en-US" sz="2400" b="0" dirty="0">
                          <a:solidFill>
                            <a:schemeClr val="tx1">
                              <a:lumMod val="75000"/>
                            </a:schemeClr>
                          </a:solidFill>
                          <a:latin typeface="Calibri"/>
                          <a:cs typeface="Calibri"/>
                        </a:rPr>
                        <a:t>Has a strong professional relationship with Ms. Herbert</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pic>
        <p:nvPicPr>
          <p:cNvPr id="7" name="Picture 6"/>
          <p:cNvPicPr>
            <a:picLocks noChangeAspect="1"/>
          </p:cNvPicPr>
          <p:nvPr/>
        </p:nvPicPr>
        <p:blipFill>
          <a:blip r:embed="rId3"/>
          <a:stretch>
            <a:fillRect/>
          </a:stretch>
        </p:blipFill>
        <p:spPr>
          <a:xfrm>
            <a:off x="539371" y="1770940"/>
            <a:ext cx="2212792" cy="2452640"/>
          </a:xfrm>
          <a:prstGeom prst="rect">
            <a:avLst/>
          </a:prstGeom>
        </p:spPr>
      </p:pic>
      <p:sp>
        <p:nvSpPr>
          <p:cNvPr id="10" name="Shape 1187"/>
          <p:cNvSpPr/>
          <p:nvPr/>
        </p:nvSpPr>
        <p:spPr>
          <a:xfrm>
            <a:off x="522825" y="4204336"/>
            <a:ext cx="2198841" cy="919936"/>
          </a:xfrm>
          <a:prstGeom prst="rect">
            <a:avLst/>
          </a:prstGeom>
          <a:solidFill>
            <a:schemeClr val="accent1"/>
          </a:solidFill>
          <a:ln w="12700" cap="flat" cmpd="sng">
            <a:noFill/>
            <a:prstDash val="solid"/>
            <a:miter lim="800000"/>
            <a:headEnd type="none" w="med" len="med"/>
            <a:tailEnd type="none" w="med" len="med"/>
          </a:ln>
        </p:spPr>
        <p:txBody>
          <a:bodyPr wrap="square" lIns="91425" tIns="45700" rIns="91425" bIns="45700" anchor="ctr" anchorCtr="0">
            <a:noAutofit/>
          </a:bodyPr>
          <a:lstStyle/>
          <a:p>
            <a:pPr marL="0" marR="0" lvl="0" indent="0" algn="ctr" rtl="0">
              <a:spcBef>
                <a:spcPts val="0"/>
              </a:spcBef>
              <a:buSzPct val="25000"/>
              <a:buNone/>
            </a:pPr>
            <a:r>
              <a:rPr lang="en-US" sz="2000" b="1" dirty="0">
                <a:solidFill>
                  <a:schemeClr val="lt1"/>
                </a:solidFill>
                <a:latin typeface="Calibri"/>
                <a:ea typeface="Calibri"/>
                <a:cs typeface="Calibri"/>
                <a:sym typeface="Calibri"/>
              </a:rPr>
              <a:t>Dr. Jackson</a:t>
            </a:r>
          </a:p>
          <a:p>
            <a:pPr marR="0" lvl="0" algn="ctr" rtl="0">
              <a:spcBef>
                <a:spcPts val="0"/>
              </a:spcBef>
              <a:buClr>
                <a:schemeClr val="lt1"/>
              </a:buClr>
              <a:buSzPct val="100000"/>
            </a:pPr>
            <a:r>
              <a:rPr lang="en-US" sz="2000" dirty="0">
                <a:solidFill>
                  <a:schemeClr val="lt1"/>
                </a:solidFill>
                <a:latin typeface="Calibri"/>
                <a:ea typeface="Calibri"/>
                <a:cs typeface="Calibri"/>
                <a:sym typeface="Calibri"/>
              </a:rPr>
              <a:t>Superintendent</a:t>
            </a:r>
          </a:p>
        </p:txBody>
      </p:sp>
      <p:sp>
        <p:nvSpPr>
          <p:cNvPr id="11" name="Shape 1085"/>
          <p:cNvSpPr txBox="1">
            <a:spLocks noGrp="1"/>
          </p:cNvSpPr>
          <p:nvPr>
            <p:ph type="sldNum" idx="4294967295"/>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157</a:t>
            </a:fld>
            <a:endParaRPr lang="en-US" sz="16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10720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58.xml><?xml version="1.0" encoding="utf-8"?>
<p:sld xmlns:a="http://schemas.openxmlformats.org/drawingml/2006/main" xmlns:r="http://schemas.openxmlformats.org/officeDocument/2006/relationships" xmlns:p="http://schemas.openxmlformats.org/presentationml/2006/main" show="0">
  <p:cSld>
    <p:spTree>
      <p:nvGrpSpPr>
        <p:cNvPr id="1" name="Shape 1216"/>
        <p:cNvGrpSpPr/>
        <p:nvPr/>
      </p:nvGrpSpPr>
      <p:grpSpPr>
        <a:xfrm>
          <a:off x="0" y="0"/>
          <a:ext cx="0" cy="0"/>
          <a:chOff x="0" y="0"/>
          <a:chExt cx="0" cy="0"/>
        </a:xfrm>
      </p:grpSpPr>
      <p:sp>
        <p:nvSpPr>
          <p:cNvPr id="1217" name="Shape 1217"/>
          <p:cNvSpPr txBox="1"/>
          <p:nvPr/>
        </p:nvSpPr>
        <p:spPr>
          <a:xfrm>
            <a:off x="222657" y="0"/>
            <a:ext cx="5809439" cy="707886"/>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4000" dirty="0">
                <a:solidFill>
                  <a:schemeClr val="accent4"/>
                </a:solidFill>
                <a:latin typeface="Calibri"/>
                <a:ea typeface="Calibri"/>
                <a:cs typeface="Calibri"/>
                <a:sym typeface="Calibri"/>
              </a:rPr>
              <a:t>LeAnne’s Strategy</a:t>
            </a:r>
          </a:p>
        </p:txBody>
      </p:sp>
      <p:sp>
        <p:nvSpPr>
          <p:cNvPr id="1218" name="Shape 1218"/>
          <p:cNvSpPr/>
          <p:nvPr/>
        </p:nvSpPr>
        <p:spPr>
          <a:xfrm>
            <a:off x="3127375" y="2782888"/>
            <a:ext cx="12192000" cy="457200"/>
          </a:xfrm>
          <a:prstGeom prst="rect">
            <a:avLst/>
          </a:prstGeom>
          <a:noFill/>
          <a:ln>
            <a:noFill/>
          </a:ln>
        </p:spPr>
        <p:txBody>
          <a:bodyPr wrap="square" lIns="91425" tIns="45700" rIns="91425" bIns="45700" anchor="ctr" anchorCtr="0">
            <a:noAutofit/>
          </a:bodyPr>
          <a:lstStyle/>
          <a:p>
            <a:pPr marL="0" marR="0" lvl="0" indent="0" algn="l" rtl="0">
              <a:spcBef>
                <a:spcPts val="0"/>
              </a:spcBef>
              <a:buNone/>
            </a:pPr>
            <a:endParaRPr sz="1800">
              <a:solidFill>
                <a:schemeClr val="dk1"/>
              </a:solidFill>
              <a:latin typeface="Century Schoolbook"/>
              <a:ea typeface="Century Schoolbook"/>
              <a:cs typeface="Century Schoolbook"/>
              <a:sym typeface="Century Schoolbook"/>
            </a:endParaRPr>
          </a:p>
        </p:txBody>
      </p:sp>
      <p:graphicFrame>
        <p:nvGraphicFramePr>
          <p:cNvPr id="1219" name="Shape 1219"/>
          <p:cNvGraphicFramePr/>
          <p:nvPr>
            <p:extLst>
              <p:ext uri="{D42A27DB-BD31-4B8C-83A1-F6EECF244321}">
                <p14:modId xmlns:p14="http://schemas.microsoft.com/office/powerpoint/2010/main" val="3773803089"/>
              </p:ext>
            </p:extLst>
          </p:nvPr>
        </p:nvGraphicFramePr>
        <p:xfrm>
          <a:off x="729667" y="1065803"/>
          <a:ext cx="11123200" cy="4745817"/>
        </p:xfrm>
        <a:graphic>
          <a:graphicData uri="http://schemas.openxmlformats.org/drawingml/2006/table">
            <a:tbl>
              <a:tblPr firstRow="1" bandRow="1">
                <a:tableStyleId>{5A111915-BE36-4E01-A7E5-04B1672EAD32}</a:tableStyleId>
              </a:tblPr>
              <a:tblGrid>
                <a:gridCol w="3946059">
                  <a:extLst>
                    <a:ext uri="{9D8B030D-6E8A-4147-A177-3AD203B41FA5}">
                      <a16:colId xmlns:a16="http://schemas.microsoft.com/office/drawing/2014/main" val="20000"/>
                    </a:ext>
                  </a:extLst>
                </a:gridCol>
                <a:gridCol w="7177141">
                  <a:extLst>
                    <a:ext uri="{9D8B030D-6E8A-4147-A177-3AD203B41FA5}">
                      <a16:colId xmlns:a16="http://schemas.microsoft.com/office/drawing/2014/main" val="20001"/>
                    </a:ext>
                  </a:extLst>
                </a:gridCol>
              </a:tblGrid>
              <a:tr h="452223">
                <a:tc>
                  <a:txBody>
                    <a:bodyPr/>
                    <a:lstStyle/>
                    <a:p>
                      <a:pPr marL="0" marR="0" lvl="0" indent="0" algn="l" rtl="0">
                        <a:spcBef>
                          <a:spcPts val="0"/>
                        </a:spcBef>
                        <a:buSzPct val="25000"/>
                        <a:buNone/>
                      </a:pPr>
                      <a:r>
                        <a:rPr lang="en-US" sz="2500" dirty="0">
                          <a:latin typeface="Calibri"/>
                          <a:cs typeface="Calibri"/>
                          <a:sym typeface="Calibri"/>
                        </a:rPr>
                        <a:t>Action Step </a:t>
                      </a:r>
                      <a:endParaRPr lang="en-US" sz="2500" dirty="0">
                        <a:latin typeface="Calibri"/>
                        <a:ea typeface="Calibri"/>
                        <a:cs typeface="Calibri"/>
                        <a:sym typeface="Calibri"/>
                      </a:endParaRPr>
                    </a:p>
                  </a:txBody>
                  <a:tcPr marL="91451" marR="91451" marT="45725" marB="45725"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lvl="0" indent="0" algn="l" rtl="0">
                        <a:spcBef>
                          <a:spcPts val="0"/>
                        </a:spcBef>
                        <a:buSzPct val="25000"/>
                        <a:buNone/>
                      </a:pPr>
                      <a:r>
                        <a:rPr lang="en-US" sz="2500" dirty="0">
                          <a:latin typeface="Calibri"/>
                          <a:cs typeface="Calibri"/>
                          <a:sym typeface="Calibri"/>
                        </a:rPr>
                        <a:t>Potential Impact</a:t>
                      </a:r>
                      <a:endParaRPr lang="en-US" sz="2500" dirty="0">
                        <a:latin typeface="Calibri"/>
                        <a:ea typeface="Calibri"/>
                        <a:cs typeface="Calibri"/>
                        <a:sym typeface="Calibri"/>
                      </a:endParaRPr>
                    </a:p>
                  </a:txBody>
                  <a:tcPr marL="91451" marR="91451" marT="45725" marB="45725"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0"/>
                  </a:ext>
                </a:extLst>
              </a:tr>
              <a:tr h="1983912">
                <a:tc>
                  <a:txBody>
                    <a:bodyPr/>
                    <a:lstStyle/>
                    <a:p>
                      <a:pPr marL="0" marR="0" lvl="0" indent="0" algn="l" rtl="0">
                        <a:lnSpc>
                          <a:spcPct val="100000"/>
                        </a:lnSpc>
                        <a:spcBef>
                          <a:spcPts val="0"/>
                        </a:spcBef>
                        <a:spcAft>
                          <a:spcPts val="0"/>
                        </a:spcAft>
                        <a:buClr>
                          <a:schemeClr val="accent6"/>
                        </a:buClr>
                        <a:buSzPct val="100000"/>
                        <a:buFont typeface="Calibri"/>
                        <a:buNone/>
                      </a:pPr>
                      <a:r>
                        <a:rPr lang="en-US" sz="2600" dirty="0">
                          <a:solidFill>
                            <a:schemeClr val="tx1">
                              <a:lumMod val="75000"/>
                            </a:schemeClr>
                          </a:solidFill>
                          <a:latin typeface="Calibri"/>
                          <a:cs typeface="Calibri"/>
                          <a:sym typeface="Calibri"/>
                        </a:rPr>
                        <a:t>Set up regular meetings with Ms. Herbert after each Content Leader training</a:t>
                      </a:r>
                      <a:endParaRPr lang="en-US" sz="2600" dirty="0">
                        <a:solidFill>
                          <a:schemeClr val="tx1">
                            <a:lumMod val="75000"/>
                          </a:schemeClr>
                        </a:solidFill>
                        <a:latin typeface="Calibri"/>
                        <a:ea typeface="Calibri"/>
                        <a:cs typeface="Calibri"/>
                        <a:sym typeface="Calibri"/>
                      </a:endParaRPr>
                    </a:p>
                  </a:txBody>
                  <a:tcPr marL="91451" marR="91451" marT="45725" marB="45725"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2">
                        <a:lumMod val="20000"/>
                        <a:lumOff val="80000"/>
                      </a:schemeClr>
                    </a:solidFill>
                  </a:tcPr>
                </a:tc>
                <a:tc>
                  <a:txBody>
                    <a:bodyPr/>
                    <a:lstStyle/>
                    <a:p>
                      <a:pPr marL="0" marR="0" lvl="0" indent="0" algn="l" rtl="0">
                        <a:lnSpc>
                          <a:spcPct val="100000"/>
                        </a:lnSpc>
                        <a:spcBef>
                          <a:spcPts val="0"/>
                        </a:spcBef>
                        <a:spcAft>
                          <a:spcPts val="0"/>
                        </a:spcAft>
                        <a:buClr>
                          <a:schemeClr val="accent6"/>
                        </a:buClr>
                        <a:buSzPct val="100000"/>
                        <a:buFont typeface="Calibri"/>
                        <a:buNone/>
                      </a:pPr>
                      <a:r>
                        <a:rPr lang="en-US" sz="2600" b="1" dirty="0">
                          <a:solidFill>
                            <a:srgbClr val="AE508B"/>
                          </a:solidFill>
                          <a:latin typeface="Calibri"/>
                          <a:cs typeface="Calibri"/>
                          <a:sym typeface="Calibri"/>
                        </a:rPr>
                        <a:t>Ms. Herbert will</a:t>
                      </a:r>
                      <a:r>
                        <a:rPr lang="is-IS" sz="2600" b="1">
                          <a:solidFill>
                            <a:srgbClr val="AE508B"/>
                          </a:solidFill>
                          <a:latin typeface="Calibri"/>
                          <a:cs typeface="Calibri"/>
                          <a:sym typeface="Calibri"/>
                        </a:rPr>
                        <a:t>…</a:t>
                      </a:r>
                    </a:p>
                    <a:p>
                      <a:pPr marL="342900" marR="0" lvl="0" indent="-342900" algn="l" rtl="0">
                        <a:lnSpc>
                          <a:spcPct val="100000"/>
                        </a:lnSpc>
                        <a:spcBef>
                          <a:spcPts val="0"/>
                        </a:spcBef>
                        <a:spcAft>
                          <a:spcPts val="0"/>
                        </a:spcAft>
                        <a:buClr>
                          <a:schemeClr val="accent6"/>
                        </a:buClr>
                        <a:buSzPct val="100000"/>
                        <a:buFont typeface="Arial"/>
                        <a:buChar char="•"/>
                      </a:pPr>
                      <a:r>
                        <a:rPr lang="en-US" sz="2600" dirty="0">
                          <a:solidFill>
                            <a:schemeClr val="tx1"/>
                          </a:solidFill>
                          <a:latin typeface="Calibri"/>
                          <a:cs typeface="Calibri"/>
                          <a:sym typeface="Calibri"/>
                        </a:rPr>
                        <a:t>Learn</a:t>
                      </a:r>
                      <a:r>
                        <a:rPr lang="en-US" sz="2600" baseline="0" dirty="0">
                          <a:solidFill>
                            <a:schemeClr val="tx1"/>
                          </a:solidFill>
                          <a:latin typeface="Calibri"/>
                          <a:cs typeface="Calibri"/>
                          <a:sym typeface="Calibri"/>
                        </a:rPr>
                        <a:t> more about the </a:t>
                      </a:r>
                      <a:r>
                        <a:rPr lang="en-US" sz="2600" dirty="0">
                          <a:solidFill>
                            <a:schemeClr val="tx1"/>
                          </a:solidFill>
                          <a:latin typeface="Calibri"/>
                          <a:cs typeface="Calibri"/>
                          <a:sym typeface="Calibri"/>
                        </a:rPr>
                        <a:t>Guidebooks, see their impact on school goals</a:t>
                      </a:r>
                    </a:p>
                    <a:p>
                      <a:pPr marL="342900" marR="0" lvl="0" indent="-342900" algn="l" rtl="0">
                        <a:lnSpc>
                          <a:spcPct val="100000"/>
                        </a:lnSpc>
                        <a:spcBef>
                          <a:spcPts val="0"/>
                        </a:spcBef>
                        <a:spcAft>
                          <a:spcPts val="0"/>
                        </a:spcAft>
                        <a:buClr>
                          <a:schemeClr val="accent6"/>
                        </a:buClr>
                        <a:buSzPct val="100000"/>
                        <a:buFont typeface="Arial"/>
                        <a:buChar char="•"/>
                      </a:pPr>
                      <a:r>
                        <a:rPr lang="en-US" sz="2600" dirty="0">
                          <a:solidFill>
                            <a:schemeClr val="tx1"/>
                          </a:solidFill>
                          <a:latin typeface="Calibri"/>
                          <a:cs typeface="Calibri"/>
                          <a:sym typeface="Calibri"/>
                        </a:rPr>
                        <a:t>Understand what implementation of this PL will require next year</a:t>
                      </a:r>
                      <a:endParaRPr lang="en-US" sz="2600" dirty="0">
                        <a:solidFill>
                          <a:schemeClr val="tx1"/>
                        </a:solidFill>
                        <a:latin typeface="Calibri"/>
                        <a:ea typeface="Calibri"/>
                        <a:cs typeface="Calibri"/>
                        <a:sym typeface="Calibri"/>
                      </a:endParaRPr>
                    </a:p>
                  </a:txBody>
                  <a:tcPr marL="91451" marR="91451" marT="45725" marB="45725"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1"/>
                  </a:ext>
                </a:extLst>
              </a:tr>
              <a:tr h="2200717">
                <a:tc>
                  <a:txBody>
                    <a:bodyPr/>
                    <a:lstStyle/>
                    <a:p>
                      <a:pPr marL="0" marR="0" lvl="0" indent="0" algn="l" defTabSz="914400" rtl="0" eaLnBrk="1" fontAlgn="auto" latinLnBrk="0" hangingPunct="1">
                        <a:lnSpc>
                          <a:spcPct val="100000"/>
                        </a:lnSpc>
                        <a:spcBef>
                          <a:spcPts val="0"/>
                        </a:spcBef>
                        <a:spcAft>
                          <a:spcPts val="0"/>
                        </a:spcAft>
                        <a:buClr>
                          <a:schemeClr val="accent6"/>
                        </a:buClr>
                        <a:buSzPct val="100000"/>
                        <a:buFont typeface="Calibri"/>
                        <a:buNone/>
                        <a:tabLst/>
                        <a:defRPr/>
                      </a:pPr>
                      <a:r>
                        <a:rPr lang="en-US" sz="2600" dirty="0">
                          <a:solidFill>
                            <a:schemeClr val="tx1">
                              <a:lumMod val="75000"/>
                            </a:schemeClr>
                          </a:solidFill>
                          <a:latin typeface="Calibri"/>
                          <a:cs typeface="Calibri"/>
                          <a:sym typeface="Calibri"/>
                        </a:rPr>
                        <a:t>Ask Ms. Hebert to meet together with Dr. Jackson to share updates on Content</a:t>
                      </a:r>
                      <a:r>
                        <a:rPr lang="en-US" sz="2600" baseline="0" dirty="0">
                          <a:solidFill>
                            <a:schemeClr val="tx1">
                              <a:lumMod val="75000"/>
                            </a:schemeClr>
                          </a:solidFill>
                          <a:latin typeface="Calibri"/>
                          <a:cs typeface="Calibri"/>
                          <a:sym typeface="Calibri"/>
                        </a:rPr>
                        <a:t> Leader training </a:t>
                      </a:r>
                      <a:r>
                        <a:rPr lang="en-US" sz="2600" dirty="0">
                          <a:solidFill>
                            <a:schemeClr val="tx1">
                              <a:lumMod val="75000"/>
                            </a:schemeClr>
                          </a:solidFill>
                          <a:latin typeface="Calibri"/>
                          <a:cs typeface="Calibri"/>
                          <a:sym typeface="Calibri"/>
                        </a:rPr>
                        <a:t>in March</a:t>
                      </a:r>
                      <a:endParaRPr lang="en-US" sz="2600" dirty="0">
                        <a:solidFill>
                          <a:schemeClr val="tx1">
                            <a:lumMod val="75000"/>
                          </a:schemeClr>
                        </a:solidFill>
                        <a:latin typeface="Calibri"/>
                        <a:ea typeface="Calibri"/>
                        <a:cs typeface="Calibri"/>
                        <a:sym typeface="Calibri"/>
                      </a:endParaRPr>
                    </a:p>
                  </a:txBody>
                  <a:tcPr marL="91451" marR="91451" marT="45725" marB="45725"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2">
                        <a:lumMod val="20000"/>
                        <a:lumOff val="80000"/>
                      </a:schemeClr>
                    </a:solidFill>
                  </a:tcPr>
                </a:tc>
                <a:tc>
                  <a:txBody>
                    <a:bodyPr/>
                    <a:lstStyle/>
                    <a:p>
                      <a:pPr marL="0" marR="0" lvl="0" indent="0" algn="l" rtl="0">
                        <a:spcBef>
                          <a:spcPts val="0"/>
                        </a:spcBef>
                        <a:buSzPct val="25000"/>
                        <a:buFont typeface="Arial"/>
                        <a:buNone/>
                      </a:pPr>
                      <a:r>
                        <a:rPr lang="en-US" sz="2600" b="1" dirty="0">
                          <a:solidFill>
                            <a:schemeClr val="tx2"/>
                          </a:solidFill>
                          <a:latin typeface="Calibri"/>
                          <a:cs typeface="Calibri"/>
                          <a:sym typeface="Calibri"/>
                        </a:rPr>
                        <a:t>Dr. Jackson will</a:t>
                      </a:r>
                      <a:r>
                        <a:rPr lang="is-IS" sz="2600" b="1" dirty="0">
                          <a:solidFill>
                            <a:schemeClr val="tx2"/>
                          </a:solidFill>
                          <a:latin typeface="Calibri"/>
                          <a:cs typeface="Calibri"/>
                          <a:sym typeface="Calibri"/>
                        </a:rPr>
                        <a:t>…</a:t>
                      </a:r>
                    </a:p>
                    <a:p>
                      <a:pPr marL="457200" marR="0" lvl="0" indent="-457200" algn="l" rtl="0">
                        <a:spcBef>
                          <a:spcPts val="0"/>
                        </a:spcBef>
                        <a:buSzPct val="100000"/>
                        <a:buFont typeface="Arial"/>
                        <a:buChar char="•"/>
                      </a:pPr>
                      <a:r>
                        <a:rPr lang="is-IS" sz="2600" baseline="0" dirty="0">
                          <a:solidFill>
                            <a:schemeClr val="tx1"/>
                          </a:solidFill>
                          <a:latin typeface="Calibri"/>
                          <a:cs typeface="Calibri"/>
                          <a:sym typeface="Calibri"/>
                        </a:rPr>
                        <a:t>Better understand the impact of the ELA Guidebooks 2.0 curriculum</a:t>
                      </a:r>
                    </a:p>
                    <a:p>
                      <a:pPr marL="457200" marR="0" lvl="0" indent="-457200" algn="l" rtl="0">
                        <a:spcBef>
                          <a:spcPts val="0"/>
                        </a:spcBef>
                        <a:buSzPct val="100000"/>
                        <a:buFont typeface="Arial"/>
                        <a:buChar char="•"/>
                      </a:pPr>
                      <a:r>
                        <a:rPr lang="is-IS" sz="2600" baseline="0" dirty="0">
                          <a:solidFill>
                            <a:schemeClr val="tx1"/>
                          </a:solidFill>
                          <a:latin typeface="Calibri"/>
                          <a:cs typeface="Calibri"/>
                          <a:sym typeface="Calibri"/>
                        </a:rPr>
                        <a:t>Prioritize Guidebooks PL in the coming school year</a:t>
                      </a:r>
                      <a:r>
                        <a:rPr lang="en-US" sz="2600" baseline="0" dirty="0">
                          <a:solidFill>
                            <a:schemeClr val="tx1"/>
                          </a:solidFill>
                          <a:latin typeface="Calibri"/>
                          <a:cs typeface="Calibri"/>
                          <a:sym typeface="Calibri"/>
                        </a:rPr>
                        <a:t> </a:t>
                      </a:r>
                      <a:endParaRPr sz="2600" dirty="0">
                        <a:solidFill>
                          <a:schemeClr val="tx1"/>
                        </a:solidFill>
                        <a:latin typeface="Calibri"/>
                        <a:ea typeface="Calibri"/>
                        <a:cs typeface="Calibri"/>
                        <a:sym typeface="Calibri"/>
                      </a:endParaRPr>
                    </a:p>
                  </a:txBody>
                  <a:tcPr marL="91451" marR="91451" marT="45725" marB="45725"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5" name="Shape 1085"/>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158</a:t>
            </a:fld>
            <a:endParaRPr lang="en-US" sz="16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52089083"/>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Shape 1224"/>
        <p:cNvGrpSpPr/>
        <p:nvPr/>
      </p:nvGrpSpPr>
      <p:grpSpPr>
        <a:xfrm>
          <a:off x="0" y="0"/>
          <a:ext cx="0" cy="0"/>
          <a:chOff x="0" y="0"/>
          <a:chExt cx="0" cy="0"/>
        </a:xfrm>
      </p:grpSpPr>
      <p:sp>
        <p:nvSpPr>
          <p:cNvPr id="1226" name="Shape 1226"/>
          <p:cNvSpPr txBox="1">
            <a:spLocks noGrp="1"/>
          </p:cNvSpPr>
          <p:nvPr>
            <p:ph type="body" idx="4294967295"/>
          </p:nvPr>
        </p:nvSpPr>
        <p:spPr>
          <a:xfrm>
            <a:off x="398463" y="1193802"/>
            <a:ext cx="11383963" cy="4822825"/>
          </a:xfrm>
          <a:prstGeom prst="rect">
            <a:avLst/>
          </a:prstGeom>
          <a:noFill/>
          <a:ln>
            <a:noFill/>
          </a:ln>
        </p:spPr>
        <p:txBody>
          <a:bodyPr wrap="square" lIns="91425" tIns="45700" rIns="91425" bIns="45700" anchor="t" anchorCtr="0">
            <a:noAutofit/>
          </a:bodyPr>
          <a:lstStyle/>
          <a:p>
            <a:pPr marL="0" lvl="0" indent="0" algn="ctr">
              <a:lnSpc>
                <a:spcPct val="100000"/>
              </a:lnSpc>
              <a:spcBef>
                <a:spcPts val="0"/>
              </a:spcBef>
              <a:spcAft>
                <a:spcPts val="1200"/>
              </a:spcAft>
              <a:buNone/>
            </a:pPr>
            <a:r>
              <a:rPr lang="en-US" sz="4000" b="1" dirty="0">
                <a:solidFill>
                  <a:srgbClr val="AE508B"/>
                </a:solidFill>
                <a:latin typeface="Calibri" charset="0"/>
                <a:ea typeface="Calibri" charset="0"/>
                <a:cs typeface="Calibri" charset="0"/>
              </a:rPr>
              <a:t>Independently or with a partner in your district or school</a:t>
            </a:r>
            <a:r>
              <a:rPr lang="mr-IN" sz="4000" b="1" dirty="0">
                <a:solidFill>
                  <a:srgbClr val="AE508B"/>
                </a:solidFill>
                <a:latin typeface="Calibri" charset="0"/>
                <a:ea typeface="Calibri" charset="0"/>
                <a:cs typeface="Calibri" charset="0"/>
              </a:rPr>
              <a:t>…</a:t>
            </a:r>
            <a:endParaRPr lang="en-US" sz="4000" b="1" dirty="0">
              <a:solidFill>
                <a:srgbClr val="AE508B"/>
              </a:solidFill>
              <a:latin typeface="Calibri" charset="0"/>
              <a:ea typeface="Calibri" charset="0"/>
              <a:cs typeface="Calibri" charset="0"/>
            </a:endParaRPr>
          </a:p>
          <a:p>
            <a:pPr marL="457200" indent="-457200">
              <a:spcBef>
                <a:spcPts val="0"/>
              </a:spcBef>
            </a:pPr>
            <a:r>
              <a:rPr lang="en-US" sz="4000" b="0" i="0" u="none" strike="noStrike" cap="none" dirty="0">
                <a:solidFill>
                  <a:schemeClr val="tx1"/>
                </a:solidFill>
                <a:latin typeface="Calibri" charset="0"/>
                <a:ea typeface="Calibri" charset="0"/>
                <a:cs typeface="Calibri" charset="0"/>
                <a:sym typeface="Calibri"/>
              </a:rPr>
              <a:t>Review your SWOT analysis and identify </a:t>
            </a:r>
            <a:r>
              <a:rPr lang="en-US" sz="4000" dirty="0">
                <a:solidFill>
                  <a:schemeClr val="tx1"/>
                </a:solidFill>
                <a:latin typeface="Calibri" charset="0"/>
                <a:ea typeface="Calibri" charset="0"/>
                <a:cs typeface="Calibri" charset="0"/>
              </a:rPr>
              <a:t>1 -2</a:t>
            </a:r>
            <a:r>
              <a:rPr lang="en-US" sz="4000" b="0" i="0" u="none" strike="noStrike" cap="none" dirty="0">
                <a:solidFill>
                  <a:schemeClr val="tx1"/>
                </a:solidFill>
                <a:latin typeface="Calibri" charset="0"/>
                <a:ea typeface="Calibri" charset="0"/>
                <a:cs typeface="Calibri" charset="0"/>
                <a:sym typeface="Calibri"/>
              </a:rPr>
              <a:t> key players who make </a:t>
            </a:r>
            <a:r>
              <a:rPr lang="en-US" sz="4000" dirty="0">
                <a:solidFill>
                  <a:schemeClr val="tx1"/>
                </a:solidFill>
                <a:latin typeface="Calibri" charset="0"/>
                <a:ea typeface="Calibri" charset="0"/>
                <a:cs typeface="Calibri" charset="0"/>
              </a:rPr>
              <a:t>decisions about professional learning at your school/in your district.</a:t>
            </a:r>
          </a:p>
          <a:p>
            <a:pPr marL="457200" indent="-457200">
              <a:spcBef>
                <a:spcPts val="0"/>
              </a:spcBef>
            </a:pPr>
            <a:endParaRPr lang="en-US" sz="3800" b="0" i="0" u="none" strike="noStrike" cap="none" dirty="0">
              <a:solidFill>
                <a:schemeClr val="tx1"/>
              </a:solidFill>
              <a:latin typeface="Calibri" charset="0"/>
              <a:ea typeface="Calibri" charset="0"/>
              <a:cs typeface="Calibri" charset="0"/>
              <a:sym typeface="Calibri"/>
            </a:endParaRPr>
          </a:p>
          <a:p>
            <a:pPr marL="254000" indent="-457200">
              <a:spcBef>
                <a:spcPts val="0"/>
              </a:spcBef>
            </a:pPr>
            <a:r>
              <a:rPr lang="en-US" sz="4000" dirty="0">
                <a:solidFill>
                  <a:schemeClr val="tx1"/>
                </a:solidFill>
                <a:latin typeface="Calibri" charset="0"/>
                <a:ea typeface="Calibri" charset="0"/>
                <a:cs typeface="Calibri" charset="0"/>
              </a:rPr>
              <a:t>Create your own Influencer Strategy Guide</a:t>
            </a:r>
            <a:r>
              <a:rPr lang="en-US" sz="4000" dirty="0">
                <a:latin typeface="Calibri" charset="0"/>
                <a:ea typeface="Calibri" charset="0"/>
                <a:cs typeface="Calibri" charset="0"/>
              </a:rPr>
              <a:t>.</a:t>
            </a:r>
          </a:p>
          <a:p>
            <a:pPr marL="254000" indent="-457200">
              <a:spcBef>
                <a:spcPts val="0"/>
              </a:spcBef>
            </a:pPr>
            <a:endParaRPr lang="en-US" sz="3800" dirty="0">
              <a:latin typeface="Calibri" charset="0"/>
              <a:ea typeface="Calibri" charset="0"/>
              <a:cs typeface="Calibri" charset="0"/>
            </a:endParaRPr>
          </a:p>
          <a:p>
            <a:pPr marL="0" marR="0" lvl="0" indent="-203200" algn="l" rtl="0">
              <a:lnSpc>
                <a:spcPct val="90000"/>
              </a:lnSpc>
              <a:spcBef>
                <a:spcPts val="0"/>
              </a:spcBef>
              <a:buClr>
                <a:srgbClr val="5A5A5A"/>
              </a:buClr>
              <a:buSzPct val="100000"/>
              <a:buFont typeface="Arial"/>
              <a:buNone/>
            </a:pPr>
            <a:endParaRPr lang="en-US" sz="3200" b="0" i="0" u="none" strike="noStrike" cap="none" dirty="0">
              <a:solidFill>
                <a:srgbClr val="5A5A5A"/>
              </a:solidFill>
              <a:latin typeface="Calibri"/>
              <a:ea typeface="Calibri"/>
              <a:cs typeface="Calibri"/>
              <a:sym typeface="Calibri"/>
            </a:endParaRPr>
          </a:p>
        </p:txBody>
      </p:sp>
      <p:sp>
        <p:nvSpPr>
          <p:cNvPr id="1225" name="Shape 1225"/>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en-US" sz="4000" b="0" i="0" u="none" strike="noStrike" cap="none" dirty="0">
                <a:solidFill>
                  <a:schemeClr val="lt1"/>
                </a:solidFill>
                <a:latin typeface="Calibri"/>
                <a:ea typeface="Calibri"/>
                <a:cs typeface="Calibri"/>
                <a:sym typeface="Calibri"/>
              </a:rPr>
              <a:t>Crafting your </a:t>
            </a:r>
            <a:r>
              <a:rPr lang="en-US" dirty="0"/>
              <a:t>Strategy</a:t>
            </a:r>
            <a:endParaRPr lang="en-US" sz="4000" b="0" i="0" u="none" strike="noStrike" cap="none" dirty="0">
              <a:solidFill>
                <a:schemeClr val="lt1"/>
              </a:solidFill>
              <a:latin typeface="Calibri"/>
              <a:ea typeface="Calibri"/>
              <a:cs typeface="Calibri"/>
              <a:sym typeface="Calibri"/>
            </a:endParaRPr>
          </a:p>
        </p:txBody>
      </p:sp>
      <p:sp>
        <p:nvSpPr>
          <p:cNvPr id="4" name="Shape 1085"/>
          <p:cNvSpPr txBox="1">
            <a:spLocks noGrp="1"/>
          </p:cNvSpPr>
          <p:nvPr>
            <p:ph type="sldNum" idx="4294967295"/>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159</a:t>
            </a:fld>
            <a:endParaRPr lang="en-US" sz="16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961339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Shape 210"/>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16</a:t>
            </a:fld>
            <a:endParaRPr lang="en-US" sz="1600">
              <a:solidFill>
                <a:schemeClr val="dk1"/>
              </a:solidFill>
              <a:latin typeface="Calibri"/>
              <a:ea typeface="Calibri"/>
              <a:cs typeface="Calibri"/>
              <a:sym typeface="Calibri"/>
            </a:endParaRPr>
          </a:p>
        </p:txBody>
      </p:sp>
      <p:sp>
        <p:nvSpPr>
          <p:cNvPr id="211" name="Shape 211"/>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marL="0" marR="0" lvl="0" indent="-228600" algn="l" rtl="0">
              <a:lnSpc>
                <a:spcPct val="90000"/>
              </a:lnSpc>
              <a:spcBef>
                <a:spcPts val="0"/>
              </a:spcBef>
              <a:buClr>
                <a:schemeClr val="lt1"/>
              </a:buClr>
              <a:buSzPct val="100000"/>
              <a:buFont typeface="Calibri"/>
              <a:buNone/>
            </a:pPr>
            <a:r>
              <a:rPr lang="en-US" sz="3600" b="0" i="0" u="none" strike="noStrike" cap="none">
                <a:solidFill>
                  <a:schemeClr val="lt1"/>
                </a:solidFill>
                <a:latin typeface="Calibri"/>
                <a:ea typeface="Calibri"/>
                <a:cs typeface="Calibri"/>
                <a:sym typeface="Calibri"/>
              </a:rPr>
              <a:t>How are we feeling about the state of education in Louisiana?</a:t>
            </a:r>
          </a:p>
        </p:txBody>
      </p:sp>
      <p:pic>
        <p:nvPicPr>
          <p:cNvPr id="212" name="Shape 212"/>
          <p:cNvPicPr preferRelativeResize="0"/>
          <p:nvPr/>
        </p:nvPicPr>
        <p:blipFill rotWithShape="1">
          <a:blip r:embed="rId3">
            <a:alphaModFix/>
          </a:blip>
          <a:srcRect/>
          <a:stretch/>
        </p:blipFill>
        <p:spPr>
          <a:xfrm>
            <a:off x="2292471" y="800498"/>
            <a:ext cx="7212303" cy="5256854"/>
          </a:xfrm>
          <a:prstGeom prst="rect">
            <a:avLst/>
          </a:prstGeom>
          <a:noFill/>
          <a:ln>
            <a:noFill/>
          </a:ln>
        </p:spPr>
      </p:pic>
    </p:spTree>
    <p:extLst>
      <p:ext uri="{BB962C8B-B14F-4D97-AF65-F5344CB8AC3E}">
        <p14:creationId xmlns:p14="http://schemas.microsoft.com/office/powerpoint/2010/main" val="4258318729"/>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Shape 1238"/>
        <p:cNvGrpSpPr/>
        <p:nvPr/>
      </p:nvGrpSpPr>
      <p:grpSpPr>
        <a:xfrm>
          <a:off x="0" y="0"/>
          <a:ext cx="0" cy="0"/>
          <a:chOff x="0" y="0"/>
          <a:chExt cx="0" cy="0"/>
        </a:xfrm>
      </p:grpSpPr>
      <p:sp>
        <p:nvSpPr>
          <p:cNvPr id="1240" name="Shape 1240"/>
          <p:cNvSpPr txBox="1">
            <a:spLocks noGrp="1"/>
          </p:cNvSpPr>
          <p:nvPr>
            <p:ph type="body" idx="4294967295"/>
          </p:nvPr>
        </p:nvSpPr>
        <p:spPr>
          <a:xfrm>
            <a:off x="398463" y="1193802"/>
            <a:ext cx="11383963" cy="4822825"/>
          </a:xfrm>
          <a:prstGeom prst="rect">
            <a:avLst/>
          </a:prstGeom>
          <a:noFill/>
          <a:ln>
            <a:noFill/>
          </a:ln>
        </p:spPr>
        <p:txBody>
          <a:bodyPr wrap="square" lIns="91425" tIns="45700" rIns="91425" bIns="45700" anchor="t" anchorCtr="0">
            <a:noAutofit/>
          </a:bodyPr>
          <a:lstStyle/>
          <a:p>
            <a:pPr marL="0" marR="0" lvl="0" indent="0" algn="ctr" rtl="0">
              <a:lnSpc>
                <a:spcPct val="100000"/>
              </a:lnSpc>
              <a:spcBef>
                <a:spcPts val="0"/>
              </a:spcBef>
              <a:spcAft>
                <a:spcPts val="1200"/>
              </a:spcAft>
              <a:buClr>
                <a:srgbClr val="5A5A5A"/>
              </a:buClr>
              <a:buSzPct val="100000"/>
              <a:buNone/>
            </a:pPr>
            <a:r>
              <a:rPr lang="en-US" sz="4200" b="1" i="0" u="none" strike="noStrike" cap="none" dirty="0">
                <a:solidFill>
                  <a:srgbClr val="AE508B"/>
                </a:solidFill>
                <a:latin typeface="Calibri" charset="0"/>
                <a:ea typeface="Calibri" charset="0"/>
                <a:cs typeface="Calibri" charset="0"/>
                <a:sym typeface="Calibri"/>
              </a:rPr>
              <a:t>Think – Pair – Share</a:t>
            </a:r>
            <a:endParaRPr lang="en-US" sz="4200" b="1" dirty="0">
              <a:solidFill>
                <a:srgbClr val="AE508B"/>
              </a:solidFill>
              <a:latin typeface="Calibri" charset="0"/>
              <a:ea typeface="Calibri" charset="0"/>
              <a:cs typeface="Calibri" charset="0"/>
            </a:endParaRPr>
          </a:p>
          <a:p>
            <a:pPr marL="457200" indent="-457200">
              <a:lnSpc>
                <a:spcPct val="100000"/>
              </a:lnSpc>
              <a:spcBef>
                <a:spcPts val="0"/>
              </a:spcBef>
              <a:spcAft>
                <a:spcPts val="1200"/>
              </a:spcAft>
            </a:pPr>
            <a:r>
              <a:rPr lang="en-US" sz="4200" b="0" i="0" u="none" strike="noStrike" cap="none" dirty="0">
                <a:solidFill>
                  <a:schemeClr val="tx1"/>
                </a:solidFill>
                <a:latin typeface="Calibri" charset="0"/>
                <a:ea typeface="Calibri" charset="0"/>
                <a:cs typeface="Calibri" charset="0"/>
                <a:sym typeface="Calibri"/>
              </a:rPr>
              <a:t>What did your SWOT analysis help you to realize about your district?</a:t>
            </a:r>
          </a:p>
          <a:p>
            <a:pPr marL="457200" indent="-457200">
              <a:lnSpc>
                <a:spcPct val="100000"/>
              </a:lnSpc>
              <a:spcBef>
                <a:spcPts val="0"/>
              </a:spcBef>
              <a:spcAft>
                <a:spcPts val="1200"/>
              </a:spcAft>
            </a:pPr>
            <a:r>
              <a:rPr lang="en-US" sz="4200" b="0" i="0" u="none" strike="noStrike" cap="none" dirty="0">
                <a:solidFill>
                  <a:schemeClr val="tx1"/>
                </a:solidFill>
                <a:latin typeface="Calibri" charset="0"/>
                <a:ea typeface="Calibri" charset="0"/>
                <a:cs typeface="Calibri" charset="0"/>
                <a:sym typeface="Calibri"/>
              </a:rPr>
              <a:t>What was most helpful about creating a strategy to engage “influencers” in your district?  </a:t>
            </a:r>
          </a:p>
          <a:p>
            <a:pPr marL="457200" indent="-457200">
              <a:lnSpc>
                <a:spcPct val="100000"/>
              </a:lnSpc>
              <a:spcBef>
                <a:spcPts val="0"/>
              </a:spcBef>
              <a:spcAft>
                <a:spcPts val="1200"/>
              </a:spcAft>
            </a:pPr>
            <a:r>
              <a:rPr lang="en-US" sz="4200" b="0" i="0" u="none" strike="noStrike" cap="none" dirty="0">
                <a:solidFill>
                  <a:schemeClr val="tx1"/>
                </a:solidFill>
                <a:latin typeface="Calibri" charset="0"/>
                <a:ea typeface="Calibri" charset="0"/>
                <a:cs typeface="Calibri" charset="0"/>
                <a:sym typeface="Calibri"/>
              </a:rPr>
              <a:t>What was challenging about this? </a:t>
            </a:r>
          </a:p>
        </p:txBody>
      </p:sp>
      <p:sp>
        <p:nvSpPr>
          <p:cNvPr id="1239" name="Shape 1239"/>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en-US" sz="4000" b="0" i="0" u="none" strike="noStrike" cap="none" dirty="0">
                <a:solidFill>
                  <a:schemeClr val="lt1"/>
                </a:solidFill>
                <a:latin typeface="Calibri"/>
                <a:ea typeface="Calibri"/>
                <a:cs typeface="Calibri"/>
                <a:sym typeface="Calibri"/>
              </a:rPr>
              <a:t>Let’s Discuss!</a:t>
            </a:r>
          </a:p>
        </p:txBody>
      </p:sp>
      <p:sp>
        <p:nvSpPr>
          <p:cNvPr id="4" name="Shape 1085"/>
          <p:cNvSpPr txBox="1">
            <a:spLocks noGrp="1"/>
          </p:cNvSpPr>
          <p:nvPr>
            <p:ph type="sldNum" idx="4294967295"/>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160</a:t>
            </a:fld>
            <a:endParaRPr lang="en-US" sz="16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26775893"/>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41E349-BF23-D143-B8AD-969EB0B3C756}"/>
              </a:ext>
            </a:extLst>
          </p:cNvPr>
          <p:cNvSpPr>
            <a:spLocks noGrp="1"/>
          </p:cNvSpPr>
          <p:nvPr>
            <p:ph type="title"/>
          </p:nvPr>
        </p:nvSpPr>
        <p:spPr/>
        <p:txBody>
          <a:bodyPr/>
          <a:lstStyle/>
          <a:p>
            <a:r>
              <a:rPr lang="en-US" dirty="0"/>
              <a:t>Overview of the Distinction Process</a:t>
            </a:r>
          </a:p>
        </p:txBody>
      </p:sp>
    </p:spTree>
    <p:extLst>
      <p:ext uri="{BB962C8B-B14F-4D97-AF65-F5344CB8AC3E}">
        <p14:creationId xmlns:p14="http://schemas.microsoft.com/office/powerpoint/2010/main" val="1778502552"/>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162</a:t>
            </a:fld>
            <a:endParaRPr lang="en-US" sz="1600">
              <a:solidFill>
                <a:schemeClr val="dk1"/>
              </a:solidFill>
              <a:latin typeface="Calibri"/>
              <a:ea typeface="Calibri"/>
              <a:cs typeface="Calibri"/>
              <a:sym typeface="Calibri"/>
            </a:endParaRPr>
          </a:p>
        </p:txBody>
      </p:sp>
      <p:sp>
        <p:nvSpPr>
          <p:cNvPr id="8" name="Text Placeholder 7">
            <a:extLst>
              <a:ext uri="{FF2B5EF4-FFF2-40B4-BE49-F238E27FC236}">
                <a16:creationId xmlns:a16="http://schemas.microsoft.com/office/drawing/2014/main" id="{A92F53CF-57AA-354D-A6B0-81C44F0DDBDE}"/>
              </a:ext>
            </a:extLst>
          </p:cNvPr>
          <p:cNvSpPr>
            <a:spLocks noGrp="1"/>
          </p:cNvSpPr>
          <p:nvPr>
            <p:ph type="body" sz="quarter" idx="10"/>
          </p:nvPr>
        </p:nvSpPr>
        <p:spPr/>
        <p:txBody>
          <a:bodyPr/>
          <a:lstStyle/>
          <a:p>
            <a:r>
              <a:rPr lang="en-US" sz="4000" dirty="0"/>
              <a:t>A competency-based assessment series that demonstrates that you have the knowledge and leadership expertise to serve as a Content Leader </a:t>
            </a:r>
          </a:p>
          <a:p>
            <a:r>
              <a:rPr lang="en-US" sz="4000" dirty="0"/>
              <a:t>Approved by BESE</a:t>
            </a:r>
          </a:p>
          <a:p>
            <a:r>
              <a:rPr lang="en-US" sz="4000" dirty="0"/>
              <a:t>Administered by </a:t>
            </a:r>
            <a:r>
              <a:rPr lang="en-US" sz="4000" dirty="0" err="1"/>
              <a:t>BloomBoard</a:t>
            </a:r>
            <a:r>
              <a:rPr lang="en-US" sz="4000" dirty="0"/>
              <a:t> </a:t>
            </a:r>
          </a:p>
          <a:p>
            <a:endParaRPr lang="en-US" sz="4000" dirty="0"/>
          </a:p>
        </p:txBody>
      </p:sp>
      <p:sp>
        <p:nvSpPr>
          <p:cNvPr id="4" name="Title 3"/>
          <p:cNvSpPr>
            <a:spLocks noGrp="1"/>
          </p:cNvSpPr>
          <p:nvPr>
            <p:ph type="title"/>
          </p:nvPr>
        </p:nvSpPr>
        <p:spPr/>
        <p:txBody>
          <a:bodyPr/>
          <a:lstStyle/>
          <a:p>
            <a:r>
              <a:rPr lang="en-US" dirty="0"/>
              <a:t>What is “Distinction?” </a:t>
            </a:r>
          </a:p>
        </p:txBody>
      </p:sp>
      <p:grpSp>
        <p:nvGrpSpPr>
          <p:cNvPr id="9" name="Google Shape;349;p25">
            <a:extLst>
              <a:ext uri="{FF2B5EF4-FFF2-40B4-BE49-F238E27FC236}">
                <a16:creationId xmlns:a16="http://schemas.microsoft.com/office/drawing/2014/main" id="{80029F21-3B2E-CC4A-8222-7FFFC82CAC94}"/>
              </a:ext>
            </a:extLst>
          </p:cNvPr>
          <p:cNvGrpSpPr/>
          <p:nvPr/>
        </p:nvGrpSpPr>
        <p:grpSpPr>
          <a:xfrm>
            <a:off x="5052295" y="4661586"/>
            <a:ext cx="2187909" cy="1350224"/>
            <a:chOff x="1223860" y="5210791"/>
            <a:chExt cx="1726025" cy="1142966"/>
          </a:xfrm>
        </p:grpSpPr>
        <p:sp>
          <p:nvSpPr>
            <p:cNvPr id="10" name="Google Shape;350;p25">
              <a:extLst>
                <a:ext uri="{FF2B5EF4-FFF2-40B4-BE49-F238E27FC236}">
                  <a16:creationId xmlns:a16="http://schemas.microsoft.com/office/drawing/2014/main" id="{92A012B7-16D0-194D-B864-603390620C9A}"/>
                </a:ext>
              </a:extLst>
            </p:cNvPr>
            <p:cNvSpPr/>
            <p:nvPr/>
          </p:nvSpPr>
          <p:spPr>
            <a:xfrm>
              <a:off x="2028429" y="5516947"/>
              <a:ext cx="66675" cy="66675"/>
            </a:xfrm>
            <a:custGeom>
              <a:avLst/>
              <a:gdLst/>
              <a:ahLst/>
              <a:cxnLst/>
              <a:rect l="l" t="t" r="r" b="b"/>
              <a:pathLst>
                <a:path w="66675" h="66675" extrusionOk="0">
                  <a:moveTo>
                    <a:pt x="10103" y="18320"/>
                  </a:moveTo>
                  <a:lnTo>
                    <a:pt x="18320" y="10103"/>
                  </a:lnTo>
                  <a:lnTo>
                    <a:pt x="62301" y="54084"/>
                  </a:lnTo>
                  <a:lnTo>
                    <a:pt x="54084" y="62301"/>
                  </a:lnTo>
                  <a:close/>
                </a:path>
              </a:pathLst>
            </a:custGeom>
            <a:solidFill>
              <a:srgbClr val="444444"/>
            </a:solidFill>
            <a:ln>
              <a:noFill/>
            </a:ln>
          </p:spPr>
          <p:txBody>
            <a:bodyPr spcFirstLastPara="1" wrap="square" lIns="121900" tIns="60933" rIns="121900" bIns="60933" anchor="ctr" anchorCtr="0">
              <a:noAutofit/>
            </a:bodyPr>
            <a:lstStyle/>
            <a:p>
              <a:endParaRPr sz="2400">
                <a:solidFill>
                  <a:srgbClr val="000000"/>
                </a:solidFill>
                <a:latin typeface="Calibri"/>
                <a:ea typeface="Calibri"/>
                <a:cs typeface="Calibri"/>
                <a:sym typeface="Calibri"/>
              </a:endParaRPr>
            </a:p>
          </p:txBody>
        </p:sp>
        <p:sp>
          <p:nvSpPr>
            <p:cNvPr id="11" name="Google Shape;351;p25">
              <a:extLst>
                <a:ext uri="{FF2B5EF4-FFF2-40B4-BE49-F238E27FC236}">
                  <a16:creationId xmlns:a16="http://schemas.microsoft.com/office/drawing/2014/main" id="{FC1E7CDC-18D1-754B-9A48-0CB2A0AB9F39}"/>
                </a:ext>
              </a:extLst>
            </p:cNvPr>
            <p:cNvSpPr/>
            <p:nvPr/>
          </p:nvSpPr>
          <p:spPr>
            <a:xfrm>
              <a:off x="2069209" y="5494686"/>
              <a:ext cx="47625" cy="47625"/>
            </a:xfrm>
            <a:custGeom>
              <a:avLst/>
              <a:gdLst/>
              <a:ahLst/>
              <a:cxnLst/>
              <a:rect l="l" t="t" r="r" b="b"/>
              <a:pathLst>
                <a:path w="47625" h="47625" extrusionOk="0">
                  <a:moveTo>
                    <a:pt x="11330" y="47095"/>
                  </a:moveTo>
                  <a:lnTo>
                    <a:pt x="47048" y="11376"/>
                  </a:lnTo>
                  <a:cubicBezTo>
                    <a:pt x="47980" y="10386"/>
                    <a:pt x="47980" y="8842"/>
                    <a:pt x="47048" y="7852"/>
                  </a:cubicBezTo>
                  <a:cubicBezTo>
                    <a:pt x="46026" y="6908"/>
                    <a:pt x="44451" y="6908"/>
                    <a:pt x="43429" y="7852"/>
                  </a:cubicBezTo>
                  <a:lnTo>
                    <a:pt x="7805" y="43570"/>
                  </a:lnTo>
                  <a:cubicBezTo>
                    <a:pt x="6854" y="44625"/>
                    <a:pt x="6939" y="46252"/>
                    <a:pt x="7994" y="47203"/>
                  </a:cubicBezTo>
                  <a:cubicBezTo>
                    <a:pt x="8416" y="47583"/>
                    <a:pt x="8953" y="47813"/>
                    <a:pt x="9520" y="47857"/>
                  </a:cubicBezTo>
                  <a:cubicBezTo>
                    <a:pt x="10200" y="47852"/>
                    <a:pt x="10851" y="47578"/>
                    <a:pt x="11330" y="47095"/>
                  </a:cubicBezTo>
                  <a:close/>
                </a:path>
              </a:pathLst>
            </a:custGeom>
            <a:solidFill>
              <a:srgbClr val="444444"/>
            </a:solidFill>
            <a:ln>
              <a:noFill/>
            </a:ln>
          </p:spPr>
          <p:txBody>
            <a:bodyPr spcFirstLastPara="1" wrap="square" lIns="121900" tIns="60933" rIns="121900" bIns="60933" anchor="ctr" anchorCtr="0">
              <a:noAutofit/>
            </a:bodyPr>
            <a:lstStyle/>
            <a:p>
              <a:endParaRPr sz="2400">
                <a:solidFill>
                  <a:srgbClr val="000000"/>
                </a:solidFill>
                <a:latin typeface="Calibri"/>
                <a:ea typeface="Calibri"/>
                <a:cs typeface="Calibri"/>
                <a:sym typeface="Calibri"/>
              </a:endParaRPr>
            </a:p>
          </p:txBody>
        </p:sp>
        <p:sp>
          <p:nvSpPr>
            <p:cNvPr id="12" name="Google Shape;352;p25">
              <a:extLst>
                <a:ext uri="{FF2B5EF4-FFF2-40B4-BE49-F238E27FC236}">
                  <a16:creationId xmlns:a16="http://schemas.microsoft.com/office/drawing/2014/main" id="{31E0A9A6-AC6F-D645-895B-489A0BBF0058}"/>
                </a:ext>
              </a:extLst>
            </p:cNvPr>
            <p:cNvSpPr/>
            <p:nvPr/>
          </p:nvSpPr>
          <p:spPr>
            <a:xfrm>
              <a:off x="2016714" y="5528793"/>
              <a:ext cx="66675" cy="66675"/>
            </a:xfrm>
            <a:custGeom>
              <a:avLst/>
              <a:gdLst/>
              <a:ahLst/>
              <a:cxnLst/>
              <a:rect l="l" t="t" r="r" b="b"/>
              <a:pathLst>
                <a:path w="66675" h="66675" extrusionOk="0">
                  <a:moveTo>
                    <a:pt x="10103" y="18320"/>
                  </a:moveTo>
                  <a:lnTo>
                    <a:pt x="18320" y="10103"/>
                  </a:lnTo>
                  <a:lnTo>
                    <a:pt x="62301" y="54084"/>
                  </a:lnTo>
                  <a:lnTo>
                    <a:pt x="54084" y="62301"/>
                  </a:lnTo>
                  <a:close/>
                </a:path>
              </a:pathLst>
            </a:custGeom>
            <a:solidFill>
              <a:srgbClr val="444444"/>
            </a:solidFill>
            <a:ln>
              <a:noFill/>
            </a:ln>
          </p:spPr>
          <p:txBody>
            <a:bodyPr spcFirstLastPara="1" wrap="square" lIns="121900" tIns="60933" rIns="121900" bIns="60933" anchor="ctr" anchorCtr="0">
              <a:noAutofit/>
            </a:bodyPr>
            <a:lstStyle/>
            <a:p>
              <a:endParaRPr sz="2400">
                <a:solidFill>
                  <a:srgbClr val="000000"/>
                </a:solidFill>
                <a:latin typeface="Calibri"/>
                <a:ea typeface="Calibri"/>
                <a:cs typeface="Calibri"/>
                <a:sym typeface="Calibri"/>
              </a:endParaRPr>
            </a:p>
          </p:txBody>
        </p:sp>
        <p:sp>
          <p:nvSpPr>
            <p:cNvPr id="13" name="Google Shape;353;p25">
              <a:extLst>
                <a:ext uri="{FF2B5EF4-FFF2-40B4-BE49-F238E27FC236}">
                  <a16:creationId xmlns:a16="http://schemas.microsoft.com/office/drawing/2014/main" id="{014AD6C4-2AE7-E746-8334-16E45FA139FB}"/>
                </a:ext>
              </a:extLst>
            </p:cNvPr>
            <p:cNvSpPr/>
            <p:nvPr/>
          </p:nvSpPr>
          <p:spPr>
            <a:xfrm>
              <a:off x="2007577" y="5544829"/>
              <a:ext cx="66675" cy="66675"/>
            </a:xfrm>
            <a:custGeom>
              <a:avLst/>
              <a:gdLst/>
              <a:ahLst/>
              <a:cxnLst/>
              <a:rect l="l" t="t" r="r" b="b"/>
              <a:pathLst>
                <a:path w="66675" h="66675" extrusionOk="0">
                  <a:moveTo>
                    <a:pt x="7144" y="15621"/>
                  </a:moveTo>
                  <a:lnTo>
                    <a:pt x="17621" y="26003"/>
                  </a:lnTo>
                  <a:lnTo>
                    <a:pt x="17621" y="26003"/>
                  </a:lnTo>
                  <a:lnTo>
                    <a:pt x="40672" y="49149"/>
                  </a:lnTo>
                  <a:lnTo>
                    <a:pt x="40767" y="49149"/>
                  </a:lnTo>
                  <a:lnTo>
                    <a:pt x="51149" y="59626"/>
                  </a:lnTo>
                  <a:lnTo>
                    <a:pt x="59627" y="51149"/>
                  </a:lnTo>
                  <a:lnTo>
                    <a:pt x="15621" y="7144"/>
                  </a:lnTo>
                  <a:lnTo>
                    <a:pt x="7144" y="15621"/>
                  </a:lnTo>
                  <a:close/>
                </a:path>
              </a:pathLst>
            </a:custGeom>
            <a:solidFill>
              <a:srgbClr val="444444"/>
            </a:solidFill>
            <a:ln>
              <a:noFill/>
            </a:ln>
          </p:spPr>
          <p:txBody>
            <a:bodyPr spcFirstLastPara="1" wrap="square" lIns="121900" tIns="60933" rIns="121900" bIns="60933" anchor="ctr" anchorCtr="0">
              <a:noAutofit/>
            </a:bodyPr>
            <a:lstStyle/>
            <a:p>
              <a:endParaRPr sz="2400">
                <a:solidFill>
                  <a:srgbClr val="000000"/>
                </a:solidFill>
                <a:latin typeface="Calibri"/>
                <a:ea typeface="Calibri"/>
                <a:cs typeface="Calibri"/>
                <a:sym typeface="Calibri"/>
              </a:endParaRPr>
            </a:p>
          </p:txBody>
        </p:sp>
        <p:sp>
          <p:nvSpPr>
            <p:cNvPr id="14" name="Google Shape;354;p25">
              <a:extLst>
                <a:ext uri="{FF2B5EF4-FFF2-40B4-BE49-F238E27FC236}">
                  <a16:creationId xmlns:a16="http://schemas.microsoft.com/office/drawing/2014/main" id="{4B6B7071-ECD1-F348-B027-F20606BF7304}"/>
                </a:ext>
              </a:extLst>
            </p:cNvPr>
            <p:cNvSpPr/>
            <p:nvPr/>
          </p:nvSpPr>
          <p:spPr>
            <a:xfrm>
              <a:off x="2062322" y="5462247"/>
              <a:ext cx="85725" cy="95250"/>
            </a:xfrm>
            <a:custGeom>
              <a:avLst/>
              <a:gdLst/>
              <a:ahLst/>
              <a:cxnLst/>
              <a:rect l="l" t="t" r="r" b="b"/>
              <a:pathLst>
                <a:path w="85725" h="95250" extrusionOk="0">
                  <a:moveTo>
                    <a:pt x="83749" y="10001"/>
                  </a:moveTo>
                  <a:lnTo>
                    <a:pt x="83749" y="10001"/>
                  </a:lnTo>
                  <a:cubicBezTo>
                    <a:pt x="84796" y="10001"/>
                    <a:pt x="84796" y="10001"/>
                    <a:pt x="84701" y="10001"/>
                  </a:cubicBezTo>
                  <a:lnTo>
                    <a:pt x="84701" y="10001"/>
                  </a:lnTo>
                  <a:lnTo>
                    <a:pt x="84701" y="10001"/>
                  </a:lnTo>
                  <a:lnTo>
                    <a:pt x="84701" y="10001"/>
                  </a:lnTo>
                  <a:lnTo>
                    <a:pt x="84701" y="10001"/>
                  </a:lnTo>
                  <a:cubicBezTo>
                    <a:pt x="84701" y="10001"/>
                    <a:pt x="84701" y="10001"/>
                    <a:pt x="84701" y="10001"/>
                  </a:cubicBezTo>
                  <a:lnTo>
                    <a:pt x="84701" y="10001"/>
                  </a:lnTo>
                  <a:lnTo>
                    <a:pt x="84701" y="10001"/>
                  </a:lnTo>
                  <a:lnTo>
                    <a:pt x="84701" y="10001"/>
                  </a:lnTo>
                  <a:cubicBezTo>
                    <a:pt x="84701" y="10001"/>
                    <a:pt x="84701" y="10001"/>
                    <a:pt x="84701" y="7144"/>
                  </a:cubicBezTo>
                  <a:lnTo>
                    <a:pt x="84701" y="7144"/>
                  </a:lnTo>
                  <a:cubicBezTo>
                    <a:pt x="84701" y="9906"/>
                    <a:pt x="84701" y="9811"/>
                    <a:pt x="84701" y="9811"/>
                  </a:cubicBezTo>
                  <a:lnTo>
                    <a:pt x="84701" y="9811"/>
                  </a:lnTo>
                  <a:cubicBezTo>
                    <a:pt x="84701" y="9811"/>
                    <a:pt x="84701" y="9811"/>
                    <a:pt x="84701" y="9811"/>
                  </a:cubicBezTo>
                  <a:lnTo>
                    <a:pt x="84701" y="9811"/>
                  </a:lnTo>
                  <a:cubicBezTo>
                    <a:pt x="84701" y="9811"/>
                    <a:pt x="84701" y="9811"/>
                    <a:pt x="84701" y="9811"/>
                  </a:cubicBezTo>
                  <a:cubicBezTo>
                    <a:pt x="84654" y="8922"/>
                    <a:pt x="84654" y="8032"/>
                    <a:pt x="84701" y="7144"/>
                  </a:cubicBezTo>
                  <a:lnTo>
                    <a:pt x="84701" y="7144"/>
                  </a:lnTo>
                  <a:lnTo>
                    <a:pt x="54221" y="19717"/>
                  </a:lnTo>
                  <a:lnTo>
                    <a:pt x="54221" y="19717"/>
                  </a:lnTo>
                  <a:lnTo>
                    <a:pt x="54221" y="19717"/>
                  </a:lnTo>
                  <a:lnTo>
                    <a:pt x="54221" y="19717"/>
                  </a:lnTo>
                  <a:lnTo>
                    <a:pt x="54221" y="19717"/>
                  </a:lnTo>
                  <a:lnTo>
                    <a:pt x="54221" y="19717"/>
                  </a:lnTo>
                  <a:lnTo>
                    <a:pt x="7930" y="66103"/>
                  </a:lnTo>
                  <a:cubicBezTo>
                    <a:pt x="6930" y="67037"/>
                    <a:pt x="6877" y="68604"/>
                    <a:pt x="7810" y="69604"/>
                  </a:cubicBezTo>
                  <a:cubicBezTo>
                    <a:pt x="7849" y="69645"/>
                    <a:pt x="7889" y="69685"/>
                    <a:pt x="7930" y="69723"/>
                  </a:cubicBezTo>
                  <a:cubicBezTo>
                    <a:pt x="8920" y="70654"/>
                    <a:pt x="10464" y="70654"/>
                    <a:pt x="11454" y="69723"/>
                  </a:cubicBezTo>
                  <a:lnTo>
                    <a:pt x="51935" y="24003"/>
                  </a:lnTo>
                  <a:lnTo>
                    <a:pt x="69080" y="41148"/>
                  </a:lnTo>
                  <a:lnTo>
                    <a:pt x="24503" y="85725"/>
                  </a:lnTo>
                  <a:cubicBezTo>
                    <a:pt x="23504" y="86659"/>
                    <a:pt x="23450" y="88226"/>
                    <a:pt x="24384" y="89225"/>
                  </a:cubicBezTo>
                  <a:cubicBezTo>
                    <a:pt x="24422" y="89266"/>
                    <a:pt x="24462" y="89306"/>
                    <a:pt x="24503" y="89344"/>
                  </a:cubicBezTo>
                  <a:cubicBezTo>
                    <a:pt x="24968" y="89779"/>
                    <a:pt x="25582" y="90017"/>
                    <a:pt x="26218" y="90011"/>
                  </a:cubicBezTo>
                  <a:cubicBezTo>
                    <a:pt x="26886" y="90043"/>
                    <a:pt x="27539" y="89802"/>
                    <a:pt x="28027" y="89344"/>
                  </a:cubicBezTo>
                  <a:lnTo>
                    <a:pt x="74319" y="43053"/>
                  </a:lnTo>
                  <a:lnTo>
                    <a:pt x="74319" y="43053"/>
                  </a:lnTo>
                  <a:lnTo>
                    <a:pt x="74319" y="43053"/>
                  </a:lnTo>
                  <a:lnTo>
                    <a:pt x="83082" y="12573"/>
                  </a:lnTo>
                  <a:lnTo>
                    <a:pt x="83082" y="12573"/>
                  </a:lnTo>
                  <a:cubicBezTo>
                    <a:pt x="84225" y="12573"/>
                    <a:pt x="84225" y="12573"/>
                    <a:pt x="84225" y="12573"/>
                  </a:cubicBezTo>
                  <a:lnTo>
                    <a:pt x="84225" y="13335"/>
                  </a:lnTo>
                  <a:lnTo>
                    <a:pt x="86225" y="13335"/>
                  </a:lnTo>
                  <a:lnTo>
                    <a:pt x="86225" y="11811"/>
                  </a:lnTo>
                  <a:lnTo>
                    <a:pt x="84225" y="11811"/>
                  </a:lnTo>
                  <a:cubicBezTo>
                    <a:pt x="84225" y="11811"/>
                    <a:pt x="84892" y="10097"/>
                    <a:pt x="83749" y="10001"/>
                  </a:cubicBezTo>
                  <a:close/>
                  <a:moveTo>
                    <a:pt x="71461" y="36576"/>
                  </a:moveTo>
                  <a:lnTo>
                    <a:pt x="56602" y="21717"/>
                  </a:lnTo>
                  <a:lnTo>
                    <a:pt x="78891" y="14478"/>
                  </a:lnTo>
                  <a:close/>
                </a:path>
              </a:pathLst>
            </a:custGeom>
            <a:solidFill>
              <a:srgbClr val="444444"/>
            </a:solidFill>
            <a:ln>
              <a:noFill/>
            </a:ln>
          </p:spPr>
          <p:txBody>
            <a:bodyPr spcFirstLastPara="1" wrap="square" lIns="121900" tIns="60933" rIns="121900" bIns="60933" anchor="ctr" anchorCtr="0">
              <a:noAutofit/>
            </a:bodyPr>
            <a:lstStyle/>
            <a:p>
              <a:endParaRPr sz="2400">
                <a:solidFill>
                  <a:srgbClr val="000000"/>
                </a:solidFill>
                <a:latin typeface="Calibri"/>
                <a:ea typeface="Calibri"/>
                <a:cs typeface="Calibri"/>
                <a:sym typeface="Calibri"/>
              </a:endParaRPr>
            </a:p>
          </p:txBody>
        </p:sp>
        <p:sp>
          <p:nvSpPr>
            <p:cNvPr id="15" name="Google Shape;355;p25">
              <a:extLst>
                <a:ext uri="{FF2B5EF4-FFF2-40B4-BE49-F238E27FC236}">
                  <a16:creationId xmlns:a16="http://schemas.microsoft.com/office/drawing/2014/main" id="{0CF0893D-6957-9844-8FF2-E4097D33F223}"/>
                </a:ext>
              </a:extLst>
            </p:cNvPr>
            <p:cNvSpPr/>
            <p:nvPr/>
          </p:nvSpPr>
          <p:spPr>
            <a:xfrm>
              <a:off x="1805933" y="5210791"/>
              <a:ext cx="561975" cy="628650"/>
            </a:xfrm>
            <a:custGeom>
              <a:avLst/>
              <a:gdLst/>
              <a:ahLst/>
              <a:cxnLst/>
              <a:rect l="l" t="t" r="r" b="b"/>
              <a:pathLst>
                <a:path w="561975" h="628650" extrusionOk="0">
                  <a:moveTo>
                    <a:pt x="536353" y="147252"/>
                  </a:moveTo>
                  <a:lnTo>
                    <a:pt x="303467" y="12854"/>
                  </a:lnTo>
                  <a:cubicBezTo>
                    <a:pt x="290398" y="5240"/>
                    <a:pt x="274245" y="5240"/>
                    <a:pt x="261176" y="12854"/>
                  </a:cubicBezTo>
                  <a:lnTo>
                    <a:pt x="28289" y="147252"/>
                  </a:lnTo>
                  <a:cubicBezTo>
                    <a:pt x="15190" y="154815"/>
                    <a:pt x="7127" y="168798"/>
                    <a:pt x="7144" y="183923"/>
                  </a:cubicBezTo>
                  <a:lnTo>
                    <a:pt x="7144" y="452814"/>
                  </a:lnTo>
                  <a:cubicBezTo>
                    <a:pt x="7108" y="467945"/>
                    <a:pt x="15176" y="481937"/>
                    <a:pt x="28289" y="489485"/>
                  </a:cubicBezTo>
                  <a:lnTo>
                    <a:pt x="261176" y="623978"/>
                  </a:lnTo>
                  <a:cubicBezTo>
                    <a:pt x="274271" y="631494"/>
                    <a:pt x="290371" y="631494"/>
                    <a:pt x="303467" y="623978"/>
                  </a:cubicBezTo>
                  <a:lnTo>
                    <a:pt x="536353" y="489485"/>
                  </a:lnTo>
                  <a:cubicBezTo>
                    <a:pt x="549466" y="481937"/>
                    <a:pt x="557535" y="467945"/>
                    <a:pt x="557498" y="452814"/>
                  </a:cubicBezTo>
                  <a:lnTo>
                    <a:pt x="557498" y="183923"/>
                  </a:lnTo>
                  <a:cubicBezTo>
                    <a:pt x="557515" y="168798"/>
                    <a:pt x="549452" y="154815"/>
                    <a:pt x="536353" y="147252"/>
                  </a:cubicBezTo>
                  <a:close/>
                  <a:moveTo>
                    <a:pt x="389573" y="207926"/>
                  </a:moveTo>
                  <a:lnTo>
                    <a:pt x="398336" y="199163"/>
                  </a:lnTo>
                  <a:cubicBezTo>
                    <a:pt x="399309" y="198190"/>
                    <a:pt x="400887" y="198190"/>
                    <a:pt x="401860" y="199163"/>
                  </a:cubicBezTo>
                  <a:cubicBezTo>
                    <a:pt x="402833" y="200136"/>
                    <a:pt x="402833" y="201714"/>
                    <a:pt x="401860" y="202688"/>
                  </a:cubicBezTo>
                  <a:lnTo>
                    <a:pt x="393097" y="211450"/>
                  </a:lnTo>
                  <a:cubicBezTo>
                    <a:pt x="392669" y="211949"/>
                    <a:pt x="392039" y="212228"/>
                    <a:pt x="391382" y="212213"/>
                  </a:cubicBezTo>
                  <a:cubicBezTo>
                    <a:pt x="390695" y="212244"/>
                    <a:pt x="390030" y="211964"/>
                    <a:pt x="389573" y="211450"/>
                  </a:cubicBezTo>
                  <a:cubicBezTo>
                    <a:pt x="388641" y="210460"/>
                    <a:pt x="388641" y="208916"/>
                    <a:pt x="389573" y="207926"/>
                  </a:cubicBezTo>
                  <a:close/>
                  <a:moveTo>
                    <a:pt x="349187" y="172303"/>
                  </a:moveTo>
                  <a:cubicBezTo>
                    <a:pt x="349558" y="170984"/>
                    <a:pt x="350899" y="170188"/>
                    <a:pt x="352235" y="170493"/>
                  </a:cubicBezTo>
                  <a:cubicBezTo>
                    <a:pt x="353567" y="170906"/>
                    <a:pt x="354356" y="172276"/>
                    <a:pt x="354044" y="173636"/>
                  </a:cubicBezTo>
                  <a:lnTo>
                    <a:pt x="350806" y="185543"/>
                  </a:lnTo>
                  <a:cubicBezTo>
                    <a:pt x="350543" y="186649"/>
                    <a:pt x="349562" y="187434"/>
                    <a:pt x="348425" y="187448"/>
                  </a:cubicBezTo>
                  <a:lnTo>
                    <a:pt x="347758" y="187448"/>
                  </a:lnTo>
                  <a:cubicBezTo>
                    <a:pt x="346428" y="187126"/>
                    <a:pt x="345612" y="185787"/>
                    <a:pt x="345933" y="184458"/>
                  </a:cubicBezTo>
                  <a:cubicBezTo>
                    <a:pt x="345938" y="184439"/>
                    <a:pt x="345943" y="184419"/>
                    <a:pt x="345948" y="184400"/>
                  </a:cubicBezTo>
                  <a:close/>
                  <a:moveTo>
                    <a:pt x="294894" y="170493"/>
                  </a:moveTo>
                  <a:cubicBezTo>
                    <a:pt x="296254" y="170181"/>
                    <a:pt x="297624" y="170970"/>
                    <a:pt x="298037" y="172303"/>
                  </a:cubicBezTo>
                  <a:lnTo>
                    <a:pt x="301181" y="184304"/>
                  </a:lnTo>
                  <a:cubicBezTo>
                    <a:pt x="301547" y="185619"/>
                    <a:pt x="300780" y="186982"/>
                    <a:pt x="299466" y="187352"/>
                  </a:cubicBezTo>
                  <a:lnTo>
                    <a:pt x="298799" y="187352"/>
                  </a:lnTo>
                  <a:cubicBezTo>
                    <a:pt x="297649" y="187318"/>
                    <a:pt x="296651" y="186550"/>
                    <a:pt x="296323" y="185447"/>
                  </a:cubicBezTo>
                  <a:lnTo>
                    <a:pt x="293180" y="173541"/>
                  </a:lnTo>
                  <a:cubicBezTo>
                    <a:pt x="292973" y="172297"/>
                    <a:pt x="293699" y="171087"/>
                    <a:pt x="294894" y="170684"/>
                  </a:cubicBezTo>
                  <a:close/>
                  <a:moveTo>
                    <a:pt x="245269" y="199068"/>
                  </a:moveTo>
                  <a:cubicBezTo>
                    <a:pt x="246291" y="198124"/>
                    <a:pt x="247867" y="198124"/>
                    <a:pt x="248888" y="199068"/>
                  </a:cubicBezTo>
                  <a:lnTo>
                    <a:pt x="257651" y="207831"/>
                  </a:lnTo>
                  <a:cubicBezTo>
                    <a:pt x="258583" y="208821"/>
                    <a:pt x="258583" y="210365"/>
                    <a:pt x="257651" y="211355"/>
                  </a:cubicBezTo>
                  <a:cubicBezTo>
                    <a:pt x="257186" y="211858"/>
                    <a:pt x="256526" y="212135"/>
                    <a:pt x="255842" y="212117"/>
                  </a:cubicBezTo>
                  <a:cubicBezTo>
                    <a:pt x="255161" y="212113"/>
                    <a:pt x="254511" y="211839"/>
                    <a:pt x="254032" y="211355"/>
                  </a:cubicBezTo>
                  <a:lnTo>
                    <a:pt x="245269" y="202592"/>
                  </a:lnTo>
                  <a:cubicBezTo>
                    <a:pt x="244451" y="201631"/>
                    <a:pt x="244451" y="200219"/>
                    <a:pt x="245269" y="199258"/>
                  </a:cubicBezTo>
                  <a:close/>
                  <a:moveTo>
                    <a:pt x="219742" y="246693"/>
                  </a:moveTo>
                  <a:lnTo>
                    <a:pt x="231648" y="249836"/>
                  </a:lnTo>
                  <a:cubicBezTo>
                    <a:pt x="233016" y="249994"/>
                    <a:pt x="233997" y="251231"/>
                    <a:pt x="233839" y="252599"/>
                  </a:cubicBezTo>
                  <a:cubicBezTo>
                    <a:pt x="233681" y="253966"/>
                    <a:pt x="232444" y="254947"/>
                    <a:pt x="231077" y="254789"/>
                  </a:cubicBezTo>
                  <a:lnTo>
                    <a:pt x="230505" y="254789"/>
                  </a:lnTo>
                  <a:lnTo>
                    <a:pt x="218504" y="251551"/>
                  </a:lnTo>
                  <a:cubicBezTo>
                    <a:pt x="217209" y="251111"/>
                    <a:pt x="216515" y="249704"/>
                    <a:pt x="216955" y="248409"/>
                  </a:cubicBezTo>
                  <a:cubicBezTo>
                    <a:pt x="217361" y="247213"/>
                    <a:pt x="218604" y="246514"/>
                    <a:pt x="219837" y="246788"/>
                  </a:cubicBezTo>
                  <a:close/>
                  <a:moveTo>
                    <a:pt x="154781" y="400617"/>
                  </a:moveTo>
                  <a:lnTo>
                    <a:pt x="195644" y="359755"/>
                  </a:lnTo>
                  <a:cubicBezTo>
                    <a:pt x="196741" y="358854"/>
                    <a:pt x="198362" y="359013"/>
                    <a:pt x="199263" y="360111"/>
                  </a:cubicBezTo>
                  <a:cubicBezTo>
                    <a:pt x="200041" y="361060"/>
                    <a:pt x="200041" y="362426"/>
                    <a:pt x="199263" y="363374"/>
                  </a:cubicBezTo>
                  <a:lnTo>
                    <a:pt x="158401" y="404237"/>
                  </a:lnTo>
                  <a:cubicBezTo>
                    <a:pt x="157902" y="404677"/>
                    <a:pt x="157256" y="404915"/>
                    <a:pt x="156591" y="404903"/>
                  </a:cubicBezTo>
                  <a:cubicBezTo>
                    <a:pt x="155923" y="404935"/>
                    <a:pt x="155270" y="404694"/>
                    <a:pt x="154781" y="404237"/>
                  </a:cubicBezTo>
                  <a:cubicBezTo>
                    <a:pt x="153837" y="403215"/>
                    <a:pt x="153837" y="401639"/>
                    <a:pt x="154781" y="400617"/>
                  </a:cubicBezTo>
                  <a:close/>
                  <a:moveTo>
                    <a:pt x="202406" y="377757"/>
                  </a:moveTo>
                  <a:cubicBezTo>
                    <a:pt x="203338" y="378747"/>
                    <a:pt x="203338" y="380291"/>
                    <a:pt x="202406" y="381281"/>
                  </a:cubicBezTo>
                  <a:lnTo>
                    <a:pt x="160306" y="423287"/>
                  </a:lnTo>
                  <a:cubicBezTo>
                    <a:pt x="159878" y="423785"/>
                    <a:pt x="159248" y="424064"/>
                    <a:pt x="158591" y="424049"/>
                  </a:cubicBezTo>
                  <a:cubicBezTo>
                    <a:pt x="157904" y="424080"/>
                    <a:pt x="157239" y="423800"/>
                    <a:pt x="156782" y="423287"/>
                  </a:cubicBezTo>
                  <a:cubicBezTo>
                    <a:pt x="155850" y="422296"/>
                    <a:pt x="155850" y="420752"/>
                    <a:pt x="156782" y="419762"/>
                  </a:cubicBezTo>
                  <a:lnTo>
                    <a:pt x="198787" y="377757"/>
                  </a:lnTo>
                  <a:cubicBezTo>
                    <a:pt x="199700" y="377007"/>
                    <a:pt x="201017" y="377007"/>
                    <a:pt x="201930" y="377757"/>
                  </a:cubicBezTo>
                  <a:close/>
                  <a:moveTo>
                    <a:pt x="158020" y="445004"/>
                  </a:moveTo>
                  <a:cubicBezTo>
                    <a:pt x="157340" y="444999"/>
                    <a:pt x="156689" y="444725"/>
                    <a:pt x="156210" y="444241"/>
                  </a:cubicBezTo>
                  <a:cubicBezTo>
                    <a:pt x="155266" y="443220"/>
                    <a:pt x="155266" y="441644"/>
                    <a:pt x="156210" y="440622"/>
                  </a:cubicBezTo>
                  <a:lnTo>
                    <a:pt x="203835" y="392997"/>
                  </a:lnTo>
                  <a:cubicBezTo>
                    <a:pt x="204808" y="392024"/>
                    <a:pt x="206386" y="392024"/>
                    <a:pt x="207359" y="392997"/>
                  </a:cubicBezTo>
                  <a:cubicBezTo>
                    <a:pt x="208333" y="393970"/>
                    <a:pt x="208333" y="395548"/>
                    <a:pt x="207359" y="396521"/>
                  </a:cubicBezTo>
                  <a:lnTo>
                    <a:pt x="159734" y="444146"/>
                  </a:lnTo>
                  <a:cubicBezTo>
                    <a:pt x="159308" y="444660"/>
                    <a:pt x="158686" y="444971"/>
                    <a:pt x="158020" y="445004"/>
                  </a:cubicBezTo>
                  <a:close/>
                  <a:moveTo>
                    <a:pt x="178880" y="445004"/>
                  </a:moveTo>
                  <a:cubicBezTo>
                    <a:pt x="178203" y="444980"/>
                    <a:pt x="177559" y="444709"/>
                    <a:pt x="177070" y="444241"/>
                  </a:cubicBezTo>
                  <a:cubicBezTo>
                    <a:pt x="176138" y="443251"/>
                    <a:pt x="176138" y="441707"/>
                    <a:pt x="177070" y="440717"/>
                  </a:cubicBezTo>
                  <a:lnTo>
                    <a:pt x="219170" y="398617"/>
                  </a:lnTo>
                  <a:cubicBezTo>
                    <a:pt x="220160" y="397685"/>
                    <a:pt x="221704" y="397685"/>
                    <a:pt x="222695" y="398617"/>
                  </a:cubicBezTo>
                  <a:cubicBezTo>
                    <a:pt x="223694" y="399550"/>
                    <a:pt x="223747" y="401118"/>
                    <a:pt x="222814" y="402117"/>
                  </a:cubicBezTo>
                  <a:cubicBezTo>
                    <a:pt x="222775" y="402158"/>
                    <a:pt x="222736" y="402198"/>
                    <a:pt x="222695" y="402236"/>
                  </a:cubicBezTo>
                  <a:lnTo>
                    <a:pt x="180689" y="444051"/>
                  </a:lnTo>
                  <a:cubicBezTo>
                    <a:pt x="180211" y="444534"/>
                    <a:pt x="179560" y="444808"/>
                    <a:pt x="178880" y="444813"/>
                  </a:cubicBezTo>
                  <a:close/>
                  <a:moveTo>
                    <a:pt x="197930" y="446528"/>
                  </a:moveTo>
                  <a:cubicBezTo>
                    <a:pt x="196564" y="446595"/>
                    <a:pt x="195401" y="445543"/>
                    <a:pt x="195334" y="444177"/>
                  </a:cubicBezTo>
                  <a:cubicBezTo>
                    <a:pt x="195298" y="443447"/>
                    <a:pt x="195585" y="442739"/>
                    <a:pt x="196120" y="442241"/>
                  </a:cubicBezTo>
                  <a:lnTo>
                    <a:pt x="236982" y="401379"/>
                  </a:lnTo>
                  <a:cubicBezTo>
                    <a:pt x="238080" y="400478"/>
                    <a:pt x="239701" y="400638"/>
                    <a:pt x="240602" y="401735"/>
                  </a:cubicBezTo>
                  <a:cubicBezTo>
                    <a:pt x="241380" y="402684"/>
                    <a:pt x="241380" y="404050"/>
                    <a:pt x="240602" y="404999"/>
                  </a:cubicBezTo>
                  <a:lnTo>
                    <a:pt x="199739" y="445861"/>
                  </a:lnTo>
                  <a:cubicBezTo>
                    <a:pt x="199239" y="446211"/>
                    <a:pt x="198634" y="446379"/>
                    <a:pt x="198025" y="446337"/>
                  </a:cubicBezTo>
                  <a:close/>
                  <a:moveTo>
                    <a:pt x="352139" y="384615"/>
                  </a:moveTo>
                  <a:lnTo>
                    <a:pt x="351473" y="384615"/>
                  </a:lnTo>
                  <a:cubicBezTo>
                    <a:pt x="350336" y="384602"/>
                    <a:pt x="349354" y="383816"/>
                    <a:pt x="349091" y="382710"/>
                  </a:cubicBezTo>
                  <a:lnTo>
                    <a:pt x="345948" y="370709"/>
                  </a:lnTo>
                  <a:cubicBezTo>
                    <a:pt x="345580" y="369367"/>
                    <a:pt x="346369" y="367981"/>
                    <a:pt x="347710" y="367613"/>
                  </a:cubicBezTo>
                  <a:cubicBezTo>
                    <a:pt x="349052" y="367245"/>
                    <a:pt x="350438" y="368034"/>
                    <a:pt x="350806" y="369375"/>
                  </a:cubicBezTo>
                  <a:lnTo>
                    <a:pt x="354044" y="381281"/>
                  </a:lnTo>
                  <a:cubicBezTo>
                    <a:pt x="354356" y="382641"/>
                    <a:pt x="353567" y="384011"/>
                    <a:pt x="352235" y="384425"/>
                  </a:cubicBezTo>
                  <a:close/>
                  <a:moveTo>
                    <a:pt x="401765" y="356040"/>
                  </a:moveTo>
                  <a:cubicBezTo>
                    <a:pt x="401286" y="356523"/>
                    <a:pt x="400635" y="356797"/>
                    <a:pt x="399955" y="356802"/>
                  </a:cubicBezTo>
                  <a:cubicBezTo>
                    <a:pt x="399308" y="356773"/>
                    <a:pt x="398695" y="356501"/>
                    <a:pt x="398240" y="356040"/>
                  </a:cubicBezTo>
                  <a:lnTo>
                    <a:pt x="389477" y="347277"/>
                  </a:lnTo>
                  <a:cubicBezTo>
                    <a:pt x="388546" y="346287"/>
                    <a:pt x="388546" y="344743"/>
                    <a:pt x="389477" y="343753"/>
                  </a:cubicBezTo>
                  <a:cubicBezTo>
                    <a:pt x="390362" y="342780"/>
                    <a:pt x="391868" y="342708"/>
                    <a:pt x="392841" y="343592"/>
                  </a:cubicBezTo>
                  <a:cubicBezTo>
                    <a:pt x="392897" y="343643"/>
                    <a:pt x="392951" y="343697"/>
                    <a:pt x="393002" y="343753"/>
                  </a:cubicBezTo>
                  <a:lnTo>
                    <a:pt x="401765" y="352516"/>
                  </a:lnTo>
                  <a:cubicBezTo>
                    <a:pt x="402587" y="353414"/>
                    <a:pt x="402666" y="354766"/>
                    <a:pt x="401955" y="355754"/>
                  </a:cubicBezTo>
                  <a:close/>
                  <a:moveTo>
                    <a:pt x="379762" y="334990"/>
                  </a:moveTo>
                  <a:cubicBezTo>
                    <a:pt x="368865" y="345939"/>
                    <a:pt x="355041" y="353512"/>
                    <a:pt x="339947" y="356802"/>
                  </a:cubicBezTo>
                  <a:cubicBezTo>
                    <a:pt x="334339" y="357974"/>
                    <a:pt x="328627" y="358580"/>
                    <a:pt x="322898" y="358612"/>
                  </a:cubicBezTo>
                  <a:cubicBezTo>
                    <a:pt x="314187" y="358599"/>
                    <a:pt x="305536" y="357184"/>
                    <a:pt x="297275" y="354421"/>
                  </a:cubicBezTo>
                  <a:lnTo>
                    <a:pt x="292132" y="359564"/>
                  </a:lnTo>
                  <a:lnTo>
                    <a:pt x="292132" y="406237"/>
                  </a:lnTo>
                  <a:lnTo>
                    <a:pt x="292132" y="406237"/>
                  </a:lnTo>
                  <a:lnTo>
                    <a:pt x="292132" y="406904"/>
                  </a:lnTo>
                  <a:lnTo>
                    <a:pt x="292132" y="406904"/>
                  </a:lnTo>
                  <a:lnTo>
                    <a:pt x="292132" y="406904"/>
                  </a:lnTo>
                  <a:cubicBezTo>
                    <a:pt x="292132" y="406904"/>
                    <a:pt x="292132" y="406904"/>
                    <a:pt x="292132" y="406904"/>
                  </a:cubicBezTo>
                  <a:lnTo>
                    <a:pt x="292132" y="406904"/>
                  </a:lnTo>
                  <a:lnTo>
                    <a:pt x="246602" y="462149"/>
                  </a:lnTo>
                  <a:lnTo>
                    <a:pt x="246602" y="462149"/>
                  </a:lnTo>
                  <a:lnTo>
                    <a:pt x="246602" y="462149"/>
                  </a:lnTo>
                  <a:lnTo>
                    <a:pt x="246602" y="462149"/>
                  </a:lnTo>
                  <a:lnTo>
                    <a:pt x="246602" y="462149"/>
                  </a:lnTo>
                  <a:lnTo>
                    <a:pt x="244412" y="462149"/>
                  </a:lnTo>
                  <a:lnTo>
                    <a:pt x="244412" y="465387"/>
                  </a:lnTo>
                  <a:lnTo>
                    <a:pt x="244412" y="465387"/>
                  </a:lnTo>
                  <a:cubicBezTo>
                    <a:pt x="244301" y="464310"/>
                    <a:pt x="244301" y="463225"/>
                    <a:pt x="244412" y="462149"/>
                  </a:cubicBezTo>
                  <a:lnTo>
                    <a:pt x="244412" y="462149"/>
                  </a:lnTo>
                  <a:cubicBezTo>
                    <a:pt x="244412" y="463958"/>
                    <a:pt x="244412" y="463958"/>
                    <a:pt x="244412" y="463863"/>
                  </a:cubicBezTo>
                  <a:lnTo>
                    <a:pt x="244412" y="463863"/>
                  </a:lnTo>
                  <a:lnTo>
                    <a:pt x="244412" y="463863"/>
                  </a:lnTo>
                  <a:lnTo>
                    <a:pt x="244412" y="463863"/>
                  </a:lnTo>
                  <a:lnTo>
                    <a:pt x="244412" y="463863"/>
                  </a:lnTo>
                  <a:lnTo>
                    <a:pt x="244412" y="463863"/>
                  </a:lnTo>
                  <a:lnTo>
                    <a:pt x="244412" y="463863"/>
                  </a:lnTo>
                  <a:lnTo>
                    <a:pt x="244412" y="463863"/>
                  </a:lnTo>
                  <a:cubicBezTo>
                    <a:pt x="244412" y="463863"/>
                    <a:pt x="244412" y="463863"/>
                    <a:pt x="244412" y="463863"/>
                  </a:cubicBezTo>
                  <a:lnTo>
                    <a:pt x="244412" y="463863"/>
                  </a:lnTo>
                  <a:cubicBezTo>
                    <a:pt x="244412" y="463863"/>
                    <a:pt x="244412" y="463863"/>
                    <a:pt x="243554" y="463863"/>
                  </a:cubicBezTo>
                  <a:lnTo>
                    <a:pt x="243554" y="463387"/>
                  </a:lnTo>
                  <a:lnTo>
                    <a:pt x="249555" y="396807"/>
                  </a:lnTo>
                  <a:lnTo>
                    <a:pt x="240030" y="387282"/>
                  </a:lnTo>
                  <a:lnTo>
                    <a:pt x="232791" y="394616"/>
                  </a:lnTo>
                  <a:cubicBezTo>
                    <a:pt x="232336" y="395077"/>
                    <a:pt x="231724" y="395349"/>
                    <a:pt x="231077" y="395378"/>
                  </a:cubicBezTo>
                  <a:cubicBezTo>
                    <a:pt x="230396" y="395374"/>
                    <a:pt x="229746" y="395100"/>
                    <a:pt x="229267" y="394616"/>
                  </a:cubicBezTo>
                  <a:lnTo>
                    <a:pt x="206502" y="371471"/>
                  </a:lnTo>
                  <a:cubicBezTo>
                    <a:pt x="205571" y="370480"/>
                    <a:pt x="205571" y="368936"/>
                    <a:pt x="206502" y="367946"/>
                  </a:cubicBezTo>
                  <a:lnTo>
                    <a:pt x="213741" y="360517"/>
                  </a:lnTo>
                  <a:lnTo>
                    <a:pt x="204216" y="350992"/>
                  </a:lnTo>
                  <a:lnTo>
                    <a:pt x="139541" y="360517"/>
                  </a:lnTo>
                  <a:lnTo>
                    <a:pt x="137636" y="360517"/>
                  </a:lnTo>
                  <a:lnTo>
                    <a:pt x="137636" y="360517"/>
                  </a:lnTo>
                  <a:lnTo>
                    <a:pt x="137636" y="360517"/>
                  </a:lnTo>
                  <a:cubicBezTo>
                    <a:pt x="137636" y="360517"/>
                    <a:pt x="136684" y="360517"/>
                    <a:pt x="136589" y="360517"/>
                  </a:cubicBezTo>
                  <a:lnTo>
                    <a:pt x="136589" y="360517"/>
                  </a:lnTo>
                  <a:lnTo>
                    <a:pt x="136589" y="360517"/>
                  </a:lnTo>
                  <a:cubicBezTo>
                    <a:pt x="136589" y="360517"/>
                    <a:pt x="136589" y="360517"/>
                    <a:pt x="134588" y="360517"/>
                  </a:cubicBezTo>
                  <a:lnTo>
                    <a:pt x="134588" y="360517"/>
                  </a:lnTo>
                  <a:lnTo>
                    <a:pt x="134588" y="360517"/>
                  </a:lnTo>
                  <a:lnTo>
                    <a:pt x="136493" y="360517"/>
                  </a:lnTo>
                  <a:lnTo>
                    <a:pt x="136493" y="360517"/>
                  </a:lnTo>
                  <a:lnTo>
                    <a:pt x="136493" y="360517"/>
                  </a:lnTo>
                  <a:cubicBezTo>
                    <a:pt x="136493" y="360517"/>
                    <a:pt x="136493" y="360517"/>
                    <a:pt x="136493" y="360517"/>
                  </a:cubicBezTo>
                  <a:lnTo>
                    <a:pt x="136493" y="360517"/>
                  </a:lnTo>
                  <a:lnTo>
                    <a:pt x="136493" y="360517"/>
                  </a:lnTo>
                  <a:cubicBezTo>
                    <a:pt x="136493" y="360517"/>
                    <a:pt x="136493" y="360517"/>
                    <a:pt x="136493" y="360517"/>
                  </a:cubicBezTo>
                  <a:cubicBezTo>
                    <a:pt x="136493" y="360517"/>
                    <a:pt x="136493" y="360517"/>
                    <a:pt x="136493" y="360517"/>
                  </a:cubicBezTo>
                  <a:lnTo>
                    <a:pt x="136493" y="360517"/>
                  </a:lnTo>
                  <a:lnTo>
                    <a:pt x="136493" y="360517"/>
                  </a:lnTo>
                  <a:lnTo>
                    <a:pt x="192405" y="310511"/>
                  </a:lnTo>
                  <a:lnTo>
                    <a:pt x="192405" y="310511"/>
                  </a:lnTo>
                  <a:lnTo>
                    <a:pt x="192405" y="310511"/>
                  </a:lnTo>
                  <a:lnTo>
                    <a:pt x="193643" y="310511"/>
                  </a:lnTo>
                  <a:lnTo>
                    <a:pt x="193643" y="308987"/>
                  </a:lnTo>
                  <a:lnTo>
                    <a:pt x="241268" y="308987"/>
                  </a:lnTo>
                  <a:lnTo>
                    <a:pt x="246412" y="303843"/>
                  </a:lnTo>
                  <a:cubicBezTo>
                    <a:pt x="231927" y="261818"/>
                    <a:pt x="254253" y="216008"/>
                    <a:pt x="296278" y="201523"/>
                  </a:cubicBezTo>
                  <a:cubicBezTo>
                    <a:pt x="330762" y="189637"/>
                    <a:pt x="368928" y="202427"/>
                    <a:pt x="389287" y="232691"/>
                  </a:cubicBezTo>
                  <a:cubicBezTo>
                    <a:pt x="395665" y="241920"/>
                    <a:pt x="399985" y="252413"/>
                    <a:pt x="401955" y="263457"/>
                  </a:cubicBezTo>
                  <a:cubicBezTo>
                    <a:pt x="406703" y="289392"/>
                    <a:pt x="398448" y="316008"/>
                    <a:pt x="379857" y="334704"/>
                  </a:cubicBezTo>
                  <a:close/>
                  <a:moveTo>
                    <a:pt x="427958" y="308225"/>
                  </a:moveTo>
                  <a:lnTo>
                    <a:pt x="427387" y="308225"/>
                  </a:lnTo>
                  <a:lnTo>
                    <a:pt x="415385" y="305081"/>
                  </a:lnTo>
                  <a:cubicBezTo>
                    <a:pt x="414044" y="304713"/>
                    <a:pt x="413255" y="303327"/>
                    <a:pt x="413623" y="301986"/>
                  </a:cubicBezTo>
                  <a:cubicBezTo>
                    <a:pt x="413992" y="300644"/>
                    <a:pt x="415377" y="299855"/>
                    <a:pt x="416719" y="300224"/>
                  </a:cubicBezTo>
                  <a:lnTo>
                    <a:pt x="428625" y="303462"/>
                  </a:lnTo>
                  <a:cubicBezTo>
                    <a:pt x="429940" y="303838"/>
                    <a:pt x="430702" y="305208"/>
                    <a:pt x="430326" y="306523"/>
                  </a:cubicBezTo>
                  <a:cubicBezTo>
                    <a:pt x="430024" y="307582"/>
                    <a:pt x="429059" y="308314"/>
                    <a:pt x="427958" y="308320"/>
                  </a:cubicBezTo>
                  <a:close/>
                  <a:moveTo>
                    <a:pt x="428625" y="252218"/>
                  </a:moveTo>
                  <a:lnTo>
                    <a:pt x="416719" y="255361"/>
                  </a:lnTo>
                  <a:lnTo>
                    <a:pt x="416052" y="255361"/>
                  </a:lnTo>
                  <a:cubicBezTo>
                    <a:pt x="414684" y="255545"/>
                    <a:pt x="413426" y="254585"/>
                    <a:pt x="413242" y="253218"/>
                  </a:cubicBezTo>
                  <a:cubicBezTo>
                    <a:pt x="413058" y="251850"/>
                    <a:pt x="414018" y="250592"/>
                    <a:pt x="415385" y="250408"/>
                  </a:cubicBezTo>
                  <a:lnTo>
                    <a:pt x="427387" y="247265"/>
                  </a:lnTo>
                  <a:cubicBezTo>
                    <a:pt x="428702" y="246898"/>
                    <a:pt x="430065" y="247665"/>
                    <a:pt x="430435" y="248979"/>
                  </a:cubicBezTo>
                  <a:cubicBezTo>
                    <a:pt x="430693" y="250255"/>
                    <a:pt x="429957" y="251524"/>
                    <a:pt x="428720" y="251932"/>
                  </a:cubicBezTo>
                  <a:close/>
                </a:path>
              </a:pathLst>
            </a:custGeom>
            <a:solidFill>
              <a:srgbClr val="444444"/>
            </a:solidFill>
            <a:ln>
              <a:noFill/>
            </a:ln>
          </p:spPr>
          <p:txBody>
            <a:bodyPr spcFirstLastPara="1" wrap="square" lIns="121900" tIns="60933" rIns="121900" bIns="60933" anchor="ctr" anchorCtr="0">
              <a:noAutofit/>
            </a:bodyPr>
            <a:lstStyle/>
            <a:p>
              <a:endParaRPr sz="2400">
                <a:solidFill>
                  <a:srgbClr val="000000"/>
                </a:solidFill>
                <a:latin typeface="Calibri"/>
                <a:ea typeface="Calibri"/>
                <a:cs typeface="Calibri"/>
                <a:sym typeface="Calibri"/>
              </a:endParaRPr>
            </a:p>
          </p:txBody>
        </p:sp>
        <p:sp>
          <p:nvSpPr>
            <p:cNvPr id="16" name="Google Shape;356;p25">
              <a:extLst>
                <a:ext uri="{FF2B5EF4-FFF2-40B4-BE49-F238E27FC236}">
                  <a16:creationId xmlns:a16="http://schemas.microsoft.com/office/drawing/2014/main" id="{D2F70C30-1229-6A4F-99DE-A0733A034616}"/>
                </a:ext>
              </a:extLst>
            </p:cNvPr>
            <p:cNvSpPr/>
            <p:nvPr/>
          </p:nvSpPr>
          <p:spPr>
            <a:xfrm>
              <a:off x="1466748" y="5395001"/>
              <a:ext cx="95250" cy="285750"/>
            </a:xfrm>
            <a:custGeom>
              <a:avLst/>
              <a:gdLst/>
              <a:ahLst/>
              <a:cxnLst/>
              <a:rect l="l" t="t" r="r" b="b"/>
              <a:pathLst>
                <a:path w="95250" h="285750" extrusionOk="0">
                  <a:moveTo>
                    <a:pt x="83344" y="174403"/>
                  </a:moveTo>
                  <a:cubicBezTo>
                    <a:pt x="80473" y="174809"/>
                    <a:pt x="77574" y="174968"/>
                    <a:pt x="74676" y="174879"/>
                  </a:cubicBezTo>
                  <a:cubicBezTo>
                    <a:pt x="71388" y="174462"/>
                    <a:pt x="69061" y="171459"/>
                    <a:pt x="69477" y="168171"/>
                  </a:cubicBezTo>
                  <a:cubicBezTo>
                    <a:pt x="69822" y="165456"/>
                    <a:pt x="71960" y="163317"/>
                    <a:pt x="74676" y="162973"/>
                  </a:cubicBezTo>
                  <a:cubicBezTo>
                    <a:pt x="77057" y="162973"/>
                    <a:pt x="79439" y="162973"/>
                    <a:pt x="81725" y="162973"/>
                  </a:cubicBezTo>
                  <a:cubicBezTo>
                    <a:pt x="84520" y="162675"/>
                    <a:pt x="87156" y="164328"/>
                    <a:pt x="88106" y="166973"/>
                  </a:cubicBezTo>
                  <a:lnTo>
                    <a:pt x="88106" y="54769"/>
                  </a:lnTo>
                  <a:lnTo>
                    <a:pt x="7144" y="7144"/>
                  </a:lnTo>
                  <a:lnTo>
                    <a:pt x="7144" y="127159"/>
                  </a:lnTo>
                  <a:cubicBezTo>
                    <a:pt x="9260" y="127263"/>
                    <a:pt x="11363" y="127550"/>
                    <a:pt x="13430" y="128016"/>
                  </a:cubicBezTo>
                  <a:cubicBezTo>
                    <a:pt x="16535" y="128827"/>
                    <a:pt x="18395" y="132001"/>
                    <a:pt x="17584" y="135106"/>
                  </a:cubicBezTo>
                  <a:cubicBezTo>
                    <a:pt x="16902" y="137718"/>
                    <a:pt x="14510" y="139516"/>
                    <a:pt x="11811" y="139446"/>
                  </a:cubicBezTo>
                  <a:lnTo>
                    <a:pt x="10287" y="139446"/>
                  </a:lnTo>
                  <a:lnTo>
                    <a:pt x="7144" y="139446"/>
                  </a:lnTo>
                  <a:lnTo>
                    <a:pt x="7144" y="232315"/>
                  </a:lnTo>
                  <a:lnTo>
                    <a:pt x="88106" y="279940"/>
                  </a:lnTo>
                  <a:lnTo>
                    <a:pt x="88106" y="170498"/>
                  </a:lnTo>
                  <a:cubicBezTo>
                    <a:pt x="87377" y="172590"/>
                    <a:pt x="85538" y="174097"/>
                    <a:pt x="83344" y="174403"/>
                  </a:cubicBezTo>
                  <a:close/>
                  <a:moveTo>
                    <a:pt x="37148" y="154305"/>
                  </a:moveTo>
                  <a:cubicBezTo>
                    <a:pt x="36166" y="154781"/>
                    <a:pt x="35094" y="155041"/>
                    <a:pt x="34004" y="155067"/>
                  </a:cubicBezTo>
                  <a:cubicBezTo>
                    <a:pt x="32114" y="155141"/>
                    <a:pt x="30317" y="154243"/>
                    <a:pt x="29242" y="152686"/>
                  </a:cubicBezTo>
                  <a:lnTo>
                    <a:pt x="28480" y="151924"/>
                  </a:lnTo>
                  <a:cubicBezTo>
                    <a:pt x="27351" y="150289"/>
                    <a:pt x="26005" y="148815"/>
                    <a:pt x="24479" y="147542"/>
                  </a:cubicBezTo>
                  <a:cubicBezTo>
                    <a:pt x="21904" y="145541"/>
                    <a:pt x="21439" y="141831"/>
                    <a:pt x="23440" y="139256"/>
                  </a:cubicBezTo>
                  <a:cubicBezTo>
                    <a:pt x="25442" y="136680"/>
                    <a:pt x="29152" y="136215"/>
                    <a:pt x="31727" y="138216"/>
                  </a:cubicBezTo>
                  <a:cubicBezTo>
                    <a:pt x="32115" y="138518"/>
                    <a:pt x="32464" y="138867"/>
                    <a:pt x="32766" y="139256"/>
                  </a:cubicBezTo>
                  <a:cubicBezTo>
                    <a:pt x="34617" y="141135"/>
                    <a:pt x="36336" y="143140"/>
                    <a:pt x="37910" y="145256"/>
                  </a:cubicBezTo>
                  <a:lnTo>
                    <a:pt x="37909" y="146018"/>
                  </a:lnTo>
                  <a:cubicBezTo>
                    <a:pt x="40000" y="148383"/>
                    <a:pt x="39777" y="151995"/>
                    <a:pt x="37412" y="154085"/>
                  </a:cubicBezTo>
                  <a:cubicBezTo>
                    <a:pt x="37326" y="154161"/>
                    <a:pt x="37238" y="154234"/>
                    <a:pt x="37148" y="154305"/>
                  </a:cubicBezTo>
                  <a:close/>
                  <a:moveTo>
                    <a:pt x="61627" y="167450"/>
                  </a:moveTo>
                  <a:cubicBezTo>
                    <a:pt x="60375" y="169777"/>
                    <a:pt x="57981" y="171264"/>
                    <a:pt x="55340" y="171355"/>
                  </a:cubicBezTo>
                  <a:cubicBezTo>
                    <a:pt x="54692" y="171580"/>
                    <a:pt x="53988" y="171580"/>
                    <a:pt x="53340" y="171355"/>
                  </a:cubicBezTo>
                  <a:cubicBezTo>
                    <a:pt x="50727" y="170265"/>
                    <a:pt x="48210" y="168958"/>
                    <a:pt x="45815" y="167450"/>
                  </a:cubicBezTo>
                  <a:cubicBezTo>
                    <a:pt x="42975" y="165714"/>
                    <a:pt x="42079" y="162003"/>
                    <a:pt x="43815" y="159163"/>
                  </a:cubicBezTo>
                  <a:cubicBezTo>
                    <a:pt x="45551" y="156322"/>
                    <a:pt x="49261" y="155427"/>
                    <a:pt x="52102" y="157163"/>
                  </a:cubicBezTo>
                  <a:cubicBezTo>
                    <a:pt x="54102" y="158306"/>
                    <a:pt x="56102" y="159163"/>
                    <a:pt x="58484" y="160306"/>
                  </a:cubicBezTo>
                  <a:cubicBezTo>
                    <a:pt x="61180" y="161557"/>
                    <a:pt x="62526" y="164617"/>
                    <a:pt x="61627" y="167450"/>
                  </a:cubicBezTo>
                  <a:close/>
                </a:path>
              </a:pathLst>
            </a:custGeom>
            <a:solidFill>
              <a:srgbClr val="444444"/>
            </a:solidFill>
            <a:ln>
              <a:noFill/>
            </a:ln>
          </p:spPr>
          <p:txBody>
            <a:bodyPr spcFirstLastPara="1" wrap="square" lIns="121900" tIns="60933" rIns="121900" bIns="60933" anchor="ctr" anchorCtr="0">
              <a:noAutofit/>
            </a:bodyPr>
            <a:lstStyle/>
            <a:p>
              <a:endParaRPr sz="2400">
                <a:solidFill>
                  <a:srgbClr val="000000"/>
                </a:solidFill>
                <a:latin typeface="Calibri"/>
                <a:ea typeface="Calibri"/>
                <a:cs typeface="Calibri"/>
                <a:sym typeface="Calibri"/>
              </a:endParaRPr>
            </a:p>
          </p:txBody>
        </p:sp>
        <p:sp>
          <p:nvSpPr>
            <p:cNvPr id="17" name="Google Shape;357;p25">
              <a:extLst>
                <a:ext uri="{FF2B5EF4-FFF2-40B4-BE49-F238E27FC236}">
                  <a16:creationId xmlns:a16="http://schemas.microsoft.com/office/drawing/2014/main" id="{1097AF15-161F-D941-8A5A-2797443EE587}"/>
                </a:ext>
              </a:extLst>
            </p:cNvPr>
            <p:cNvSpPr/>
            <p:nvPr/>
          </p:nvSpPr>
          <p:spPr>
            <a:xfrm>
              <a:off x="1372736" y="5394810"/>
              <a:ext cx="95250" cy="285750"/>
            </a:xfrm>
            <a:custGeom>
              <a:avLst/>
              <a:gdLst/>
              <a:ahLst/>
              <a:cxnLst/>
              <a:rect l="l" t="t" r="r" b="b"/>
              <a:pathLst>
                <a:path w="95250" h="285750" extrusionOk="0">
                  <a:moveTo>
                    <a:pt x="7144" y="279654"/>
                  </a:moveTo>
                  <a:lnTo>
                    <a:pt x="88106" y="232029"/>
                  </a:lnTo>
                  <a:lnTo>
                    <a:pt x="88106" y="7144"/>
                  </a:lnTo>
                  <a:lnTo>
                    <a:pt x="7144" y="54769"/>
                  </a:lnTo>
                  <a:close/>
                  <a:moveTo>
                    <a:pt x="69152" y="133922"/>
                  </a:moveTo>
                  <a:lnTo>
                    <a:pt x="77057" y="130397"/>
                  </a:lnTo>
                  <a:cubicBezTo>
                    <a:pt x="79973" y="128935"/>
                    <a:pt x="83521" y="130114"/>
                    <a:pt x="84983" y="133030"/>
                  </a:cubicBezTo>
                  <a:cubicBezTo>
                    <a:pt x="86445" y="135945"/>
                    <a:pt x="85266" y="139494"/>
                    <a:pt x="82351" y="140956"/>
                  </a:cubicBezTo>
                  <a:cubicBezTo>
                    <a:pt x="81910" y="141176"/>
                    <a:pt x="81444" y="141341"/>
                    <a:pt x="80963" y="141446"/>
                  </a:cubicBezTo>
                  <a:cubicBezTo>
                    <a:pt x="78676" y="142203"/>
                    <a:pt x="76447" y="143126"/>
                    <a:pt x="74295" y="144208"/>
                  </a:cubicBezTo>
                  <a:cubicBezTo>
                    <a:pt x="73428" y="144627"/>
                    <a:pt x="72492" y="144885"/>
                    <a:pt x="71533" y="144971"/>
                  </a:cubicBezTo>
                  <a:cubicBezTo>
                    <a:pt x="69354" y="145009"/>
                    <a:pt x="67349" y="143784"/>
                    <a:pt x="66389" y="141827"/>
                  </a:cubicBezTo>
                  <a:cubicBezTo>
                    <a:pt x="64915" y="139037"/>
                    <a:pt x="65982" y="135579"/>
                    <a:pt x="68772" y="134104"/>
                  </a:cubicBezTo>
                  <a:cubicBezTo>
                    <a:pt x="68896" y="134039"/>
                    <a:pt x="69023" y="133978"/>
                    <a:pt x="69151" y="133921"/>
                  </a:cubicBezTo>
                  <a:close/>
                  <a:moveTo>
                    <a:pt x="45053" y="151733"/>
                  </a:moveTo>
                  <a:lnTo>
                    <a:pt x="50959" y="145828"/>
                  </a:lnTo>
                  <a:cubicBezTo>
                    <a:pt x="53607" y="143924"/>
                    <a:pt x="57297" y="144526"/>
                    <a:pt x="59201" y="147174"/>
                  </a:cubicBezTo>
                  <a:cubicBezTo>
                    <a:pt x="60800" y="149398"/>
                    <a:pt x="60661" y="152428"/>
                    <a:pt x="58865" y="154496"/>
                  </a:cubicBezTo>
                  <a:cubicBezTo>
                    <a:pt x="56965" y="156014"/>
                    <a:pt x="55240" y="157739"/>
                    <a:pt x="53721" y="159639"/>
                  </a:cubicBezTo>
                  <a:cubicBezTo>
                    <a:pt x="52572" y="160844"/>
                    <a:pt x="51003" y="161561"/>
                    <a:pt x="49340" y="161639"/>
                  </a:cubicBezTo>
                  <a:cubicBezTo>
                    <a:pt x="47866" y="161684"/>
                    <a:pt x="46444" y="161095"/>
                    <a:pt x="45434" y="160020"/>
                  </a:cubicBezTo>
                  <a:cubicBezTo>
                    <a:pt x="43158" y="157783"/>
                    <a:pt x="42991" y="154169"/>
                    <a:pt x="45053" y="151733"/>
                  </a:cubicBezTo>
                  <a:close/>
                  <a:moveTo>
                    <a:pt x="28861" y="175832"/>
                  </a:moveTo>
                  <a:cubicBezTo>
                    <a:pt x="30011" y="173248"/>
                    <a:pt x="31315" y="170735"/>
                    <a:pt x="32766" y="168307"/>
                  </a:cubicBezTo>
                  <a:cubicBezTo>
                    <a:pt x="34556" y="165542"/>
                    <a:pt x="38198" y="164663"/>
                    <a:pt x="41053" y="166307"/>
                  </a:cubicBezTo>
                  <a:cubicBezTo>
                    <a:pt x="43861" y="168066"/>
                    <a:pt x="44750" y="171747"/>
                    <a:pt x="43053" y="174593"/>
                  </a:cubicBezTo>
                  <a:lnTo>
                    <a:pt x="39529" y="180975"/>
                  </a:lnTo>
                  <a:cubicBezTo>
                    <a:pt x="38313" y="182864"/>
                    <a:pt x="36249" y="184039"/>
                    <a:pt x="34004" y="184118"/>
                  </a:cubicBezTo>
                  <a:cubicBezTo>
                    <a:pt x="33222" y="184308"/>
                    <a:pt x="32405" y="184308"/>
                    <a:pt x="31623" y="184118"/>
                  </a:cubicBezTo>
                  <a:cubicBezTo>
                    <a:pt x="28616" y="182725"/>
                    <a:pt x="27308" y="179158"/>
                    <a:pt x="28701" y="176151"/>
                  </a:cubicBezTo>
                  <a:cubicBezTo>
                    <a:pt x="28751" y="176043"/>
                    <a:pt x="28804" y="175936"/>
                    <a:pt x="28861" y="175832"/>
                  </a:cubicBezTo>
                  <a:close/>
                  <a:moveTo>
                    <a:pt x="21717" y="196215"/>
                  </a:moveTo>
                  <a:cubicBezTo>
                    <a:pt x="22475" y="192995"/>
                    <a:pt x="25597" y="190914"/>
                    <a:pt x="28861" y="191453"/>
                  </a:cubicBezTo>
                  <a:cubicBezTo>
                    <a:pt x="31985" y="192284"/>
                    <a:pt x="34017" y="195292"/>
                    <a:pt x="33623" y="198501"/>
                  </a:cubicBezTo>
                  <a:lnTo>
                    <a:pt x="32385" y="205645"/>
                  </a:lnTo>
                  <a:cubicBezTo>
                    <a:pt x="31961" y="208585"/>
                    <a:pt x="29450" y="210772"/>
                    <a:pt x="26479" y="210788"/>
                  </a:cubicBezTo>
                  <a:lnTo>
                    <a:pt x="26480" y="210788"/>
                  </a:lnTo>
                  <a:cubicBezTo>
                    <a:pt x="23329" y="210361"/>
                    <a:pt x="20974" y="207681"/>
                    <a:pt x="20955" y="204502"/>
                  </a:cubicBezTo>
                  <a:close/>
                </a:path>
              </a:pathLst>
            </a:custGeom>
            <a:solidFill>
              <a:srgbClr val="444444"/>
            </a:solidFill>
            <a:ln>
              <a:noFill/>
            </a:ln>
          </p:spPr>
          <p:txBody>
            <a:bodyPr spcFirstLastPara="1" wrap="square" lIns="121900" tIns="60933" rIns="121900" bIns="60933" anchor="ctr" anchorCtr="0">
              <a:noAutofit/>
            </a:bodyPr>
            <a:lstStyle/>
            <a:p>
              <a:endParaRPr sz="2400">
                <a:solidFill>
                  <a:srgbClr val="000000"/>
                </a:solidFill>
                <a:latin typeface="Calibri"/>
                <a:ea typeface="Calibri"/>
                <a:cs typeface="Calibri"/>
                <a:sym typeface="Calibri"/>
              </a:endParaRPr>
            </a:p>
          </p:txBody>
        </p:sp>
        <p:sp>
          <p:nvSpPr>
            <p:cNvPr id="18" name="Google Shape;358;p25">
              <a:extLst>
                <a:ext uri="{FF2B5EF4-FFF2-40B4-BE49-F238E27FC236}">
                  <a16:creationId xmlns:a16="http://schemas.microsoft.com/office/drawing/2014/main" id="{52BADE7C-BDE6-9A45-8D7A-225211C6085D}"/>
                </a:ext>
              </a:extLst>
            </p:cNvPr>
            <p:cNvSpPr/>
            <p:nvPr/>
          </p:nvSpPr>
          <p:spPr>
            <a:xfrm>
              <a:off x="1223860" y="5210794"/>
              <a:ext cx="561975" cy="628650"/>
            </a:xfrm>
            <a:custGeom>
              <a:avLst/>
              <a:gdLst/>
              <a:ahLst/>
              <a:cxnLst/>
              <a:rect l="l" t="t" r="r" b="b"/>
              <a:pathLst>
                <a:path w="561975" h="628650" extrusionOk="0">
                  <a:moveTo>
                    <a:pt x="536353" y="147250"/>
                  </a:moveTo>
                  <a:lnTo>
                    <a:pt x="303562" y="12852"/>
                  </a:lnTo>
                  <a:cubicBezTo>
                    <a:pt x="290458" y="5241"/>
                    <a:pt x="274279" y="5241"/>
                    <a:pt x="261176" y="12852"/>
                  </a:cubicBezTo>
                  <a:lnTo>
                    <a:pt x="28289" y="147250"/>
                  </a:lnTo>
                  <a:cubicBezTo>
                    <a:pt x="15219" y="154841"/>
                    <a:pt x="7166" y="168806"/>
                    <a:pt x="7144" y="183921"/>
                  </a:cubicBezTo>
                  <a:lnTo>
                    <a:pt x="7144" y="452812"/>
                  </a:lnTo>
                  <a:cubicBezTo>
                    <a:pt x="7147" y="467932"/>
                    <a:pt x="15204" y="481906"/>
                    <a:pt x="28289" y="489483"/>
                  </a:cubicBezTo>
                  <a:lnTo>
                    <a:pt x="261176" y="623976"/>
                  </a:lnTo>
                  <a:cubicBezTo>
                    <a:pt x="274300" y="631509"/>
                    <a:pt x="290437" y="631509"/>
                    <a:pt x="303562" y="623976"/>
                  </a:cubicBezTo>
                  <a:lnTo>
                    <a:pt x="536353" y="489483"/>
                  </a:lnTo>
                  <a:cubicBezTo>
                    <a:pt x="549489" y="481945"/>
                    <a:pt x="557590" y="467957"/>
                    <a:pt x="557594" y="452812"/>
                  </a:cubicBezTo>
                  <a:lnTo>
                    <a:pt x="557594" y="183921"/>
                  </a:lnTo>
                  <a:cubicBezTo>
                    <a:pt x="557571" y="168781"/>
                    <a:pt x="549474" y="154803"/>
                    <a:pt x="536353" y="147250"/>
                  </a:cubicBezTo>
                  <a:close/>
                  <a:moveTo>
                    <a:pt x="436436" y="419474"/>
                  </a:moveTo>
                  <a:cubicBezTo>
                    <a:pt x="436547" y="421570"/>
                    <a:pt x="435482" y="423554"/>
                    <a:pt x="433673" y="424618"/>
                  </a:cubicBezTo>
                  <a:lnTo>
                    <a:pt x="340805" y="479101"/>
                  </a:lnTo>
                  <a:cubicBezTo>
                    <a:pt x="340805" y="479101"/>
                    <a:pt x="340043" y="479101"/>
                    <a:pt x="339662" y="479101"/>
                  </a:cubicBezTo>
                  <a:lnTo>
                    <a:pt x="339662" y="479101"/>
                  </a:lnTo>
                  <a:cubicBezTo>
                    <a:pt x="339136" y="479275"/>
                    <a:pt x="338568" y="479275"/>
                    <a:pt x="338042" y="479101"/>
                  </a:cubicBezTo>
                  <a:lnTo>
                    <a:pt x="336518" y="479101"/>
                  </a:lnTo>
                  <a:lnTo>
                    <a:pt x="336518" y="479101"/>
                  </a:lnTo>
                  <a:cubicBezTo>
                    <a:pt x="336518" y="479101"/>
                    <a:pt x="335661" y="479101"/>
                    <a:pt x="335280" y="479101"/>
                  </a:cubicBezTo>
                  <a:lnTo>
                    <a:pt x="244793" y="425761"/>
                  </a:lnTo>
                  <a:lnTo>
                    <a:pt x="154400" y="479101"/>
                  </a:lnTo>
                  <a:cubicBezTo>
                    <a:pt x="153400" y="479522"/>
                    <a:pt x="152339" y="479779"/>
                    <a:pt x="151257" y="479863"/>
                  </a:cubicBezTo>
                  <a:cubicBezTo>
                    <a:pt x="150294" y="479801"/>
                    <a:pt x="149354" y="479541"/>
                    <a:pt x="148495" y="479101"/>
                  </a:cubicBezTo>
                  <a:cubicBezTo>
                    <a:pt x="146599" y="478075"/>
                    <a:pt x="145400" y="476112"/>
                    <a:pt x="145352" y="473957"/>
                  </a:cubicBezTo>
                  <a:lnTo>
                    <a:pt x="145352" y="235832"/>
                  </a:lnTo>
                  <a:cubicBezTo>
                    <a:pt x="145240" y="233737"/>
                    <a:pt x="146305" y="231753"/>
                    <a:pt x="148114" y="230689"/>
                  </a:cubicBezTo>
                  <a:lnTo>
                    <a:pt x="240887" y="176111"/>
                  </a:lnTo>
                  <a:cubicBezTo>
                    <a:pt x="241954" y="175495"/>
                    <a:pt x="243186" y="175229"/>
                    <a:pt x="244411" y="175349"/>
                  </a:cubicBezTo>
                  <a:cubicBezTo>
                    <a:pt x="245667" y="175234"/>
                    <a:pt x="246928" y="175499"/>
                    <a:pt x="248031" y="176111"/>
                  </a:cubicBezTo>
                  <a:lnTo>
                    <a:pt x="337661" y="229070"/>
                  </a:lnTo>
                  <a:lnTo>
                    <a:pt x="427292" y="175730"/>
                  </a:lnTo>
                  <a:cubicBezTo>
                    <a:pt x="429095" y="174589"/>
                    <a:pt x="431394" y="174589"/>
                    <a:pt x="433197" y="175730"/>
                  </a:cubicBezTo>
                  <a:cubicBezTo>
                    <a:pt x="435167" y="177014"/>
                    <a:pt x="436592" y="178982"/>
                    <a:pt x="437197" y="181254"/>
                  </a:cubicBezTo>
                  <a:close/>
                </a:path>
              </a:pathLst>
            </a:custGeom>
            <a:solidFill>
              <a:srgbClr val="444444"/>
            </a:solidFill>
            <a:ln>
              <a:noFill/>
            </a:ln>
          </p:spPr>
          <p:txBody>
            <a:bodyPr spcFirstLastPara="1" wrap="square" lIns="121900" tIns="60933" rIns="121900" bIns="60933" anchor="ctr" anchorCtr="0">
              <a:noAutofit/>
            </a:bodyPr>
            <a:lstStyle/>
            <a:p>
              <a:endParaRPr sz="2400">
                <a:solidFill>
                  <a:srgbClr val="000000"/>
                </a:solidFill>
                <a:latin typeface="Calibri"/>
                <a:ea typeface="Calibri"/>
                <a:cs typeface="Calibri"/>
                <a:sym typeface="Calibri"/>
              </a:endParaRPr>
            </a:p>
          </p:txBody>
        </p:sp>
        <p:sp>
          <p:nvSpPr>
            <p:cNvPr id="19" name="Google Shape;359;p25">
              <a:extLst>
                <a:ext uri="{FF2B5EF4-FFF2-40B4-BE49-F238E27FC236}">
                  <a16:creationId xmlns:a16="http://schemas.microsoft.com/office/drawing/2014/main" id="{31EDFD61-AA5C-EA49-8C24-061D01B0ABB2}"/>
                </a:ext>
              </a:extLst>
            </p:cNvPr>
            <p:cNvSpPr/>
            <p:nvPr/>
          </p:nvSpPr>
          <p:spPr>
            <a:xfrm>
              <a:off x="1559521" y="5394810"/>
              <a:ext cx="95250" cy="285750"/>
            </a:xfrm>
            <a:custGeom>
              <a:avLst/>
              <a:gdLst/>
              <a:ahLst/>
              <a:cxnLst/>
              <a:rect l="l" t="t" r="r" b="b"/>
              <a:pathLst>
                <a:path w="95250" h="285750" extrusionOk="0">
                  <a:moveTo>
                    <a:pt x="7144" y="158115"/>
                  </a:moveTo>
                  <a:cubicBezTo>
                    <a:pt x="9333" y="157271"/>
                    <a:pt x="11465" y="156284"/>
                    <a:pt x="13525" y="155162"/>
                  </a:cubicBezTo>
                  <a:cubicBezTo>
                    <a:pt x="16525" y="153882"/>
                    <a:pt x="19995" y="155276"/>
                    <a:pt x="21275" y="158276"/>
                  </a:cubicBezTo>
                  <a:cubicBezTo>
                    <a:pt x="22485" y="161113"/>
                    <a:pt x="21309" y="164404"/>
                    <a:pt x="18574" y="165830"/>
                  </a:cubicBezTo>
                  <a:cubicBezTo>
                    <a:pt x="16288" y="167068"/>
                    <a:pt x="13525" y="168212"/>
                    <a:pt x="11144" y="169355"/>
                  </a:cubicBezTo>
                  <a:cubicBezTo>
                    <a:pt x="10532" y="169689"/>
                    <a:pt x="9841" y="169854"/>
                    <a:pt x="9144" y="169831"/>
                  </a:cubicBezTo>
                  <a:cubicBezTo>
                    <a:pt x="8441" y="169739"/>
                    <a:pt x="7762" y="169513"/>
                    <a:pt x="7144" y="169164"/>
                  </a:cubicBezTo>
                  <a:lnTo>
                    <a:pt x="7144" y="279654"/>
                  </a:lnTo>
                  <a:lnTo>
                    <a:pt x="88106" y="232029"/>
                  </a:lnTo>
                  <a:lnTo>
                    <a:pt x="88106" y="7144"/>
                  </a:lnTo>
                  <a:lnTo>
                    <a:pt x="7144" y="54769"/>
                  </a:lnTo>
                  <a:close/>
                  <a:moveTo>
                    <a:pt x="42672" y="148590"/>
                  </a:moveTo>
                  <a:cubicBezTo>
                    <a:pt x="40756" y="150626"/>
                    <a:pt x="38651" y="152476"/>
                    <a:pt x="36385" y="154115"/>
                  </a:cubicBezTo>
                  <a:cubicBezTo>
                    <a:pt x="35347" y="154831"/>
                    <a:pt x="34122" y="155228"/>
                    <a:pt x="32861" y="155258"/>
                  </a:cubicBezTo>
                  <a:cubicBezTo>
                    <a:pt x="31096" y="155216"/>
                    <a:pt x="29405" y="154540"/>
                    <a:pt x="28099" y="153353"/>
                  </a:cubicBezTo>
                  <a:cubicBezTo>
                    <a:pt x="26123" y="150789"/>
                    <a:pt x="26455" y="147136"/>
                    <a:pt x="28861" y="144971"/>
                  </a:cubicBezTo>
                  <a:cubicBezTo>
                    <a:pt x="30861" y="143447"/>
                    <a:pt x="32480" y="141827"/>
                    <a:pt x="34385" y="140303"/>
                  </a:cubicBezTo>
                  <a:cubicBezTo>
                    <a:pt x="36961" y="138302"/>
                    <a:pt x="40671" y="138767"/>
                    <a:pt x="42672" y="141342"/>
                  </a:cubicBezTo>
                  <a:cubicBezTo>
                    <a:pt x="44329" y="143474"/>
                    <a:pt x="44329" y="146458"/>
                    <a:pt x="42672" y="148590"/>
                  </a:cubicBezTo>
                  <a:close/>
                  <a:moveTo>
                    <a:pt x="39910" y="96012"/>
                  </a:moveTo>
                  <a:lnTo>
                    <a:pt x="47434" y="73533"/>
                  </a:lnTo>
                  <a:lnTo>
                    <a:pt x="54959" y="96012"/>
                  </a:lnTo>
                  <a:lnTo>
                    <a:pt x="78676" y="96012"/>
                  </a:lnTo>
                  <a:lnTo>
                    <a:pt x="59626" y="109823"/>
                  </a:lnTo>
                  <a:lnTo>
                    <a:pt x="67056" y="132779"/>
                  </a:lnTo>
                  <a:lnTo>
                    <a:pt x="48006" y="118586"/>
                  </a:lnTo>
                  <a:lnTo>
                    <a:pt x="28956" y="132779"/>
                  </a:lnTo>
                  <a:lnTo>
                    <a:pt x="36481" y="109823"/>
                  </a:lnTo>
                  <a:lnTo>
                    <a:pt x="17431" y="96012"/>
                  </a:lnTo>
                  <a:close/>
                </a:path>
              </a:pathLst>
            </a:custGeom>
            <a:solidFill>
              <a:srgbClr val="444444"/>
            </a:solidFill>
            <a:ln>
              <a:noFill/>
            </a:ln>
          </p:spPr>
          <p:txBody>
            <a:bodyPr spcFirstLastPara="1" wrap="square" lIns="121900" tIns="60933" rIns="121900" bIns="60933" anchor="ctr" anchorCtr="0">
              <a:noAutofit/>
            </a:bodyPr>
            <a:lstStyle/>
            <a:p>
              <a:endParaRPr sz="2400">
                <a:solidFill>
                  <a:srgbClr val="000000"/>
                </a:solidFill>
                <a:latin typeface="Calibri"/>
                <a:ea typeface="Calibri"/>
                <a:cs typeface="Calibri"/>
                <a:sym typeface="Calibri"/>
              </a:endParaRPr>
            </a:p>
          </p:txBody>
        </p:sp>
        <p:sp>
          <p:nvSpPr>
            <p:cNvPr id="20" name="Google Shape;360;p25">
              <a:extLst>
                <a:ext uri="{FF2B5EF4-FFF2-40B4-BE49-F238E27FC236}">
                  <a16:creationId xmlns:a16="http://schemas.microsoft.com/office/drawing/2014/main" id="{8D0853C6-BC66-D449-948F-BDC8039CECC7}"/>
                </a:ext>
              </a:extLst>
            </p:cNvPr>
            <p:cNvSpPr/>
            <p:nvPr/>
          </p:nvSpPr>
          <p:spPr>
            <a:xfrm>
              <a:off x="2387910" y="5210794"/>
              <a:ext cx="561975" cy="628650"/>
            </a:xfrm>
            <a:custGeom>
              <a:avLst/>
              <a:gdLst/>
              <a:ahLst/>
              <a:cxnLst/>
              <a:rect l="l" t="t" r="r" b="b"/>
              <a:pathLst>
                <a:path w="561975" h="628650" extrusionOk="0">
                  <a:moveTo>
                    <a:pt x="536448" y="147250"/>
                  </a:moveTo>
                  <a:lnTo>
                    <a:pt x="303562" y="12852"/>
                  </a:lnTo>
                  <a:cubicBezTo>
                    <a:pt x="290458" y="5241"/>
                    <a:pt x="274279" y="5241"/>
                    <a:pt x="261176" y="12852"/>
                  </a:cubicBezTo>
                  <a:lnTo>
                    <a:pt x="28385" y="147250"/>
                  </a:lnTo>
                  <a:cubicBezTo>
                    <a:pt x="15263" y="154803"/>
                    <a:pt x="7167" y="168781"/>
                    <a:pt x="7144" y="183921"/>
                  </a:cubicBezTo>
                  <a:lnTo>
                    <a:pt x="7144" y="452812"/>
                  </a:lnTo>
                  <a:cubicBezTo>
                    <a:pt x="7147" y="467957"/>
                    <a:pt x="15249" y="481945"/>
                    <a:pt x="28384" y="489483"/>
                  </a:cubicBezTo>
                  <a:lnTo>
                    <a:pt x="261176" y="623976"/>
                  </a:lnTo>
                  <a:cubicBezTo>
                    <a:pt x="274300" y="631509"/>
                    <a:pt x="290437" y="631509"/>
                    <a:pt x="303562" y="623976"/>
                  </a:cubicBezTo>
                  <a:lnTo>
                    <a:pt x="536448" y="489483"/>
                  </a:lnTo>
                  <a:cubicBezTo>
                    <a:pt x="549533" y="481906"/>
                    <a:pt x="557590" y="467932"/>
                    <a:pt x="557594" y="452812"/>
                  </a:cubicBezTo>
                  <a:lnTo>
                    <a:pt x="557594" y="183921"/>
                  </a:lnTo>
                  <a:cubicBezTo>
                    <a:pt x="557571" y="168806"/>
                    <a:pt x="549519" y="154841"/>
                    <a:pt x="536448" y="147250"/>
                  </a:cubicBezTo>
                  <a:close/>
                  <a:moveTo>
                    <a:pt x="343853" y="224783"/>
                  </a:moveTo>
                  <a:cubicBezTo>
                    <a:pt x="339757" y="221164"/>
                    <a:pt x="335375" y="217735"/>
                    <a:pt x="331375" y="213925"/>
                  </a:cubicBezTo>
                  <a:cubicBezTo>
                    <a:pt x="327943" y="210906"/>
                    <a:pt x="327561" y="205695"/>
                    <a:pt x="330518" y="202209"/>
                  </a:cubicBezTo>
                  <a:cubicBezTo>
                    <a:pt x="333583" y="199026"/>
                    <a:pt x="338648" y="198932"/>
                    <a:pt x="341831" y="201997"/>
                  </a:cubicBezTo>
                  <a:cubicBezTo>
                    <a:pt x="341903" y="202066"/>
                    <a:pt x="341973" y="202137"/>
                    <a:pt x="342043" y="202209"/>
                  </a:cubicBezTo>
                  <a:cubicBezTo>
                    <a:pt x="346520" y="206019"/>
                    <a:pt x="350996" y="209734"/>
                    <a:pt x="355283" y="213639"/>
                  </a:cubicBezTo>
                  <a:cubicBezTo>
                    <a:pt x="366497" y="223812"/>
                    <a:pt x="369813" y="240085"/>
                    <a:pt x="363474" y="253835"/>
                  </a:cubicBezTo>
                  <a:cubicBezTo>
                    <a:pt x="360998" y="259550"/>
                    <a:pt x="358426" y="265265"/>
                    <a:pt x="355664" y="270884"/>
                  </a:cubicBezTo>
                  <a:cubicBezTo>
                    <a:pt x="351733" y="280006"/>
                    <a:pt x="343163" y="286278"/>
                    <a:pt x="333280" y="287267"/>
                  </a:cubicBezTo>
                  <a:cubicBezTo>
                    <a:pt x="328838" y="287505"/>
                    <a:pt x="324387" y="287505"/>
                    <a:pt x="319945" y="287267"/>
                  </a:cubicBezTo>
                  <a:lnTo>
                    <a:pt x="315278" y="287267"/>
                  </a:lnTo>
                  <a:lnTo>
                    <a:pt x="309848" y="287267"/>
                  </a:lnTo>
                  <a:cubicBezTo>
                    <a:pt x="304133" y="287267"/>
                    <a:pt x="300323" y="283648"/>
                    <a:pt x="300323" y="278790"/>
                  </a:cubicBezTo>
                  <a:cubicBezTo>
                    <a:pt x="300323" y="273932"/>
                    <a:pt x="304038" y="271265"/>
                    <a:pt x="309848" y="271361"/>
                  </a:cubicBezTo>
                  <a:lnTo>
                    <a:pt x="328898" y="271361"/>
                  </a:lnTo>
                  <a:cubicBezTo>
                    <a:pt x="334576" y="271795"/>
                    <a:pt x="339871" y="268471"/>
                    <a:pt x="341947" y="263169"/>
                  </a:cubicBezTo>
                  <a:cubicBezTo>
                    <a:pt x="344329" y="257835"/>
                    <a:pt x="346805" y="252596"/>
                    <a:pt x="349187" y="247262"/>
                  </a:cubicBezTo>
                  <a:cubicBezTo>
                    <a:pt x="353168" y="239476"/>
                    <a:pt x="350908" y="229951"/>
                    <a:pt x="343853" y="224783"/>
                  </a:cubicBezTo>
                  <a:close/>
                  <a:moveTo>
                    <a:pt x="200978" y="213639"/>
                  </a:moveTo>
                  <a:cubicBezTo>
                    <a:pt x="205264" y="209734"/>
                    <a:pt x="209741" y="206019"/>
                    <a:pt x="214122" y="202209"/>
                  </a:cubicBezTo>
                  <a:cubicBezTo>
                    <a:pt x="217236" y="199000"/>
                    <a:pt x="222362" y="198923"/>
                    <a:pt x="225571" y="202037"/>
                  </a:cubicBezTo>
                  <a:cubicBezTo>
                    <a:pt x="225629" y="202094"/>
                    <a:pt x="225686" y="202151"/>
                    <a:pt x="225743" y="202209"/>
                  </a:cubicBezTo>
                  <a:cubicBezTo>
                    <a:pt x="228675" y="205720"/>
                    <a:pt x="228251" y="210934"/>
                    <a:pt x="224790" y="213925"/>
                  </a:cubicBezTo>
                  <a:cubicBezTo>
                    <a:pt x="220790" y="217735"/>
                    <a:pt x="216503" y="221069"/>
                    <a:pt x="212312" y="224783"/>
                  </a:cubicBezTo>
                  <a:cubicBezTo>
                    <a:pt x="205408" y="230124"/>
                    <a:pt x="203391" y="239682"/>
                    <a:pt x="207550" y="247358"/>
                  </a:cubicBezTo>
                  <a:cubicBezTo>
                    <a:pt x="209836" y="252692"/>
                    <a:pt x="212312" y="257930"/>
                    <a:pt x="214694" y="263264"/>
                  </a:cubicBezTo>
                  <a:cubicBezTo>
                    <a:pt x="216830" y="268560"/>
                    <a:pt x="222142" y="271871"/>
                    <a:pt x="227838" y="271456"/>
                  </a:cubicBezTo>
                  <a:cubicBezTo>
                    <a:pt x="234125" y="271456"/>
                    <a:pt x="240316" y="271456"/>
                    <a:pt x="246888" y="271456"/>
                  </a:cubicBezTo>
                  <a:cubicBezTo>
                    <a:pt x="253460" y="271456"/>
                    <a:pt x="256413" y="274218"/>
                    <a:pt x="256413" y="278885"/>
                  </a:cubicBezTo>
                  <a:cubicBezTo>
                    <a:pt x="256413" y="283553"/>
                    <a:pt x="252794" y="287172"/>
                    <a:pt x="246888" y="287363"/>
                  </a:cubicBezTo>
                  <a:lnTo>
                    <a:pt x="241554" y="287363"/>
                  </a:lnTo>
                  <a:lnTo>
                    <a:pt x="236601" y="287363"/>
                  </a:lnTo>
                  <a:cubicBezTo>
                    <a:pt x="232129" y="287648"/>
                    <a:pt x="227643" y="287648"/>
                    <a:pt x="223171" y="287363"/>
                  </a:cubicBezTo>
                  <a:cubicBezTo>
                    <a:pt x="213336" y="286290"/>
                    <a:pt x="204849" y="279988"/>
                    <a:pt x="200978" y="270884"/>
                  </a:cubicBezTo>
                  <a:cubicBezTo>
                    <a:pt x="198215" y="265265"/>
                    <a:pt x="195739" y="259550"/>
                    <a:pt x="193167" y="253835"/>
                  </a:cubicBezTo>
                  <a:cubicBezTo>
                    <a:pt x="186798" y="240158"/>
                    <a:pt x="189951" y="223936"/>
                    <a:pt x="200978" y="213639"/>
                  </a:cubicBezTo>
                  <a:close/>
                  <a:moveTo>
                    <a:pt x="168593" y="246881"/>
                  </a:moveTo>
                  <a:cubicBezTo>
                    <a:pt x="171641" y="241738"/>
                    <a:pt x="175927" y="240309"/>
                    <a:pt x="180118" y="242786"/>
                  </a:cubicBezTo>
                  <a:cubicBezTo>
                    <a:pt x="183811" y="244911"/>
                    <a:pt x="185082" y="249627"/>
                    <a:pt x="182957" y="253321"/>
                  </a:cubicBezTo>
                  <a:cubicBezTo>
                    <a:pt x="182817" y="253564"/>
                    <a:pt x="182664" y="253799"/>
                    <a:pt x="182499" y="254025"/>
                  </a:cubicBezTo>
                  <a:cubicBezTo>
                    <a:pt x="172573" y="270218"/>
                    <a:pt x="166330" y="288395"/>
                    <a:pt x="164211" y="307270"/>
                  </a:cubicBezTo>
                  <a:cubicBezTo>
                    <a:pt x="163420" y="313175"/>
                    <a:pt x="163006" y="319124"/>
                    <a:pt x="162973" y="325082"/>
                  </a:cubicBezTo>
                  <a:cubicBezTo>
                    <a:pt x="162499" y="334697"/>
                    <a:pt x="169910" y="342875"/>
                    <a:pt x="179525" y="343348"/>
                  </a:cubicBezTo>
                  <a:cubicBezTo>
                    <a:pt x="179818" y="343363"/>
                    <a:pt x="180111" y="343370"/>
                    <a:pt x="180403" y="343370"/>
                  </a:cubicBezTo>
                  <a:cubicBezTo>
                    <a:pt x="183642" y="343370"/>
                    <a:pt x="186976" y="343370"/>
                    <a:pt x="189929" y="343370"/>
                  </a:cubicBezTo>
                  <a:lnTo>
                    <a:pt x="199454" y="343370"/>
                  </a:lnTo>
                  <a:cubicBezTo>
                    <a:pt x="203653" y="343102"/>
                    <a:pt x="207275" y="346289"/>
                    <a:pt x="207543" y="350489"/>
                  </a:cubicBezTo>
                  <a:cubicBezTo>
                    <a:pt x="207546" y="350529"/>
                    <a:pt x="207548" y="350569"/>
                    <a:pt x="207550" y="350609"/>
                  </a:cubicBezTo>
                  <a:cubicBezTo>
                    <a:pt x="207944" y="354846"/>
                    <a:pt x="204913" y="358635"/>
                    <a:pt x="200692" y="359181"/>
                  </a:cubicBezTo>
                  <a:cubicBezTo>
                    <a:pt x="190599" y="359600"/>
                    <a:pt x="180488" y="359058"/>
                    <a:pt x="170498" y="357562"/>
                  </a:cubicBezTo>
                  <a:cubicBezTo>
                    <a:pt x="156703" y="354304"/>
                    <a:pt x="146936" y="342018"/>
                    <a:pt x="146876" y="327844"/>
                  </a:cubicBezTo>
                  <a:cubicBezTo>
                    <a:pt x="146290" y="299343"/>
                    <a:pt x="153822" y="271263"/>
                    <a:pt x="168593" y="246881"/>
                  </a:cubicBezTo>
                  <a:close/>
                  <a:moveTo>
                    <a:pt x="177546" y="422332"/>
                  </a:moveTo>
                  <a:cubicBezTo>
                    <a:pt x="173244" y="419704"/>
                    <a:pt x="169673" y="416036"/>
                    <a:pt x="167164" y="411664"/>
                  </a:cubicBezTo>
                  <a:cubicBezTo>
                    <a:pt x="161925" y="399377"/>
                    <a:pt x="157639" y="386613"/>
                    <a:pt x="153448" y="373564"/>
                  </a:cubicBezTo>
                  <a:cubicBezTo>
                    <a:pt x="151829" y="369396"/>
                    <a:pt x="153896" y="364705"/>
                    <a:pt x="158065" y="363086"/>
                  </a:cubicBezTo>
                  <a:cubicBezTo>
                    <a:pt x="158483" y="362924"/>
                    <a:pt x="158914" y="362796"/>
                    <a:pt x="159353" y="362705"/>
                  </a:cubicBezTo>
                  <a:cubicBezTo>
                    <a:pt x="164211" y="361658"/>
                    <a:pt x="167354" y="364420"/>
                    <a:pt x="168878" y="370135"/>
                  </a:cubicBezTo>
                  <a:cubicBezTo>
                    <a:pt x="172212" y="380708"/>
                    <a:pt x="175927" y="391280"/>
                    <a:pt x="179832" y="401663"/>
                  </a:cubicBezTo>
                  <a:cubicBezTo>
                    <a:pt x="181557" y="406851"/>
                    <a:pt x="186689" y="410114"/>
                    <a:pt x="192119" y="409473"/>
                  </a:cubicBezTo>
                  <a:lnTo>
                    <a:pt x="209074" y="409473"/>
                  </a:lnTo>
                  <a:cubicBezTo>
                    <a:pt x="213530" y="409101"/>
                    <a:pt x="217444" y="412411"/>
                    <a:pt x="217816" y="416867"/>
                  </a:cubicBezTo>
                  <a:cubicBezTo>
                    <a:pt x="217825" y="416974"/>
                    <a:pt x="217832" y="417081"/>
                    <a:pt x="217837" y="417188"/>
                  </a:cubicBezTo>
                  <a:cubicBezTo>
                    <a:pt x="217791" y="421741"/>
                    <a:pt x="214194" y="425463"/>
                    <a:pt x="209645" y="425666"/>
                  </a:cubicBezTo>
                  <a:cubicBezTo>
                    <a:pt x="206216" y="425666"/>
                    <a:pt x="202787" y="425666"/>
                    <a:pt x="199358" y="425666"/>
                  </a:cubicBezTo>
                  <a:cubicBezTo>
                    <a:pt x="191877" y="426794"/>
                    <a:pt x="184232" y="425492"/>
                    <a:pt x="177546" y="421951"/>
                  </a:cubicBezTo>
                  <a:close/>
                  <a:moveTo>
                    <a:pt x="195929" y="446906"/>
                  </a:moveTo>
                  <a:cubicBezTo>
                    <a:pt x="193635" y="443192"/>
                    <a:pt x="194786" y="438320"/>
                    <a:pt x="198500" y="436025"/>
                  </a:cubicBezTo>
                  <a:cubicBezTo>
                    <a:pt x="201364" y="434256"/>
                    <a:pt x="205034" y="434495"/>
                    <a:pt x="207645" y="436619"/>
                  </a:cubicBezTo>
                  <a:cubicBezTo>
                    <a:pt x="209455" y="438048"/>
                    <a:pt x="211074" y="439953"/>
                    <a:pt x="212979" y="441382"/>
                  </a:cubicBezTo>
                  <a:cubicBezTo>
                    <a:pt x="216646" y="444829"/>
                    <a:pt x="222362" y="444829"/>
                    <a:pt x="226028" y="441382"/>
                  </a:cubicBezTo>
                  <a:cubicBezTo>
                    <a:pt x="228886" y="439096"/>
                    <a:pt x="231267" y="436048"/>
                    <a:pt x="233934" y="433476"/>
                  </a:cubicBezTo>
                  <a:cubicBezTo>
                    <a:pt x="236448" y="430889"/>
                    <a:pt x="240443" y="430450"/>
                    <a:pt x="243459" y="432428"/>
                  </a:cubicBezTo>
                  <a:cubicBezTo>
                    <a:pt x="246604" y="434484"/>
                    <a:pt x="247810" y="438506"/>
                    <a:pt x="246317" y="441953"/>
                  </a:cubicBezTo>
                  <a:cubicBezTo>
                    <a:pt x="240542" y="452546"/>
                    <a:pt x="229775" y="459473"/>
                    <a:pt x="217742" y="460337"/>
                  </a:cubicBezTo>
                  <a:cubicBezTo>
                    <a:pt x="208834" y="459331"/>
                    <a:pt x="200837" y="454408"/>
                    <a:pt x="195929" y="446906"/>
                  </a:cubicBezTo>
                  <a:close/>
                  <a:moveTo>
                    <a:pt x="316706" y="472243"/>
                  </a:moveTo>
                  <a:cubicBezTo>
                    <a:pt x="307868" y="478109"/>
                    <a:pt x="296905" y="479814"/>
                    <a:pt x="286703" y="476910"/>
                  </a:cubicBezTo>
                  <a:cubicBezTo>
                    <a:pt x="281203" y="474370"/>
                    <a:pt x="274866" y="474370"/>
                    <a:pt x="269367" y="476910"/>
                  </a:cubicBezTo>
                  <a:cubicBezTo>
                    <a:pt x="259164" y="479814"/>
                    <a:pt x="248202" y="478109"/>
                    <a:pt x="239363" y="472243"/>
                  </a:cubicBezTo>
                  <a:cubicBezTo>
                    <a:pt x="237554" y="471290"/>
                    <a:pt x="236601" y="467195"/>
                    <a:pt x="236696" y="464623"/>
                  </a:cubicBezTo>
                  <a:cubicBezTo>
                    <a:pt x="236748" y="461099"/>
                    <a:pt x="239648" y="458284"/>
                    <a:pt x="243172" y="458336"/>
                  </a:cubicBezTo>
                  <a:cubicBezTo>
                    <a:pt x="243172" y="458336"/>
                    <a:pt x="243173" y="458336"/>
                    <a:pt x="243173" y="458336"/>
                  </a:cubicBezTo>
                  <a:cubicBezTo>
                    <a:pt x="245363" y="458460"/>
                    <a:pt x="247534" y="458811"/>
                    <a:pt x="249650" y="459384"/>
                  </a:cubicBezTo>
                  <a:cubicBezTo>
                    <a:pt x="254265" y="460463"/>
                    <a:pt x="258941" y="461258"/>
                    <a:pt x="263652" y="461765"/>
                  </a:cubicBezTo>
                  <a:cubicBezTo>
                    <a:pt x="268129" y="461765"/>
                    <a:pt x="270034" y="459670"/>
                    <a:pt x="270129" y="455098"/>
                  </a:cubicBezTo>
                  <a:cubicBezTo>
                    <a:pt x="270224" y="450526"/>
                    <a:pt x="270129" y="443763"/>
                    <a:pt x="270129" y="438143"/>
                  </a:cubicBezTo>
                  <a:cubicBezTo>
                    <a:pt x="270404" y="430836"/>
                    <a:pt x="264704" y="424690"/>
                    <a:pt x="257397" y="424414"/>
                  </a:cubicBezTo>
                  <a:cubicBezTo>
                    <a:pt x="256974" y="424398"/>
                    <a:pt x="256550" y="424403"/>
                    <a:pt x="256127" y="424427"/>
                  </a:cubicBezTo>
                  <a:lnTo>
                    <a:pt x="248603" y="424427"/>
                  </a:lnTo>
                  <a:cubicBezTo>
                    <a:pt x="236810" y="424324"/>
                    <a:pt x="227275" y="414789"/>
                    <a:pt x="227171" y="402996"/>
                  </a:cubicBezTo>
                  <a:cubicBezTo>
                    <a:pt x="227171" y="400520"/>
                    <a:pt x="227171" y="397948"/>
                    <a:pt x="227171" y="395376"/>
                  </a:cubicBezTo>
                  <a:cubicBezTo>
                    <a:pt x="227171" y="390518"/>
                    <a:pt x="225171" y="388709"/>
                    <a:pt x="220313" y="388613"/>
                  </a:cubicBezTo>
                  <a:cubicBezTo>
                    <a:pt x="213551" y="388613"/>
                    <a:pt x="206883" y="388613"/>
                    <a:pt x="200120" y="388613"/>
                  </a:cubicBezTo>
                  <a:cubicBezTo>
                    <a:pt x="196082" y="389340"/>
                    <a:pt x="192219" y="386655"/>
                    <a:pt x="191493" y="382617"/>
                  </a:cubicBezTo>
                  <a:cubicBezTo>
                    <a:pt x="191351" y="381829"/>
                    <a:pt x="191337" y="381024"/>
                    <a:pt x="191453" y="380231"/>
                  </a:cubicBezTo>
                  <a:cubicBezTo>
                    <a:pt x="191133" y="376563"/>
                    <a:pt x="193848" y="373330"/>
                    <a:pt x="197516" y="373010"/>
                  </a:cubicBezTo>
                  <a:cubicBezTo>
                    <a:pt x="197812" y="372985"/>
                    <a:pt x="198109" y="372979"/>
                    <a:pt x="198406" y="372992"/>
                  </a:cubicBezTo>
                  <a:cubicBezTo>
                    <a:pt x="207287" y="372421"/>
                    <a:pt x="216195" y="372421"/>
                    <a:pt x="225076" y="372992"/>
                  </a:cubicBezTo>
                  <a:cubicBezTo>
                    <a:pt x="234700" y="374288"/>
                    <a:pt x="241985" y="382337"/>
                    <a:pt x="242316" y="392042"/>
                  </a:cubicBezTo>
                  <a:cubicBezTo>
                    <a:pt x="242316" y="394995"/>
                    <a:pt x="242316" y="398043"/>
                    <a:pt x="242316" y="400996"/>
                  </a:cubicBezTo>
                  <a:cubicBezTo>
                    <a:pt x="242316" y="405568"/>
                    <a:pt x="244412" y="407473"/>
                    <a:pt x="248888" y="407663"/>
                  </a:cubicBezTo>
                  <a:cubicBezTo>
                    <a:pt x="265652" y="408711"/>
                    <a:pt x="270986" y="404234"/>
                    <a:pt x="270034" y="387470"/>
                  </a:cubicBezTo>
                  <a:cubicBezTo>
                    <a:pt x="269558" y="380231"/>
                    <a:pt x="270034" y="372992"/>
                    <a:pt x="268986" y="365753"/>
                  </a:cubicBezTo>
                  <a:cubicBezTo>
                    <a:pt x="268153" y="360316"/>
                    <a:pt x="263223" y="356473"/>
                    <a:pt x="257747" y="356990"/>
                  </a:cubicBezTo>
                  <a:cubicBezTo>
                    <a:pt x="249281" y="358279"/>
                    <a:pt x="240654" y="356080"/>
                    <a:pt x="233839" y="350894"/>
                  </a:cubicBezTo>
                  <a:cubicBezTo>
                    <a:pt x="229400" y="347203"/>
                    <a:pt x="226735" y="341803"/>
                    <a:pt x="226505" y="336035"/>
                  </a:cubicBezTo>
                  <a:cubicBezTo>
                    <a:pt x="226504" y="333368"/>
                    <a:pt x="226504" y="330701"/>
                    <a:pt x="226504" y="328034"/>
                  </a:cubicBezTo>
                  <a:cubicBezTo>
                    <a:pt x="226504" y="322224"/>
                    <a:pt x="225171" y="320891"/>
                    <a:pt x="219456" y="320795"/>
                  </a:cubicBezTo>
                  <a:cubicBezTo>
                    <a:pt x="213741" y="320700"/>
                    <a:pt x="207454" y="320795"/>
                    <a:pt x="201549" y="320795"/>
                  </a:cubicBezTo>
                  <a:cubicBezTo>
                    <a:pt x="195644" y="320795"/>
                    <a:pt x="191453" y="317843"/>
                    <a:pt x="191453" y="313556"/>
                  </a:cubicBezTo>
                  <a:cubicBezTo>
                    <a:pt x="191453" y="309270"/>
                    <a:pt x="195358" y="305079"/>
                    <a:pt x="201835" y="305079"/>
                  </a:cubicBezTo>
                  <a:cubicBezTo>
                    <a:pt x="208312" y="305079"/>
                    <a:pt x="215265" y="305079"/>
                    <a:pt x="222028" y="305079"/>
                  </a:cubicBezTo>
                  <a:cubicBezTo>
                    <a:pt x="233211" y="305079"/>
                    <a:pt x="242307" y="314089"/>
                    <a:pt x="242411" y="325272"/>
                  </a:cubicBezTo>
                  <a:cubicBezTo>
                    <a:pt x="242411" y="328225"/>
                    <a:pt x="242411" y="331178"/>
                    <a:pt x="242411" y="334226"/>
                  </a:cubicBezTo>
                  <a:cubicBezTo>
                    <a:pt x="242088" y="337471"/>
                    <a:pt x="244457" y="340364"/>
                    <a:pt x="247702" y="340688"/>
                  </a:cubicBezTo>
                  <a:cubicBezTo>
                    <a:pt x="248033" y="340721"/>
                    <a:pt x="248366" y="340726"/>
                    <a:pt x="248698" y="340703"/>
                  </a:cubicBezTo>
                  <a:cubicBezTo>
                    <a:pt x="251520" y="340893"/>
                    <a:pt x="254353" y="340893"/>
                    <a:pt x="257175" y="340703"/>
                  </a:cubicBezTo>
                  <a:cubicBezTo>
                    <a:pt x="264119" y="340758"/>
                    <a:pt x="269793" y="335175"/>
                    <a:pt x="269849" y="328231"/>
                  </a:cubicBezTo>
                  <a:cubicBezTo>
                    <a:pt x="269850" y="328070"/>
                    <a:pt x="269848" y="327909"/>
                    <a:pt x="269843" y="327749"/>
                  </a:cubicBezTo>
                  <a:cubicBezTo>
                    <a:pt x="269843" y="308000"/>
                    <a:pt x="269843" y="288283"/>
                    <a:pt x="269843" y="268598"/>
                  </a:cubicBezTo>
                  <a:cubicBezTo>
                    <a:pt x="270082" y="261395"/>
                    <a:pt x="264436" y="255363"/>
                    <a:pt x="257233" y="255124"/>
                  </a:cubicBezTo>
                  <a:cubicBezTo>
                    <a:pt x="256705" y="255107"/>
                    <a:pt x="256177" y="255122"/>
                    <a:pt x="255651" y="255168"/>
                  </a:cubicBezTo>
                  <a:lnTo>
                    <a:pt x="239078" y="255168"/>
                  </a:lnTo>
                  <a:cubicBezTo>
                    <a:pt x="233363" y="255168"/>
                    <a:pt x="229553" y="252025"/>
                    <a:pt x="229553" y="247358"/>
                  </a:cubicBezTo>
                  <a:cubicBezTo>
                    <a:pt x="229692" y="242520"/>
                    <a:pt x="233726" y="238711"/>
                    <a:pt x="238564" y="238850"/>
                  </a:cubicBezTo>
                  <a:cubicBezTo>
                    <a:pt x="238736" y="238855"/>
                    <a:pt x="238907" y="238865"/>
                    <a:pt x="239078" y="238880"/>
                  </a:cubicBezTo>
                  <a:cubicBezTo>
                    <a:pt x="244983" y="238880"/>
                    <a:pt x="250984" y="238880"/>
                    <a:pt x="256985" y="238880"/>
                  </a:cubicBezTo>
                  <a:cubicBezTo>
                    <a:pt x="263749" y="239421"/>
                    <a:pt x="269671" y="234375"/>
                    <a:pt x="270211" y="227611"/>
                  </a:cubicBezTo>
                  <a:cubicBezTo>
                    <a:pt x="270259" y="227019"/>
                    <a:pt x="270263" y="226424"/>
                    <a:pt x="270224" y="225831"/>
                  </a:cubicBezTo>
                  <a:cubicBezTo>
                    <a:pt x="270757" y="221108"/>
                    <a:pt x="270402" y="216327"/>
                    <a:pt x="269177" y="211734"/>
                  </a:cubicBezTo>
                  <a:cubicBezTo>
                    <a:pt x="265915" y="204471"/>
                    <a:pt x="257663" y="200881"/>
                    <a:pt x="250127" y="203447"/>
                  </a:cubicBezTo>
                  <a:cubicBezTo>
                    <a:pt x="247370" y="204149"/>
                    <a:pt x="244665" y="205040"/>
                    <a:pt x="242030" y="206114"/>
                  </a:cubicBezTo>
                  <a:cubicBezTo>
                    <a:pt x="238188" y="208402"/>
                    <a:pt x="233219" y="207141"/>
                    <a:pt x="230932" y="203299"/>
                  </a:cubicBezTo>
                  <a:cubicBezTo>
                    <a:pt x="228645" y="199457"/>
                    <a:pt x="229905" y="194488"/>
                    <a:pt x="233747" y="192201"/>
                  </a:cubicBezTo>
                  <a:cubicBezTo>
                    <a:pt x="234372" y="191829"/>
                    <a:pt x="235043" y="191543"/>
                    <a:pt x="235744" y="191351"/>
                  </a:cubicBezTo>
                  <a:cubicBezTo>
                    <a:pt x="248818" y="183784"/>
                    <a:pt x="265247" y="185313"/>
                    <a:pt x="276701" y="195161"/>
                  </a:cubicBezTo>
                  <a:lnTo>
                    <a:pt x="277368" y="195161"/>
                  </a:lnTo>
                  <a:lnTo>
                    <a:pt x="277368" y="195161"/>
                  </a:lnTo>
                  <a:lnTo>
                    <a:pt x="277940" y="195161"/>
                  </a:lnTo>
                  <a:cubicBezTo>
                    <a:pt x="277940" y="195161"/>
                    <a:pt x="277940" y="195161"/>
                    <a:pt x="277940" y="195161"/>
                  </a:cubicBezTo>
                  <a:lnTo>
                    <a:pt x="277940" y="195161"/>
                  </a:lnTo>
                  <a:lnTo>
                    <a:pt x="278702" y="195161"/>
                  </a:lnTo>
                  <a:cubicBezTo>
                    <a:pt x="290156" y="185313"/>
                    <a:pt x="306585" y="183784"/>
                    <a:pt x="319659" y="191351"/>
                  </a:cubicBezTo>
                  <a:cubicBezTo>
                    <a:pt x="323947" y="192959"/>
                    <a:pt x="326183" y="197683"/>
                    <a:pt x="324707" y="202019"/>
                  </a:cubicBezTo>
                  <a:cubicBezTo>
                    <a:pt x="322841" y="206197"/>
                    <a:pt x="317940" y="208072"/>
                    <a:pt x="313761" y="206205"/>
                  </a:cubicBezTo>
                  <a:cubicBezTo>
                    <a:pt x="313630" y="206146"/>
                    <a:pt x="313501" y="206084"/>
                    <a:pt x="313373" y="206019"/>
                  </a:cubicBezTo>
                  <a:cubicBezTo>
                    <a:pt x="310721" y="205019"/>
                    <a:pt x="308019" y="204160"/>
                    <a:pt x="305276" y="203447"/>
                  </a:cubicBezTo>
                  <a:cubicBezTo>
                    <a:pt x="297739" y="200881"/>
                    <a:pt x="289487" y="204471"/>
                    <a:pt x="286226" y="211734"/>
                  </a:cubicBezTo>
                  <a:cubicBezTo>
                    <a:pt x="285001" y="216327"/>
                    <a:pt x="284645" y="221108"/>
                    <a:pt x="285179" y="225831"/>
                  </a:cubicBezTo>
                  <a:cubicBezTo>
                    <a:pt x="284736" y="232603"/>
                    <a:pt x="289867" y="238451"/>
                    <a:pt x="296639" y="238893"/>
                  </a:cubicBezTo>
                  <a:cubicBezTo>
                    <a:pt x="297231" y="238932"/>
                    <a:pt x="297826" y="238928"/>
                    <a:pt x="298418" y="238880"/>
                  </a:cubicBezTo>
                  <a:cubicBezTo>
                    <a:pt x="304419" y="238880"/>
                    <a:pt x="310420" y="238880"/>
                    <a:pt x="316325" y="238880"/>
                  </a:cubicBezTo>
                  <a:cubicBezTo>
                    <a:pt x="321147" y="238457"/>
                    <a:pt x="325398" y="242023"/>
                    <a:pt x="325820" y="246844"/>
                  </a:cubicBezTo>
                  <a:cubicBezTo>
                    <a:pt x="325835" y="247015"/>
                    <a:pt x="325845" y="247186"/>
                    <a:pt x="325850" y="247358"/>
                  </a:cubicBezTo>
                  <a:cubicBezTo>
                    <a:pt x="325850" y="252025"/>
                    <a:pt x="322040" y="255073"/>
                    <a:pt x="316325" y="255168"/>
                  </a:cubicBezTo>
                  <a:lnTo>
                    <a:pt x="299371" y="255168"/>
                  </a:lnTo>
                  <a:cubicBezTo>
                    <a:pt x="292192" y="254533"/>
                    <a:pt x="285857" y="259838"/>
                    <a:pt x="285222" y="267016"/>
                  </a:cubicBezTo>
                  <a:cubicBezTo>
                    <a:pt x="285176" y="267542"/>
                    <a:pt x="285161" y="268071"/>
                    <a:pt x="285179" y="268598"/>
                  </a:cubicBezTo>
                  <a:cubicBezTo>
                    <a:pt x="285179" y="288283"/>
                    <a:pt x="285179" y="308000"/>
                    <a:pt x="285179" y="327749"/>
                  </a:cubicBezTo>
                  <a:cubicBezTo>
                    <a:pt x="285021" y="334743"/>
                    <a:pt x="290563" y="340542"/>
                    <a:pt x="297558" y="340699"/>
                  </a:cubicBezTo>
                  <a:cubicBezTo>
                    <a:pt x="297654" y="340702"/>
                    <a:pt x="297750" y="340703"/>
                    <a:pt x="297847" y="340703"/>
                  </a:cubicBezTo>
                  <a:cubicBezTo>
                    <a:pt x="300701" y="340893"/>
                    <a:pt x="303565" y="340893"/>
                    <a:pt x="306419" y="340703"/>
                  </a:cubicBezTo>
                  <a:cubicBezTo>
                    <a:pt x="309673" y="340929"/>
                    <a:pt x="312494" y="338475"/>
                    <a:pt x="312721" y="335221"/>
                  </a:cubicBezTo>
                  <a:cubicBezTo>
                    <a:pt x="312744" y="334890"/>
                    <a:pt x="312739" y="334557"/>
                    <a:pt x="312706" y="334226"/>
                  </a:cubicBezTo>
                  <a:cubicBezTo>
                    <a:pt x="312706" y="331178"/>
                    <a:pt x="312706" y="328225"/>
                    <a:pt x="312706" y="325272"/>
                  </a:cubicBezTo>
                  <a:cubicBezTo>
                    <a:pt x="312580" y="314015"/>
                    <a:pt x="321603" y="304788"/>
                    <a:pt x="332860" y="304662"/>
                  </a:cubicBezTo>
                  <a:cubicBezTo>
                    <a:pt x="333349" y="304656"/>
                    <a:pt x="333839" y="304668"/>
                    <a:pt x="334328" y="304698"/>
                  </a:cubicBezTo>
                  <a:cubicBezTo>
                    <a:pt x="340995" y="304698"/>
                    <a:pt x="347758" y="304698"/>
                    <a:pt x="354425" y="304698"/>
                  </a:cubicBezTo>
                  <a:cubicBezTo>
                    <a:pt x="361093" y="304698"/>
                    <a:pt x="364808" y="307937"/>
                    <a:pt x="364808" y="313175"/>
                  </a:cubicBezTo>
                  <a:cubicBezTo>
                    <a:pt x="364808" y="318414"/>
                    <a:pt x="361093" y="320891"/>
                    <a:pt x="355283" y="320986"/>
                  </a:cubicBezTo>
                  <a:cubicBezTo>
                    <a:pt x="349472" y="321081"/>
                    <a:pt x="343376" y="320986"/>
                    <a:pt x="337376" y="320986"/>
                  </a:cubicBezTo>
                  <a:cubicBezTo>
                    <a:pt x="331375" y="320986"/>
                    <a:pt x="330327" y="322415"/>
                    <a:pt x="330232" y="328225"/>
                  </a:cubicBezTo>
                  <a:cubicBezTo>
                    <a:pt x="330232" y="330892"/>
                    <a:pt x="330232" y="333559"/>
                    <a:pt x="330232" y="336226"/>
                  </a:cubicBezTo>
                  <a:cubicBezTo>
                    <a:pt x="329955" y="341982"/>
                    <a:pt x="327298" y="347364"/>
                    <a:pt x="322898" y="351085"/>
                  </a:cubicBezTo>
                  <a:cubicBezTo>
                    <a:pt x="316082" y="356270"/>
                    <a:pt x="307456" y="358470"/>
                    <a:pt x="298990" y="357181"/>
                  </a:cubicBezTo>
                  <a:cubicBezTo>
                    <a:pt x="293499" y="356613"/>
                    <a:pt x="288539" y="360480"/>
                    <a:pt x="287750" y="365944"/>
                  </a:cubicBezTo>
                  <a:cubicBezTo>
                    <a:pt x="286988" y="373183"/>
                    <a:pt x="287179" y="380422"/>
                    <a:pt x="286703" y="387661"/>
                  </a:cubicBezTo>
                  <a:cubicBezTo>
                    <a:pt x="285750" y="404425"/>
                    <a:pt x="291084" y="408806"/>
                    <a:pt x="307848" y="407854"/>
                  </a:cubicBezTo>
                  <a:cubicBezTo>
                    <a:pt x="311031" y="408261"/>
                    <a:pt x="313942" y="406011"/>
                    <a:pt x="314349" y="402828"/>
                  </a:cubicBezTo>
                  <a:cubicBezTo>
                    <a:pt x="314419" y="402282"/>
                    <a:pt x="314411" y="401730"/>
                    <a:pt x="314325" y="401186"/>
                  </a:cubicBezTo>
                  <a:cubicBezTo>
                    <a:pt x="314325" y="398234"/>
                    <a:pt x="314325" y="395186"/>
                    <a:pt x="314325" y="392233"/>
                  </a:cubicBezTo>
                  <a:cubicBezTo>
                    <a:pt x="314664" y="382496"/>
                    <a:pt x="321999" y="374435"/>
                    <a:pt x="331661" y="373183"/>
                  </a:cubicBezTo>
                  <a:cubicBezTo>
                    <a:pt x="340541" y="372611"/>
                    <a:pt x="349450" y="372611"/>
                    <a:pt x="358331" y="373183"/>
                  </a:cubicBezTo>
                  <a:cubicBezTo>
                    <a:pt x="361956" y="373006"/>
                    <a:pt x="365038" y="375801"/>
                    <a:pt x="365216" y="379427"/>
                  </a:cubicBezTo>
                  <a:cubicBezTo>
                    <a:pt x="365232" y="379759"/>
                    <a:pt x="365223" y="380091"/>
                    <a:pt x="365189" y="380422"/>
                  </a:cubicBezTo>
                  <a:cubicBezTo>
                    <a:pt x="365619" y="384502"/>
                    <a:pt x="362661" y="388160"/>
                    <a:pt x="358580" y="388590"/>
                  </a:cubicBezTo>
                  <a:cubicBezTo>
                    <a:pt x="358149" y="388636"/>
                    <a:pt x="357715" y="388643"/>
                    <a:pt x="357283" y="388613"/>
                  </a:cubicBezTo>
                  <a:cubicBezTo>
                    <a:pt x="350520" y="388613"/>
                    <a:pt x="343853" y="388613"/>
                    <a:pt x="337090" y="388613"/>
                  </a:cubicBezTo>
                  <a:cubicBezTo>
                    <a:pt x="332232" y="388613"/>
                    <a:pt x="330422" y="390518"/>
                    <a:pt x="330232" y="395376"/>
                  </a:cubicBezTo>
                  <a:cubicBezTo>
                    <a:pt x="330232" y="397948"/>
                    <a:pt x="330232" y="400520"/>
                    <a:pt x="330232" y="402996"/>
                  </a:cubicBezTo>
                  <a:cubicBezTo>
                    <a:pt x="330128" y="414789"/>
                    <a:pt x="320594" y="424324"/>
                    <a:pt x="308801" y="424427"/>
                  </a:cubicBezTo>
                  <a:lnTo>
                    <a:pt x="300800" y="424427"/>
                  </a:lnTo>
                  <a:cubicBezTo>
                    <a:pt x="293602" y="423480"/>
                    <a:pt x="287000" y="428547"/>
                    <a:pt x="286053" y="435745"/>
                  </a:cubicBezTo>
                  <a:cubicBezTo>
                    <a:pt x="285981" y="436287"/>
                    <a:pt x="285944" y="436834"/>
                    <a:pt x="285941" y="437381"/>
                  </a:cubicBezTo>
                  <a:cubicBezTo>
                    <a:pt x="285941" y="443001"/>
                    <a:pt x="285941" y="448716"/>
                    <a:pt x="285941" y="454336"/>
                  </a:cubicBezTo>
                  <a:cubicBezTo>
                    <a:pt x="285941" y="459956"/>
                    <a:pt x="287941" y="461289"/>
                    <a:pt x="292418" y="461003"/>
                  </a:cubicBezTo>
                  <a:cubicBezTo>
                    <a:pt x="297128" y="460488"/>
                    <a:pt x="301804" y="459693"/>
                    <a:pt x="306419" y="458622"/>
                  </a:cubicBezTo>
                  <a:cubicBezTo>
                    <a:pt x="308536" y="458049"/>
                    <a:pt x="310707" y="457698"/>
                    <a:pt x="312896" y="457574"/>
                  </a:cubicBezTo>
                  <a:cubicBezTo>
                    <a:pt x="316400" y="457573"/>
                    <a:pt x="319270" y="460358"/>
                    <a:pt x="319373" y="463861"/>
                  </a:cubicBezTo>
                  <a:cubicBezTo>
                    <a:pt x="319469" y="466814"/>
                    <a:pt x="318516" y="470909"/>
                    <a:pt x="316706" y="471862"/>
                  </a:cubicBezTo>
                  <a:close/>
                  <a:moveTo>
                    <a:pt x="360045" y="446906"/>
                  </a:moveTo>
                  <a:cubicBezTo>
                    <a:pt x="355034" y="454453"/>
                    <a:pt x="346873" y="459321"/>
                    <a:pt x="337852" y="460146"/>
                  </a:cubicBezTo>
                  <a:cubicBezTo>
                    <a:pt x="325830" y="459248"/>
                    <a:pt x="315078" y="452331"/>
                    <a:pt x="309277" y="441763"/>
                  </a:cubicBezTo>
                  <a:cubicBezTo>
                    <a:pt x="307801" y="438293"/>
                    <a:pt x="309050" y="434265"/>
                    <a:pt x="312230" y="432238"/>
                  </a:cubicBezTo>
                  <a:cubicBezTo>
                    <a:pt x="315245" y="430259"/>
                    <a:pt x="319241" y="430699"/>
                    <a:pt x="321755" y="433286"/>
                  </a:cubicBezTo>
                  <a:cubicBezTo>
                    <a:pt x="324245" y="436062"/>
                    <a:pt x="326884" y="438701"/>
                    <a:pt x="329660" y="441191"/>
                  </a:cubicBezTo>
                  <a:cubicBezTo>
                    <a:pt x="333327" y="444639"/>
                    <a:pt x="339043" y="444639"/>
                    <a:pt x="342709" y="441191"/>
                  </a:cubicBezTo>
                  <a:cubicBezTo>
                    <a:pt x="344615" y="439763"/>
                    <a:pt x="346139" y="437858"/>
                    <a:pt x="348044" y="436429"/>
                  </a:cubicBezTo>
                  <a:cubicBezTo>
                    <a:pt x="350957" y="433866"/>
                    <a:pt x="355322" y="433866"/>
                    <a:pt x="358235" y="436429"/>
                  </a:cubicBezTo>
                  <a:cubicBezTo>
                    <a:pt x="361625" y="438824"/>
                    <a:pt x="362435" y="443512"/>
                    <a:pt x="360045" y="446906"/>
                  </a:cubicBezTo>
                  <a:close/>
                  <a:moveTo>
                    <a:pt x="402527" y="373945"/>
                  </a:moveTo>
                  <a:cubicBezTo>
                    <a:pt x="398431" y="386613"/>
                    <a:pt x="394145" y="399377"/>
                    <a:pt x="388811" y="412045"/>
                  </a:cubicBezTo>
                  <a:cubicBezTo>
                    <a:pt x="386353" y="416456"/>
                    <a:pt x="382771" y="420137"/>
                    <a:pt x="378428" y="422713"/>
                  </a:cubicBezTo>
                  <a:cubicBezTo>
                    <a:pt x="371671" y="426348"/>
                    <a:pt x="363915" y="427686"/>
                    <a:pt x="356330" y="426523"/>
                  </a:cubicBezTo>
                  <a:cubicBezTo>
                    <a:pt x="352901" y="426523"/>
                    <a:pt x="349472" y="426523"/>
                    <a:pt x="346043" y="426523"/>
                  </a:cubicBezTo>
                  <a:cubicBezTo>
                    <a:pt x="341489" y="426368"/>
                    <a:pt x="337893" y="422602"/>
                    <a:pt x="337947" y="418046"/>
                  </a:cubicBezTo>
                  <a:cubicBezTo>
                    <a:pt x="338032" y="413680"/>
                    <a:pt x="341639" y="410210"/>
                    <a:pt x="346005" y="410295"/>
                  </a:cubicBezTo>
                  <a:cubicBezTo>
                    <a:pt x="346209" y="410299"/>
                    <a:pt x="346412" y="410311"/>
                    <a:pt x="346615" y="410330"/>
                  </a:cubicBezTo>
                  <a:lnTo>
                    <a:pt x="363665" y="410330"/>
                  </a:lnTo>
                  <a:cubicBezTo>
                    <a:pt x="369086" y="410933"/>
                    <a:pt x="374197" y="407684"/>
                    <a:pt x="375952" y="402520"/>
                  </a:cubicBezTo>
                  <a:cubicBezTo>
                    <a:pt x="379857" y="392138"/>
                    <a:pt x="383477" y="381565"/>
                    <a:pt x="386906" y="370992"/>
                  </a:cubicBezTo>
                  <a:cubicBezTo>
                    <a:pt x="388715" y="365277"/>
                    <a:pt x="391763" y="362515"/>
                    <a:pt x="396431" y="363563"/>
                  </a:cubicBezTo>
                  <a:cubicBezTo>
                    <a:pt x="400799" y="364516"/>
                    <a:pt x="403568" y="368830"/>
                    <a:pt x="402615" y="373198"/>
                  </a:cubicBezTo>
                  <a:cubicBezTo>
                    <a:pt x="402589" y="373321"/>
                    <a:pt x="402559" y="373443"/>
                    <a:pt x="402527" y="373564"/>
                  </a:cubicBezTo>
                  <a:close/>
                  <a:moveTo>
                    <a:pt x="385382" y="357657"/>
                  </a:moveTo>
                  <a:cubicBezTo>
                    <a:pt x="375359" y="359153"/>
                    <a:pt x="365217" y="359695"/>
                    <a:pt x="355092" y="359276"/>
                  </a:cubicBezTo>
                  <a:cubicBezTo>
                    <a:pt x="350910" y="358684"/>
                    <a:pt x="347932" y="354909"/>
                    <a:pt x="348329" y="350704"/>
                  </a:cubicBezTo>
                  <a:cubicBezTo>
                    <a:pt x="348475" y="346551"/>
                    <a:pt x="351960" y="343302"/>
                    <a:pt x="356113" y="343447"/>
                  </a:cubicBezTo>
                  <a:cubicBezTo>
                    <a:pt x="356217" y="343451"/>
                    <a:pt x="356322" y="343457"/>
                    <a:pt x="356426" y="343465"/>
                  </a:cubicBezTo>
                  <a:lnTo>
                    <a:pt x="365951" y="343465"/>
                  </a:lnTo>
                  <a:cubicBezTo>
                    <a:pt x="369284" y="343465"/>
                    <a:pt x="372523" y="343465"/>
                    <a:pt x="375476" y="343465"/>
                  </a:cubicBezTo>
                  <a:cubicBezTo>
                    <a:pt x="385155" y="343421"/>
                    <a:pt x="392966" y="335540"/>
                    <a:pt x="392923" y="325860"/>
                  </a:cubicBezTo>
                  <a:cubicBezTo>
                    <a:pt x="392922" y="325632"/>
                    <a:pt x="392916" y="325405"/>
                    <a:pt x="392906" y="325177"/>
                  </a:cubicBezTo>
                  <a:cubicBezTo>
                    <a:pt x="392831" y="319056"/>
                    <a:pt x="392353" y="312947"/>
                    <a:pt x="391478" y="306889"/>
                  </a:cubicBezTo>
                  <a:cubicBezTo>
                    <a:pt x="389340" y="288034"/>
                    <a:pt x="383063" y="269885"/>
                    <a:pt x="373095" y="253739"/>
                  </a:cubicBezTo>
                  <a:cubicBezTo>
                    <a:pt x="370581" y="250234"/>
                    <a:pt x="371385" y="245354"/>
                    <a:pt x="374891" y="242841"/>
                  </a:cubicBezTo>
                  <a:cubicBezTo>
                    <a:pt x="375110" y="242684"/>
                    <a:pt x="375337" y="242538"/>
                    <a:pt x="375571" y="242405"/>
                  </a:cubicBezTo>
                  <a:cubicBezTo>
                    <a:pt x="379762" y="239928"/>
                    <a:pt x="383953" y="241357"/>
                    <a:pt x="387096" y="246500"/>
                  </a:cubicBezTo>
                  <a:cubicBezTo>
                    <a:pt x="401789" y="270938"/>
                    <a:pt x="409222" y="299052"/>
                    <a:pt x="408527" y="327558"/>
                  </a:cubicBezTo>
                  <a:cubicBezTo>
                    <a:pt x="408520" y="341593"/>
                    <a:pt x="398988" y="353833"/>
                    <a:pt x="385382" y="357276"/>
                  </a:cubicBezTo>
                  <a:close/>
                </a:path>
              </a:pathLst>
            </a:custGeom>
            <a:solidFill>
              <a:srgbClr val="444444"/>
            </a:solidFill>
            <a:ln>
              <a:noFill/>
            </a:ln>
          </p:spPr>
          <p:txBody>
            <a:bodyPr spcFirstLastPara="1" wrap="square" lIns="121900" tIns="60933" rIns="121900" bIns="60933" anchor="ctr" anchorCtr="0">
              <a:noAutofit/>
            </a:bodyPr>
            <a:lstStyle/>
            <a:p>
              <a:endParaRPr sz="2400">
                <a:solidFill>
                  <a:srgbClr val="000000"/>
                </a:solidFill>
                <a:latin typeface="Calibri"/>
                <a:ea typeface="Calibri"/>
                <a:cs typeface="Calibri"/>
                <a:sym typeface="Calibri"/>
              </a:endParaRPr>
            </a:p>
          </p:txBody>
        </p:sp>
        <p:sp>
          <p:nvSpPr>
            <p:cNvPr id="21" name="Google Shape;361;p25">
              <a:extLst>
                <a:ext uri="{FF2B5EF4-FFF2-40B4-BE49-F238E27FC236}">
                  <a16:creationId xmlns:a16="http://schemas.microsoft.com/office/drawing/2014/main" id="{17CA687E-7B34-354C-917A-5CF0E8657D77}"/>
                </a:ext>
              </a:extLst>
            </p:cNvPr>
            <p:cNvSpPr/>
            <p:nvPr/>
          </p:nvSpPr>
          <p:spPr>
            <a:xfrm>
              <a:off x="1514944" y="5725107"/>
              <a:ext cx="561975" cy="628650"/>
            </a:xfrm>
            <a:custGeom>
              <a:avLst/>
              <a:gdLst/>
              <a:ahLst/>
              <a:cxnLst/>
              <a:rect l="l" t="t" r="r" b="b"/>
              <a:pathLst>
                <a:path w="561975" h="628650" extrusionOk="0">
                  <a:moveTo>
                    <a:pt x="536258" y="147191"/>
                  </a:moveTo>
                  <a:lnTo>
                    <a:pt x="303467" y="12793"/>
                  </a:lnTo>
                  <a:cubicBezTo>
                    <a:pt x="290342" y="5261"/>
                    <a:pt x="274205" y="5261"/>
                    <a:pt x="261080" y="12793"/>
                  </a:cubicBezTo>
                  <a:lnTo>
                    <a:pt x="28289" y="147191"/>
                  </a:lnTo>
                  <a:cubicBezTo>
                    <a:pt x="15189" y="154799"/>
                    <a:pt x="7132" y="168808"/>
                    <a:pt x="7144" y="183957"/>
                  </a:cubicBezTo>
                  <a:lnTo>
                    <a:pt x="7144" y="452753"/>
                  </a:lnTo>
                  <a:cubicBezTo>
                    <a:pt x="7152" y="467922"/>
                    <a:pt x="15248" y="481935"/>
                    <a:pt x="28385" y="489519"/>
                  </a:cubicBezTo>
                  <a:lnTo>
                    <a:pt x="261176" y="623917"/>
                  </a:lnTo>
                  <a:cubicBezTo>
                    <a:pt x="274300" y="631450"/>
                    <a:pt x="290437" y="631450"/>
                    <a:pt x="303562" y="623917"/>
                  </a:cubicBezTo>
                  <a:lnTo>
                    <a:pt x="536353" y="489519"/>
                  </a:lnTo>
                  <a:cubicBezTo>
                    <a:pt x="549489" y="481935"/>
                    <a:pt x="557585" y="467922"/>
                    <a:pt x="557594" y="452753"/>
                  </a:cubicBezTo>
                  <a:lnTo>
                    <a:pt x="557594" y="183957"/>
                  </a:lnTo>
                  <a:cubicBezTo>
                    <a:pt x="557566" y="168769"/>
                    <a:pt x="549431" y="154751"/>
                    <a:pt x="536258" y="147191"/>
                  </a:cubicBezTo>
                  <a:close/>
                  <a:moveTo>
                    <a:pt x="310896" y="384363"/>
                  </a:moveTo>
                  <a:lnTo>
                    <a:pt x="273844" y="362742"/>
                  </a:lnTo>
                  <a:lnTo>
                    <a:pt x="265081" y="377982"/>
                  </a:lnTo>
                  <a:lnTo>
                    <a:pt x="264319" y="377982"/>
                  </a:lnTo>
                  <a:lnTo>
                    <a:pt x="273844" y="394079"/>
                  </a:lnTo>
                  <a:lnTo>
                    <a:pt x="226219" y="477232"/>
                  </a:lnTo>
                  <a:lnTo>
                    <a:pt x="189929" y="477232"/>
                  </a:lnTo>
                  <a:lnTo>
                    <a:pt x="172022" y="446085"/>
                  </a:lnTo>
                  <a:lnTo>
                    <a:pt x="219647" y="363218"/>
                  </a:lnTo>
                  <a:lnTo>
                    <a:pt x="238696" y="363218"/>
                  </a:lnTo>
                  <a:lnTo>
                    <a:pt x="238696" y="362646"/>
                  </a:lnTo>
                  <a:lnTo>
                    <a:pt x="247460" y="347502"/>
                  </a:lnTo>
                  <a:lnTo>
                    <a:pt x="213074" y="327690"/>
                  </a:lnTo>
                  <a:lnTo>
                    <a:pt x="213074" y="214247"/>
                  </a:lnTo>
                  <a:lnTo>
                    <a:pt x="311372" y="157573"/>
                  </a:lnTo>
                  <a:lnTo>
                    <a:pt x="409670" y="214723"/>
                  </a:lnTo>
                  <a:lnTo>
                    <a:pt x="409670" y="327785"/>
                  </a:lnTo>
                  <a:close/>
                </a:path>
              </a:pathLst>
            </a:custGeom>
            <a:solidFill>
              <a:srgbClr val="444444"/>
            </a:solidFill>
            <a:ln>
              <a:noFill/>
            </a:ln>
          </p:spPr>
          <p:txBody>
            <a:bodyPr spcFirstLastPara="1" wrap="square" lIns="121900" tIns="60933" rIns="121900" bIns="60933" anchor="ctr" anchorCtr="0">
              <a:noAutofit/>
            </a:bodyPr>
            <a:lstStyle/>
            <a:p>
              <a:endParaRPr sz="2400">
                <a:solidFill>
                  <a:srgbClr val="000000"/>
                </a:solidFill>
                <a:latin typeface="Calibri"/>
                <a:ea typeface="Calibri"/>
                <a:cs typeface="Calibri"/>
                <a:sym typeface="Calibri"/>
              </a:endParaRPr>
            </a:p>
          </p:txBody>
        </p:sp>
        <p:sp>
          <p:nvSpPr>
            <p:cNvPr id="22" name="Google Shape;362;p25">
              <a:extLst>
                <a:ext uri="{FF2B5EF4-FFF2-40B4-BE49-F238E27FC236}">
                  <a16:creationId xmlns:a16="http://schemas.microsoft.com/office/drawing/2014/main" id="{8E6FBCC1-0607-D14B-98D1-29AFE82D5F2D}"/>
                </a:ext>
              </a:extLst>
            </p:cNvPr>
            <p:cNvSpPr/>
            <p:nvPr/>
          </p:nvSpPr>
          <p:spPr>
            <a:xfrm>
              <a:off x="1738115" y="5896015"/>
              <a:ext cx="171450" cy="200025"/>
            </a:xfrm>
            <a:custGeom>
              <a:avLst/>
              <a:gdLst/>
              <a:ahLst/>
              <a:cxnLst/>
              <a:rect l="l" t="t" r="r" b="b"/>
              <a:pathLst>
                <a:path w="171450" h="200025" extrusionOk="0">
                  <a:moveTo>
                    <a:pt x="87630" y="7144"/>
                  </a:moveTo>
                  <a:lnTo>
                    <a:pt x="7144" y="53531"/>
                  </a:lnTo>
                  <a:lnTo>
                    <a:pt x="7144" y="146495"/>
                  </a:lnTo>
                  <a:lnTo>
                    <a:pt x="87725" y="192977"/>
                  </a:lnTo>
                  <a:lnTo>
                    <a:pt x="168211" y="146590"/>
                  </a:lnTo>
                  <a:lnTo>
                    <a:pt x="168211" y="53721"/>
                  </a:lnTo>
                  <a:close/>
                  <a:moveTo>
                    <a:pt x="127349" y="51340"/>
                  </a:moveTo>
                  <a:cubicBezTo>
                    <a:pt x="125894" y="53880"/>
                    <a:pt x="122663" y="54773"/>
                    <a:pt x="120110" y="53340"/>
                  </a:cubicBezTo>
                  <a:lnTo>
                    <a:pt x="87725" y="34290"/>
                  </a:lnTo>
                  <a:lnTo>
                    <a:pt x="31623" y="66485"/>
                  </a:lnTo>
                  <a:lnTo>
                    <a:pt x="31623" y="135065"/>
                  </a:lnTo>
                  <a:cubicBezTo>
                    <a:pt x="31623" y="138010"/>
                    <a:pt x="29235" y="140398"/>
                    <a:pt x="26289" y="140398"/>
                  </a:cubicBezTo>
                  <a:cubicBezTo>
                    <a:pt x="23343" y="140398"/>
                    <a:pt x="20955" y="138010"/>
                    <a:pt x="20955" y="135065"/>
                  </a:cubicBezTo>
                  <a:lnTo>
                    <a:pt x="20955" y="63818"/>
                  </a:lnTo>
                  <a:cubicBezTo>
                    <a:pt x="20857" y="61924"/>
                    <a:pt x="21809" y="60131"/>
                    <a:pt x="23431" y="59150"/>
                  </a:cubicBezTo>
                  <a:lnTo>
                    <a:pt x="85058" y="23717"/>
                  </a:lnTo>
                  <a:cubicBezTo>
                    <a:pt x="86674" y="22761"/>
                    <a:pt x="88682" y="22761"/>
                    <a:pt x="90297" y="23717"/>
                  </a:cubicBezTo>
                  <a:lnTo>
                    <a:pt x="125349" y="44101"/>
                  </a:lnTo>
                  <a:cubicBezTo>
                    <a:pt x="127889" y="45556"/>
                    <a:pt x="128782" y="48787"/>
                    <a:pt x="127349" y="51340"/>
                  </a:cubicBezTo>
                  <a:close/>
                </a:path>
              </a:pathLst>
            </a:custGeom>
            <a:solidFill>
              <a:srgbClr val="444444"/>
            </a:solidFill>
            <a:ln>
              <a:noFill/>
            </a:ln>
          </p:spPr>
          <p:txBody>
            <a:bodyPr spcFirstLastPara="1" wrap="square" lIns="121900" tIns="60933" rIns="121900" bIns="60933" anchor="ctr" anchorCtr="0">
              <a:noAutofit/>
            </a:bodyPr>
            <a:lstStyle/>
            <a:p>
              <a:endParaRPr sz="2400">
                <a:solidFill>
                  <a:srgbClr val="000000"/>
                </a:solidFill>
                <a:latin typeface="Calibri"/>
                <a:ea typeface="Calibri"/>
                <a:cs typeface="Calibri"/>
                <a:sym typeface="Calibri"/>
              </a:endParaRPr>
            </a:p>
          </p:txBody>
        </p:sp>
        <p:sp>
          <p:nvSpPr>
            <p:cNvPr id="23" name="Google Shape;363;p25">
              <a:extLst>
                <a:ext uri="{FF2B5EF4-FFF2-40B4-BE49-F238E27FC236}">
                  <a16:creationId xmlns:a16="http://schemas.microsoft.com/office/drawing/2014/main" id="{6BD9CE75-2697-7347-A4F3-A0D7305203FC}"/>
                </a:ext>
              </a:extLst>
            </p:cNvPr>
            <p:cNvSpPr/>
            <p:nvPr/>
          </p:nvSpPr>
          <p:spPr>
            <a:xfrm>
              <a:off x="2096922" y="5725107"/>
              <a:ext cx="561975" cy="628650"/>
            </a:xfrm>
            <a:custGeom>
              <a:avLst/>
              <a:gdLst/>
              <a:ahLst/>
              <a:cxnLst/>
              <a:rect l="l" t="t" r="r" b="b"/>
              <a:pathLst>
                <a:path w="561975" h="628650" extrusionOk="0">
                  <a:moveTo>
                    <a:pt x="536353" y="147191"/>
                  </a:moveTo>
                  <a:lnTo>
                    <a:pt x="303562" y="12793"/>
                  </a:lnTo>
                  <a:cubicBezTo>
                    <a:pt x="290437" y="5261"/>
                    <a:pt x="274300" y="5261"/>
                    <a:pt x="261176" y="12793"/>
                  </a:cubicBezTo>
                  <a:lnTo>
                    <a:pt x="28289" y="147191"/>
                  </a:lnTo>
                  <a:cubicBezTo>
                    <a:pt x="15218" y="154828"/>
                    <a:pt x="7171" y="168819"/>
                    <a:pt x="7144" y="183957"/>
                  </a:cubicBezTo>
                  <a:lnTo>
                    <a:pt x="7144" y="452753"/>
                  </a:lnTo>
                  <a:cubicBezTo>
                    <a:pt x="7171" y="467892"/>
                    <a:pt x="15218" y="481882"/>
                    <a:pt x="28289" y="489519"/>
                  </a:cubicBezTo>
                  <a:lnTo>
                    <a:pt x="261176" y="623917"/>
                  </a:lnTo>
                  <a:cubicBezTo>
                    <a:pt x="274300" y="631450"/>
                    <a:pt x="290437" y="631450"/>
                    <a:pt x="303562" y="623917"/>
                  </a:cubicBezTo>
                  <a:lnTo>
                    <a:pt x="536353" y="489519"/>
                  </a:lnTo>
                  <a:cubicBezTo>
                    <a:pt x="549489" y="481935"/>
                    <a:pt x="557585" y="467922"/>
                    <a:pt x="557594" y="452753"/>
                  </a:cubicBezTo>
                  <a:lnTo>
                    <a:pt x="557594" y="183957"/>
                  </a:lnTo>
                  <a:cubicBezTo>
                    <a:pt x="557585" y="168789"/>
                    <a:pt x="549489" y="154775"/>
                    <a:pt x="536353" y="147191"/>
                  </a:cubicBezTo>
                  <a:close/>
                  <a:moveTo>
                    <a:pt x="200406" y="187767"/>
                  </a:moveTo>
                  <a:lnTo>
                    <a:pt x="271367" y="165479"/>
                  </a:lnTo>
                  <a:cubicBezTo>
                    <a:pt x="279705" y="162849"/>
                    <a:pt x="288597" y="167476"/>
                    <a:pt x="291227" y="175814"/>
                  </a:cubicBezTo>
                  <a:cubicBezTo>
                    <a:pt x="293857" y="184151"/>
                    <a:pt x="289230" y="193043"/>
                    <a:pt x="280892" y="195673"/>
                  </a:cubicBezTo>
                  <a:lnTo>
                    <a:pt x="209836" y="218343"/>
                  </a:lnTo>
                  <a:cubicBezTo>
                    <a:pt x="208316" y="218781"/>
                    <a:pt x="206749" y="219037"/>
                    <a:pt x="205169" y="219105"/>
                  </a:cubicBezTo>
                  <a:cubicBezTo>
                    <a:pt x="198275" y="219044"/>
                    <a:pt x="192185" y="214602"/>
                    <a:pt x="190024" y="208056"/>
                  </a:cubicBezTo>
                  <a:cubicBezTo>
                    <a:pt x="187145" y="199867"/>
                    <a:pt x="191448" y="190895"/>
                    <a:pt x="199637" y="188016"/>
                  </a:cubicBezTo>
                  <a:cubicBezTo>
                    <a:pt x="199891" y="187927"/>
                    <a:pt x="200148" y="187844"/>
                    <a:pt x="200406" y="187767"/>
                  </a:cubicBezTo>
                  <a:close/>
                  <a:moveTo>
                    <a:pt x="284036" y="498282"/>
                  </a:moveTo>
                  <a:cubicBezTo>
                    <a:pt x="266834" y="498388"/>
                    <a:pt x="252804" y="484529"/>
                    <a:pt x="252698" y="467327"/>
                  </a:cubicBezTo>
                  <a:cubicBezTo>
                    <a:pt x="252697" y="467200"/>
                    <a:pt x="252697" y="467073"/>
                    <a:pt x="252698" y="466945"/>
                  </a:cubicBezTo>
                  <a:lnTo>
                    <a:pt x="315373" y="466945"/>
                  </a:lnTo>
                  <a:cubicBezTo>
                    <a:pt x="315321" y="484231"/>
                    <a:pt x="301321" y="498230"/>
                    <a:pt x="284036" y="498282"/>
                  </a:cubicBezTo>
                  <a:close/>
                  <a:moveTo>
                    <a:pt x="325279" y="457420"/>
                  </a:moveTo>
                  <a:lnTo>
                    <a:pt x="242792" y="457420"/>
                  </a:lnTo>
                  <a:cubicBezTo>
                    <a:pt x="238426" y="457420"/>
                    <a:pt x="234886" y="453881"/>
                    <a:pt x="234886" y="449514"/>
                  </a:cubicBezTo>
                  <a:cubicBezTo>
                    <a:pt x="234886" y="445148"/>
                    <a:pt x="238426" y="441609"/>
                    <a:pt x="242792" y="441609"/>
                  </a:cubicBezTo>
                  <a:lnTo>
                    <a:pt x="325660" y="441609"/>
                  </a:lnTo>
                  <a:cubicBezTo>
                    <a:pt x="330042" y="441608"/>
                    <a:pt x="333609" y="445133"/>
                    <a:pt x="333661" y="449514"/>
                  </a:cubicBezTo>
                  <a:cubicBezTo>
                    <a:pt x="333456" y="453979"/>
                    <a:pt x="329747" y="457476"/>
                    <a:pt x="325279" y="457420"/>
                  </a:cubicBezTo>
                  <a:close/>
                  <a:moveTo>
                    <a:pt x="325279" y="434084"/>
                  </a:moveTo>
                  <a:lnTo>
                    <a:pt x="242792" y="434084"/>
                  </a:lnTo>
                  <a:cubicBezTo>
                    <a:pt x="238400" y="433603"/>
                    <a:pt x="235229" y="429651"/>
                    <a:pt x="235711" y="425259"/>
                  </a:cubicBezTo>
                  <a:cubicBezTo>
                    <a:pt x="236119" y="421530"/>
                    <a:pt x="239063" y="418586"/>
                    <a:pt x="242792" y="418177"/>
                  </a:cubicBezTo>
                  <a:lnTo>
                    <a:pt x="325660" y="418177"/>
                  </a:lnTo>
                  <a:cubicBezTo>
                    <a:pt x="330042" y="418177"/>
                    <a:pt x="333609" y="421701"/>
                    <a:pt x="333661" y="426083"/>
                  </a:cubicBezTo>
                  <a:cubicBezTo>
                    <a:pt x="333322" y="430500"/>
                    <a:pt x="329707" y="433951"/>
                    <a:pt x="325279" y="434084"/>
                  </a:cubicBezTo>
                  <a:close/>
                  <a:moveTo>
                    <a:pt x="334804" y="409414"/>
                  </a:moveTo>
                  <a:lnTo>
                    <a:pt x="233648" y="409414"/>
                  </a:lnTo>
                  <a:cubicBezTo>
                    <a:pt x="224889" y="408735"/>
                    <a:pt x="218340" y="401084"/>
                    <a:pt x="219019" y="392325"/>
                  </a:cubicBezTo>
                  <a:cubicBezTo>
                    <a:pt x="219625" y="384510"/>
                    <a:pt x="225834" y="378302"/>
                    <a:pt x="233648" y="377696"/>
                  </a:cubicBezTo>
                  <a:lnTo>
                    <a:pt x="334423" y="377696"/>
                  </a:lnTo>
                  <a:cubicBezTo>
                    <a:pt x="343208" y="377696"/>
                    <a:pt x="350330" y="384818"/>
                    <a:pt x="350330" y="393603"/>
                  </a:cubicBezTo>
                  <a:cubicBezTo>
                    <a:pt x="350436" y="402229"/>
                    <a:pt x="343530" y="409309"/>
                    <a:pt x="334903" y="409416"/>
                  </a:cubicBezTo>
                  <a:cubicBezTo>
                    <a:pt x="334743" y="409418"/>
                    <a:pt x="334583" y="409417"/>
                    <a:pt x="334423" y="409414"/>
                  </a:cubicBezTo>
                  <a:close/>
                  <a:moveTo>
                    <a:pt x="249079" y="353121"/>
                  </a:moveTo>
                  <a:lnTo>
                    <a:pt x="249079" y="332643"/>
                  </a:lnTo>
                  <a:cubicBezTo>
                    <a:pt x="248399" y="323884"/>
                    <a:pt x="254949" y="316233"/>
                    <a:pt x="263708" y="315554"/>
                  </a:cubicBezTo>
                  <a:cubicBezTo>
                    <a:pt x="272467" y="314874"/>
                    <a:pt x="280118" y="321424"/>
                    <a:pt x="280797" y="330183"/>
                  </a:cubicBezTo>
                  <a:cubicBezTo>
                    <a:pt x="280861" y="331002"/>
                    <a:pt x="280861" y="331824"/>
                    <a:pt x="280797" y="332643"/>
                  </a:cubicBezTo>
                  <a:lnTo>
                    <a:pt x="280797" y="352836"/>
                  </a:lnTo>
                  <a:cubicBezTo>
                    <a:pt x="280644" y="361557"/>
                    <a:pt x="273611" y="368590"/>
                    <a:pt x="264890" y="368742"/>
                  </a:cubicBezTo>
                  <a:cubicBezTo>
                    <a:pt x="256290" y="368641"/>
                    <a:pt x="249328" y="361721"/>
                    <a:pt x="249174" y="353121"/>
                  </a:cubicBezTo>
                  <a:close/>
                  <a:moveTo>
                    <a:pt x="367284" y="319022"/>
                  </a:moveTo>
                  <a:lnTo>
                    <a:pt x="322040" y="332071"/>
                  </a:lnTo>
                  <a:lnTo>
                    <a:pt x="322040" y="353121"/>
                  </a:lnTo>
                  <a:cubicBezTo>
                    <a:pt x="322199" y="361747"/>
                    <a:pt x="315335" y="368868"/>
                    <a:pt x="306709" y="369027"/>
                  </a:cubicBezTo>
                  <a:cubicBezTo>
                    <a:pt x="306676" y="369027"/>
                    <a:pt x="306643" y="369028"/>
                    <a:pt x="306610" y="369028"/>
                  </a:cubicBezTo>
                  <a:cubicBezTo>
                    <a:pt x="297825" y="369028"/>
                    <a:pt x="290703" y="361907"/>
                    <a:pt x="290703" y="353122"/>
                  </a:cubicBezTo>
                  <a:lnTo>
                    <a:pt x="290703" y="320165"/>
                  </a:lnTo>
                  <a:cubicBezTo>
                    <a:pt x="290747" y="313135"/>
                    <a:pt x="295453" y="306990"/>
                    <a:pt x="302228" y="305115"/>
                  </a:cubicBezTo>
                  <a:lnTo>
                    <a:pt x="358616" y="288828"/>
                  </a:lnTo>
                  <a:cubicBezTo>
                    <a:pt x="366954" y="286408"/>
                    <a:pt x="375675" y="291205"/>
                    <a:pt x="378095" y="299543"/>
                  </a:cubicBezTo>
                  <a:cubicBezTo>
                    <a:pt x="380515" y="307881"/>
                    <a:pt x="375717" y="316602"/>
                    <a:pt x="367379" y="319022"/>
                  </a:cubicBezTo>
                  <a:close/>
                  <a:moveTo>
                    <a:pt x="367284" y="269016"/>
                  </a:moveTo>
                  <a:lnTo>
                    <a:pt x="209360" y="319403"/>
                  </a:lnTo>
                  <a:cubicBezTo>
                    <a:pt x="207840" y="319842"/>
                    <a:pt x="206273" y="320097"/>
                    <a:pt x="204692" y="320165"/>
                  </a:cubicBezTo>
                  <a:cubicBezTo>
                    <a:pt x="197908" y="320133"/>
                    <a:pt x="191862" y="315875"/>
                    <a:pt x="189548" y="309497"/>
                  </a:cubicBezTo>
                  <a:cubicBezTo>
                    <a:pt x="186907" y="301228"/>
                    <a:pt x="191470" y="292385"/>
                    <a:pt x="199738" y="289745"/>
                  </a:cubicBezTo>
                  <a:cubicBezTo>
                    <a:pt x="199802" y="289724"/>
                    <a:pt x="199866" y="289704"/>
                    <a:pt x="199930" y="289685"/>
                  </a:cubicBezTo>
                  <a:lnTo>
                    <a:pt x="358616" y="238917"/>
                  </a:lnTo>
                  <a:cubicBezTo>
                    <a:pt x="367080" y="236767"/>
                    <a:pt x="375684" y="241887"/>
                    <a:pt x="377833" y="250350"/>
                  </a:cubicBezTo>
                  <a:cubicBezTo>
                    <a:pt x="379808" y="258130"/>
                    <a:pt x="375641" y="266156"/>
                    <a:pt x="368141" y="269016"/>
                  </a:cubicBezTo>
                  <a:close/>
                  <a:moveTo>
                    <a:pt x="367284" y="219486"/>
                  </a:moveTo>
                  <a:lnTo>
                    <a:pt x="209360" y="269873"/>
                  </a:lnTo>
                  <a:cubicBezTo>
                    <a:pt x="207840" y="270312"/>
                    <a:pt x="206273" y="270567"/>
                    <a:pt x="204692" y="270635"/>
                  </a:cubicBezTo>
                  <a:cubicBezTo>
                    <a:pt x="197892" y="270561"/>
                    <a:pt x="191854" y="266269"/>
                    <a:pt x="189548" y="259872"/>
                  </a:cubicBezTo>
                  <a:cubicBezTo>
                    <a:pt x="186907" y="251603"/>
                    <a:pt x="191470" y="242760"/>
                    <a:pt x="199738" y="240120"/>
                  </a:cubicBezTo>
                  <a:cubicBezTo>
                    <a:pt x="199802" y="240099"/>
                    <a:pt x="199866" y="240079"/>
                    <a:pt x="199930" y="240060"/>
                  </a:cubicBezTo>
                  <a:lnTo>
                    <a:pt x="358616" y="189768"/>
                  </a:lnTo>
                  <a:cubicBezTo>
                    <a:pt x="366954" y="187137"/>
                    <a:pt x="375846" y="191764"/>
                    <a:pt x="378476" y="200102"/>
                  </a:cubicBezTo>
                  <a:cubicBezTo>
                    <a:pt x="381106" y="208440"/>
                    <a:pt x="376479" y="217332"/>
                    <a:pt x="368141" y="219962"/>
                  </a:cubicBezTo>
                  <a:close/>
                </a:path>
              </a:pathLst>
            </a:custGeom>
            <a:solidFill>
              <a:srgbClr val="444444"/>
            </a:solidFill>
            <a:ln>
              <a:noFill/>
            </a:ln>
          </p:spPr>
          <p:txBody>
            <a:bodyPr spcFirstLastPara="1" wrap="square" lIns="121900" tIns="60933" rIns="121900" bIns="60933" anchor="ctr" anchorCtr="0">
              <a:noAutofit/>
            </a:bodyPr>
            <a:lstStyle/>
            <a:p>
              <a:endParaRPr sz="2400">
                <a:solidFill>
                  <a:srgbClr val="000000"/>
                </a:solidFill>
                <a:latin typeface="Calibri"/>
                <a:ea typeface="Calibri"/>
                <a:cs typeface="Calibri"/>
                <a:sym typeface="Calibri"/>
              </a:endParaRPr>
            </a:p>
          </p:txBody>
        </p:sp>
      </p:grpSp>
      <p:pic>
        <p:nvPicPr>
          <p:cNvPr id="24" name="Google Shape;364;p25">
            <a:extLst>
              <a:ext uri="{FF2B5EF4-FFF2-40B4-BE49-F238E27FC236}">
                <a16:creationId xmlns:a16="http://schemas.microsoft.com/office/drawing/2014/main" id="{A9309AE0-E5E2-6D4E-82AA-8CF20A49919A}"/>
              </a:ext>
            </a:extLst>
          </p:cNvPr>
          <p:cNvPicPr preferRelativeResize="0"/>
          <p:nvPr/>
        </p:nvPicPr>
        <p:blipFill>
          <a:blip r:embed="rId3">
            <a:alphaModFix/>
          </a:blip>
          <a:stretch>
            <a:fillRect/>
          </a:stretch>
        </p:blipFill>
        <p:spPr>
          <a:xfrm>
            <a:off x="1883667" y="4458270"/>
            <a:ext cx="1831100" cy="1553633"/>
          </a:xfrm>
          <a:prstGeom prst="rect">
            <a:avLst/>
          </a:prstGeom>
          <a:noFill/>
          <a:ln>
            <a:noFill/>
          </a:ln>
        </p:spPr>
      </p:pic>
      <p:pic>
        <p:nvPicPr>
          <p:cNvPr id="25" name="Google Shape;365;p25">
            <a:extLst>
              <a:ext uri="{FF2B5EF4-FFF2-40B4-BE49-F238E27FC236}">
                <a16:creationId xmlns:a16="http://schemas.microsoft.com/office/drawing/2014/main" id="{E8882005-3241-CE44-A83D-44857674F179}"/>
              </a:ext>
            </a:extLst>
          </p:cNvPr>
          <p:cNvPicPr preferRelativeResize="0"/>
          <p:nvPr/>
        </p:nvPicPr>
        <p:blipFill>
          <a:blip r:embed="rId4">
            <a:alphaModFix/>
          </a:blip>
          <a:stretch>
            <a:fillRect/>
          </a:stretch>
        </p:blipFill>
        <p:spPr>
          <a:xfrm>
            <a:off x="8654397" y="4503903"/>
            <a:ext cx="1006993" cy="1553633"/>
          </a:xfrm>
          <a:prstGeom prst="rect">
            <a:avLst/>
          </a:prstGeom>
          <a:noFill/>
          <a:ln>
            <a:noFill/>
          </a:ln>
        </p:spPr>
      </p:pic>
      <p:sp>
        <p:nvSpPr>
          <p:cNvPr id="26" name="Google Shape;366;p25">
            <a:extLst>
              <a:ext uri="{FF2B5EF4-FFF2-40B4-BE49-F238E27FC236}">
                <a16:creationId xmlns:a16="http://schemas.microsoft.com/office/drawing/2014/main" id="{3C833211-6EB2-A24E-9668-3C7447C35C78}"/>
              </a:ext>
            </a:extLst>
          </p:cNvPr>
          <p:cNvSpPr txBox="1"/>
          <p:nvPr/>
        </p:nvSpPr>
        <p:spPr>
          <a:xfrm>
            <a:off x="3980800" y="5050302"/>
            <a:ext cx="1117600" cy="961600"/>
          </a:xfrm>
          <a:prstGeom prst="rect">
            <a:avLst/>
          </a:prstGeom>
          <a:noFill/>
          <a:ln>
            <a:noFill/>
          </a:ln>
        </p:spPr>
        <p:txBody>
          <a:bodyPr spcFirstLastPara="1" wrap="square" lIns="121900" tIns="121900" rIns="121900" bIns="121900" anchor="t" anchorCtr="0">
            <a:noAutofit/>
          </a:bodyPr>
          <a:lstStyle/>
          <a:p>
            <a:r>
              <a:rPr lang="en-US" sz="4000"/>
              <a:t>+</a:t>
            </a:r>
            <a:endParaRPr sz="4000"/>
          </a:p>
        </p:txBody>
      </p:sp>
      <p:sp>
        <p:nvSpPr>
          <p:cNvPr id="27" name="Google Shape;367;p25">
            <a:extLst>
              <a:ext uri="{FF2B5EF4-FFF2-40B4-BE49-F238E27FC236}">
                <a16:creationId xmlns:a16="http://schemas.microsoft.com/office/drawing/2014/main" id="{2CCFCDDA-6ACF-A24C-97F7-E00B1E53CA06}"/>
              </a:ext>
            </a:extLst>
          </p:cNvPr>
          <p:cNvSpPr txBox="1"/>
          <p:nvPr/>
        </p:nvSpPr>
        <p:spPr>
          <a:xfrm>
            <a:off x="7592667" y="5050302"/>
            <a:ext cx="1117600" cy="961600"/>
          </a:xfrm>
          <a:prstGeom prst="rect">
            <a:avLst/>
          </a:prstGeom>
          <a:noFill/>
          <a:ln>
            <a:noFill/>
          </a:ln>
        </p:spPr>
        <p:txBody>
          <a:bodyPr spcFirstLastPara="1" wrap="square" lIns="121900" tIns="121900" rIns="121900" bIns="121900" anchor="t" anchorCtr="0">
            <a:noAutofit/>
          </a:bodyPr>
          <a:lstStyle/>
          <a:p>
            <a:r>
              <a:rPr lang="en-US" sz="4000"/>
              <a:t>=</a:t>
            </a:r>
            <a:endParaRPr sz="4000"/>
          </a:p>
        </p:txBody>
      </p:sp>
    </p:spTree>
    <p:extLst>
      <p:ext uri="{BB962C8B-B14F-4D97-AF65-F5344CB8AC3E}">
        <p14:creationId xmlns:p14="http://schemas.microsoft.com/office/powerpoint/2010/main" val="3081483685"/>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163</a:t>
            </a:fld>
            <a:endParaRPr lang="en-US" sz="1600">
              <a:solidFill>
                <a:schemeClr val="dk1"/>
              </a:solidFill>
              <a:latin typeface="Calibri"/>
              <a:ea typeface="Calibri"/>
              <a:cs typeface="Calibri"/>
              <a:sym typeface="Calibri"/>
            </a:endParaRPr>
          </a:p>
        </p:txBody>
      </p:sp>
      <p:sp>
        <p:nvSpPr>
          <p:cNvPr id="8" name="Text Placeholder 7">
            <a:extLst>
              <a:ext uri="{FF2B5EF4-FFF2-40B4-BE49-F238E27FC236}">
                <a16:creationId xmlns:a16="http://schemas.microsoft.com/office/drawing/2014/main" id="{A92F53CF-57AA-354D-A6B0-81C44F0DDBDE}"/>
              </a:ext>
            </a:extLst>
          </p:cNvPr>
          <p:cNvSpPr>
            <a:spLocks noGrp="1"/>
          </p:cNvSpPr>
          <p:nvPr>
            <p:ph type="body" sz="quarter" idx="10"/>
          </p:nvPr>
        </p:nvSpPr>
        <p:spPr/>
        <p:txBody>
          <a:bodyPr/>
          <a:lstStyle/>
          <a:p>
            <a:r>
              <a:rPr lang="en-US" sz="4000" b="1" dirty="0"/>
              <a:t> </a:t>
            </a:r>
            <a:r>
              <a:rPr lang="en-US" sz="4000" dirty="0"/>
              <a:t>Acknowledge your leadership and expertise</a:t>
            </a:r>
          </a:p>
          <a:p>
            <a:r>
              <a:rPr lang="en-US" sz="4000" dirty="0"/>
              <a:t> Demonstrate your readiness to perform as a Content Leader</a:t>
            </a:r>
          </a:p>
          <a:p>
            <a:r>
              <a:rPr lang="en-US" sz="4000" dirty="0"/>
              <a:t> Earn an ancillary certificate/credential that contributes to the requirements to be a principal or assistant principal (Educational Leader 1 license) </a:t>
            </a:r>
          </a:p>
        </p:txBody>
      </p:sp>
      <p:sp>
        <p:nvSpPr>
          <p:cNvPr id="4" name="Title 3"/>
          <p:cNvSpPr>
            <a:spLocks noGrp="1"/>
          </p:cNvSpPr>
          <p:nvPr>
            <p:ph type="title"/>
          </p:nvPr>
        </p:nvSpPr>
        <p:spPr/>
        <p:txBody>
          <a:bodyPr/>
          <a:lstStyle/>
          <a:p>
            <a:r>
              <a:rPr lang="en-US" dirty="0"/>
              <a:t>Why complete the Distinction Process? </a:t>
            </a:r>
          </a:p>
        </p:txBody>
      </p:sp>
      <p:sp>
        <p:nvSpPr>
          <p:cNvPr id="26" name="Google Shape;366;p25">
            <a:extLst>
              <a:ext uri="{FF2B5EF4-FFF2-40B4-BE49-F238E27FC236}">
                <a16:creationId xmlns:a16="http://schemas.microsoft.com/office/drawing/2014/main" id="{3C833211-6EB2-A24E-9668-3C7447C35C78}"/>
              </a:ext>
            </a:extLst>
          </p:cNvPr>
          <p:cNvSpPr txBox="1"/>
          <p:nvPr/>
        </p:nvSpPr>
        <p:spPr>
          <a:xfrm>
            <a:off x="3980800" y="5386200"/>
            <a:ext cx="1117600" cy="961600"/>
          </a:xfrm>
          <a:prstGeom prst="rect">
            <a:avLst/>
          </a:prstGeom>
          <a:noFill/>
          <a:ln>
            <a:noFill/>
          </a:ln>
        </p:spPr>
        <p:txBody>
          <a:bodyPr spcFirstLastPara="1" wrap="square" lIns="121900" tIns="121900" rIns="121900" bIns="121900" anchor="t" anchorCtr="0">
            <a:noAutofit/>
          </a:bodyPr>
          <a:lstStyle/>
          <a:p>
            <a:endParaRPr sz="4000" dirty="0"/>
          </a:p>
        </p:txBody>
      </p:sp>
    </p:spTree>
    <p:extLst>
      <p:ext uri="{BB962C8B-B14F-4D97-AF65-F5344CB8AC3E}">
        <p14:creationId xmlns:p14="http://schemas.microsoft.com/office/powerpoint/2010/main" val="2132507279"/>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368D94F-A49D-9540-AA91-F9FADFA000FD}"/>
              </a:ext>
            </a:extLst>
          </p:cNvPr>
          <p:cNvSpPr>
            <a:spLocks noGrp="1"/>
          </p:cNvSpPr>
          <p:nvPr>
            <p:ph type="sldNum" sz="quarter" idx="4"/>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164</a:t>
            </a:fld>
            <a:endParaRPr lang="en-US" sz="1600">
              <a:solidFill>
                <a:schemeClr val="dk1"/>
              </a:solidFill>
              <a:latin typeface="Calibri"/>
              <a:ea typeface="Calibri"/>
              <a:cs typeface="Calibri"/>
              <a:sym typeface="Calibri"/>
            </a:endParaRPr>
          </a:p>
        </p:txBody>
      </p:sp>
      <p:sp>
        <p:nvSpPr>
          <p:cNvPr id="3" name="Text Placeholder 2">
            <a:extLst>
              <a:ext uri="{FF2B5EF4-FFF2-40B4-BE49-F238E27FC236}">
                <a16:creationId xmlns:a16="http://schemas.microsoft.com/office/drawing/2014/main" id="{7AB10A66-CE67-F04E-BCC4-8A25939E3B7A}"/>
              </a:ext>
            </a:extLst>
          </p:cNvPr>
          <p:cNvSpPr>
            <a:spLocks noGrp="1"/>
          </p:cNvSpPr>
          <p:nvPr>
            <p:ph type="body" sz="quarter" idx="10"/>
          </p:nvPr>
        </p:nvSpPr>
        <p:spPr>
          <a:xfrm>
            <a:off x="398463" y="1193800"/>
            <a:ext cx="7261677" cy="4822825"/>
          </a:xfrm>
        </p:spPr>
        <p:txBody>
          <a:bodyPr/>
          <a:lstStyle/>
          <a:p>
            <a:pPr marL="177800" indent="0">
              <a:buNone/>
            </a:pPr>
            <a:r>
              <a:rPr lang="en-US" sz="3200" b="1" dirty="0">
                <a:solidFill>
                  <a:schemeClr val="tx2"/>
                </a:solidFill>
              </a:rPr>
              <a:t>Completion of 5 Distinction Assessments</a:t>
            </a:r>
          </a:p>
          <a:p>
            <a:pPr marL="177800" indent="0">
              <a:buNone/>
            </a:pPr>
            <a:r>
              <a:rPr lang="en-US" sz="3000" dirty="0">
                <a:solidFill>
                  <a:schemeClr val="tx1">
                    <a:lumMod val="75000"/>
                  </a:schemeClr>
                </a:solidFill>
              </a:rPr>
              <a:t>These are… </a:t>
            </a:r>
          </a:p>
          <a:p>
            <a:r>
              <a:rPr lang="en-US" sz="3000" dirty="0"/>
              <a:t>Job-embedded tasks aligned to the competencies that are critical in this role</a:t>
            </a:r>
          </a:p>
          <a:p>
            <a:r>
              <a:rPr lang="en-US" sz="3000" dirty="0"/>
              <a:t>Portfolio-based; these assessments require submission of artifacts demonstrating key competencies</a:t>
            </a:r>
          </a:p>
          <a:p>
            <a:r>
              <a:rPr lang="en-US" sz="3000" dirty="0"/>
              <a:t>Aligned to training content and objectives</a:t>
            </a:r>
          </a:p>
        </p:txBody>
      </p:sp>
      <p:sp>
        <p:nvSpPr>
          <p:cNvPr id="4" name="Title 3">
            <a:extLst>
              <a:ext uri="{FF2B5EF4-FFF2-40B4-BE49-F238E27FC236}">
                <a16:creationId xmlns:a16="http://schemas.microsoft.com/office/drawing/2014/main" id="{4CFC943E-5092-C844-A752-9595279284F1}"/>
              </a:ext>
            </a:extLst>
          </p:cNvPr>
          <p:cNvSpPr>
            <a:spLocks noGrp="1"/>
          </p:cNvSpPr>
          <p:nvPr>
            <p:ph type="title"/>
          </p:nvPr>
        </p:nvSpPr>
        <p:spPr/>
        <p:txBody>
          <a:bodyPr/>
          <a:lstStyle/>
          <a:p>
            <a:r>
              <a:rPr lang="en-US" dirty="0"/>
              <a:t>What makes up the Distinction Process? </a:t>
            </a:r>
          </a:p>
        </p:txBody>
      </p:sp>
      <p:grpSp>
        <p:nvGrpSpPr>
          <p:cNvPr id="5" name="Google Shape;387;p26" descr="hi">
            <a:extLst>
              <a:ext uri="{FF2B5EF4-FFF2-40B4-BE49-F238E27FC236}">
                <a16:creationId xmlns:a16="http://schemas.microsoft.com/office/drawing/2014/main" id="{CEABDD5C-2797-F84B-88FC-EE96F2E5ED2B}"/>
              </a:ext>
            </a:extLst>
          </p:cNvPr>
          <p:cNvGrpSpPr/>
          <p:nvPr/>
        </p:nvGrpSpPr>
        <p:grpSpPr>
          <a:xfrm>
            <a:off x="7990940" y="1496514"/>
            <a:ext cx="3740048" cy="3864972"/>
            <a:chOff x="1527688" y="544704"/>
            <a:chExt cx="813054" cy="842201"/>
          </a:xfrm>
        </p:grpSpPr>
        <p:sp>
          <p:nvSpPr>
            <p:cNvPr id="6" name="Google Shape;388;p26">
              <a:extLst>
                <a:ext uri="{FF2B5EF4-FFF2-40B4-BE49-F238E27FC236}">
                  <a16:creationId xmlns:a16="http://schemas.microsoft.com/office/drawing/2014/main" id="{923F0299-F6E8-8447-9204-3BABC043CD45}"/>
                </a:ext>
              </a:extLst>
            </p:cNvPr>
            <p:cNvSpPr/>
            <p:nvPr/>
          </p:nvSpPr>
          <p:spPr>
            <a:xfrm>
              <a:off x="1967171" y="1282130"/>
              <a:ext cx="114300" cy="104775"/>
            </a:xfrm>
            <a:custGeom>
              <a:avLst/>
              <a:gdLst/>
              <a:ahLst/>
              <a:cxnLst/>
              <a:rect l="l" t="t" r="r" b="b"/>
              <a:pathLst>
                <a:path w="114300" h="104775" extrusionOk="0">
                  <a:moveTo>
                    <a:pt x="70485" y="8668"/>
                  </a:moveTo>
                  <a:cubicBezTo>
                    <a:pt x="64589" y="16774"/>
                    <a:pt x="54864" y="19240"/>
                    <a:pt x="46292" y="21431"/>
                  </a:cubicBezTo>
                  <a:cubicBezTo>
                    <a:pt x="41634" y="22574"/>
                    <a:pt x="36671" y="23813"/>
                    <a:pt x="34109" y="25717"/>
                  </a:cubicBezTo>
                  <a:cubicBezTo>
                    <a:pt x="31528" y="27527"/>
                    <a:pt x="28966" y="31813"/>
                    <a:pt x="26384" y="35824"/>
                  </a:cubicBezTo>
                  <a:cubicBezTo>
                    <a:pt x="21727" y="43244"/>
                    <a:pt x="16478" y="51625"/>
                    <a:pt x="7144" y="54874"/>
                  </a:cubicBezTo>
                  <a:lnTo>
                    <a:pt x="63055" y="102013"/>
                  </a:lnTo>
                  <a:lnTo>
                    <a:pt x="64389" y="59912"/>
                  </a:lnTo>
                  <a:cubicBezTo>
                    <a:pt x="64389" y="59636"/>
                    <a:pt x="64484" y="59436"/>
                    <a:pt x="64484" y="59255"/>
                  </a:cubicBezTo>
                  <a:cubicBezTo>
                    <a:pt x="64484" y="58874"/>
                    <a:pt x="64484" y="58493"/>
                    <a:pt x="64589" y="58112"/>
                  </a:cubicBezTo>
                  <a:cubicBezTo>
                    <a:pt x="64684" y="57912"/>
                    <a:pt x="64780" y="57636"/>
                    <a:pt x="64865" y="57445"/>
                  </a:cubicBezTo>
                  <a:cubicBezTo>
                    <a:pt x="64960" y="57064"/>
                    <a:pt x="65065" y="56683"/>
                    <a:pt x="65246" y="56398"/>
                  </a:cubicBezTo>
                  <a:cubicBezTo>
                    <a:pt x="65246" y="56207"/>
                    <a:pt x="65446" y="56016"/>
                    <a:pt x="65532" y="55826"/>
                  </a:cubicBezTo>
                  <a:cubicBezTo>
                    <a:pt x="65722" y="55445"/>
                    <a:pt x="65913" y="55064"/>
                    <a:pt x="66103" y="54683"/>
                  </a:cubicBezTo>
                  <a:cubicBezTo>
                    <a:pt x="66208" y="54588"/>
                    <a:pt x="66304" y="54493"/>
                    <a:pt x="66389" y="54397"/>
                  </a:cubicBezTo>
                  <a:cubicBezTo>
                    <a:pt x="66675" y="54016"/>
                    <a:pt x="66970" y="53635"/>
                    <a:pt x="67342" y="53359"/>
                  </a:cubicBezTo>
                  <a:cubicBezTo>
                    <a:pt x="67447" y="53254"/>
                    <a:pt x="67447" y="53254"/>
                    <a:pt x="67542" y="53159"/>
                  </a:cubicBezTo>
                  <a:cubicBezTo>
                    <a:pt x="67923" y="52778"/>
                    <a:pt x="68304" y="52502"/>
                    <a:pt x="68780" y="52207"/>
                  </a:cubicBezTo>
                  <a:cubicBezTo>
                    <a:pt x="68875" y="52207"/>
                    <a:pt x="68980" y="52111"/>
                    <a:pt x="68980" y="52111"/>
                  </a:cubicBezTo>
                  <a:cubicBezTo>
                    <a:pt x="69456" y="51826"/>
                    <a:pt x="69933" y="51530"/>
                    <a:pt x="70399" y="51349"/>
                  </a:cubicBezTo>
                  <a:cubicBezTo>
                    <a:pt x="70599" y="51349"/>
                    <a:pt x="70685" y="51244"/>
                    <a:pt x="70876" y="51244"/>
                  </a:cubicBezTo>
                  <a:cubicBezTo>
                    <a:pt x="71257" y="51149"/>
                    <a:pt x="71542" y="50968"/>
                    <a:pt x="72019" y="50863"/>
                  </a:cubicBezTo>
                  <a:lnTo>
                    <a:pt x="113357" y="42481"/>
                  </a:lnTo>
                  <a:lnTo>
                    <a:pt x="71542" y="7144"/>
                  </a:lnTo>
                  <a:cubicBezTo>
                    <a:pt x="71152" y="7620"/>
                    <a:pt x="70866" y="8192"/>
                    <a:pt x="70485" y="8668"/>
                  </a:cubicBezTo>
                  <a:close/>
                </a:path>
              </a:pathLst>
            </a:custGeom>
            <a:solidFill>
              <a:srgbClr val="444444"/>
            </a:solidFill>
            <a:ln>
              <a:noFill/>
            </a:ln>
          </p:spPr>
          <p:txBody>
            <a:bodyPr spcFirstLastPara="1" wrap="square" lIns="121900" tIns="60933" rIns="121900" bIns="60933" anchor="ctr" anchorCtr="0">
              <a:noAutofit/>
            </a:bodyPr>
            <a:lstStyle/>
            <a:p>
              <a:endParaRPr sz="2400">
                <a:solidFill>
                  <a:srgbClr val="000000"/>
                </a:solidFill>
                <a:latin typeface="Calibri"/>
                <a:ea typeface="Calibri"/>
                <a:cs typeface="Calibri"/>
                <a:sym typeface="Calibri"/>
              </a:endParaRPr>
            </a:p>
          </p:txBody>
        </p:sp>
        <p:sp>
          <p:nvSpPr>
            <p:cNvPr id="7" name="Google Shape;389;p26">
              <a:extLst>
                <a:ext uri="{FF2B5EF4-FFF2-40B4-BE49-F238E27FC236}">
                  <a16:creationId xmlns:a16="http://schemas.microsoft.com/office/drawing/2014/main" id="{87545D65-9916-0F44-82E1-64749DC0039F}"/>
                </a:ext>
              </a:extLst>
            </p:cNvPr>
            <p:cNvSpPr/>
            <p:nvPr/>
          </p:nvSpPr>
          <p:spPr>
            <a:xfrm>
              <a:off x="1780958" y="1282120"/>
              <a:ext cx="114300" cy="104775"/>
            </a:xfrm>
            <a:custGeom>
              <a:avLst/>
              <a:gdLst/>
              <a:ahLst/>
              <a:cxnLst/>
              <a:rect l="l" t="t" r="r" b="b"/>
              <a:pathLst>
                <a:path w="114300" h="104775" extrusionOk="0">
                  <a:moveTo>
                    <a:pt x="94107" y="35824"/>
                  </a:moveTo>
                  <a:cubicBezTo>
                    <a:pt x="91535" y="31813"/>
                    <a:pt x="88868" y="27537"/>
                    <a:pt x="86392" y="25717"/>
                  </a:cubicBezTo>
                  <a:cubicBezTo>
                    <a:pt x="83820" y="23813"/>
                    <a:pt x="78867" y="22574"/>
                    <a:pt x="74200" y="21431"/>
                  </a:cubicBezTo>
                  <a:cubicBezTo>
                    <a:pt x="65627" y="19250"/>
                    <a:pt x="55912" y="16774"/>
                    <a:pt x="50006" y="8668"/>
                  </a:cubicBezTo>
                  <a:cubicBezTo>
                    <a:pt x="49625" y="8192"/>
                    <a:pt x="49340" y="7630"/>
                    <a:pt x="48958" y="7144"/>
                  </a:cubicBezTo>
                  <a:lnTo>
                    <a:pt x="7144" y="42481"/>
                  </a:lnTo>
                  <a:lnTo>
                    <a:pt x="48482" y="50863"/>
                  </a:lnTo>
                  <a:cubicBezTo>
                    <a:pt x="48673" y="50968"/>
                    <a:pt x="48863" y="51064"/>
                    <a:pt x="49054" y="51064"/>
                  </a:cubicBezTo>
                  <a:cubicBezTo>
                    <a:pt x="49435" y="51159"/>
                    <a:pt x="49816" y="51254"/>
                    <a:pt x="50197" y="51445"/>
                  </a:cubicBezTo>
                  <a:cubicBezTo>
                    <a:pt x="50482" y="51540"/>
                    <a:pt x="50673" y="51635"/>
                    <a:pt x="50864" y="51826"/>
                  </a:cubicBezTo>
                  <a:cubicBezTo>
                    <a:pt x="51244" y="51921"/>
                    <a:pt x="51530" y="52111"/>
                    <a:pt x="51816" y="52302"/>
                  </a:cubicBezTo>
                  <a:cubicBezTo>
                    <a:pt x="52102" y="52397"/>
                    <a:pt x="52292" y="52587"/>
                    <a:pt x="52483" y="52778"/>
                  </a:cubicBezTo>
                  <a:cubicBezTo>
                    <a:pt x="52768" y="52978"/>
                    <a:pt x="53054" y="53159"/>
                    <a:pt x="53245" y="53445"/>
                  </a:cubicBezTo>
                  <a:cubicBezTo>
                    <a:pt x="53435" y="53635"/>
                    <a:pt x="53626" y="53826"/>
                    <a:pt x="53816" y="54016"/>
                  </a:cubicBezTo>
                  <a:cubicBezTo>
                    <a:pt x="54007" y="54302"/>
                    <a:pt x="54197" y="54597"/>
                    <a:pt x="54388" y="54778"/>
                  </a:cubicBezTo>
                  <a:cubicBezTo>
                    <a:pt x="54578" y="55064"/>
                    <a:pt x="54673" y="55359"/>
                    <a:pt x="54864" y="55540"/>
                  </a:cubicBezTo>
                  <a:cubicBezTo>
                    <a:pt x="54959" y="55826"/>
                    <a:pt x="55150" y="56121"/>
                    <a:pt x="55340" y="56398"/>
                  </a:cubicBezTo>
                  <a:cubicBezTo>
                    <a:pt x="55435" y="56683"/>
                    <a:pt x="55531" y="56979"/>
                    <a:pt x="55626" y="57264"/>
                  </a:cubicBezTo>
                  <a:cubicBezTo>
                    <a:pt x="55721" y="57541"/>
                    <a:pt x="55816" y="57836"/>
                    <a:pt x="55912" y="58122"/>
                  </a:cubicBezTo>
                  <a:cubicBezTo>
                    <a:pt x="55912" y="58503"/>
                    <a:pt x="56007" y="58884"/>
                    <a:pt x="56007" y="59265"/>
                  </a:cubicBezTo>
                  <a:cubicBezTo>
                    <a:pt x="56007" y="59455"/>
                    <a:pt x="56102" y="59646"/>
                    <a:pt x="56102" y="59922"/>
                  </a:cubicBezTo>
                  <a:lnTo>
                    <a:pt x="57436" y="102022"/>
                  </a:lnTo>
                  <a:lnTo>
                    <a:pt x="113347" y="54883"/>
                  </a:lnTo>
                  <a:cubicBezTo>
                    <a:pt x="104013" y="51540"/>
                    <a:pt x="98774" y="43253"/>
                    <a:pt x="94107" y="35824"/>
                  </a:cubicBezTo>
                  <a:close/>
                </a:path>
              </a:pathLst>
            </a:custGeom>
            <a:solidFill>
              <a:srgbClr val="444444"/>
            </a:solidFill>
            <a:ln>
              <a:noFill/>
            </a:ln>
          </p:spPr>
          <p:txBody>
            <a:bodyPr spcFirstLastPara="1" wrap="square" lIns="121900" tIns="60933" rIns="121900" bIns="60933" anchor="ctr" anchorCtr="0">
              <a:noAutofit/>
            </a:bodyPr>
            <a:lstStyle/>
            <a:p>
              <a:endParaRPr sz="2400">
                <a:solidFill>
                  <a:srgbClr val="000000"/>
                </a:solidFill>
                <a:latin typeface="Calibri"/>
                <a:ea typeface="Calibri"/>
                <a:cs typeface="Calibri"/>
                <a:sym typeface="Calibri"/>
              </a:endParaRPr>
            </a:p>
          </p:txBody>
        </p:sp>
        <p:sp>
          <p:nvSpPr>
            <p:cNvPr id="8" name="Google Shape;390;p26">
              <a:extLst>
                <a:ext uri="{FF2B5EF4-FFF2-40B4-BE49-F238E27FC236}">
                  <a16:creationId xmlns:a16="http://schemas.microsoft.com/office/drawing/2014/main" id="{EEC1F762-81E2-5546-8FBC-BCD66040AA50}"/>
                </a:ext>
              </a:extLst>
            </p:cNvPr>
            <p:cNvSpPr/>
            <p:nvPr/>
          </p:nvSpPr>
          <p:spPr>
            <a:xfrm>
              <a:off x="1818391" y="1104860"/>
              <a:ext cx="228600" cy="219075"/>
            </a:xfrm>
            <a:custGeom>
              <a:avLst/>
              <a:gdLst/>
              <a:ahLst/>
              <a:cxnLst/>
              <a:rect l="l" t="t" r="r" b="b"/>
              <a:pathLst>
                <a:path w="228600" h="219075" extrusionOk="0">
                  <a:moveTo>
                    <a:pt x="171736" y="187652"/>
                  </a:moveTo>
                  <a:cubicBezTo>
                    <a:pt x="177260" y="183556"/>
                    <a:pt x="183918" y="181937"/>
                    <a:pt x="190405" y="180318"/>
                  </a:cubicBezTo>
                  <a:cubicBezTo>
                    <a:pt x="195824" y="178889"/>
                    <a:pt x="202025" y="177365"/>
                    <a:pt x="203930" y="174793"/>
                  </a:cubicBezTo>
                  <a:cubicBezTo>
                    <a:pt x="205730" y="172222"/>
                    <a:pt x="205349" y="165935"/>
                    <a:pt x="204968" y="160411"/>
                  </a:cubicBezTo>
                  <a:cubicBezTo>
                    <a:pt x="204587" y="154029"/>
                    <a:pt x="204111" y="146790"/>
                    <a:pt x="206216" y="140218"/>
                  </a:cubicBezTo>
                  <a:cubicBezTo>
                    <a:pt x="208312" y="133836"/>
                    <a:pt x="212693" y="128597"/>
                    <a:pt x="216875" y="123644"/>
                  </a:cubicBezTo>
                  <a:cubicBezTo>
                    <a:pt x="220685" y="118977"/>
                    <a:pt x="224685" y="114319"/>
                    <a:pt x="224685" y="110785"/>
                  </a:cubicBezTo>
                  <a:cubicBezTo>
                    <a:pt x="224685" y="107356"/>
                    <a:pt x="220685" y="102594"/>
                    <a:pt x="216779" y="98022"/>
                  </a:cubicBezTo>
                  <a:cubicBezTo>
                    <a:pt x="212598" y="92974"/>
                    <a:pt x="208302" y="87830"/>
                    <a:pt x="206216" y="81448"/>
                  </a:cubicBezTo>
                  <a:cubicBezTo>
                    <a:pt x="204025" y="74876"/>
                    <a:pt x="204492" y="67637"/>
                    <a:pt x="204968" y="61255"/>
                  </a:cubicBezTo>
                  <a:cubicBezTo>
                    <a:pt x="205349" y="55731"/>
                    <a:pt x="205730" y="49444"/>
                    <a:pt x="203930" y="46873"/>
                  </a:cubicBezTo>
                  <a:cubicBezTo>
                    <a:pt x="202025" y="44291"/>
                    <a:pt x="195824" y="42767"/>
                    <a:pt x="190405" y="41348"/>
                  </a:cubicBezTo>
                  <a:cubicBezTo>
                    <a:pt x="183918" y="39729"/>
                    <a:pt x="177260" y="38005"/>
                    <a:pt x="171736" y="34004"/>
                  </a:cubicBezTo>
                  <a:cubicBezTo>
                    <a:pt x="166211" y="30004"/>
                    <a:pt x="162592" y="24203"/>
                    <a:pt x="159067" y="18574"/>
                  </a:cubicBezTo>
                  <a:cubicBezTo>
                    <a:pt x="156019" y="13811"/>
                    <a:pt x="152686" y="8391"/>
                    <a:pt x="149542" y="7334"/>
                  </a:cubicBezTo>
                  <a:cubicBezTo>
                    <a:pt x="149066" y="7239"/>
                    <a:pt x="148580" y="7144"/>
                    <a:pt x="148018" y="7144"/>
                  </a:cubicBezTo>
                  <a:cubicBezTo>
                    <a:pt x="144875" y="7144"/>
                    <a:pt x="140294" y="8944"/>
                    <a:pt x="135826" y="10763"/>
                  </a:cubicBezTo>
                  <a:cubicBezTo>
                    <a:pt x="129826" y="13144"/>
                    <a:pt x="122968" y="15907"/>
                    <a:pt x="115919" y="15907"/>
                  </a:cubicBezTo>
                  <a:cubicBezTo>
                    <a:pt x="108775" y="15907"/>
                    <a:pt x="102013" y="13144"/>
                    <a:pt x="96012" y="10763"/>
                  </a:cubicBezTo>
                  <a:cubicBezTo>
                    <a:pt x="91535" y="8954"/>
                    <a:pt x="86963" y="7144"/>
                    <a:pt x="83820" y="7144"/>
                  </a:cubicBezTo>
                  <a:cubicBezTo>
                    <a:pt x="83153" y="7144"/>
                    <a:pt x="82677" y="7239"/>
                    <a:pt x="82296" y="7334"/>
                  </a:cubicBezTo>
                  <a:cubicBezTo>
                    <a:pt x="79153" y="8382"/>
                    <a:pt x="75724" y="13811"/>
                    <a:pt x="72771" y="18574"/>
                  </a:cubicBezTo>
                  <a:cubicBezTo>
                    <a:pt x="69247" y="24203"/>
                    <a:pt x="65627" y="30004"/>
                    <a:pt x="60103" y="34004"/>
                  </a:cubicBezTo>
                  <a:cubicBezTo>
                    <a:pt x="54578" y="38005"/>
                    <a:pt x="47911" y="39729"/>
                    <a:pt x="41434" y="41348"/>
                  </a:cubicBezTo>
                  <a:cubicBezTo>
                    <a:pt x="36004" y="42767"/>
                    <a:pt x="29813" y="44301"/>
                    <a:pt x="27908" y="46873"/>
                  </a:cubicBezTo>
                  <a:cubicBezTo>
                    <a:pt x="26098" y="49444"/>
                    <a:pt x="26479" y="55731"/>
                    <a:pt x="26860" y="61255"/>
                  </a:cubicBezTo>
                  <a:cubicBezTo>
                    <a:pt x="27241" y="67637"/>
                    <a:pt x="27718" y="74876"/>
                    <a:pt x="25622" y="81448"/>
                  </a:cubicBezTo>
                  <a:cubicBezTo>
                    <a:pt x="23527" y="87830"/>
                    <a:pt x="19145" y="92974"/>
                    <a:pt x="14954" y="98022"/>
                  </a:cubicBezTo>
                  <a:cubicBezTo>
                    <a:pt x="11144" y="102584"/>
                    <a:pt x="7144" y="107347"/>
                    <a:pt x="7144" y="110785"/>
                  </a:cubicBezTo>
                  <a:cubicBezTo>
                    <a:pt x="7144" y="114310"/>
                    <a:pt x="11144" y="119072"/>
                    <a:pt x="14954" y="123644"/>
                  </a:cubicBezTo>
                  <a:cubicBezTo>
                    <a:pt x="19145" y="128607"/>
                    <a:pt x="23527" y="133836"/>
                    <a:pt x="25622" y="140218"/>
                  </a:cubicBezTo>
                  <a:cubicBezTo>
                    <a:pt x="27718" y="146790"/>
                    <a:pt x="27241" y="154029"/>
                    <a:pt x="26860" y="160411"/>
                  </a:cubicBezTo>
                  <a:cubicBezTo>
                    <a:pt x="26479" y="165935"/>
                    <a:pt x="26098" y="172222"/>
                    <a:pt x="27908" y="174793"/>
                  </a:cubicBezTo>
                  <a:cubicBezTo>
                    <a:pt x="29813" y="177375"/>
                    <a:pt x="36004" y="178889"/>
                    <a:pt x="41434" y="180318"/>
                  </a:cubicBezTo>
                  <a:cubicBezTo>
                    <a:pt x="47911" y="181937"/>
                    <a:pt x="54578" y="183556"/>
                    <a:pt x="60103" y="187652"/>
                  </a:cubicBezTo>
                  <a:cubicBezTo>
                    <a:pt x="65627" y="191662"/>
                    <a:pt x="69247" y="197463"/>
                    <a:pt x="72771" y="203083"/>
                  </a:cubicBezTo>
                  <a:cubicBezTo>
                    <a:pt x="75819" y="207845"/>
                    <a:pt x="79153" y="213274"/>
                    <a:pt x="82296" y="214332"/>
                  </a:cubicBezTo>
                  <a:cubicBezTo>
                    <a:pt x="82772" y="214427"/>
                    <a:pt x="83248" y="214522"/>
                    <a:pt x="83820" y="214522"/>
                  </a:cubicBezTo>
                  <a:cubicBezTo>
                    <a:pt x="86963" y="214522"/>
                    <a:pt x="91535" y="212722"/>
                    <a:pt x="96012" y="210903"/>
                  </a:cubicBezTo>
                  <a:cubicBezTo>
                    <a:pt x="99346" y="209569"/>
                    <a:pt x="102870" y="208140"/>
                    <a:pt x="106585" y="207188"/>
                  </a:cubicBezTo>
                  <a:cubicBezTo>
                    <a:pt x="106680" y="207083"/>
                    <a:pt x="106870" y="207083"/>
                    <a:pt x="106966" y="207083"/>
                  </a:cubicBezTo>
                  <a:cubicBezTo>
                    <a:pt x="109918" y="206331"/>
                    <a:pt x="112871" y="205750"/>
                    <a:pt x="115919" y="205750"/>
                  </a:cubicBezTo>
                  <a:cubicBezTo>
                    <a:pt x="118967" y="205750"/>
                    <a:pt x="122015" y="206331"/>
                    <a:pt x="124873" y="207083"/>
                  </a:cubicBezTo>
                  <a:cubicBezTo>
                    <a:pt x="125063" y="207083"/>
                    <a:pt x="125149" y="207083"/>
                    <a:pt x="125254" y="207188"/>
                  </a:cubicBezTo>
                  <a:cubicBezTo>
                    <a:pt x="128968" y="208140"/>
                    <a:pt x="132493" y="209569"/>
                    <a:pt x="135817" y="210903"/>
                  </a:cubicBezTo>
                  <a:cubicBezTo>
                    <a:pt x="140294" y="212712"/>
                    <a:pt x="144866" y="214522"/>
                    <a:pt x="148009" y="214522"/>
                  </a:cubicBezTo>
                  <a:cubicBezTo>
                    <a:pt x="148580" y="214522"/>
                    <a:pt x="149152" y="214427"/>
                    <a:pt x="149533" y="214332"/>
                  </a:cubicBezTo>
                  <a:cubicBezTo>
                    <a:pt x="152676" y="213284"/>
                    <a:pt x="156096" y="207845"/>
                    <a:pt x="159058" y="203083"/>
                  </a:cubicBezTo>
                  <a:cubicBezTo>
                    <a:pt x="162592" y="197463"/>
                    <a:pt x="166211" y="191653"/>
                    <a:pt x="171736" y="187652"/>
                  </a:cubicBezTo>
                  <a:close/>
                  <a:moveTo>
                    <a:pt x="115919" y="45158"/>
                  </a:moveTo>
                  <a:cubicBezTo>
                    <a:pt x="152114" y="45158"/>
                    <a:pt x="181546" y="74600"/>
                    <a:pt x="181546" y="110795"/>
                  </a:cubicBezTo>
                  <a:cubicBezTo>
                    <a:pt x="181546" y="146990"/>
                    <a:pt x="152114" y="176508"/>
                    <a:pt x="115919" y="176508"/>
                  </a:cubicBezTo>
                  <a:cubicBezTo>
                    <a:pt x="79724" y="176508"/>
                    <a:pt x="50292" y="146980"/>
                    <a:pt x="50292" y="110795"/>
                  </a:cubicBezTo>
                  <a:cubicBezTo>
                    <a:pt x="50292" y="74609"/>
                    <a:pt x="79724" y="45158"/>
                    <a:pt x="115919" y="45158"/>
                  </a:cubicBezTo>
                  <a:close/>
                </a:path>
              </a:pathLst>
            </a:custGeom>
            <a:solidFill>
              <a:srgbClr val="444444"/>
            </a:solidFill>
            <a:ln>
              <a:noFill/>
            </a:ln>
          </p:spPr>
          <p:txBody>
            <a:bodyPr spcFirstLastPara="1" wrap="square" lIns="121900" tIns="60933" rIns="121900" bIns="60933" anchor="ctr" anchorCtr="0">
              <a:noAutofit/>
            </a:bodyPr>
            <a:lstStyle/>
            <a:p>
              <a:endParaRPr sz="2400">
                <a:solidFill>
                  <a:srgbClr val="000000"/>
                </a:solidFill>
                <a:latin typeface="Calibri"/>
                <a:ea typeface="Calibri"/>
                <a:cs typeface="Calibri"/>
                <a:sym typeface="Calibri"/>
              </a:endParaRPr>
            </a:p>
          </p:txBody>
        </p:sp>
        <p:sp>
          <p:nvSpPr>
            <p:cNvPr id="9" name="Google Shape;391;p26">
              <a:extLst>
                <a:ext uri="{FF2B5EF4-FFF2-40B4-BE49-F238E27FC236}">
                  <a16:creationId xmlns:a16="http://schemas.microsoft.com/office/drawing/2014/main" id="{EAA0B058-94FA-A24D-8EE7-5DB055C15480}"/>
                </a:ext>
              </a:extLst>
            </p:cNvPr>
            <p:cNvSpPr/>
            <p:nvPr/>
          </p:nvSpPr>
          <p:spPr>
            <a:xfrm>
              <a:off x="2226442" y="1220694"/>
              <a:ext cx="114300" cy="76200"/>
            </a:xfrm>
            <a:custGeom>
              <a:avLst/>
              <a:gdLst/>
              <a:ahLst/>
              <a:cxnLst/>
              <a:rect l="l" t="t" r="r" b="b"/>
              <a:pathLst>
                <a:path w="114300" h="76200" extrusionOk="0">
                  <a:moveTo>
                    <a:pt x="7144" y="25432"/>
                  </a:moveTo>
                  <a:cubicBezTo>
                    <a:pt x="7144" y="25527"/>
                    <a:pt x="7144" y="25527"/>
                    <a:pt x="7144" y="25527"/>
                  </a:cubicBezTo>
                  <a:cubicBezTo>
                    <a:pt x="7144" y="53140"/>
                    <a:pt x="29623" y="75628"/>
                    <a:pt x="57245" y="75628"/>
                  </a:cubicBezTo>
                  <a:cubicBezTo>
                    <a:pt x="84868" y="75628"/>
                    <a:pt x="107356" y="53149"/>
                    <a:pt x="107356" y="25527"/>
                  </a:cubicBezTo>
                  <a:lnTo>
                    <a:pt x="107356" y="7144"/>
                  </a:lnTo>
                  <a:lnTo>
                    <a:pt x="7144" y="7144"/>
                  </a:lnTo>
                  <a:lnTo>
                    <a:pt x="7144" y="25432"/>
                  </a:lnTo>
                  <a:close/>
                </a:path>
              </a:pathLst>
            </a:custGeom>
            <a:solidFill>
              <a:srgbClr val="444444"/>
            </a:solidFill>
            <a:ln>
              <a:noFill/>
            </a:ln>
          </p:spPr>
          <p:txBody>
            <a:bodyPr spcFirstLastPara="1" wrap="square" lIns="121900" tIns="60933" rIns="121900" bIns="60933" anchor="ctr" anchorCtr="0">
              <a:noAutofit/>
            </a:bodyPr>
            <a:lstStyle/>
            <a:p>
              <a:endParaRPr sz="2400">
                <a:solidFill>
                  <a:srgbClr val="000000"/>
                </a:solidFill>
                <a:latin typeface="Calibri"/>
                <a:ea typeface="Calibri"/>
                <a:cs typeface="Calibri"/>
                <a:sym typeface="Calibri"/>
              </a:endParaRPr>
            </a:p>
          </p:txBody>
        </p:sp>
        <p:sp>
          <p:nvSpPr>
            <p:cNvPr id="10" name="Google Shape;392;p26">
              <a:extLst>
                <a:ext uri="{FF2B5EF4-FFF2-40B4-BE49-F238E27FC236}">
                  <a16:creationId xmlns:a16="http://schemas.microsoft.com/office/drawing/2014/main" id="{392E80CD-21CC-FC4F-A4BA-327FB7497EF2}"/>
                </a:ext>
              </a:extLst>
            </p:cNvPr>
            <p:cNvSpPr/>
            <p:nvPr/>
          </p:nvSpPr>
          <p:spPr>
            <a:xfrm>
              <a:off x="1527688" y="544704"/>
              <a:ext cx="114300" cy="76200"/>
            </a:xfrm>
            <a:custGeom>
              <a:avLst/>
              <a:gdLst/>
              <a:ahLst/>
              <a:cxnLst/>
              <a:rect l="l" t="t" r="r" b="b"/>
              <a:pathLst>
                <a:path w="114300" h="76200" extrusionOk="0">
                  <a:moveTo>
                    <a:pt x="107347" y="57245"/>
                  </a:moveTo>
                  <a:cubicBezTo>
                    <a:pt x="107347" y="29623"/>
                    <a:pt x="84868" y="7144"/>
                    <a:pt x="57245" y="7144"/>
                  </a:cubicBezTo>
                  <a:cubicBezTo>
                    <a:pt x="29623" y="7144"/>
                    <a:pt x="7144" y="29623"/>
                    <a:pt x="7144" y="57245"/>
                  </a:cubicBezTo>
                  <a:lnTo>
                    <a:pt x="7144" y="75533"/>
                  </a:lnTo>
                  <a:lnTo>
                    <a:pt x="107347" y="75533"/>
                  </a:lnTo>
                  <a:lnTo>
                    <a:pt x="107347" y="57245"/>
                  </a:lnTo>
                  <a:close/>
                </a:path>
              </a:pathLst>
            </a:custGeom>
            <a:solidFill>
              <a:srgbClr val="444444"/>
            </a:solidFill>
            <a:ln>
              <a:noFill/>
            </a:ln>
          </p:spPr>
          <p:txBody>
            <a:bodyPr spcFirstLastPara="1" wrap="square" lIns="121900" tIns="60933" rIns="121900" bIns="60933" anchor="ctr" anchorCtr="0">
              <a:noAutofit/>
            </a:bodyPr>
            <a:lstStyle/>
            <a:p>
              <a:endParaRPr sz="2400">
                <a:solidFill>
                  <a:srgbClr val="000000"/>
                </a:solidFill>
                <a:latin typeface="Calibri"/>
                <a:ea typeface="Calibri"/>
                <a:cs typeface="Calibri"/>
                <a:sym typeface="Calibri"/>
              </a:endParaRPr>
            </a:p>
          </p:txBody>
        </p:sp>
        <p:sp>
          <p:nvSpPr>
            <p:cNvPr id="11" name="Google Shape;393;p26">
              <a:extLst>
                <a:ext uri="{FF2B5EF4-FFF2-40B4-BE49-F238E27FC236}">
                  <a16:creationId xmlns:a16="http://schemas.microsoft.com/office/drawing/2014/main" id="{FE1AF89E-6A82-214B-901F-18600919A7A2}"/>
                </a:ext>
              </a:extLst>
            </p:cNvPr>
            <p:cNvSpPr/>
            <p:nvPr/>
          </p:nvSpPr>
          <p:spPr>
            <a:xfrm>
              <a:off x="1527688" y="632049"/>
              <a:ext cx="809625" cy="581025"/>
            </a:xfrm>
            <a:custGeom>
              <a:avLst/>
              <a:gdLst/>
              <a:ahLst/>
              <a:cxnLst/>
              <a:rect l="l" t="t" r="r" b="b"/>
              <a:pathLst>
                <a:path w="809625" h="581025" extrusionOk="0">
                  <a:moveTo>
                    <a:pt x="791432" y="21812"/>
                  </a:moveTo>
                  <a:cubicBezTo>
                    <a:pt x="782288" y="12764"/>
                    <a:pt x="769801" y="7144"/>
                    <a:pt x="755990" y="7144"/>
                  </a:cubicBezTo>
                  <a:lnTo>
                    <a:pt x="406622" y="7144"/>
                  </a:lnTo>
                  <a:cubicBezTo>
                    <a:pt x="406622" y="7144"/>
                    <a:pt x="406622" y="7144"/>
                    <a:pt x="406527" y="7144"/>
                  </a:cubicBezTo>
                  <a:lnTo>
                    <a:pt x="7144" y="7144"/>
                  </a:lnTo>
                  <a:lnTo>
                    <a:pt x="7144" y="526733"/>
                  </a:lnTo>
                  <a:cubicBezTo>
                    <a:pt x="7144" y="526733"/>
                    <a:pt x="7144" y="526733"/>
                    <a:pt x="7144" y="526828"/>
                  </a:cubicBezTo>
                  <a:cubicBezTo>
                    <a:pt x="7144" y="540639"/>
                    <a:pt x="12763" y="553117"/>
                    <a:pt x="21812" y="562165"/>
                  </a:cubicBezTo>
                  <a:cubicBezTo>
                    <a:pt x="30956" y="571214"/>
                    <a:pt x="43434" y="576834"/>
                    <a:pt x="57245" y="576834"/>
                  </a:cubicBezTo>
                  <a:lnTo>
                    <a:pt x="279844" y="576834"/>
                  </a:lnTo>
                  <a:cubicBezTo>
                    <a:pt x="281845" y="569690"/>
                    <a:pt x="286703" y="563880"/>
                    <a:pt x="291179" y="558641"/>
                  </a:cubicBezTo>
                  <a:cubicBezTo>
                    <a:pt x="294227" y="555022"/>
                    <a:pt x="297275" y="551297"/>
                    <a:pt x="298228" y="548450"/>
                  </a:cubicBezTo>
                  <a:cubicBezTo>
                    <a:pt x="299276" y="545211"/>
                    <a:pt x="298990" y="540163"/>
                    <a:pt x="298609" y="535305"/>
                  </a:cubicBezTo>
                  <a:cubicBezTo>
                    <a:pt x="298037" y="526542"/>
                    <a:pt x="297466" y="516541"/>
                    <a:pt x="303276" y="508540"/>
                  </a:cubicBezTo>
                  <a:cubicBezTo>
                    <a:pt x="309182" y="500348"/>
                    <a:pt x="318897" y="497967"/>
                    <a:pt x="327469" y="495776"/>
                  </a:cubicBezTo>
                  <a:cubicBezTo>
                    <a:pt x="332137" y="494528"/>
                    <a:pt x="337090" y="493395"/>
                    <a:pt x="339662" y="491490"/>
                  </a:cubicBezTo>
                  <a:cubicBezTo>
                    <a:pt x="342233" y="489585"/>
                    <a:pt x="344805" y="485384"/>
                    <a:pt x="347377" y="481298"/>
                  </a:cubicBezTo>
                  <a:cubicBezTo>
                    <a:pt x="352139" y="473773"/>
                    <a:pt x="357473" y="465201"/>
                    <a:pt x="367189" y="462058"/>
                  </a:cubicBezTo>
                  <a:cubicBezTo>
                    <a:pt x="369475" y="461391"/>
                    <a:pt x="371951" y="461010"/>
                    <a:pt x="374523" y="461010"/>
                  </a:cubicBezTo>
                  <a:cubicBezTo>
                    <a:pt x="381286" y="461010"/>
                    <a:pt x="387572" y="463487"/>
                    <a:pt x="393764" y="465963"/>
                  </a:cubicBezTo>
                  <a:cubicBezTo>
                    <a:pt x="398336" y="467773"/>
                    <a:pt x="403193" y="469687"/>
                    <a:pt x="406622" y="469687"/>
                  </a:cubicBezTo>
                  <a:cubicBezTo>
                    <a:pt x="410051" y="469687"/>
                    <a:pt x="414909" y="467782"/>
                    <a:pt x="419481" y="465963"/>
                  </a:cubicBezTo>
                  <a:cubicBezTo>
                    <a:pt x="425672" y="463487"/>
                    <a:pt x="431968" y="461010"/>
                    <a:pt x="438731" y="461010"/>
                  </a:cubicBezTo>
                  <a:cubicBezTo>
                    <a:pt x="441303" y="461010"/>
                    <a:pt x="443779" y="461391"/>
                    <a:pt x="446065" y="462058"/>
                  </a:cubicBezTo>
                  <a:cubicBezTo>
                    <a:pt x="455790" y="465191"/>
                    <a:pt x="461115" y="473764"/>
                    <a:pt x="465877" y="481298"/>
                  </a:cubicBezTo>
                  <a:cubicBezTo>
                    <a:pt x="468459" y="485394"/>
                    <a:pt x="471021" y="489585"/>
                    <a:pt x="473602" y="491490"/>
                  </a:cubicBezTo>
                  <a:cubicBezTo>
                    <a:pt x="476174" y="493395"/>
                    <a:pt x="481127" y="494528"/>
                    <a:pt x="485785" y="495776"/>
                  </a:cubicBezTo>
                  <a:cubicBezTo>
                    <a:pt x="494357" y="497957"/>
                    <a:pt x="504082" y="500339"/>
                    <a:pt x="509978" y="508540"/>
                  </a:cubicBezTo>
                  <a:cubicBezTo>
                    <a:pt x="515788" y="516541"/>
                    <a:pt x="515226" y="526542"/>
                    <a:pt x="514645" y="535305"/>
                  </a:cubicBezTo>
                  <a:cubicBezTo>
                    <a:pt x="514264" y="540163"/>
                    <a:pt x="513979" y="545211"/>
                    <a:pt x="515026" y="548450"/>
                  </a:cubicBezTo>
                  <a:cubicBezTo>
                    <a:pt x="515884" y="551307"/>
                    <a:pt x="519027" y="555022"/>
                    <a:pt x="522075" y="558641"/>
                  </a:cubicBezTo>
                  <a:cubicBezTo>
                    <a:pt x="526456" y="563880"/>
                    <a:pt x="531400" y="569690"/>
                    <a:pt x="533400" y="576834"/>
                  </a:cubicBezTo>
                  <a:lnTo>
                    <a:pt x="806101" y="576834"/>
                  </a:lnTo>
                  <a:lnTo>
                    <a:pt x="806101" y="57341"/>
                  </a:lnTo>
                  <a:cubicBezTo>
                    <a:pt x="806101" y="57245"/>
                    <a:pt x="806101" y="57245"/>
                    <a:pt x="806101" y="57245"/>
                  </a:cubicBezTo>
                  <a:cubicBezTo>
                    <a:pt x="806101" y="43434"/>
                    <a:pt x="800481" y="30861"/>
                    <a:pt x="791432" y="21812"/>
                  </a:cubicBezTo>
                  <a:close/>
                  <a:moveTo>
                    <a:pt x="222409" y="70866"/>
                  </a:moveTo>
                  <a:cubicBezTo>
                    <a:pt x="222409" y="65627"/>
                    <a:pt x="226695" y="61341"/>
                    <a:pt x="231934" y="61341"/>
                  </a:cubicBezTo>
                  <a:lnTo>
                    <a:pt x="581311" y="61341"/>
                  </a:lnTo>
                  <a:cubicBezTo>
                    <a:pt x="586550" y="61341"/>
                    <a:pt x="590836" y="65627"/>
                    <a:pt x="590836" y="70866"/>
                  </a:cubicBezTo>
                  <a:lnTo>
                    <a:pt x="590836" y="127921"/>
                  </a:lnTo>
                  <a:cubicBezTo>
                    <a:pt x="590836" y="133160"/>
                    <a:pt x="586550" y="137446"/>
                    <a:pt x="581311" y="137446"/>
                  </a:cubicBezTo>
                  <a:lnTo>
                    <a:pt x="231934" y="137446"/>
                  </a:lnTo>
                  <a:cubicBezTo>
                    <a:pt x="226695" y="137446"/>
                    <a:pt x="222409" y="133160"/>
                    <a:pt x="222409" y="127921"/>
                  </a:cubicBezTo>
                  <a:lnTo>
                    <a:pt x="222409" y="70866"/>
                  </a:lnTo>
                  <a:close/>
                  <a:moveTo>
                    <a:pt x="726662" y="423005"/>
                  </a:moveTo>
                  <a:lnTo>
                    <a:pt x="86582" y="423005"/>
                  </a:lnTo>
                  <a:cubicBezTo>
                    <a:pt x="81344" y="423005"/>
                    <a:pt x="77057" y="418719"/>
                    <a:pt x="77057" y="413575"/>
                  </a:cubicBezTo>
                  <a:cubicBezTo>
                    <a:pt x="77057" y="408337"/>
                    <a:pt x="81344" y="404050"/>
                    <a:pt x="86582" y="404050"/>
                  </a:cubicBezTo>
                  <a:lnTo>
                    <a:pt x="726662" y="404050"/>
                  </a:lnTo>
                  <a:cubicBezTo>
                    <a:pt x="731911" y="404050"/>
                    <a:pt x="736187" y="408337"/>
                    <a:pt x="736187" y="413575"/>
                  </a:cubicBezTo>
                  <a:cubicBezTo>
                    <a:pt x="736187" y="418814"/>
                    <a:pt x="731901" y="423005"/>
                    <a:pt x="726662" y="423005"/>
                  </a:cubicBezTo>
                  <a:close/>
                  <a:moveTo>
                    <a:pt x="726662" y="365855"/>
                  </a:moveTo>
                  <a:lnTo>
                    <a:pt x="86582" y="365855"/>
                  </a:lnTo>
                  <a:cubicBezTo>
                    <a:pt x="81344" y="365855"/>
                    <a:pt x="77057" y="361674"/>
                    <a:pt x="77057" y="356425"/>
                  </a:cubicBezTo>
                  <a:cubicBezTo>
                    <a:pt x="77057" y="351187"/>
                    <a:pt x="81344" y="346900"/>
                    <a:pt x="86582" y="346900"/>
                  </a:cubicBezTo>
                  <a:lnTo>
                    <a:pt x="726662" y="346900"/>
                  </a:lnTo>
                  <a:cubicBezTo>
                    <a:pt x="731911" y="346900"/>
                    <a:pt x="736187" y="351187"/>
                    <a:pt x="736187" y="356425"/>
                  </a:cubicBezTo>
                  <a:cubicBezTo>
                    <a:pt x="736187" y="361664"/>
                    <a:pt x="731901" y="365855"/>
                    <a:pt x="726662" y="365855"/>
                  </a:cubicBezTo>
                  <a:close/>
                  <a:moveTo>
                    <a:pt x="726662" y="308800"/>
                  </a:moveTo>
                  <a:lnTo>
                    <a:pt x="86582" y="308800"/>
                  </a:lnTo>
                  <a:cubicBezTo>
                    <a:pt x="81344" y="308800"/>
                    <a:pt x="77057" y="304514"/>
                    <a:pt x="77057" y="299275"/>
                  </a:cubicBezTo>
                  <a:cubicBezTo>
                    <a:pt x="77057" y="294037"/>
                    <a:pt x="81344" y="289846"/>
                    <a:pt x="86582" y="289846"/>
                  </a:cubicBezTo>
                  <a:lnTo>
                    <a:pt x="726662" y="289846"/>
                  </a:lnTo>
                  <a:cubicBezTo>
                    <a:pt x="731911" y="289846"/>
                    <a:pt x="736187" y="294037"/>
                    <a:pt x="736187" y="299275"/>
                  </a:cubicBezTo>
                  <a:cubicBezTo>
                    <a:pt x="736187" y="304514"/>
                    <a:pt x="731901" y="308800"/>
                    <a:pt x="726662" y="308800"/>
                  </a:cubicBezTo>
                  <a:close/>
                  <a:moveTo>
                    <a:pt x="726662" y="251650"/>
                  </a:moveTo>
                  <a:lnTo>
                    <a:pt x="86582" y="251650"/>
                  </a:lnTo>
                  <a:cubicBezTo>
                    <a:pt x="81344" y="251650"/>
                    <a:pt x="77057" y="247460"/>
                    <a:pt x="77057" y="242221"/>
                  </a:cubicBezTo>
                  <a:cubicBezTo>
                    <a:pt x="77057" y="236982"/>
                    <a:pt x="81344" y="232696"/>
                    <a:pt x="86582" y="232696"/>
                  </a:cubicBezTo>
                  <a:lnTo>
                    <a:pt x="726662" y="232696"/>
                  </a:lnTo>
                  <a:cubicBezTo>
                    <a:pt x="731911" y="232696"/>
                    <a:pt x="736187" y="236982"/>
                    <a:pt x="736187" y="242221"/>
                  </a:cubicBezTo>
                  <a:cubicBezTo>
                    <a:pt x="736187" y="247460"/>
                    <a:pt x="731901" y="251650"/>
                    <a:pt x="726662" y="251650"/>
                  </a:cubicBezTo>
                  <a:close/>
                  <a:moveTo>
                    <a:pt x="726662" y="194500"/>
                  </a:moveTo>
                  <a:lnTo>
                    <a:pt x="86582" y="194500"/>
                  </a:lnTo>
                  <a:cubicBezTo>
                    <a:pt x="81344" y="194500"/>
                    <a:pt x="77057" y="190310"/>
                    <a:pt x="77057" y="185071"/>
                  </a:cubicBezTo>
                  <a:cubicBezTo>
                    <a:pt x="77057" y="179832"/>
                    <a:pt x="81344" y="175546"/>
                    <a:pt x="86582" y="175546"/>
                  </a:cubicBezTo>
                  <a:lnTo>
                    <a:pt x="726662" y="175546"/>
                  </a:lnTo>
                  <a:cubicBezTo>
                    <a:pt x="731911" y="175546"/>
                    <a:pt x="736187" y="179832"/>
                    <a:pt x="736187" y="185071"/>
                  </a:cubicBezTo>
                  <a:cubicBezTo>
                    <a:pt x="736187" y="190310"/>
                    <a:pt x="731901" y="194500"/>
                    <a:pt x="726662" y="194500"/>
                  </a:cubicBezTo>
                  <a:close/>
                </a:path>
              </a:pathLst>
            </a:custGeom>
            <a:solidFill>
              <a:srgbClr val="444444"/>
            </a:solidFill>
            <a:ln>
              <a:noFill/>
            </a:ln>
          </p:spPr>
          <p:txBody>
            <a:bodyPr spcFirstLastPara="1" wrap="square" lIns="121900" tIns="60933" rIns="121900" bIns="60933" anchor="ctr" anchorCtr="0">
              <a:noAutofit/>
            </a:bodyPr>
            <a:lstStyle/>
            <a:p>
              <a:endParaRPr sz="2400">
                <a:solidFill>
                  <a:srgbClr val="000000"/>
                </a:solidFill>
                <a:latin typeface="Calibri"/>
                <a:ea typeface="Calibri"/>
                <a:cs typeface="Calibri"/>
                <a:sym typeface="Calibri"/>
              </a:endParaRPr>
            </a:p>
          </p:txBody>
        </p:sp>
        <p:sp>
          <p:nvSpPr>
            <p:cNvPr id="12" name="Google Shape;394;p26">
              <a:extLst>
                <a:ext uri="{FF2B5EF4-FFF2-40B4-BE49-F238E27FC236}">
                  <a16:creationId xmlns:a16="http://schemas.microsoft.com/office/drawing/2014/main" id="{CED2FEBC-8FFD-EA48-8D7F-E9E5096DD622}"/>
                </a:ext>
              </a:extLst>
            </p:cNvPr>
            <p:cNvSpPr/>
            <p:nvPr/>
          </p:nvSpPr>
          <p:spPr>
            <a:xfrm>
              <a:off x="1761908" y="705201"/>
              <a:ext cx="342900" cy="47625"/>
            </a:xfrm>
            <a:custGeom>
              <a:avLst/>
              <a:gdLst/>
              <a:ahLst/>
              <a:cxnLst/>
              <a:rect l="l" t="t" r="r" b="b"/>
              <a:pathLst>
                <a:path w="342900" h="47625" extrusionOk="0">
                  <a:moveTo>
                    <a:pt x="7144" y="7144"/>
                  </a:moveTo>
                  <a:lnTo>
                    <a:pt x="337661" y="7144"/>
                  </a:lnTo>
                  <a:lnTo>
                    <a:pt x="337661" y="45339"/>
                  </a:lnTo>
                  <a:lnTo>
                    <a:pt x="7144" y="45339"/>
                  </a:lnTo>
                  <a:close/>
                </a:path>
              </a:pathLst>
            </a:custGeom>
            <a:solidFill>
              <a:srgbClr val="444444"/>
            </a:solidFill>
            <a:ln>
              <a:noFill/>
            </a:ln>
          </p:spPr>
          <p:txBody>
            <a:bodyPr spcFirstLastPara="1" wrap="square" lIns="121900" tIns="60933" rIns="121900" bIns="60933" anchor="ctr" anchorCtr="0">
              <a:noAutofit/>
            </a:bodyPr>
            <a:lstStyle/>
            <a:p>
              <a:endParaRPr sz="2400">
                <a:solidFill>
                  <a:srgbClr val="000000"/>
                </a:solidFill>
                <a:latin typeface="Calibri"/>
                <a:ea typeface="Calibri"/>
                <a:cs typeface="Calibri"/>
                <a:sym typeface="Calibri"/>
              </a:endParaRPr>
            </a:p>
          </p:txBody>
        </p:sp>
      </p:grpSp>
    </p:spTree>
    <p:extLst>
      <p:ext uri="{BB962C8B-B14F-4D97-AF65-F5344CB8AC3E}">
        <p14:creationId xmlns:p14="http://schemas.microsoft.com/office/powerpoint/2010/main" val="945034056"/>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165</a:t>
            </a:fld>
            <a:endParaRPr lang="en-US" sz="1600">
              <a:solidFill>
                <a:schemeClr val="dk1"/>
              </a:solidFill>
              <a:latin typeface="Calibri"/>
              <a:ea typeface="Calibri"/>
              <a:cs typeface="Calibri"/>
              <a:sym typeface="Calibri"/>
            </a:endParaRPr>
          </a:p>
        </p:txBody>
      </p:sp>
      <p:sp>
        <p:nvSpPr>
          <p:cNvPr id="3" name="Text Placeholder 2"/>
          <p:cNvSpPr>
            <a:spLocks noGrp="1"/>
          </p:cNvSpPr>
          <p:nvPr>
            <p:ph type="body" sz="quarter" idx="10"/>
          </p:nvPr>
        </p:nvSpPr>
        <p:spPr/>
        <p:txBody>
          <a:bodyPr/>
          <a:lstStyle/>
          <a:p>
            <a:pPr marL="177800" indent="0">
              <a:lnSpc>
                <a:spcPct val="100000"/>
              </a:lnSpc>
              <a:spcBef>
                <a:spcPts val="0"/>
              </a:spcBef>
              <a:buNone/>
            </a:pPr>
            <a:r>
              <a:rPr lang="en-US" sz="3200" dirty="0">
                <a:solidFill>
                  <a:schemeClr val="tx1">
                    <a:lumMod val="75000"/>
                  </a:schemeClr>
                </a:solidFill>
              </a:rPr>
              <a:t>Series of tasks, submission of artifacts, and reflections structured around the ADDIE instructional design model. </a:t>
            </a:r>
          </a:p>
          <a:p>
            <a:pPr>
              <a:lnSpc>
                <a:spcPct val="100000"/>
              </a:lnSpc>
            </a:pPr>
            <a:r>
              <a:rPr lang="en-US" sz="3200" b="1" dirty="0">
                <a:solidFill>
                  <a:schemeClr val="tx2"/>
                </a:solidFill>
              </a:rPr>
              <a:t>ANALYZE</a:t>
            </a:r>
            <a:r>
              <a:rPr lang="en-US" sz="3200" dirty="0"/>
              <a:t>: Assess, clarify the problem</a:t>
            </a:r>
          </a:p>
          <a:p>
            <a:pPr>
              <a:lnSpc>
                <a:spcPct val="100000"/>
              </a:lnSpc>
            </a:pPr>
            <a:r>
              <a:rPr lang="en-US" sz="3200" b="1">
                <a:solidFill>
                  <a:schemeClr val="tx2"/>
                </a:solidFill>
              </a:rPr>
              <a:t>DESIGN </a:t>
            </a:r>
            <a:r>
              <a:rPr lang="en-US" sz="3200" b="1" dirty="0">
                <a:solidFill>
                  <a:schemeClr val="tx2"/>
                </a:solidFill>
              </a:rPr>
              <a:t>and/or DEVELOP</a:t>
            </a:r>
            <a:r>
              <a:rPr lang="en-US" sz="3200" dirty="0"/>
              <a:t> Set objectives, make a plan or strategy, create materials or content</a:t>
            </a:r>
          </a:p>
          <a:p>
            <a:pPr>
              <a:lnSpc>
                <a:spcPct val="100000"/>
              </a:lnSpc>
            </a:pPr>
            <a:r>
              <a:rPr lang="en-US" sz="3200" b="1" dirty="0">
                <a:solidFill>
                  <a:schemeClr val="tx2"/>
                </a:solidFill>
              </a:rPr>
              <a:t>IMPLEMENT</a:t>
            </a:r>
            <a:r>
              <a:rPr lang="en-US" sz="3200" dirty="0"/>
              <a:t>: Take action</a:t>
            </a:r>
          </a:p>
          <a:p>
            <a:pPr>
              <a:lnSpc>
                <a:spcPct val="100000"/>
              </a:lnSpc>
            </a:pPr>
            <a:r>
              <a:rPr lang="en-US" sz="3200" b="1" dirty="0">
                <a:solidFill>
                  <a:schemeClr val="tx2"/>
                </a:solidFill>
              </a:rPr>
              <a:t>EVALUATE</a:t>
            </a:r>
            <a:r>
              <a:rPr lang="en-US" sz="3200" dirty="0"/>
              <a:t>: Analyze impact or effectiveness </a:t>
            </a:r>
          </a:p>
        </p:txBody>
      </p:sp>
      <p:sp>
        <p:nvSpPr>
          <p:cNvPr id="4" name="Title 3"/>
          <p:cNvSpPr>
            <a:spLocks noGrp="1"/>
          </p:cNvSpPr>
          <p:nvPr>
            <p:ph type="title"/>
          </p:nvPr>
        </p:nvSpPr>
        <p:spPr/>
        <p:txBody>
          <a:bodyPr/>
          <a:lstStyle/>
          <a:p>
            <a:r>
              <a:rPr lang="en-US" dirty="0"/>
              <a:t>What makes up a “Distinction Assessment”?</a:t>
            </a:r>
          </a:p>
        </p:txBody>
      </p:sp>
    </p:spTree>
    <p:extLst>
      <p:ext uri="{BB962C8B-B14F-4D97-AF65-F5344CB8AC3E}">
        <p14:creationId xmlns:p14="http://schemas.microsoft.com/office/powerpoint/2010/main" val="3696592562"/>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166</a:t>
            </a:fld>
            <a:endParaRPr lang="en-US" sz="1600">
              <a:solidFill>
                <a:schemeClr val="dk1"/>
              </a:solidFill>
              <a:latin typeface="Calibri"/>
              <a:ea typeface="Calibri"/>
              <a:cs typeface="Calibri"/>
              <a:sym typeface="Calibri"/>
            </a:endParaRPr>
          </a:p>
        </p:txBody>
      </p:sp>
      <p:sp>
        <p:nvSpPr>
          <p:cNvPr id="3" name="Text Placeholder 2"/>
          <p:cNvSpPr>
            <a:spLocks noGrp="1"/>
          </p:cNvSpPr>
          <p:nvPr>
            <p:ph type="body" sz="quarter" idx="10"/>
          </p:nvPr>
        </p:nvSpPr>
        <p:spPr>
          <a:xfrm>
            <a:off x="398463" y="1193800"/>
            <a:ext cx="6002337" cy="4822825"/>
          </a:xfrm>
        </p:spPr>
        <p:txBody>
          <a:bodyPr/>
          <a:lstStyle/>
          <a:p>
            <a:pPr marL="466725" indent="-288925"/>
            <a:r>
              <a:rPr lang="en-US" sz="3000" b="1" dirty="0">
                <a:solidFill>
                  <a:schemeClr val="tx2"/>
                </a:solidFill>
              </a:rPr>
              <a:t>ANALYZE</a:t>
            </a:r>
            <a:r>
              <a:rPr lang="en-US" sz="3000" dirty="0"/>
              <a:t> an upcoming adult group learning session</a:t>
            </a:r>
          </a:p>
          <a:p>
            <a:pPr marL="466725" indent="-288925"/>
            <a:r>
              <a:rPr lang="en-US" sz="3000" b="1" dirty="0">
                <a:solidFill>
                  <a:schemeClr val="tx2"/>
                </a:solidFill>
              </a:rPr>
              <a:t>DEVELOP</a:t>
            </a:r>
            <a:r>
              <a:rPr lang="en-US" sz="3000" dirty="0"/>
              <a:t> an annotated Facilitation Guide that will guide the successful facilitation of the session</a:t>
            </a:r>
          </a:p>
          <a:p>
            <a:pPr marL="466725" indent="-288925"/>
            <a:r>
              <a:rPr lang="en-US" sz="3000" b="1" dirty="0">
                <a:solidFill>
                  <a:schemeClr val="tx2"/>
                </a:solidFill>
              </a:rPr>
              <a:t>IMPLEMENT</a:t>
            </a:r>
            <a:r>
              <a:rPr lang="en-US" sz="3000" dirty="0"/>
              <a:t> your adult group learning session</a:t>
            </a:r>
          </a:p>
          <a:p>
            <a:pPr marL="466725" indent="-288925"/>
            <a:r>
              <a:rPr lang="en-US" sz="3000" b="1" dirty="0">
                <a:solidFill>
                  <a:schemeClr val="tx2"/>
                </a:solidFill>
              </a:rPr>
              <a:t>EVALUATE</a:t>
            </a:r>
            <a:r>
              <a:rPr lang="en-US" sz="3000" dirty="0"/>
              <a:t> your success with a reflection</a:t>
            </a:r>
          </a:p>
        </p:txBody>
      </p:sp>
      <p:sp>
        <p:nvSpPr>
          <p:cNvPr id="4" name="Title 3"/>
          <p:cNvSpPr>
            <a:spLocks noGrp="1"/>
          </p:cNvSpPr>
          <p:nvPr>
            <p:ph type="title"/>
          </p:nvPr>
        </p:nvSpPr>
        <p:spPr/>
        <p:txBody>
          <a:bodyPr/>
          <a:lstStyle/>
          <a:p>
            <a:r>
              <a:rPr lang="en-US" dirty="0"/>
              <a:t>Sample Distinction Assessment</a:t>
            </a:r>
          </a:p>
        </p:txBody>
      </p:sp>
      <p:sp>
        <p:nvSpPr>
          <p:cNvPr id="5" name="Text Placeholder 2"/>
          <p:cNvSpPr txBox="1">
            <a:spLocks/>
          </p:cNvSpPr>
          <p:nvPr/>
        </p:nvSpPr>
        <p:spPr>
          <a:xfrm>
            <a:off x="6768481" y="1041402"/>
            <a:ext cx="4960937" cy="4822825"/>
          </a:xfrm>
          <a:prstGeom prst="rect">
            <a:avLst/>
          </a:prstGeom>
          <a:noFill/>
          <a:ln w="76200">
            <a:solidFill>
              <a:schemeClr val="tx2"/>
            </a:solidFill>
          </a:ln>
        </p:spPr>
        <p:txBody>
          <a:bodyPr wrap="square" lIns="91425" tIns="91425" rIns="91425" bIns="91425" anchor="t" anchorCtr="0"/>
          <a:lstStyle>
            <a:defPPr marR="0" lvl="0" algn="l" rtl="0">
              <a:lnSpc>
                <a:spcPct val="100000"/>
              </a:lnSpc>
              <a:spcBef>
                <a:spcPts val="0"/>
              </a:spcBef>
              <a:spcAft>
                <a:spcPts val="0"/>
              </a:spcAft>
            </a:defPPr>
            <a:lvl1pPr marL="228600" marR="0" lvl="0" indent="-50800" algn="l" rtl="0">
              <a:lnSpc>
                <a:spcPct val="90000"/>
              </a:lnSpc>
              <a:spcBef>
                <a:spcPts val="1000"/>
              </a:spcBef>
              <a:spcAft>
                <a:spcPts val="0"/>
              </a:spcAft>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spcAft>
                <a:spcPts val="0"/>
              </a:spcAft>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spcAft>
                <a:spcPts val="0"/>
              </a:spcAft>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spcAft>
                <a:spcPts val="0"/>
              </a:spcAft>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spcAft>
                <a:spcPts val="0"/>
              </a:spcAft>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pPr marL="177800" indent="0" algn="ctr">
              <a:buNone/>
            </a:pPr>
            <a:endParaRPr lang="en-US" sz="4500" dirty="0"/>
          </a:p>
        </p:txBody>
      </p:sp>
      <p:pic>
        <p:nvPicPr>
          <p:cNvPr id="6" name="Picture 5">
            <a:extLst>
              <a:ext uri="{FF2B5EF4-FFF2-40B4-BE49-F238E27FC236}">
                <a16:creationId xmlns:a16="http://schemas.microsoft.com/office/drawing/2014/main" id="{9E3B4086-C189-394E-9791-74ECF2B2F945}"/>
              </a:ext>
            </a:extLst>
          </p:cNvPr>
          <p:cNvPicPr>
            <a:picLocks noChangeAspect="1"/>
          </p:cNvPicPr>
          <p:nvPr/>
        </p:nvPicPr>
        <p:blipFill>
          <a:blip r:embed="rId3"/>
          <a:stretch>
            <a:fillRect/>
          </a:stretch>
        </p:blipFill>
        <p:spPr>
          <a:xfrm>
            <a:off x="7527717" y="1206687"/>
            <a:ext cx="3699419" cy="4524673"/>
          </a:xfrm>
          <a:prstGeom prst="rect">
            <a:avLst/>
          </a:prstGeom>
        </p:spPr>
      </p:pic>
    </p:spTree>
    <p:extLst>
      <p:ext uri="{BB962C8B-B14F-4D97-AF65-F5344CB8AC3E}">
        <p14:creationId xmlns:p14="http://schemas.microsoft.com/office/powerpoint/2010/main" val="3097703833"/>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2AA9234-EBB0-6949-A635-1B7D1933D953}"/>
              </a:ext>
            </a:extLst>
          </p:cNvPr>
          <p:cNvSpPr>
            <a:spLocks noGrp="1"/>
          </p:cNvSpPr>
          <p:nvPr>
            <p:ph type="sldNum" sz="quarter" idx="4"/>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167</a:t>
            </a:fld>
            <a:endParaRPr lang="en-US" sz="1600">
              <a:solidFill>
                <a:schemeClr val="dk1"/>
              </a:solidFill>
              <a:latin typeface="Calibri"/>
              <a:ea typeface="Calibri"/>
              <a:cs typeface="Calibri"/>
              <a:sym typeface="Calibri"/>
            </a:endParaRPr>
          </a:p>
        </p:txBody>
      </p:sp>
      <p:sp>
        <p:nvSpPr>
          <p:cNvPr id="4" name="Title 3">
            <a:extLst>
              <a:ext uri="{FF2B5EF4-FFF2-40B4-BE49-F238E27FC236}">
                <a16:creationId xmlns:a16="http://schemas.microsoft.com/office/drawing/2014/main" id="{99724569-6720-4941-9822-A338197B1AE1}"/>
              </a:ext>
            </a:extLst>
          </p:cNvPr>
          <p:cNvSpPr>
            <a:spLocks noGrp="1"/>
          </p:cNvSpPr>
          <p:nvPr>
            <p:ph type="title"/>
          </p:nvPr>
        </p:nvSpPr>
        <p:spPr/>
        <p:txBody>
          <a:bodyPr/>
          <a:lstStyle/>
          <a:p>
            <a:r>
              <a:rPr lang="en-US" dirty="0"/>
              <a:t>The 5 ELA Content Leader Distinction Assessments</a:t>
            </a:r>
          </a:p>
        </p:txBody>
      </p:sp>
      <p:sp>
        <p:nvSpPr>
          <p:cNvPr id="6" name="Google Shape;422;p28">
            <a:extLst>
              <a:ext uri="{FF2B5EF4-FFF2-40B4-BE49-F238E27FC236}">
                <a16:creationId xmlns:a16="http://schemas.microsoft.com/office/drawing/2014/main" id="{63F138DD-2DDE-1F4E-9CFD-6CDE17FC568F}"/>
              </a:ext>
            </a:extLst>
          </p:cNvPr>
          <p:cNvSpPr/>
          <p:nvPr/>
        </p:nvSpPr>
        <p:spPr>
          <a:xfrm rot="5400000">
            <a:off x="4854885" y="2028671"/>
            <a:ext cx="2416517" cy="2192318"/>
          </a:xfrm>
          <a:prstGeom prst="hexagon">
            <a:avLst>
              <a:gd name="adj" fmla="val 28802"/>
              <a:gd name="vf" fmla="val 115470"/>
            </a:avLst>
          </a:prstGeom>
          <a:solidFill>
            <a:srgbClr val="F4CCCC"/>
          </a:solidFill>
          <a:ln w="28575" cap="flat" cmpd="sng">
            <a:solidFill>
              <a:srgbClr val="000000"/>
            </a:solidFill>
            <a:prstDash val="solid"/>
            <a:round/>
            <a:headEnd type="none" w="sm" len="sm"/>
            <a:tailEnd type="none" w="sm" len="sm"/>
          </a:ln>
        </p:spPr>
        <p:txBody>
          <a:bodyPr spcFirstLastPara="1" wrap="square" lIns="91433" tIns="91433" rIns="91433" bIns="91433" anchor="ctr" anchorCtr="0">
            <a:noAutofit/>
          </a:bodyPr>
          <a:lstStyle/>
          <a:p>
            <a:endParaRPr sz="933">
              <a:solidFill>
                <a:srgbClr val="000000"/>
              </a:solidFill>
              <a:latin typeface="Avenir"/>
              <a:ea typeface="Avenir"/>
              <a:cs typeface="Avenir"/>
              <a:sym typeface="Avenir"/>
            </a:endParaRPr>
          </a:p>
        </p:txBody>
      </p:sp>
      <p:sp>
        <p:nvSpPr>
          <p:cNvPr id="7" name="Google Shape;425;p28">
            <a:extLst>
              <a:ext uri="{FF2B5EF4-FFF2-40B4-BE49-F238E27FC236}">
                <a16:creationId xmlns:a16="http://schemas.microsoft.com/office/drawing/2014/main" id="{749DF7DD-8C08-2643-AF54-07D792BB986C}"/>
              </a:ext>
            </a:extLst>
          </p:cNvPr>
          <p:cNvSpPr/>
          <p:nvPr/>
        </p:nvSpPr>
        <p:spPr>
          <a:xfrm rot="5400000">
            <a:off x="187684" y="2028671"/>
            <a:ext cx="2416516" cy="2192317"/>
          </a:xfrm>
          <a:prstGeom prst="hexagon">
            <a:avLst>
              <a:gd name="adj" fmla="val 28802"/>
              <a:gd name="vf" fmla="val 115470"/>
            </a:avLst>
          </a:prstGeom>
          <a:solidFill>
            <a:srgbClr val="D9D9D9"/>
          </a:solidFill>
          <a:ln w="28575" cap="flat" cmpd="sng">
            <a:solidFill>
              <a:srgbClr val="000000"/>
            </a:solidFill>
            <a:prstDash val="solid"/>
            <a:round/>
            <a:headEnd type="none" w="sm" len="sm"/>
            <a:tailEnd type="none" w="sm" len="sm"/>
          </a:ln>
        </p:spPr>
        <p:txBody>
          <a:bodyPr spcFirstLastPara="1" wrap="square" lIns="91433" tIns="91433" rIns="91433" bIns="91433" anchor="ctr" anchorCtr="0">
            <a:noAutofit/>
          </a:bodyPr>
          <a:lstStyle/>
          <a:p>
            <a:endParaRPr sz="933">
              <a:solidFill>
                <a:srgbClr val="000000"/>
              </a:solidFill>
              <a:latin typeface="Avenir"/>
              <a:ea typeface="Avenir"/>
              <a:cs typeface="Avenir"/>
              <a:sym typeface="Avenir"/>
            </a:endParaRPr>
          </a:p>
        </p:txBody>
      </p:sp>
      <p:sp>
        <p:nvSpPr>
          <p:cNvPr id="8" name="Google Shape;426;p28">
            <a:extLst>
              <a:ext uri="{FF2B5EF4-FFF2-40B4-BE49-F238E27FC236}">
                <a16:creationId xmlns:a16="http://schemas.microsoft.com/office/drawing/2014/main" id="{13ABC61E-3AE9-5741-8CB2-67B296534FC8}"/>
              </a:ext>
            </a:extLst>
          </p:cNvPr>
          <p:cNvSpPr txBox="1"/>
          <p:nvPr/>
        </p:nvSpPr>
        <p:spPr>
          <a:xfrm>
            <a:off x="521262" y="2788829"/>
            <a:ext cx="1749359" cy="672000"/>
          </a:xfrm>
          <a:prstGeom prst="rect">
            <a:avLst/>
          </a:prstGeom>
          <a:noFill/>
          <a:ln>
            <a:noFill/>
          </a:ln>
        </p:spPr>
        <p:txBody>
          <a:bodyPr spcFirstLastPara="1" wrap="square" lIns="91433" tIns="45700" rIns="91433" bIns="45700" anchor="ctr" anchorCtr="0">
            <a:noAutofit/>
          </a:bodyPr>
          <a:lstStyle/>
          <a:p>
            <a:pPr algn="ctr"/>
            <a:r>
              <a:rPr lang="en-US" sz="2200" dirty="0">
                <a:solidFill>
                  <a:schemeClr val="accent6"/>
                </a:solidFill>
                <a:latin typeface="Avenir"/>
                <a:ea typeface="Avenir"/>
                <a:cs typeface="Avenir"/>
                <a:sym typeface="Avenir"/>
              </a:rPr>
              <a:t>Facilitating Adult Group Learning</a:t>
            </a:r>
            <a:endParaRPr sz="2200" dirty="0">
              <a:solidFill>
                <a:schemeClr val="accent6"/>
              </a:solidFill>
              <a:latin typeface="Avenir"/>
              <a:ea typeface="Avenir"/>
              <a:cs typeface="Avenir"/>
              <a:sym typeface="Avenir"/>
            </a:endParaRPr>
          </a:p>
        </p:txBody>
      </p:sp>
      <p:sp>
        <p:nvSpPr>
          <p:cNvPr id="11" name="Google Shape;429;p28">
            <a:extLst>
              <a:ext uri="{FF2B5EF4-FFF2-40B4-BE49-F238E27FC236}">
                <a16:creationId xmlns:a16="http://schemas.microsoft.com/office/drawing/2014/main" id="{E0780F64-A1AD-E14E-B2D4-8FAB3982458C}"/>
              </a:ext>
            </a:extLst>
          </p:cNvPr>
          <p:cNvSpPr txBox="1"/>
          <p:nvPr/>
        </p:nvSpPr>
        <p:spPr>
          <a:xfrm>
            <a:off x="5037264" y="2864654"/>
            <a:ext cx="2051757" cy="672000"/>
          </a:xfrm>
          <a:prstGeom prst="rect">
            <a:avLst/>
          </a:prstGeom>
          <a:noFill/>
          <a:ln>
            <a:noFill/>
          </a:ln>
        </p:spPr>
        <p:txBody>
          <a:bodyPr spcFirstLastPara="1" wrap="square" lIns="91433" tIns="45700" rIns="91433" bIns="45700" anchor="ctr" anchorCtr="0">
            <a:noAutofit/>
          </a:bodyPr>
          <a:lstStyle/>
          <a:p>
            <a:pPr algn="ctr"/>
            <a:r>
              <a:rPr lang="en-US" sz="2200" dirty="0">
                <a:solidFill>
                  <a:schemeClr val="accent6"/>
                </a:solidFill>
                <a:latin typeface="Avenir"/>
                <a:ea typeface="Avenir"/>
                <a:cs typeface="Avenir"/>
                <a:sym typeface="Avenir"/>
              </a:rPr>
              <a:t>Reading Complex Grade-level Texts</a:t>
            </a:r>
            <a:endParaRPr sz="2200" dirty="0">
              <a:solidFill>
                <a:schemeClr val="accent6"/>
              </a:solidFill>
              <a:latin typeface="Avenir"/>
              <a:ea typeface="Avenir"/>
              <a:cs typeface="Avenir"/>
              <a:sym typeface="Avenir"/>
            </a:endParaRPr>
          </a:p>
        </p:txBody>
      </p:sp>
      <p:sp>
        <p:nvSpPr>
          <p:cNvPr id="15" name="Google Shape;425;p28">
            <a:extLst>
              <a:ext uri="{FF2B5EF4-FFF2-40B4-BE49-F238E27FC236}">
                <a16:creationId xmlns:a16="http://schemas.microsoft.com/office/drawing/2014/main" id="{5B1D8659-B001-D64D-BA15-C302450F5FD8}"/>
              </a:ext>
            </a:extLst>
          </p:cNvPr>
          <p:cNvSpPr/>
          <p:nvPr/>
        </p:nvSpPr>
        <p:spPr>
          <a:xfrm rot="5400000">
            <a:off x="2525102" y="2028671"/>
            <a:ext cx="2416516" cy="2192317"/>
          </a:xfrm>
          <a:prstGeom prst="hexagon">
            <a:avLst>
              <a:gd name="adj" fmla="val 28802"/>
              <a:gd name="vf" fmla="val 115470"/>
            </a:avLst>
          </a:prstGeom>
          <a:solidFill>
            <a:srgbClr val="D9D9D9"/>
          </a:solidFill>
          <a:ln w="28575" cap="flat" cmpd="sng">
            <a:solidFill>
              <a:srgbClr val="000000"/>
            </a:solidFill>
            <a:prstDash val="solid"/>
            <a:round/>
            <a:headEnd type="none" w="sm" len="sm"/>
            <a:tailEnd type="none" w="sm" len="sm"/>
          </a:ln>
        </p:spPr>
        <p:txBody>
          <a:bodyPr spcFirstLastPara="1" wrap="square" lIns="91433" tIns="91433" rIns="91433" bIns="91433" anchor="ctr" anchorCtr="0">
            <a:noAutofit/>
          </a:bodyPr>
          <a:lstStyle/>
          <a:p>
            <a:endParaRPr sz="933">
              <a:solidFill>
                <a:srgbClr val="000000"/>
              </a:solidFill>
              <a:latin typeface="Avenir"/>
              <a:ea typeface="Avenir"/>
              <a:cs typeface="Avenir"/>
              <a:sym typeface="Avenir"/>
            </a:endParaRPr>
          </a:p>
        </p:txBody>
      </p:sp>
      <p:sp>
        <p:nvSpPr>
          <p:cNvPr id="10" name="Google Shape;428;p28">
            <a:extLst>
              <a:ext uri="{FF2B5EF4-FFF2-40B4-BE49-F238E27FC236}">
                <a16:creationId xmlns:a16="http://schemas.microsoft.com/office/drawing/2014/main" id="{6C7B8EAD-D198-D544-B7EA-3BEFFDD11F5B}"/>
              </a:ext>
            </a:extLst>
          </p:cNvPr>
          <p:cNvSpPr txBox="1"/>
          <p:nvPr/>
        </p:nvSpPr>
        <p:spPr>
          <a:xfrm>
            <a:off x="2713580" y="2788829"/>
            <a:ext cx="2115939" cy="672000"/>
          </a:xfrm>
          <a:prstGeom prst="rect">
            <a:avLst/>
          </a:prstGeom>
          <a:noFill/>
          <a:ln>
            <a:noFill/>
          </a:ln>
        </p:spPr>
        <p:txBody>
          <a:bodyPr spcFirstLastPara="1" wrap="square" lIns="91433" tIns="45700" rIns="91433" bIns="45700" anchor="ctr" anchorCtr="0">
            <a:noAutofit/>
          </a:bodyPr>
          <a:lstStyle/>
          <a:p>
            <a:pPr algn="ctr"/>
            <a:r>
              <a:rPr lang="en-US" dirty="0">
                <a:solidFill>
                  <a:schemeClr val="accent6"/>
                </a:solidFill>
                <a:latin typeface="Avenir"/>
                <a:ea typeface="Avenir"/>
                <a:cs typeface="Avenir"/>
                <a:sym typeface="Avenir"/>
              </a:rPr>
              <a:t>Collaborating with School Leaders to Achieve the School Goals</a:t>
            </a:r>
            <a:endParaRPr dirty="0">
              <a:solidFill>
                <a:schemeClr val="accent6"/>
              </a:solidFill>
              <a:latin typeface="Avenir"/>
              <a:ea typeface="Avenir"/>
              <a:cs typeface="Avenir"/>
              <a:sym typeface="Avenir"/>
            </a:endParaRPr>
          </a:p>
        </p:txBody>
      </p:sp>
      <p:sp>
        <p:nvSpPr>
          <p:cNvPr id="16" name="Google Shape;422;p28">
            <a:extLst>
              <a:ext uri="{FF2B5EF4-FFF2-40B4-BE49-F238E27FC236}">
                <a16:creationId xmlns:a16="http://schemas.microsoft.com/office/drawing/2014/main" id="{6FCBBBEA-3F77-4949-BEF6-483857086A40}"/>
              </a:ext>
            </a:extLst>
          </p:cNvPr>
          <p:cNvSpPr/>
          <p:nvPr/>
        </p:nvSpPr>
        <p:spPr>
          <a:xfrm rot="5400000">
            <a:off x="9492054" y="2028670"/>
            <a:ext cx="2416517" cy="2192318"/>
          </a:xfrm>
          <a:prstGeom prst="hexagon">
            <a:avLst>
              <a:gd name="adj" fmla="val 28802"/>
              <a:gd name="vf" fmla="val 115470"/>
            </a:avLst>
          </a:prstGeom>
          <a:solidFill>
            <a:srgbClr val="F4CCCC"/>
          </a:solidFill>
          <a:ln w="28575" cap="flat" cmpd="sng">
            <a:solidFill>
              <a:srgbClr val="000000"/>
            </a:solidFill>
            <a:prstDash val="solid"/>
            <a:round/>
            <a:headEnd type="none" w="sm" len="sm"/>
            <a:tailEnd type="none" w="sm" len="sm"/>
          </a:ln>
        </p:spPr>
        <p:txBody>
          <a:bodyPr spcFirstLastPara="1" wrap="square" lIns="91433" tIns="91433" rIns="91433" bIns="91433" anchor="ctr" anchorCtr="0">
            <a:noAutofit/>
          </a:bodyPr>
          <a:lstStyle/>
          <a:p>
            <a:endParaRPr sz="933">
              <a:solidFill>
                <a:srgbClr val="000000"/>
              </a:solidFill>
              <a:latin typeface="Avenir"/>
              <a:ea typeface="Avenir"/>
              <a:cs typeface="Avenir"/>
              <a:sym typeface="Avenir"/>
            </a:endParaRPr>
          </a:p>
        </p:txBody>
      </p:sp>
      <p:sp>
        <p:nvSpPr>
          <p:cNvPr id="12" name="Google Shape;430;p28">
            <a:extLst>
              <a:ext uri="{FF2B5EF4-FFF2-40B4-BE49-F238E27FC236}">
                <a16:creationId xmlns:a16="http://schemas.microsoft.com/office/drawing/2014/main" id="{4FA3147E-4F57-0846-9F3C-68C9566EC9C4}"/>
              </a:ext>
            </a:extLst>
          </p:cNvPr>
          <p:cNvSpPr txBox="1"/>
          <p:nvPr/>
        </p:nvSpPr>
        <p:spPr>
          <a:xfrm>
            <a:off x="9604153" y="2788829"/>
            <a:ext cx="2192317" cy="672000"/>
          </a:xfrm>
          <a:prstGeom prst="rect">
            <a:avLst/>
          </a:prstGeom>
          <a:noFill/>
          <a:ln>
            <a:noFill/>
          </a:ln>
        </p:spPr>
        <p:txBody>
          <a:bodyPr spcFirstLastPara="1" wrap="square" lIns="91433" tIns="45700" rIns="91433" bIns="45700" anchor="ctr" anchorCtr="0">
            <a:noAutofit/>
          </a:bodyPr>
          <a:lstStyle/>
          <a:p>
            <a:pPr algn="ctr"/>
            <a:r>
              <a:rPr lang="en-US" sz="2200" dirty="0">
                <a:solidFill>
                  <a:schemeClr val="accent6"/>
                </a:solidFill>
                <a:latin typeface="Avenir"/>
                <a:ea typeface="Avenir"/>
                <a:cs typeface="Avenir"/>
                <a:sym typeface="Avenir"/>
              </a:rPr>
              <a:t>Expressing Understanding of Text Through Writing</a:t>
            </a:r>
            <a:endParaRPr sz="2200" dirty="0">
              <a:solidFill>
                <a:schemeClr val="accent6"/>
              </a:solidFill>
              <a:latin typeface="Avenir"/>
              <a:ea typeface="Avenir"/>
              <a:cs typeface="Avenir"/>
              <a:sym typeface="Avenir"/>
            </a:endParaRPr>
          </a:p>
        </p:txBody>
      </p:sp>
      <p:sp>
        <p:nvSpPr>
          <p:cNvPr id="17" name="Google Shape;422;p28">
            <a:extLst>
              <a:ext uri="{FF2B5EF4-FFF2-40B4-BE49-F238E27FC236}">
                <a16:creationId xmlns:a16="http://schemas.microsoft.com/office/drawing/2014/main" id="{5508DBC9-7056-0943-B40F-C696EB06E98D}"/>
              </a:ext>
            </a:extLst>
          </p:cNvPr>
          <p:cNvSpPr/>
          <p:nvPr/>
        </p:nvSpPr>
        <p:spPr>
          <a:xfrm rot="5400000">
            <a:off x="7173470" y="2028671"/>
            <a:ext cx="2416517" cy="2192318"/>
          </a:xfrm>
          <a:prstGeom prst="hexagon">
            <a:avLst>
              <a:gd name="adj" fmla="val 28802"/>
              <a:gd name="vf" fmla="val 115470"/>
            </a:avLst>
          </a:prstGeom>
          <a:solidFill>
            <a:srgbClr val="F4CCCC"/>
          </a:solidFill>
          <a:ln w="28575" cap="flat" cmpd="sng">
            <a:solidFill>
              <a:srgbClr val="000000"/>
            </a:solidFill>
            <a:prstDash val="solid"/>
            <a:round/>
            <a:headEnd type="none" w="sm" len="sm"/>
            <a:tailEnd type="none" w="sm" len="sm"/>
          </a:ln>
        </p:spPr>
        <p:txBody>
          <a:bodyPr spcFirstLastPara="1" wrap="square" lIns="91433" tIns="91433" rIns="91433" bIns="91433" anchor="ctr" anchorCtr="0">
            <a:noAutofit/>
          </a:bodyPr>
          <a:lstStyle/>
          <a:p>
            <a:endParaRPr sz="933">
              <a:solidFill>
                <a:srgbClr val="000000"/>
              </a:solidFill>
              <a:latin typeface="Avenir"/>
              <a:ea typeface="Avenir"/>
              <a:cs typeface="Avenir"/>
              <a:sym typeface="Avenir"/>
            </a:endParaRPr>
          </a:p>
        </p:txBody>
      </p:sp>
      <p:sp>
        <p:nvSpPr>
          <p:cNvPr id="14" name="Google Shape;443;p28">
            <a:extLst>
              <a:ext uri="{FF2B5EF4-FFF2-40B4-BE49-F238E27FC236}">
                <a16:creationId xmlns:a16="http://schemas.microsoft.com/office/drawing/2014/main" id="{B8D0AEED-C9EF-4548-A80D-A11FB96F5C33}"/>
              </a:ext>
            </a:extLst>
          </p:cNvPr>
          <p:cNvSpPr txBox="1"/>
          <p:nvPr/>
        </p:nvSpPr>
        <p:spPr>
          <a:xfrm>
            <a:off x="7304402" y="2774835"/>
            <a:ext cx="2124535" cy="672000"/>
          </a:xfrm>
          <a:prstGeom prst="rect">
            <a:avLst/>
          </a:prstGeom>
          <a:noFill/>
          <a:ln>
            <a:noFill/>
          </a:ln>
        </p:spPr>
        <p:txBody>
          <a:bodyPr spcFirstLastPara="1" wrap="square" lIns="91433" tIns="45700" rIns="91433" bIns="45700" anchor="ctr" anchorCtr="0">
            <a:noAutofit/>
          </a:bodyPr>
          <a:lstStyle/>
          <a:p>
            <a:pPr algn="ctr"/>
            <a:r>
              <a:rPr lang="en-US" sz="2000" dirty="0">
                <a:solidFill>
                  <a:schemeClr val="accent6"/>
                </a:solidFill>
                <a:latin typeface="Avenir"/>
                <a:ea typeface="Avenir"/>
                <a:cs typeface="Avenir"/>
                <a:sym typeface="Avenir"/>
              </a:rPr>
              <a:t>Expressing Understanding of Text Through Speaking and Listening</a:t>
            </a:r>
            <a:endParaRPr sz="2000" dirty="0">
              <a:solidFill>
                <a:schemeClr val="accent6"/>
              </a:solidFill>
              <a:latin typeface="Avenir"/>
              <a:ea typeface="Avenir"/>
              <a:cs typeface="Avenir"/>
              <a:sym typeface="Avenir"/>
            </a:endParaRPr>
          </a:p>
        </p:txBody>
      </p:sp>
    </p:spTree>
    <p:extLst>
      <p:ext uri="{BB962C8B-B14F-4D97-AF65-F5344CB8AC3E}">
        <p14:creationId xmlns:p14="http://schemas.microsoft.com/office/powerpoint/2010/main" val="456604719"/>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168</a:t>
            </a:fld>
            <a:endParaRPr lang="en-US" sz="1600">
              <a:solidFill>
                <a:schemeClr val="dk1"/>
              </a:solidFill>
              <a:latin typeface="Calibri"/>
              <a:ea typeface="Calibri"/>
              <a:cs typeface="Calibri"/>
              <a:sym typeface="Calibri"/>
            </a:endParaRPr>
          </a:p>
        </p:txBody>
      </p:sp>
      <p:sp>
        <p:nvSpPr>
          <p:cNvPr id="3" name="Text Placeholder 2"/>
          <p:cNvSpPr>
            <a:spLocks noGrp="1"/>
          </p:cNvSpPr>
          <p:nvPr>
            <p:ph type="body" sz="quarter" idx="10"/>
          </p:nvPr>
        </p:nvSpPr>
        <p:spPr>
          <a:xfrm>
            <a:off x="398463" y="1193800"/>
            <a:ext cx="6629866" cy="4822825"/>
          </a:xfrm>
        </p:spPr>
        <p:txBody>
          <a:bodyPr/>
          <a:lstStyle/>
          <a:p>
            <a:pPr marL="692150" indent="-490538"/>
            <a:r>
              <a:rPr lang="en-US" sz="3400" b="1" dirty="0">
                <a:solidFill>
                  <a:schemeClr val="tx2"/>
                </a:solidFill>
              </a:rPr>
              <a:t>Read</a:t>
            </a:r>
            <a:r>
              <a:rPr lang="en-US" sz="3400" dirty="0"/>
              <a:t> the Content Leader Distinction Assessment Overview </a:t>
            </a:r>
            <a:endParaRPr lang="is-IS" sz="3400" dirty="0">
              <a:solidFill>
                <a:schemeClr val="tx1"/>
              </a:solidFill>
            </a:endParaRPr>
          </a:p>
          <a:p>
            <a:pPr marL="692150" indent="-490538"/>
            <a:r>
              <a:rPr lang="en-US" sz="3400" b="1" dirty="0">
                <a:solidFill>
                  <a:schemeClr val="tx2"/>
                </a:solidFill>
              </a:rPr>
              <a:t>Discuss</a:t>
            </a:r>
            <a:r>
              <a:rPr lang="is-IS" sz="3400" b="1" dirty="0">
                <a:solidFill>
                  <a:schemeClr val="tx1"/>
                </a:solidFill>
              </a:rPr>
              <a:t>: </a:t>
            </a:r>
          </a:p>
          <a:p>
            <a:pPr marL="1149350" lvl="1" indent="-490538"/>
            <a:r>
              <a:rPr lang="is-IS" sz="3400" dirty="0">
                <a:solidFill>
                  <a:schemeClr val="tx1">
                    <a:lumMod val="75000"/>
                  </a:schemeClr>
                </a:solidFill>
              </a:rPr>
              <a:t>What do you notice about the assessments? </a:t>
            </a:r>
          </a:p>
          <a:p>
            <a:pPr marL="1149350" lvl="1" indent="-490538"/>
            <a:r>
              <a:rPr lang="is-IS" sz="3400" dirty="0">
                <a:solidFill>
                  <a:schemeClr val="tx1">
                    <a:lumMod val="75000"/>
                  </a:schemeClr>
                </a:solidFill>
              </a:rPr>
              <a:t>What is exciting to you about the assessments? </a:t>
            </a:r>
          </a:p>
          <a:p>
            <a:pPr marL="1149350" lvl="1" indent="-490538"/>
            <a:r>
              <a:rPr lang="is-IS" sz="3400" dirty="0">
                <a:solidFill>
                  <a:schemeClr val="tx1">
                    <a:lumMod val="75000"/>
                  </a:schemeClr>
                </a:solidFill>
              </a:rPr>
              <a:t>What do you wonder? </a:t>
            </a:r>
          </a:p>
          <a:p>
            <a:pPr marL="658812" lvl="1" indent="0">
              <a:buNone/>
            </a:pPr>
            <a:endParaRPr lang="en-US" sz="3400" dirty="0"/>
          </a:p>
        </p:txBody>
      </p:sp>
      <p:sp>
        <p:nvSpPr>
          <p:cNvPr id="4" name="Title 3"/>
          <p:cNvSpPr>
            <a:spLocks noGrp="1"/>
          </p:cNvSpPr>
          <p:nvPr>
            <p:ph type="title"/>
          </p:nvPr>
        </p:nvSpPr>
        <p:spPr/>
        <p:txBody>
          <a:bodyPr/>
          <a:lstStyle/>
          <a:p>
            <a:r>
              <a:rPr lang="en-US" dirty="0"/>
              <a:t>Get to Know the Distinction Assessments</a:t>
            </a:r>
          </a:p>
        </p:txBody>
      </p:sp>
      <p:pic>
        <p:nvPicPr>
          <p:cNvPr id="5" name="Picture 4">
            <a:extLst>
              <a:ext uri="{FF2B5EF4-FFF2-40B4-BE49-F238E27FC236}">
                <a16:creationId xmlns:a16="http://schemas.microsoft.com/office/drawing/2014/main" id="{312121C7-4D36-BA4C-B130-929220292981}"/>
              </a:ext>
            </a:extLst>
          </p:cNvPr>
          <p:cNvPicPr>
            <a:picLocks noChangeAspect="1"/>
          </p:cNvPicPr>
          <p:nvPr/>
        </p:nvPicPr>
        <p:blipFill>
          <a:blip r:embed="rId3"/>
          <a:stretch>
            <a:fillRect/>
          </a:stretch>
        </p:blipFill>
        <p:spPr>
          <a:xfrm>
            <a:off x="7741807" y="899401"/>
            <a:ext cx="3799970" cy="5059197"/>
          </a:xfrm>
          <a:prstGeom prst="rect">
            <a:avLst/>
          </a:prstGeom>
          <a:ln>
            <a:solidFill>
              <a:schemeClr val="tx1"/>
            </a:solidFill>
          </a:ln>
        </p:spPr>
      </p:pic>
    </p:spTree>
    <p:extLst>
      <p:ext uri="{BB962C8B-B14F-4D97-AF65-F5344CB8AC3E}">
        <p14:creationId xmlns:p14="http://schemas.microsoft.com/office/powerpoint/2010/main" val="1444540577"/>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169</a:t>
            </a:fld>
            <a:endParaRPr lang="en-US" sz="1600">
              <a:solidFill>
                <a:schemeClr val="dk1"/>
              </a:solidFill>
              <a:latin typeface="Calibri"/>
              <a:ea typeface="Calibri"/>
              <a:cs typeface="Calibri"/>
              <a:sym typeface="Calibri"/>
            </a:endParaRPr>
          </a:p>
        </p:txBody>
      </p:sp>
      <p:sp>
        <p:nvSpPr>
          <p:cNvPr id="6" name="Text Placeholder 2">
            <a:extLst>
              <a:ext uri="{FF2B5EF4-FFF2-40B4-BE49-F238E27FC236}">
                <a16:creationId xmlns:a16="http://schemas.microsoft.com/office/drawing/2014/main" id="{7EA234BF-FD92-5D4F-8FF1-36CB4103914C}"/>
              </a:ext>
            </a:extLst>
          </p:cNvPr>
          <p:cNvSpPr>
            <a:spLocks noGrp="1"/>
          </p:cNvSpPr>
          <p:nvPr>
            <p:ph type="body" sz="quarter" idx="10"/>
          </p:nvPr>
        </p:nvSpPr>
        <p:spPr>
          <a:xfrm>
            <a:off x="8283387" y="1491133"/>
            <a:ext cx="3445249" cy="4822825"/>
          </a:xfrm>
        </p:spPr>
        <p:txBody>
          <a:bodyPr/>
          <a:lstStyle/>
          <a:p>
            <a:pPr marL="201612" indent="0" algn="ctr">
              <a:buNone/>
            </a:pPr>
            <a:r>
              <a:rPr lang="en-US" sz="4000" b="1" dirty="0">
                <a:solidFill>
                  <a:schemeClr val="tx2"/>
                </a:solidFill>
              </a:rPr>
              <a:t>Goal:</a:t>
            </a:r>
          </a:p>
          <a:p>
            <a:pPr marL="201612" indent="0" algn="ctr">
              <a:buNone/>
            </a:pPr>
            <a:r>
              <a:rPr lang="en-US" sz="4000" dirty="0"/>
              <a:t>Complete all assessments in this series during </a:t>
            </a:r>
          </a:p>
          <a:p>
            <a:pPr marL="201612" indent="0" algn="ctr">
              <a:buNone/>
            </a:pPr>
            <a:r>
              <a:rPr lang="en-US" sz="4000" dirty="0"/>
              <a:t>SY 19 – 20.</a:t>
            </a:r>
          </a:p>
        </p:txBody>
      </p:sp>
      <p:sp>
        <p:nvSpPr>
          <p:cNvPr id="4" name="Title 3"/>
          <p:cNvSpPr>
            <a:spLocks noGrp="1"/>
          </p:cNvSpPr>
          <p:nvPr>
            <p:ph type="title"/>
          </p:nvPr>
        </p:nvSpPr>
        <p:spPr/>
        <p:txBody>
          <a:bodyPr/>
          <a:lstStyle/>
          <a:p>
            <a:r>
              <a:rPr lang="en-US" dirty="0"/>
              <a:t>How does this align to our 9 days of training?</a:t>
            </a:r>
          </a:p>
        </p:txBody>
      </p:sp>
      <p:pic>
        <p:nvPicPr>
          <p:cNvPr id="5" name="Picture 4">
            <a:extLst>
              <a:ext uri="{FF2B5EF4-FFF2-40B4-BE49-F238E27FC236}">
                <a16:creationId xmlns:a16="http://schemas.microsoft.com/office/drawing/2014/main" id="{C1F3045F-4499-F74F-8B0D-E76958755C83}"/>
              </a:ext>
            </a:extLst>
          </p:cNvPr>
          <p:cNvPicPr>
            <a:picLocks noChangeAspect="1"/>
          </p:cNvPicPr>
          <p:nvPr/>
        </p:nvPicPr>
        <p:blipFill>
          <a:blip r:embed="rId3"/>
          <a:stretch>
            <a:fillRect/>
          </a:stretch>
        </p:blipFill>
        <p:spPr>
          <a:xfrm>
            <a:off x="863139" y="968301"/>
            <a:ext cx="7146925" cy="4921398"/>
          </a:xfrm>
          <a:prstGeom prst="rect">
            <a:avLst/>
          </a:prstGeom>
          <a:ln>
            <a:solidFill>
              <a:schemeClr val="accent6"/>
            </a:solidFill>
          </a:ln>
        </p:spPr>
      </p:pic>
    </p:spTree>
    <p:extLst>
      <p:ext uri="{BB962C8B-B14F-4D97-AF65-F5344CB8AC3E}">
        <p14:creationId xmlns:p14="http://schemas.microsoft.com/office/powerpoint/2010/main" val="28143072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Shape 218"/>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17</a:t>
            </a:fld>
            <a:endParaRPr lang="en-US" sz="1600">
              <a:solidFill>
                <a:schemeClr val="dk1"/>
              </a:solidFill>
              <a:latin typeface="Calibri"/>
              <a:ea typeface="Calibri"/>
              <a:cs typeface="Calibri"/>
              <a:sym typeface="Calibri"/>
            </a:endParaRPr>
          </a:p>
        </p:txBody>
      </p:sp>
      <p:sp>
        <p:nvSpPr>
          <p:cNvPr id="219" name="Shape 219"/>
          <p:cNvSpPr txBox="1">
            <a:spLocks noGrp="1"/>
          </p:cNvSpPr>
          <p:nvPr>
            <p:ph type="body" idx="1"/>
          </p:nvPr>
        </p:nvSpPr>
        <p:spPr>
          <a:xfrm>
            <a:off x="316535" y="1193802"/>
            <a:ext cx="6499295" cy="4822825"/>
          </a:xfrm>
          <a:prstGeom prst="rect">
            <a:avLst/>
          </a:prstGeom>
          <a:noFill/>
          <a:ln>
            <a:noFill/>
          </a:ln>
        </p:spPr>
        <p:txBody>
          <a:bodyPr wrap="square" lIns="91425" tIns="45700" rIns="91425" bIns="45700" anchor="t" anchorCtr="0">
            <a:noAutofit/>
          </a:bodyPr>
          <a:lstStyle/>
          <a:p>
            <a:pPr marL="0" marR="0" lvl="0" indent="-215900" algn="l" rtl="0">
              <a:lnSpc>
                <a:spcPct val="90000"/>
              </a:lnSpc>
              <a:spcBef>
                <a:spcPts val="0"/>
              </a:spcBef>
              <a:spcAft>
                <a:spcPts val="0"/>
              </a:spcAft>
              <a:buClr>
                <a:srgbClr val="5A5A5A"/>
              </a:buClr>
              <a:buSzPct val="100000"/>
              <a:buFont typeface="Arial"/>
              <a:buNone/>
            </a:pPr>
            <a:r>
              <a:rPr lang="en-US" sz="3400" b="1" i="0" u="none" strike="noStrike" cap="none" dirty="0">
                <a:solidFill>
                  <a:srgbClr val="5A5A5A"/>
                </a:solidFill>
                <a:latin typeface="Calibri"/>
                <a:ea typeface="Calibri"/>
                <a:cs typeface="Calibri"/>
                <a:sym typeface="Calibri"/>
              </a:rPr>
              <a:t>Not </a:t>
            </a:r>
            <a:r>
              <a:rPr lang="en-US" sz="3400" b="1" i="1" strike="noStrike" cap="none" dirty="0">
                <a:solidFill>
                  <a:srgbClr val="5A5A5A"/>
                </a:solidFill>
                <a:latin typeface="Calibri"/>
                <a:ea typeface="Calibri"/>
                <a:cs typeface="Calibri"/>
                <a:sym typeface="Calibri"/>
              </a:rPr>
              <a:t>satisfied</a:t>
            </a:r>
            <a:r>
              <a:rPr lang="en-US" sz="3400" b="1" i="0" u="none" strike="noStrike" cap="none" dirty="0">
                <a:solidFill>
                  <a:srgbClr val="5A5A5A"/>
                </a:solidFill>
                <a:latin typeface="Calibri"/>
                <a:ea typeface="Calibri"/>
                <a:cs typeface="Calibri"/>
                <a:sym typeface="Calibri"/>
              </a:rPr>
              <a:t>, but inspired…</a:t>
            </a:r>
          </a:p>
          <a:p>
            <a:pPr marL="228600" marR="0" lvl="0" indent="-228600" algn="l" rtl="0">
              <a:lnSpc>
                <a:spcPct val="90000"/>
              </a:lnSpc>
              <a:spcBef>
                <a:spcPts val="1000"/>
              </a:spcBef>
              <a:spcAft>
                <a:spcPts val="0"/>
              </a:spcAft>
              <a:buClr>
                <a:srgbClr val="5A5A5A"/>
              </a:buClr>
              <a:buSzPct val="100000"/>
              <a:buFont typeface="Arial"/>
              <a:buChar char="•"/>
            </a:pPr>
            <a:r>
              <a:rPr lang="en-US" sz="3600" b="0" i="0" u="none" strike="noStrike" cap="none" dirty="0">
                <a:solidFill>
                  <a:srgbClr val="5A5A5A"/>
                </a:solidFill>
                <a:latin typeface="Calibri"/>
                <a:ea typeface="Calibri"/>
                <a:cs typeface="Calibri"/>
                <a:sym typeface="Calibri"/>
              </a:rPr>
              <a:t>To keep growing</a:t>
            </a:r>
          </a:p>
          <a:p>
            <a:pPr marL="228600" marR="0" lvl="0" indent="-228600" algn="l" rtl="0">
              <a:lnSpc>
                <a:spcPct val="90000"/>
              </a:lnSpc>
              <a:spcBef>
                <a:spcPts val="1000"/>
              </a:spcBef>
              <a:spcAft>
                <a:spcPts val="0"/>
              </a:spcAft>
              <a:buClr>
                <a:srgbClr val="5A5A5A"/>
              </a:buClr>
              <a:buSzPct val="100000"/>
              <a:buFont typeface="Arial"/>
              <a:buChar char="•"/>
            </a:pPr>
            <a:r>
              <a:rPr lang="en-US" sz="3600" b="0" i="0" u="none" strike="noStrike" cap="none" dirty="0">
                <a:solidFill>
                  <a:srgbClr val="5A5A5A"/>
                </a:solidFill>
                <a:latin typeface="Calibri"/>
                <a:ea typeface="Calibri"/>
                <a:cs typeface="Calibri"/>
                <a:sym typeface="Calibri"/>
              </a:rPr>
              <a:t>To keep pushing our practice</a:t>
            </a:r>
          </a:p>
          <a:p>
            <a:pPr marL="228600" marR="0" lvl="0" indent="-228600" algn="l" rtl="0">
              <a:lnSpc>
                <a:spcPct val="90000"/>
              </a:lnSpc>
              <a:spcBef>
                <a:spcPts val="1000"/>
              </a:spcBef>
              <a:spcAft>
                <a:spcPts val="0"/>
              </a:spcAft>
              <a:buClr>
                <a:srgbClr val="5A5A5A"/>
              </a:buClr>
              <a:buSzPct val="100000"/>
              <a:buFont typeface="Arial"/>
              <a:buChar char="•"/>
            </a:pPr>
            <a:r>
              <a:rPr lang="en-US" sz="3600" b="0" i="0" u="none" strike="noStrike" cap="none" dirty="0">
                <a:solidFill>
                  <a:srgbClr val="5A5A5A"/>
                </a:solidFill>
                <a:latin typeface="Calibri"/>
                <a:ea typeface="Calibri"/>
                <a:cs typeface="Calibri"/>
                <a:sym typeface="Calibri"/>
              </a:rPr>
              <a:t>To keep improving student outcomes</a:t>
            </a:r>
          </a:p>
          <a:p>
            <a:pPr marL="685800" marR="0" lvl="1" indent="-228600" algn="l" rtl="0">
              <a:lnSpc>
                <a:spcPct val="90000"/>
              </a:lnSpc>
              <a:spcBef>
                <a:spcPts val="500"/>
              </a:spcBef>
              <a:spcAft>
                <a:spcPts val="0"/>
              </a:spcAft>
              <a:buClr>
                <a:srgbClr val="5A5A5A"/>
              </a:buClr>
              <a:buSzPct val="100000"/>
              <a:buFont typeface="Arial"/>
              <a:buNone/>
            </a:pPr>
            <a:endParaRPr sz="3400" b="0" i="0" u="none" strike="noStrike" cap="none" dirty="0">
              <a:solidFill>
                <a:srgbClr val="5A5A5A"/>
              </a:solidFill>
              <a:latin typeface="Calibri"/>
              <a:ea typeface="Calibri"/>
              <a:cs typeface="Calibri"/>
              <a:sym typeface="Calibri"/>
            </a:endParaRPr>
          </a:p>
          <a:p>
            <a:pPr marL="0" marR="0" lvl="0" indent="-215900" algn="ctr" rtl="0">
              <a:lnSpc>
                <a:spcPct val="90000"/>
              </a:lnSpc>
              <a:spcBef>
                <a:spcPts val="1000"/>
              </a:spcBef>
              <a:buClr>
                <a:schemeClr val="accent5"/>
              </a:buClr>
              <a:buSzPct val="100000"/>
              <a:buFont typeface="Arial"/>
              <a:buNone/>
            </a:pPr>
            <a:r>
              <a:rPr lang="en-US" sz="3400" b="1" i="0" u="none" strike="noStrike" cap="none" dirty="0">
                <a:solidFill>
                  <a:schemeClr val="accent5"/>
                </a:solidFill>
                <a:latin typeface="Calibri"/>
                <a:ea typeface="Calibri"/>
                <a:cs typeface="Calibri"/>
                <a:sym typeface="Calibri"/>
              </a:rPr>
              <a:t>Our work is not over...it has just begun!</a:t>
            </a:r>
          </a:p>
        </p:txBody>
      </p:sp>
      <p:sp>
        <p:nvSpPr>
          <p:cNvPr id="220" name="Shape 220"/>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en-US" sz="4000" b="0" i="0" u="none" strike="noStrike" cap="none" dirty="0">
                <a:solidFill>
                  <a:schemeClr val="lt1"/>
                </a:solidFill>
                <a:latin typeface="Calibri"/>
                <a:ea typeface="Calibri"/>
                <a:cs typeface="Calibri"/>
                <a:sym typeface="Calibri"/>
              </a:rPr>
              <a:t>But are we satisfied?</a:t>
            </a:r>
          </a:p>
        </p:txBody>
      </p:sp>
      <p:pic>
        <p:nvPicPr>
          <p:cNvPr id="221" name="Shape 221"/>
          <p:cNvPicPr preferRelativeResize="0"/>
          <p:nvPr/>
        </p:nvPicPr>
        <p:blipFill rotWithShape="1">
          <a:blip r:embed="rId3">
            <a:alphaModFix/>
          </a:blip>
          <a:srcRect/>
          <a:stretch/>
        </p:blipFill>
        <p:spPr>
          <a:xfrm>
            <a:off x="6897757" y="816590"/>
            <a:ext cx="4633027" cy="5212985"/>
          </a:xfrm>
          <a:prstGeom prst="rect">
            <a:avLst/>
          </a:prstGeom>
          <a:noFill/>
          <a:ln>
            <a:noFill/>
          </a:ln>
        </p:spPr>
      </p:pic>
    </p:spTree>
    <p:extLst>
      <p:ext uri="{BB962C8B-B14F-4D97-AF65-F5344CB8AC3E}">
        <p14:creationId xmlns:p14="http://schemas.microsoft.com/office/powerpoint/2010/main" val="1071867982"/>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Shape 496"/>
        <p:cNvGrpSpPr/>
        <p:nvPr/>
      </p:nvGrpSpPr>
      <p:grpSpPr>
        <a:xfrm>
          <a:off x="0" y="0"/>
          <a:ext cx="0" cy="0"/>
          <a:chOff x="0" y="0"/>
          <a:chExt cx="0" cy="0"/>
        </a:xfrm>
      </p:grpSpPr>
      <p:sp>
        <p:nvSpPr>
          <p:cNvPr id="498" name="Google Shape;498;p30"/>
          <p:cNvSpPr txBox="1">
            <a:spLocks noGrp="1"/>
          </p:cNvSpPr>
          <p:nvPr>
            <p:ph type="sldNum" sz="quarter" idx="4"/>
          </p:nvPr>
        </p:nvSpPr>
        <p:spPr>
          <a:prstGeom prst="rect">
            <a:avLst/>
          </a:prstGeom>
        </p:spPr>
        <p:txBody>
          <a:bodyPr spcFirstLastPara="1" wrap="square" lIns="121900" tIns="60933" rIns="121900" bIns="60933" anchor="ctr" anchorCtr="0">
            <a:noAutofit/>
          </a:bodyPr>
          <a:lstStyle/>
          <a:p>
            <a:pPr>
              <a:buClr>
                <a:srgbClr val="000000"/>
              </a:buClr>
            </a:pPr>
            <a:fld id="{00000000-1234-1234-1234-123412341234}" type="slidenum">
              <a:rPr lang="en-US"/>
              <a:pPr>
                <a:buClr>
                  <a:srgbClr val="000000"/>
                </a:buClr>
              </a:pPr>
              <a:t>170</a:t>
            </a:fld>
            <a:endParaRPr/>
          </a:p>
        </p:txBody>
      </p:sp>
      <p:sp>
        <p:nvSpPr>
          <p:cNvPr id="497" name="Google Shape;497;p30"/>
          <p:cNvSpPr txBox="1">
            <a:spLocks noGrp="1"/>
          </p:cNvSpPr>
          <p:nvPr>
            <p:ph type="body" sz="quarter" idx="10"/>
          </p:nvPr>
        </p:nvSpPr>
        <p:spPr>
          <a:prstGeom prst="rect">
            <a:avLst/>
          </a:prstGeom>
        </p:spPr>
        <p:txBody>
          <a:bodyPr spcFirstLastPara="1" wrap="square" lIns="121900" tIns="60933" rIns="121900" bIns="60933" anchor="t" anchorCtr="0">
            <a:noAutofit/>
          </a:bodyPr>
          <a:lstStyle/>
          <a:p>
            <a:pPr marL="0" indent="0" algn="ctr">
              <a:lnSpc>
                <a:spcPct val="115000"/>
              </a:lnSpc>
              <a:spcBef>
                <a:spcPts val="0"/>
              </a:spcBef>
              <a:buClr>
                <a:schemeClr val="dk1"/>
              </a:buClr>
              <a:buSzPts val="1100"/>
              <a:buNone/>
            </a:pPr>
            <a:r>
              <a:rPr lang="en-US" sz="3200" dirty="0">
                <a:solidFill>
                  <a:schemeClr val="dk1"/>
                </a:solidFill>
              </a:rPr>
              <a:t>Assessments are on </a:t>
            </a:r>
            <a:r>
              <a:rPr lang="en-US" sz="3200" dirty="0" err="1">
                <a:solidFill>
                  <a:schemeClr val="dk1"/>
                </a:solidFill>
              </a:rPr>
              <a:t>BloomBoard</a:t>
            </a:r>
            <a:r>
              <a:rPr lang="en-US" sz="3200" dirty="0">
                <a:solidFill>
                  <a:schemeClr val="dk1"/>
                </a:solidFill>
              </a:rPr>
              <a:t> at </a:t>
            </a:r>
            <a:r>
              <a:rPr lang="en-US" sz="3200" u="sng" dirty="0">
                <a:solidFill>
                  <a:srgbClr val="1155CC"/>
                </a:solidFill>
                <a:hlinkClick r:id="rId3"/>
              </a:rPr>
              <a:t>https://my.bloomboard.com/</a:t>
            </a:r>
            <a:r>
              <a:rPr lang="en-US" sz="3200" dirty="0">
                <a:solidFill>
                  <a:schemeClr val="dk1"/>
                </a:solidFill>
              </a:rPr>
              <a:t>. All Year 3 cohort Content Leader participants should </a:t>
            </a:r>
            <a:r>
              <a:rPr lang="en-US" sz="3200" i="1" dirty="0">
                <a:solidFill>
                  <a:schemeClr val="dk1"/>
                </a:solidFill>
              </a:rPr>
              <a:t>already have accounts</a:t>
            </a:r>
            <a:r>
              <a:rPr lang="en-US" sz="3200" dirty="0">
                <a:solidFill>
                  <a:schemeClr val="dk1"/>
                </a:solidFill>
              </a:rPr>
              <a:t>. </a:t>
            </a:r>
            <a:endParaRPr sz="3200" dirty="0">
              <a:solidFill>
                <a:schemeClr val="dk1"/>
              </a:solidFill>
            </a:endParaRPr>
          </a:p>
          <a:p>
            <a:pPr marL="0" indent="0">
              <a:lnSpc>
                <a:spcPct val="115000"/>
              </a:lnSpc>
              <a:spcBef>
                <a:spcPts val="0"/>
              </a:spcBef>
              <a:buClr>
                <a:schemeClr val="dk1"/>
              </a:buClr>
              <a:buSzPts val="1100"/>
              <a:buNone/>
            </a:pPr>
            <a:endParaRPr dirty="0">
              <a:solidFill>
                <a:schemeClr val="dk1"/>
              </a:solidFill>
            </a:endParaRPr>
          </a:p>
          <a:p>
            <a:pPr marL="0" indent="0">
              <a:lnSpc>
                <a:spcPct val="115000"/>
              </a:lnSpc>
              <a:spcBef>
                <a:spcPts val="0"/>
              </a:spcBef>
              <a:buNone/>
            </a:pPr>
            <a:r>
              <a:rPr lang="en-US" sz="3000" b="1" dirty="0">
                <a:solidFill>
                  <a:schemeClr val="tx2"/>
                </a:solidFill>
              </a:rPr>
              <a:t>Check Your Email!</a:t>
            </a:r>
          </a:p>
          <a:p>
            <a:pPr marL="0" indent="0">
              <a:lnSpc>
                <a:spcPct val="115000"/>
              </a:lnSpc>
              <a:spcBef>
                <a:spcPts val="0"/>
              </a:spcBef>
              <a:buNone/>
            </a:pPr>
            <a:r>
              <a:rPr lang="en-US" sz="3000" dirty="0">
                <a:solidFill>
                  <a:schemeClr val="dk1"/>
                </a:solidFill>
              </a:rPr>
              <a:t>When your account was created you should have received an email from </a:t>
            </a:r>
            <a:r>
              <a:rPr lang="en-US" sz="3000" u="sng" dirty="0">
                <a:solidFill>
                  <a:srgbClr val="1155CC"/>
                </a:solidFill>
                <a:hlinkClick r:id="rId4"/>
              </a:rPr>
              <a:t>do.not.reply@bloomboard.com</a:t>
            </a:r>
            <a:r>
              <a:rPr lang="en-US" sz="3000" dirty="0">
                <a:solidFill>
                  <a:schemeClr val="dk1"/>
                </a:solidFill>
              </a:rPr>
              <a:t> containing next steps for accessing your account (please check your spam folder). </a:t>
            </a:r>
            <a:endParaRPr sz="3000" dirty="0">
              <a:solidFill>
                <a:schemeClr val="dk1"/>
              </a:solidFill>
            </a:endParaRPr>
          </a:p>
        </p:txBody>
      </p:sp>
      <p:sp>
        <p:nvSpPr>
          <p:cNvPr id="499" name="Google Shape;499;p30"/>
          <p:cNvSpPr txBox="1">
            <a:spLocks noGrp="1"/>
          </p:cNvSpPr>
          <p:nvPr>
            <p:ph type="title"/>
          </p:nvPr>
        </p:nvSpPr>
        <p:spPr>
          <a:prstGeom prst="rect">
            <a:avLst/>
          </a:prstGeom>
        </p:spPr>
        <p:txBody>
          <a:bodyPr spcFirstLastPara="1" wrap="square" lIns="121900" tIns="60933" rIns="121900" bIns="60933" anchor="ctr" anchorCtr="0">
            <a:noAutofit/>
          </a:bodyPr>
          <a:lstStyle/>
          <a:p>
            <a:r>
              <a:rPr lang="en-US" dirty="0"/>
              <a:t>Accessing the Assessments </a:t>
            </a:r>
            <a:endParaRPr dirty="0"/>
          </a:p>
        </p:txBody>
      </p:sp>
    </p:spTree>
    <p:extLst>
      <p:ext uri="{BB962C8B-B14F-4D97-AF65-F5344CB8AC3E}">
        <p14:creationId xmlns:p14="http://schemas.microsoft.com/office/powerpoint/2010/main" val="3881973620"/>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Shape 504"/>
        <p:cNvGrpSpPr/>
        <p:nvPr/>
      </p:nvGrpSpPr>
      <p:grpSpPr>
        <a:xfrm>
          <a:off x="0" y="0"/>
          <a:ext cx="0" cy="0"/>
          <a:chOff x="0" y="0"/>
          <a:chExt cx="0" cy="0"/>
        </a:xfrm>
      </p:grpSpPr>
      <p:sp>
        <p:nvSpPr>
          <p:cNvPr id="505" name="Google Shape;505;p31"/>
          <p:cNvSpPr txBox="1">
            <a:spLocks noGrp="1"/>
          </p:cNvSpPr>
          <p:nvPr>
            <p:ph type="sldNum" idx="12"/>
          </p:nvPr>
        </p:nvSpPr>
        <p:spPr>
          <a:prstGeom prst="rect">
            <a:avLst/>
          </a:prstGeom>
        </p:spPr>
        <p:txBody>
          <a:bodyPr spcFirstLastPara="1" wrap="square" lIns="121900" tIns="60933" rIns="121900" bIns="60933" anchor="ctr" anchorCtr="0">
            <a:noAutofit/>
          </a:bodyPr>
          <a:lstStyle/>
          <a:p>
            <a:pPr>
              <a:buClr>
                <a:srgbClr val="000000"/>
              </a:buClr>
            </a:pPr>
            <a:fld id="{00000000-1234-1234-1234-123412341234}" type="slidenum">
              <a:rPr lang="en-US"/>
              <a:pPr>
                <a:buClr>
                  <a:srgbClr val="000000"/>
                </a:buClr>
              </a:pPr>
              <a:t>171</a:t>
            </a:fld>
            <a:endParaRPr/>
          </a:p>
        </p:txBody>
      </p:sp>
      <p:sp>
        <p:nvSpPr>
          <p:cNvPr id="506" name="Google Shape;506;p31"/>
          <p:cNvSpPr txBox="1">
            <a:spLocks noGrp="1"/>
          </p:cNvSpPr>
          <p:nvPr>
            <p:ph type="title"/>
          </p:nvPr>
        </p:nvSpPr>
        <p:spPr>
          <a:prstGeom prst="rect">
            <a:avLst/>
          </a:prstGeom>
        </p:spPr>
        <p:txBody>
          <a:bodyPr spcFirstLastPara="1" wrap="square" lIns="121900" tIns="60933" rIns="121900" bIns="60933" anchor="ctr" anchorCtr="0">
            <a:noAutofit/>
          </a:bodyPr>
          <a:lstStyle/>
          <a:p>
            <a:r>
              <a:rPr lang="en-US"/>
              <a:t>Platform Overview </a:t>
            </a:r>
            <a:endParaRPr/>
          </a:p>
        </p:txBody>
      </p:sp>
      <p:pic>
        <p:nvPicPr>
          <p:cNvPr id="2" name="GMT20190502-000047_Sanya-Kenn_1274x702.mp4">
            <a:hlinkClick r:id="" action="ppaction://media"/>
            <a:extLst>
              <a:ext uri="{FF2B5EF4-FFF2-40B4-BE49-F238E27FC236}">
                <a16:creationId xmlns:a16="http://schemas.microsoft.com/office/drawing/2014/main" id="{4098987B-C6AF-A943-8C02-5FE389DEF9E6}"/>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440872" y="756955"/>
            <a:ext cx="9548988" cy="5261890"/>
          </a:xfrm>
          <a:prstGeom prst="rect">
            <a:avLst/>
          </a:prstGeom>
        </p:spPr>
      </p:pic>
    </p:spTree>
    <p:extLst>
      <p:ext uri="{BB962C8B-B14F-4D97-AF65-F5344CB8AC3E}">
        <p14:creationId xmlns:p14="http://schemas.microsoft.com/office/powerpoint/2010/main" val="4219184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3224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Shape 521"/>
        <p:cNvGrpSpPr/>
        <p:nvPr/>
      </p:nvGrpSpPr>
      <p:grpSpPr>
        <a:xfrm>
          <a:off x="0" y="0"/>
          <a:ext cx="0" cy="0"/>
          <a:chOff x="0" y="0"/>
          <a:chExt cx="0" cy="0"/>
        </a:xfrm>
      </p:grpSpPr>
      <p:sp>
        <p:nvSpPr>
          <p:cNvPr id="523" name="Google Shape;523;p33"/>
          <p:cNvSpPr txBox="1">
            <a:spLocks noGrp="1"/>
          </p:cNvSpPr>
          <p:nvPr>
            <p:ph type="sldNum" sz="quarter" idx="4"/>
          </p:nvPr>
        </p:nvSpPr>
        <p:spPr>
          <a:prstGeom prst="rect">
            <a:avLst/>
          </a:prstGeom>
        </p:spPr>
        <p:txBody>
          <a:bodyPr spcFirstLastPara="1" wrap="square" lIns="121900" tIns="60933" rIns="121900" bIns="60933" anchor="ctr" anchorCtr="0">
            <a:noAutofit/>
          </a:bodyPr>
          <a:lstStyle/>
          <a:p>
            <a:pPr>
              <a:buClr>
                <a:srgbClr val="000000"/>
              </a:buClr>
            </a:pPr>
            <a:fld id="{00000000-1234-1234-1234-123412341234}" type="slidenum">
              <a:rPr lang="en-US"/>
              <a:pPr>
                <a:buClr>
                  <a:srgbClr val="000000"/>
                </a:buClr>
              </a:pPr>
              <a:t>172</a:t>
            </a:fld>
            <a:endParaRPr/>
          </a:p>
        </p:txBody>
      </p:sp>
      <p:sp>
        <p:nvSpPr>
          <p:cNvPr id="522" name="Google Shape;522;p33"/>
          <p:cNvSpPr txBox="1">
            <a:spLocks noGrp="1"/>
          </p:cNvSpPr>
          <p:nvPr>
            <p:ph type="body" sz="quarter" idx="10"/>
          </p:nvPr>
        </p:nvSpPr>
        <p:spPr>
          <a:xfrm>
            <a:off x="398463" y="1623977"/>
            <a:ext cx="5760419" cy="4322892"/>
          </a:xfrm>
          <a:prstGeom prst="rect">
            <a:avLst/>
          </a:prstGeom>
        </p:spPr>
        <p:txBody>
          <a:bodyPr spcFirstLastPara="1" wrap="square" lIns="121900" tIns="60933" rIns="121900" bIns="60933" anchor="t" anchorCtr="0">
            <a:noAutofit/>
          </a:bodyPr>
          <a:lstStyle/>
          <a:p>
            <a:pPr marL="457200" indent="-457200">
              <a:lnSpc>
                <a:spcPct val="100000"/>
              </a:lnSpc>
              <a:spcBef>
                <a:spcPts val="0"/>
              </a:spcBef>
              <a:buFont typeface="+mj-lt"/>
              <a:buAutoNum type="arabicPeriod"/>
            </a:pPr>
            <a:r>
              <a:rPr lang="en-US" sz="2400" dirty="0"/>
              <a:t>Access all distinction planning resources (FAQs, </a:t>
            </a:r>
            <a:r>
              <a:rPr lang="en-US" sz="2400" dirty="0" err="1"/>
              <a:t>etc</a:t>
            </a:r>
            <a:r>
              <a:rPr lang="en-US" sz="2400" dirty="0"/>
              <a:t>), including the ELA Assessment Planning Guide.</a:t>
            </a:r>
          </a:p>
          <a:p>
            <a:pPr marL="457200" indent="-457200">
              <a:lnSpc>
                <a:spcPct val="100000"/>
              </a:lnSpc>
              <a:spcBef>
                <a:spcPts val="0"/>
              </a:spcBef>
              <a:buFont typeface="+mj-lt"/>
              <a:buAutoNum type="arabicPeriod"/>
            </a:pPr>
            <a:r>
              <a:rPr lang="en-US" sz="2400" dirty="0"/>
              <a:t>Sign in to your </a:t>
            </a:r>
            <a:r>
              <a:rPr lang="en-US" sz="2400" dirty="0" err="1"/>
              <a:t>BloomBoard</a:t>
            </a:r>
            <a:r>
              <a:rPr lang="en-US" sz="2400" dirty="0"/>
              <a:t> account and review each of your assessments. </a:t>
            </a:r>
            <a:endParaRPr sz="2400" dirty="0"/>
          </a:p>
          <a:p>
            <a:pPr marL="457200" indent="-457200">
              <a:lnSpc>
                <a:spcPct val="100000"/>
              </a:lnSpc>
              <a:spcBef>
                <a:spcPts val="0"/>
              </a:spcBef>
              <a:buFont typeface="+mj-lt"/>
              <a:buAutoNum type="arabicPeriod"/>
            </a:pPr>
            <a:r>
              <a:rPr lang="en-US" sz="2400" dirty="0"/>
              <a:t>Familiarize yourself with the requirements and rubrics for each assessment.</a:t>
            </a:r>
            <a:endParaRPr sz="2400" dirty="0"/>
          </a:p>
          <a:p>
            <a:pPr marL="457200" indent="-457200">
              <a:lnSpc>
                <a:spcPct val="100000"/>
              </a:lnSpc>
              <a:spcBef>
                <a:spcPts val="0"/>
              </a:spcBef>
              <a:buFont typeface="+mj-lt"/>
              <a:buAutoNum type="arabicPeriod"/>
            </a:pPr>
            <a:r>
              <a:rPr lang="en-US" sz="2400" dirty="0"/>
              <a:t>Backwards plan to determine when you will collect evidence.</a:t>
            </a:r>
            <a:endParaRPr sz="2400" i="1" dirty="0"/>
          </a:p>
        </p:txBody>
      </p:sp>
      <p:sp>
        <p:nvSpPr>
          <p:cNvPr id="524" name="Google Shape;524;p33"/>
          <p:cNvSpPr txBox="1">
            <a:spLocks noGrp="1"/>
          </p:cNvSpPr>
          <p:nvPr>
            <p:ph type="title"/>
          </p:nvPr>
        </p:nvSpPr>
        <p:spPr>
          <a:prstGeom prst="rect">
            <a:avLst/>
          </a:prstGeom>
        </p:spPr>
        <p:txBody>
          <a:bodyPr spcFirstLastPara="1" wrap="square" lIns="121900" tIns="60933" rIns="121900" bIns="60933" anchor="ctr" anchorCtr="0">
            <a:noAutofit/>
          </a:bodyPr>
          <a:lstStyle/>
          <a:p>
            <a:r>
              <a:rPr lang="en-US" dirty="0">
                <a:solidFill>
                  <a:schemeClr val="bg1"/>
                </a:solidFill>
              </a:rPr>
              <a:t>Next Steps: Review All Resources </a:t>
            </a:r>
            <a:endParaRPr dirty="0">
              <a:solidFill>
                <a:schemeClr val="bg1"/>
              </a:solidFill>
            </a:endParaRPr>
          </a:p>
        </p:txBody>
      </p:sp>
      <p:pic>
        <p:nvPicPr>
          <p:cNvPr id="2" name="Picture 1">
            <a:extLst>
              <a:ext uri="{FF2B5EF4-FFF2-40B4-BE49-F238E27FC236}">
                <a16:creationId xmlns:a16="http://schemas.microsoft.com/office/drawing/2014/main" id="{15C213ED-9F36-484E-9B62-C9F01381D42B}"/>
              </a:ext>
            </a:extLst>
          </p:cNvPr>
          <p:cNvPicPr>
            <a:picLocks noChangeAspect="1"/>
          </p:cNvPicPr>
          <p:nvPr/>
        </p:nvPicPr>
        <p:blipFill>
          <a:blip r:embed="rId3"/>
          <a:stretch>
            <a:fillRect/>
          </a:stretch>
        </p:blipFill>
        <p:spPr>
          <a:xfrm>
            <a:off x="6158882" y="1623977"/>
            <a:ext cx="5697536" cy="4060022"/>
          </a:xfrm>
          <a:prstGeom prst="rect">
            <a:avLst/>
          </a:prstGeom>
          <a:ln>
            <a:solidFill>
              <a:schemeClr val="accent6"/>
            </a:solidFill>
          </a:ln>
        </p:spPr>
      </p:pic>
      <p:sp>
        <p:nvSpPr>
          <p:cNvPr id="3" name="TextBox 2">
            <a:extLst>
              <a:ext uri="{FF2B5EF4-FFF2-40B4-BE49-F238E27FC236}">
                <a16:creationId xmlns:a16="http://schemas.microsoft.com/office/drawing/2014/main" id="{416D5B40-E0A3-2643-A061-B3109F40A4A2}"/>
              </a:ext>
            </a:extLst>
          </p:cNvPr>
          <p:cNvSpPr txBox="1"/>
          <p:nvPr/>
        </p:nvSpPr>
        <p:spPr>
          <a:xfrm>
            <a:off x="1308846" y="847333"/>
            <a:ext cx="10721789" cy="923330"/>
          </a:xfrm>
          <a:prstGeom prst="rect">
            <a:avLst/>
          </a:prstGeom>
          <a:noFill/>
        </p:spPr>
        <p:txBody>
          <a:bodyPr wrap="square" rtlCol="0">
            <a:spAutoFit/>
          </a:bodyPr>
          <a:lstStyle/>
          <a:p>
            <a:r>
              <a:rPr lang="en-US" sz="3600" b="1" dirty="0">
                <a:solidFill>
                  <a:schemeClr val="tx2"/>
                </a:solidFill>
                <a:latin typeface="Calibri" panose="020F0502020204030204" pitchFamily="34" charset="0"/>
                <a:cs typeface="Calibri" panose="020F0502020204030204" pitchFamily="34" charset="0"/>
              </a:rPr>
              <a:t>https://</a:t>
            </a:r>
            <a:r>
              <a:rPr lang="en-US" sz="3600" b="1" dirty="0" err="1">
                <a:solidFill>
                  <a:schemeClr val="tx2"/>
                </a:solidFill>
                <a:latin typeface="Calibri" panose="020F0502020204030204" pitchFamily="34" charset="0"/>
                <a:cs typeface="Calibri" panose="020F0502020204030204" pitchFamily="34" charset="0"/>
              </a:rPr>
              <a:t>tinyurl.com</a:t>
            </a:r>
            <a:r>
              <a:rPr lang="en-US" sz="3600" b="1" dirty="0">
                <a:solidFill>
                  <a:schemeClr val="tx2"/>
                </a:solidFill>
                <a:latin typeface="Calibri" panose="020F0502020204030204" pitchFamily="34" charset="0"/>
                <a:cs typeface="Calibri" panose="020F0502020204030204" pitchFamily="34" charset="0"/>
              </a:rPr>
              <a:t>/Y3ELACLDistinctionResources</a:t>
            </a:r>
          </a:p>
          <a:p>
            <a:endParaRPr lang="en-US" dirty="0"/>
          </a:p>
        </p:txBody>
      </p:sp>
    </p:spTree>
    <p:extLst>
      <p:ext uri="{BB962C8B-B14F-4D97-AF65-F5344CB8AC3E}">
        <p14:creationId xmlns:p14="http://schemas.microsoft.com/office/powerpoint/2010/main" val="1917567021"/>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Shape 504"/>
        <p:cNvGrpSpPr/>
        <p:nvPr/>
      </p:nvGrpSpPr>
      <p:grpSpPr>
        <a:xfrm>
          <a:off x="0" y="0"/>
          <a:ext cx="0" cy="0"/>
          <a:chOff x="0" y="0"/>
          <a:chExt cx="0" cy="0"/>
        </a:xfrm>
      </p:grpSpPr>
      <p:sp>
        <p:nvSpPr>
          <p:cNvPr id="505" name="Google Shape;505;p31"/>
          <p:cNvSpPr txBox="1">
            <a:spLocks noGrp="1"/>
          </p:cNvSpPr>
          <p:nvPr>
            <p:ph type="sldNum" sz="quarter" idx="4"/>
          </p:nvPr>
        </p:nvSpPr>
        <p:spPr>
          <a:prstGeom prst="rect">
            <a:avLst/>
          </a:prstGeom>
        </p:spPr>
        <p:txBody>
          <a:bodyPr spcFirstLastPara="1" wrap="square" lIns="121900" tIns="60933" rIns="121900" bIns="60933" anchor="ctr" anchorCtr="0">
            <a:noAutofit/>
          </a:bodyPr>
          <a:lstStyle/>
          <a:p>
            <a:pPr>
              <a:buClr>
                <a:srgbClr val="000000"/>
              </a:buClr>
            </a:pPr>
            <a:fld id="{00000000-1234-1234-1234-123412341234}" type="slidenum">
              <a:rPr lang="en-US"/>
              <a:pPr>
                <a:buClr>
                  <a:srgbClr val="000000"/>
                </a:buClr>
              </a:pPr>
              <a:t>173</a:t>
            </a:fld>
            <a:endParaRPr/>
          </a:p>
        </p:txBody>
      </p:sp>
      <p:sp>
        <p:nvSpPr>
          <p:cNvPr id="2" name="Text Placeholder 1">
            <a:extLst>
              <a:ext uri="{FF2B5EF4-FFF2-40B4-BE49-F238E27FC236}">
                <a16:creationId xmlns:a16="http://schemas.microsoft.com/office/drawing/2014/main" id="{D2918AFD-32E7-E143-98D2-025E76DCF06F}"/>
              </a:ext>
            </a:extLst>
          </p:cNvPr>
          <p:cNvSpPr>
            <a:spLocks noGrp="1"/>
          </p:cNvSpPr>
          <p:nvPr>
            <p:ph type="body" sz="quarter" idx="10"/>
          </p:nvPr>
        </p:nvSpPr>
        <p:spPr/>
        <p:txBody>
          <a:bodyPr/>
          <a:lstStyle/>
          <a:p>
            <a:endParaRPr lang="en-US"/>
          </a:p>
        </p:txBody>
      </p:sp>
      <p:sp>
        <p:nvSpPr>
          <p:cNvPr id="506" name="Google Shape;506;p31"/>
          <p:cNvSpPr txBox="1">
            <a:spLocks noGrp="1"/>
          </p:cNvSpPr>
          <p:nvPr>
            <p:ph type="title"/>
          </p:nvPr>
        </p:nvSpPr>
        <p:spPr>
          <a:prstGeom prst="rect">
            <a:avLst/>
          </a:prstGeom>
        </p:spPr>
        <p:txBody>
          <a:bodyPr spcFirstLastPara="1" wrap="square" lIns="121900" tIns="60933" rIns="121900" bIns="60933" anchor="ctr" anchorCtr="0">
            <a:noAutofit/>
          </a:bodyPr>
          <a:lstStyle/>
          <a:p>
            <a:r>
              <a:rPr lang="en-US" dirty="0"/>
              <a:t>Questions? </a:t>
            </a:r>
            <a:endParaRPr dirty="0"/>
          </a:p>
        </p:txBody>
      </p:sp>
      <p:pic>
        <p:nvPicPr>
          <p:cNvPr id="5" name="Picture 4">
            <a:extLst>
              <a:ext uri="{FF2B5EF4-FFF2-40B4-BE49-F238E27FC236}">
                <a16:creationId xmlns:a16="http://schemas.microsoft.com/office/drawing/2014/main" id="{A8E9EDB3-E95B-3644-A518-464E5F450E4E}"/>
              </a:ext>
            </a:extLst>
          </p:cNvPr>
          <p:cNvPicPr>
            <a:picLocks noChangeAspect="1"/>
          </p:cNvPicPr>
          <p:nvPr/>
        </p:nvPicPr>
        <p:blipFill>
          <a:blip r:embed="rId3"/>
          <a:stretch>
            <a:fillRect/>
          </a:stretch>
        </p:blipFill>
        <p:spPr>
          <a:xfrm>
            <a:off x="508775" y="2088066"/>
            <a:ext cx="11174450" cy="2681868"/>
          </a:xfrm>
          <a:prstGeom prst="rect">
            <a:avLst/>
          </a:prstGeom>
        </p:spPr>
      </p:pic>
    </p:spTree>
    <p:extLst>
      <p:ext uri="{BB962C8B-B14F-4D97-AF65-F5344CB8AC3E}">
        <p14:creationId xmlns:p14="http://schemas.microsoft.com/office/powerpoint/2010/main" val="2661053258"/>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174</a:t>
            </a:fld>
            <a:endParaRPr lang="en-US" dirty="0"/>
          </a:p>
        </p:txBody>
      </p:sp>
      <p:sp>
        <p:nvSpPr>
          <p:cNvPr id="7" name="Text Placeholder 6"/>
          <p:cNvSpPr>
            <a:spLocks noGrp="1"/>
          </p:cNvSpPr>
          <p:nvPr>
            <p:ph type="body" sz="quarter" idx="10"/>
          </p:nvPr>
        </p:nvSpPr>
        <p:spPr>
          <a:xfrm>
            <a:off x="398463" y="1536701"/>
            <a:ext cx="11383962" cy="2872874"/>
          </a:xfrm>
        </p:spPr>
        <p:txBody>
          <a:bodyPr/>
          <a:lstStyle/>
          <a:p>
            <a:pPr marL="0" indent="0" algn="ctr">
              <a:buNone/>
            </a:pPr>
            <a:endParaRPr lang="en-US" sz="4400" b="1" u="sng" dirty="0"/>
          </a:p>
          <a:p>
            <a:pPr marL="0" indent="0" algn="ctr">
              <a:buNone/>
            </a:pPr>
            <a:r>
              <a:rPr lang="en-US" sz="4400" b="1" u="sng" dirty="0">
                <a:hlinkClick r:id="rId3"/>
              </a:rPr>
              <a:t>https://tinyurl.com/Y3ELAContentLeaderDay1</a:t>
            </a:r>
            <a:r>
              <a:rPr lang="en-US" sz="4400" b="1" u="sng" dirty="0"/>
              <a:t> </a:t>
            </a:r>
          </a:p>
        </p:txBody>
      </p:sp>
      <p:sp>
        <p:nvSpPr>
          <p:cNvPr id="6" name="Title 5"/>
          <p:cNvSpPr>
            <a:spLocks noGrp="1"/>
          </p:cNvSpPr>
          <p:nvPr>
            <p:ph type="title"/>
          </p:nvPr>
        </p:nvSpPr>
        <p:spPr/>
        <p:txBody>
          <a:bodyPr/>
          <a:lstStyle/>
          <a:p>
            <a:r>
              <a:rPr lang="en-US" dirty="0"/>
              <a:t>Give Us Your Feedback!</a:t>
            </a:r>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20194" y="4066675"/>
            <a:ext cx="6540500" cy="1625600"/>
          </a:xfrm>
          <a:prstGeom prst="rect">
            <a:avLst/>
          </a:prstGeom>
        </p:spPr>
      </p:pic>
    </p:spTree>
    <p:extLst>
      <p:ext uri="{BB962C8B-B14F-4D97-AF65-F5344CB8AC3E}">
        <p14:creationId xmlns:p14="http://schemas.microsoft.com/office/powerpoint/2010/main" val="1713604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Shape 227"/>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18</a:t>
            </a:fld>
            <a:endParaRPr lang="en-US" sz="1600">
              <a:solidFill>
                <a:schemeClr val="dk1"/>
              </a:solidFill>
              <a:latin typeface="Calibri"/>
              <a:ea typeface="Calibri"/>
              <a:cs typeface="Calibri"/>
              <a:sym typeface="Calibri"/>
            </a:endParaRPr>
          </a:p>
        </p:txBody>
      </p:sp>
      <p:sp>
        <p:nvSpPr>
          <p:cNvPr id="228" name="Shape 228"/>
          <p:cNvSpPr txBox="1">
            <a:spLocks noGrp="1"/>
          </p:cNvSpPr>
          <p:nvPr>
            <p:ph type="body" idx="1"/>
          </p:nvPr>
        </p:nvSpPr>
        <p:spPr>
          <a:xfrm>
            <a:off x="398463" y="1193802"/>
            <a:ext cx="11383963" cy="4822825"/>
          </a:xfrm>
          <a:prstGeom prst="rect">
            <a:avLst/>
          </a:prstGeom>
          <a:noFill/>
          <a:ln>
            <a:noFill/>
          </a:ln>
        </p:spPr>
        <p:txBody>
          <a:bodyPr wrap="square" lIns="91425" tIns="45700" rIns="91425" bIns="45700" anchor="t" anchorCtr="0">
            <a:noAutofit/>
          </a:bodyPr>
          <a:lstStyle/>
          <a:p>
            <a:pPr marL="0" marR="0" lvl="0" indent="-285750" algn="ctr" rtl="0">
              <a:lnSpc>
                <a:spcPct val="90000"/>
              </a:lnSpc>
              <a:spcBef>
                <a:spcPts val="0"/>
              </a:spcBef>
              <a:spcAft>
                <a:spcPts val="0"/>
              </a:spcAft>
              <a:buClr>
                <a:srgbClr val="5A5A5A"/>
              </a:buClr>
              <a:buSzPct val="100000"/>
              <a:buFont typeface="Arial"/>
              <a:buNone/>
            </a:pPr>
            <a:endParaRPr sz="4500" b="0" i="0" u="none" strike="noStrike" cap="none" dirty="0">
              <a:solidFill>
                <a:srgbClr val="5A5A5A"/>
              </a:solidFill>
              <a:latin typeface="Calibri"/>
              <a:ea typeface="Calibri"/>
              <a:cs typeface="Calibri"/>
              <a:sym typeface="Calibri"/>
            </a:endParaRPr>
          </a:p>
          <a:p>
            <a:pPr marL="0" marR="0" lvl="0" indent="-285750" algn="ctr" rtl="0">
              <a:lnSpc>
                <a:spcPct val="90000"/>
              </a:lnSpc>
              <a:spcBef>
                <a:spcPts val="1000"/>
              </a:spcBef>
              <a:spcAft>
                <a:spcPts val="0"/>
              </a:spcAft>
              <a:buClr>
                <a:srgbClr val="5A5A5A"/>
              </a:buClr>
              <a:buSzPct val="100000"/>
              <a:buFont typeface="Arial"/>
              <a:buNone/>
            </a:pPr>
            <a:r>
              <a:rPr lang="en-US" sz="4500" b="1" i="0" u="none" strike="noStrike" cap="none" dirty="0">
                <a:solidFill>
                  <a:schemeClr val="tx2"/>
                </a:solidFill>
                <a:latin typeface="Calibri"/>
                <a:ea typeface="Calibri"/>
                <a:cs typeface="Calibri"/>
                <a:sym typeface="Calibri"/>
              </a:rPr>
              <a:t>“Done right, professional learning linked to curriculum can lead to transformational changes in teaching and learning.” </a:t>
            </a:r>
          </a:p>
          <a:p>
            <a:pPr marL="0" marR="0" lvl="0" indent="-177800" algn="r" rtl="0">
              <a:lnSpc>
                <a:spcPct val="100000"/>
              </a:lnSpc>
              <a:spcBef>
                <a:spcPts val="0"/>
              </a:spcBef>
              <a:spcAft>
                <a:spcPts val="0"/>
              </a:spcAft>
              <a:buClr>
                <a:srgbClr val="5A5A5A"/>
              </a:buClr>
              <a:buSzPct val="100000"/>
              <a:buFont typeface="Arial"/>
              <a:buNone/>
            </a:pPr>
            <a:r>
              <a:rPr lang="en-US" sz="2800" b="0" i="0" u="none" strike="noStrike" cap="none" dirty="0">
                <a:solidFill>
                  <a:srgbClr val="5A5A5A"/>
                </a:solidFill>
                <a:latin typeface="Calibri"/>
                <a:ea typeface="Calibri"/>
                <a:cs typeface="Calibri"/>
                <a:sym typeface="Calibri"/>
              </a:rPr>
              <a:t>   </a:t>
            </a:r>
          </a:p>
          <a:p>
            <a:pPr marL="0" marR="0" lvl="0" indent="-152400" algn="r" rtl="0">
              <a:lnSpc>
                <a:spcPct val="100000"/>
              </a:lnSpc>
              <a:spcBef>
                <a:spcPts val="0"/>
              </a:spcBef>
              <a:spcAft>
                <a:spcPts val="0"/>
              </a:spcAft>
              <a:buClr>
                <a:srgbClr val="5A5A5A"/>
              </a:buClr>
              <a:buSzPct val="100000"/>
              <a:buFont typeface="Arial"/>
              <a:buNone/>
            </a:pPr>
            <a:r>
              <a:rPr lang="en-US" sz="2400" b="0" i="1" u="none" strike="noStrike" cap="none" dirty="0">
                <a:solidFill>
                  <a:srgbClr val="5A5A5A"/>
                </a:solidFill>
                <a:latin typeface="Calibri"/>
                <a:ea typeface="Calibri"/>
                <a:cs typeface="Calibri"/>
                <a:sym typeface="Calibri"/>
              </a:rPr>
              <a:t>Practice What You Teach</a:t>
            </a:r>
          </a:p>
          <a:p>
            <a:pPr marL="0" marR="0" lvl="0" indent="-152400" algn="r" rtl="0">
              <a:lnSpc>
                <a:spcPct val="100000"/>
              </a:lnSpc>
              <a:spcBef>
                <a:spcPts val="0"/>
              </a:spcBef>
              <a:spcAft>
                <a:spcPts val="0"/>
              </a:spcAft>
              <a:buClr>
                <a:srgbClr val="5A5A5A"/>
              </a:buClr>
              <a:buSzPct val="100000"/>
              <a:buFont typeface="Arial"/>
              <a:buNone/>
            </a:pPr>
            <a:r>
              <a:rPr lang="en-US" sz="2400" b="0" i="0" u="none" strike="noStrike" cap="none" dirty="0">
                <a:solidFill>
                  <a:srgbClr val="5A5A5A"/>
                </a:solidFill>
                <a:latin typeface="Calibri"/>
                <a:ea typeface="Calibri"/>
                <a:cs typeface="Calibri"/>
                <a:sym typeface="Calibri"/>
              </a:rPr>
              <a:t>Ross Wiener and Sue Pimentel</a:t>
            </a:r>
          </a:p>
          <a:p>
            <a:pPr marL="0" marR="0" lvl="0" indent="-152400" algn="r" rtl="0">
              <a:lnSpc>
                <a:spcPct val="100000"/>
              </a:lnSpc>
              <a:spcBef>
                <a:spcPts val="0"/>
              </a:spcBef>
              <a:spcAft>
                <a:spcPts val="0"/>
              </a:spcAft>
              <a:buClr>
                <a:srgbClr val="5A5A5A"/>
              </a:buClr>
              <a:buSzPct val="100000"/>
              <a:buFont typeface="Arial"/>
              <a:buNone/>
            </a:pPr>
            <a:r>
              <a:rPr lang="en-US" sz="2400" b="0" i="0" u="none" strike="noStrike" cap="none" dirty="0">
                <a:solidFill>
                  <a:srgbClr val="5A5A5A"/>
                </a:solidFill>
                <a:latin typeface="Calibri"/>
                <a:ea typeface="Calibri"/>
                <a:cs typeface="Calibri"/>
                <a:sym typeface="Calibri"/>
              </a:rPr>
              <a:t>The Aspen Institute, Fall 2017</a:t>
            </a:r>
          </a:p>
          <a:p>
            <a:pPr marL="228600" marR="0" lvl="0" indent="-228600" algn="l" rtl="0">
              <a:lnSpc>
                <a:spcPct val="90000"/>
              </a:lnSpc>
              <a:spcBef>
                <a:spcPts val="1000"/>
              </a:spcBef>
              <a:buClr>
                <a:srgbClr val="5A5A5A"/>
              </a:buClr>
              <a:buSzPct val="100000"/>
              <a:buFont typeface="Arial"/>
              <a:buNone/>
            </a:pPr>
            <a:endParaRPr sz="2400" b="0" i="0" u="none" strike="noStrike" cap="none" dirty="0">
              <a:solidFill>
                <a:srgbClr val="5A5A5A"/>
              </a:solidFill>
              <a:latin typeface="Calibri"/>
              <a:ea typeface="Calibri"/>
              <a:cs typeface="Calibri"/>
              <a:sym typeface="Calibri"/>
            </a:endParaRPr>
          </a:p>
        </p:txBody>
      </p:sp>
      <p:sp>
        <p:nvSpPr>
          <p:cNvPr id="229" name="Shape 229"/>
          <p:cNvSpPr txBox="1">
            <a:spLocks noGrp="1"/>
          </p:cNvSpPr>
          <p:nvPr>
            <p:ph type="title"/>
          </p:nvPr>
        </p:nvSpPr>
        <p:spPr>
          <a:xfrm>
            <a:off x="61447" y="1"/>
            <a:ext cx="12192000" cy="756954"/>
          </a:xfrm>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en-US" sz="4000" b="0" i="0" u="none" strike="noStrike" cap="none">
                <a:solidFill>
                  <a:schemeClr val="lt1"/>
                </a:solidFill>
                <a:latin typeface="Calibri"/>
                <a:ea typeface="Calibri"/>
                <a:cs typeface="Calibri"/>
                <a:sym typeface="Calibri"/>
              </a:rPr>
              <a:t>The Power of Curriculum-based Professional Learning</a:t>
            </a:r>
          </a:p>
        </p:txBody>
      </p:sp>
    </p:spTree>
    <p:extLst>
      <p:ext uri="{BB962C8B-B14F-4D97-AF65-F5344CB8AC3E}">
        <p14:creationId xmlns:p14="http://schemas.microsoft.com/office/powerpoint/2010/main" val="38784356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Shape 235"/>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19</a:t>
            </a:fld>
            <a:endParaRPr lang="en-US" sz="1600">
              <a:solidFill>
                <a:schemeClr val="dk1"/>
              </a:solidFill>
              <a:latin typeface="Calibri"/>
              <a:ea typeface="Calibri"/>
              <a:cs typeface="Calibri"/>
              <a:sym typeface="Calibri"/>
            </a:endParaRPr>
          </a:p>
        </p:txBody>
      </p:sp>
      <p:sp>
        <p:nvSpPr>
          <p:cNvPr id="236" name="Shape 236"/>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marL="0" marR="0" lvl="0" indent="-279400" algn="l" rtl="0">
              <a:lnSpc>
                <a:spcPct val="90000"/>
              </a:lnSpc>
              <a:spcBef>
                <a:spcPts val="0"/>
              </a:spcBef>
              <a:buClr>
                <a:schemeClr val="lt1"/>
              </a:buClr>
              <a:buSzPct val="100000"/>
              <a:buFont typeface="Calibri"/>
              <a:buNone/>
            </a:pPr>
            <a:r>
              <a:rPr lang="en-US" sz="4400" b="0" i="0" u="none" strike="noStrike" cap="none">
                <a:solidFill>
                  <a:schemeClr val="lt1"/>
                </a:solidFill>
                <a:latin typeface="Calibri"/>
                <a:ea typeface="Calibri"/>
                <a:cs typeface="Calibri"/>
                <a:sym typeface="Calibri"/>
              </a:rPr>
              <a:t>Content Leaders = Levers of Change</a:t>
            </a:r>
          </a:p>
        </p:txBody>
      </p:sp>
      <p:cxnSp>
        <p:nvCxnSpPr>
          <p:cNvPr id="252" name="Shape 252"/>
          <p:cNvCxnSpPr/>
          <p:nvPr/>
        </p:nvCxnSpPr>
        <p:spPr>
          <a:xfrm>
            <a:off x="2206489" y="2760763"/>
            <a:ext cx="1172817" cy="0"/>
          </a:xfrm>
          <a:prstGeom prst="straightConnector1">
            <a:avLst/>
          </a:prstGeom>
          <a:noFill/>
          <a:ln w="22225" cap="flat" cmpd="sng">
            <a:solidFill>
              <a:schemeClr val="accent5"/>
            </a:solidFill>
            <a:prstDash val="solid"/>
            <a:miter lim="800000"/>
            <a:headEnd type="none" w="med" len="med"/>
            <a:tailEnd type="triangle" w="lg" len="lg"/>
          </a:ln>
        </p:spPr>
      </p:cxnSp>
      <p:cxnSp>
        <p:nvCxnSpPr>
          <p:cNvPr id="253" name="Shape 253"/>
          <p:cNvCxnSpPr/>
          <p:nvPr/>
        </p:nvCxnSpPr>
        <p:spPr>
          <a:xfrm>
            <a:off x="8063949" y="2731943"/>
            <a:ext cx="1172817" cy="0"/>
          </a:xfrm>
          <a:prstGeom prst="straightConnector1">
            <a:avLst/>
          </a:prstGeom>
          <a:noFill/>
          <a:ln w="22225" cap="flat" cmpd="sng">
            <a:solidFill>
              <a:schemeClr val="accent5"/>
            </a:solidFill>
            <a:prstDash val="solid"/>
            <a:miter lim="800000"/>
            <a:headEnd type="none" w="med" len="med"/>
            <a:tailEnd type="triangle" w="lg" len="lg"/>
          </a:ln>
        </p:spPr>
      </p:cxnSp>
      <p:cxnSp>
        <p:nvCxnSpPr>
          <p:cNvPr id="254" name="Shape 254"/>
          <p:cNvCxnSpPr/>
          <p:nvPr/>
        </p:nvCxnSpPr>
        <p:spPr>
          <a:xfrm>
            <a:off x="1802296" y="4386668"/>
            <a:ext cx="7434469" cy="0"/>
          </a:xfrm>
          <a:prstGeom prst="straightConnector1">
            <a:avLst/>
          </a:prstGeom>
          <a:noFill/>
          <a:ln w="22225" cap="flat" cmpd="sng">
            <a:solidFill>
              <a:schemeClr val="accent5"/>
            </a:solidFill>
            <a:prstDash val="solid"/>
            <a:miter lim="800000"/>
            <a:headEnd type="none" w="med" len="med"/>
            <a:tailEnd type="triangle" w="lg" len="lg"/>
          </a:ln>
        </p:spPr>
      </p:cxnSp>
      <p:pic>
        <p:nvPicPr>
          <p:cNvPr id="2" name="Picture 1"/>
          <p:cNvPicPr>
            <a:picLocks noChangeAspect="1"/>
          </p:cNvPicPr>
          <p:nvPr/>
        </p:nvPicPr>
        <p:blipFill>
          <a:blip r:embed="rId3"/>
          <a:stretch>
            <a:fillRect/>
          </a:stretch>
        </p:blipFill>
        <p:spPr>
          <a:xfrm>
            <a:off x="1150697" y="1637501"/>
            <a:ext cx="735496" cy="2163907"/>
          </a:xfrm>
          <a:prstGeom prst="rect">
            <a:avLst/>
          </a:prstGeom>
        </p:spPr>
      </p:pic>
      <p:pic>
        <p:nvPicPr>
          <p:cNvPr id="3" name="Picture 2"/>
          <p:cNvPicPr>
            <a:picLocks noChangeAspect="1"/>
          </p:cNvPicPr>
          <p:nvPr/>
        </p:nvPicPr>
        <p:blipFill>
          <a:blip r:embed="rId4"/>
          <a:stretch>
            <a:fillRect/>
          </a:stretch>
        </p:blipFill>
        <p:spPr>
          <a:xfrm>
            <a:off x="3572933" y="1069769"/>
            <a:ext cx="799186" cy="2052496"/>
          </a:xfrm>
          <a:prstGeom prst="rect">
            <a:avLst/>
          </a:prstGeom>
        </p:spPr>
      </p:pic>
      <p:pic>
        <p:nvPicPr>
          <p:cNvPr id="24" name="Picture 23"/>
          <p:cNvPicPr>
            <a:picLocks noChangeAspect="1"/>
          </p:cNvPicPr>
          <p:nvPr/>
        </p:nvPicPr>
        <p:blipFill>
          <a:blip r:embed="rId4"/>
          <a:stretch>
            <a:fillRect/>
          </a:stretch>
        </p:blipFill>
        <p:spPr>
          <a:xfrm>
            <a:off x="6567925" y="1947983"/>
            <a:ext cx="799186" cy="2052496"/>
          </a:xfrm>
          <a:prstGeom prst="rect">
            <a:avLst/>
          </a:prstGeom>
        </p:spPr>
      </p:pic>
      <p:pic>
        <p:nvPicPr>
          <p:cNvPr id="25" name="Picture 24"/>
          <p:cNvPicPr>
            <a:picLocks noChangeAspect="1"/>
          </p:cNvPicPr>
          <p:nvPr/>
        </p:nvPicPr>
        <p:blipFill>
          <a:blip r:embed="rId3"/>
          <a:stretch>
            <a:fillRect/>
          </a:stretch>
        </p:blipFill>
        <p:spPr>
          <a:xfrm>
            <a:off x="5581748" y="980968"/>
            <a:ext cx="735496" cy="2163907"/>
          </a:xfrm>
          <a:prstGeom prst="rect">
            <a:avLst/>
          </a:prstGeom>
        </p:spPr>
      </p:pic>
      <p:pic>
        <p:nvPicPr>
          <p:cNvPr id="26" name="Picture 25"/>
          <p:cNvPicPr>
            <a:picLocks noChangeAspect="1"/>
          </p:cNvPicPr>
          <p:nvPr/>
        </p:nvPicPr>
        <p:blipFill>
          <a:blip r:embed="rId3"/>
          <a:stretch>
            <a:fillRect/>
          </a:stretch>
        </p:blipFill>
        <p:spPr>
          <a:xfrm>
            <a:off x="4565748" y="1880624"/>
            <a:ext cx="735496" cy="2163907"/>
          </a:xfrm>
          <a:prstGeom prst="rect">
            <a:avLst/>
          </a:prstGeom>
        </p:spPr>
      </p:pic>
      <p:pic>
        <p:nvPicPr>
          <p:cNvPr id="27" name="Picture 26"/>
          <p:cNvPicPr>
            <a:picLocks noChangeAspect="1"/>
          </p:cNvPicPr>
          <p:nvPr/>
        </p:nvPicPr>
        <p:blipFill>
          <a:blip r:embed="rId4"/>
          <a:stretch>
            <a:fillRect/>
          </a:stretch>
        </p:blipFill>
        <p:spPr>
          <a:xfrm>
            <a:off x="9615477" y="1088513"/>
            <a:ext cx="450158" cy="878215"/>
          </a:xfrm>
          <a:prstGeom prst="rect">
            <a:avLst/>
          </a:prstGeom>
        </p:spPr>
      </p:pic>
      <p:pic>
        <p:nvPicPr>
          <p:cNvPr id="28" name="Picture 27"/>
          <p:cNvPicPr>
            <a:picLocks noChangeAspect="1"/>
          </p:cNvPicPr>
          <p:nvPr/>
        </p:nvPicPr>
        <p:blipFill>
          <a:blip r:embed="rId3"/>
          <a:stretch>
            <a:fillRect/>
          </a:stretch>
        </p:blipFill>
        <p:spPr>
          <a:xfrm>
            <a:off x="10194076" y="1508877"/>
            <a:ext cx="396704" cy="878214"/>
          </a:xfrm>
          <a:prstGeom prst="rect">
            <a:avLst/>
          </a:prstGeom>
        </p:spPr>
      </p:pic>
      <p:pic>
        <p:nvPicPr>
          <p:cNvPr id="29" name="Picture 28"/>
          <p:cNvPicPr>
            <a:picLocks noChangeAspect="1"/>
          </p:cNvPicPr>
          <p:nvPr/>
        </p:nvPicPr>
        <p:blipFill>
          <a:blip r:embed="rId4"/>
          <a:stretch>
            <a:fillRect/>
          </a:stretch>
        </p:blipFill>
        <p:spPr>
          <a:xfrm>
            <a:off x="9484762" y="2139309"/>
            <a:ext cx="450158" cy="878215"/>
          </a:xfrm>
          <a:prstGeom prst="rect">
            <a:avLst/>
          </a:prstGeom>
        </p:spPr>
      </p:pic>
      <p:pic>
        <p:nvPicPr>
          <p:cNvPr id="30" name="Picture 29"/>
          <p:cNvPicPr>
            <a:picLocks noChangeAspect="1"/>
          </p:cNvPicPr>
          <p:nvPr/>
        </p:nvPicPr>
        <p:blipFill>
          <a:blip r:embed="rId3"/>
          <a:stretch>
            <a:fillRect/>
          </a:stretch>
        </p:blipFill>
        <p:spPr>
          <a:xfrm>
            <a:off x="10065635" y="2578417"/>
            <a:ext cx="396704" cy="878214"/>
          </a:xfrm>
          <a:prstGeom prst="rect">
            <a:avLst/>
          </a:prstGeom>
        </p:spPr>
      </p:pic>
      <p:pic>
        <p:nvPicPr>
          <p:cNvPr id="31" name="Picture 30"/>
          <p:cNvPicPr>
            <a:picLocks noChangeAspect="1"/>
          </p:cNvPicPr>
          <p:nvPr/>
        </p:nvPicPr>
        <p:blipFill>
          <a:blip r:embed="rId4"/>
          <a:stretch>
            <a:fillRect/>
          </a:stretch>
        </p:blipFill>
        <p:spPr>
          <a:xfrm>
            <a:off x="10776979" y="1041952"/>
            <a:ext cx="450158" cy="878215"/>
          </a:xfrm>
          <a:prstGeom prst="rect">
            <a:avLst/>
          </a:prstGeom>
        </p:spPr>
      </p:pic>
      <p:pic>
        <p:nvPicPr>
          <p:cNvPr id="32" name="Picture 31"/>
          <p:cNvPicPr>
            <a:picLocks noChangeAspect="1"/>
          </p:cNvPicPr>
          <p:nvPr/>
        </p:nvPicPr>
        <p:blipFill>
          <a:blip r:embed="rId3"/>
          <a:stretch>
            <a:fillRect/>
          </a:stretch>
        </p:blipFill>
        <p:spPr>
          <a:xfrm>
            <a:off x="10648818" y="2387091"/>
            <a:ext cx="396704" cy="878214"/>
          </a:xfrm>
          <a:prstGeom prst="rect">
            <a:avLst/>
          </a:prstGeom>
        </p:spPr>
      </p:pic>
      <p:pic>
        <p:nvPicPr>
          <p:cNvPr id="33" name="Picture 32"/>
          <p:cNvPicPr>
            <a:picLocks noChangeAspect="1"/>
          </p:cNvPicPr>
          <p:nvPr/>
        </p:nvPicPr>
        <p:blipFill>
          <a:blip r:embed="rId4"/>
          <a:stretch>
            <a:fillRect/>
          </a:stretch>
        </p:blipFill>
        <p:spPr>
          <a:xfrm>
            <a:off x="11227137" y="2826197"/>
            <a:ext cx="450158" cy="878215"/>
          </a:xfrm>
          <a:prstGeom prst="rect">
            <a:avLst/>
          </a:prstGeom>
        </p:spPr>
      </p:pic>
      <p:pic>
        <p:nvPicPr>
          <p:cNvPr id="34" name="Picture 33"/>
          <p:cNvPicPr>
            <a:picLocks noChangeAspect="1"/>
          </p:cNvPicPr>
          <p:nvPr/>
        </p:nvPicPr>
        <p:blipFill>
          <a:blip r:embed="rId4"/>
          <a:stretch>
            <a:fillRect/>
          </a:stretch>
        </p:blipFill>
        <p:spPr>
          <a:xfrm>
            <a:off x="10551900" y="3417704"/>
            <a:ext cx="450158" cy="878215"/>
          </a:xfrm>
          <a:prstGeom prst="rect">
            <a:avLst/>
          </a:prstGeom>
        </p:spPr>
      </p:pic>
      <p:pic>
        <p:nvPicPr>
          <p:cNvPr id="35" name="Picture 34"/>
          <p:cNvPicPr>
            <a:picLocks noChangeAspect="1"/>
          </p:cNvPicPr>
          <p:nvPr/>
        </p:nvPicPr>
        <p:blipFill>
          <a:blip r:embed="rId4"/>
          <a:stretch>
            <a:fillRect/>
          </a:stretch>
        </p:blipFill>
        <p:spPr>
          <a:xfrm>
            <a:off x="9615477" y="3362300"/>
            <a:ext cx="450158" cy="878215"/>
          </a:xfrm>
          <a:prstGeom prst="rect">
            <a:avLst/>
          </a:prstGeom>
        </p:spPr>
      </p:pic>
      <p:pic>
        <p:nvPicPr>
          <p:cNvPr id="36" name="Picture 35"/>
          <p:cNvPicPr>
            <a:picLocks noChangeAspect="1"/>
          </p:cNvPicPr>
          <p:nvPr/>
        </p:nvPicPr>
        <p:blipFill>
          <a:blip r:embed="rId3"/>
          <a:stretch>
            <a:fillRect/>
          </a:stretch>
        </p:blipFill>
        <p:spPr>
          <a:xfrm>
            <a:off x="11353961" y="1853729"/>
            <a:ext cx="396704" cy="878214"/>
          </a:xfrm>
          <a:prstGeom prst="rect">
            <a:avLst/>
          </a:prstGeom>
        </p:spPr>
      </p:pic>
      <p:pic>
        <p:nvPicPr>
          <p:cNvPr id="5" name="Picture 4">
            <a:extLst>
              <a:ext uri="{FF2B5EF4-FFF2-40B4-BE49-F238E27FC236}">
                <a16:creationId xmlns:a16="http://schemas.microsoft.com/office/drawing/2014/main" id="{F733BCA4-B15C-BB4E-A562-CDF0777E6C99}"/>
              </a:ext>
            </a:extLst>
          </p:cNvPr>
          <p:cNvPicPr>
            <a:picLocks noChangeAspect="1"/>
          </p:cNvPicPr>
          <p:nvPr/>
        </p:nvPicPr>
        <p:blipFill>
          <a:blip r:embed="rId5"/>
          <a:stretch>
            <a:fillRect/>
          </a:stretch>
        </p:blipFill>
        <p:spPr>
          <a:xfrm>
            <a:off x="365241" y="4534812"/>
            <a:ext cx="11385424" cy="1466544"/>
          </a:xfrm>
          <a:prstGeom prst="rect">
            <a:avLst/>
          </a:prstGeom>
        </p:spPr>
      </p:pic>
    </p:spTree>
    <p:extLst>
      <p:ext uri="{BB962C8B-B14F-4D97-AF65-F5344CB8AC3E}">
        <p14:creationId xmlns:p14="http://schemas.microsoft.com/office/powerpoint/2010/main" val="16118682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Shape 97"/>
        <p:cNvGrpSpPr/>
        <p:nvPr/>
      </p:nvGrpSpPr>
      <p:grpSpPr>
        <a:xfrm>
          <a:off x="0" y="0"/>
          <a:ext cx="0" cy="0"/>
          <a:chOff x="0" y="0"/>
          <a:chExt cx="0" cy="0"/>
        </a:xfrm>
      </p:grpSpPr>
      <p:sp>
        <p:nvSpPr>
          <p:cNvPr id="98" name="Shape 98"/>
          <p:cNvSpPr txBox="1">
            <a:spLocks noGrp="1"/>
          </p:cNvSpPr>
          <p:nvPr>
            <p:ph type="sldNum" idx="4294967295"/>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2</a:t>
            </a:fld>
            <a:endParaRPr lang="en-US" sz="1600" dirty="0">
              <a:solidFill>
                <a:schemeClr val="dk1"/>
              </a:solidFill>
              <a:latin typeface="Calibri"/>
              <a:ea typeface="Calibri"/>
              <a:cs typeface="Calibri"/>
              <a:sym typeface="Calibri"/>
            </a:endParaRPr>
          </a:p>
        </p:txBody>
      </p:sp>
      <p:sp>
        <p:nvSpPr>
          <p:cNvPr id="100" name="Shape 100"/>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en-US" dirty="0">
                <a:solidFill>
                  <a:schemeClr val="lt1"/>
                </a:solidFill>
                <a:ea typeface="Calibri"/>
                <a:sym typeface="Calibri"/>
              </a:rPr>
              <a:t>Afternoon</a:t>
            </a:r>
            <a:r>
              <a:rPr lang="en-US" sz="4000" b="0" i="0" u="none" strike="noStrike" cap="none" dirty="0">
                <a:solidFill>
                  <a:schemeClr val="lt1"/>
                </a:solidFill>
                <a:latin typeface="Calibri"/>
                <a:ea typeface="Calibri"/>
                <a:cs typeface="Calibri"/>
                <a:sym typeface="Calibri"/>
              </a:rPr>
              <a:t> at a Glance</a:t>
            </a:r>
          </a:p>
        </p:txBody>
      </p:sp>
      <p:graphicFrame>
        <p:nvGraphicFramePr>
          <p:cNvPr id="101" name="Shape 101"/>
          <p:cNvGraphicFramePr/>
          <p:nvPr>
            <p:extLst>
              <p:ext uri="{D42A27DB-BD31-4B8C-83A1-F6EECF244321}">
                <p14:modId xmlns:p14="http://schemas.microsoft.com/office/powerpoint/2010/main" val="2812336656"/>
              </p:ext>
            </p:extLst>
          </p:nvPr>
        </p:nvGraphicFramePr>
        <p:xfrm>
          <a:off x="481687" y="1142057"/>
          <a:ext cx="11228625" cy="4786800"/>
        </p:xfrm>
        <a:graphic>
          <a:graphicData uri="http://schemas.openxmlformats.org/drawingml/2006/table">
            <a:tbl>
              <a:tblPr firstRow="1" bandRow="1">
                <a:tableStyleId>{5A111915-BE36-4E01-A7E5-04B1672EAD32}</a:tableStyleId>
              </a:tblPr>
              <a:tblGrid>
                <a:gridCol w="2604413">
                  <a:extLst>
                    <a:ext uri="{9D8B030D-6E8A-4147-A177-3AD203B41FA5}">
                      <a16:colId xmlns:a16="http://schemas.microsoft.com/office/drawing/2014/main" val="20000"/>
                    </a:ext>
                  </a:extLst>
                </a:gridCol>
                <a:gridCol w="8624212">
                  <a:extLst>
                    <a:ext uri="{9D8B030D-6E8A-4147-A177-3AD203B41FA5}">
                      <a16:colId xmlns:a16="http://schemas.microsoft.com/office/drawing/2014/main" val="20001"/>
                    </a:ext>
                  </a:extLst>
                </a:gridCol>
              </a:tblGrid>
              <a:tr h="574225">
                <a:tc>
                  <a:txBody>
                    <a:bodyPr/>
                    <a:lstStyle/>
                    <a:p>
                      <a:pPr marL="0" marR="0" lvl="0" indent="0" algn="ctr" rtl="0">
                        <a:spcBef>
                          <a:spcPts val="0"/>
                        </a:spcBef>
                        <a:buSzPct val="25000"/>
                        <a:buNone/>
                      </a:pPr>
                      <a:r>
                        <a:rPr lang="en-US" sz="4000" u="none" strike="noStrike" cap="none" dirty="0">
                          <a:latin typeface="Calibri" charset="0"/>
                          <a:ea typeface="Calibri" charset="0"/>
                          <a:cs typeface="Calibri" charset="0"/>
                          <a:sym typeface="Calibri"/>
                        </a:rPr>
                        <a:t>Time</a:t>
                      </a:r>
                    </a:p>
                  </a:txBody>
                  <a:tcPr marL="91451" marR="91451"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rtl="0">
                        <a:spcBef>
                          <a:spcPts val="0"/>
                        </a:spcBef>
                        <a:buSzPct val="25000"/>
                        <a:buNone/>
                      </a:pPr>
                      <a:r>
                        <a:rPr lang="en-US" sz="4000" u="none" strike="noStrike" cap="none" dirty="0">
                          <a:latin typeface="Calibri" charset="0"/>
                          <a:ea typeface="Calibri" charset="0"/>
                          <a:cs typeface="Calibri" charset="0"/>
                          <a:sym typeface="Calibri"/>
                        </a:rPr>
                        <a:t>Topic</a:t>
                      </a:r>
                    </a:p>
                  </a:txBody>
                  <a:tcPr marL="91451" marR="91451"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817150">
                <a:tc>
                  <a:txBody>
                    <a:bodyPr/>
                    <a:lstStyle/>
                    <a:p>
                      <a:pPr marL="0" marR="0" lvl="0" indent="0" algn="l" rtl="0">
                        <a:spcBef>
                          <a:spcPts val="0"/>
                        </a:spcBef>
                        <a:buSzPct val="25000"/>
                        <a:buNone/>
                      </a:pPr>
                      <a:r>
                        <a:rPr lang="en-US" sz="4000" u="none" strike="noStrike" cap="none" dirty="0">
                          <a:solidFill>
                            <a:schemeClr val="tx1"/>
                          </a:solidFill>
                          <a:latin typeface="Calibri" charset="0"/>
                          <a:ea typeface="Calibri" charset="0"/>
                          <a:cs typeface="Calibri" charset="0"/>
                          <a:sym typeface="Calibri"/>
                        </a:rPr>
                        <a:t>12:30-1:30</a:t>
                      </a:r>
                      <a:endParaRPr lang="en-US" sz="4000" b="0" u="none" strike="noStrike" cap="none" dirty="0">
                        <a:solidFill>
                          <a:schemeClr val="tx1"/>
                        </a:solidFill>
                        <a:latin typeface="Calibri" charset="0"/>
                        <a:ea typeface="Calibri" charset="0"/>
                        <a:cs typeface="Calibri" charset="0"/>
                        <a:sym typeface="Calibri"/>
                      </a:endParaRP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spcBef>
                          <a:spcPts val="0"/>
                        </a:spcBef>
                        <a:buSzPct val="25000"/>
                        <a:buNone/>
                      </a:pPr>
                      <a:r>
                        <a:rPr lang="en-US" sz="4000" i="1" dirty="0">
                          <a:solidFill>
                            <a:schemeClr val="tx1"/>
                          </a:solidFill>
                          <a:latin typeface="Calibri" charset="0"/>
                          <a:ea typeface="Calibri" charset="0"/>
                          <a:cs typeface="Calibri" charset="0"/>
                          <a:sym typeface="Calibri"/>
                        </a:rPr>
                        <a:t>Lunch</a:t>
                      </a:r>
                      <a:endParaRPr lang="en-US" sz="4000" b="0" i="1" dirty="0">
                        <a:solidFill>
                          <a:schemeClr val="tx1"/>
                        </a:solidFill>
                        <a:latin typeface="Calibri" charset="0"/>
                        <a:ea typeface="Calibri" charset="0"/>
                        <a:cs typeface="Calibri" charset="0"/>
                        <a:sym typeface="Calibri"/>
                      </a:endParaRP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817150">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1:30-2:45</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Heart, Head and Habits</a:t>
                      </a:r>
                      <a:endParaRPr lang="en-US" sz="4000" i="1" dirty="0">
                        <a:solidFill>
                          <a:schemeClr val="tx1"/>
                        </a:solidFill>
                        <a:latin typeface="Calibri" charset="0"/>
                        <a:ea typeface="Calibri" charset="0"/>
                        <a:cs typeface="Calibri" charset="0"/>
                        <a:sym typeface="Calibri"/>
                      </a:endParaRP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817150">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2:45-3:00</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spcBef>
                          <a:spcPts val="0"/>
                        </a:spcBef>
                        <a:buSzPct val="25000"/>
                        <a:buNone/>
                      </a:pPr>
                      <a:r>
                        <a:rPr lang="en-US" sz="4000" i="1" dirty="0">
                          <a:solidFill>
                            <a:schemeClr val="tx1"/>
                          </a:solidFill>
                          <a:latin typeface="Calibri" charset="0"/>
                          <a:ea typeface="Calibri" charset="0"/>
                          <a:cs typeface="Calibri" charset="0"/>
                          <a:sym typeface="Calibri"/>
                        </a:rPr>
                        <a:t>Break</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817150">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3:00-4:00</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spcBef>
                          <a:spcPts val="0"/>
                        </a:spcBef>
                        <a:buSzPct val="25000"/>
                        <a:buNone/>
                      </a:pPr>
                      <a:r>
                        <a:rPr lang="en-US" sz="4000" i="0" dirty="0">
                          <a:solidFill>
                            <a:schemeClr val="tx1"/>
                          </a:solidFill>
                          <a:latin typeface="Calibri" charset="0"/>
                          <a:ea typeface="Calibri" charset="0"/>
                          <a:cs typeface="Calibri" charset="0"/>
                          <a:sym typeface="Calibri"/>
                        </a:rPr>
                        <a:t>Understand Your Context</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817150">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4:00 – 4:30</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Distinction Assessments</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2199158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Shape 168"/>
          <p:cNvSpPr txBox="1">
            <a:spLocks noGrp="1"/>
          </p:cNvSpPr>
          <p:nvPr>
            <p:ph type="title"/>
          </p:nvPr>
        </p:nvSpPr>
        <p:spPr>
          <a:xfrm>
            <a:off x="0" y="1"/>
            <a:ext cx="12192000" cy="756900"/>
          </a:xfrm>
          <a:prstGeom prst="rect">
            <a:avLst/>
          </a:prstGeom>
          <a:noFill/>
          <a:ln>
            <a:noFill/>
          </a:ln>
        </p:spPr>
        <p:txBody>
          <a:bodyPr wrap="square" lIns="91425" tIns="45700" rIns="91425" bIns="45700" anchor="ctr" anchorCtr="0">
            <a:noAutofit/>
          </a:bodyPr>
          <a:lstStyle/>
          <a:p>
            <a:pPr marL="0" marR="0" lvl="0" indent="-69850" algn="l" rtl="0">
              <a:lnSpc>
                <a:spcPct val="90000"/>
              </a:lnSpc>
              <a:spcBef>
                <a:spcPts val="0"/>
              </a:spcBef>
              <a:buClr>
                <a:srgbClr val="000000"/>
              </a:buClr>
              <a:buSzPct val="27500"/>
              <a:buFont typeface="Arial"/>
              <a:buNone/>
            </a:pPr>
            <a:r>
              <a:rPr lang="en-US" sz="4000" dirty="0">
                <a:solidFill>
                  <a:schemeClr val="lt1"/>
                </a:solidFill>
                <a:latin typeface="Calibri"/>
                <a:cs typeface="Calibri"/>
              </a:rPr>
              <a:t>About ELA Content Leader Training </a:t>
            </a:r>
          </a:p>
        </p:txBody>
      </p:sp>
      <p:sp>
        <p:nvSpPr>
          <p:cNvPr id="169" name="Shape 169"/>
          <p:cNvSpPr txBox="1">
            <a:spLocks noGrp="1"/>
          </p:cNvSpPr>
          <p:nvPr>
            <p:ph type="body" idx="1"/>
          </p:nvPr>
        </p:nvSpPr>
        <p:spPr>
          <a:xfrm>
            <a:off x="398841" y="1000125"/>
            <a:ext cx="11383200" cy="5048100"/>
          </a:xfrm>
          <a:prstGeom prst="rect">
            <a:avLst/>
          </a:prstGeom>
          <a:noFill/>
          <a:ln>
            <a:noFill/>
          </a:ln>
        </p:spPr>
        <p:txBody>
          <a:bodyPr wrap="square" lIns="91425" tIns="45700" rIns="91425" bIns="45700" anchor="t" anchorCtr="0">
            <a:noAutofit/>
          </a:bodyPr>
          <a:lstStyle/>
          <a:p>
            <a:pPr marL="0" lvl="0" indent="0" rtl="0">
              <a:lnSpc>
                <a:spcPct val="100000"/>
              </a:lnSpc>
              <a:spcBef>
                <a:spcPts val="1000"/>
              </a:spcBef>
              <a:buNone/>
            </a:pPr>
            <a:r>
              <a:rPr lang="en-US" b="1" dirty="0">
                <a:solidFill>
                  <a:srgbClr val="AE508B"/>
                </a:solidFill>
                <a:latin typeface="Calibri"/>
                <a:cs typeface="Calibri"/>
              </a:rPr>
              <a:t>What are the goals of Content Leader training?</a:t>
            </a:r>
          </a:p>
          <a:p>
            <a:pPr marL="457200" lvl="0" indent="-431800" rtl="0">
              <a:lnSpc>
                <a:spcPct val="100000"/>
              </a:lnSpc>
              <a:spcBef>
                <a:spcPts val="600"/>
              </a:spcBef>
              <a:spcAft>
                <a:spcPts val="1200"/>
              </a:spcAft>
              <a:buClr>
                <a:srgbClr val="595959"/>
              </a:buClr>
              <a:buSzPct val="100000"/>
            </a:pPr>
            <a:r>
              <a:rPr lang="en-US" dirty="0">
                <a:solidFill>
                  <a:srgbClr val="595959"/>
                </a:solidFill>
                <a:latin typeface="Calibri"/>
                <a:cs typeface="Calibri"/>
              </a:rPr>
              <a:t>Deepen your knowledge and practice of the instructional shifts and the Louisiana Student Standards </a:t>
            </a:r>
          </a:p>
          <a:p>
            <a:pPr marL="457200" lvl="0" indent="-431800" rtl="0">
              <a:lnSpc>
                <a:spcPct val="100000"/>
              </a:lnSpc>
              <a:spcBef>
                <a:spcPts val="1000"/>
              </a:spcBef>
              <a:spcAft>
                <a:spcPts val="1200"/>
              </a:spcAft>
              <a:buClr>
                <a:srgbClr val="595959"/>
              </a:buClr>
              <a:buSzPct val="100000"/>
            </a:pPr>
            <a:r>
              <a:rPr lang="en-US" dirty="0">
                <a:solidFill>
                  <a:srgbClr val="595959"/>
                </a:solidFill>
                <a:latin typeface="Calibri"/>
                <a:cs typeface="Calibri"/>
              </a:rPr>
              <a:t>Build your skills and knowledge of evidence-based pedagogy in ELA using the Guidebooks curriculum </a:t>
            </a:r>
          </a:p>
          <a:p>
            <a:pPr marL="457200" lvl="0" indent="-431800" rtl="0">
              <a:lnSpc>
                <a:spcPct val="100000"/>
              </a:lnSpc>
              <a:spcBef>
                <a:spcPts val="0"/>
              </a:spcBef>
              <a:spcAft>
                <a:spcPts val="1200"/>
              </a:spcAft>
              <a:buClr>
                <a:srgbClr val="595959"/>
              </a:buClr>
              <a:buSzPct val="100000"/>
            </a:pPr>
            <a:r>
              <a:rPr lang="en-US" dirty="0">
                <a:solidFill>
                  <a:srgbClr val="595959"/>
                </a:solidFill>
                <a:latin typeface="Calibri"/>
                <a:cs typeface="Calibri"/>
              </a:rPr>
              <a:t>Develop your ability and equip you to lead effective professional development for other ELA educators</a:t>
            </a:r>
          </a:p>
          <a:p>
            <a:pPr marL="0" marR="0" lvl="0" indent="0" algn="l" rtl="0">
              <a:lnSpc>
                <a:spcPct val="90000"/>
              </a:lnSpc>
              <a:spcBef>
                <a:spcPts val="1000"/>
              </a:spcBef>
              <a:buNone/>
            </a:pPr>
            <a:endParaRPr sz="2200" dirty="0">
              <a:solidFill>
                <a:srgbClr val="5A5A5A"/>
              </a:solidFill>
              <a:latin typeface="Calibri"/>
              <a:cs typeface="Calibri"/>
            </a:endParaRPr>
          </a:p>
        </p:txBody>
      </p:sp>
      <p:sp>
        <p:nvSpPr>
          <p:cNvPr id="5" name="Slide Number Placeholder 3"/>
          <p:cNvSpPr>
            <a:spLocks noGrp="1"/>
          </p:cNvSpPr>
          <p:nvPr>
            <p:ph type="sldNum" idx="12"/>
          </p:nvPr>
        </p:nvSpPr>
        <p:spPr>
          <a:xfrm>
            <a:off x="11227137" y="6313960"/>
            <a:ext cx="629281" cy="365125"/>
          </a:xfrm>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20</a:t>
            </a:fld>
            <a:endParaRPr lang="en-US" sz="16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65492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4" name="Shape 194"/>
          <p:cNvSpPr txBox="1">
            <a:spLocks noGrp="1"/>
          </p:cNvSpPr>
          <p:nvPr>
            <p:ph type="body" idx="1"/>
          </p:nvPr>
        </p:nvSpPr>
        <p:spPr>
          <a:prstGeom prst="rect">
            <a:avLst/>
          </a:prstGeom>
          <a:noFill/>
          <a:ln>
            <a:noFill/>
          </a:ln>
        </p:spPr>
        <p:txBody>
          <a:bodyPr wrap="square" lIns="91425" tIns="45700" rIns="91425" bIns="45700" anchor="t" anchorCtr="0">
            <a:noAutofit/>
          </a:bodyPr>
          <a:lstStyle/>
          <a:p>
            <a:pPr marL="0" lvl="0" indent="0" rtl="0">
              <a:lnSpc>
                <a:spcPct val="90000"/>
              </a:lnSpc>
              <a:spcBef>
                <a:spcPts val="1000"/>
              </a:spcBef>
              <a:buNone/>
            </a:pPr>
            <a:r>
              <a:rPr lang="en-US" sz="3400" b="1" dirty="0">
                <a:solidFill>
                  <a:srgbClr val="AE508B"/>
                </a:solidFill>
              </a:rPr>
              <a:t>What resources will I receive as part of this training?</a:t>
            </a:r>
          </a:p>
          <a:p>
            <a:pPr marL="457200" lvl="0" indent="-387350" rtl="0">
              <a:lnSpc>
                <a:spcPct val="90000"/>
              </a:lnSpc>
              <a:spcBef>
                <a:spcPts val="1000"/>
              </a:spcBef>
              <a:buClr>
                <a:srgbClr val="595959"/>
              </a:buClr>
              <a:buSzPct val="100000"/>
            </a:pPr>
            <a:r>
              <a:rPr lang="en-US" sz="3400" b="1" dirty="0">
                <a:solidFill>
                  <a:srgbClr val="595959"/>
                </a:solidFill>
              </a:rPr>
              <a:t>Content Modules: </a:t>
            </a:r>
            <a:r>
              <a:rPr lang="en-US" sz="3400" dirty="0">
                <a:solidFill>
                  <a:srgbClr val="595959"/>
                </a:solidFill>
              </a:rPr>
              <a:t>36 hours (Six, 6-hour training “modules”) that you can use to train teachers.</a:t>
            </a:r>
          </a:p>
          <a:p>
            <a:pPr marL="69850" lvl="0" indent="0" rtl="0">
              <a:lnSpc>
                <a:spcPct val="90000"/>
              </a:lnSpc>
              <a:spcBef>
                <a:spcPts val="1000"/>
              </a:spcBef>
              <a:buClr>
                <a:srgbClr val="595959"/>
              </a:buClr>
              <a:buSzPct val="100000"/>
              <a:buNone/>
            </a:pPr>
            <a:endParaRPr lang="en-US" sz="3400" b="1" dirty="0">
              <a:solidFill>
                <a:srgbClr val="595959"/>
              </a:solidFill>
            </a:endParaRPr>
          </a:p>
          <a:p>
            <a:pPr marL="69850" lvl="0" indent="0" rtl="0">
              <a:lnSpc>
                <a:spcPct val="90000"/>
              </a:lnSpc>
              <a:spcBef>
                <a:spcPts val="1000"/>
              </a:spcBef>
              <a:buClr>
                <a:srgbClr val="595959"/>
              </a:buClr>
              <a:buSzPct val="100000"/>
              <a:buNone/>
            </a:pPr>
            <a:r>
              <a:rPr lang="en-US" sz="3400" b="1" dirty="0">
                <a:solidFill>
                  <a:srgbClr val="AE508B"/>
                </a:solidFill>
              </a:rPr>
              <a:t>What should I expect to do between our trainings?</a:t>
            </a:r>
          </a:p>
          <a:p>
            <a:pPr marL="457200" lvl="0" indent="-387350" rtl="0">
              <a:lnSpc>
                <a:spcPct val="90000"/>
              </a:lnSpc>
              <a:spcBef>
                <a:spcPts val="1000"/>
              </a:spcBef>
              <a:buClr>
                <a:srgbClr val="595959"/>
              </a:buClr>
              <a:buSzPct val="100000"/>
            </a:pPr>
            <a:r>
              <a:rPr lang="en-US" sz="3400" dirty="0">
                <a:solidFill>
                  <a:srgbClr val="595959"/>
                </a:solidFill>
              </a:rPr>
              <a:t>Try out resources in your classrooms, collect evidence, and reflect on your learning with your colleagues. </a:t>
            </a:r>
            <a:endParaRPr sz="3400" dirty="0"/>
          </a:p>
          <a:p>
            <a:pPr marL="0" lvl="0" indent="0" rtl="0">
              <a:lnSpc>
                <a:spcPct val="90000"/>
              </a:lnSpc>
              <a:spcBef>
                <a:spcPts val="1000"/>
              </a:spcBef>
              <a:buNone/>
            </a:pPr>
            <a:endParaRPr sz="3400" i="1" dirty="0"/>
          </a:p>
          <a:p>
            <a:pPr marL="0" marR="0" lvl="0" indent="0" algn="l" rtl="0">
              <a:lnSpc>
                <a:spcPct val="90000"/>
              </a:lnSpc>
              <a:spcBef>
                <a:spcPts val="1000"/>
              </a:spcBef>
              <a:buNone/>
            </a:pPr>
            <a:endParaRPr sz="3400" dirty="0">
              <a:solidFill>
                <a:srgbClr val="5A5A5A"/>
              </a:solidFill>
            </a:endParaRPr>
          </a:p>
        </p:txBody>
      </p:sp>
      <p:sp>
        <p:nvSpPr>
          <p:cNvPr id="193" name="Shape 193"/>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69850" algn="l" rtl="0">
              <a:lnSpc>
                <a:spcPct val="90000"/>
              </a:lnSpc>
              <a:spcBef>
                <a:spcPts val="0"/>
              </a:spcBef>
              <a:buClr>
                <a:srgbClr val="000000"/>
              </a:buClr>
              <a:buSzPct val="27500"/>
              <a:buFont typeface="Arial"/>
              <a:buNone/>
            </a:pPr>
            <a:r>
              <a:rPr lang="en-US" sz="4000" dirty="0">
                <a:solidFill>
                  <a:schemeClr val="lt1"/>
                </a:solidFill>
                <a:latin typeface="Calibri"/>
                <a:cs typeface="Calibri"/>
              </a:rPr>
              <a:t>About ELA Content Leader Training</a:t>
            </a:r>
          </a:p>
        </p:txBody>
      </p:sp>
      <p:sp>
        <p:nvSpPr>
          <p:cNvPr id="5" name="Slide Number Placeholder 3"/>
          <p:cNvSpPr>
            <a:spLocks noGrp="1"/>
          </p:cNvSpPr>
          <p:nvPr>
            <p:ph type="sldNum" idx="12"/>
          </p:nvPr>
        </p:nvSpPr>
        <p:spPr>
          <a:xfrm>
            <a:off x="11227137" y="6313960"/>
            <a:ext cx="629281" cy="365125"/>
          </a:xfrm>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21</a:t>
            </a:fld>
            <a:endParaRPr lang="en-US" sz="16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275566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22</a:t>
            </a:fld>
            <a:endParaRPr lang="en-US" sz="1600">
              <a:solidFill>
                <a:schemeClr val="dk1"/>
              </a:solidFill>
              <a:latin typeface="Calibri"/>
              <a:ea typeface="Calibri"/>
              <a:cs typeface="Calibri"/>
              <a:sym typeface="Calibri"/>
            </a:endParaRPr>
          </a:p>
        </p:txBody>
      </p:sp>
      <p:sp>
        <p:nvSpPr>
          <p:cNvPr id="3" name="Text Placeholder 2"/>
          <p:cNvSpPr>
            <a:spLocks noGrp="1"/>
          </p:cNvSpPr>
          <p:nvPr>
            <p:ph type="body" idx="1"/>
          </p:nvPr>
        </p:nvSpPr>
        <p:spPr>
          <a:xfrm>
            <a:off x="398464" y="1193802"/>
            <a:ext cx="7238469" cy="4631265"/>
          </a:xfrm>
        </p:spPr>
        <p:txBody>
          <a:bodyPr anchor="t"/>
          <a:lstStyle/>
          <a:p>
            <a:pPr marL="514350" indent="-514350">
              <a:spcAft>
                <a:spcPts val="600"/>
              </a:spcAft>
              <a:buFont typeface="+mj-lt"/>
              <a:buAutoNum type="arabicPeriod"/>
            </a:pPr>
            <a:r>
              <a:rPr lang="en-US" sz="3400" dirty="0"/>
              <a:t>Attend all training sessions</a:t>
            </a:r>
          </a:p>
          <a:p>
            <a:pPr marL="514350" indent="-514350">
              <a:spcAft>
                <a:spcPts val="600"/>
              </a:spcAft>
              <a:buAutoNum type="arabicPeriod"/>
            </a:pPr>
            <a:r>
              <a:rPr lang="en-US" sz="3400" dirty="0"/>
              <a:t>Implement your learning through teaching and professional learning for adults</a:t>
            </a:r>
          </a:p>
          <a:p>
            <a:pPr marL="514350" indent="-514350">
              <a:spcAft>
                <a:spcPts val="600"/>
              </a:spcAft>
              <a:buAutoNum type="arabicPeriod"/>
            </a:pPr>
            <a:r>
              <a:rPr lang="en-US" sz="3400" dirty="0"/>
              <a:t>Collect data and evidence of student learning using tools and resources from our trainings </a:t>
            </a:r>
          </a:p>
        </p:txBody>
      </p:sp>
      <p:sp>
        <p:nvSpPr>
          <p:cNvPr id="2" name="Title 1"/>
          <p:cNvSpPr>
            <a:spLocks noGrp="1"/>
          </p:cNvSpPr>
          <p:nvPr>
            <p:ph type="title"/>
          </p:nvPr>
        </p:nvSpPr>
        <p:spPr/>
        <p:txBody>
          <a:bodyPr/>
          <a:lstStyle/>
          <a:p>
            <a:r>
              <a:rPr lang="en-US" dirty="0"/>
              <a:t>Content Leader Program Expectations</a:t>
            </a:r>
          </a:p>
        </p:txBody>
      </p:sp>
      <p:pic>
        <p:nvPicPr>
          <p:cNvPr id="5" name="Picture 4"/>
          <p:cNvPicPr>
            <a:picLocks noChangeAspect="1"/>
          </p:cNvPicPr>
          <p:nvPr/>
        </p:nvPicPr>
        <p:blipFill>
          <a:blip r:embed="rId3"/>
          <a:stretch>
            <a:fillRect/>
          </a:stretch>
        </p:blipFill>
        <p:spPr>
          <a:xfrm>
            <a:off x="8026400" y="1397002"/>
            <a:ext cx="3830018" cy="3953567"/>
          </a:xfrm>
          <a:prstGeom prst="rect">
            <a:avLst/>
          </a:prstGeom>
        </p:spPr>
      </p:pic>
    </p:spTree>
    <p:extLst>
      <p:ext uri="{BB962C8B-B14F-4D97-AF65-F5344CB8AC3E}">
        <p14:creationId xmlns:p14="http://schemas.microsoft.com/office/powerpoint/2010/main" val="29448750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23</a:t>
            </a:fld>
            <a:endParaRPr lang="en-US" sz="1600">
              <a:solidFill>
                <a:schemeClr val="dk1"/>
              </a:solidFill>
              <a:latin typeface="Calibri"/>
              <a:ea typeface="Calibri"/>
              <a:cs typeface="Calibri"/>
              <a:sym typeface="Calibri"/>
            </a:endParaRPr>
          </a:p>
        </p:txBody>
      </p:sp>
      <p:sp>
        <p:nvSpPr>
          <p:cNvPr id="3" name="Text Placeholder 2"/>
          <p:cNvSpPr>
            <a:spLocks noGrp="1"/>
          </p:cNvSpPr>
          <p:nvPr>
            <p:ph type="body" idx="1"/>
          </p:nvPr>
        </p:nvSpPr>
        <p:spPr>
          <a:xfrm>
            <a:off x="398464" y="1193802"/>
            <a:ext cx="7204604" cy="4631265"/>
          </a:xfrm>
        </p:spPr>
        <p:txBody>
          <a:bodyPr anchor="t"/>
          <a:lstStyle/>
          <a:p>
            <a:pPr marL="514350" indent="-514350">
              <a:spcAft>
                <a:spcPts val="600"/>
              </a:spcAft>
              <a:buFont typeface="+mj-lt"/>
              <a:buAutoNum type="arabicPeriod"/>
            </a:pPr>
            <a:r>
              <a:rPr lang="en-US" sz="3800" dirty="0"/>
              <a:t>Be open to new practices and new ideas</a:t>
            </a:r>
          </a:p>
          <a:p>
            <a:pPr marL="514350" indent="-514350">
              <a:spcAft>
                <a:spcPts val="600"/>
              </a:spcAft>
              <a:buFont typeface="+mj-lt"/>
              <a:buAutoNum type="arabicPeriod"/>
            </a:pPr>
            <a:r>
              <a:rPr lang="en-US" sz="3800" dirty="0"/>
              <a:t>Be solution-oriented</a:t>
            </a:r>
          </a:p>
          <a:p>
            <a:pPr marL="514350" indent="-514350">
              <a:spcAft>
                <a:spcPts val="600"/>
              </a:spcAft>
              <a:buFont typeface="+mj-lt"/>
              <a:buAutoNum type="arabicPeriod"/>
            </a:pPr>
            <a:r>
              <a:rPr lang="en-US" sz="3800" dirty="0"/>
              <a:t>Ask (or record) questions</a:t>
            </a:r>
          </a:p>
          <a:p>
            <a:pPr marL="514350" indent="-514350">
              <a:spcAft>
                <a:spcPts val="600"/>
              </a:spcAft>
              <a:buFont typeface="+mj-lt"/>
              <a:buAutoNum type="arabicPeriod"/>
            </a:pPr>
            <a:r>
              <a:rPr lang="en-US" sz="3800" dirty="0"/>
              <a:t>Be punctual</a:t>
            </a:r>
          </a:p>
          <a:p>
            <a:pPr marL="514350" indent="-514350">
              <a:spcAft>
                <a:spcPts val="600"/>
              </a:spcAft>
              <a:buFont typeface="+mj-lt"/>
              <a:buAutoNum type="arabicPeriod"/>
            </a:pPr>
            <a:r>
              <a:rPr lang="en-US" sz="3800" dirty="0"/>
              <a:t>Minimize use of technology </a:t>
            </a:r>
          </a:p>
        </p:txBody>
      </p:sp>
      <p:sp>
        <p:nvSpPr>
          <p:cNvPr id="2" name="Title 1"/>
          <p:cNvSpPr>
            <a:spLocks noGrp="1"/>
          </p:cNvSpPr>
          <p:nvPr>
            <p:ph type="title"/>
          </p:nvPr>
        </p:nvSpPr>
        <p:spPr/>
        <p:txBody>
          <a:bodyPr/>
          <a:lstStyle/>
          <a:p>
            <a:r>
              <a:rPr lang="en-US" dirty="0"/>
              <a:t>Content Leader Norms</a:t>
            </a:r>
          </a:p>
        </p:txBody>
      </p:sp>
      <p:pic>
        <p:nvPicPr>
          <p:cNvPr id="5" name="Picture 4" descr="light-147810_1280 2.png"/>
          <p:cNvPicPr>
            <a:picLocks noChangeAspect="1"/>
          </p:cNvPicPr>
          <p:nvPr/>
        </p:nvPicPr>
        <p:blipFill rotWithShape="1">
          <a:blip r:embed="rId3">
            <a:extLst>
              <a:ext uri="{28A0092B-C50C-407E-A947-70E740481C1C}">
                <a14:useLocalDpi xmlns:a14="http://schemas.microsoft.com/office/drawing/2010/main" val="0"/>
              </a:ext>
            </a:extLst>
          </a:blip>
          <a:srcRect l="40619"/>
          <a:stretch/>
        </p:blipFill>
        <p:spPr>
          <a:xfrm>
            <a:off x="7128935" y="756956"/>
            <a:ext cx="2150532" cy="2704862"/>
          </a:xfrm>
          <a:prstGeom prst="rect">
            <a:avLst/>
          </a:prstGeom>
        </p:spPr>
      </p:pic>
      <p:pic>
        <p:nvPicPr>
          <p:cNvPr id="6" name="Picture 5" descr="LS009382.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59585" y="1049866"/>
            <a:ext cx="1921214" cy="2647809"/>
          </a:xfrm>
          <a:prstGeom prst="rect">
            <a:avLst/>
          </a:prstGeom>
        </p:spPr>
      </p:pic>
      <p:pic>
        <p:nvPicPr>
          <p:cNvPr id="8" name="Picture 7"/>
          <p:cNvPicPr>
            <a:picLocks noChangeAspect="1"/>
          </p:cNvPicPr>
          <p:nvPr/>
        </p:nvPicPr>
        <p:blipFill>
          <a:blip r:embed="rId5"/>
          <a:stretch>
            <a:fillRect/>
          </a:stretch>
        </p:blipFill>
        <p:spPr>
          <a:xfrm>
            <a:off x="7876048" y="3807291"/>
            <a:ext cx="2806837" cy="1814576"/>
          </a:xfrm>
          <a:prstGeom prst="rect">
            <a:avLst/>
          </a:prstGeom>
        </p:spPr>
      </p:pic>
    </p:spTree>
    <p:extLst>
      <p:ext uri="{BB962C8B-B14F-4D97-AF65-F5344CB8AC3E}">
        <p14:creationId xmlns:p14="http://schemas.microsoft.com/office/powerpoint/2010/main" val="236040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Shape 276"/>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24</a:t>
            </a:fld>
            <a:endParaRPr lang="en-US" sz="1600">
              <a:solidFill>
                <a:schemeClr val="dk1"/>
              </a:solidFill>
              <a:latin typeface="Calibri"/>
              <a:ea typeface="Calibri"/>
              <a:cs typeface="Calibri"/>
              <a:sym typeface="Calibri"/>
            </a:endParaRPr>
          </a:p>
        </p:txBody>
      </p:sp>
      <p:sp>
        <p:nvSpPr>
          <p:cNvPr id="277" name="Shape 277"/>
          <p:cNvSpPr txBox="1">
            <a:spLocks noGrp="1"/>
          </p:cNvSpPr>
          <p:nvPr>
            <p:ph type="body" idx="1"/>
          </p:nvPr>
        </p:nvSpPr>
        <p:spPr>
          <a:xfrm>
            <a:off x="398464" y="1193802"/>
            <a:ext cx="7543270" cy="4822825"/>
          </a:xfrm>
          <a:prstGeom prst="rect">
            <a:avLst/>
          </a:prstGeom>
          <a:noFill/>
          <a:ln>
            <a:noFill/>
          </a:ln>
        </p:spPr>
        <p:txBody>
          <a:bodyPr wrap="square" lIns="91425" tIns="45700" rIns="91425" bIns="45700" anchor="t" anchorCtr="0">
            <a:noAutofit/>
          </a:bodyPr>
          <a:lstStyle/>
          <a:p>
            <a:pPr marL="571500" indent="-571500">
              <a:lnSpc>
                <a:spcPct val="100000"/>
              </a:lnSpc>
              <a:spcBef>
                <a:spcPts val="0"/>
              </a:spcBef>
              <a:spcAft>
                <a:spcPts val="1200"/>
              </a:spcAft>
            </a:pPr>
            <a:r>
              <a:rPr lang="en-US" sz="3600" b="0" i="0" u="none" strike="noStrike" cap="none" dirty="0">
                <a:solidFill>
                  <a:srgbClr val="5A5A5A"/>
                </a:solidFill>
                <a:latin typeface="Calibri"/>
                <a:ea typeface="Calibri"/>
                <a:cs typeface="Calibri"/>
                <a:sym typeface="Calibri"/>
              </a:rPr>
              <a:t>What excites you most about being a Content </a:t>
            </a:r>
            <a:r>
              <a:rPr lang="en-US" sz="3600" dirty="0"/>
              <a:t>L</a:t>
            </a:r>
            <a:r>
              <a:rPr lang="en-US" sz="3600" b="0" i="0" u="none" strike="noStrike" cap="none" dirty="0">
                <a:solidFill>
                  <a:srgbClr val="5A5A5A"/>
                </a:solidFill>
                <a:latin typeface="Calibri"/>
                <a:ea typeface="Calibri"/>
                <a:cs typeface="Calibri"/>
                <a:sym typeface="Calibri"/>
              </a:rPr>
              <a:t>eader? </a:t>
            </a:r>
          </a:p>
          <a:p>
            <a:pPr marL="571500" indent="-571500">
              <a:lnSpc>
                <a:spcPct val="100000"/>
              </a:lnSpc>
              <a:spcBef>
                <a:spcPts val="0"/>
              </a:spcBef>
              <a:spcAft>
                <a:spcPts val="1200"/>
              </a:spcAft>
            </a:pPr>
            <a:r>
              <a:rPr lang="en-US" sz="3600" b="0" i="0" u="none" strike="noStrike" cap="none" dirty="0">
                <a:solidFill>
                  <a:srgbClr val="5A5A5A"/>
                </a:solidFill>
                <a:latin typeface="Calibri"/>
                <a:ea typeface="Calibri"/>
                <a:cs typeface="Calibri"/>
                <a:sym typeface="Calibri"/>
              </a:rPr>
              <a:t>What impact do you hope to have at your school?</a:t>
            </a:r>
          </a:p>
          <a:p>
            <a:pPr marL="571500" indent="-571500">
              <a:lnSpc>
                <a:spcPct val="100000"/>
              </a:lnSpc>
              <a:spcBef>
                <a:spcPts val="0"/>
              </a:spcBef>
              <a:spcAft>
                <a:spcPts val="1200"/>
              </a:spcAft>
            </a:pPr>
            <a:r>
              <a:rPr lang="en-US" sz="3600" b="0" i="0" u="none" strike="noStrike" cap="none" dirty="0">
                <a:solidFill>
                  <a:srgbClr val="5A5A5A"/>
                </a:solidFill>
                <a:latin typeface="Calibri"/>
                <a:ea typeface="Calibri"/>
                <a:cs typeface="Calibri"/>
                <a:sym typeface="Calibri"/>
              </a:rPr>
              <a:t>What questions do you hope to have answered by the end of our time together today?</a:t>
            </a:r>
          </a:p>
        </p:txBody>
      </p:sp>
      <p:sp>
        <p:nvSpPr>
          <p:cNvPr id="278" name="Shape 278"/>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en-US" sz="4000" b="0" i="0" u="none" strike="noStrike" cap="none">
                <a:solidFill>
                  <a:schemeClr val="lt1"/>
                </a:solidFill>
                <a:latin typeface="Calibri"/>
                <a:ea typeface="Calibri"/>
                <a:cs typeface="Calibri"/>
                <a:sym typeface="Calibri"/>
              </a:rPr>
              <a:t>Reflect </a:t>
            </a:r>
          </a:p>
        </p:txBody>
      </p:sp>
      <p:pic>
        <p:nvPicPr>
          <p:cNvPr id="2" name="Picture 1" descr="kit-2535512_1280.png"/>
          <p:cNvPicPr>
            <a:picLocks noChangeAspect="1"/>
          </p:cNvPicPr>
          <p:nvPr/>
        </p:nvPicPr>
        <p:blipFill rotWithShape="1">
          <a:blip r:embed="rId3">
            <a:extLst>
              <a:ext uri="{28A0092B-C50C-407E-A947-70E740481C1C}">
                <a14:useLocalDpi xmlns:a14="http://schemas.microsoft.com/office/drawing/2010/main" val="0"/>
              </a:ext>
            </a:extLst>
          </a:blip>
          <a:srcRect l="25750" t="8812" r="22750" b="6551"/>
          <a:stretch/>
        </p:blipFill>
        <p:spPr>
          <a:xfrm>
            <a:off x="8469759" y="926288"/>
            <a:ext cx="3488267" cy="4881845"/>
          </a:xfrm>
          <a:prstGeom prst="rect">
            <a:avLst/>
          </a:prstGeom>
        </p:spPr>
      </p:pic>
    </p:spTree>
    <p:extLst>
      <p:ext uri="{BB962C8B-B14F-4D97-AF65-F5344CB8AC3E}">
        <p14:creationId xmlns:p14="http://schemas.microsoft.com/office/powerpoint/2010/main" val="14882056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Shape 98"/>
          <p:cNvSpPr txBox="1">
            <a:spLocks noGrp="1"/>
          </p:cNvSpPr>
          <p:nvPr>
            <p:ph type="sldNum" idx="4294967295"/>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25</a:t>
            </a:fld>
            <a:endParaRPr lang="en-US" sz="1600" dirty="0">
              <a:solidFill>
                <a:schemeClr val="dk1"/>
              </a:solidFill>
              <a:latin typeface="Calibri"/>
              <a:ea typeface="Calibri"/>
              <a:cs typeface="Calibri"/>
              <a:sym typeface="Calibri"/>
            </a:endParaRPr>
          </a:p>
        </p:txBody>
      </p:sp>
      <p:sp>
        <p:nvSpPr>
          <p:cNvPr id="100" name="Shape 100"/>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en-US" sz="4000" b="0" i="0" u="none" strike="noStrike" cap="none" dirty="0">
                <a:solidFill>
                  <a:schemeClr val="lt1"/>
                </a:solidFill>
                <a:latin typeface="Calibri"/>
                <a:ea typeface="Calibri"/>
                <a:cs typeface="Calibri"/>
                <a:sym typeface="Calibri"/>
              </a:rPr>
              <a:t>Morning at a Glance</a:t>
            </a:r>
          </a:p>
        </p:txBody>
      </p:sp>
      <p:graphicFrame>
        <p:nvGraphicFramePr>
          <p:cNvPr id="101" name="Shape 101"/>
          <p:cNvGraphicFramePr/>
          <p:nvPr>
            <p:extLst>
              <p:ext uri="{D42A27DB-BD31-4B8C-83A1-F6EECF244321}">
                <p14:modId xmlns:p14="http://schemas.microsoft.com/office/powerpoint/2010/main" val="3474022506"/>
              </p:ext>
            </p:extLst>
          </p:nvPr>
        </p:nvGraphicFramePr>
        <p:xfrm>
          <a:off x="475393" y="1179090"/>
          <a:ext cx="11228625" cy="4345410"/>
        </p:xfrm>
        <a:graphic>
          <a:graphicData uri="http://schemas.openxmlformats.org/drawingml/2006/table">
            <a:tbl>
              <a:tblPr firstRow="1" bandRow="1">
                <a:tableStyleId>{5A111915-BE36-4E01-A7E5-04B1672EAD32}</a:tableStyleId>
              </a:tblPr>
              <a:tblGrid>
                <a:gridCol w="3061613">
                  <a:extLst>
                    <a:ext uri="{9D8B030D-6E8A-4147-A177-3AD203B41FA5}">
                      <a16:colId xmlns:a16="http://schemas.microsoft.com/office/drawing/2014/main" val="20000"/>
                    </a:ext>
                  </a:extLst>
                </a:gridCol>
                <a:gridCol w="8167012">
                  <a:extLst>
                    <a:ext uri="{9D8B030D-6E8A-4147-A177-3AD203B41FA5}">
                      <a16:colId xmlns:a16="http://schemas.microsoft.com/office/drawing/2014/main" val="20001"/>
                    </a:ext>
                  </a:extLst>
                </a:gridCol>
              </a:tblGrid>
              <a:tr h="767410">
                <a:tc>
                  <a:txBody>
                    <a:bodyPr/>
                    <a:lstStyle/>
                    <a:p>
                      <a:pPr marL="0" marR="0" lvl="0" indent="0" algn="ctr" rtl="0">
                        <a:spcBef>
                          <a:spcPts val="0"/>
                        </a:spcBef>
                        <a:buSzPct val="25000"/>
                        <a:buNone/>
                      </a:pPr>
                      <a:r>
                        <a:rPr lang="en-US" sz="4000" u="none" strike="noStrike" cap="none" dirty="0">
                          <a:latin typeface="Calibri" charset="0"/>
                          <a:ea typeface="Calibri" charset="0"/>
                          <a:cs typeface="Calibri" charset="0"/>
                          <a:sym typeface="Calibri"/>
                        </a:rPr>
                        <a:t>Time</a:t>
                      </a:r>
                    </a:p>
                  </a:txBody>
                  <a:tcPr marL="91451" marR="91451"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rtl="0">
                        <a:spcBef>
                          <a:spcPts val="0"/>
                        </a:spcBef>
                        <a:buSzPct val="25000"/>
                        <a:buNone/>
                      </a:pPr>
                      <a:r>
                        <a:rPr lang="en-US" sz="4000" u="none" strike="noStrike" cap="none" dirty="0">
                          <a:latin typeface="Calibri" charset="0"/>
                          <a:ea typeface="Calibri" charset="0"/>
                          <a:cs typeface="Calibri" charset="0"/>
                          <a:sym typeface="Calibri"/>
                        </a:rPr>
                        <a:t>Topic</a:t>
                      </a:r>
                    </a:p>
                  </a:txBody>
                  <a:tcPr marL="91451" marR="91451"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894500">
                <a:tc>
                  <a:txBody>
                    <a:bodyPr/>
                    <a:lstStyle/>
                    <a:p>
                      <a:pPr marL="0" marR="0" lvl="0" indent="0" algn="l" rtl="0">
                        <a:spcBef>
                          <a:spcPts val="0"/>
                        </a:spcBef>
                        <a:buSzPct val="25000"/>
                        <a:buNone/>
                      </a:pPr>
                      <a:r>
                        <a:rPr lang="en-US" sz="4000" u="none" strike="noStrike" cap="none" dirty="0">
                          <a:solidFill>
                            <a:schemeClr val="tx1"/>
                          </a:solidFill>
                          <a:latin typeface="Calibri" charset="0"/>
                          <a:ea typeface="Calibri" charset="0"/>
                          <a:cs typeface="Calibri" charset="0"/>
                          <a:sym typeface="Calibri"/>
                        </a:rPr>
                        <a:t>8:00-9:00</a:t>
                      </a:r>
                      <a:endParaRPr lang="en-US" sz="4000" b="0" u="none" strike="noStrike" cap="none" dirty="0">
                        <a:solidFill>
                          <a:schemeClr val="tx1"/>
                        </a:solidFill>
                        <a:latin typeface="Calibri" charset="0"/>
                        <a:ea typeface="Calibri" charset="0"/>
                        <a:cs typeface="Calibri" charset="0"/>
                        <a:sym typeface="Calibri"/>
                      </a:endParaRP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Welcome (Launch Session)</a:t>
                      </a:r>
                      <a:endParaRPr lang="en-US" sz="4000" b="0" dirty="0">
                        <a:solidFill>
                          <a:schemeClr val="tx1"/>
                        </a:solidFill>
                        <a:latin typeface="Calibri" charset="0"/>
                        <a:ea typeface="Calibri" charset="0"/>
                        <a:cs typeface="Calibri" charset="0"/>
                        <a:sym typeface="Calibri"/>
                      </a:endParaRP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894500">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9:00-10:00</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Curriculum-Specific</a:t>
                      </a:r>
                      <a:r>
                        <a:rPr lang="en-US" sz="4000" baseline="0" dirty="0">
                          <a:solidFill>
                            <a:schemeClr val="tx1"/>
                          </a:solidFill>
                          <a:latin typeface="Calibri" charset="0"/>
                          <a:ea typeface="Calibri" charset="0"/>
                          <a:cs typeface="Calibri" charset="0"/>
                          <a:sym typeface="Calibri"/>
                        </a:rPr>
                        <a:t> PD</a:t>
                      </a:r>
                      <a:endParaRPr lang="en-US" sz="4000" dirty="0">
                        <a:solidFill>
                          <a:schemeClr val="tx1"/>
                        </a:solidFill>
                        <a:latin typeface="Calibri" charset="0"/>
                        <a:ea typeface="Calibri" charset="0"/>
                        <a:cs typeface="Calibri" charset="0"/>
                        <a:sym typeface="Calibri"/>
                      </a:endParaRP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894500">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10:00-10:15</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spcBef>
                          <a:spcPts val="0"/>
                        </a:spcBef>
                        <a:buSzPct val="25000"/>
                        <a:buNone/>
                      </a:pPr>
                      <a:r>
                        <a:rPr lang="en-US" sz="4000" i="1" dirty="0">
                          <a:solidFill>
                            <a:schemeClr val="tx1"/>
                          </a:solidFill>
                          <a:latin typeface="Calibri" charset="0"/>
                          <a:ea typeface="Calibri" charset="0"/>
                          <a:cs typeface="Calibri" charset="0"/>
                          <a:sym typeface="Calibri"/>
                        </a:rPr>
                        <a:t>Break</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894500">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10:15-12:30</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spcBef>
                          <a:spcPts val="0"/>
                        </a:spcBef>
                        <a:buSzPct val="25000"/>
                        <a:buNone/>
                      </a:pPr>
                      <a:r>
                        <a:rPr lang="en-US" sz="4000" i="0" dirty="0">
                          <a:solidFill>
                            <a:schemeClr val="tx1"/>
                          </a:solidFill>
                          <a:latin typeface="Calibri" charset="0"/>
                          <a:ea typeface="Calibri" charset="0"/>
                          <a:cs typeface="Calibri" charset="0"/>
                          <a:sym typeface="Calibri"/>
                        </a:rPr>
                        <a:t>Instructional</a:t>
                      </a:r>
                      <a:r>
                        <a:rPr lang="en-US" sz="4000" i="0" baseline="0" dirty="0">
                          <a:solidFill>
                            <a:schemeClr val="tx1"/>
                          </a:solidFill>
                          <a:latin typeface="Calibri" charset="0"/>
                          <a:ea typeface="Calibri" charset="0"/>
                          <a:cs typeface="Calibri" charset="0"/>
                          <a:sym typeface="Calibri"/>
                        </a:rPr>
                        <a:t> Shifts Experiential</a:t>
                      </a:r>
                      <a:endParaRPr lang="en-US" sz="4000" i="0" dirty="0">
                        <a:solidFill>
                          <a:schemeClr val="tx1"/>
                        </a:solidFill>
                        <a:latin typeface="Calibri" charset="0"/>
                        <a:ea typeface="Calibri" charset="0"/>
                        <a:cs typeface="Calibri" charset="0"/>
                        <a:sym typeface="Calibri"/>
                      </a:endParaRP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42530253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Shape 98"/>
          <p:cNvSpPr txBox="1">
            <a:spLocks noGrp="1"/>
          </p:cNvSpPr>
          <p:nvPr>
            <p:ph type="sldNum" idx="4294967295"/>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26</a:t>
            </a:fld>
            <a:endParaRPr lang="en-US" sz="1600" dirty="0">
              <a:solidFill>
                <a:schemeClr val="dk1"/>
              </a:solidFill>
              <a:latin typeface="Calibri"/>
              <a:ea typeface="Calibri"/>
              <a:cs typeface="Calibri"/>
              <a:sym typeface="Calibri"/>
            </a:endParaRPr>
          </a:p>
        </p:txBody>
      </p:sp>
      <p:sp>
        <p:nvSpPr>
          <p:cNvPr id="100" name="Shape 100"/>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en-US" dirty="0">
                <a:solidFill>
                  <a:schemeClr val="lt1"/>
                </a:solidFill>
                <a:ea typeface="Calibri"/>
                <a:sym typeface="Calibri"/>
              </a:rPr>
              <a:t>Afternoon</a:t>
            </a:r>
            <a:r>
              <a:rPr lang="en-US" sz="4000" b="0" i="0" u="none" strike="noStrike" cap="none" dirty="0">
                <a:solidFill>
                  <a:schemeClr val="lt1"/>
                </a:solidFill>
                <a:latin typeface="Calibri"/>
                <a:ea typeface="Calibri"/>
                <a:cs typeface="Calibri"/>
                <a:sym typeface="Calibri"/>
              </a:rPr>
              <a:t> at a Glance</a:t>
            </a:r>
          </a:p>
        </p:txBody>
      </p:sp>
      <p:graphicFrame>
        <p:nvGraphicFramePr>
          <p:cNvPr id="101" name="Shape 101"/>
          <p:cNvGraphicFramePr/>
          <p:nvPr>
            <p:extLst/>
          </p:nvPr>
        </p:nvGraphicFramePr>
        <p:xfrm>
          <a:off x="481687" y="1142057"/>
          <a:ext cx="11228625" cy="4786800"/>
        </p:xfrm>
        <a:graphic>
          <a:graphicData uri="http://schemas.openxmlformats.org/drawingml/2006/table">
            <a:tbl>
              <a:tblPr firstRow="1" bandRow="1">
                <a:tableStyleId>{5A111915-BE36-4E01-A7E5-04B1672EAD32}</a:tableStyleId>
              </a:tblPr>
              <a:tblGrid>
                <a:gridCol w="2604413">
                  <a:extLst>
                    <a:ext uri="{9D8B030D-6E8A-4147-A177-3AD203B41FA5}">
                      <a16:colId xmlns:a16="http://schemas.microsoft.com/office/drawing/2014/main" val="20000"/>
                    </a:ext>
                  </a:extLst>
                </a:gridCol>
                <a:gridCol w="8624212">
                  <a:extLst>
                    <a:ext uri="{9D8B030D-6E8A-4147-A177-3AD203B41FA5}">
                      <a16:colId xmlns:a16="http://schemas.microsoft.com/office/drawing/2014/main" val="20001"/>
                    </a:ext>
                  </a:extLst>
                </a:gridCol>
              </a:tblGrid>
              <a:tr h="574225">
                <a:tc>
                  <a:txBody>
                    <a:bodyPr/>
                    <a:lstStyle/>
                    <a:p>
                      <a:pPr marL="0" marR="0" lvl="0" indent="0" algn="ctr" rtl="0">
                        <a:spcBef>
                          <a:spcPts val="0"/>
                        </a:spcBef>
                        <a:buSzPct val="25000"/>
                        <a:buNone/>
                      </a:pPr>
                      <a:r>
                        <a:rPr lang="en-US" sz="4000" u="none" strike="noStrike" cap="none" dirty="0">
                          <a:latin typeface="Calibri" charset="0"/>
                          <a:ea typeface="Calibri" charset="0"/>
                          <a:cs typeface="Calibri" charset="0"/>
                          <a:sym typeface="Calibri"/>
                        </a:rPr>
                        <a:t>Time</a:t>
                      </a:r>
                    </a:p>
                  </a:txBody>
                  <a:tcPr marL="91451" marR="91451"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rtl="0">
                        <a:spcBef>
                          <a:spcPts val="0"/>
                        </a:spcBef>
                        <a:buSzPct val="25000"/>
                        <a:buNone/>
                      </a:pPr>
                      <a:r>
                        <a:rPr lang="en-US" sz="4000" u="none" strike="noStrike" cap="none" dirty="0">
                          <a:latin typeface="Calibri" charset="0"/>
                          <a:ea typeface="Calibri" charset="0"/>
                          <a:cs typeface="Calibri" charset="0"/>
                          <a:sym typeface="Calibri"/>
                        </a:rPr>
                        <a:t>Topic</a:t>
                      </a:r>
                    </a:p>
                  </a:txBody>
                  <a:tcPr marL="91451" marR="91451"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817150">
                <a:tc>
                  <a:txBody>
                    <a:bodyPr/>
                    <a:lstStyle/>
                    <a:p>
                      <a:pPr marL="0" marR="0" lvl="0" indent="0" algn="l" rtl="0">
                        <a:spcBef>
                          <a:spcPts val="0"/>
                        </a:spcBef>
                        <a:buSzPct val="25000"/>
                        <a:buNone/>
                      </a:pPr>
                      <a:r>
                        <a:rPr lang="en-US" sz="4000" u="none" strike="noStrike" cap="none" dirty="0">
                          <a:solidFill>
                            <a:schemeClr val="tx1"/>
                          </a:solidFill>
                          <a:latin typeface="Calibri" charset="0"/>
                          <a:ea typeface="Calibri" charset="0"/>
                          <a:cs typeface="Calibri" charset="0"/>
                          <a:sym typeface="Calibri"/>
                        </a:rPr>
                        <a:t>12:30-1:30</a:t>
                      </a:r>
                      <a:endParaRPr lang="en-US" sz="4000" b="0" u="none" strike="noStrike" cap="none" dirty="0">
                        <a:solidFill>
                          <a:schemeClr val="tx1"/>
                        </a:solidFill>
                        <a:latin typeface="Calibri" charset="0"/>
                        <a:ea typeface="Calibri" charset="0"/>
                        <a:cs typeface="Calibri" charset="0"/>
                        <a:sym typeface="Calibri"/>
                      </a:endParaRP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spcBef>
                          <a:spcPts val="0"/>
                        </a:spcBef>
                        <a:buSzPct val="25000"/>
                        <a:buNone/>
                      </a:pPr>
                      <a:r>
                        <a:rPr lang="en-US" sz="4000" i="1" dirty="0">
                          <a:solidFill>
                            <a:schemeClr val="tx1"/>
                          </a:solidFill>
                          <a:latin typeface="Calibri" charset="0"/>
                          <a:ea typeface="Calibri" charset="0"/>
                          <a:cs typeface="Calibri" charset="0"/>
                          <a:sym typeface="Calibri"/>
                        </a:rPr>
                        <a:t>Lunch</a:t>
                      </a:r>
                      <a:endParaRPr lang="en-US" sz="4000" b="0" i="1" dirty="0">
                        <a:solidFill>
                          <a:schemeClr val="tx1"/>
                        </a:solidFill>
                        <a:latin typeface="Calibri" charset="0"/>
                        <a:ea typeface="Calibri" charset="0"/>
                        <a:cs typeface="Calibri" charset="0"/>
                        <a:sym typeface="Calibri"/>
                      </a:endParaRP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817150">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1:30-2:45</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Heart, Head and Habits</a:t>
                      </a:r>
                      <a:endParaRPr lang="en-US" sz="4000" i="1" dirty="0">
                        <a:solidFill>
                          <a:schemeClr val="tx1"/>
                        </a:solidFill>
                        <a:latin typeface="Calibri" charset="0"/>
                        <a:ea typeface="Calibri" charset="0"/>
                        <a:cs typeface="Calibri" charset="0"/>
                        <a:sym typeface="Calibri"/>
                      </a:endParaRP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817150">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2:45-3:00</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spcBef>
                          <a:spcPts val="0"/>
                        </a:spcBef>
                        <a:buSzPct val="25000"/>
                        <a:buNone/>
                      </a:pPr>
                      <a:r>
                        <a:rPr lang="en-US" sz="4000" i="1" dirty="0">
                          <a:solidFill>
                            <a:schemeClr val="tx1"/>
                          </a:solidFill>
                          <a:latin typeface="Calibri" charset="0"/>
                          <a:ea typeface="Calibri" charset="0"/>
                          <a:cs typeface="Calibri" charset="0"/>
                          <a:sym typeface="Calibri"/>
                        </a:rPr>
                        <a:t>Break</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817150">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3:00-4:00</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spcBef>
                          <a:spcPts val="0"/>
                        </a:spcBef>
                        <a:buSzPct val="25000"/>
                        <a:buNone/>
                      </a:pPr>
                      <a:r>
                        <a:rPr lang="en-US" sz="4000" i="0" dirty="0">
                          <a:solidFill>
                            <a:schemeClr val="tx1"/>
                          </a:solidFill>
                          <a:latin typeface="Calibri" charset="0"/>
                          <a:ea typeface="Calibri" charset="0"/>
                          <a:cs typeface="Calibri" charset="0"/>
                          <a:sym typeface="Calibri"/>
                        </a:rPr>
                        <a:t>Understand Your Context</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817150">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4:00 – 4:30</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Distinction Assessments</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405836963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Program Housekeeping</a:t>
            </a:r>
          </a:p>
        </p:txBody>
      </p:sp>
      <p:sp>
        <p:nvSpPr>
          <p:cNvPr id="4" name="Slide Number Placeholder 3"/>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27</a:t>
            </a:fld>
            <a:endParaRPr lang="en-US" sz="1600">
              <a:solidFill>
                <a:schemeClr val="dk1"/>
              </a:solidFill>
              <a:latin typeface="Calibri"/>
              <a:ea typeface="Calibri"/>
              <a:cs typeface="Calibri"/>
              <a:sym typeface="Calibri"/>
            </a:endParaRPr>
          </a:p>
        </p:txBody>
      </p:sp>
      <p:pic>
        <p:nvPicPr>
          <p:cNvPr id="5" name="Picture 4"/>
          <p:cNvPicPr>
            <a:picLocks noChangeAspect="1"/>
          </p:cNvPicPr>
          <p:nvPr/>
        </p:nvPicPr>
        <p:blipFill>
          <a:blip r:embed="rId3"/>
          <a:stretch>
            <a:fillRect/>
          </a:stretch>
        </p:blipFill>
        <p:spPr>
          <a:xfrm>
            <a:off x="841166" y="1659464"/>
            <a:ext cx="3848041" cy="4216401"/>
          </a:xfrm>
          <a:prstGeom prst="rect">
            <a:avLst/>
          </a:prstGeom>
          <a:ln>
            <a:solidFill>
              <a:srgbClr val="797878"/>
            </a:solidFill>
          </a:ln>
        </p:spPr>
      </p:pic>
      <p:sp>
        <p:nvSpPr>
          <p:cNvPr id="6" name="TextBox 5"/>
          <p:cNvSpPr txBox="1"/>
          <p:nvPr/>
        </p:nvSpPr>
        <p:spPr>
          <a:xfrm>
            <a:off x="931335" y="1100667"/>
            <a:ext cx="3690140" cy="523220"/>
          </a:xfrm>
          <a:prstGeom prst="rect">
            <a:avLst/>
          </a:prstGeom>
          <a:noFill/>
        </p:spPr>
        <p:txBody>
          <a:bodyPr wrap="square" rtlCol="0">
            <a:spAutoFit/>
          </a:bodyPr>
          <a:lstStyle/>
          <a:p>
            <a:pPr algn="ctr"/>
            <a:r>
              <a:rPr lang="en-US" sz="2800" b="1" dirty="0">
                <a:solidFill>
                  <a:schemeClr val="tx1"/>
                </a:solidFill>
                <a:latin typeface="Calibri"/>
                <a:cs typeface="Calibri"/>
              </a:rPr>
              <a:t>Your Materials</a:t>
            </a:r>
          </a:p>
        </p:txBody>
      </p:sp>
      <p:sp>
        <p:nvSpPr>
          <p:cNvPr id="8" name="TextBox 7"/>
          <p:cNvSpPr txBox="1"/>
          <p:nvPr/>
        </p:nvSpPr>
        <p:spPr>
          <a:xfrm>
            <a:off x="6908802" y="1183624"/>
            <a:ext cx="3690140" cy="523220"/>
          </a:xfrm>
          <a:prstGeom prst="rect">
            <a:avLst/>
          </a:prstGeom>
          <a:noFill/>
        </p:spPr>
        <p:txBody>
          <a:bodyPr wrap="square" rtlCol="0">
            <a:spAutoFit/>
          </a:bodyPr>
          <a:lstStyle/>
          <a:p>
            <a:pPr algn="ctr"/>
            <a:r>
              <a:rPr lang="en-US" sz="2800" b="1" dirty="0">
                <a:solidFill>
                  <a:schemeClr val="tx1"/>
                </a:solidFill>
                <a:latin typeface="Calibri"/>
                <a:cs typeface="Calibri"/>
              </a:rPr>
              <a:t>Questions?</a:t>
            </a:r>
          </a:p>
        </p:txBody>
      </p:sp>
      <p:sp>
        <p:nvSpPr>
          <p:cNvPr id="12" name="Rectangle 11"/>
          <p:cNvSpPr/>
          <p:nvPr/>
        </p:nvSpPr>
        <p:spPr>
          <a:xfrm>
            <a:off x="5774267" y="1733733"/>
            <a:ext cx="6082151" cy="400110"/>
          </a:xfrm>
          <a:prstGeom prst="rect">
            <a:avLst/>
          </a:prstGeom>
        </p:spPr>
        <p:txBody>
          <a:bodyPr wrap="square">
            <a:spAutoFit/>
          </a:bodyPr>
          <a:lstStyle/>
          <a:p>
            <a:pPr algn="ctr"/>
            <a:r>
              <a:rPr lang="en-US" sz="2000" b="1" dirty="0">
                <a:solidFill>
                  <a:schemeClr val="tx1">
                    <a:lumMod val="75000"/>
                  </a:schemeClr>
                </a:solidFill>
                <a:latin typeface="Calibri"/>
                <a:cs typeface="Calibri"/>
              </a:rPr>
              <a:t>https://</a:t>
            </a:r>
            <a:r>
              <a:rPr lang="en-US" sz="2000" b="1" dirty="0" err="1">
                <a:solidFill>
                  <a:schemeClr val="tx1">
                    <a:lumMod val="75000"/>
                  </a:schemeClr>
                </a:solidFill>
                <a:latin typeface="Calibri"/>
                <a:cs typeface="Calibri"/>
              </a:rPr>
              <a:t>tinyurl.com</a:t>
            </a:r>
            <a:r>
              <a:rPr lang="en-US" sz="2000" b="1" dirty="0">
                <a:solidFill>
                  <a:schemeClr val="tx1">
                    <a:lumMod val="75000"/>
                  </a:schemeClr>
                </a:solidFill>
                <a:latin typeface="Calibri"/>
                <a:cs typeface="Calibri"/>
              </a:rPr>
              <a:t>/</a:t>
            </a:r>
            <a:r>
              <a:rPr lang="en-US" sz="2000" b="1" dirty="0" err="1">
                <a:solidFill>
                  <a:schemeClr val="tx1">
                    <a:lumMod val="75000"/>
                  </a:schemeClr>
                </a:solidFill>
                <a:latin typeface="Calibri"/>
                <a:cs typeface="Calibri"/>
              </a:rPr>
              <a:t>ELAContentLeaderQuestions</a:t>
            </a:r>
            <a:endParaRPr lang="en-US" sz="2000" b="1" dirty="0">
              <a:solidFill>
                <a:schemeClr val="tx1">
                  <a:lumMod val="75000"/>
                </a:schemeClr>
              </a:solidFill>
              <a:latin typeface="Calibri"/>
              <a:cs typeface="Calibri"/>
            </a:endParaRPr>
          </a:p>
        </p:txBody>
      </p:sp>
      <p:pic>
        <p:nvPicPr>
          <p:cNvPr id="14" name="Picture 13"/>
          <p:cNvPicPr>
            <a:picLocks noChangeAspect="1"/>
          </p:cNvPicPr>
          <p:nvPr/>
        </p:nvPicPr>
        <p:blipFill rotWithShape="1">
          <a:blip r:embed="rId4"/>
          <a:srcRect l="3467" r="3604"/>
          <a:stretch/>
        </p:blipFill>
        <p:spPr>
          <a:xfrm>
            <a:off x="5335386" y="2414791"/>
            <a:ext cx="4123082" cy="3454400"/>
          </a:xfrm>
          <a:prstGeom prst="rect">
            <a:avLst/>
          </a:prstGeom>
          <a:ln>
            <a:solidFill>
              <a:schemeClr val="tx1"/>
            </a:solidFill>
          </a:ln>
        </p:spPr>
      </p:pic>
      <p:pic>
        <p:nvPicPr>
          <p:cNvPr id="3" name="Picture 2"/>
          <p:cNvPicPr>
            <a:picLocks noChangeAspect="1"/>
          </p:cNvPicPr>
          <p:nvPr/>
        </p:nvPicPr>
        <p:blipFill rotWithShape="1">
          <a:blip r:embed="rId5"/>
          <a:srcRect/>
          <a:stretch/>
        </p:blipFill>
        <p:spPr>
          <a:xfrm>
            <a:off x="9587530" y="2414791"/>
            <a:ext cx="1937512" cy="3461074"/>
          </a:xfrm>
          <a:prstGeom prst="rect">
            <a:avLst/>
          </a:prstGeom>
          <a:ln>
            <a:solidFill>
              <a:schemeClr val="tx1"/>
            </a:solidFill>
          </a:ln>
        </p:spPr>
      </p:pic>
      <p:pic>
        <p:nvPicPr>
          <p:cNvPr id="7" name="Picture 6"/>
          <p:cNvPicPr>
            <a:picLocks noChangeAspect="1"/>
          </p:cNvPicPr>
          <p:nvPr/>
        </p:nvPicPr>
        <p:blipFill>
          <a:blip r:embed="rId6"/>
          <a:stretch>
            <a:fillRect/>
          </a:stretch>
        </p:blipFill>
        <p:spPr>
          <a:xfrm>
            <a:off x="10146488" y="3862591"/>
            <a:ext cx="1778000" cy="2006600"/>
          </a:xfrm>
          <a:prstGeom prst="rect">
            <a:avLst/>
          </a:prstGeom>
          <a:ln>
            <a:solidFill>
              <a:schemeClr val="tx1"/>
            </a:solidFill>
          </a:ln>
        </p:spPr>
      </p:pic>
    </p:spTree>
    <p:extLst>
      <p:ext uri="{BB962C8B-B14F-4D97-AF65-F5344CB8AC3E}">
        <p14:creationId xmlns:p14="http://schemas.microsoft.com/office/powerpoint/2010/main" val="784674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28</a:t>
            </a:fld>
            <a:endParaRPr lang="en-US" sz="1600" dirty="0">
              <a:solidFill>
                <a:schemeClr val="dk1"/>
              </a:solidFill>
              <a:latin typeface="Calibri"/>
              <a:ea typeface="Calibri"/>
              <a:cs typeface="Calibri"/>
              <a:sym typeface="Calibri"/>
            </a:endParaRPr>
          </a:p>
        </p:txBody>
      </p:sp>
      <p:sp>
        <p:nvSpPr>
          <p:cNvPr id="3" name="Text Placeholder 2"/>
          <p:cNvSpPr>
            <a:spLocks noGrp="1"/>
          </p:cNvSpPr>
          <p:nvPr>
            <p:ph type="body" sz="quarter" idx="10"/>
          </p:nvPr>
        </p:nvSpPr>
        <p:spPr/>
        <p:txBody>
          <a:bodyPr/>
          <a:lstStyle/>
          <a:p>
            <a:pPr marL="177800" indent="0" algn="ctr">
              <a:buNone/>
            </a:pPr>
            <a:r>
              <a:rPr lang="en-US" sz="4000" dirty="0">
                <a:solidFill>
                  <a:schemeClr val="tx1"/>
                </a:solidFill>
              </a:rPr>
              <a:t>Please take a moment to sign up for partner appointments!</a:t>
            </a:r>
          </a:p>
          <a:p>
            <a:pPr marL="177800" indent="0" algn="ctr">
              <a:buNone/>
            </a:pPr>
            <a:endParaRPr lang="en-US" sz="4000" dirty="0"/>
          </a:p>
          <a:p>
            <a:pPr marL="177800" indent="0" algn="ctr">
              <a:buNone/>
            </a:pPr>
            <a:endParaRPr lang="en-US" sz="4000" dirty="0"/>
          </a:p>
        </p:txBody>
      </p:sp>
      <p:sp>
        <p:nvSpPr>
          <p:cNvPr id="4" name="Title 3"/>
          <p:cNvSpPr>
            <a:spLocks noGrp="1"/>
          </p:cNvSpPr>
          <p:nvPr>
            <p:ph type="title"/>
          </p:nvPr>
        </p:nvSpPr>
        <p:spPr/>
        <p:txBody>
          <a:bodyPr/>
          <a:lstStyle/>
          <a:p>
            <a:r>
              <a:rPr lang="en-US" dirty="0"/>
              <a:t>We’re about to get started! But first…</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79082" y="2387511"/>
            <a:ext cx="5600700" cy="3629114"/>
          </a:xfrm>
          <a:prstGeom prst="rect">
            <a:avLst/>
          </a:prstGeom>
        </p:spPr>
      </p:pic>
    </p:spTree>
    <p:extLst>
      <p:ext uri="{BB962C8B-B14F-4D97-AF65-F5344CB8AC3E}">
        <p14:creationId xmlns:p14="http://schemas.microsoft.com/office/powerpoint/2010/main" val="246327983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529324-A04F-B44B-AB91-65B3ABF8121B}"/>
              </a:ext>
            </a:extLst>
          </p:cNvPr>
          <p:cNvSpPr>
            <a:spLocks noGrp="1"/>
          </p:cNvSpPr>
          <p:nvPr>
            <p:ph type="title"/>
          </p:nvPr>
        </p:nvSpPr>
        <p:spPr/>
        <p:txBody>
          <a:bodyPr/>
          <a:lstStyle/>
          <a:p>
            <a:r>
              <a:rPr lang="en-US" dirty="0"/>
              <a:t>Let’s start getting to know each other!</a:t>
            </a:r>
          </a:p>
        </p:txBody>
      </p:sp>
      <p:sp>
        <p:nvSpPr>
          <p:cNvPr id="4" name="Slide Number Placeholder 3">
            <a:extLst>
              <a:ext uri="{FF2B5EF4-FFF2-40B4-BE49-F238E27FC236}">
                <a16:creationId xmlns:a16="http://schemas.microsoft.com/office/drawing/2014/main" id="{99B89829-1599-8C42-BD22-049F2837F58F}"/>
              </a:ext>
            </a:extLst>
          </p:cNvPr>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29</a:t>
            </a:fld>
            <a:endParaRPr lang="en-US" sz="1600">
              <a:solidFill>
                <a:schemeClr val="dk1"/>
              </a:solidFill>
              <a:latin typeface="Calibri"/>
              <a:ea typeface="Calibri"/>
              <a:cs typeface="Calibri"/>
              <a:sym typeface="Calibri"/>
            </a:endParaRPr>
          </a:p>
        </p:txBody>
      </p:sp>
      <p:graphicFrame>
        <p:nvGraphicFramePr>
          <p:cNvPr id="7" name="Table 6">
            <a:extLst>
              <a:ext uri="{FF2B5EF4-FFF2-40B4-BE49-F238E27FC236}">
                <a16:creationId xmlns:a16="http://schemas.microsoft.com/office/drawing/2014/main" id="{367BEA60-8414-AA41-84B0-AC3F96F39BDE}"/>
              </a:ext>
            </a:extLst>
          </p:cNvPr>
          <p:cNvGraphicFramePr>
            <a:graphicFrameLocks noGrp="1"/>
          </p:cNvGraphicFramePr>
          <p:nvPr>
            <p:extLst>
              <p:ext uri="{D42A27DB-BD31-4B8C-83A1-F6EECF244321}">
                <p14:modId xmlns:p14="http://schemas.microsoft.com/office/powerpoint/2010/main" val="1690388962"/>
              </p:ext>
            </p:extLst>
          </p:nvPr>
        </p:nvGraphicFramePr>
        <p:xfrm>
          <a:off x="849085" y="1711269"/>
          <a:ext cx="10378052" cy="3143760"/>
        </p:xfrm>
        <a:graphic>
          <a:graphicData uri="http://schemas.openxmlformats.org/drawingml/2006/table">
            <a:tbl>
              <a:tblPr firstRow="1" bandRow="1">
                <a:tableStyleId>{5940675A-B579-460E-94D1-54222C63F5DA}</a:tableStyleId>
              </a:tblPr>
              <a:tblGrid>
                <a:gridCol w="5189026">
                  <a:extLst>
                    <a:ext uri="{9D8B030D-6E8A-4147-A177-3AD203B41FA5}">
                      <a16:colId xmlns:a16="http://schemas.microsoft.com/office/drawing/2014/main" val="2905233964"/>
                    </a:ext>
                  </a:extLst>
                </a:gridCol>
                <a:gridCol w="5189026">
                  <a:extLst>
                    <a:ext uri="{9D8B030D-6E8A-4147-A177-3AD203B41FA5}">
                      <a16:colId xmlns:a16="http://schemas.microsoft.com/office/drawing/2014/main" val="138192009"/>
                    </a:ext>
                  </a:extLst>
                </a:gridCol>
              </a:tblGrid>
              <a:tr h="1571880">
                <a:tc>
                  <a:txBody>
                    <a:bodyPr/>
                    <a:lstStyle/>
                    <a:p>
                      <a:pPr algn="ctr"/>
                      <a:r>
                        <a:rPr lang="en-US" sz="6600" b="1" dirty="0">
                          <a:latin typeface="Calibri" panose="020F0502020204030204" pitchFamily="34" charset="0"/>
                          <a:cs typeface="Calibri" panose="020F0502020204030204" pitchFamily="34" charset="0"/>
                        </a:rPr>
                        <a:t>Corner 1</a:t>
                      </a:r>
                    </a:p>
                  </a:txBody>
                  <a:tcPr/>
                </a:tc>
                <a:tc>
                  <a:txBody>
                    <a:bodyPr/>
                    <a:lstStyle/>
                    <a:p>
                      <a:pPr algn="ctr"/>
                      <a:r>
                        <a:rPr lang="en-US" sz="6600" b="1" dirty="0">
                          <a:latin typeface="Calibri" panose="020F0502020204030204" pitchFamily="34" charset="0"/>
                          <a:cs typeface="Calibri" panose="020F0502020204030204" pitchFamily="34" charset="0"/>
                        </a:rPr>
                        <a:t>Corner 3</a:t>
                      </a:r>
                    </a:p>
                  </a:txBody>
                  <a:tcPr/>
                </a:tc>
                <a:extLst>
                  <a:ext uri="{0D108BD9-81ED-4DB2-BD59-A6C34878D82A}">
                    <a16:rowId xmlns:a16="http://schemas.microsoft.com/office/drawing/2014/main" val="3335222356"/>
                  </a:ext>
                </a:extLst>
              </a:tr>
              <a:tr h="1571880">
                <a:tc>
                  <a:txBody>
                    <a:bodyPr/>
                    <a:lstStyle/>
                    <a:p>
                      <a:pPr algn="ctr"/>
                      <a:r>
                        <a:rPr lang="en-US" sz="6600" b="1" dirty="0">
                          <a:latin typeface="Calibri" panose="020F0502020204030204" pitchFamily="34" charset="0"/>
                          <a:cs typeface="Calibri" panose="020F0502020204030204" pitchFamily="34" charset="0"/>
                        </a:rPr>
                        <a:t>Corner 2</a:t>
                      </a:r>
                    </a:p>
                  </a:txBody>
                  <a:tcPr/>
                </a:tc>
                <a:tc>
                  <a:txBody>
                    <a:bodyPr/>
                    <a:lstStyle/>
                    <a:p>
                      <a:pPr algn="ctr"/>
                      <a:r>
                        <a:rPr lang="en-US" sz="6600" b="1" dirty="0">
                          <a:latin typeface="Calibri" panose="020F0502020204030204" pitchFamily="34" charset="0"/>
                          <a:cs typeface="Calibri" panose="020F0502020204030204" pitchFamily="34" charset="0"/>
                        </a:rPr>
                        <a:t>Corner 4</a:t>
                      </a:r>
                    </a:p>
                  </a:txBody>
                  <a:tcPr/>
                </a:tc>
                <a:extLst>
                  <a:ext uri="{0D108BD9-81ED-4DB2-BD59-A6C34878D82A}">
                    <a16:rowId xmlns:a16="http://schemas.microsoft.com/office/drawing/2014/main" val="33335094"/>
                  </a:ext>
                </a:extLst>
              </a:tr>
            </a:tbl>
          </a:graphicData>
        </a:graphic>
      </p:graphicFrame>
      <p:sp>
        <p:nvSpPr>
          <p:cNvPr id="8" name="TextBox 7">
            <a:extLst>
              <a:ext uri="{FF2B5EF4-FFF2-40B4-BE49-F238E27FC236}">
                <a16:creationId xmlns:a16="http://schemas.microsoft.com/office/drawing/2014/main" id="{D50A9FC4-EEBB-D643-8505-03DA1A867599}"/>
              </a:ext>
            </a:extLst>
          </p:cNvPr>
          <p:cNvSpPr txBox="1"/>
          <p:nvPr/>
        </p:nvSpPr>
        <p:spPr>
          <a:xfrm>
            <a:off x="4615542" y="907493"/>
            <a:ext cx="3374571" cy="646331"/>
          </a:xfrm>
          <a:prstGeom prst="rect">
            <a:avLst/>
          </a:prstGeom>
          <a:noFill/>
        </p:spPr>
        <p:txBody>
          <a:bodyPr wrap="square" rtlCol="0">
            <a:spAutoFit/>
          </a:bodyPr>
          <a:lstStyle/>
          <a:p>
            <a:r>
              <a:rPr lang="en-US" sz="3600" b="1" dirty="0">
                <a:solidFill>
                  <a:schemeClr val="tx2"/>
                </a:solidFill>
                <a:latin typeface="Calibri" panose="020F0502020204030204" pitchFamily="34" charset="0"/>
                <a:cs typeface="Calibri" panose="020F0502020204030204" pitchFamily="34" charset="0"/>
              </a:rPr>
              <a:t>Front of Room</a:t>
            </a:r>
          </a:p>
        </p:txBody>
      </p:sp>
      <p:sp>
        <p:nvSpPr>
          <p:cNvPr id="9" name="TextBox 8">
            <a:extLst>
              <a:ext uri="{FF2B5EF4-FFF2-40B4-BE49-F238E27FC236}">
                <a16:creationId xmlns:a16="http://schemas.microsoft.com/office/drawing/2014/main" id="{FF188D4D-C2A3-5C4F-AB34-1661510FFD78}"/>
              </a:ext>
            </a:extLst>
          </p:cNvPr>
          <p:cNvSpPr txBox="1"/>
          <p:nvPr/>
        </p:nvSpPr>
        <p:spPr>
          <a:xfrm>
            <a:off x="4615542" y="5094713"/>
            <a:ext cx="3374571" cy="646331"/>
          </a:xfrm>
          <a:prstGeom prst="rect">
            <a:avLst/>
          </a:prstGeom>
          <a:noFill/>
        </p:spPr>
        <p:txBody>
          <a:bodyPr wrap="square" rtlCol="0">
            <a:spAutoFit/>
          </a:bodyPr>
          <a:lstStyle/>
          <a:p>
            <a:r>
              <a:rPr lang="en-US" sz="3600" b="1" dirty="0">
                <a:solidFill>
                  <a:schemeClr val="tx2"/>
                </a:solidFill>
                <a:latin typeface="Calibri" panose="020F0502020204030204" pitchFamily="34" charset="0"/>
                <a:cs typeface="Calibri" panose="020F0502020204030204" pitchFamily="34" charset="0"/>
              </a:rPr>
              <a:t>Back of Room</a:t>
            </a:r>
          </a:p>
        </p:txBody>
      </p:sp>
    </p:spTree>
    <p:extLst>
      <p:ext uri="{BB962C8B-B14F-4D97-AF65-F5344CB8AC3E}">
        <p14:creationId xmlns:p14="http://schemas.microsoft.com/office/powerpoint/2010/main" val="25203379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8"/>
        <p:cNvGrpSpPr/>
        <p:nvPr/>
      </p:nvGrpSpPr>
      <p:grpSpPr>
        <a:xfrm>
          <a:off x="0" y="0"/>
          <a:ext cx="0" cy="0"/>
          <a:chOff x="0" y="0"/>
          <a:chExt cx="0" cy="0"/>
        </a:xfrm>
      </p:grpSpPr>
      <p:sp>
        <p:nvSpPr>
          <p:cNvPr id="69" name="Shape 69"/>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3</a:t>
            </a:fld>
            <a:endParaRPr lang="en-US" sz="1600">
              <a:solidFill>
                <a:schemeClr val="dk1"/>
              </a:solidFill>
              <a:latin typeface="Calibri"/>
              <a:ea typeface="Calibri"/>
              <a:cs typeface="Calibri"/>
              <a:sym typeface="Calibri"/>
            </a:endParaRPr>
          </a:p>
        </p:txBody>
      </p:sp>
      <p:sp>
        <p:nvSpPr>
          <p:cNvPr id="70" name="Shape 70"/>
          <p:cNvSpPr txBox="1">
            <a:spLocks noGrp="1"/>
          </p:cNvSpPr>
          <p:nvPr>
            <p:ph type="body" idx="1"/>
          </p:nvPr>
        </p:nvSpPr>
        <p:spPr>
          <a:xfrm>
            <a:off x="398463" y="1193802"/>
            <a:ext cx="11383963" cy="4822825"/>
          </a:xfrm>
          <a:prstGeom prst="rect">
            <a:avLst/>
          </a:prstGeom>
          <a:noFill/>
          <a:ln>
            <a:noFill/>
          </a:ln>
        </p:spPr>
        <p:txBody>
          <a:bodyPr wrap="square" lIns="91425" tIns="45700" rIns="91425" bIns="45700" anchor="t" anchorCtr="0">
            <a:noAutofit/>
          </a:bodyPr>
          <a:lstStyle/>
          <a:p>
            <a:pPr marL="0" marR="0" lvl="0" indent="-254000" rtl="0">
              <a:lnSpc>
                <a:spcPct val="90000"/>
              </a:lnSpc>
              <a:spcBef>
                <a:spcPts val="0"/>
              </a:spcBef>
              <a:spcAft>
                <a:spcPts val="0"/>
              </a:spcAft>
              <a:buClr>
                <a:srgbClr val="5A5A5A"/>
              </a:buClr>
              <a:buSzPct val="100000"/>
              <a:buFont typeface="Arial"/>
              <a:buNone/>
            </a:pPr>
            <a:r>
              <a:rPr lang="en-US" sz="4000" b="1" dirty="0">
                <a:solidFill>
                  <a:schemeClr val="tx2"/>
                </a:solidFill>
              </a:rPr>
              <a:t>Find a seat with your colleagues!  Share</a:t>
            </a:r>
            <a:r>
              <a:rPr lang="mr-IN" sz="4000" b="1" dirty="0">
                <a:solidFill>
                  <a:schemeClr val="tx2"/>
                </a:solidFill>
              </a:rPr>
              <a:t>…</a:t>
            </a:r>
            <a:endParaRPr lang="en-US" sz="4000" b="1" i="0" u="none" strike="noStrike" cap="none" dirty="0">
              <a:solidFill>
                <a:schemeClr val="tx2"/>
              </a:solidFill>
              <a:sym typeface="Calibri"/>
            </a:endParaRPr>
          </a:p>
          <a:p>
            <a:pPr marL="228600" marR="0" lvl="0" indent="-228600" algn="l" rtl="0">
              <a:lnSpc>
                <a:spcPct val="90000"/>
              </a:lnSpc>
              <a:spcBef>
                <a:spcPts val="1000"/>
              </a:spcBef>
              <a:spcAft>
                <a:spcPts val="0"/>
              </a:spcAft>
              <a:buClr>
                <a:srgbClr val="5A5A5A"/>
              </a:buClr>
              <a:buSzPct val="100000"/>
              <a:buFont typeface="Arial"/>
              <a:buChar char="•"/>
            </a:pPr>
            <a:r>
              <a:rPr lang="en-US" sz="3200" b="0" i="0" u="none" strike="noStrike" cap="none" dirty="0">
                <a:solidFill>
                  <a:srgbClr val="5B5A5A"/>
                </a:solidFill>
                <a:latin typeface="Calibri"/>
                <a:ea typeface="Calibri"/>
                <a:cs typeface="Calibri"/>
                <a:sym typeface="Calibri"/>
              </a:rPr>
              <a:t>Your </a:t>
            </a:r>
            <a:r>
              <a:rPr lang="en-US" sz="3200" b="1" i="0" u="none" strike="noStrike" cap="none" dirty="0">
                <a:solidFill>
                  <a:srgbClr val="5B5A5A"/>
                </a:solidFill>
                <a:latin typeface="Calibri"/>
                <a:ea typeface="Calibri"/>
                <a:cs typeface="Calibri"/>
                <a:sym typeface="Calibri"/>
              </a:rPr>
              <a:t>name</a:t>
            </a:r>
          </a:p>
          <a:p>
            <a:pPr marL="228600" marR="0" lvl="0" indent="-228600" algn="l" rtl="0">
              <a:lnSpc>
                <a:spcPct val="90000"/>
              </a:lnSpc>
              <a:spcBef>
                <a:spcPts val="1000"/>
              </a:spcBef>
              <a:spcAft>
                <a:spcPts val="0"/>
              </a:spcAft>
              <a:buClr>
                <a:srgbClr val="5A5A5A"/>
              </a:buClr>
              <a:buSzPct val="100000"/>
              <a:buFont typeface="Arial"/>
              <a:buChar char="•"/>
            </a:pPr>
            <a:r>
              <a:rPr lang="en-US" sz="3200" b="0" i="0" u="none" strike="noStrike" cap="none" dirty="0">
                <a:solidFill>
                  <a:srgbClr val="5B5A5A"/>
                </a:solidFill>
                <a:latin typeface="Calibri"/>
                <a:ea typeface="Calibri"/>
                <a:cs typeface="Calibri"/>
                <a:sym typeface="Calibri"/>
              </a:rPr>
              <a:t>The name of your </a:t>
            </a:r>
            <a:r>
              <a:rPr lang="en-US" sz="3200" b="1" i="0" u="none" strike="noStrike" cap="none" dirty="0">
                <a:solidFill>
                  <a:srgbClr val="5B5A5A"/>
                </a:solidFill>
                <a:latin typeface="Calibri"/>
                <a:ea typeface="Calibri"/>
                <a:cs typeface="Calibri"/>
                <a:sym typeface="Calibri"/>
              </a:rPr>
              <a:t>school</a:t>
            </a:r>
            <a:r>
              <a:rPr lang="en-US" sz="3200" b="0" i="0" u="none" strike="noStrike" cap="none" dirty="0">
                <a:solidFill>
                  <a:srgbClr val="5B5A5A"/>
                </a:solidFill>
                <a:latin typeface="Calibri"/>
                <a:ea typeface="Calibri"/>
                <a:cs typeface="Calibri"/>
                <a:sym typeface="Calibri"/>
              </a:rPr>
              <a:t> and the </a:t>
            </a:r>
            <a:r>
              <a:rPr lang="en-US" sz="3200" b="1" i="0" u="none" strike="noStrike" cap="none" dirty="0">
                <a:solidFill>
                  <a:srgbClr val="5B5A5A"/>
                </a:solidFill>
                <a:latin typeface="Calibri"/>
                <a:ea typeface="Calibri"/>
                <a:cs typeface="Calibri"/>
                <a:sym typeface="Calibri"/>
              </a:rPr>
              <a:t>parish</a:t>
            </a:r>
            <a:r>
              <a:rPr lang="en-US" sz="3200" b="0" i="0" u="none" strike="noStrike" cap="none" dirty="0">
                <a:solidFill>
                  <a:srgbClr val="5B5A5A"/>
                </a:solidFill>
                <a:latin typeface="Calibri"/>
                <a:ea typeface="Calibri"/>
                <a:cs typeface="Calibri"/>
                <a:sym typeface="Calibri"/>
              </a:rPr>
              <a:t> in which it’s located</a:t>
            </a:r>
          </a:p>
          <a:p>
            <a:pPr marL="228600" marR="0" lvl="0" indent="-228600" algn="l" rtl="0">
              <a:lnSpc>
                <a:spcPct val="90000"/>
              </a:lnSpc>
              <a:spcBef>
                <a:spcPts val="1000"/>
              </a:spcBef>
              <a:spcAft>
                <a:spcPts val="0"/>
              </a:spcAft>
              <a:buClr>
                <a:srgbClr val="5A5A5A"/>
              </a:buClr>
              <a:buSzPct val="100000"/>
              <a:buFont typeface="Arial"/>
              <a:buChar char="•"/>
            </a:pPr>
            <a:r>
              <a:rPr lang="en-US" sz="3200" b="0" i="0" u="none" strike="noStrike" cap="none" dirty="0">
                <a:solidFill>
                  <a:srgbClr val="5B5A5A"/>
                </a:solidFill>
                <a:latin typeface="Calibri"/>
                <a:ea typeface="Calibri"/>
                <a:cs typeface="Calibri"/>
                <a:sym typeface="Calibri"/>
              </a:rPr>
              <a:t>Your </a:t>
            </a:r>
            <a:r>
              <a:rPr lang="en-US" sz="3200" b="1" i="0" u="none" strike="noStrike" cap="none" dirty="0">
                <a:solidFill>
                  <a:srgbClr val="5B5A5A"/>
                </a:solidFill>
                <a:latin typeface="Calibri"/>
                <a:ea typeface="Calibri"/>
                <a:cs typeface="Calibri"/>
                <a:sym typeface="Calibri"/>
              </a:rPr>
              <a:t>role</a:t>
            </a:r>
            <a:r>
              <a:rPr lang="en-US" sz="3200" b="0" i="0" u="none" strike="noStrike" cap="none" dirty="0">
                <a:solidFill>
                  <a:srgbClr val="5B5A5A"/>
                </a:solidFill>
                <a:latin typeface="Calibri"/>
                <a:ea typeface="Calibri"/>
                <a:cs typeface="Calibri"/>
                <a:sym typeface="Calibri"/>
              </a:rPr>
              <a:t> at your school</a:t>
            </a:r>
          </a:p>
          <a:p>
            <a:pPr marL="228600" marR="0" lvl="0" indent="-228600" algn="l" rtl="0">
              <a:lnSpc>
                <a:spcPct val="90000"/>
              </a:lnSpc>
              <a:spcBef>
                <a:spcPts val="1000"/>
              </a:spcBef>
              <a:spcAft>
                <a:spcPts val="0"/>
              </a:spcAft>
              <a:buClr>
                <a:srgbClr val="5A5A5A"/>
              </a:buClr>
              <a:buSzPct val="100000"/>
              <a:buFont typeface="Arial"/>
              <a:buChar char="•"/>
            </a:pPr>
            <a:r>
              <a:rPr lang="en-US" sz="3200" b="0" i="0" u="none" strike="noStrike" cap="none" dirty="0">
                <a:solidFill>
                  <a:srgbClr val="5B5A5A"/>
                </a:solidFill>
                <a:latin typeface="Calibri"/>
                <a:ea typeface="Calibri"/>
                <a:cs typeface="Calibri"/>
                <a:sym typeface="Calibri"/>
              </a:rPr>
              <a:t>The number of </a:t>
            </a:r>
            <a:r>
              <a:rPr lang="en-US" sz="3200" b="1" i="0" u="none" strike="noStrike" cap="none" dirty="0">
                <a:solidFill>
                  <a:srgbClr val="5B5A5A"/>
                </a:solidFill>
                <a:latin typeface="Calibri"/>
                <a:ea typeface="Calibri"/>
                <a:cs typeface="Calibri"/>
                <a:sym typeface="Calibri"/>
              </a:rPr>
              <a:t>years</a:t>
            </a:r>
            <a:r>
              <a:rPr lang="en-US" sz="3200" b="0" i="0" u="none" strike="noStrike" cap="none" dirty="0">
                <a:solidFill>
                  <a:srgbClr val="5B5A5A"/>
                </a:solidFill>
                <a:latin typeface="Calibri"/>
                <a:ea typeface="Calibri"/>
                <a:cs typeface="Calibri"/>
                <a:sym typeface="Calibri"/>
              </a:rPr>
              <a:t> you’ve been in education</a:t>
            </a:r>
          </a:p>
          <a:p>
            <a:pPr marL="228600" marR="0" lvl="0" indent="-228600" algn="l" rtl="0">
              <a:lnSpc>
                <a:spcPct val="90000"/>
              </a:lnSpc>
              <a:spcBef>
                <a:spcPts val="1000"/>
              </a:spcBef>
              <a:spcAft>
                <a:spcPts val="0"/>
              </a:spcAft>
              <a:buClr>
                <a:srgbClr val="5A5A5A"/>
              </a:buClr>
              <a:buSzPct val="100000"/>
              <a:buFont typeface="Arial"/>
              <a:buChar char="•"/>
            </a:pPr>
            <a:r>
              <a:rPr lang="en-US" sz="3200" b="0" i="0" u="none" strike="noStrike" cap="none" dirty="0">
                <a:solidFill>
                  <a:srgbClr val="5B5A5A"/>
                </a:solidFill>
                <a:latin typeface="Calibri"/>
                <a:ea typeface="Calibri"/>
                <a:cs typeface="Calibri"/>
                <a:sym typeface="Calibri"/>
              </a:rPr>
              <a:t>One thing you are most </a:t>
            </a:r>
            <a:r>
              <a:rPr lang="en-US" sz="3200" b="1" i="0" u="none" strike="noStrike" cap="none" dirty="0">
                <a:solidFill>
                  <a:srgbClr val="5B5A5A"/>
                </a:solidFill>
                <a:latin typeface="Calibri"/>
                <a:ea typeface="Calibri"/>
                <a:cs typeface="Calibri"/>
                <a:sym typeface="Calibri"/>
              </a:rPr>
              <a:t>proud</a:t>
            </a:r>
            <a:r>
              <a:rPr lang="en-US" sz="3200" b="0" i="0" u="none" strike="noStrike" cap="none" dirty="0">
                <a:solidFill>
                  <a:srgbClr val="5B5A5A"/>
                </a:solidFill>
                <a:latin typeface="Calibri"/>
                <a:ea typeface="Calibri"/>
                <a:cs typeface="Calibri"/>
                <a:sym typeface="Calibri"/>
              </a:rPr>
              <a:t> of about your school and your students</a:t>
            </a:r>
          </a:p>
          <a:p>
            <a:pPr marL="685800" marR="0" lvl="1" indent="-228600" algn="l" rtl="0">
              <a:lnSpc>
                <a:spcPct val="90000"/>
              </a:lnSpc>
              <a:spcBef>
                <a:spcPts val="500"/>
              </a:spcBef>
              <a:buClr>
                <a:srgbClr val="5A5A5A"/>
              </a:buClr>
              <a:buSzPct val="100000"/>
              <a:buFont typeface="Arial"/>
              <a:buNone/>
            </a:pPr>
            <a:endParaRPr sz="3200" b="0" i="0" u="none" strike="noStrike" cap="none" dirty="0">
              <a:solidFill>
                <a:srgbClr val="5A5A5A"/>
              </a:solidFill>
              <a:latin typeface="Calibri"/>
              <a:ea typeface="Calibri"/>
              <a:cs typeface="Calibri"/>
              <a:sym typeface="Calibri"/>
            </a:endParaRPr>
          </a:p>
        </p:txBody>
      </p:sp>
      <p:sp>
        <p:nvSpPr>
          <p:cNvPr id="71" name="Shape 71"/>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en-US" sz="4000" b="0" i="0" u="none" strike="noStrike" cap="none" dirty="0">
                <a:solidFill>
                  <a:schemeClr val="lt1"/>
                </a:solidFill>
                <a:latin typeface="Calibri"/>
                <a:ea typeface="Calibri"/>
                <a:cs typeface="Calibri"/>
                <a:sym typeface="Calibri"/>
              </a:rPr>
              <a:t>Welcome ELA Content Leaders!</a:t>
            </a:r>
          </a:p>
        </p:txBody>
      </p:sp>
    </p:spTree>
    <p:extLst>
      <p:ext uri="{BB962C8B-B14F-4D97-AF65-F5344CB8AC3E}">
        <p14:creationId xmlns:p14="http://schemas.microsoft.com/office/powerpoint/2010/main" val="17570430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4294967295"/>
          </p:nvPr>
        </p:nvSpPr>
        <p:spPr>
          <a:xfrm>
            <a:off x="11227137" y="6313960"/>
            <a:ext cx="629281" cy="365125"/>
          </a:xfrm>
          <a:prstGeom prst="rect">
            <a:avLst/>
          </a:prstGeom>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30</a:t>
            </a:fld>
            <a:endParaRPr lang="en-US" sz="1600" dirty="0">
              <a:solidFill>
                <a:schemeClr val="dk1"/>
              </a:solidFill>
              <a:latin typeface="Calibri"/>
              <a:ea typeface="Calibri"/>
              <a:cs typeface="Calibri"/>
              <a:sym typeface="Calibri"/>
            </a:endParaRPr>
          </a:p>
        </p:txBody>
      </p:sp>
      <p:sp>
        <p:nvSpPr>
          <p:cNvPr id="4" name="Title 3"/>
          <p:cNvSpPr>
            <a:spLocks noGrp="1"/>
          </p:cNvSpPr>
          <p:nvPr>
            <p:ph type="title"/>
          </p:nvPr>
        </p:nvSpPr>
        <p:spPr/>
        <p:txBody>
          <a:bodyPr/>
          <a:lstStyle/>
          <a:p>
            <a:r>
              <a:rPr lang="en-US" dirty="0"/>
              <a:t>I could not go a day without</a:t>
            </a:r>
            <a:r>
              <a:rPr lang="is-IS" dirty="0"/>
              <a:t>…</a:t>
            </a:r>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73936" y="889765"/>
            <a:ext cx="8284464" cy="5075820"/>
          </a:xfrm>
          <a:prstGeom prst="rect">
            <a:avLst/>
          </a:prstGeom>
        </p:spPr>
      </p:pic>
    </p:spTree>
    <p:extLst>
      <p:ext uri="{BB962C8B-B14F-4D97-AF65-F5344CB8AC3E}">
        <p14:creationId xmlns:p14="http://schemas.microsoft.com/office/powerpoint/2010/main" val="89577909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31</a:t>
            </a:fld>
            <a:endParaRPr lang="en-US" dirty="0"/>
          </a:p>
        </p:txBody>
      </p:sp>
      <p:sp>
        <p:nvSpPr>
          <p:cNvPr id="3" name="Text Placeholder 2"/>
          <p:cNvSpPr>
            <a:spLocks noGrp="1"/>
          </p:cNvSpPr>
          <p:nvPr>
            <p:ph type="body" sz="quarter" idx="10"/>
          </p:nvPr>
        </p:nvSpPr>
        <p:spPr/>
        <p:txBody>
          <a:bodyPr/>
          <a:lstStyle/>
          <a:p>
            <a:r>
              <a:rPr lang="en-US" sz="4500" b="1" dirty="0">
                <a:solidFill>
                  <a:schemeClr val="tx2"/>
                </a:solidFill>
              </a:rPr>
              <a:t>Introduce yourself</a:t>
            </a:r>
          </a:p>
          <a:p>
            <a:pPr lvl="1"/>
            <a:r>
              <a:rPr lang="en-US" sz="4500" dirty="0">
                <a:solidFill>
                  <a:schemeClr val="tx1"/>
                </a:solidFill>
              </a:rPr>
              <a:t>Name</a:t>
            </a:r>
          </a:p>
          <a:p>
            <a:pPr lvl="1"/>
            <a:r>
              <a:rPr lang="en-US" sz="4500" dirty="0">
                <a:solidFill>
                  <a:schemeClr val="tx1"/>
                </a:solidFill>
              </a:rPr>
              <a:t>Role</a:t>
            </a:r>
          </a:p>
          <a:p>
            <a:pPr lvl="1"/>
            <a:r>
              <a:rPr lang="en-US" sz="4500" dirty="0">
                <a:solidFill>
                  <a:schemeClr val="tx1"/>
                </a:solidFill>
              </a:rPr>
              <a:t># of years in education</a:t>
            </a:r>
          </a:p>
          <a:p>
            <a:r>
              <a:rPr lang="en-US" sz="4500" b="1" dirty="0">
                <a:solidFill>
                  <a:schemeClr val="tx2"/>
                </a:solidFill>
              </a:rPr>
              <a:t>Share: </a:t>
            </a:r>
          </a:p>
          <a:p>
            <a:pPr lvl="1"/>
            <a:r>
              <a:rPr lang="en-US" sz="4500" dirty="0">
                <a:solidFill>
                  <a:schemeClr val="tx1"/>
                </a:solidFill>
              </a:rPr>
              <a:t>What makes your school great? What’s one thing that could make your school better?</a:t>
            </a:r>
          </a:p>
        </p:txBody>
      </p:sp>
      <p:sp>
        <p:nvSpPr>
          <p:cNvPr id="4" name="Title 3"/>
          <p:cNvSpPr>
            <a:spLocks noGrp="1"/>
          </p:cNvSpPr>
          <p:nvPr>
            <p:ph type="title"/>
          </p:nvPr>
        </p:nvSpPr>
        <p:spPr/>
        <p:txBody>
          <a:bodyPr/>
          <a:lstStyle/>
          <a:p>
            <a:r>
              <a:rPr lang="en-US" dirty="0"/>
              <a:t>Meet Someone New</a:t>
            </a:r>
          </a:p>
        </p:txBody>
      </p:sp>
    </p:spTree>
    <p:extLst>
      <p:ext uri="{BB962C8B-B14F-4D97-AF65-F5344CB8AC3E}">
        <p14:creationId xmlns:p14="http://schemas.microsoft.com/office/powerpoint/2010/main" val="176348605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idx="4294967295"/>
          </p:nvPr>
        </p:nvSpPr>
        <p:spPr>
          <a:xfrm>
            <a:off x="11227137" y="6313960"/>
            <a:ext cx="629281" cy="365125"/>
          </a:xfrm>
          <a:prstGeom prst="rect">
            <a:avLst/>
          </a:prstGeom>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32</a:t>
            </a:fld>
            <a:endParaRPr lang="en-US" sz="1600" dirty="0">
              <a:solidFill>
                <a:schemeClr val="dk1"/>
              </a:solidFill>
              <a:latin typeface="Calibri"/>
              <a:ea typeface="Calibri"/>
              <a:cs typeface="Calibri"/>
              <a:sym typeface="Calibri"/>
            </a:endParaRPr>
          </a:p>
        </p:txBody>
      </p:sp>
      <p:sp>
        <p:nvSpPr>
          <p:cNvPr id="6" name="Title 5"/>
          <p:cNvSpPr>
            <a:spLocks noGrp="1"/>
          </p:cNvSpPr>
          <p:nvPr>
            <p:ph type="title"/>
          </p:nvPr>
        </p:nvSpPr>
        <p:spPr/>
        <p:txBody>
          <a:bodyPr/>
          <a:lstStyle/>
          <a:p>
            <a:r>
              <a:rPr lang="en-US" dirty="0"/>
              <a:t>My ideal vacation is</a:t>
            </a:r>
            <a:r>
              <a:rPr lang="is-IS"/>
              <a:t>…</a:t>
            </a:r>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9072" y="855925"/>
            <a:ext cx="8924544" cy="5254115"/>
          </a:xfrm>
          <a:prstGeom prst="rect">
            <a:avLst/>
          </a:prstGeom>
        </p:spPr>
      </p:pic>
    </p:spTree>
    <p:extLst>
      <p:ext uri="{BB962C8B-B14F-4D97-AF65-F5344CB8AC3E}">
        <p14:creationId xmlns:p14="http://schemas.microsoft.com/office/powerpoint/2010/main" val="20619711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33</a:t>
            </a:fld>
            <a:endParaRPr lang="en-US" dirty="0"/>
          </a:p>
        </p:txBody>
      </p:sp>
      <p:sp>
        <p:nvSpPr>
          <p:cNvPr id="3" name="Text Placeholder 2"/>
          <p:cNvSpPr>
            <a:spLocks noGrp="1"/>
          </p:cNvSpPr>
          <p:nvPr>
            <p:ph type="body" sz="quarter" idx="10"/>
          </p:nvPr>
        </p:nvSpPr>
        <p:spPr/>
        <p:txBody>
          <a:bodyPr/>
          <a:lstStyle/>
          <a:p>
            <a:r>
              <a:rPr lang="en-US" sz="4500" b="1" dirty="0">
                <a:solidFill>
                  <a:schemeClr val="tx2"/>
                </a:solidFill>
              </a:rPr>
              <a:t>Introduce yourself</a:t>
            </a:r>
          </a:p>
          <a:p>
            <a:pPr lvl="1"/>
            <a:r>
              <a:rPr lang="en-US" sz="4500" dirty="0">
                <a:solidFill>
                  <a:schemeClr val="tx1"/>
                </a:solidFill>
              </a:rPr>
              <a:t>Name</a:t>
            </a:r>
          </a:p>
          <a:p>
            <a:pPr lvl="1"/>
            <a:r>
              <a:rPr lang="en-US" sz="4500" dirty="0">
                <a:solidFill>
                  <a:schemeClr val="tx1"/>
                </a:solidFill>
              </a:rPr>
              <a:t>Role</a:t>
            </a:r>
          </a:p>
          <a:p>
            <a:pPr lvl="1"/>
            <a:r>
              <a:rPr lang="en-US" sz="4500" dirty="0">
                <a:solidFill>
                  <a:schemeClr val="tx1"/>
                </a:solidFill>
              </a:rPr>
              <a:t># of years in education</a:t>
            </a:r>
          </a:p>
          <a:p>
            <a:r>
              <a:rPr lang="en-US" sz="4500" b="1" dirty="0">
                <a:solidFill>
                  <a:schemeClr val="tx2"/>
                </a:solidFill>
              </a:rPr>
              <a:t>Share: </a:t>
            </a:r>
          </a:p>
          <a:p>
            <a:pPr lvl="1"/>
            <a:r>
              <a:rPr lang="en-US" sz="4500" dirty="0">
                <a:solidFill>
                  <a:schemeClr val="tx1"/>
                </a:solidFill>
              </a:rPr>
              <a:t>What was your proudest moment this school year?</a:t>
            </a:r>
          </a:p>
        </p:txBody>
      </p:sp>
      <p:sp>
        <p:nvSpPr>
          <p:cNvPr id="4" name="Title 3"/>
          <p:cNvSpPr>
            <a:spLocks noGrp="1"/>
          </p:cNvSpPr>
          <p:nvPr>
            <p:ph type="title"/>
          </p:nvPr>
        </p:nvSpPr>
        <p:spPr/>
        <p:txBody>
          <a:bodyPr/>
          <a:lstStyle/>
          <a:p>
            <a:r>
              <a:rPr lang="en-US" dirty="0"/>
              <a:t>Meet Someone New</a:t>
            </a:r>
          </a:p>
        </p:txBody>
      </p:sp>
    </p:spTree>
    <p:extLst>
      <p:ext uri="{BB962C8B-B14F-4D97-AF65-F5344CB8AC3E}">
        <p14:creationId xmlns:p14="http://schemas.microsoft.com/office/powerpoint/2010/main" val="165552337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4294967295"/>
          </p:nvPr>
        </p:nvSpPr>
        <p:spPr>
          <a:xfrm>
            <a:off x="11227137" y="6313960"/>
            <a:ext cx="629281" cy="365125"/>
          </a:xfrm>
          <a:prstGeom prst="rect">
            <a:avLst/>
          </a:prstGeom>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34</a:t>
            </a:fld>
            <a:endParaRPr lang="en-US" sz="1600" dirty="0">
              <a:solidFill>
                <a:schemeClr val="dk1"/>
              </a:solidFill>
              <a:latin typeface="Calibri"/>
              <a:ea typeface="Calibri"/>
              <a:cs typeface="Calibri"/>
              <a:sym typeface="Calibri"/>
            </a:endParaRPr>
          </a:p>
        </p:txBody>
      </p:sp>
      <p:sp>
        <p:nvSpPr>
          <p:cNvPr id="4" name="Title 3"/>
          <p:cNvSpPr>
            <a:spLocks noGrp="1"/>
          </p:cNvSpPr>
          <p:nvPr>
            <p:ph type="title"/>
          </p:nvPr>
        </p:nvSpPr>
        <p:spPr/>
        <p:txBody>
          <a:bodyPr/>
          <a:lstStyle/>
          <a:p>
            <a:r>
              <a:rPr lang="en-US" dirty="0"/>
              <a:t>Literacy instruction is most like</a:t>
            </a:r>
            <a:r>
              <a:rPr lang="is-IS"/>
              <a:t>…</a:t>
            </a:r>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54480" y="749477"/>
            <a:ext cx="9089136" cy="5349934"/>
          </a:xfrm>
          <a:prstGeom prst="rect">
            <a:avLst/>
          </a:prstGeom>
        </p:spPr>
      </p:pic>
    </p:spTree>
    <p:extLst>
      <p:ext uri="{BB962C8B-B14F-4D97-AF65-F5344CB8AC3E}">
        <p14:creationId xmlns:p14="http://schemas.microsoft.com/office/powerpoint/2010/main" val="2125565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35</a:t>
            </a:fld>
            <a:endParaRPr lang="en-US" dirty="0"/>
          </a:p>
        </p:txBody>
      </p:sp>
      <p:sp>
        <p:nvSpPr>
          <p:cNvPr id="3" name="Text Placeholder 2"/>
          <p:cNvSpPr>
            <a:spLocks noGrp="1"/>
          </p:cNvSpPr>
          <p:nvPr>
            <p:ph type="body" sz="quarter" idx="10"/>
          </p:nvPr>
        </p:nvSpPr>
        <p:spPr>
          <a:xfrm>
            <a:off x="398463" y="1097548"/>
            <a:ext cx="11383962" cy="4822825"/>
          </a:xfrm>
        </p:spPr>
        <p:txBody>
          <a:bodyPr/>
          <a:lstStyle/>
          <a:p>
            <a:r>
              <a:rPr lang="en-US" sz="4100" b="1" dirty="0">
                <a:solidFill>
                  <a:schemeClr val="tx2"/>
                </a:solidFill>
              </a:rPr>
              <a:t>Introduce yourself</a:t>
            </a:r>
          </a:p>
          <a:p>
            <a:pPr lvl="1"/>
            <a:r>
              <a:rPr lang="en-US" sz="4100" dirty="0">
                <a:solidFill>
                  <a:schemeClr val="tx1"/>
                </a:solidFill>
              </a:rPr>
              <a:t>Name</a:t>
            </a:r>
          </a:p>
          <a:p>
            <a:pPr lvl="1"/>
            <a:r>
              <a:rPr lang="en-US" sz="4100" dirty="0">
                <a:solidFill>
                  <a:schemeClr val="tx1"/>
                </a:solidFill>
              </a:rPr>
              <a:t>Role</a:t>
            </a:r>
          </a:p>
          <a:p>
            <a:pPr lvl="1"/>
            <a:r>
              <a:rPr lang="en-US" sz="4100" dirty="0">
                <a:solidFill>
                  <a:schemeClr val="tx1"/>
                </a:solidFill>
              </a:rPr>
              <a:t># of years in education</a:t>
            </a:r>
          </a:p>
          <a:p>
            <a:r>
              <a:rPr lang="en-US" sz="4100" b="1" dirty="0">
                <a:solidFill>
                  <a:schemeClr val="tx2"/>
                </a:solidFill>
              </a:rPr>
              <a:t>Share: </a:t>
            </a:r>
          </a:p>
          <a:p>
            <a:pPr lvl="1"/>
            <a:r>
              <a:rPr lang="en-US" sz="4100" dirty="0">
                <a:solidFill>
                  <a:schemeClr val="tx1"/>
                </a:solidFill>
              </a:rPr>
              <a:t>How would you describe literacy instruction at your school? What role has PD played in driving this instruction? </a:t>
            </a:r>
          </a:p>
        </p:txBody>
      </p:sp>
      <p:sp>
        <p:nvSpPr>
          <p:cNvPr id="4" name="Title 3"/>
          <p:cNvSpPr>
            <a:spLocks noGrp="1"/>
          </p:cNvSpPr>
          <p:nvPr>
            <p:ph type="title"/>
          </p:nvPr>
        </p:nvSpPr>
        <p:spPr/>
        <p:txBody>
          <a:bodyPr/>
          <a:lstStyle/>
          <a:p>
            <a:r>
              <a:rPr lang="en-US" dirty="0"/>
              <a:t>Meet Someone New</a:t>
            </a:r>
          </a:p>
        </p:txBody>
      </p:sp>
    </p:spTree>
    <p:extLst>
      <p:ext uri="{BB962C8B-B14F-4D97-AF65-F5344CB8AC3E}">
        <p14:creationId xmlns:p14="http://schemas.microsoft.com/office/powerpoint/2010/main" val="73419237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Curriculum-Specific PD: </a:t>
            </a:r>
            <a:br>
              <a:rPr lang="en-US" dirty="0"/>
            </a:br>
            <a:r>
              <a:rPr lang="en-US" dirty="0"/>
              <a:t>What, why and how?</a:t>
            </a:r>
          </a:p>
        </p:txBody>
      </p:sp>
    </p:spTree>
    <p:extLst>
      <p:ext uri="{BB962C8B-B14F-4D97-AF65-F5344CB8AC3E}">
        <p14:creationId xmlns:p14="http://schemas.microsoft.com/office/powerpoint/2010/main" val="24672550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4080289E-A2FF-0941-931A-EE1328331F47}" type="slidenum">
              <a:rPr lang="en-US" smtClean="0"/>
              <a:pPr/>
              <a:t>37</a:t>
            </a:fld>
            <a:endParaRPr lang="en-US" dirty="0"/>
          </a:p>
        </p:txBody>
      </p:sp>
      <p:sp>
        <p:nvSpPr>
          <p:cNvPr id="7" name="Text Placeholder 6"/>
          <p:cNvSpPr>
            <a:spLocks noGrp="1"/>
          </p:cNvSpPr>
          <p:nvPr>
            <p:ph type="body" sz="quarter" idx="10"/>
          </p:nvPr>
        </p:nvSpPr>
        <p:spPr/>
        <p:txBody>
          <a:bodyPr/>
          <a:lstStyle/>
          <a:p>
            <a:r>
              <a:rPr lang="en-US" sz="4500" dirty="0">
                <a:solidFill>
                  <a:schemeClr val="tx1"/>
                </a:solidFill>
              </a:rPr>
              <a:t>Deepen understanding of the impact of content- and curriculum-specific PD</a:t>
            </a:r>
          </a:p>
          <a:p>
            <a:r>
              <a:rPr lang="en-US" sz="4500" dirty="0">
                <a:solidFill>
                  <a:schemeClr val="tx1"/>
                </a:solidFill>
              </a:rPr>
              <a:t>Become familiar with the Content Leader scope and sequence</a:t>
            </a:r>
          </a:p>
          <a:p>
            <a:r>
              <a:rPr lang="en-US" sz="4500" dirty="0">
                <a:solidFill>
                  <a:schemeClr val="tx1"/>
                </a:solidFill>
              </a:rPr>
              <a:t>Explain what a cycle of inquiry is and how it impacts practice</a:t>
            </a:r>
          </a:p>
          <a:p>
            <a:endParaRPr lang="en-US" sz="4500" dirty="0">
              <a:solidFill>
                <a:schemeClr val="tx1"/>
              </a:solidFill>
            </a:endParaRPr>
          </a:p>
        </p:txBody>
      </p:sp>
      <p:sp>
        <p:nvSpPr>
          <p:cNvPr id="6" name="Title 5"/>
          <p:cNvSpPr>
            <a:spLocks noGrp="1"/>
          </p:cNvSpPr>
          <p:nvPr>
            <p:ph type="title"/>
          </p:nvPr>
        </p:nvSpPr>
        <p:spPr/>
        <p:txBody>
          <a:bodyPr/>
          <a:lstStyle/>
          <a:p>
            <a:r>
              <a:rPr lang="en-US" dirty="0"/>
              <a:t>Objectives</a:t>
            </a:r>
          </a:p>
        </p:txBody>
      </p:sp>
    </p:spTree>
    <p:extLst>
      <p:ext uri="{BB962C8B-B14F-4D97-AF65-F5344CB8AC3E}">
        <p14:creationId xmlns:p14="http://schemas.microsoft.com/office/powerpoint/2010/main" val="151125722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4080289E-A2FF-0941-931A-EE1328331F47}" type="slidenum">
              <a:rPr lang="en-US" smtClean="0"/>
              <a:pPr/>
              <a:t>38</a:t>
            </a:fld>
            <a:endParaRPr lang="en-US" dirty="0"/>
          </a:p>
        </p:txBody>
      </p:sp>
      <p:sp>
        <p:nvSpPr>
          <p:cNvPr id="7" name="Text Placeholder 6"/>
          <p:cNvSpPr>
            <a:spLocks noGrp="1"/>
          </p:cNvSpPr>
          <p:nvPr>
            <p:ph type="body" sz="quarter" idx="10"/>
          </p:nvPr>
        </p:nvSpPr>
        <p:spPr/>
        <p:txBody>
          <a:bodyPr/>
          <a:lstStyle/>
          <a:p>
            <a:r>
              <a:rPr lang="en-US" sz="4500" dirty="0">
                <a:solidFill>
                  <a:schemeClr val="tx1"/>
                </a:solidFill>
              </a:rPr>
              <a:t>When have you experienced “good PD”? What made it so good?</a:t>
            </a:r>
          </a:p>
          <a:p>
            <a:r>
              <a:rPr lang="en-US" sz="4500" dirty="0">
                <a:solidFill>
                  <a:schemeClr val="tx1"/>
                </a:solidFill>
              </a:rPr>
              <a:t>What impact did this PD have on your knowledge and/or practice?</a:t>
            </a:r>
          </a:p>
          <a:p>
            <a:r>
              <a:rPr lang="en-US" sz="4500" dirty="0">
                <a:solidFill>
                  <a:schemeClr val="tx1"/>
                </a:solidFill>
              </a:rPr>
              <a:t>When have you experienced “bad PD”?  What made it so bad?</a:t>
            </a:r>
          </a:p>
        </p:txBody>
      </p:sp>
      <p:sp>
        <p:nvSpPr>
          <p:cNvPr id="6" name="Title 5"/>
          <p:cNvSpPr>
            <a:spLocks noGrp="1"/>
          </p:cNvSpPr>
          <p:nvPr>
            <p:ph type="title"/>
          </p:nvPr>
        </p:nvSpPr>
        <p:spPr/>
        <p:txBody>
          <a:bodyPr/>
          <a:lstStyle/>
          <a:p>
            <a:r>
              <a:rPr lang="en-US" dirty="0"/>
              <a:t>Do Now</a:t>
            </a:r>
          </a:p>
        </p:txBody>
      </p:sp>
    </p:spTree>
    <p:extLst>
      <p:ext uri="{BB962C8B-B14F-4D97-AF65-F5344CB8AC3E}">
        <p14:creationId xmlns:p14="http://schemas.microsoft.com/office/powerpoint/2010/main" val="92084902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777"/>
        <p:cNvGrpSpPr/>
        <p:nvPr/>
      </p:nvGrpSpPr>
      <p:grpSpPr>
        <a:xfrm>
          <a:off x="0" y="0"/>
          <a:ext cx="0" cy="0"/>
          <a:chOff x="0" y="0"/>
          <a:chExt cx="0" cy="0"/>
        </a:xfrm>
      </p:grpSpPr>
      <p:sp>
        <p:nvSpPr>
          <p:cNvPr id="778" name="Shape 778"/>
          <p:cNvSpPr txBox="1">
            <a:spLocks noGrp="1"/>
          </p:cNvSpPr>
          <p:nvPr>
            <p:ph type="body" idx="4294967295"/>
          </p:nvPr>
        </p:nvSpPr>
        <p:spPr>
          <a:xfrm>
            <a:off x="472455" y="1133599"/>
            <a:ext cx="11383963" cy="4822825"/>
          </a:xfrm>
          <a:prstGeom prst="rect">
            <a:avLst/>
          </a:prstGeom>
          <a:noFill/>
          <a:ln>
            <a:noFill/>
          </a:ln>
        </p:spPr>
        <p:txBody>
          <a:bodyPr wrap="square" lIns="91425" tIns="45700" rIns="91425" bIns="45700" anchor="t" anchorCtr="0">
            <a:noAutofit/>
          </a:bodyPr>
          <a:lstStyle/>
          <a:p>
            <a:pPr marL="0" lvl="0" indent="0" algn="ctr">
              <a:spcBef>
                <a:spcPts val="0"/>
              </a:spcBef>
              <a:buSzPct val="100000"/>
              <a:buNone/>
            </a:pPr>
            <a:endParaRPr lang="en-US" sz="4800" dirty="0">
              <a:solidFill>
                <a:schemeClr val="dk1"/>
              </a:solidFill>
              <a:latin typeface="Calibri"/>
              <a:ea typeface="Calibri"/>
              <a:cs typeface="Calibri"/>
              <a:sym typeface="Calibri"/>
            </a:endParaRPr>
          </a:p>
          <a:p>
            <a:pPr marL="0" lvl="0" indent="0" algn="ctr">
              <a:spcBef>
                <a:spcPts val="0"/>
              </a:spcBef>
              <a:buSzPct val="100000"/>
              <a:buNone/>
            </a:pPr>
            <a:r>
              <a:rPr lang="en-US" sz="4800" dirty="0">
                <a:solidFill>
                  <a:schemeClr val="dk1"/>
                </a:solidFill>
                <a:latin typeface="Calibri"/>
                <a:ea typeface="Calibri"/>
                <a:cs typeface="Calibri"/>
                <a:sym typeface="Calibri"/>
              </a:rPr>
              <a:t>“Our conversation is so superficial. We are afraid to bring up a situation that we are having a problem with for fear of being judged. And it’s rote. We are just going through the motions.”</a:t>
            </a:r>
          </a:p>
          <a:p>
            <a:pPr lvl="0">
              <a:spcBef>
                <a:spcPts val="0"/>
              </a:spcBef>
              <a:buSzPct val="100000"/>
              <a:buFont typeface="Arial" charset="0"/>
              <a:buChar char="•"/>
            </a:pPr>
            <a:endParaRPr lang="en-US" sz="2000" dirty="0">
              <a:solidFill>
                <a:schemeClr val="dk1"/>
              </a:solidFill>
              <a:latin typeface="Calibri"/>
              <a:ea typeface="Calibri"/>
              <a:cs typeface="Calibri"/>
              <a:sym typeface="Calibri"/>
            </a:endParaRPr>
          </a:p>
          <a:p>
            <a:pPr marL="0" lvl="0" indent="0">
              <a:spcBef>
                <a:spcPts val="0"/>
              </a:spcBef>
              <a:buSzPct val="25000"/>
              <a:buNone/>
            </a:pPr>
            <a:endParaRPr lang="en-US" sz="4000" dirty="0">
              <a:solidFill>
                <a:schemeClr val="dk1"/>
              </a:solidFill>
              <a:latin typeface="Calibri"/>
              <a:ea typeface="Calibri"/>
              <a:cs typeface="Calibri"/>
              <a:sym typeface="Calibri"/>
            </a:endParaRPr>
          </a:p>
          <a:p>
            <a:pPr marL="228600" marR="0" lvl="0" indent="-228600" algn="l" rtl="0">
              <a:lnSpc>
                <a:spcPct val="90000"/>
              </a:lnSpc>
              <a:spcBef>
                <a:spcPts val="1000"/>
              </a:spcBef>
              <a:buClr>
                <a:srgbClr val="5A5A5A"/>
              </a:buClr>
              <a:buSzPct val="100000"/>
              <a:buFont typeface="Arial"/>
              <a:buNone/>
            </a:pPr>
            <a:endParaRPr sz="2800" b="0" i="0" u="none" strike="noStrike" cap="none">
              <a:solidFill>
                <a:srgbClr val="5A5A5A"/>
              </a:solidFill>
              <a:latin typeface="Calibri"/>
              <a:ea typeface="Calibri"/>
              <a:cs typeface="Calibri"/>
              <a:sym typeface="Calibri"/>
            </a:endParaRPr>
          </a:p>
        </p:txBody>
      </p:sp>
      <p:sp>
        <p:nvSpPr>
          <p:cNvPr id="779" name="Shape 779"/>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en-US" sz="4000" b="0" i="0" u="none" strike="noStrike" cap="none" dirty="0">
                <a:solidFill>
                  <a:schemeClr val="lt1"/>
                </a:solidFill>
                <a:latin typeface="Calibri"/>
                <a:ea typeface="Calibri"/>
                <a:cs typeface="Calibri"/>
                <a:sym typeface="Calibri"/>
              </a:rPr>
              <a:t>Sound familiar?</a:t>
            </a:r>
          </a:p>
        </p:txBody>
      </p:sp>
      <p:sp>
        <p:nvSpPr>
          <p:cNvPr id="4" name="Shape 1085"/>
          <p:cNvSpPr txBox="1">
            <a:spLocks noGrp="1"/>
          </p:cNvSpPr>
          <p:nvPr>
            <p:ph type="sldNum" idx="4294967295"/>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39</a:t>
            </a:fld>
            <a:endParaRPr lang="en-US" sz="1600" dirty="0">
              <a:solidFill>
                <a:schemeClr val="dk1"/>
              </a:solidFill>
              <a:latin typeface="Calibri"/>
              <a:ea typeface="Calibri"/>
              <a:cs typeface="Calibri"/>
              <a:sym typeface="Calibri"/>
            </a:endParaRPr>
          </a:p>
        </p:txBody>
      </p:sp>
      <p:sp>
        <p:nvSpPr>
          <p:cNvPr id="5" name="Shape 778"/>
          <p:cNvSpPr txBox="1">
            <a:spLocks noGrp="1"/>
          </p:cNvSpPr>
          <p:nvPr>
            <p:ph type="body" idx="4294967295"/>
          </p:nvPr>
        </p:nvSpPr>
        <p:spPr>
          <a:xfrm>
            <a:off x="472455" y="1661134"/>
            <a:ext cx="11383963" cy="4822825"/>
          </a:xfrm>
          <a:prstGeom prst="rect">
            <a:avLst/>
          </a:prstGeom>
          <a:noFill/>
          <a:ln>
            <a:noFill/>
          </a:ln>
        </p:spPr>
        <p:txBody>
          <a:bodyPr wrap="square" lIns="91425" tIns="45700" rIns="91425" bIns="45700" anchor="t" anchorCtr="0">
            <a:noAutofit/>
          </a:bodyPr>
          <a:lstStyle/>
          <a:p>
            <a:pPr marL="0" lvl="0" indent="0" algn="ctr">
              <a:spcBef>
                <a:spcPts val="0"/>
              </a:spcBef>
              <a:buSzPct val="100000"/>
              <a:buNone/>
            </a:pPr>
            <a:endParaRPr lang="en-US" sz="4800" dirty="0">
              <a:solidFill>
                <a:schemeClr val="dk1"/>
              </a:solidFill>
              <a:latin typeface="Calibri" charset="0"/>
              <a:ea typeface="Calibri" charset="0"/>
              <a:cs typeface="Calibri" charset="0"/>
              <a:sym typeface="Calibri"/>
            </a:endParaRPr>
          </a:p>
          <a:p>
            <a:pPr marL="0" indent="0" algn="ctr">
              <a:spcBef>
                <a:spcPts val="0"/>
              </a:spcBef>
              <a:buSzPct val="100000"/>
              <a:buNone/>
            </a:pPr>
            <a:r>
              <a:rPr lang="en-US" sz="4800" dirty="0">
                <a:solidFill>
                  <a:schemeClr val="dk1"/>
                </a:solidFill>
                <a:latin typeface="Calibri" charset="0"/>
                <a:ea typeface="Calibri" charset="0"/>
                <a:cs typeface="Calibri" charset="0"/>
                <a:sym typeface="Calibri"/>
              </a:rPr>
              <a:t>“I’m tired of going to required PD and hearing this sentence: ‘Well, this might not apply to you but...”</a:t>
            </a:r>
          </a:p>
          <a:p>
            <a:pPr lvl="0">
              <a:spcBef>
                <a:spcPts val="0"/>
              </a:spcBef>
              <a:buSzPct val="100000"/>
              <a:buFont typeface="Arial" charset="0"/>
              <a:buChar char="•"/>
            </a:pPr>
            <a:endParaRPr lang="en-US" sz="2000" dirty="0">
              <a:solidFill>
                <a:schemeClr val="dk1"/>
              </a:solidFill>
              <a:latin typeface="Calibri"/>
              <a:ea typeface="Calibri"/>
              <a:cs typeface="Calibri"/>
              <a:sym typeface="Calibri"/>
            </a:endParaRPr>
          </a:p>
          <a:p>
            <a:pPr marL="0" lvl="0" indent="0">
              <a:spcBef>
                <a:spcPts val="0"/>
              </a:spcBef>
              <a:buSzPct val="25000"/>
              <a:buNone/>
            </a:pPr>
            <a:endParaRPr lang="en-US" sz="4000" dirty="0">
              <a:solidFill>
                <a:schemeClr val="dk1"/>
              </a:solidFill>
              <a:latin typeface="Calibri"/>
              <a:ea typeface="Calibri"/>
              <a:cs typeface="Calibri"/>
              <a:sym typeface="Calibri"/>
            </a:endParaRPr>
          </a:p>
          <a:p>
            <a:pPr marL="228600" marR="0" lvl="0" indent="-228600" algn="l" rtl="0">
              <a:lnSpc>
                <a:spcPct val="90000"/>
              </a:lnSpc>
              <a:spcBef>
                <a:spcPts val="1000"/>
              </a:spcBef>
              <a:buClr>
                <a:srgbClr val="5A5A5A"/>
              </a:buClr>
              <a:buSzPct val="100000"/>
              <a:buFont typeface="Arial"/>
              <a:buNone/>
            </a:pPr>
            <a:endParaRPr sz="2800" b="0" i="0" u="none" strike="noStrike" cap="none">
              <a:solidFill>
                <a:srgbClr val="5A5A5A"/>
              </a:solidFill>
              <a:latin typeface="Calibri"/>
              <a:ea typeface="Calibri"/>
              <a:cs typeface="Calibri"/>
              <a:sym typeface="Calibri"/>
            </a:endParaRPr>
          </a:p>
        </p:txBody>
      </p:sp>
      <p:sp>
        <p:nvSpPr>
          <p:cNvPr id="2" name="Rectangle 1"/>
          <p:cNvSpPr/>
          <p:nvPr/>
        </p:nvSpPr>
        <p:spPr>
          <a:xfrm>
            <a:off x="781876" y="2750627"/>
            <a:ext cx="9793357" cy="1569660"/>
          </a:xfrm>
          <a:prstGeom prst="rect">
            <a:avLst/>
          </a:prstGeom>
        </p:spPr>
        <p:txBody>
          <a:bodyPr wrap="square">
            <a:spAutoFit/>
          </a:bodyPr>
          <a:lstStyle/>
          <a:p>
            <a:pPr algn="ctr">
              <a:spcBef>
                <a:spcPts val="0"/>
              </a:spcBef>
              <a:buSzPct val="100000"/>
            </a:pPr>
            <a:r>
              <a:rPr lang="en-US" sz="4800" dirty="0">
                <a:solidFill>
                  <a:schemeClr val="dk1"/>
                </a:solidFill>
                <a:latin typeface="Calibri" charset="0"/>
                <a:ea typeface="Calibri" charset="0"/>
                <a:cs typeface="Calibri" charset="0"/>
                <a:sym typeface="Calibri"/>
              </a:rPr>
              <a:t>“What does this have to do with what I’m doing in my classroom right now?”</a:t>
            </a:r>
          </a:p>
        </p:txBody>
      </p:sp>
    </p:spTree>
    <p:extLst>
      <p:ext uri="{BB962C8B-B14F-4D97-AF65-F5344CB8AC3E}">
        <p14:creationId xmlns:p14="http://schemas.microsoft.com/office/powerpoint/2010/main" val="1501554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78">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1" nodeType="clickEffect">
                                  <p:stCondLst>
                                    <p:cond delay="0"/>
                                  </p:stCondLst>
                                  <p:childTnLst>
                                    <p:set>
                                      <p:cBhvr>
                                        <p:cTn id="18" dur="1" fill="hold">
                                          <p:stCondLst>
                                            <p:cond delay="0"/>
                                          </p:stCondLst>
                                        </p:cTn>
                                        <p:tgtEl>
                                          <p:spTgt spid="778">
                                            <p:txEl>
                                              <p:pRg st="1" end="1"/>
                                            </p:txEl>
                                          </p:spTgt>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1" nodeType="clickEffect">
                                  <p:stCondLst>
                                    <p:cond delay="0"/>
                                  </p:stCondLst>
                                  <p:childTnLst>
                                    <p:set>
                                      <p:cBhvr>
                                        <p:cTn id="26" dur="1" fill="hold">
                                          <p:stCondLst>
                                            <p:cond delay="0"/>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 grpId="0" build="p"/>
      <p:bldP spid="778" grpId="1" build="p"/>
      <p:bldP spid="5" grpId="0" build="p"/>
      <p:bldP spid="5" grpId="1" build="p"/>
      <p:bldP spid="2" grpId="0"/>
      <p:bldP spid="2"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Shape 63"/>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381000" algn="ctr" rtl="0">
              <a:lnSpc>
                <a:spcPct val="90000"/>
              </a:lnSpc>
              <a:spcBef>
                <a:spcPts val="0"/>
              </a:spcBef>
              <a:spcAft>
                <a:spcPts val="1200"/>
              </a:spcAft>
              <a:buClr>
                <a:srgbClr val="5A5A5A"/>
              </a:buClr>
              <a:buSzPct val="100000"/>
              <a:buFont typeface="Calibri"/>
              <a:buNone/>
            </a:pPr>
            <a:r>
              <a:rPr lang="en-US" sz="6000" b="1" i="0" u="none" strike="noStrike" cap="none" dirty="0">
                <a:solidFill>
                  <a:srgbClr val="5A5A5A"/>
                </a:solidFill>
                <a:latin typeface="Calibri"/>
                <a:ea typeface="Calibri"/>
                <a:cs typeface="Calibri"/>
                <a:sym typeface="Calibri"/>
              </a:rPr>
              <a:t>ELA Content Leader Training</a:t>
            </a:r>
            <a:br>
              <a:rPr lang="en-US" sz="6000" b="0" i="0" u="none" strike="noStrike" cap="none" dirty="0">
                <a:solidFill>
                  <a:srgbClr val="5A5A5A"/>
                </a:solidFill>
                <a:latin typeface="Calibri"/>
                <a:ea typeface="Calibri"/>
                <a:cs typeface="Calibri"/>
                <a:sym typeface="Calibri"/>
              </a:rPr>
            </a:br>
            <a:br>
              <a:rPr lang="en-US" sz="6000" b="0" i="0" u="none" strike="noStrike" cap="none" dirty="0">
                <a:solidFill>
                  <a:srgbClr val="5A5A5A"/>
                </a:solidFill>
                <a:latin typeface="Calibri"/>
                <a:ea typeface="Calibri"/>
                <a:cs typeface="Calibri"/>
                <a:sym typeface="Calibri"/>
              </a:rPr>
            </a:br>
            <a:r>
              <a:rPr lang="en-US" sz="4800" dirty="0"/>
              <a:t>Content Leader Module 1</a:t>
            </a:r>
            <a:br>
              <a:rPr lang="en-US" sz="4800" dirty="0"/>
            </a:br>
            <a:r>
              <a:rPr lang="en-US" sz="4800" i="1" dirty="0"/>
              <a:t>Launch Session</a:t>
            </a:r>
            <a:br>
              <a:rPr lang="en-US" sz="4000" dirty="0"/>
            </a:br>
            <a:endParaRPr lang="en-US" sz="4000" b="0" i="0" u="none" strike="noStrike" cap="none" dirty="0">
              <a:solidFill>
                <a:srgbClr val="5A5A5A"/>
              </a:solidFill>
              <a:sym typeface="Calibri"/>
            </a:endParaRPr>
          </a:p>
        </p:txBody>
      </p:sp>
    </p:spTree>
    <p:extLst>
      <p:ext uri="{BB962C8B-B14F-4D97-AF65-F5344CB8AC3E}">
        <p14:creationId xmlns:p14="http://schemas.microsoft.com/office/powerpoint/2010/main" val="118305323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784"/>
        <p:cNvGrpSpPr/>
        <p:nvPr/>
      </p:nvGrpSpPr>
      <p:grpSpPr>
        <a:xfrm>
          <a:off x="0" y="0"/>
          <a:ext cx="0" cy="0"/>
          <a:chOff x="0" y="0"/>
          <a:chExt cx="0" cy="0"/>
        </a:xfrm>
      </p:grpSpPr>
      <p:sp>
        <p:nvSpPr>
          <p:cNvPr id="785" name="Shape 785"/>
          <p:cNvSpPr txBox="1">
            <a:spLocks noGrp="1"/>
          </p:cNvSpPr>
          <p:nvPr>
            <p:ph type="sldNum" idx="4294967295"/>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40</a:t>
            </a:fld>
            <a:endParaRPr lang="en-US" sz="1600" dirty="0">
              <a:solidFill>
                <a:schemeClr val="dk1"/>
              </a:solidFill>
              <a:latin typeface="Calibri"/>
              <a:ea typeface="Calibri"/>
              <a:cs typeface="Calibri"/>
              <a:sym typeface="Calibri"/>
            </a:endParaRPr>
          </a:p>
        </p:txBody>
      </p:sp>
      <p:sp>
        <p:nvSpPr>
          <p:cNvPr id="786" name="Shape 786"/>
          <p:cNvSpPr txBox="1">
            <a:spLocks noGrp="1"/>
          </p:cNvSpPr>
          <p:nvPr>
            <p:ph type="body" idx="4294967295"/>
          </p:nvPr>
        </p:nvSpPr>
        <p:spPr>
          <a:xfrm>
            <a:off x="398463" y="1193802"/>
            <a:ext cx="7542379" cy="4822825"/>
          </a:xfrm>
          <a:prstGeom prst="rect">
            <a:avLst/>
          </a:prstGeom>
          <a:noFill/>
          <a:ln>
            <a:noFill/>
          </a:ln>
        </p:spPr>
        <p:txBody>
          <a:bodyPr wrap="square" lIns="91425" tIns="45700" rIns="91425" bIns="45700" anchor="t" anchorCtr="0">
            <a:noAutofit/>
          </a:bodyPr>
          <a:lstStyle/>
          <a:p>
            <a:pPr marL="228600" marR="0" lvl="0" indent="-228600" algn="l" rtl="0">
              <a:lnSpc>
                <a:spcPct val="100000"/>
              </a:lnSpc>
              <a:spcBef>
                <a:spcPts val="0"/>
              </a:spcBef>
              <a:spcAft>
                <a:spcPts val="0"/>
              </a:spcAft>
              <a:buClr>
                <a:srgbClr val="797878"/>
              </a:buClr>
              <a:buSzPct val="100000"/>
              <a:buFont typeface="Arial"/>
              <a:buChar char="•"/>
            </a:pPr>
            <a:r>
              <a:rPr lang="en-US" sz="3200" b="0" i="0" u="none" strike="noStrike" cap="none" dirty="0">
                <a:solidFill>
                  <a:schemeClr val="tx1"/>
                </a:solidFill>
                <a:latin typeface="Calibri"/>
                <a:ea typeface="Calibri"/>
                <a:cs typeface="Calibri"/>
                <a:sym typeface="Calibri"/>
              </a:rPr>
              <a:t>The US spends ~$18 billion annually (&gt;$5000 per teacher per year) on teacher improvement </a:t>
            </a:r>
            <a:r>
              <a:rPr lang="en-US" sz="2200" b="0" i="1" u="none" strike="noStrike" cap="none" dirty="0">
                <a:solidFill>
                  <a:schemeClr val="tx1"/>
                </a:solidFill>
                <a:latin typeface="Calibri"/>
                <a:ea typeface="Calibri"/>
                <a:cs typeface="Calibri"/>
                <a:sym typeface="Calibri"/>
              </a:rPr>
              <a:t>(Gates 2014)</a:t>
            </a:r>
          </a:p>
          <a:p>
            <a:pPr marL="228600" marR="0" lvl="0" indent="-228600" algn="l" rtl="0">
              <a:lnSpc>
                <a:spcPct val="100000"/>
              </a:lnSpc>
              <a:spcBef>
                <a:spcPts val="1000"/>
              </a:spcBef>
              <a:spcAft>
                <a:spcPts val="0"/>
              </a:spcAft>
              <a:buClr>
                <a:srgbClr val="797878"/>
              </a:buClr>
              <a:buSzPct val="100000"/>
              <a:buFont typeface="Arial"/>
              <a:buChar char="•"/>
            </a:pPr>
            <a:r>
              <a:rPr lang="en-US" sz="3200" b="0" i="0" u="none" strike="noStrike" cap="none" dirty="0">
                <a:solidFill>
                  <a:schemeClr val="tx1"/>
                </a:solidFill>
                <a:latin typeface="Calibri"/>
                <a:ea typeface="Calibri"/>
                <a:cs typeface="Calibri"/>
                <a:sym typeface="Calibri"/>
              </a:rPr>
              <a:t>“[N]early 7 out of 10 teachers remained constant </a:t>
            </a:r>
            <a:r>
              <a:rPr lang="en-US" sz="3200" b="1" i="1" u="none" strike="noStrike" cap="none" dirty="0">
                <a:solidFill>
                  <a:schemeClr val="tx1"/>
                </a:solidFill>
                <a:latin typeface="Calibri"/>
                <a:ea typeface="Calibri"/>
                <a:cs typeface="Calibri"/>
                <a:sym typeface="Calibri"/>
              </a:rPr>
              <a:t>or declined </a:t>
            </a:r>
            <a:r>
              <a:rPr lang="en-US" sz="3200" b="0" i="0" u="none" strike="noStrike" cap="none" dirty="0">
                <a:solidFill>
                  <a:schemeClr val="tx1"/>
                </a:solidFill>
                <a:latin typeface="Calibri"/>
                <a:ea typeface="Calibri"/>
                <a:cs typeface="Calibri"/>
                <a:sym typeface="Calibri"/>
              </a:rPr>
              <a:t>over the last two to three years”  </a:t>
            </a:r>
            <a:r>
              <a:rPr lang="en-US" sz="2200" i="1" dirty="0">
                <a:latin typeface="Calibri"/>
                <a:ea typeface="Calibri"/>
                <a:cs typeface="Calibri"/>
                <a:sym typeface="Calibri"/>
              </a:rPr>
              <a:t>(</a:t>
            </a:r>
            <a:r>
              <a:rPr lang="en-US" sz="2200" b="0" i="1" u="none" strike="noStrike" cap="none" dirty="0">
                <a:solidFill>
                  <a:schemeClr val="tx1"/>
                </a:solidFill>
                <a:latin typeface="Calibri"/>
                <a:ea typeface="Calibri"/>
                <a:cs typeface="Calibri"/>
                <a:sym typeface="Calibri"/>
              </a:rPr>
              <a:t>TNTP 2015)</a:t>
            </a:r>
          </a:p>
          <a:p>
            <a:pPr marL="228600" marR="0" lvl="0" indent="-228600" algn="l" rtl="0">
              <a:lnSpc>
                <a:spcPct val="100000"/>
              </a:lnSpc>
              <a:spcBef>
                <a:spcPts val="1000"/>
              </a:spcBef>
              <a:spcAft>
                <a:spcPts val="0"/>
              </a:spcAft>
              <a:buClr>
                <a:srgbClr val="797878"/>
              </a:buClr>
              <a:buSzPct val="100000"/>
              <a:buFont typeface="Arial"/>
              <a:buChar char="•"/>
            </a:pPr>
            <a:r>
              <a:rPr lang="en-US" sz="3200" b="0" i="0" u="none" strike="noStrike" cap="none" dirty="0">
                <a:solidFill>
                  <a:schemeClr val="tx1"/>
                </a:solidFill>
                <a:latin typeface="Calibri"/>
                <a:ea typeface="Calibri"/>
                <a:cs typeface="Calibri"/>
                <a:sym typeface="Calibri"/>
              </a:rPr>
              <a:t>Of 1,343 studies of PD, only 9 found positive impact on student achievement using rigorous evidence </a:t>
            </a:r>
            <a:r>
              <a:rPr lang="en-US" sz="2200" b="0" i="1" u="none" strike="noStrike" cap="none" dirty="0">
                <a:solidFill>
                  <a:schemeClr val="tx1"/>
                </a:solidFill>
                <a:latin typeface="Calibri"/>
                <a:ea typeface="Calibri"/>
                <a:cs typeface="Calibri"/>
                <a:sym typeface="Calibri"/>
              </a:rPr>
              <a:t>(Guskey &amp; Yoon 2009)</a:t>
            </a:r>
          </a:p>
          <a:p>
            <a:pPr marL="0" marR="0" lvl="0" indent="-228600" algn="l" rtl="0">
              <a:lnSpc>
                <a:spcPct val="90000"/>
              </a:lnSpc>
              <a:spcBef>
                <a:spcPts val="1000"/>
              </a:spcBef>
              <a:spcAft>
                <a:spcPts val="0"/>
              </a:spcAft>
              <a:buClr>
                <a:srgbClr val="5A5A5A"/>
              </a:buClr>
              <a:buSzPct val="100000"/>
              <a:buFont typeface="Arial"/>
              <a:buNone/>
            </a:pPr>
            <a:endParaRPr sz="3000" b="0" i="0" u="sng" strike="noStrike" cap="none" dirty="0">
              <a:solidFill>
                <a:schemeClr val="hlink"/>
              </a:solidFill>
              <a:latin typeface="Calibri"/>
              <a:ea typeface="Calibri"/>
              <a:cs typeface="Calibri"/>
              <a:sym typeface="Calibri"/>
              <a:hlinkClick r:id="" action="ppaction://noaction"/>
            </a:endParaRPr>
          </a:p>
          <a:p>
            <a:pPr marL="0" marR="0" lvl="0" indent="-228600" algn="l" rtl="0">
              <a:lnSpc>
                <a:spcPct val="90000"/>
              </a:lnSpc>
              <a:spcBef>
                <a:spcPts val="1000"/>
              </a:spcBef>
              <a:spcAft>
                <a:spcPts val="0"/>
              </a:spcAft>
              <a:buClr>
                <a:srgbClr val="5A5A5A"/>
              </a:buClr>
              <a:buSzPct val="100000"/>
              <a:buFont typeface="Arial"/>
              <a:buNone/>
            </a:pPr>
            <a:endParaRPr sz="3000" b="0" i="0" u="sng" strike="noStrike" cap="none" dirty="0">
              <a:solidFill>
                <a:schemeClr val="hlink"/>
              </a:solidFill>
              <a:latin typeface="Calibri"/>
              <a:ea typeface="Calibri"/>
              <a:cs typeface="Calibri"/>
              <a:sym typeface="Calibri"/>
              <a:hlinkClick r:id="" action="ppaction://noaction"/>
            </a:endParaRPr>
          </a:p>
          <a:p>
            <a:pPr marL="0" marR="0" lvl="0" indent="-177800" algn="l" rtl="0">
              <a:lnSpc>
                <a:spcPct val="90000"/>
              </a:lnSpc>
              <a:spcBef>
                <a:spcPts val="1000"/>
              </a:spcBef>
              <a:buClr>
                <a:srgbClr val="5A5A5A"/>
              </a:buClr>
              <a:buSzPct val="100000"/>
              <a:buFont typeface="Arial"/>
              <a:buNone/>
            </a:pPr>
            <a:endParaRPr sz="3000" b="0" i="0" u="none" strike="noStrike" cap="none" dirty="0">
              <a:solidFill>
                <a:srgbClr val="797878"/>
              </a:solidFill>
              <a:latin typeface="Calibri"/>
              <a:ea typeface="Calibri"/>
              <a:cs typeface="Calibri"/>
              <a:sym typeface="Calibri"/>
            </a:endParaRPr>
          </a:p>
        </p:txBody>
      </p:sp>
      <p:sp>
        <p:nvSpPr>
          <p:cNvPr id="787" name="Shape 787"/>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en-US" sz="4000" b="0" i="0" u="none" strike="noStrike" cap="none" dirty="0">
                <a:solidFill>
                  <a:schemeClr val="lt1"/>
                </a:solidFill>
                <a:latin typeface="Calibri"/>
                <a:ea typeface="Calibri"/>
                <a:cs typeface="Calibri"/>
                <a:sym typeface="Calibri"/>
              </a:rPr>
              <a:t>What We Call “PD” Doesn’t Work</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53663" y="822655"/>
            <a:ext cx="3602755" cy="5193972"/>
          </a:xfrm>
          <a:prstGeom prst="rect">
            <a:avLst/>
          </a:prstGeom>
        </p:spPr>
      </p:pic>
    </p:spTree>
    <p:extLst>
      <p:ext uri="{BB962C8B-B14F-4D97-AF65-F5344CB8AC3E}">
        <p14:creationId xmlns:p14="http://schemas.microsoft.com/office/powerpoint/2010/main" val="1890922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8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8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8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4080289E-A2FF-0941-931A-EE1328331F47}" type="slidenum">
              <a:rPr lang="en-US" smtClean="0"/>
              <a:pPr/>
              <a:t>41</a:t>
            </a:fld>
            <a:endParaRPr lang="en-US" dirty="0"/>
          </a:p>
        </p:txBody>
      </p:sp>
      <p:sp>
        <p:nvSpPr>
          <p:cNvPr id="7" name="Text Placeholder 6"/>
          <p:cNvSpPr>
            <a:spLocks noGrp="1"/>
          </p:cNvSpPr>
          <p:nvPr>
            <p:ph type="body" sz="quarter" idx="10"/>
          </p:nvPr>
        </p:nvSpPr>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6000" b="1" dirty="0">
                <a:solidFill>
                  <a:schemeClr val="tx2"/>
                </a:solidFill>
              </a:rPr>
              <a:t>Why are we here?</a:t>
            </a:r>
          </a:p>
          <a:p>
            <a:pPr marL="0" marR="0" lvl="0" indent="0" algn="ctr" defTabSz="914400" eaLnBrk="1" fontAlgn="auto" latinLnBrk="0" hangingPunct="1">
              <a:lnSpc>
                <a:spcPct val="100000"/>
              </a:lnSpc>
              <a:spcBef>
                <a:spcPts val="0"/>
              </a:spcBef>
              <a:spcAft>
                <a:spcPts val="0"/>
              </a:spcAft>
              <a:buClrTx/>
              <a:buSzTx/>
              <a:buFontTx/>
              <a:buNone/>
              <a:tabLst/>
              <a:defRPr/>
            </a:pPr>
            <a:endParaRPr lang="en-US" sz="5000" dirty="0">
              <a:solidFill>
                <a:schemeClr val="tx1"/>
              </a:solidFill>
            </a:endParaRPr>
          </a:p>
          <a:p>
            <a:pPr marL="0" marR="0" lvl="0" indent="0" algn="ctr" defTabSz="914400" eaLnBrk="1" fontAlgn="auto" latinLnBrk="0" hangingPunct="1">
              <a:lnSpc>
                <a:spcPct val="100000"/>
              </a:lnSpc>
              <a:spcBef>
                <a:spcPts val="0"/>
              </a:spcBef>
              <a:spcAft>
                <a:spcPts val="0"/>
              </a:spcAft>
              <a:buClrTx/>
              <a:buSzTx/>
              <a:buFontTx/>
              <a:buNone/>
              <a:tabLst/>
              <a:defRPr/>
            </a:pPr>
            <a:r>
              <a:rPr lang="en-US" sz="5000" dirty="0">
                <a:solidFill>
                  <a:schemeClr val="tx1"/>
                </a:solidFill>
              </a:rPr>
              <a:t>What </a:t>
            </a:r>
            <a:r>
              <a:rPr lang="en-US" sz="5000" b="1" i="1" dirty="0">
                <a:solidFill>
                  <a:schemeClr val="tx2"/>
                </a:solidFill>
              </a:rPr>
              <a:t>DOES</a:t>
            </a:r>
            <a:r>
              <a:rPr lang="en-US" sz="5000" dirty="0">
                <a:solidFill>
                  <a:schemeClr val="tx1"/>
                </a:solidFill>
              </a:rPr>
              <a:t> work in professional learning?</a:t>
            </a:r>
          </a:p>
        </p:txBody>
      </p:sp>
      <p:sp>
        <p:nvSpPr>
          <p:cNvPr id="6" name="Title 5"/>
          <p:cNvSpPr>
            <a:spLocks noGrp="1"/>
          </p:cNvSpPr>
          <p:nvPr>
            <p:ph type="title"/>
          </p:nvPr>
        </p:nvSpPr>
        <p:spPr/>
        <p:txBody>
          <a:bodyPr/>
          <a:lstStyle/>
          <a:p>
            <a:r>
              <a:rPr lang="en-US" dirty="0"/>
              <a:t>So then</a:t>
            </a:r>
            <a:r>
              <a:rPr lang="is-IS"/>
              <a:t>…</a:t>
            </a:r>
            <a:endParaRPr lang="en-US" dirty="0"/>
          </a:p>
        </p:txBody>
      </p:sp>
    </p:spTree>
    <p:extLst>
      <p:ext uri="{BB962C8B-B14F-4D97-AF65-F5344CB8AC3E}">
        <p14:creationId xmlns:p14="http://schemas.microsoft.com/office/powerpoint/2010/main" val="1733227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784"/>
        <p:cNvGrpSpPr/>
        <p:nvPr/>
      </p:nvGrpSpPr>
      <p:grpSpPr>
        <a:xfrm>
          <a:off x="0" y="0"/>
          <a:ext cx="0" cy="0"/>
          <a:chOff x="0" y="0"/>
          <a:chExt cx="0" cy="0"/>
        </a:xfrm>
      </p:grpSpPr>
      <p:sp>
        <p:nvSpPr>
          <p:cNvPr id="785" name="Shape 785"/>
          <p:cNvSpPr txBox="1">
            <a:spLocks noGrp="1"/>
          </p:cNvSpPr>
          <p:nvPr>
            <p:ph type="sldNum" idx="4294967295"/>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42</a:t>
            </a:fld>
            <a:endParaRPr lang="en-US" sz="1600" dirty="0">
              <a:solidFill>
                <a:schemeClr val="dk1"/>
              </a:solidFill>
              <a:latin typeface="Calibri"/>
              <a:ea typeface="Calibri"/>
              <a:cs typeface="Calibri"/>
              <a:sym typeface="Calibri"/>
            </a:endParaRPr>
          </a:p>
        </p:txBody>
      </p:sp>
      <p:sp>
        <p:nvSpPr>
          <p:cNvPr id="786" name="Shape 786"/>
          <p:cNvSpPr txBox="1">
            <a:spLocks noGrp="1"/>
          </p:cNvSpPr>
          <p:nvPr>
            <p:ph type="body" idx="4294967295"/>
          </p:nvPr>
        </p:nvSpPr>
        <p:spPr>
          <a:xfrm>
            <a:off x="236223" y="4499810"/>
            <a:ext cx="11620195" cy="1495186"/>
          </a:xfrm>
          <a:prstGeom prst="rect">
            <a:avLst/>
          </a:prstGeom>
          <a:noFill/>
          <a:ln>
            <a:noFill/>
          </a:ln>
        </p:spPr>
        <p:txBody>
          <a:bodyPr wrap="square" lIns="91425" tIns="45700" rIns="91425" bIns="45700" anchor="t" anchorCtr="0">
            <a:noAutofit/>
          </a:bodyPr>
          <a:lstStyle/>
          <a:p>
            <a:pPr marL="0" marR="0" lvl="0" indent="0" algn="ctr" rtl="0">
              <a:lnSpc>
                <a:spcPct val="100000"/>
              </a:lnSpc>
              <a:spcBef>
                <a:spcPts val="1000"/>
              </a:spcBef>
              <a:spcAft>
                <a:spcPts val="0"/>
              </a:spcAft>
              <a:buClr>
                <a:srgbClr val="797878"/>
              </a:buClr>
              <a:buSzPct val="100000"/>
              <a:buNone/>
            </a:pPr>
            <a:r>
              <a:rPr lang="en-US" sz="5000" b="1" i="0" u="none" strike="noStrike" cap="none" dirty="0">
                <a:solidFill>
                  <a:schemeClr val="tx2"/>
                </a:solidFill>
                <a:latin typeface="Calibri"/>
                <a:ea typeface="Calibri"/>
                <a:cs typeface="Calibri"/>
                <a:sym typeface="Calibri"/>
              </a:rPr>
              <a:t>What did these 9 PDs have in common?</a:t>
            </a:r>
            <a:endParaRPr lang="en-US" sz="5000" b="1" i="1" u="none" strike="noStrike" cap="none" dirty="0">
              <a:solidFill>
                <a:schemeClr val="tx2"/>
              </a:solidFill>
              <a:latin typeface="Calibri"/>
              <a:ea typeface="Calibri"/>
              <a:cs typeface="Calibri"/>
              <a:sym typeface="Calibri"/>
            </a:endParaRPr>
          </a:p>
          <a:p>
            <a:pPr marL="0" marR="0" lvl="0" indent="-228600" algn="l" rtl="0">
              <a:lnSpc>
                <a:spcPct val="90000"/>
              </a:lnSpc>
              <a:spcBef>
                <a:spcPts val="1000"/>
              </a:spcBef>
              <a:spcAft>
                <a:spcPts val="0"/>
              </a:spcAft>
              <a:buClr>
                <a:srgbClr val="5A5A5A"/>
              </a:buClr>
              <a:buSzPct val="100000"/>
              <a:buFont typeface="Arial"/>
              <a:buNone/>
            </a:pPr>
            <a:endParaRPr sz="3000" b="0" i="0" u="sng" strike="noStrike" cap="none">
              <a:solidFill>
                <a:schemeClr val="hlink"/>
              </a:solidFill>
              <a:latin typeface="Calibri"/>
              <a:ea typeface="Calibri"/>
              <a:cs typeface="Calibri"/>
              <a:sym typeface="Calibri"/>
              <a:hlinkClick r:id="" action="ppaction://noaction"/>
            </a:endParaRPr>
          </a:p>
          <a:p>
            <a:pPr marL="0" marR="0" lvl="0" indent="-228600" algn="l" rtl="0">
              <a:lnSpc>
                <a:spcPct val="90000"/>
              </a:lnSpc>
              <a:spcBef>
                <a:spcPts val="1000"/>
              </a:spcBef>
              <a:spcAft>
                <a:spcPts val="0"/>
              </a:spcAft>
              <a:buClr>
                <a:srgbClr val="5A5A5A"/>
              </a:buClr>
              <a:buSzPct val="100000"/>
              <a:buFont typeface="Arial"/>
              <a:buNone/>
            </a:pPr>
            <a:endParaRPr sz="3000" b="0" i="0" u="sng" strike="noStrike" cap="none">
              <a:solidFill>
                <a:schemeClr val="hlink"/>
              </a:solidFill>
              <a:latin typeface="Calibri"/>
              <a:ea typeface="Calibri"/>
              <a:cs typeface="Calibri"/>
              <a:sym typeface="Calibri"/>
              <a:hlinkClick r:id="" action="ppaction://noaction"/>
            </a:endParaRPr>
          </a:p>
          <a:p>
            <a:pPr marL="0" marR="0" lvl="0" indent="-177800" algn="l" rtl="0">
              <a:lnSpc>
                <a:spcPct val="90000"/>
              </a:lnSpc>
              <a:spcBef>
                <a:spcPts val="1000"/>
              </a:spcBef>
              <a:buClr>
                <a:srgbClr val="5A5A5A"/>
              </a:buClr>
              <a:buSzPct val="100000"/>
              <a:buFont typeface="Arial"/>
              <a:buNone/>
            </a:pPr>
            <a:endParaRPr sz="3000" b="0" i="0" u="none" strike="noStrike" cap="none">
              <a:solidFill>
                <a:srgbClr val="797878"/>
              </a:solidFill>
              <a:latin typeface="Calibri"/>
              <a:ea typeface="Calibri"/>
              <a:cs typeface="Calibri"/>
              <a:sym typeface="Calibri"/>
            </a:endParaRPr>
          </a:p>
        </p:txBody>
      </p:sp>
      <p:sp>
        <p:nvSpPr>
          <p:cNvPr id="787" name="Shape 787"/>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en-US" sz="4000" b="0" i="0" u="none" strike="noStrike" cap="none" dirty="0">
                <a:solidFill>
                  <a:schemeClr val="lt1"/>
                </a:solidFill>
                <a:latin typeface="Calibri"/>
                <a:ea typeface="Calibri"/>
                <a:cs typeface="Calibri"/>
                <a:sym typeface="Calibri"/>
              </a:rPr>
              <a:t>Let’s Revisit the Stats</a:t>
            </a:r>
          </a:p>
        </p:txBody>
      </p:sp>
      <p:sp>
        <p:nvSpPr>
          <p:cNvPr id="6" name="Shape 786"/>
          <p:cNvSpPr txBox="1">
            <a:spLocks noGrp="1"/>
          </p:cNvSpPr>
          <p:nvPr>
            <p:ph type="body" idx="4294967295"/>
          </p:nvPr>
        </p:nvSpPr>
        <p:spPr>
          <a:xfrm>
            <a:off x="443223" y="1234846"/>
            <a:ext cx="11305554" cy="3105482"/>
          </a:xfrm>
          <a:prstGeom prst="rect">
            <a:avLst/>
          </a:prstGeom>
          <a:noFill/>
          <a:ln>
            <a:noFill/>
          </a:ln>
        </p:spPr>
        <p:txBody>
          <a:bodyPr wrap="square" lIns="91425" tIns="45700" rIns="91425" bIns="45700" anchor="t" anchorCtr="0">
            <a:noAutofit/>
          </a:bodyPr>
          <a:lstStyle/>
          <a:p>
            <a:pPr marL="0" marR="0" lvl="0" indent="0" algn="l" rtl="0">
              <a:lnSpc>
                <a:spcPct val="100000"/>
              </a:lnSpc>
              <a:spcBef>
                <a:spcPts val="1000"/>
              </a:spcBef>
              <a:spcAft>
                <a:spcPts val="0"/>
              </a:spcAft>
              <a:buClr>
                <a:srgbClr val="797878"/>
              </a:buClr>
              <a:buSzPct val="100000"/>
              <a:buNone/>
            </a:pPr>
            <a:r>
              <a:rPr lang="en-US" sz="4500" b="0" i="0" u="none" strike="noStrike" cap="none" dirty="0">
                <a:solidFill>
                  <a:schemeClr val="tx1"/>
                </a:solidFill>
                <a:latin typeface="Calibri"/>
                <a:ea typeface="Calibri"/>
                <a:cs typeface="Calibri"/>
                <a:sym typeface="Calibri"/>
              </a:rPr>
              <a:t>Of 1,343 studies of PD, </a:t>
            </a:r>
            <a:r>
              <a:rPr lang="en-US" sz="4500" b="1" i="1" u="none" strike="noStrike" cap="none" dirty="0">
                <a:solidFill>
                  <a:schemeClr val="tx2"/>
                </a:solidFill>
                <a:latin typeface="Calibri"/>
                <a:ea typeface="Calibri"/>
                <a:cs typeface="Calibri"/>
                <a:sym typeface="Calibri"/>
              </a:rPr>
              <a:t>only 9 </a:t>
            </a:r>
            <a:r>
              <a:rPr lang="en-US" sz="4500" b="0" i="0" u="none" strike="noStrike" cap="none" dirty="0">
                <a:solidFill>
                  <a:schemeClr val="tx1"/>
                </a:solidFill>
                <a:latin typeface="Calibri"/>
                <a:ea typeface="Calibri"/>
                <a:cs typeface="Calibri"/>
                <a:sym typeface="Calibri"/>
              </a:rPr>
              <a:t>found positive impact on student achievement using rigorous evidence.</a:t>
            </a:r>
          </a:p>
          <a:p>
            <a:pPr marL="0" indent="0" algn="r">
              <a:lnSpc>
                <a:spcPct val="100000"/>
              </a:lnSpc>
              <a:buClr>
                <a:srgbClr val="797878"/>
              </a:buClr>
              <a:buSzPct val="100000"/>
              <a:buNone/>
            </a:pPr>
            <a:r>
              <a:rPr lang="en-US" sz="4500" b="0" i="0" u="none" strike="noStrike" cap="none" dirty="0">
                <a:solidFill>
                  <a:schemeClr val="tx1"/>
                </a:solidFill>
                <a:latin typeface="Calibri"/>
                <a:ea typeface="Calibri"/>
                <a:cs typeface="Calibri"/>
                <a:sym typeface="Calibri"/>
              </a:rPr>
              <a:t> </a:t>
            </a:r>
            <a:r>
              <a:rPr lang="en-US" sz="2500" i="1" dirty="0">
                <a:latin typeface="Calibri"/>
                <a:ea typeface="Calibri"/>
                <a:cs typeface="Calibri"/>
                <a:sym typeface="Calibri"/>
              </a:rPr>
              <a:t>-</a:t>
            </a:r>
            <a:r>
              <a:rPr lang="en-US" sz="2500" b="0" i="1" u="none" strike="noStrike" cap="none" dirty="0">
                <a:solidFill>
                  <a:schemeClr val="tx1"/>
                </a:solidFill>
                <a:latin typeface="Calibri"/>
                <a:ea typeface="Calibri"/>
                <a:cs typeface="Calibri"/>
                <a:sym typeface="Calibri"/>
              </a:rPr>
              <a:t>Guskey &amp; Yoon 2009</a:t>
            </a:r>
          </a:p>
          <a:p>
            <a:pPr marL="0" marR="0" lvl="0" indent="-228600" algn="l" rtl="0">
              <a:lnSpc>
                <a:spcPct val="90000"/>
              </a:lnSpc>
              <a:spcBef>
                <a:spcPts val="1000"/>
              </a:spcBef>
              <a:spcAft>
                <a:spcPts val="0"/>
              </a:spcAft>
              <a:buClr>
                <a:srgbClr val="5A5A5A"/>
              </a:buClr>
              <a:buSzPct val="100000"/>
              <a:buFont typeface="Arial"/>
              <a:buNone/>
            </a:pPr>
            <a:endParaRPr sz="3000" b="0" i="0" u="sng" strike="noStrike" cap="none" dirty="0">
              <a:solidFill>
                <a:schemeClr val="hlink"/>
              </a:solidFill>
              <a:latin typeface="Calibri"/>
              <a:ea typeface="Calibri"/>
              <a:cs typeface="Calibri"/>
              <a:sym typeface="Calibri"/>
              <a:hlinkClick r:id="" action="ppaction://noaction"/>
            </a:endParaRPr>
          </a:p>
          <a:p>
            <a:pPr marL="0" marR="0" lvl="0" indent="-228600" algn="l" rtl="0">
              <a:lnSpc>
                <a:spcPct val="90000"/>
              </a:lnSpc>
              <a:spcBef>
                <a:spcPts val="1000"/>
              </a:spcBef>
              <a:spcAft>
                <a:spcPts val="0"/>
              </a:spcAft>
              <a:buClr>
                <a:srgbClr val="5A5A5A"/>
              </a:buClr>
              <a:buSzPct val="100000"/>
              <a:buFont typeface="Arial"/>
              <a:buNone/>
            </a:pPr>
            <a:endParaRPr sz="3000" b="0" i="0" u="sng" strike="noStrike" cap="none" dirty="0">
              <a:solidFill>
                <a:schemeClr val="hlink"/>
              </a:solidFill>
              <a:latin typeface="Calibri"/>
              <a:ea typeface="Calibri"/>
              <a:cs typeface="Calibri"/>
              <a:sym typeface="Calibri"/>
              <a:hlinkClick r:id="" action="ppaction://noaction"/>
            </a:endParaRPr>
          </a:p>
          <a:p>
            <a:pPr marL="0" marR="0" lvl="0" indent="-177800" algn="l" rtl="0">
              <a:lnSpc>
                <a:spcPct val="90000"/>
              </a:lnSpc>
              <a:spcBef>
                <a:spcPts val="1000"/>
              </a:spcBef>
              <a:buClr>
                <a:srgbClr val="5A5A5A"/>
              </a:buClr>
              <a:buSzPct val="100000"/>
              <a:buFont typeface="Arial"/>
              <a:buNone/>
            </a:pPr>
            <a:endParaRPr sz="3000" b="0" i="0" u="none" strike="noStrike" cap="none" dirty="0">
              <a:solidFill>
                <a:srgbClr val="797878"/>
              </a:solidFill>
              <a:latin typeface="Calibri"/>
              <a:ea typeface="Calibri"/>
              <a:cs typeface="Calibri"/>
              <a:sym typeface="Calibri"/>
            </a:endParaRPr>
          </a:p>
        </p:txBody>
      </p:sp>
    </p:spTree>
    <p:extLst>
      <p:ext uri="{BB962C8B-B14F-4D97-AF65-F5344CB8AC3E}">
        <p14:creationId xmlns:p14="http://schemas.microsoft.com/office/powerpoint/2010/main" val="59563277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916"/>
        <p:cNvGrpSpPr/>
        <p:nvPr/>
      </p:nvGrpSpPr>
      <p:grpSpPr>
        <a:xfrm>
          <a:off x="0" y="0"/>
          <a:ext cx="0" cy="0"/>
          <a:chOff x="0" y="0"/>
          <a:chExt cx="0" cy="0"/>
        </a:xfrm>
      </p:grpSpPr>
      <p:sp>
        <p:nvSpPr>
          <p:cNvPr id="917" name="Shape 917"/>
          <p:cNvSpPr txBox="1">
            <a:spLocks noGrp="1"/>
          </p:cNvSpPr>
          <p:nvPr>
            <p:ph type="body" idx="4294967295"/>
          </p:nvPr>
        </p:nvSpPr>
        <p:spPr>
          <a:xfrm>
            <a:off x="4499811" y="1193802"/>
            <a:ext cx="7282615" cy="4822825"/>
          </a:xfrm>
          <a:prstGeom prst="rect">
            <a:avLst/>
          </a:prstGeom>
          <a:noFill/>
          <a:ln>
            <a:noFill/>
          </a:ln>
        </p:spPr>
        <p:txBody>
          <a:bodyPr wrap="square" lIns="91425" tIns="45700" rIns="91425" bIns="45700" anchor="t" anchorCtr="0">
            <a:noAutofit/>
          </a:bodyPr>
          <a:lstStyle/>
          <a:p>
            <a:pPr marL="0" marR="0" lvl="0" indent="0" algn="ctr" rtl="0">
              <a:lnSpc>
                <a:spcPct val="90000"/>
              </a:lnSpc>
              <a:spcBef>
                <a:spcPts val="1600"/>
              </a:spcBef>
              <a:buClr>
                <a:schemeClr val="dk1"/>
              </a:buClr>
              <a:buSzPct val="100000"/>
              <a:buNone/>
            </a:pPr>
            <a:r>
              <a:rPr lang="en-US" sz="4500" b="0" i="0" u="none" strike="noStrike" cap="none" dirty="0">
                <a:latin typeface="Calibri"/>
                <a:ea typeface="Calibri"/>
                <a:cs typeface="Calibri"/>
                <a:sym typeface="Calibri"/>
              </a:rPr>
              <a:t>“Professional learning centered directly on enhancing teachers’ content knowledge and their pedagogic content knowledge increased student achievement”</a:t>
            </a:r>
          </a:p>
        </p:txBody>
      </p:sp>
      <p:sp>
        <p:nvSpPr>
          <p:cNvPr id="918" name="Shape 918"/>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en-US" sz="4000" b="0" i="0" u="none" strike="noStrike" cap="none" dirty="0">
                <a:solidFill>
                  <a:schemeClr val="lt1"/>
                </a:solidFill>
                <a:latin typeface="Calibri"/>
                <a:ea typeface="Calibri"/>
                <a:cs typeface="Calibri"/>
                <a:sym typeface="Calibri"/>
              </a:rPr>
              <a:t>Research Says</a:t>
            </a:r>
            <a:r>
              <a:rPr lang="is-IS" sz="4000" b="0" i="0" u="none" strike="noStrike" cap="none">
                <a:solidFill>
                  <a:schemeClr val="lt1"/>
                </a:solidFill>
                <a:latin typeface="Calibri"/>
                <a:ea typeface="Calibri"/>
                <a:cs typeface="Calibri"/>
                <a:sym typeface="Calibri"/>
              </a:rPr>
              <a:t>…</a:t>
            </a:r>
            <a:endParaRPr lang="en-US" sz="4000" b="0" i="0" u="none" strike="noStrike" cap="none" dirty="0">
              <a:solidFill>
                <a:schemeClr val="lt1"/>
              </a:solidFill>
              <a:latin typeface="Calibri"/>
              <a:ea typeface="Calibri"/>
              <a:cs typeface="Calibri"/>
              <a:sym typeface="Calibri"/>
            </a:endParaRPr>
          </a:p>
        </p:txBody>
      </p:sp>
      <p:sp>
        <p:nvSpPr>
          <p:cNvPr id="919" name="Shape 919"/>
          <p:cNvSpPr txBox="1">
            <a:spLocks noGrp="1"/>
          </p:cNvSpPr>
          <p:nvPr>
            <p:ph type="sldNum" idx="4294967295"/>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43</a:t>
            </a:fld>
            <a:endParaRPr lang="en-US" sz="1600" dirty="0">
              <a:solidFill>
                <a:schemeClr val="dk1"/>
              </a:solidFill>
              <a:latin typeface="Calibri"/>
              <a:ea typeface="Calibri"/>
              <a:cs typeface="Calibri"/>
              <a:sym typeface="Calibri"/>
            </a:endParaRPr>
          </a:p>
        </p:txBody>
      </p:sp>
      <p:pic>
        <p:nvPicPr>
          <p:cNvPr id="920" name="Shape 920"/>
          <p:cNvPicPr preferRelativeResize="0"/>
          <p:nvPr/>
        </p:nvPicPr>
        <p:blipFill rotWithShape="1">
          <a:blip r:embed="rId3">
            <a:alphaModFix/>
          </a:blip>
          <a:srcRect/>
          <a:stretch/>
        </p:blipFill>
        <p:spPr>
          <a:xfrm>
            <a:off x="440157" y="1097550"/>
            <a:ext cx="3746833" cy="4747701"/>
          </a:xfrm>
          <a:prstGeom prst="rect">
            <a:avLst/>
          </a:prstGeom>
          <a:noFill/>
          <a:ln>
            <a:noFill/>
          </a:ln>
        </p:spPr>
      </p:pic>
      <p:cxnSp>
        <p:nvCxnSpPr>
          <p:cNvPr id="3" name="Straight Connector 2"/>
          <p:cNvCxnSpPr/>
          <p:nvPr/>
        </p:nvCxnSpPr>
        <p:spPr>
          <a:xfrm>
            <a:off x="4499811" y="4341830"/>
            <a:ext cx="7282615" cy="0"/>
          </a:xfrm>
          <a:prstGeom prst="line">
            <a:avLst/>
          </a:prstGeom>
          <a:ln w="73025">
            <a:solidFill>
              <a:schemeClr val="tx2"/>
            </a:solidFill>
          </a:ln>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9045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1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925"/>
        <p:cNvGrpSpPr/>
        <p:nvPr/>
      </p:nvGrpSpPr>
      <p:grpSpPr>
        <a:xfrm>
          <a:off x="0" y="0"/>
          <a:ext cx="0" cy="0"/>
          <a:chOff x="0" y="0"/>
          <a:chExt cx="0" cy="0"/>
        </a:xfrm>
      </p:grpSpPr>
      <p:sp>
        <p:nvSpPr>
          <p:cNvPr id="927" name="Shape 927"/>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accent4"/>
              </a:buClr>
              <a:buSzPct val="100000"/>
              <a:buFont typeface="Calibri"/>
              <a:buNone/>
            </a:pPr>
            <a:r>
              <a:rPr lang="en-US" sz="4000" b="0" i="0" u="none" strike="noStrike" cap="none" dirty="0">
                <a:solidFill>
                  <a:schemeClr val="accent4"/>
                </a:solidFill>
                <a:latin typeface="Calibri"/>
                <a:ea typeface="Calibri"/>
                <a:cs typeface="Calibri"/>
                <a:sym typeface="Calibri"/>
              </a:rPr>
              <a:t>What is “pedagogical content knowledge”?</a:t>
            </a:r>
          </a:p>
        </p:txBody>
      </p:sp>
      <p:sp>
        <p:nvSpPr>
          <p:cNvPr id="2" name="Rectangle 1"/>
          <p:cNvSpPr/>
          <p:nvPr/>
        </p:nvSpPr>
        <p:spPr>
          <a:xfrm>
            <a:off x="575734" y="1303869"/>
            <a:ext cx="5198535" cy="4588933"/>
          </a:xfrm>
          <a:prstGeom prst="rect">
            <a:avLst/>
          </a:prstGeom>
          <a:solidFill>
            <a:schemeClr val="bg2">
              <a:lumMod val="20000"/>
              <a:lumOff val="80000"/>
            </a:schemeClr>
          </a:solidFill>
          <a:ln w="63500">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400050" lvl="1" indent="-222821" algn="ctr">
              <a:buClr>
                <a:srgbClr val="5A5A5A"/>
              </a:buClr>
              <a:buSzPct val="100264"/>
            </a:pPr>
            <a:r>
              <a:rPr lang="en-US" sz="4500" b="1" dirty="0">
                <a:solidFill>
                  <a:schemeClr val="tx1"/>
                </a:solidFill>
                <a:latin typeface="Calibri"/>
                <a:ea typeface="Calibri"/>
                <a:cs typeface="Calibri"/>
                <a:sym typeface="Calibri"/>
              </a:rPr>
              <a:t>Pedagogy:</a:t>
            </a:r>
          </a:p>
          <a:p>
            <a:pPr marL="400050" lvl="1" indent="-222821" algn="ctr">
              <a:buClr>
                <a:srgbClr val="5A5A5A"/>
              </a:buClr>
              <a:buSzPct val="100264"/>
            </a:pPr>
            <a:endParaRPr lang="en-US" sz="2000" b="1" dirty="0">
              <a:solidFill>
                <a:schemeClr val="tx1"/>
              </a:solidFill>
              <a:latin typeface="Calibri"/>
              <a:ea typeface="Calibri"/>
              <a:cs typeface="Calibri"/>
              <a:sym typeface="Calibri"/>
            </a:endParaRPr>
          </a:p>
          <a:p>
            <a:pPr marL="400050" lvl="1" indent="-222821" algn="ctr">
              <a:buClr>
                <a:srgbClr val="5A5A5A"/>
              </a:buClr>
              <a:buSzPct val="100264"/>
            </a:pPr>
            <a:r>
              <a:rPr lang="en-US" sz="3800" dirty="0">
                <a:solidFill>
                  <a:schemeClr val="tx1"/>
                </a:solidFill>
                <a:latin typeface="Calibri"/>
                <a:ea typeface="Calibri"/>
                <a:cs typeface="Calibri"/>
                <a:sym typeface="Calibri"/>
              </a:rPr>
              <a:t>“I know how to group students for discussions.” </a:t>
            </a:r>
          </a:p>
          <a:p>
            <a:pPr marL="400050" lvl="1" indent="-222821" algn="ctr">
              <a:buClr>
                <a:srgbClr val="5A5A5A"/>
              </a:buClr>
              <a:buSzPct val="100264"/>
            </a:pPr>
            <a:endParaRPr lang="en-US" sz="3800" dirty="0">
              <a:solidFill>
                <a:schemeClr val="tx1"/>
              </a:solidFill>
              <a:latin typeface="Calibri"/>
              <a:ea typeface="Calibri"/>
              <a:cs typeface="Calibri"/>
              <a:sym typeface="Calibri"/>
            </a:endParaRPr>
          </a:p>
        </p:txBody>
      </p:sp>
      <p:sp>
        <p:nvSpPr>
          <p:cNvPr id="6" name="Rectangle 5"/>
          <p:cNvSpPr/>
          <p:nvPr/>
        </p:nvSpPr>
        <p:spPr>
          <a:xfrm>
            <a:off x="6197601" y="1303869"/>
            <a:ext cx="5621867" cy="4588933"/>
          </a:xfrm>
          <a:prstGeom prst="rect">
            <a:avLst/>
          </a:prstGeom>
          <a:solidFill>
            <a:schemeClr val="tx2">
              <a:lumMod val="20000"/>
              <a:lumOff val="80000"/>
            </a:schemeClr>
          </a:solidFill>
          <a:ln w="6032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400050" lvl="1" indent="-222821" algn="ctr">
              <a:spcAft>
                <a:spcPts val="1200"/>
              </a:spcAft>
              <a:buClr>
                <a:srgbClr val="5A5A5A"/>
              </a:buClr>
              <a:buSzPct val="100264"/>
            </a:pPr>
            <a:r>
              <a:rPr lang="en-US" sz="4500" b="1" dirty="0">
                <a:solidFill>
                  <a:schemeClr val="tx1"/>
                </a:solidFill>
                <a:latin typeface="Calibri"/>
                <a:ea typeface="Calibri"/>
                <a:cs typeface="Calibri"/>
                <a:sym typeface="Calibri"/>
              </a:rPr>
              <a:t>Pedagogical Content Knowledge:</a:t>
            </a:r>
          </a:p>
          <a:p>
            <a:pPr marL="400050" lvl="1" indent="-222821" algn="ctr">
              <a:spcAft>
                <a:spcPts val="1200"/>
              </a:spcAft>
              <a:buClr>
                <a:srgbClr val="5A5A5A"/>
              </a:buClr>
              <a:buSzPct val="100264"/>
            </a:pPr>
            <a:r>
              <a:rPr lang="en-US" sz="3600" dirty="0">
                <a:solidFill>
                  <a:schemeClr val="tx1"/>
                </a:solidFill>
                <a:latin typeface="Calibri"/>
                <a:ea typeface="Calibri"/>
                <a:cs typeface="Calibri"/>
                <a:sym typeface="Calibri"/>
              </a:rPr>
              <a:t>“I know the best question to ask to provoke a thoughtful discussion about the opening passage </a:t>
            </a:r>
            <a:r>
              <a:rPr lang="en-US" sz="3600" dirty="0">
                <a:solidFill>
                  <a:schemeClr val="tx1"/>
                </a:solidFill>
                <a:latin typeface="Calibri" panose="020F0502020204030204" pitchFamily="34" charset="0"/>
                <a:ea typeface="Calibri"/>
                <a:cs typeface="Calibri" panose="020F0502020204030204" pitchFamily="34" charset="0"/>
                <a:sym typeface="Calibri"/>
              </a:rPr>
              <a:t>of </a:t>
            </a:r>
            <a:r>
              <a:rPr lang="en-US" sz="3600" i="1" dirty="0">
                <a:solidFill>
                  <a:schemeClr val="tx1"/>
                </a:solidFill>
                <a:latin typeface="Calibri" panose="020F0502020204030204" pitchFamily="34" charset="0"/>
                <a:cs typeface="Calibri" panose="020F0502020204030204" pitchFamily="34" charset="0"/>
              </a:rPr>
              <a:t>T</a:t>
            </a:r>
            <a:r>
              <a:rPr lang="en-US" sz="3600" i="1" dirty="0">
                <a:solidFill>
                  <a:schemeClr val="tx1"/>
                </a:solidFill>
                <a:latin typeface="Calibri" panose="020F0502020204030204" pitchFamily="34" charset="0"/>
                <a:ea typeface="Calibri"/>
                <a:cs typeface="Calibri" panose="020F0502020204030204" pitchFamily="34" charset="0"/>
                <a:sym typeface="Calibri"/>
              </a:rPr>
              <a:t>he Great Gatsby</a:t>
            </a:r>
            <a:r>
              <a:rPr lang="en-US" sz="3600" dirty="0">
                <a:solidFill>
                  <a:schemeClr val="tx1"/>
                </a:solidFill>
                <a:latin typeface="Calibri"/>
                <a:ea typeface="Calibri"/>
                <a:cs typeface="Calibri"/>
                <a:sym typeface="Calibri"/>
              </a:rPr>
              <a:t>.” </a:t>
            </a:r>
          </a:p>
        </p:txBody>
      </p:sp>
      <p:sp>
        <p:nvSpPr>
          <p:cNvPr id="7" name="Shape 956"/>
          <p:cNvSpPr txBox="1">
            <a:spLocks noGrp="1"/>
          </p:cNvSpPr>
          <p:nvPr>
            <p:ph type="sldNum" idx="4294967295"/>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44</a:t>
            </a:fld>
            <a:endParaRPr lang="en-US" sz="16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08423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4080289E-A2FF-0941-931A-EE1328331F47}" type="slidenum">
              <a:rPr lang="en-US" smtClean="0"/>
              <a:pPr/>
              <a:t>45</a:t>
            </a:fld>
            <a:endParaRPr lang="en-US" dirty="0"/>
          </a:p>
        </p:txBody>
      </p:sp>
      <p:sp>
        <p:nvSpPr>
          <p:cNvPr id="7" name="Text Placeholder 6"/>
          <p:cNvSpPr>
            <a:spLocks noGrp="1"/>
          </p:cNvSpPr>
          <p:nvPr>
            <p:ph type="body" sz="quarter" idx="10"/>
          </p:nvPr>
        </p:nvSpPr>
        <p:spPr>
          <a:xfrm>
            <a:off x="1371598" y="1954639"/>
            <a:ext cx="5005137" cy="3739147"/>
          </a:xfrm>
        </p:spPr>
        <p:txBody>
          <a:bodyPr/>
          <a:lstStyle/>
          <a:p>
            <a:pPr marL="0" indent="0" algn="ctr">
              <a:buNone/>
            </a:pPr>
            <a:r>
              <a:rPr lang="en-US" sz="5000" dirty="0">
                <a:solidFill>
                  <a:schemeClr val="tx1"/>
                </a:solidFill>
              </a:rPr>
              <a:t>The professional learning is connected to your curriculum!</a:t>
            </a:r>
          </a:p>
        </p:txBody>
      </p:sp>
      <p:sp>
        <p:nvSpPr>
          <p:cNvPr id="6" name="Title 5"/>
          <p:cNvSpPr>
            <a:spLocks noGrp="1"/>
          </p:cNvSpPr>
          <p:nvPr>
            <p:ph type="title"/>
          </p:nvPr>
        </p:nvSpPr>
        <p:spPr/>
        <p:txBody>
          <a:bodyPr/>
          <a:lstStyle/>
          <a:p>
            <a:r>
              <a:rPr lang="en-US" dirty="0"/>
              <a:t>Even Better if</a:t>
            </a:r>
            <a:r>
              <a:rPr lang="is-IS"/>
              <a:t>…</a:t>
            </a:r>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72475" y="855088"/>
            <a:ext cx="3969300" cy="5120105"/>
          </a:xfrm>
          <a:prstGeom prst="rect">
            <a:avLst/>
          </a:prstGeom>
          <a:ln w="31750">
            <a:solidFill>
              <a:schemeClr val="tx1"/>
            </a:solidFill>
          </a:ln>
        </p:spPr>
      </p:pic>
    </p:spTree>
    <p:extLst>
      <p:ext uri="{BB962C8B-B14F-4D97-AF65-F5344CB8AC3E}">
        <p14:creationId xmlns:p14="http://schemas.microsoft.com/office/powerpoint/2010/main" val="43435194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4080289E-A2FF-0941-931A-EE1328331F47}" type="slidenum">
              <a:rPr lang="en-US" smtClean="0"/>
              <a:pPr/>
              <a:t>46</a:t>
            </a:fld>
            <a:endParaRPr lang="en-US" dirty="0"/>
          </a:p>
        </p:txBody>
      </p:sp>
      <p:sp>
        <p:nvSpPr>
          <p:cNvPr id="7" name="Text Placeholder 6"/>
          <p:cNvSpPr>
            <a:spLocks noGrp="1"/>
          </p:cNvSpPr>
          <p:nvPr>
            <p:ph type="body" sz="quarter" idx="10"/>
          </p:nvPr>
        </p:nvSpPr>
        <p:spPr>
          <a:xfrm>
            <a:off x="4740443" y="1138321"/>
            <a:ext cx="7115974" cy="4860936"/>
          </a:xfrm>
        </p:spPr>
        <p:txBody>
          <a:bodyPr/>
          <a:lstStyle/>
          <a:p>
            <a:pPr>
              <a:buFont typeface="Arial" charset="0"/>
              <a:buChar char="•"/>
            </a:pPr>
            <a:r>
              <a:rPr lang="en-US" sz="4500" b="1" dirty="0">
                <a:solidFill>
                  <a:schemeClr val="tx2"/>
                </a:solidFill>
              </a:rPr>
              <a:t>Read</a:t>
            </a:r>
            <a:r>
              <a:rPr lang="en-US" sz="4500" dirty="0">
                <a:solidFill>
                  <a:schemeClr val="tx1"/>
                </a:solidFill>
              </a:rPr>
              <a:t> the excerpt from </a:t>
            </a:r>
            <a:r>
              <a:rPr lang="en-US" sz="4500" i="1" dirty="0">
                <a:solidFill>
                  <a:schemeClr val="tx1"/>
                </a:solidFill>
              </a:rPr>
              <a:t>Practice What You Teach</a:t>
            </a:r>
          </a:p>
          <a:p>
            <a:pPr>
              <a:buFont typeface="Arial" charset="0"/>
              <a:buChar char="•"/>
            </a:pPr>
            <a:r>
              <a:rPr lang="en-US" sz="4500" b="1" dirty="0">
                <a:solidFill>
                  <a:schemeClr val="tx2"/>
                </a:solidFill>
              </a:rPr>
              <a:t>Highlight</a:t>
            </a:r>
            <a:r>
              <a:rPr lang="en-US" sz="4500" dirty="0">
                <a:solidFill>
                  <a:schemeClr val="tx1"/>
                </a:solidFill>
              </a:rPr>
              <a:t> the ideas that resonate most with you</a:t>
            </a:r>
          </a:p>
          <a:p>
            <a:pPr>
              <a:buFont typeface="Arial" charset="0"/>
              <a:buChar char="•"/>
            </a:pPr>
            <a:r>
              <a:rPr lang="en-US" sz="4500" b="1" dirty="0">
                <a:solidFill>
                  <a:schemeClr val="tx2"/>
                </a:solidFill>
              </a:rPr>
              <a:t>Put a star </a:t>
            </a:r>
            <a:r>
              <a:rPr lang="en-US" sz="4500" dirty="0">
                <a:solidFill>
                  <a:schemeClr val="tx1"/>
                </a:solidFill>
              </a:rPr>
              <a:t>next to the section/paragraph you want to discuss</a:t>
            </a:r>
          </a:p>
        </p:txBody>
      </p:sp>
      <p:sp>
        <p:nvSpPr>
          <p:cNvPr id="6" name="Title 5"/>
          <p:cNvSpPr>
            <a:spLocks noGrp="1"/>
          </p:cNvSpPr>
          <p:nvPr>
            <p:ph type="title"/>
          </p:nvPr>
        </p:nvSpPr>
        <p:spPr/>
        <p:txBody>
          <a:bodyPr/>
          <a:lstStyle/>
          <a:p>
            <a:r>
              <a:rPr lang="en-US" dirty="0"/>
              <a:t>Let’s Read!</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7221" y="879152"/>
            <a:ext cx="3969300" cy="5120105"/>
          </a:xfrm>
          <a:prstGeom prst="rect">
            <a:avLst/>
          </a:prstGeom>
        </p:spPr>
      </p:pic>
    </p:spTree>
    <p:extLst>
      <p:ext uri="{BB962C8B-B14F-4D97-AF65-F5344CB8AC3E}">
        <p14:creationId xmlns:p14="http://schemas.microsoft.com/office/powerpoint/2010/main" val="110723303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4080289E-A2FF-0941-931A-EE1328331F47}" type="slidenum">
              <a:rPr lang="en-US" smtClean="0"/>
              <a:pPr/>
              <a:t>47</a:t>
            </a:fld>
            <a:endParaRPr lang="en-US" dirty="0"/>
          </a:p>
        </p:txBody>
      </p:sp>
      <p:sp>
        <p:nvSpPr>
          <p:cNvPr id="7" name="Text Placeholder 6"/>
          <p:cNvSpPr>
            <a:spLocks noGrp="1"/>
          </p:cNvSpPr>
          <p:nvPr>
            <p:ph type="body" sz="quarter" idx="10"/>
          </p:nvPr>
        </p:nvSpPr>
        <p:spPr/>
        <p:txBody>
          <a:bodyPr/>
          <a:lstStyle/>
          <a:p>
            <a:pPr marL="0" indent="0" algn="ctr">
              <a:buNone/>
            </a:pPr>
            <a:r>
              <a:rPr lang="en-US" sz="4300" b="1" dirty="0">
                <a:solidFill>
                  <a:schemeClr val="tx2"/>
                </a:solidFill>
              </a:rPr>
              <a:t>With Your Catfish Partner:</a:t>
            </a:r>
            <a:endParaRPr lang="en-US" sz="4300" dirty="0">
              <a:solidFill>
                <a:schemeClr val="tx1"/>
              </a:solidFill>
            </a:endParaRPr>
          </a:p>
          <a:p>
            <a:r>
              <a:rPr lang="en-US" sz="4300" dirty="0">
                <a:solidFill>
                  <a:schemeClr val="tx1"/>
                </a:solidFill>
              </a:rPr>
              <a:t>Direct your partner to the section you identified </a:t>
            </a:r>
          </a:p>
          <a:p>
            <a:r>
              <a:rPr lang="en-US" sz="4300" dirty="0">
                <a:solidFill>
                  <a:schemeClr val="tx1"/>
                </a:solidFill>
              </a:rPr>
              <a:t>Read aloud the portion you want to draw their attention to</a:t>
            </a:r>
          </a:p>
          <a:p>
            <a:r>
              <a:rPr lang="en-US" sz="4300" dirty="0">
                <a:solidFill>
                  <a:schemeClr val="tx1"/>
                </a:solidFill>
              </a:rPr>
              <a:t>Explain why you chose this section; open it up to discussion</a:t>
            </a:r>
          </a:p>
          <a:p>
            <a:endParaRPr lang="en-US" dirty="0"/>
          </a:p>
        </p:txBody>
      </p:sp>
      <p:sp>
        <p:nvSpPr>
          <p:cNvPr id="6" name="Title 5"/>
          <p:cNvSpPr>
            <a:spLocks noGrp="1"/>
          </p:cNvSpPr>
          <p:nvPr>
            <p:ph type="title"/>
          </p:nvPr>
        </p:nvSpPr>
        <p:spPr/>
        <p:txBody>
          <a:bodyPr/>
          <a:lstStyle/>
          <a:p>
            <a:r>
              <a:rPr lang="en-US" dirty="0"/>
              <a:t>Let’s Discuss!</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87215" y="4930908"/>
            <a:ext cx="2206458" cy="1085717"/>
          </a:xfrm>
          <a:prstGeom prst="rect">
            <a:avLst/>
          </a:prstGeom>
        </p:spPr>
      </p:pic>
    </p:spTree>
    <p:extLst>
      <p:ext uri="{BB962C8B-B14F-4D97-AF65-F5344CB8AC3E}">
        <p14:creationId xmlns:p14="http://schemas.microsoft.com/office/powerpoint/2010/main" val="53989281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4080289E-A2FF-0941-931A-EE1328331F47}" type="slidenum">
              <a:rPr lang="en-US" smtClean="0"/>
              <a:pPr/>
              <a:t>48</a:t>
            </a:fld>
            <a:endParaRPr lang="en-US" dirty="0"/>
          </a:p>
        </p:txBody>
      </p:sp>
      <p:sp>
        <p:nvSpPr>
          <p:cNvPr id="7" name="Text Placeholder 6"/>
          <p:cNvSpPr>
            <a:spLocks noGrp="1"/>
          </p:cNvSpPr>
          <p:nvPr>
            <p:ph type="body" sz="quarter" idx="10"/>
          </p:nvPr>
        </p:nvSpPr>
        <p:spPr/>
        <p:txBody>
          <a:bodyPr/>
          <a:lstStyle/>
          <a:p>
            <a:pPr marL="0" indent="0" algn="ctr">
              <a:buNone/>
            </a:pPr>
            <a:r>
              <a:rPr lang="en-US" sz="4500" b="1" dirty="0">
                <a:solidFill>
                  <a:schemeClr val="tx2"/>
                </a:solidFill>
              </a:rPr>
              <a:t>You can expect to:</a:t>
            </a:r>
          </a:p>
          <a:p>
            <a:pPr marL="0" indent="0" algn="ctr">
              <a:buNone/>
            </a:pPr>
            <a:endParaRPr lang="en-US" sz="1000" b="1" dirty="0">
              <a:solidFill>
                <a:schemeClr val="tx2"/>
              </a:solidFill>
            </a:endParaRPr>
          </a:p>
          <a:p>
            <a:r>
              <a:rPr lang="en-US" sz="4500" dirty="0">
                <a:solidFill>
                  <a:schemeClr val="tx1"/>
                </a:solidFill>
              </a:rPr>
              <a:t>Build your pedagogical content knowledge</a:t>
            </a:r>
            <a:endParaRPr lang="en-US" sz="200" dirty="0">
              <a:solidFill>
                <a:schemeClr val="tx1"/>
              </a:solidFill>
            </a:endParaRPr>
          </a:p>
          <a:p>
            <a:r>
              <a:rPr lang="en-US" sz="4500" dirty="0">
                <a:solidFill>
                  <a:schemeClr val="tx1"/>
                </a:solidFill>
              </a:rPr>
              <a:t>Engage in professional learning grounded in the ELA Guidebooks 2.0 curriculum</a:t>
            </a:r>
            <a:endParaRPr lang="en-US" sz="500" dirty="0">
              <a:solidFill>
                <a:schemeClr val="tx1"/>
              </a:solidFill>
            </a:endParaRPr>
          </a:p>
          <a:p>
            <a:r>
              <a:rPr lang="en-US" sz="4500" dirty="0">
                <a:solidFill>
                  <a:schemeClr val="tx1"/>
                </a:solidFill>
              </a:rPr>
              <a:t>Apply what you learn in your classroom and bring back evidence of student learning </a:t>
            </a:r>
          </a:p>
          <a:p>
            <a:endParaRPr lang="en-US" dirty="0"/>
          </a:p>
          <a:p>
            <a:endParaRPr lang="en-US" dirty="0"/>
          </a:p>
        </p:txBody>
      </p:sp>
      <p:sp>
        <p:nvSpPr>
          <p:cNvPr id="6" name="Title 5"/>
          <p:cNvSpPr>
            <a:spLocks noGrp="1"/>
          </p:cNvSpPr>
          <p:nvPr>
            <p:ph type="title"/>
          </p:nvPr>
        </p:nvSpPr>
        <p:spPr/>
        <p:txBody>
          <a:bodyPr/>
          <a:lstStyle/>
          <a:p>
            <a:r>
              <a:rPr lang="en-US" dirty="0"/>
              <a:t>How does this drive our work?</a:t>
            </a:r>
          </a:p>
        </p:txBody>
      </p:sp>
      <p:sp>
        <p:nvSpPr>
          <p:cNvPr id="8" name="Rectangle 7"/>
          <p:cNvSpPr/>
          <p:nvPr/>
        </p:nvSpPr>
        <p:spPr>
          <a:xfrm>
            <a:off x="398463" y="4260014"/>
            <a:ext cx="10828672" cy="1491916"/>
          </a:xfrm>
          <a:prstGeom prst="rect">
            <a:avLst/>
          </a:prstGeom>
          <a:noFill/>
          <a:ln w="730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5030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4080289E-A2FF-0941-931A-EE1328331F47}" type="slidenum">
              <a:rPr lang="en-US" smtClean="0"/>
              <a:pPr/>
              <a:t>49</a:t>
            </a:fld>
            <a:endParaRPr lang="en-US" dirty="0"/>
          </a:p>
        </p:txBody>
      </p:sp>
      <p:sp>
        <p:nvSpPr>
          <p:cNvPr id="7" name="Text Placeholder 6"/>
          <p:cNvSpPr>
            <a:spLocks noGrp="1"/>
          </p:cNvSpPr>
          <p:nvPr>
            <p:ph type="body" sz="quarter" idx="10"/>
          </p:nvPr>
        </p:nvSpPr>
        <p:spPr/>
        <p:txBody>
          <a:bodyPr/>
          <a:lstStyle/>
          <a:p>
            <a:r>
              <a:rPr lang="en-US" sz="4500" b="1" dirty="0">
                <a:solidFill>
                  <a:schemeClr val="tx2"/>
                </a:solidFill>
              </a:rPr>
              <a:t>Re-read</a:t>
            </a:r>
            <a:r>
              <a:rPr lang="en-US" sz="4500" dirty="0">
                <a:solidFill>
                  <a:schemeClr val="tx1"/>
                </a:solidFill>
              </a:rPr>
              <a:t> section 2 entitled “Content-Specific Inquiry Cycles Improve Practice” on page 2</a:t>
            </a:r>
          </a:p>
          <a:p>
            <a:endParaRPr lang="en-US" sz="2500" dirty="0">
              <a:solidFill>
                <a:schemeClr val="tx1"/>
              </a:solidFill>
            </a:endParaRPr>
          </a:p>
          <a:p>
            <a:r>
              <a:rPr lang="en-US" sz="4500" b="1" dirty="0">
                <a:solidFill>
                  <a:schemeClr val="tx2"/>
                </a:solidFill>
              </a:rPr>
              <a:t>Discuss: </a:t>
            </a:r>
            <a:r>
              <a:rPr lang="en-US" sz="4500" dirty="0">
                <a:solidFill>
                  <a:schemeClr val="tx1"/>
                </a:solidFill>
              </a:rPr>
              <a:t>What do you think the authors mean by “inquiry cycles”? What evidence from the text supports your thinking?</a:t>
            </a:r>
          </a:p>
        </p:txBody>
      </p:sp>
      <p:sp>
        <p:nvSpPr>
          <p:cNvPr id="6" name="Title 5"/>
          <p:cNvSpPr>
            <a:spLocks noGrp="1"/>
          </p:cNvSpPr>
          <p:nvPr>
            <p:ph type="title"/>
          </p:nvPr>
        </p:nvSpPr>
        <p:spPr/>
        <p:txBody>
          <a:bodyPr/>
          <a:lstStyle/>
          <a:p>
            <a:r>
              <a:rPr lang="en-US" dirty="0"/>
              <a:t>Go Back to the Text</a:t>
            </a:r>
          </a:p>
        </p:txBody>
      </p:sp>
    </p:spTree>
    <p:extLst>
      <p:ext uri="{BB962C8B-B14F-4D97-AF65-F5344CB8AC3E}">
        <p14:creationId xmlns:p14="http://schemas.microsoft.com/office/powerpoint/2010/main" val="4299751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4"/>
          </p:nvPr>
        </p:nvSpPr>
        <p:spPr>
          <a:prstGeom prst="rect">
            <a:avLst/>
          </a:prstGeom>
        </p:spPr>
        <p:txBody>
          <a:bodyPr vert="horz" lIns="91440" tIns="45720" rIns="91440" bIns="45720" rtlCol="0" anchor="ctr"/>
          <a:lstStyle>
            <a:lvl1pPr algn="ctr">
              <a:defRPr sz="1600">
                <a:solidFill>
                  <a:schemeClr val="tx1"/>
                </a:solidFill>
                <a:latin typeface="Calibri"/>
                <a:ea typeface="Century" charset="0"/>
                <a:cs typeface="Calibri"/>
              </a:defRPr>
            </a:lvl1pPr>
          </a:lstStyle>
          <a:p>
            <a:fld id="{4080289E-A2FF-0941-931A-EE1328331F47}" type="slidenum">
              <a:rPr lang="en-US" smtClean="0"/>
              <a:pPr/>
              <a:t>5</a:t>
            </a:fld>
            <a:endParaRPr lang="en-US" dirty="0"/>
          </a:p>
        </p:txBody>
      </p:sp>
      <p:sp>
        <p:nvSpPr>
          <p:cNvPr id="4" name="Text Placeholder 3"/>
          <p:cNvSpPr>
            <a:spLocks noGrp="1"/>
          </p:cNvSpPr>
          <p:nvPr>
            <p:ph type="body" sz="quarter" idx="10"/>
          </p:nvPr>
        </p:nvSpPr>
        <p:spPr>
          <a:xfrm>
            <a:off x="398463" y="1049422"/>
            <a:ext cx="5184190" cy="4822825"/>
          </a:xfrm>
          <a:solidFill>
            <a:srgbClr val="FFFF00"/>
          </a:solidFill>
          <a:ln w="50800">
            <a:solidFill>
              <a:schemeClr val="accent1"/>
            </a:solidFill>
          </a:ln>
        </p:spPr>
        <p:txBody>
          <a:bodyPr/>
          <a:lstStyle/>
          <a:p>
            <a:r>
              <a:rPr lang="en-US" sz="5000" dirty="0"/>
              <a:t>INSERT PICTURE OF YOU WORKING WITH STUDENTS OR WITH TEACHERS</a:t>
            </a:r>
          </a:p>
        </p:txBody>
      </p:sp>
      <p:sp>
        <p:nvSpPr>
          <p:cNvPr id="3" name="Title 2"/>
          <p:cNvSpPr>
            <a:spLocks noGrp="1"/>
          </p:cNvSpPr>
          <p:nvPr>
            <p:ph type="title"/>
          </p:nvPr>
        </p:nvSpPr>
        <p:spPr/>
        <p:txBody>
          <a:bodyPr/>
          <a:lstStyle/>
          <a:p>
            <a:r>
              <a:rPr lang="en-US" dirty="0"/>
              <a:t>Meet Your Presenter</a:t>
            </a:r>
          </a:p>
        </p:txBody>
      </p:sp>
      <p:sp>
        <p:nvSpPr>
          <p:cNvPr id="2" name="TextBox 1"/>
          <p:cNvSpPr txBox="1"/>
          <p:nvPr/>
        </p:nvSpPr>
        <p:spPr>
          <a:xfrm>
            <a:off x="5919537" y="1303161"/>
            <a:ext cx="6272463" cy="4139595"/>
          </a:xfrm>
          <a:prstGeom prst="rect">
            <a:avLst/>
          </a:prstGeom>
          <a:noFill/>
        </p:spPr>
        <p:txBody>
          <a:bodyPr wrap="square" rtlCol="0">
            <a:spAutoFit/>
          </a:bodyPr>
          <a:lstStyle/>
          <a:p>
            <a:pPr marL="285750" indent="-285750">
              <a:buFont typeface="Arial" charset="0"/>
              <a:buChar char="•"/>
            </a:pPr>
            <a:r>
              <a:rPr lang="en-US" sz="3500" dirty="0">
                <a:latin typeface="Calibri" charset="0"/>
                <a:ea typeface="Calibri" charset="0"/>
                <a:cs typeface="Calibri" charset="0"/>
              </a:rPr>
              <a:t>YOUR NAME</a:t>
            </a:r>
          </a:p>
          <a:p>
            <a:pPr marL="285750" indent="-285750">
              <a:buFont typeface="Arial" charset="0"/>
              <a:buChar char="•"/>
            </a:pPr>
            <a:endParaRPr lang="en-US" sz="2000" dirty="0">
              <a:latin typeface="Calibri" charset="0"/>
              <a:ea typeface="Calibri" charset="0"/>
              <a:cs typeface="Calibri" charset="0"/>
            </a:endParaRPr>
          </a:p>
          <a:p>
            <a:pPr marL="285750" indent="-285750">
              <a:buFont typeface="Arial" charset="0"/>
              <a:buChar char="•"/>
            </a:pPr>
            <a:r>
              <a:rPr lang="en-US" sz="3500" dirty="0">
                <a:latin typeface="Calibri" charset="0"/>
                <a:ea typeface="Calibri" charset="0"/>
                <a:cs typeface="Calibri" charset="0"/>
              </a:rPr>
              <a:t>YOUR ROLE/TITLE AND ORGANIZATION</a:t>
            </a:r>
          </a:p>
          <a:p>
            <a:pPr marL="285750" indent="-285750">
              <a:buFont typeface="Arial" charset="0"/>
              <a:buChar char="•"/>
            </a:pPr>
            <a:endParaRPr lang="en-US" sz="2000" dirty="0">
              <a:latin typeface="Calibri" charset="0"/>
              <a:ea typeface="Calibri" charset="0"/>
              <a:cs typeface="Calibri" charset="0"/>
            </a:endParaRPr>
          </a:p>
          <a:p>
            <a:pPr marL="285750" indent="-285750">
              <a:buFont typeface="Arial" charset="0"/>
              <a:buChar char="•"/>
            </a:pPr>
            <a:r>
              <a:rPr lang="en-US" sz="3500" dirty="0">
                <a:latin typeface="Calibri" charset="0"/>
                <a:ea typeface="Calibri" charset="0"/>
                <a:cs typeface="Calibri" charset="0"/>
              </a:rPr>
              <a:t>BRIEF BACKGROUND </a:t>
            </a:r>
          </a:p>
          <a:p>
            <a:pPr marL="285750" indent="-285750">
              <a:buFont typeface="Arial" charset="0"/>
              <a:buChar char="•"/>
            </a:pPr>
            <a:endParaRPr lang="en-US" sz="2000" dirty="0">
              <a:latin typeface="Calibri" charset="0"/>
              <a:ea typeface="Calibri" charset="0"/>
              <a:cs typeface="Calibri" charset="0"/>
            </a:endParaRPr>
          </a:p>
          <a:p>
            <a:pPr marL="285750" indent="-285750">
              <a:buFont typeface="Arial" charset="0"/>
              <a:buChar char="•"/>
            </a:pPr>
            <a:r>
              <a:rPr lang="en-US" sz="3500" dirty="0">
                <a:latin typeface="Calibri" charset="0"/>
                <a:ea typeface="Calibri" charset="0"/>
                <a:cs typeface="Calibri" charset="0"/>
              </a:rPr>
              <a:t>FUN FACT</a:t>
            </a:r>
          </a:p>
          <a:p>
            <a:pPr marL="285750" indent="-285750">
              <a:buFont typeface="Arial" charset="0"/>
              <a:buChar char="•"/>
            </a:pPr>
            <a:endParaRPr lang="en-US" sz="2800" dirty="0">
              <a:latin typeface="Calibri" charset="0"/>
              <a:ea typeface="Calibri" charset="0"/>
              <a:cs typeface="Calibri" charset="0"/>
            </a:endParaRPr>
          </a:p>
        </p:txBody>
      </p:sp>
    </p:spTree>
    <p:extLst>
      <p:ext uri="{BB962C8B-B14F-4D97-AF65-F5344CB8AC3E}">
        <p14:creationId xmlns:p14="http://schemas.microsoft.com/office/powerpoint/2010/main" val="2428657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Shape 73"/>
          <p:cNvSpPr txBox="1">
            <a:spLocks noGrp="1"/>
          </p:cNvSpPr>
          <p:nvPr>
            <p:ph type="sldNum" idx="4294967295"/>
          </p:nvPr>
        </p:nvSpPr>
        <p:spPr>
          <a:xfrm>
            <a:off x="11227135" y="6313958"/>
            <a:ext cx="62928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50</a:t>
            </a:fld>
            <a:endParaRPr lang="en-US" sz="1800" dirty="0">
              <a:solidFill>
                <a:srgbClr val="5A5A5A"/>
              </a:solidFill>
              <a:latin typeface="Calibri"/>
              <a:ea typeface="Calibri"/>
              <a:cs typeface="Calibri"/>
              <a:sym typeface="Calibri"/>
            </a:endParaRPr>
          </a:p>
        </p:txBody>
      </p:sp>
      <p:sp>
        <p:nvSpPr>
          <p:cNvPr id="74" name="Shape 74"/>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a:spcBef>
                <a:spcPts val="0"/>
              </a:spcBef>
              <a:buClr>
                <a:schemeClr val="lt1"/>
              </a:buClr>
              <a:buSzPct val="25000"/>
            </a:pPr>
            <a:br>
              <a:rPr lang="en-US" sz="4000" b="0" i="0" u="none" strike="noStrike" cap="none" dirty="0">
                <a:solidFill>
                  <a:schemeClr val="lt1"/>
                </a:solidFill>
                <a:latin typeface="Calibri"/>
                <a:ea typeface="Calibri"/>
                <a:cs typeface="Calibri"/>
                <a:sym typeface="Calibri"/>
              </a:rPr>
            </a:br>
            <a:r>
              <a:rPr lang="en-US" dirty="0">
                <a:latin typeface="Calibri" panose="020F0502020204030204" pitchFamily="34" charset="0"/>
                <a:cs typeface="Calibri" panose="020F0502020204030204" pitchFamily="34" charset="0"/>
                <a:sym typeface="Calibri"/>
              </a:rPr>
              <a:t>The Inquiry Cycle</a:t>
            </a:r>
            <a:br>
              <a:rPr lang="en-US" dirty="0">
                <a:latin typeface="Calibri" panose="020F0502020204030204" pitchFamily="34" charset="0"/>
                <a:cs typeface="Calibri" panose="020F0502020204030204" pitchFamily="34" charset="0"/>
              </a:rPr>
            </a:br>
            <a:endParaRPr lang="en-US" sz="4000" i="0" u="none" strike="noStrike" cap="none" dirty="0">
              <a:solidFill>
                <a:schemeClr val="lt1"/>
              </a:solidFill>
              <a:latin typeface="Calibri"/>
              <a:ea typeface="Calibri"/>
              <a:cs typeface="Calibri"/>
              <a:sym typeface="Calibri"/>
            </a:endParaRPr>
          </a:p>
        </p:txBody>
      </p:sp>
      <p:sp>
        <p:nvSpPr>
          <p:cNvPr id="7" name="TextBox 6">
            <a:extLst>
              <a:ext uri="{FF2B5EF4-FFF2-40B4-BE49-F238E27FC236}">
                <a16:creationId xmlns:a16="http://schemas.microsoft.com/office/drawing/2014/main" id="{81B89E6D-3005-4B05-8D04-0E46CF58CDA1}"/>
              </a:ext>
            </a:extLst>
          </p:cNvPr>
          <p:cNvSpPr txBox="1"/>
          <p:nvPr/>
        </p:nvSpPr>
        <p:spPr>
          <a:xfrm>
            <a:off x="8485107" y="4203644"/>
            <a:ext cx="2878373" cy="369332"/>
          </a:xfrm>
          <a:prstGeom prst="rect">
            <a:avLst/>
          </a:prstGeom>
          <a:noFill/>
        </p:spPr>
        <p:txBody>
          <a:bodyPr wrap="square" rtlCol="0">
            <a:spAutoFit/>
          </a:bodyPr>
          <a:lstStyle/>
          <a:p>
            <a:r>
              <a:rPr lang="en-US" b="1" dirty="0">
                <a:solidFill>
                  <a:schemeClr val="tx2"/>
                </a:solidFill>
              </a:rPr>
              <a:t> .</a:t>
            </a:r>
          </a:p>
        </p:txBody>
      </p:sp>
      <p:pic>
        <p:nvPicPr>
          <p:cNvPr id="12" name="Picture 11"/>
          <p:cNvPicPr>
            <a:picLocks noChangeAspect="1"/>
          </p:cNvPicPr>
          <p:nvPr/>
        </p:nvPicPr>
        <p:blipFill>
          <a:blip r:embed="rId3"/>
          <a:stretch>
            <a:fillRect/>
          </a:stretch>
        </p:blipFill>
        <p:spPr>
          <a:xfrm>
            <a:off x="1682496" y="775243"/>
            <a:ext cx="8601433" cy="5297668"/>
          </a:xfrm>
          <a:prstGeom prst="rect">
            <a:avLst/>
          </a:prstGeom>
        </p:spPr>
      </p:pic>
      <p:sp>
        <p:nvSpPr>
          <p:cNvPr id="4" name="TextBox 3"/>
          <p:cNvSpPr txBox="1"/>
          <p:nvPr/>
        </p:nvSpPr>
        <p:spPr>
          <a:xfrm>
            <a:off x="4591302" y="2480299"/>
            <a:ext cx="2560320" cy="1169551"/>
          </a:xfrm>
          <a:prstGeom prst="rect">
            <a:avLst/>
          </a:prstGeom>
          <a:noFill/>
        </p:spPr>
        <p:txBody>
          <a:bodyPr wrap="square" rtlCol="0">
            <a:spAutoFit/>
          </a:bodyPr>
          <a:lstStyle/>
          <a:p>
            <a:pPr algn="ctr"/>
            <a:r>
              <a:rPr lang="en-US" sz="3500" b="1" dirty="0">
                <a:solidFill>
                  <a:schemeClr val="bg1"/>
                </a:solidFill>
                <a:latin typeface="Calibri" charset="0"/>
                <a:ea typeface="Calibri" charset="0"/>
                <a:cs typeface="Calibri" charset="0"/>
              </a:rPr>
              <a:t>Inquiry </a:t>
            </a:r>
          </a:p>
          <a:p>
            <a:pPr algn="ctr"/>
            <a:r>
              <a:rPr lang="en-US" sz="3500" b="1" dirty="0">
                <a:solidFill>
                  <a:schemeClr val="bg1"/>
                </a:solidFill>
                <a:latin typeface="Calibri" charset="0"/>
                <a:ea typeface="Calibri" charset="0"/>
                <a:cs typeface="Calibri" charset="0"/>
              </a:rPr>
              <a:t>Cycle</a:t>
            </a:r>
          </a:p>
        </p:txBody>
      </p:sp>
      <p:sp>
        <p:nvSpPr>
          <p:cNvPr id="3" name="Rectangle 2"/>
          <p:cNvSpPr/>
          <p:nvPr/>
        </p:nvSpPr>
        <p:spPr>
          <a:xfrm>
            <a:off x="4591302" y="4855347"/>
            <a:ext cx="3301414" cy="1145375"/>
          </a:xfrm>
          <a:prstGeom prst="rect">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8" name="Straight Arrow Connector 7"/>
          <p:cNvCxnSpPr/>
          <p:nvPr/>
        </p:nvCxnSpPr>
        <p:spPr>
          <a:xfrm flipH="1" flipV="1">
            <a:off x="9541330" y="4610224"/>
            <a:ext cx="986591" cy="354560"/>
          </a:xfrm>
          <a:prstGeom prst="straightConnector1">
            <a:avLst/>
          </a:prstGeom>
          <a:ln w="6032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10034626" y="4945825"/>
            <a:ext cx="2207090" cy="1015663"/>
          </a:xfrm>
          <a:prstGeom prst="rect">
            <a:avLst/>
          </a:prstGeom>
          <a:noFill/>
        </p:spPr>
        <p:txBody>
          <a:bodyPr wrap="square" rtlCol="0">
            <a:spAutoFit/>
          </a:bodyPr>
          <a:lstStyle/>
          <a:p>
            <a:r>
              <a:rPr lang="en-US" sz="3000" b="1" dirty="0">
                <a:solidFill>
                  <a:srgbClr val="FF0000"/>
                </a:solidFill>
                <a:latin typeface="Calibri" charset="0"/>
                <a:ea typeface="Calibri" charset="0"/>
                <a:cs typeface="Calibri" charset="0"/>
              </a:rPr>
              <a:t>Most PD stops here</a:t>
            </a:r>
          </a:p>
        </p:txBody>
      </p:sp>
    </p:spTree>
    <p:extLst>
      <p:ext uri="{BB962C8B-B14F-4D97-AF65-F5344CB8AC3E}">
        <p14:creationId xmlns:p14="http://schemas.microsoft.com/office/powerpoint/2010/main" val="287032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51</a:t>
            </a:fld>
            <a:endParaRPr lang="en-US" dirty="0"/>
          </a:p>
        </p:txBody>
      </p:sp>
      <p:sp>
        <p:nvSpPr>
          <p:cNvPr id="3" name="Text Placeholder 2"/>
          <p:cNvSpPr>
            <a:spLocks noGrp="1"/>
          </p:cNvSpPr>
          <p:nvPr>
            <p:ph type="body" sz="quarter" idx="10"/>
          </p:nvPr>
        </p:nvSpPr>
        <p:spPr/>
        <p:txBody>
          <a:bodyPr/>
          <a:lstStyle/>
          <a:p>
            <a:pPr marL="0" indent="0" algn="ctr">
              <a:buNone/>
            </a:pPr>
            <a:endParaRPr lang="en-US" sz="6000" dirty="0"/>
          </a:p>
          <a:p>
            <a:pPr marL="0" indent="0" algn="ctr">
              <a:buNone/>
            </a:pPr>
            <a:r>
              <a:rPr lang="en-US" sz="6000" dirty="0">
                <a:solidFill>
                  <a:schemeClr val="tx1"/>
                </a:solidFill>
              </a:rPr>
              <a:t>We engage in inquiry cycles ALL THE TIME!</a:t>
            </a:r>
          </a:p>
        </p:txBody>
      </p:sp>
      <p:sp>
        <p:nvSpPr>
          <p:cNvPr id="4" name="Title 3"/>
          <p:cNvSpPr>
            <a:spLocks noGrp="1"/>
          </p:cNvSpPr>
          <p:nvPr>
            <p:ph type="title"/>
          </p:nvPr>
        </p:nvSpPr>
        <p:spPr/>
        <p:txBody>
          <a:bodyPr/>
          <a:lstStyle/>
          <a:p>
            <a:r>
              <a:rPr lang="en-US" dirty="0"/>
              <a:t>Guess what?</a:t>
            </a:r>
          </a:p>
        </p:txBody>
      </p:sp>
    </p:spTree>
    <p:extLst>
      <p:ext uri="{BB962C8B-B14F-4D97-AF65-F5344CB8AC3E}">
        <p14:creationId xmlns:p14="http://schemas.microsoft.com/office/powerpoint/2010/main" val="6616150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4080289E-A2FF-0941-931A-EE1328331F47}" type="slidenum">
              <a:rPr lang="en-US" smtClean="0"/>
              <a:pPr/>
              <a:t>52</a:t>
            </a:fld>
            <a:endParaRPr lang="en-US" dirty="0"/>
          </a:p>
        </p:txBody>
      </p:sp>
      <p:sp>
        <p:nvSpPr>
          <p:cNvPr id="7" name="Text Placeholder 6"/>
          <p:cNvSpPr>
            <a:spLocks noGrp="1"/>
          </p:cNvSpPr>
          <p:nvPr>
            <p:ph type="body" sz="quarter" idx="10"/>
          </p:nvPr>
        </p:nvSpPr>
        <p:spPr/>
        <p:txBody>
          <a:bodyPr/>
          <a:lstStyle/>
          <a:p>
            <a:r>
              <a:rPr lang="en-US" sz="3500" b="1" dirty="0">
                <a:solidFill>
                  <a:schemeClr val="tx2"/>
                </a:solidFill>
              </a:rPr>
              <a:t>Independently read</a:t>
            </a:r>
            <a:r>
              <a:rPr lang="en-US" sz="3500" dirty="0">
                <a:solidFill>
                  <a:schemeClr val="tx1"/>
                </a:solidFill>
              </a:rPr>
              <a:t> the “Real Life Inquiry Cycle” example in your note-catcher</a:t>
            </a:r>
          </a:p>
          <a:p>
            <a:r>
              <a:rPr lang="en-US" sz="3500" b="1" dirty="0">
                <a:solidFill>
                  <a:schemeClr val="tx2"/>
                </a:solidFill>
              </a:rPr>
              <a:t>With a partner: Annotate</a:t>
            </a:r>
            <a:r>
              <a:rPr lang="en-US" sz="3500" dirty="0">
                <a:solidFill>
                  <a:schemeClr val="tx1"/>
                </a:solidFill>
              </a:rPr>
              <a:t> the example by labeling where you see evidence of each stage of the inquiry cycle:</a:t>
            </a:r>
          </a:p>
          <a:p>
            <a:pPr marL="971550" lvl="1" indent="-514350">
              <a:buClr>
                <a:schemeClr val="tx2"/>
              </a:buClr>
              <a:buFont typeface="+mj-lt"/>
              <a:buAutoNum type="arabicPeriod"/>
            </a:pPr>
            <a:r>
              <a:rPr lang="en-US" sz="3500" dirty="0">
                <a:solidFill>
                  <a:schemeClr val="tx1"/>
                </a:solidFill>
              </a:rPr>
              <a:t>Identify needs</a:t>
            </a:r>
          </a:p>
          <a:p>
            <a:pPr marL="971550" lvl="1" indent="-514350">
              <a:buClr>
                <a:schemeClr val="tx2"/>
              </a:buClr>
              <a:buFont typeface="+mj-lt"/>
              <a:buAutoNum type="arabicPeriod"/>
            </a:pPr>
            <a:r>
              <a:rPr lang="en-US" sz="3500" dirty="0">
                <a:solidFill>
                  <a:schemeClr val="tx1"/>
                </a:solidFill>
              </a:rPr>
              <a:t>Learn new content</a:t>
            </a:r>
          </a:p>
          <a:p>
            <a:pPr marL="971550" lvl="1" indent="-514350">
              <a:buClr>
                <a:schemeClr val="tx2"/>
              </a:buClr>
              <a:buFont typeface="+mj-lt"/>
              <a:buAutoNum type="arabicPeriod"/>
            </a:pPr>
            <a:r>
              <a:rPr lang="en-US" sz="3500" dirty="0">
                <a:solidFill>
                  <a:schemeClr val="tx1"/>
                </a:solidFill>
              </a:rPr>
              <a:t>Try it!</a:t>
            </a:r>
          </a:p>
          <a:p>
            <a:pPr marL="971550" lvl="1" indent="-514350">
              <a:buClr>
                <a:schemeClr val="tx2"/>
              </a:buClr>
              <a:buFont typeface="+mj-lt"/>
              <a:buAutoNum type="arabicPeriod"/>
            </a:pPr>
            <a:r>
              <a:rPr lang="en-US" sz="3500" dirty="0">
                <a:solidFill>
                  <a:schemeClr val="tx1"/>
                </a:solidFill>
              </a:rPr>
              <a:t>Collect evidence</a:t>
            </a:r>
          </a:p>
          <a:p>
            <a:pPr marL="971550" lvl="1" indent="-514350">
              <a:buClr>
                <a:schemeClr val="tx2"/>
              </a:buClr>
              <a:buFont typeface="+mj-lt"/>
              <a:buAutoNum type="arabicPeriod"/>
            </a:pPr>
            <a:r>
              <a:rPr lang="en-US" sz="3500" dirty="0">
                <a:solidFill>
                  <a:schemeClr val="tx1"/>
                </a:solidFill>
              </a:rPr>
              <a:t>Discuss evidence with peers</a:t>
            </a:r>
          </a:p>
        </p:txBody>
      </p:sp>
      <p:sp>
        <p:nvSpPr>
          <p:cNvPr id="6" name="Title 5"/>
          <p:cNvSpPr>
            <a:spLocks noGrp="1"/>
          </p:cNvSpPr>
          <p:nvPr>
            <p:ph type="title"/>
          </p:nvPr>
        </p:nvSpPr>
        <p:spPr/>
        <p:txBody>
          <a:bodyPr/>
          <a:lstStyle/>
          <a:p>
            <a:r>
              <a:rPr lang="en-US" dirty="0"/>
              <a:t>A Real Life Inquiry Cycle</a:t>
            </a:r>
          </a:p>
        </p:txBody>
      </p:sp>
    </p:spTree>
    <p:extLst>
      <p:ext uri="{BB962C8B-B14F-4D97-AF65-F5344CB8AC3E}">
        <p14:creationId xmlns:p14="http://schemas.microsoft.com/office/powerpoint/2010/main" val="118986525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4080289E-A2FF-0941-931A-EE1328331F47}" type="slidenum">
              <a:rPr lang="en-US" smtClean="0"/>
              <a:pPr/>
              <a:t>53</a:t>
            </a:fld>
            <a:endParaRPr lang="en-US" dirty="0"/>
          </a:p>
        </p:txBody>
      </p:sp>
      <p:sp>
        <p:nvSpPr>
          <p:cNvPr id="7" name="Text Placeholder 6"/>
          <p:cNvSpPr>
            <a:spLocks noGrp="1"/>
          </p:cNvSpPr>
          <p:nvPr>
            <p:ph type="body" sz="quarter" idx="10"/>
          </p:nvPr>
        </p:nvSpPr>
        <p:spPr/>
        <p:txBody>
          <a:bodyPr/>
          <a:lstStyle/>
          <a:p>
            <a:pPr marL="0" indent="0">
              <a:buNone/>
            </a:pPr>
            <a:r>
              <a:rPr lang="en-US" sz="2200" dirty="0"/>
              <a:t>After working in my garden all day, I poured myself a glass of sweet tea and sat on my porch to admire my work.  That evening I went to bed exhausted, but feeling proud of what I had accomplished that day.  Imagine my disappointment when I woke up the next morning to realize that a family of deer had been admiring my garden all night.  I counted at least a dozen plants with nibbled leaves and missing flowers.  I wondered, ”how could I keep deer from eating the flowers in my garden?”  I set out to do some research.  I found books, blogs, and articles all about gardening tips and specifically, how to keep animals out of your garden.  I learned that I had a few options: put up a small fence or chicken wire, use a repellant, or plant things like oregano or garlic in between my flowers since deer don’t like those.  After some careful research I decided to purchase a well-reviewed repellant on Amazon.  I followed the directions and sprinkled the pellets all around my garden. For the next week, I took pictures every morning to monitor whether the deer were continuing to visit and munch on my garden.  I noticed that there were no changes in my garden over the next several days – it looks like the repellant worked!  However, I also noticed and disliked the very strong odor that the repellant gave off.  I was discussing this with my neighbor and he mentioned another brand of repellant that he uses that doesn’t have any odor!  I am going to order some today!</a:t>
            </a:r>
          </a:p>
          <a:p>
            <a:endParaRPr lang="en-US" dirty="0"/>
          </a:p>
        </p:txBody>
      </p:sp>
      <p:sp>
        <p:nvSpPr>
          <p:cNvPr id="6" name="Title 5"/>
          <p:cNvSpPr>
            <a:spLocks noGrp="1"/>
          </p:cNvSpPr>
          <p:nvPr>
            <p:ph type="title"/>
          </p:nvPr>
        </p:nvSpPr>
        <p:spPr/>
        <p:txBody>
          <a:bodyPr/>
          <a:lstStyle/>
          <a:p>
            <a:r>
              <a:rPr lang="en-US" dirty="0"/>
              <a:t>A Real Life Inquiry Cycle</a:t>
            </a:r>
          </a:p>
        </p:txBody>
      </p:sp>
    </p:spTree>
    <p:extLst>
      <p:ext uri="{BB962C8B-B14F-4D97-AF65-F5344CB8AC3E}">
        <p14:creationId xmlns:p14="http://schemas.microsoft.com/office/powerpoint/2010/main" val="178478327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4080289E-A2FF-0941-931A-EE1328331F47}" type="slidenum">
              <a:rPr lang="en-US" smtClean="0"/>
              <a:pPr/>
              <a:t>54</a:t>
            </a:fld>
            <a:endParaRPr lang="en-US" dirty="0"/>
          </a:p>
        </p:txBody>
      </p:sp>
      <p:sp>
        <p:nvSpPr>
          <p:cNvPr id="7" name="Text Placeholder 6"/>
          <p:cNvSpPr>
            <a:spLocks noGrp="1"/>
          </p:cNvSpPr>
          <p:nvPr>
            <p:ph type="body" sz="quarter" idx="10"/>
          </p:nvPr>
        </p:nvSpPr>
        <p:spPr>
          <a:xfrm>
            <a:off x="1024106" y="1865053"/>
            <a:ext cx="4606674" cy="3065379"/>
          </a:xfrm>
        </p:spPr>
        <p:txBody>
          <a:bodyPr/>
          <a:lstStyle/>
          <a:p>
            <a:pPr marL="0" indent="0" algn="ctr">
              <a:buNone/>
            </a:pPr>
            <a:r>
              <a:rPr lang="en-US" sz="5000" dirty="0">
                <a:solidFill>
                  <a:schemeClr val="tx1"/>
                </a:solidFill>
              </a:rPr>
              <a:t>“How can I keep deer from eating the flowers in my garden?”</a:t>
            </a:r>
          </a:p>
        </p:txBody>
      </p:sp>
      <p:sp>
        <p:nvSpPr>
          <p:cNvPr id="6" name="Title 5"/>
          <p:cNvSpPr>
            <a:spLocks noGrp="1"/>
          </p:cNvSpPr>
          <p:nvPr>
            <p:ph type="title"/>
          </p:nvPr>
        </p:nvSpPr>
        <p:spPr/>
        <p:txBody>
          <a:bodyPr/>
          <a:lstStyle/>
          <a:p>
            <a:r>
              <a:rPr lang="en-US" dirty="0"/>
              <a:t>All Good Inquiry Cycles Start With a Question</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30190" y="872351"/>
            <a:ext cx="4611586" cy="5050785"/>
          </a:xfrm>
          <a:prstGeom prst="rect">
            <a:avLst/>
          </a:prstGeom>
        </p:spPr>
      </p:pic>
    </p:spTree>
    <p:extLst>
      <p:ext uri="{BB962C8B-B14F-4D97-AF65-F5344CB8AC3E}">
        <p14:creationId xmlns:p14="http://schemas.microsoft.com/office/powerpoint/2010/main" val="37984395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4080289E-A2FF-0941-931A-EE1328331F47}" type="slidenum">
              <a:rPr lang="en-US" smtClean="0"/>
              <a:pPr/>
              <a:t>55</a:t>
            </a:fld>
            <a:endParaRPr lang="en-US" dirty="0"/>
          </a:p>
        </p:txBody>
      </p:sp>
      <p:sp>
        <p:nvSpPr>
          <p:cNvPr id="7" name="Text Placeholder 6"/>
          <p:cNvSpPr>
            <a:spLocks noGrp="1"/>
          </p:cNvSpPr>
          <p:nvPr>
            <p:ph type="body" sz="quarter" idx="10"/>
          </p:nvPr>
        </p:nvSpPr>
        <p:spPr>
          <a:xfrm>
            <a:off x="5462337" y="1124044"/>
            <a:ext cx="6394079" cy="4822825"/>
          </a:xfrm>
        </p:spPr>
        <p:txBody>
          <a:bodyPr/>
          <a:lstStyle/>
          <a:p>
            <a:pPr marL="514350" lvl="0" indent="-514350">
              <a:buFont typeface="+mj-lt"/>
              <a:buAutoNum type="arabicParenR"/>
            </a:pPr>
            <a:r>
              <a:rPr lang="en-US" sz="3200" dirty="0">
                <a:solidFill>
                  <a:schemeClr val="tx1"/>
                </a:solidFill>
              </a:rPr>
              <a:t>Can my students cite relevant and specific textual evidence to support conclusions drawn from a text? What instructional moves can I make to support them?</a:t>
            </a:r>
          </a:p>
          <a:p>
            <a:pPr marL="514350" lvl="0" indent="-514350">
              <a:buFont typeface="+mj-lt"/>
              <a:buAutoNum type="arabicParenR"/>
            </a:pPr>
            <a:endParaRPr lang="en-US" sz="1000" dirty="0">
              <a:solidFill>
                <a:schemeClr val="tx1"/>
              </a:solidFill>
            </a:endParaRPr>
          </a:p>
          <a:p>
            <a:pPr marL="514350" lvl="0" indent="-514350">
              <a:buFont typeface="+mj-lt"/>
              <a:buAutoNum type="arabicParenR"/>
            </a:pPr>
            <a:r>
              <a:rPr lang="en-US" sz="3200" dirty="0">
                <a:solidFill>
                  <a:schemeClr val="tx1"/>
                </a:solidFill>
              </a:rPr>
              <a:t>Can my students express their understanding of complex texts through writing? What instructional moves can I make to support them?</a:t>
            </a:r>
          </a:p>
          <a:p>
            <a:pPr lvl="0"/>
            <a:endParaRPr lang="en-US" dirty="0">
              <a:solidFill>
                <a:schemeClr val="tx1"/>
              </a:solidFill>
            </a:endParaRPr>
          </a:p>
          <a:p>
            <a:endParaRPr lang="en-US" dirty="0"/>
          </a:p>
        </p:txBody>
      </p:sp>
      <p:sp>
        <p:nvSpPr>
          <p:cNvPr id="6" name="Title 5"/>
          <p:cNvSpPr>
            <a:spLocks noGrp="1"/>
          </p:cNvSpPr>
          <p:nvPr>
            <p:ph type="title"/>
          </p:nvPr>
        </p:nvSpPr>
        <p:spPr/>
        <p:txBody>
          <a:bodyPr/>
          <a:lstStyle/>
          <a:p>
            <a:r>
              <a:rPr lang="en-US" dirty="0"/>
              <a:t>In Our Case</a:t>
            </a:r>
            <a:r>
              <a:rPr lang="is-IS"/>
              <a:t>…</a:t>
            </a:r>
            <a:endParaRPr lang="en-US" dirty="0"/>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5235" y="932416"/>
            <a:ext cx="4207711" cy="5014453"/>
          </a:xfrm>
          <a:prstGeom prst="rect">
            <a:avLst/>
          </a:prstGeom>
        </p:spPr>
      </p:pic>
    </p:spTree>
    <p:extLst>
      <p:ext uri="{BB962C8B-B14F-4D97-AF65-F5344CB8AC3E}">
        <p14:creationId xmlns:p14="http://schemas.microsoft.com/office/powerpoint/2010/main" val="160772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4080289E-A2FF-0941-931A-EE1328331F47}" type="slidenum">
              <a:rPr lang="en-US" smtClean="0"/>
              <a:pPr/>
              <a:t>56</a:t>
            </a:fld>
            <a:endParaRPr lang="en-US" dirty="0"/>
          </a:p>
        </p:txBody>
      </p:sp>
      <p:sp>
        <p:nvSpPr>
          <p:cNvPr id="7" name="Text Placeholder 6"/>
          <p:cNvSpPr>
            <a:spLocks noGrp="1"/>
          </p:cNvSpPr>
          <p:nvPr>
            <p:ph type="body" sz="quarter" idx="10"/>
          </p:nvPr>
        </p:nvSpPr>
        <p:spPr>
          <a:xfrm>
            <a:off x="5582653" y="1193800"/>
            <a:ext cx="6199772" cy="4822825"/>
          </a:xfrm>
        </p:spPr>
        <p:txBody>
          <a:bodyPr/>
          <a:lstStyle/>
          <a:p>
            <a:r>
              <a:rPr lang="en-US" sz="4100" b="1" dirty="0">
                <a:solidFill>
                  <a:schemeClr val="tx2"/>
                </a:solidFill>
              </a:rPr>
              <a:t>Review</a:t>
            </a:r>
            <a:r>
              <a:rPr lang="en-US" sz="4100" dirty="0">
                <a:solidFill>
                  <a:schemeClr val="tx1"/>
                </a:solidFill>
              </a:rPr>
              <a:t> our yearlong scope and sequence</a:t>
            </a:r>
          </a:p>
          <a:p>
            <a:endParaRPr lang="en-US" sz="1500" dirty="0">
              <a:solidFill>
                <a:schemeClr val="tx1"/>
              </a:solidFill>
            </a:endParaRPr>
          </a:p>
          <a:p>
            <a:pPr marL="0" indent="0" algn="ctr">
              <a:buNone/>
            </a:pPr>
            <a:r>
              <a:rPr lang="en-US" sz="4100" b="1" dirty="0">
                <a:solidFill>
                  <a:schemeClr val="tx2"/>
                </a:solidFill>
              </a:rPr>
              <a:t>Look for/Annotate:</a:t>
            </a:r>
          </a:p>
          <a:p>
            <a:pPr marL="457200" lvl="1" indent="0">
              <a:buNone/>
            </a:pPr>
            <a:r>
              <a:rPr lang="en-US" sz="4000" dirty="0">
                <a:solidFill>
                  <a:schemeClr val="tx1"/>
                </a:solidFill>
              </a:rPr>
              <a:t>Evidence of inquiry cycles</a:t>
            </a:r>
          </a:p>
          <a:p>
            <a:pPr marL="457200" lvl="1" indent="0">
              <a:buNone/>
            </a:pPr>
            <a:r>
              <a:rPr lang="en-US" sz="4000" dirty="0">
                <a:solidFill>
                  <a:schemeClr val="tx1"/>
                </a:solidFill>
              </a:rPr>
              <a:t>Topics you are most excited about</a:t>
            </a:r>
          </a:p>
          <a:p>
            <a:pPr marL="457200" lvl="1" indent="0">
              <a:buNone/>
            </a:pPr>
            <a:r>
              <a:rPr lang="en-US" sz="4000" dirty="0">
                <a:solidFill>
                  <a:schemeClr val="tx1"/>
                </a:solidFill>
              </a:rPr>
              <a:t>Topics that are new to you</a:t>
            </a:r>
          </a:p>
          <a:p>
            <a:endParaRPr lang="en-US" sz="1000" dirty="0">
              <a:solidFill>
                <a:schemeClr val="tx1"/>
              </a:solidFill>
            </a:endParaRPr>
          </a:p>
        </p:txBody>
      </p:sp>
      <p:sp>
        <p:nvSpPr>
          <p:cNvPr id="6" name="Title 5"/>
          <p:cNvSpPr>
            <a:spLocks noGrp="1"/>
          </p:cNvSpPr>
          <p:nvPr>
            <p:ph type="title"/>
          </p:nvPr>
        </p:nvSpPr>
        <p:spPr/>
        <p:txBody>
          <a:bodyPr/>
          <a:lstStyle/>
          <a:p>
            <a:r>
              <a:rPr lang="en-US" dirty="0"/>
              <a:t>What will this look like?</a:t>
            </a:r>
          </a:p>
        </p:txBody>
      </p:sp>
      <p:sp>
        <p:nvSpPr>
          <p:cNvPr id="9" name="TextBox 8"/>
          <p:cNvSpPr txBox="1"/>
          <p:nvPr/>
        </p:nvSpPr>
        <p:spPr>
          <a:xfrm>
            <a:off x="5269581" y="3308191"/>
            <a:ext cx="826419" cy="2554545"/>
          </a:xfrm>
          <a:prstGeom prst="rect">
            <a:avLst/>
          </a:prstGeom>
          <a:noFill/>
        </p:spPr>
        <p:txBody>
          <a:bodyPr wrap="square" rtlCol="0">
            <a:spAutoFit/>
          </a:bodyPr>
          <a:lstStyle/>
          <a:p>
            <a:pPr algn="ctr"/>
            <a:r>
              <a:rPr lang="en-US" sz="4000" b="1" dirty="0">
                <a:solidFill>
                  <a:schemeClr val="tx2"/>
                </a:solidFill>
                <a:latin typeface="Calibri" charset="0"/>
                <a:ea typeface="Calibri" charset="0"/>
                <a:cs typeface="Calibri" charset="0"/>
              </a:rPr>
              <a:t>IC</a:t>
            </a:r>
          </a:p>
          <a:p>
            <a:pPr algn="ctr"/>
            <a:endParaRPr lang="en-US" sz="1000" b="1" dirty="0">
              <a:solidFill>
                <a:schemeClr val="tx2"/>
              </a:solidFill>
              <a:latin typeface="Calibri" charset="0"/>
              <a:ea typeface="Calibri" charset="0"/>
              <a:cs typeface="Calibri" charset="0"/>
            </a:endParaRPr>
          </a:p>
          <a:p>
            <a:pPr algn="ctr"/>
            <a:r>
              <a:rPr lang="en-US" sz="4000" b="1" dirty="0">
                <a:solidFill>
                  <a:schemeClr val="tx2"/>
                </a:solidFill>
                <a:latin typeface="Calibri" charset="0"/>
                <a:ea typeface="Calibri" charset="0"/>
                <a:cs typeface="Calibri" charset="0"/>
              </a:rPr>
              <a:t>!</a:t>
            </a:r>
          </a:p>
          <a:p>
            <a:pPr algn="ctr"/>
            <a:endParaRPr lang="en-US" sz="2500" b="1" dirty="0">
              <a:solidFill>
                <a:schemeClr val="tx2"/>
              </a:solidFill>
              <a:latin typeface="Calibri" charset="0"/>
              <a:ea typeface="Calibri" charset="0"/>
              <a:cs typeface="Calibri" charset="0"/>
            </a:endParaRPr>
          </a:p>
          <a:p>
            <a:pPr algn="ctr"/>
            <a:r>
              <a:rPr lang="en-US" sz="4000" b="1" dirty="0">
                <a:solidFill>
                  <a:schemeClr val="tx2"/>
                </a:solidFill>
                <a:latin typeface="Calibri" charset="0"/>
                <a:ea typeface="Calibri" charset="0"/>
                <a:cs typeface="Calibri" charset="0"/>
              </a:rPr>
              <a:t>?</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9221" y="1031058"/>
            <a:ext cx="3975195" cy="4839368"/>
          </a:xfrm>
          <a:prstGeom prst="rect">
            <a:avLst/>
          </a:prstGeom>
          <a:ln w="47625">
            <a:solidFill>
              <a:schemeClr val="accent1"/>
            </a:solidFill>
          </a:ln>
        </p:spPr>
      </p:pic>
    </p:spTree>
    <p:extLst>
      <p:ext uri="{BB962C8B-B14F-4D97-AF65-F5344CB8AC3E}">
        <p14:creationId xmlns:p14="http://schemas.microsoft.com/office/powerpoint/2010/main" val="95997915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4080289E-A2FF-0941-931A-EE1328331F47}" type="slidenum">
              <a:rPr lang="en-US" smtClean="0"/>
              <a:pPr/>
              <a:t>57</a:t>
            </a:fld>
            <a:endParaRPr lang="en-US" dirty="0"/>
          </a:p>
        </p:txBody>
      </p:sp>
      <p:sp>
        <p:nvSpPr>
          <p:cNvPr id="7" name="Text Placeholder 6"/>
          <p:cNvSpPr>
            <a:spLocks noGrp="1"/>
          </p:cNvSpPr>
          <p:nvPr>
            <p:ph type="body" sz="quarter" idx="10"/>
          </p:nvPr>
        </p:nvSpPr>
        <p:spPr/>
        <p:txBody>
          <a:bodyPr/>
          <a:lstStyle/>
          <a:p>
            <a:pPr marL="0" indent="0" algn="ctr">
              <a:buNone/>
            </a:pPr>
            <a:r>
              <a:rPr lang="en-US" sz="4500" b="1" dirty="0">
                <a:solidFill>
                  <a:schemeClr val="tx2"/>
                </a:solidFill>
              </a:rPr>
              <a:t>Discuss:</a:t>
            </a:r>
          </a:p>
          <a:p>
            <a:r>
              <a:rPr lang="en-US" sz="4500" dirty="0">
                <a:solidFill>
                  <a:schemeClr val="tx1"/>
                </a:solidFill>
              </a:rPr>
              <a:t>Where and how do you see evidence of inquiry cycles?</a:t>
            </a:r>
          </a:p>
          <a:p>
            <a:r>
              <a:rPr lang="en-US" sz="4500" dirty="0">
                <a:solidFill>
                  <a:schemeClr val="tx1"/>
                </a:solidFill>
              </a:rPr>
              <a:t>What content are you most excited about? Why?</a:t>
            </a:r>
          </a:p>
          <a:p>
            <a:r>
              <a:rPr lang="en-US" sz="4500" dirty="0">
                <a:solidFill>
                  <a:schemeClr val="tx1"/>
                </a:solidFill>
              </a:rPr>
              <a:t>Which topics feel new to you?</a:t>
            </a:r>
          </a:p>
        </p:txBody>
      </p:sp>
      <p:sp>
        <p:nvSpPr>
          <p:cNvPr id="6" name="Title 5"/>
          <p:cNvSpPr>
            <a:spLocks noGrp="1"/>
          </p:cNvSpPr>
          <p:nvPr>
            <p:ph type="title"/>
          </p:nvPr>
        </p:nvSpPr>
        <p:spPr/>
        <p:txBody>
          <a:bodyPr/>
          <a:lstStyle/>
          <a:p>
            <a:r>
              <a:rPr lang="en-US" dirty="0"/>
              <a:t>Let’s Discuss!</a:t>
            </a:r>
          </a:p>
        </p:txBody>
      </p:sp>
    </p:spTree>
    <p:extLst>
      <p:ext uri="{BB962C8B-B14F-4D97-AF65-F5344CB8AC3E}">
        <p14:creationId xmlns:p14="http://schemas.microsoft.com/office/powerpoint/2010/main" val="209448659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7500" b="1" dirty="0"/>
              <a:t>Take a break!</a:t>
            </a:r>
          </a:p>
        </p:txBody>
      </p:sp>
    </p:spTree>
    <p:extLst>
      <p:ext uri="{BB962C8B-B14F-4D97-AF65-F5344CB8AC3E}">
        <p14:creationId xmlns:p14="http://schemas.microsoft.com/office/powerpoint/2010/main" val="208688969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Experiencing the Instructional Shifts </a:t>
            </a:r>
          </a:p>
        </p:txBody>
      </p:sp>
    </p:spTree>
    <p:extLst>
      <p:ext uri="{BB962C8B-B14F-4D97-AF65-F5344CB8AC3E}">
        <p14:creationId xmlns:p14="http://schemas.microsoft.com/office/powerpoint/2010/main" val="8848019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Shape 116"/>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6</a:t>
            </a:fld>
            <a:endParaRPr lang="en-US" sz="1600">
              <a:solidFill>
                <a:schemeClr val="dk1"/>
              </a:solidFill>
              <a:latin typeface="Calibri"/>
              <a:ea typeface="Calibri"/>
              <a:cs typeface="Calibri"/>
              <a:sym typeface="Calibri"/>
            </a:endParaRPr>
          </a:p>
        </p:txBody>
      </p:sp>
      <p:sp>
        <p:nvSpPr>
          <p:cNvPr id="117" name="Shape 117"/>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marL="0" marR="0" lvl="0" indent="-279400" algn="l" rtl="0">
              <a:lnSpc>
                <a:spcPct val="90000"/>
              </a:lnSpc>
              <a:spcBef>
                <a:spcPts val="0"/>
              </a:spcBef>
              <a:buClr>
                <a:schemeClr val="lt1"/>
              </a:buClr>
              <a:buSzPct val="100000"/>
              <a:buFont typeface="Calibri"/>
              <a:buNone/>
            </a:pPr>
            <a:r>
              <a:rPr lang="en-US" sz="4400" b="0" i="0" u="none" strike="noStrike" cap="none" dirty="0">
                <a:solidFill>
                  <a:schemeClr val="lt1"/>
                </a:solidFill>
                <a:latin typeface="Calibri"/>
                <a:ea typeface="Calibri"/>
                <a:cs typeface="Calibri"/>
                <a:sym typeface="Calibri"/>
              </a:rPr>
              <a:t>What brings us here today?</a:t>
            </a:r>
          </a:p>
        </p:txBody>
      </p:sp>
      <p:sp>
        <p:nvSpPr>
          <p:cNvPr id="118" name="Shape 118"/>
          <p:cNvSpPr txBox="1">
            <a:spLocks noGrp="1"/>
          </p:cNvSpPr>
          <p:nvPr>
            <p:ph type="body" idx="1"/>
          </p:nvPr>
        </p:nvSpPr>
        <p:spPr>
          <a:xfrm>
            <a:off x="398463" y="1009419"/>
            <a:ext cx="6936615" cy="4822825"/>
          </a:xfrm>
          <a:prstGeom prst="rect">
            <a:avLst/>
          </a:prstGeom>
          <a:noFill/>
          <a:ln>
            <a:noFill/>
          </a:ln>
        </p:spPr>
        <p:txBody>
          <a:bodyPr wrap="square" lIns="91425" tIns="45700" rIns="91425" bIns="45700" anchor="ctr" anchorCtr="0">
            <a:noAutofit/>
          </a:bodyPr>
          <a:lstStyle/>
          <a:p>
            <a:pPr marL="0" marR="0" lvl="0" indent="-254000" algn="ctr" rtl="0">
              <a:lnSpc>
                <a:spcPct val="90000"/>
              </a:lnSpc>
              <a:spcBef>
                <a:spcPts val="0"/>
              </a:spcBef>
              <a:spcAft>
                <a:spcPts val="0"/>
              </a:spcAft>
              <a:buClr>
                <a:srgbClr val="5A5A5A"/>
              </a:buClr>
              <a:buSzPct val="100000"/>
              <a:buFont typeface="Arial"/>
              <a:buNone/>
            </a:pPr>
            <a:r>
              <a:rPr lang="en-US" sz="4000" b="1" dirty="0"/>
              <a:t>O</a:t>
            </a:r>
            <a:r>
              <a:rPr lang="en-US" sz="4000" b="1" i="0" u="none" strike="noStrike" cap="none" dirty="0">
                <a:solidFill>
                  <a:srgbClr val="5A5A5A"/>
                </a:solidFill>
                <a:latin typeface="Calibri"/>
                <a:ea typeface="Calibri"/>
                <a:cs typeface="Calibri"/>
                <a:sym typeface="Calibri"/>
              </a:rPr>
              <a:t>ur students!</a:t>
            </a:r>
          </a:p>
          <a:p>
            <a:pPr marL="0" marR="0" lvl="0" indent="-190500" algn="ctr" rtl="0">
              <a:lnSpc>
                <a:spcPct val="90000"/>
              </a:lnSpc>
              <a:spcBef>
                <a:spcPts val="1000"/>
              </a:spcBef>
              <a:spcAft>
                <a:spcPts val="0"/>
              </a:spcAft>
              <a:buClr>
                <a:srgbClr val="5A5A5A"/>
              </a:buClr>
              <a:buSzPct val="100000"/>
              <a:buFont typeface="Arial"/>
              <a:buNone/>
            </a:pPr>
            <a:endParaRPr sz="3000" b="1" i="0" u="none" strike="noStrike" cap="none" dirty="0">
              <a:solidFill>
                <a:srgbClr val="5A5A5A"/>
              </a:solidFill>
              <a:latin typeface="Calibri"/>
              <a:ea typeface="Calibri"/>
              <a:cs typeface="Calibri"/>
              <a:sym typeface="Calibri"/>
            </a:endParaRPr>
          </a:p>
          <a:p>
            <a:pPr marL="0" marR="0" lvl="0" indent="-254000" algn="ctr" rtl="0">
              <a:lnSpc>
                <a:spcPct val="90000"/>
              </a:lnSpc>
              <a:spcBef>
                <a:spcPts val="1000"/>
              </a:spcBef>
              <a:spcAft>
                <a:spcPts val="0"/>
              </a:spcAft>
              <a:buClr>
                <a:srgbClr val="5A5A5A"/>
              </a:buClr>
              <a:buSzPct val="100000"/>
              <a:buFont typeface="Arial"/>
              <a:buNone/>
            </a:pPr>
            <a:r>
              <a:rPr lang="en-US" sz="4000" b="0" i="0" u="none" strike="noStrike" cap="none" dirty="0">
                <a:solidFill>
                  <a:srgbClr val="5A5A5A"/>
                </a:solidFill>
                <a:latin typeface="Calibri"/>
                <a:ea typeface="Calibri"/>
                <a:cs typeface="Calibri"/>
                <a:sym typeface="Calibri"/>
              </a:rPr>
              <a:t>What are our hopes and goals for all of Louisiana’s students</a:t>
            </a:r>
            <a:r>
              <a:rPr lang="en-US" sz="4000" dirty="0"/>
              <a:t>?</a:t>
            </a:r>
            <a:endParaRPr lang="en-US" sz="4000" b="0" i="0" u="none" strike="noStrike" cap="none" dirty="0">
              <a:solidFill>
                <a:srgbClr val="5A5A5A"/>
              </a:solidFill>
              <a:latin typeface="Calibri"/>
              <a:ea typeface="Calibri"/>
              <a:cs typeface="Calibri"/>
              <a:sym typeface="Calibri"/>
            </a:endParaRPr>
          </a:p>
        </p:txBody>
      </p:sp>
      <p:pic>
        <p:nvPicPr>
          <p:cNvPr id="119" name="Shape 119"/>
          <p:cNvPicPr preferRelativeResize="0"/>
          <p:nvPr/>
        </p:nvPicPr>
        <p:blipFill rotWithShape="1">
          <a:blip r:embed="rId3">
            <a:alphaModFix/>
          </a:blip>
          <a:srcRect/>
          <a:stretch/>
        </p:blipFill>
        <p:spPr>
          <a:xfrm>
            <a:off x="7670423" y="836467"/>
            <a:ext cx="3555704" cy="5160646"/>
          </a:xfrm>
          <a:prstGeom prst="rect">
            <a:avLst/>
          </a:prstGeom>
          <a:noFill/>
          <a:ln>
            <a:noFill/>
          </a:ln>
        </p:spPr>
      </p:pic>
    </p:spTree>
    <p:extLst>
      <p:ext uri="{BB962C8B-B14F-4D97-AF65-F5344CB8AC3E}">
        <p14:creationId xmlns:p14="http://schemas.microsoft.com/office/powerpoint/2010/main" val="120580273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60</a:t>
            </a:fld>
            <a:endParaRPr lang="en-US" dirty="0"/>
          </a:p>
        </p:txBody>
      </p:sp>
      <p:sp>
        <p:nvSpPr>
          <p:cNvPr id="7" name="Text Placeholder 6"/>
          <p:cNvSpPr>
            <a:spLocks noGrp="1"/>
          </p:cNvSpPr>
          <p:nvPr>
            <p:ph type="body" sz="quarter" idx="10"/>
          </p:nvPr>
        </p:nvSpPr>
        <p:spPr/>
        <p:txBody>
          <a:bodyPr/>
          <a:lstStyle/>
          <a:p>
            <a:r>
              <a:rPr lang="en-US" sz="4500" dirty="0">
                <a:solidFill>
                  <a:schemeClr val="tx1"/>
                </a:solidFill>
              </a:rPr>
              <a:t>Compare and contrast two approaches to literacy instruction</a:t>
            </a:r>
          </a:p>
          <a:p>
            <a:endParaRPr lang="en-US" sz="1500" dirty="0">
              <a:solidFill>
                <a:schemeClr val="tx1"/>
              </a:solidFill>
            </a:endParaRPr>
          </a:p>
          <a:p>
            <a:r>
              <a:rPr lang="en-US" sz="4500" dirty="0">
                <a:solidFill>
                  <a:schemeClr val="tx1"/>
                </a:solidFill>
              </a:rPr>
              <a:t>Describe how the instructional shifts impact teaching and learning</a:t>
            </a:r>
          </a:p>
        </p:txBody>
      </p:sp>
      <p:sp>
        <p:nvSpPr>
          <p:cNvPr id="6" name="Title 5"/>
          <p:cNvSpPr>
            <a:spLocks noGrp="1"/>
          </p:cNvSpPr>
          <p:nvPr>
            <p:ph type="title"/>
          </p:nvPr>
        </p:nvSpPr>
        <p:spPr/>
        <p:txBody>
          <a:bodyPr/>
          <a:lstStyle/>
          <a:p>
            <a:r>
              <a:rPr lang="en-US" dirty="0"/>
              <a:t>Objectives</a:t>
            </a:r>
          </a:p>
        </p:txBody>
      </p:sp>
    </p:spTree>
    <p:extLst>
      <p:ext uri="{BB962C8B-B14F-4D97-AF65-F5344CB8AC3E}">
        <p14:creationId xmlns:p14="http://schemas.microsoft.com/office/powerpoint/2010/main" val="7691461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61</a:t>
            </a:fld>
            <a:endParaRPr lang="en-US" dirty="0"/>
          </a:p>
        </p:txBody>
      </p:sp>
      <p:sp>
        <p:nvSpPr>
          <p:cNvPr id="7" name="Text Placeholder 6"/>
          <p:cNvSpPr>
            <a:spLocks noGrp="1"/>
          </p:cNvSpPr>
          <p:nvPr>
            <p:ph type="body" sz="quarter" idx="10"/>
          </p:nvPr>
        </p:nvSpPr>
        <p:spPr/>
        <p:txBody>
          <a:bodyPr/>
          <a:lstStyle/>
          <a:p>
            <a:pPr marL="0" indent="0" algn="ctr">
              <a:buNone/>
            </a:pPr>
            <a:r>
              <a:rPr lang="en-US" sz="4500" dirty="0">
                <a:solidFill>
                  <a:schemeClr val="tx1"/>
                </a:solidFill>
              </a:rPr>
              <a:t>The shifts describe the </a:t>
            </a:r>
            <a:r>
              <a:rPr lang="en-US" sz="4500" b="1" dirty="0">
                <a:solidFill>
                  <a:schemeClr val="tx1"/>
                </a:solidFill>
              </a:rPr>
              <a:t>key shifts in practice </a:t>
            </a:r>
            <a:r>
              <a:rPr lang="en-US" sz="4500" dirty="0">
                <a:solidFill>
                  <a:schemeClr val="tx1"/>
                </a:solidFill>
              </a:rPr>
              <a:t>that are necessary to meet the standards and prepare students for college and career.</a:t>
            </a:r>
            <a:endParaRPr lang="en-US" sz="4500" b="1" dirty="0">
              <a:solidFill>
                <a:schemeClr val="tx1"/>
              </a:solidFill>
            </a:endParaRPr>
          </a:p>
        </p:txBody>
      </p:sp>
      <p:sp>
        <p:nvSpPr>
          <p:cNvPr id="6" name="Title 5"/>
          <p:cNvSpPr>
            <a:spLocks noGrp="1"/>
          </p:cNvSpPr>
          <p:nvPr>
            <p:ph type="title"/>
          </p:nvPr>
        </p:nvSpPr>
        <p:spPr/>
        <p:txBody>
          <a:bodyPr/>
          <a:lstStyle/>
          <a:p>
            <a:r>
              <a:rPr lang="en-US" dirty="0"/>
              <a:t>What do we mean by “shifts”?</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53840" y="3349128"/>
            <a:ext cx="3962400" cy="2667497"/>
          </a:xfrm>
          <a:prstGeom prst="rect">
            <a:avLst/>
          </a:prstGeom>
        </p:spPr>
      </p:pic>
    </p:spTree>
    <p:extLst>
      <p:ext uri="{BB962C8B-B14F-4D97-AF65-F5344CB8AC3E}">
        <p14:creationId xmlns:p14="http://schemas.microsoft.com/office/powerpoint/2010/main" val="4309531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pPr marL="514338" indent="-514338">
              <a:lnSpc>
                <a:spcPct val="120000"/>
              </a:lnSpc>
              <a:buSzPct val="85000"/>
              <a:buAutoNum type="arabicPeriod"/>
            </a:pPr>
            <a:r>
              <a:rPr lang="en-US" sz="3800" b="1" dirty="0">
                <a:solidFill>
                  <a:schemeClr val="accent5"/>
                </a:solidFill>
                <a:sym typeface="Arial"/>
              </a:rPr>
              <a:t>Complexity</a:t>
            </a:r>
            <a:r>
              <a:rPr lang="en-US" sz="3800" dirty="0">
                <a:solidFill>
                  <a:schemeClr val="accent5"/>
                </a:solidFill>
                <a:sym typeface="Arial"/>
              </a:rPr>
              <a:t>: </a:t>
            </a:r>
            <a:r>
              <a:rPr lang="x-none" sz="3800" dirty="0">
                <a:solidFill>
                  <a:schemeClr val="tx1"/>
                </a:solidFill>
                <a:sym typeface="Arial"/>
              </a:rPr>
              <a:t>Regular </a:t>
            </a:r>
            <a:r>
              <a:rPr lang="en-US" sz="3800" dirty="0">
                <a:solidFill>
                  <a:schemeClr val="tx1"/>
                </a:solidFill>
                <a:sym typeface="Arial"/>
              </a:rPr>
              <a:t>p</a:t>
            </a:r>
            <a:r>
              <a:rPr lang="x-none" sz="3800" dirty="0">
                <a:solidFill>
                  <a:schemeClr val="tx1"/>
                </a:solidFill>
                <a:sym typeface="Arial"/>
              </a:rPr>
              <a:t>ractice </a:t>
            </a:r>
            <a:r>
              <a:rPr lang="en-US" sz="3800" dirty="0">
                <a:solidFill>
                  <a:schemeClr val="tx1"/>
                </a:solidFill>
                <a:sym typeface="Arial"/>
              </a:rPr>
              <a:t>w</a:t>
            </a:r>
            <a:r>
              <a:rPr lang="x-none" sz="3800" dirty="0">
                <a:solidFill>
                  <a:schemeClr val="tx1"/>
                </a:solidFill>
                <a:sym typeface="Arial"/>
              </a:rPr>
              <a:t>ith</a:t>
            </a:r>
            <a:r>
              <a:rPr lang="en-US" sz="3800" dirty="0">
                <a:solidFill>
                  <a:schemeClr val="tx1"/>
                </a:solidFill>
                <a:sym typeface="Arial"/>
              </a:rPr>
              <a:t> c</a:t>
            </a:r>
            <a:r>
              <a:rPr lang="x-none" sz="3800" dirty="0">
                <a:solidFill>
                  <a:schemeClr val="tx1"/>
                </a:solidFill>
                <a:sym typeface="Arial"/>
              </a:rPr>
              <a:t>omplex </a:t>
            </a:r>
            <a:r>
              <a:rPr lang="en-US" sz="3800" dirty="0">
                <a:solidFill>
                  <a:schemeClr val="tx1"/>
                </a:solidFill>
                <a:sym typeface="Arial"/>
              </a:rPr>
              <a:t>t</a:t>
            </a:r>
            <a:r>
              <a:rPr lang="x-none" sz="3800" dirty="0">
                <a:solidFill>
                  <a:schemeClr val="tx1"/>
                </a:solidFill>
                <a:sym typeface="Arial"/>
              </a:rPr>
              <a:t>ext </a:t>
            </a:r>
            <a:r>
              <a:rPr lang="en-US" sz="3800" dirty="0">
                <a:solidFill>
                  <a:schemeClr val="tx1"/>
                </a:solidFill>
                <a:sym typeface="Arial"/>
              </a:rPr>
              <a:t>a</a:t>
            </a:r>
            <a:r>
              <a:rPr lang="x-none" sz="3800" dirty="0">
                <a:solidFill>
                  <a:schemeClr val="tx1"/>
                </a:solidFill>
                <a:sym typeface="Arial"/>
              </a:rPr>
              <a:t>nd </a:t>
            </a:r>
            <a:r>
              <a:rPr lang="en-US" sz="3800" dirty="0">
                <a:solidFill>
                  <a:schemeClr val="tx1"/>
                </a:solidFill>
                <a:sym typeface="Arial"/>
              </a:rPr>
              <a:t>i</a:t>
            </a:r>
            <a:r>
              <a:rPr lang="x-none" sz="3800" dirty="0">
                <a:solidFill>
                  <a:schemeClr val="tx1"/>
                </a:solidFill>
                <a:sym typeface="Arial"/>
              </a:rPr>
              <a:t>ts </a:t>
            </a:r>
            <a:r>
              <a:rPr lang="en-US" sz="3800" dirty="0">
                <a:solidFill>
                  <a:schemeClr val="tx1"/>
                </a:solidFill>
                <a:sym typeface="Arial"/>
              </a:rPr>
              <a:t>a</a:t>
            </a:r>
            <a:r>
              <a:rPr lang="x-none" sz="3800" dirty="0">
                <a:solidFill>
                  <a:schemeClr val="tx1"/>
                </a:solidFill>
                <a:sym typeface="Arial"/>
              </a:rPr>
              <a:t>cademic </a:t>
            </a:r>
            <a:r>
              <a:rPr lang="en-US" sz="3800" dirty="0">
                <a:solidFill>
                  <a:schemeClr val="tx1"/>
                </a:solidFill>
                <a:sym typeface="Arial"/>
              </a:rPr>
              <a:t>l</a:t>
            </a:r>
            <a:r>
              <a:rPr lang="x-none" sz="3800" dirty="0">
                <a:solidFill>
                  <a:schemeClr val="tx1"/>
                </a:solidFill>
                <a:sym typeface="Arial"/>
              </a:rPr>
              <a:t>anguage</a:t>
            </a:r>
            <a:endParaRPr lang="en-US" sz="3800" dirty="0">
              <a:solidFill>
                <a:schemeClr val="tx1"/>
              </a:solidFill>
              <a:sym typeface="Arial"/>
            </a:endParaRPr>
          </a:p>
          <a:p>
            <a:pPr marL="514338" indent="-514338">
              <a:lnSpc>
                <a:spcPct val="120000"/>
              </a:lnSpc>
              <a:buSzPct val="85000"/>
              <a:buAutoNum type="arabicPeriod"/>
            </a:pPr>
            <a:r>
              <a:rPr lang="en-US" sz="3800" b="1" dirty="0">
                <a:solidFill>
                  <a:schemeClr val="accent5"/>
                </a:solidFill>
                <a:sym typeface="Arial"/>
              </a:rPr>
              <a:t>Evidence</a:t>
            </a:r>
            <a:r>
              <a:rPr lang="en-US" sz="3800" dirty="0">
                <a:solidFill>
                  <a:schemeClr val="accent5"/>
                </a:solidFill>
                <a:sym typeface="Arial"/>
              </a:rPr>
              <a:t>: </a:t>
            </a:r>
            <a:r>
              <a:rPr lang="en-US" sz="3800" dirty="0">
                <a:solidFill>
                  <a:schemeClr val="tx1"/>
                </a:solidFill>
                <a:sym typeface="Arial"/>
              </a:rPr>
              <a:t>Reading, writing, and speaking grounded in evidence from text, both literary and informational</a:t>
            </a:r>
          </a:p>
          <a:p>
            <a:pPr marL="514338" indent="-514338">
              <a:lnSpc>
                <a:spcPct val="120000"/>
              </a:lnSpc>
              <a:buSzPct val="85000"/>
              <a:buAutoNum type="arabicPeriod"/>
            </a:pPr>
            <a:r>
              <a:rPr lang="en-US" sz="3800" b="1" dirty="0">
                <a:solidFill>
                  <a:schemeClr val="accent5"/>
                </a:solidFill>
                <a:sym typeface="Arial"/>
              </a:rPr>
              <a:t>Knowledge</a:t>
            </a:r>
            <a:r>
              <a:rPr lang="en-US" sz="3800" dirty="0">
                <a:solidFill>
                  <a:schemeClr val="accent5"/>
                </a:solidFill>
                <a:sym typeface="Arial"/>
              </a:rPr>
              <a:t>: </a:t>
            </a:r>
            <a:r>
              <a:rPr lang="en-US" sz="3800" dirty="0">
                <a:solidFill>
                  <a:schemeClr val="tx1"/>
                </a:solidFill>
                <a:sym typeface="Arial"/>
              </a:rPr>
              <a:t>Building knowledge through content-rich nonfiction</a:t>
            </a:r>
            <a:endParaRPr lang="en-US" sz="3800" dirty="0">
              <a:solidFill>
                <a:schemeClr val="tx1"/>
              </a:solidFill>
            </a:endParaRPr>
          </a:p>
          <a:p>
            <a:pPr marL="0" indent="0">
              <a:buNone/>
            </a:pPr>
            <a:endParaRPr lang="en-US" dirty="0"/>
          </a:p>
        </p:txBody>
      </p:sp>
      <p:sp>
        <p:nvSpPr>
          <p:cNvPr id="4" name="Title 3"/>
          <p:cNvSpPr>
            <a:spLocks noGrp="1"/>
          </p:cNvSpPr>
          <p:nvPr>
            <p:ph type="title"/>
          </p:nvPr>
        </p:nvSpPr>
        <p:spPr/>
        <p:txBody>
          <a:bodyPr/>
          <a:lstStyle/>
          <a:p>
            <a:r>
              <a:rPr lang="en-US" dirty="0"/>
              <a:t>Instructional Shifts in Literacy</a:t>
            </a:r>
          </a:p>
        </p:txBody>
      </p:sp>
      <p:sp>
        <p:nvSpPr>
          <p:cNvPr id="6" name="Slide Number Placeholder 5"/>
          <p:cNvSpPr>
            <a:spLocks noGrp="1"/>
          </p:cNvSpPr>
          <p:nvPr>
            <p:ph type="sldNum" sz="quarter" idx="4"/>
          </p:nvPr>
        </p:nvSpPr>
        <p:spPr/>
        <p:txBody>
          <a:bodyPr/>
          <a:lstStyle/>
          <a:p>
            <a:fld id="{4080289E-A2FF-0941-931A-EE1328331F47}" type="slidenum">
              <a:rPr lang="en-US" smtClean="0"/>
              <a:pPr/>
              <a:t>62</a:t>
            </a:fld>
            <a:endParaRPr lang="en-US" dirty="0"/>
          </a:p>
        </p:txBody>
      </p:sp>
    </p:spTree>
    <p:extLst>
      <p:ext uri="{BB962C8B-B14F-4D97-AF65-F5344CB8AC3E}">
        <p14:creationId xmlns:p14="http://schemas.microsoft.com/office/powerpoint/2010/main" val="1729704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Put On Your Student Hat</a:t>
            </a:r>
          </a:p>
        </p:txBody>
      </p:sp>
      <p:sp>
        <p:nvSpPr>
          <p:cNvPr id="3" name="Slide Number Placeholder 2"/>
          <p:cNvSpPr>
            <a:spLocks noGrp="1"/>
          </p:cNvSpPr>
          <p:nvPr>
            <p:ph type="sldNum" sz="quarter" idx="4"/>
          </p:nvPr>
        </p:nvSpPr>
        <p:spPr>
          <a:xfrm>
            <a:off x="11227135" y="6313958"/>
            <a:ext cx="629281" cy="365125"/>
          </a:xfrm>
          <a:prstGeom prst="rect">
            <a:avLst/>
          </a:prstGeom>
        </p:spPr>
        <p:txBody>
          <a:bodyPr/>
          <a:lstStyle/>
          <a:p>
            <a:fld id="{4080289E-A2FF-0941-931A-EE1328331F47}" type="slidenum">
              <a:rPr lang="en-US" smtClean="0"/>
              <a:pPr/>
              <a:t>63</a:t>
            </a:fld>
            <a:endParaRPr lang="en-US" dirty="0"/>
          </a:p>
        </p:txBody>
      </p:sp>
      <p:sp>
        <p:nvSpPr>
          <p:cNvPr id="4" name="Text Placeholder 3"/>
          <p:cNvSpPr>
            <a:spLocks noGrp="1"/>
          </p:cNvSpPr>
          <p:nvPr>
            <p:ph type="body" sz="quarter" idx="10"/>
          </p:nvPr>
        </p:nvSpPr>
        <p:spPr>
          <a:xfrm>
            <a:off x="3870959" y="1033260"/>
            <a:ext cx="7911465" cy="4822825"/>
          </a:xfrm>
        </p:spPr>
        <p:txBody>
          <a:bodyPr/>
          <a:lstStyle/>
          <a:p>
            <a:r>
              <a:rPr lang="en-US" sz="3600" dirty="0">
                <a:solidFill>
                  <a:schemeClr val="tx1"/>
                </a:solidFill>
              </a:rPr>
              <a:t>We are going to engage in two learning experiences:</a:t>
            </a:r>
          </a:p>
          <a:p>
            <a:r>
              <a:rPr lang="en-US" sz="3600" dirty="0">
                <a:solidFill>
                  <a:schemeClr val="tx1"/>
                </a:solidFill>
              </a:rPr>
              <a:t>One that represents typical teaching and learning before the instructional shifts (”</a:t>
            </a:r>
            <a:r>
              <a:rPr lang="en-US" sz="3600" b="1" dirty="0">
                <a:solidFill>
                  <a:schemeClr val="tx1"/>
                </a:solidFill>
              </a:rPr>
              <a:t>pre-shifts</a:t>
            </a:r>
            <a:r>
              <a:rPr lang="en-US" sz="3600" dirty="0">
                <a:solidFill>
                  <a:schemeClr val="tx1"/>
                </a:solidFill>
              </a:rPr>
              <a:t>”)</a:t>
            </a:r>
          </a:p>
          <a:p>
            <a:r>
              <a:rPr lang="en-US" sz="3600" dirty="0">
                <a:solidFill>
                  <a:schemeClr val="tx1"/>
                </a:solidFill>
              </a:rPr>
              <a:t>One that represents the change in practice as a result of the instructional shifts (“</a:t>
            </a:r>
            <a:r>
              <a:rPr lang="en-US" sz="3600" b="1" dirty="0">
                <a:solidFill>
                  <a:schemeClr val="tx1"/>
                </a:solidFill>
              </a:rPr>
              <a:t>post-shifts</a:t>
            </a:r>
            <a:r>
              <a:rPr lang="en-US" sz="3600" dirty="0">
                <a:solidFill>
                  <a:schemeClr val="tx1"/>
                </a:solidFill>
              </a:rPr>
              <a:t>”)</a:t>
            </a:r>
          </a:p>
        </p:txBody>
      </p:sp>
      <p:pic>
        <p:nvPicPr>
          <p:cNvPr id="10" name="Picture Placeholder 9"/>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7556" r="17556"/>
          <a:stretch>
            <a:fillRect/>
          </a:stretch>
        </p:blipFill>
        <p:spPr/>
      </p:pic>
    </p:spTree>
    <p:extLst>
      <p:ext uri="{BB962C8B-B14F-4D97-AF65-F5344CB8AC3E}">
        <p14:creationId xmlns:p14="http://schemas.microsoft.com/office/powerpoint/2010/main" val="159642003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64</a:t>
            </a:fld>
            <a:endParaRPr lang="en-US" dirty="0"/>
          </a:p>
        </p:txBody>
      </p:sp>
      <p:sp>
        <p:nvSpPr>
          <p:cNvPr id="3" name="Text Placeholder 2"/>
          <p:cNvSpPr>
            <a:spLocks noGrp="1"/>
          </p:cNvSpPr>
          <p:nvPr>
            <p:ph type="body" sz="quarter" idx="10"/>
          </p:nvPr>
        </p:nvSpPr>
        <p:spPr>
          <a:xfrm>
            <a:off x="398463" y="1193801"/>
            <a:ext cx="11383962" cy="2969126"/>
          </a:xfrm>
        </p:spPr>
        <p:txBody>
          <a:bodyPr/>
          <a:lstStyle/>
          <a:p>
            <a:pPr marL="0" indent="0" algn="ctr">
              <a:buNone/>
            </a:pPr>
            <a:r>
              <a:rPr lang="en-US" sz="5500" b="1" dirty="0">
                <a:solidFill>
                  <a:schemeClr val="tx2"/>
                </a:solidFill>
              </a:rPr>
              <a:t>BEFORE</a:t>
            </a:r>
            <a:r>
              <a:rPr lang="en-US" sz="5500" dirty="0"/>
              <a:t> these instructional shifts?</a:t>
            </a:r>
          </a:p>
        </p:txBody>
      </p:sp>
      <p:sp>
        <p:nvSpPr>
          <p:cNvPr id="4" name="Title 3"/>
          <p:cNvSpPr>
            <a:spLocks noGrp="1"/>
          </p:cNvSpPr>
          <p:nvPr>
            <p:ph type="title"/>
          </p:nvPr>
        </p:nvSpPr>
        <p:spPr/>
        <p:txBody>
          <a:bodyPr/>
          <a:lstStyle/>
          <a:p>
            <a:r>
              <a:rPr lang="en-US" dirty="0"/>
              <a:t>What might instruction have looked like</a:t>
            </a:r>
            <a:r>
              <a:rPr lang="is-IS"/>
              <a:t>…</a:t>
            </a:r>
            <a:endParaRPr lang="en-US" dirty="0"/>
          </a:p>
        </p:txBody>
      </p:sp>
      <p:pic>
        <p:nvPicPr>
          <p:cNvPr id="5" name="Picture Placeholder 6"/>
          <p:cNvPicPr>
            <a:picLocks noChangeAspect="1"/>
          </p:cNvPicPr>
          <p:nvPr/>
        </p:nvPicPr>
        <p:blipFill>
          <a:blip r:embed="rId3">
            <a:extLst>
              <a:ext uri="{28A0092B-C50C-407E-A947-70E740481C1C}">
                <a14:useLocalDpi xmlns:a14="http://schemas.microsoft.com/office/drawing/2010/main" val="0"/>
              </a:ext>
            </a:extLst>
          </a:blip>
          <a:srcRect l="17026" r="17026"/>
          <a:stretch>
            <a:fillRect/>
          </a:stretch>
        </p:blipFill>
        <p:spPr>
          <a:xfrm>
            <a:off x="4572079" y="2474241"/>
            <a:ext cx="3036730" cy="3036730"/>
          </a:xfrm>
          <a:prstGeom prst="ellipse">
            <a:avLst/>
          </a:prstGeom>
        </p:spPr>
      </p:pic>
    </p:spTree>
    <p:extLst>
      <p:ext uri="{BB962C8B-B14F-4D97-AF65-F5344CB8AC3E}">
        <p14:creationId xmlns:p14="http://schemas.microsoft.com/office/powerpoint/2010/main" val="205454629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solidFill>
                  <a:schemeClr val="bg1"/>
                </a:solidFill>
              </a:rPr>
              <a:t>Types of Connections</a:t>
            </a:r>
            <a:endParaRPr lang="en-US" b="1" dirty="0">
              <a:solidFill>
                <a:schemeClr val="bg1"/>
              </a:solidFill>
            </a:endParaRPr>
          </a:p>
        </p:txBody>
      </p:sp>
      <p:sp>
        <p:nvSpPr>
          <p:cNvPr id="2" name="Slide Number Placeholder 1"/>
          <p:cNvSpPr>
            <a:spLocks noGrp="1"/>
          </p:cNvSpPr>
          <p:nvPr>
            <p:ph type="sldNum" sz="quarter" idx="4"/>
          </p:nvPr>
        </p:nvSpPr>
        <p:spPr>
          <a:xfrm>
            <a:off x="11227135" y="6313958"/>
            <a:ext cx="629281" cy="365125"/>
          </a:xfrm>
          <a:prstGeom prst="rect">
            <a:avLst/>
          </a:prstGeom>
        </p:spPr>
        <p:txBody>
          <a:bodyPr/>
          <a:lstStyle/>
          <a:p>
            <a:fld id="{4080289E-A2FF-0941-931A-EE1328331F47}" type="slidenum">
              <a:rPr lang="en-US" smtClean="0"/>
              <a:pPr/>
              <a:t>65</a:t>
            </a:fld>
            <a:endParaRPr lang="en-US" dirty="0"/>
          </a:p>
        </p:txBody>
      </p:sp>
      <p:sp>
        <p:nvSpPr>
          <p:cNvPr id="4" name="Text Placeholder 3"/>
          <p:cNvSpPr>
            <a:spLocks noGrp="1"/>
          </p:cNvSpPr>
          <p:nvPr>
            <p:ph type="body" sz="quarter" idx="10"/>
          </p:nvPr>
        </p:nvSpPr>
        <p:spPr/>
        <p:txBody>
          <a:bodyPr/>
          <a:lstStyle/>
          <a:p>
            <a:pPr marL="0" indent="0">
              <a:buNone/>
            </a:pPr>
            <a:endParaRPr lang="en-US" sz="3600" dirty="0"/>
          </a:p>
          <a:p>
            <a:pPr marL="0" indent="0">
              <a:buNone/>
            </a:pPr>
            <a:endParaRPr lang="en-US" dirty="0"/>
          </a:p>
        </p:txBody>
      </p:sp>
      <p:pic>
        <p:nvPicPr>
          <p:cNvPr id="7" name="Picture Placeholder 6"/>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7026" r="17026"/>
          <a:stretch>
            <a:fillRect/>
          </a:stretch>
        </p:blipFill>
        <p:spPr/>
      </p:pic>
      <p:sp>
        <p:nvSpPr>
          <p:cNvPr id="5" name="Rectangle 4"/>
          <p:cNvSpPr/>
          <p:nvPr/>
        </p:nvSpPr>
        <p:spPr>
          <a:xfrm>
            <a:off x="5601289" y="619195"/>
            <a:ext cx="1989547" cy="707886"/>
          </a:xfrm>
          <a:prstGeom prst="rect">
            <a:avLst/>
          </a:prstGeom>
        </p:spPr>
        <p:txBody>
          <a:bodyPr wrap="none">
            <a:spAutoFit/>
          </a:bodyPr>
          <a:lstStyle/>
          <a:p>
            <a:r>
              <a:rPr lang="en-US" sz="4000" b="1" dirty="0">
                <a:solidFill>
                  <a:srgbClr val="FFFFFF"/>
                </a:solidFill>
                <a:latin typeface="Calibri"/>
                <a:ea typeface="Century" charset="0"/>
                <a:cs typeface="Calibri"/>
              </a:rPr>
              <a:t>pre-shift</a:t>
            </a:r>
            <a:endParaRPr lang="en-US" dirty="0"/>
          </a:p>
        </p:txBody>
      </p:sp>
      <p:sp>
        <p:nvSpPr>
          <p:cNvPr id="6" name="TextBox 5"/>
          <p:cNvSpPr txBox="1"/>
          <p:nvPr/>
        </p:nvSpPr>
        <p:spPr>
          <a:xfrm>
            <a:off x="3962400" y="1292215"/>
            <a:ext cx="8229600" cy="3477875"/>
          </a:xfrm>
          <a:prstGeom prst="rect">
            <a:avLst/>
          </a:prstGeom>
          <a:noFill/>
        </p:spPr>
        <p:txBody>
          <a:bodyPr wrap="square" rtlCol="0">
            <a:spAutoFit/>
          </a:bodyPr>
          <a:lstStyle/>
          <a:p>
            <a:pPr algn="ctr"/>
            <a:r>
              <a:rPr lang="en-US" sz="4400" b="1" dirty="0">
                <a:latin typeface="Calibri" charset="0"/>
                <a:ea typeface="Calibri" charset="0"/>
                <a:cs typeface="Calibri" charset="0"/>
              </a:rPr>
              <a:t>Make connections!</a:t>
            </a:r>
          </a:p>
          <a:p>
            <a:endParaRPr lang="en-US" sz="4400" dirty="0">
              <a:latin typeface="Calibri" charset="0"/>
              <a:ea typeface="Calibri" charset="0"/>
              <a:cs typeface="Calibri" charset="0"/>
            </a:endParaRPr>
          </a:p>
          <a:p>
            <a:pPr marL="571500" indent="-571500">
              <a:buFont typeface="Arial" charset="0"/>
              <a:buChar char="•"/>
            </a:pPr>
            <a:r>
              <a:rPr lang="en-US" sz="4400" dirty="0">
                <a:latin typeface="Calibri" charset="0"/>
                <a:ea typeface="Calibri" charset="0"/>
                <a:cs typeface="Calibri" charset="0"/>
              </a:rPr>
              <a:t>Text to </a:t>
            </a:r>
            <a:r>
              <a:rPr lang="en-US" sz="4400" b="1" dirty="0">
                <a:latin typeface="Calibri" charset="0"/>
                <a:ea typeface="Calibri" charset="0"/>
                <a:cs typeface="Calibri" charset="0"/>
              </a:rPr>
              <a:t>Self</a:t>
            </a:r>
          </a:p>
          <a:p>
            <a:pPr marL="571500" indent="-571500">
              <a:buFont typeface="Arial" charset="0"/>
              <a:buChar char="•"/>
            </a:pPr>
            <a:r>
              <a:rPr lang="en-US" sz="4400" dirty="0">
                <a:latin typeface="Calibri" charset="0"/>
                <a:ea typeface="Calibri" charset="0"/>
                <a:cs typeface="Calibri" charset="0"/>
              </a:rPr>
              <a:t>Text to </a:t>
            </a:r>
            <a:r>
              <a:rPr lang="en-US" sz="4400" b="1" dirty="0">
                <a:latin typeface="Calibri" charset="0"/>
                <a:ea typeface="Calibri" charset="0"/>
                <a:cs typeface="Calibri" charset="0"/>
              </a:rPr>
              <a:t>Text</a:t>
            </a:r>
          </a:p>
          <a:p>
            <a:pPr marL="571500" indent="-571500">
              <a:buFont typeface="Arial" charset="0"/>
              <a:buChar char="•"/>
            </a:pPr>
            <a:r>
              <a:rPr lang="en-US" sz="4400" dirty="0">
                <a:latin typeface="Calibri" charset="0"/>
                <a:ea typeface="Calibri" charset="0"/>
                <a:cs typeface="Calibri" charset="0"/>
              </a:rPr>
              <a:t>Text to </a:t>
            </a:r>
            <a:r>
              <a:rPr lang="en-US" sz="4400" b="1" dirty="0">
                <a:latin typeface="Calibri" charset="0"/>
                <a:ea typeface="Calibri" charset="0"/>
                <a:cs typeface="Calibri" charset="0"/>
              </a:rPr>
              <a:t>World</a:t>
            </a:r>
          </a:p>
        </p:txBody>
      </p:sp>
    </p:spTree>
    <p:extLst>
      <p:ext uri="{BB962C8B-B14F-4D97-AF65-F5344CB8AC3E}">
        <p14:creationId xmlns:p14="http://schemas.microsoft.com/office/powerpoint/2010/main" val="195438925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solidFill>
                  <a:schemeClr val="bg1"/>
                </a:solidFill>
              </a:rPr>
              <a:t>Ask Yourself</a:t>
            </a:r>
            <a:r>
              <a:rPr lang="is-IS">
                <a:solidFill>
                  <a:schemeClr val="bg1"/>
                </a:solidFill>
              </a:rPr>
              <a:t>…</a:t>
            </a:r>
            <a:endParaRPr lang="en-US" b="1" dirty="0">
              <a:solidFill>
                <a:schemeClr val="bg1"/>
              </a:solidFill>
            </a:endParaRPr>
          </a:p>
        </p:txBody>
      </p:sp>
      <p:sp>
        <p:nvSpPr>
          <p:cNvPr id="2" name="Slide Number Placeholder 1"/>
          <p:cNvSpPr>
            <a:spLocks noGrp="1"/>
          </p:cNvSpPr>
          <p:nvPr>
            <p:ph type="sldNum" sz="quarter" idx="4"/>
          </p:nvPr>
        </p:nvSpPr>
        <p:spPr>
          <a:xfrm>
            <a:off x="11227135" y="6313958"/>
            <a:ext cx="629281" cy="365125"/>
          </a:xfrm>
          <a:prstGeom prst="rect">
            <a:avLst/>
          </a:prstGeom>
        </p:spPr>
        <p:txBody>
          <a:bodyPr/>
          <a:lstStyle/>
          <a:p>
            <a:fld id="{4080289E-A2FF-0941-931A-EE1328331F47}" type="slidenum">
              <a:rPr lang="en-US" smtClean="0"/>
              <a:pPr/>
              <a:t>66</a:t>
            </a:fld>
            <a:endParaRPr lang="en-US" dirty="0"/>
          </a:p>
        </p:txBody>
      </p:sp>
      <p:pic>
        <p:nvPicPr>
          <p:cNvPr id="7" name="Picture Placeholder 6"/>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7026" r="17026"/>
          <a:stretch>
            <a:fillRect/>
          </a:stretch>
        </p:blipFill>
        <p:spPr/>
      </p:pic>
      <p:sp>
        <p:nvSpPr>
          <p:cNvPr id="5" name="Rectangle 4"/>
          <p:cNvSpPr/>
          <p:nvPr/>
        </p:nvSpPr>
        <p:spPr>
          <a:xfrm>
            <a:off x="5601289" y="619195"/>
            <a:ext cx="1989547" cy="707886"/>
          </a:xfrm>
          <a:prstGeom prst="rect">
            <a:avLst/>
          </a:prstGeom>
        </p:spPr>
        <p:txBody>
          <a:bodyPr wrap="none">
            <a:spAutoFit/>
          </a:bodyPr>
          <a:lstStyle/>
          <a:p>
            <a:r>
              <a:rPr lang="en-US" sz="4000" b="1" dirty="0">
                <a:solidFill>
                  <a:srgbClr val="FFFFFF"/>
                </a:solidFill>
                <a:latin typeface="Calibri"/>
                <a:ea typeface="Century" charset="0"/>
                <a:cs typeface="Calibri"/>
              </a:rPr>
              <a:t>pre-shift</a:t>
            </a:r>
            <a:endParaRPr lang="en-US" dirty="0"/>
          </a:p>
        </p:txBody>
      </p:sp>
      <p:sp>
        <p:nvSpPr>
          <p:cNvPr id="6" name="TextBox 5"/>
          <p:cNvSpPr txBox="1"/>
          <p:nvPr/>
        </p:nvSpPr>
        <p:spPr>
          <a:xfrm>
            <a:off x="5720398" y="4319959"/>
            <a:ext cx="6731233" cy="1661993"/>
          </a:xfrm>
          <a:prstGeom prst="rect">
            <a:avLst/>
          </a:prstGeom>
          <a:noFill/>
        </p:spPr>
        <p:txBody>
          <a:bodyPr wrap="square" rtlCol="0">
            <a:spAutoFit/>
          </a:bodyPr>
          <a:lstStyle/>
          <a:p>
            <a:r>
              <a:rPr lang="en-US" sz="3400" dirty="0">
                <a:latin typeface="Calibri" charset="0"/>
                <a:ea typeface="Calibri" charset="0"/>
                <a:cs typeface="Calibri" charset="0"/>
              </a:rPr>
              <a:t>How are events in this story similar to or different from things that happen in the real world?</a:t>
            </a:r>
          </a:p>
        </p:txBody>
      </p:sp>
      <p:sp>
        <p:nvSpPr>
          <p:cNvPr id="8" name="TextBox 7"/>
          <p:cNvSpPr txBox="1"/>
          <p:nvPr/>
        </p:nvSpPr>
        <p:spPr>
          <a:xfrm>
            <a:off x="4086444" y="952016"/>
            <a:ext cx="1341120" cy="1569660"/>
          </a:xfrm>
          <a:prstGeom prst="rect">
            <a:avLst/>
          </a:prstGeom>
          <a:solidFill>
            <a:schemeClr val="bg1">
              <a:lumMod val="85000"/>
            </a:schemeClr>
          </a:solidFill>
          <a:ln w="15875">
            <a:solidFill>
              <a:schemeClr val="tx2"/>
            </a:solidFill>
          </a:ln>
        </p:spPr>
        <p:txBody>
          <a:bodyPr wrap="square" rtlCol="0">
            <a:spAutoFit/>
          </a:bodyPr>
          <a:lstStyle/>
          <a:p>
            <a:pPr algn="ctr"/>
            <a:r>
              <a:rPr lang="en-US" sz="3200" b="1" dirty="0">
                <a:latin typeface="Calibri" charset="0"/>
                <a:ea typeface="Calibri" charset="0"/>
                <a:cs typeface="Calibri" charset="0"/>
              </a:rPr>
              <a:t>Text</a:t>
            </a:r>
          </a:p>
          <a:p>
            <a:pPr algn="ctr"/>
            <a:r>
              <a:rPr lang="en-US" sz="3200" b="1" dirty="0">
                <a:latin typeface="Calibri" charset="0"/>
                <a:ea typeface="Calibri" charset="0"/>
                <a:cs typeface="Calibri" charset="0"/>
              </a:rPr>
              <a:t> to</a:t>
            </a:r>
          </a:p>
          <a:p>
            <a:pPr algn="ctr"/>
            <a:r>
              <a:rPr lang="en-US" sz="3200" b="1" dirty="0">
                <a:latin typeface="Calibri" charset="0"/>
                <a:ea typeface="Calibri" charset="0"/>
                <a:cs typeface="Calibri" charset="0"/>
              </a:rPr>
              <a:t> Self</a:t>
            </a:r>
          </a:p>
        </p:txBody>
      </p:sp>
      <p:sp>
        <p:nvSpPr>
          <p:cNvPr id="9" name="TextBox 8"/>
          <p:cNvSpPr txBox="1"/>
          <p:nvPr/>
        </p:nvSpPr>
        <p:spPr>
          <a:xfrm>
            <a:off x="4086444" y="2690232"/>
            <a:ext cx="1341120" cy="1569660"/>
          </a:xfrm>
          <a:prstGeom prst="rect">
            <a:avLst/>
          </a:prstGeom>
          <a:solidFill>
            <a:schemeClr val="bg1">
              <a:lumMod val="85000"/>
            </a:schemeClr>
          </a:solidFill>
          <a:ln w="15875">
            <a:solidFill>
              <a:schemeClr val="tx2"/>
            </a:solidFill>
          </a:ln>
        </p:spPr>
        <p:txBody>
          <a:bodyPr wrap="square" rtlCol="0">
            <a:spAutoFit/>
          </a:bodyPr>
          <a:lstStyle/>
          <a:p>
            <a:pPr algn="ctr"/>
            <a:r>
              <a:rPr lang="en-US" sz="3200" b="1" dirty="0">
                <a:latin typeface="Calibri" charset="0"/>
                <a:ea typeface="Calibri" charset="0"/>
                <a:cs typeface="Calibri" charset="0"/>
              </a:rPr>
              <a:t>Text</a:t>
            </a:r>
          </a:p>
          <a:p>
            <a:pPr algn="ctr"/>
            <a:r>
              <a:rPr lang="en-US" sz="3200" b="1" dirty="0">
                <a:latin typeface="Calibri" charset="0"/>
                <a:ea typeface="Calibri" charset="0"/>
                <a:cs typeface="Calibri" charset="0"/>
              </a:rPr>
              <a:t> to</a:t>
            </a:r>
          </a:p>
          <a:p>
            <a:pPr algn="ctr"/>
            <a:r>
              <a:rPr lang="en-US" sz="3200" b="1" dirty="0">
                <a:latin typeface="Calibri" charset="0"/>
                <a:ea typeface="Calibri" charset="0"/>
                <a:cs typeface="Calibri" charset="0"/>
              </a:rPr>
              <a:t> Text</a:t>
            </a:r>
          </a:p>
        </p:txBody>
      </p:sp>
      <p:sp>
        <p:nvSpPr>
          <p:cNvPr id="11" name="TextBox 10"/>
          <p:cNvSpPr txBox="1"/>
          <p:nvPr/>
        </p:nvSpPr>
        <p:spPr>
          <a:xfrm>
            <a:off x="4086444" y="4412292"/>
            <a:ext cx="1341120" cy="1569660"/>
          </a:xfrm>
          <a:prstGeom prst="rect">
            <a:avLst/>
          </a:prstGeom>
          <a:solidFill>
            <a:schemeClr val="bg1">
              <a:lumMod val="85000"/>
            </a:schemeClr>
          </a:solidFill>
          <a:ln w="15875">
            <a:solidFill>
              <a:schemeClr val="tx2"/>
            </a:solidFill>
          </a:ln>
        </p:spPr>
        <p:txBody>
          <a:bodyPr wrap="square" rtlCol="0">
            <a:spAutoFit/>
          </a:bodyPr>
          <a:lstStyle/>
          <a:p>
            <a:pPr algn="ctr"/>
            <a:r>
              <a:rPr lang="en-US" sz="3200" b="1" dirty="0">
                <a:latin typeface="Calibri" charset="0"/>
                <a:ea typeface="Calibri" charset="0"/>
                <a:cs typeface="Calibri" charset="0"/>
              </a:rPr>
              <a:t>Text</a:t>
            </a:r>
          </a:p>
          <a:p>
            <a:pPr algn="ctr"/>
            <a:r>
              <a:rPr lang="en-US" sz="3200" b="1" dirty="0">
                <a:latin typeface="Calibri" charset="0"/>
                <a:ea typeface="Calibri" charset="0"/>
                <a:cs typeface="Calibri" charset="0"/>
              </a:rPr>
              <a:t> to</a:t>
            </a:r>
          </a:p>
          <a:p>
            <a:pPr algn="ctr"/>
            <a:r>
              <a:rPr lang="en-US" sz="3200" b="1" dirty="0">
                <a:latin typeface="Calibri" charset="0"/>
                <a:ea typeface="Calibri" charset="0"/>
                <a:cs typeface="Calibri" charset="0"/>
              </a:rPr>
              <a:t>World</a:t>
            </a:r>
          </a:p>
        </p:txBody>
      </p:sp>
      <p:sp>
        <p:nvSpPr>
          <p:cNvPr id="12" name="TextBox 11"/>
          <p:cNvSpPr txBox="1"/>
          <p:nvPr/>
        </p:nvSpPr>
        <p:spPr>
          <a:xfrm>
            <a:off x="5720398" y="1214797"/>
            <a:ext cx="6380161" cy="1138773"/>
          </a:xfrm>
          <a:prstGeom prst="rect">
            <a:avLst/>
          </a:prstGeom>
          <a:noFill/>
        </p:spPr>
        <p:txBody>
          <a:bodyPr wrap="square" rtlCol="0">
            <a:spAutoFit/>
          </a:bodyPr>
          <a:lstStyle/>
          <a:p>
            <a:r>
              <a:rPr lang="en-US" sz="3400" dirty="0">
                <a:latin typeface="Calibri" charset="0"/>
                <a:ea typeface="Calibri" charset="0"/>
                <a:cs typeface="Calibri" charset="0"/>
              </a:rPr>
              <a:t>Does anything in this story remind you of anything in your own life?</a:t>
            </a:r>
          </a:p>
        </p:txBody>
      </p:sp>
      <p:sp>
        <p:nvSpPr>
          <p:cNvPr id="13" name="TextBox 12"/>
          <p:cNvSpPr txBox="1"/>
          <p:nvPr/>
        </p:nvSpPr>
        <p:spPr>
          <a:xfrm>
            <a:off x="5692728" y="2968656"/>
            <a:ext cx="6255127" cy="1138773"/>
          </a:xfrm>
          <a:prstGeom prst="rect">
            <a:avLst/>
          </a:prstGeom>
          <a:noFill/>
        </p:spPr>
        <p:txBody>
          <a:bodyPr wrap="square" rtlCol="0">
            <a:spAutoFit/>
          </a:bodyPr>
          <a:lstStyle/>
          <a:p>
            <a:r>
              <a:rPr lang="en-US" sz="3400" dirty="0">
                <a:latin typeface="Calibri" charset="0"/>
                <a:ea typeface="Calibri" charset="0"/>
                <a:cs typeface="Calibri" charset="0"/>
              </a:rPr>
              <a:t>What does this remind you of in another book you have read?</a:t>
            </a:r>
          </a:p>
        </p:txBody>
      </p:sp>
    </p:spTree>
    <p:extLst>
      <p:ext uri="{BB962C8B-B14F-4D97-AF65-F5344CB8AC3E}">
        <p14:creationId xmlns:p14="http://schemas.microsoft.com/office/powerpoint/2010/main" val="855469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P spid="13"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solidFill>
                  <a:schemeClr val="bg1"/>
                </a:solidFill>
              </a:rPr>
              <a:t>Today we are reading</a:t>
            </a:r>
            <a:r>
              <a:rPr lang="is-IS">
                <a:solidFill>
                  <a:schemeClr val="bg1"/>
                </a:solidFill>
              </a:rPr>
              <a:t>…</a:t>
            </a:r>
            <a:endParaRPr lang="en-US" b="1" dirty="0">
              <a:solidFill>
                <a:schemeClr val="bg1"/>
              </a:solidFill>
            </a:endParaRPr>
          </a:p>
        </p:txBody>
      </p:sp>
      <p:sp>
        <p:nvSpPr>
          <p:cNvPr id="2" name="Slide Number Placeholder 1"/>
          <p:cNvSpPr>
            <a:spLocks noGrp="1"/>
          </p:cNvSpPr>
          <p:nvPr>
            <p:ph type="sldNum" sz="quarter" idx="4"/>
          </p:nvPr>
        </p:nvSpPr>
        <p:spPr>
          <a:xfrm>
            <a:off x="11227135" y="6313958"/>
            <a:ext cx="629281" cy="365125"/>
          </a:xfrm>
          <a:prstGeom prst="rect">
            <a:avLst/>
          </a:prstGeom>
        </p:spPr>
        <p:txBody>
          <a:bodyPr/>
          <a:lstStyle/>
          <a:p>
            <a:fld id="{4080289E-A2FF-0941-931A-EE1328331F47}" type="slidenum">
              <a:rPr lang="en-US" smtClean="0"/>
              <a:pPr/>
              <a:t>67</a:t>
            </a:fld>
            <a:endParaRPr lang="en-US" dirty="0"/>
          </a:p>
        </p:txBody>
      </p:sp>
      <p:sp>
        <p:nvSpPr>
          <p:cNvPr id="4" name="Text Placeholder 3"/>
          <p:cNvSpPr>
            <a:spLocks noGrp="1"/>
          </p:cNvSpPr>
          <p:nvPr>
            <p:ph type="body" sz="quarter" idx="10"/>
          </p:nvPr>
        </p:nvSpPr>
        <p:spPr>
          <a:xfrm>
            <a:off x="3629679" y="1033261"/>
            <a:ext cx="8152746" cy="2959620"/>
          </a:xfrm>
        </p:spPr>
        <p:txBody>
          <a:bodyPr/>
          <a:lstStyle/>
          <a:p>
            <a:pPr marL="0" indent="0">
              <a:buNone/>
            </a:pPr>
            <a:endParaRPr lang="en-US" sz="3600" dirty="0"/>
          </a:p>
          <a:p>
            <a:pPr marL="0" indent="0">
              <a:buNone/>
            </a:pPr>
            <a:endParaRPr lang="en-US" dirty="0"/>
          </a:p>
        </p:txBody>
      </p:sp>
      <p:pic>
        <p:nvPicPr>
          <p:cNvPr id="7" name="Picture Placeholder 6"/>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7026" r="17026"/>
          <a:stretch>
            <a:fillRect/>
          </a:stretch>
        </p:blipFill>
        <p:spPr/>
      </p:pic>
      <p:sp>
        <p:nvSpPr>
          <p:cNvPr id="5" name="Rectangle 4"/>
          <p:cNvSpPr/>
          <p:nvPr/>
        </p:nvSpPr>
        <p:spPr>
          <a:xfrm>
            <a:off x="5601289" y="619195"/>
            <a:ext cx="1989547" cy="707886"/>
          </a:xfrm>
          <a:prstGeom prst="rect">
            <a:avLst/>
          </a:prstGeom>
        </p:spPr>
        <p:txBody>
          <a:bodyPr wrap="none">
            <a:spAutoFit/>
          </a:bodyPr>
          <a:lstStyle/>
          <a:p>
            <a:r>
              <a:rPr lang="en-US" sz="4000" b="1" dirty="0">
                <a:solidFill>
                  <a:srgbClr val="FFFFFF"/>
                </a:solidFill>
                <a:latin typeface="Calibri"/>
                <a:ea typeface="Century" charset="0"/>
                <a:cs typeface="Calibri"/>
              </a:rPr>
              <a:t>pre-shift</a:t>
            </a:r>
            <a:endParaRPr lang="en-US" dirty="0"/>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0" y="2238331"/>
            <a:ext cx="2407839" cy="3509099"/>
          </a:xfrm>
          <a:prstGeom prst="rect">
            <a:avLst/>
          </a:prstGeom>
        </p:spPr>
      </p:pic>
      <p:sp>
        <p:nvSpPr>
          <p:cNvPr id="10" name="TextBox 9"/>
          <p:cNvSpPr txBox="1"/>
          <p:nvPr/>
        </p:nvSpPr>
        <p:spPr>
          <a:xfrm flipH="1">
            <a:off x="3343857" y="1194210"/>
            <a:ext cx="7660739" cy="861774"/>
          </a:xfrm>
          <a:prstGeom prst="rect">
            <a:avLst/>
          </a:prstGeom>
          <a:noFill/>
        </p:spPr>
        <p:txBody>
          <a:bodyPr wrap="square" rtlCol="0">
            <a:spAutoFit/>
          </a:bodyPr>
          <a:lstStyle/>
          <a:p>
            <a:pPr algn="ctr"/>
            <a:r>
              <a:rPr lang="en-US" sz="5000" dirty="0">
                <a:latin typeface="Calibri" charset="0"/>
                <a:ea typeface="Calibri" charset="0"/>
                <a:cs typeface="Calibri" charset="0"/>
              </a:rPr>
              <a:t>“The Story of Prometheus”</a:t>
            </a:r>
          </a:p>
        </p:txBody>
      </p:sp>
    </p:spTree>
    <p:extLst>
      <p:ext uri="{BB962C8B-B14F-4D97-AF65-F5344CB8AC3E}">
        <p14:creationId xmlns:p14="http://schemas.microsoft.com/office/powerpoint/2010/main" val="180840071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solidFill>
                  <a:schemeClr val="bg1"/>
                </a:solidFill>
              </a:rPr>
              <a:t>Let’s Practice</a:t>
            </a:r>
            <a:endParaRPr lang="en-US" b="1" dirty="0">
              <a:solidFill>
                <a:schemeClr val="bg1"/>
              </a:solidFill>
            </a:endParaRPr>
          </a:p>
        </p:txBody>
      </p:sp>
      <p:sp>
        <p:nvSpPr>
          <p:cNvPr id="2" name="Slide Number Placeholder 1"/>
          <p:cNvSpPr>
            <a:spLocks noGrp="1"/>
          </p:cNvSpPr>
          <p:nvPr>
            <p:ph type="sldNum" sz="quarter" idx="4"/>
          </p:nvPr>
        </p:nvSpPr>
        <p:spPr>
          <a:xfrm>
            <a:off x="11227135" y="6313958"/>
            <a:ext cx="629281" cy="365125"/>
          </a:xfrm>
          <a:prstGeom prst="rect">
            <a:avLst/>
          </a:prstGeom>
        </p:spPr>
        <p:txBody>
          <a:bodyPr/>
          <a:lstStyle/>
          <a:p>
            <a:fld id="{4080289E-A2FF-0941-931A-EE1328331F47}" type="slidenum">
              <a:rPr lang="en-US" smtClean="0"/>
              <a:pPr/>
              <a:t>68</a:t>
            </a:fld>
            <a:endParaRPr lang="en-US" dirty="0"/>
          </a:p>
        </p:txBody>
      </p:sp>
      <p:sp>
        <p:nvSpPr>
          <p:cNvPr id="4" name="Text Placeholder 3"/>
          <p:cNvSpPr>
            <a:spLocks noGrp="1"/>
          </p:cNvSpPr>
          <p:nvPr>
            <p:ph type="body" sz="quarter" idx="10"/>
          </p:nvPr>
        </p:nvSpPr>
        <p:spPr/>
        <p:txBody>
          <a:bodyPr/>
          <a:lstStyle/>
          <a:p>
            <a:pPr marL="0" indent="0">
              <a:buNone/>
            </a:pPr>
            <a:endParaRPr lang="en-US" sz="3600" dirty="0"/>
          </a:p>
          <a:p>
            <a:pPr marL="0" indent="0">
              <a:buNone/>
            </a:pPr>
            <a:endParaRPr lang="en-US" dirty="0"/>
          </a:p>
        </p:txBody>
      </p:sp>
      <p:pic>
        <p:nvPicPr>
          <p:cNvPr id="7" name="Picture Placeholder 6"/>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7026" r="17026"/>
          <a:stretch>
            <a:fillRect/>
          </a:stretch>
        </p:blipFill>
        <p:spPr/>
      </p:pic>
      <p:sp>
        <p:nvSpPr>
          <p:cNvPr id="5" name="Rectangle 4"/>
          <p:cNvSpPr/>
          <p:nvPr/>
        </p:nvSpPr>
        <p:spPr>
          <a:xfrm>
            <a:off x="5601289" y="619195"/>
            <a:ext cx="1989547" cy="707886"/>
          </a:xfrm>
          <a:prstGeom prst="rect">
            <a:avLst/>
          </a:prstGeom>
        </p:spPr>
        <p:txBody>
          <a:bodyPr wrap="none">
            <a:spAutoFit/>
          </a:bodyPr>
          <a:lstStyle/>
          <a:p>
            <a:r>
              <a:rPr lang="en-US" sz="4000" b="1" dirty="0">
                <a:solidFill>
                  <a:srgbClr val="FFFFFF"/>
                </a:solidFill>
                <a:latin typeface="Calibri"/>
                <a:ea typeface="Century" charset="0"/>
                <a:cs typeface="Calibri"/>
              </a:rPr>
              <a:t>pre-shift</a:t>
            </a:r>
            <a:endParaRPr lang="en-US" dirty="0"/>
          </a:p>
        </p:txBody>
      </p:sp>
      <p:sp>
        <p:nvSpPr>
          <p:cNvPr id="8" name="TextBox 7"/>
          <p:cNvSpPr txBox="1"/>
          <p:nvPr/>
        </p:nvSpPr>
        <p:spPr>
          <a:xfrm>
            <a:off x="3931616" y="1139493"/>
            <a:ext cx="7924800" cy="2785378"/>
          </a:xfrm>
          <a:prstGeom prst="rect">
            <a:avLst/>
          </a:prstGeom>
          <a:noFill/>
        </p:spPr>
        <p:txBody>
          <a:bodyPr wrap="square" rtlCol="0">
            <a:spAutoFit/>
          </a:bodyPr>
          <a:lstStyle/>
          <a:p>
            <a:r>
              <a:rPr lang="en-US" sz="3500" b="1" dirty="0">
                <a:solidFill>
                  <a:schemeClr val="tx2"/>
                </a:solidFill>
                <a:latin typeface="Calibri" charset="0"/>
                <a:ea typeface="Calibri" charset="0"/>
                <a:cs typeface="Calibri" charset="0"/>
              </a:rPr>
              <a:t>Independently read </a:t>
            </a:r>
            <a:r>
              <a:rPr lang="en-US" sz="3500" dirty="0">
                <a:latin typeface="Calibri" charset="0"/>
                <a:ea typeface="Calibri" charset="0"/>
                <a:cs typeface="Calibri" charset="0"/>
              </a:rPr>
              <a:t>the text “The Story of Prometheus”</a:t>
            </a:r>
          </a:p>
          <a:p>
            <a:endParaRPr lang="en-US" sz="3500" dirty="0">
              <a:latin typeface="Calibri" charset="0"/>
              <a:ea typeface="Calibri" charset="0"/>
              <a:cs typeface="Calibri" charset="0"/>
            </a:endParaRPr>
          </a:p>
          <a:p>
            <a:r>
              <a:rPr lang="en-US" sz="3500" b="1" dirty="0">
                <a:solidFill>
                  <a:schemeClr val="tx2"/>
                </a:solidFill>
                <a:latin typeface="Calibri" charset="0"/>
                <a:ea typeface="Calibri" charset="0"/>
                <a:cs typeface="Calibri" charset="0"/>
              </a:rPr>
              <a:t>As you read: </a:t>
            </a:r>
          </a:p>
          <a:p>
            <a:r>
              <a:rPr lang="en-US" sz="3500" dirty="0">
                <a:latin typeface="Calibri" charset="0"/>
                <a:ea typeface="Calibri" charset="0"/>
                <a:cs typeface="Calibri" charset="0"/>
              </a:rPr>
              <a:t>Make at least one </a:t>
            </a:r>
            <a:r>
              <a:rPr lang="en-US" sz="3500" b="1" dirty="0">
                <a:latin typeface="Calibri" charset="0"/>
                <a:ea typeface="Calibri" charset="0"/>
                <a:cs typeface="Calibri" charset="0"/>
              </a:rPr>
              <a:t>meaningful</a:t>
            </a:r>
            <a:r>
              <a:rPr lang="en-US" sz="3500" dirty="0">
                <a:latin typeface="Calibri" charset="0"/>
                <a:ea typeface="Calibri" charset="0"/>
                <a:cs typeface="Calibri" charset="0"/>
              </a:rPr>
              <a:t> connection!</a:t>
            </a:r>
          </a:p>
        </p:txBody>
      </p:sp>
      <p:sp>
        <p:nvSpPr>
          <p:cNvPr id="9" name="TextBox 8"/>
          <p:cNvSpPr txBox="1"/>
          <p:nvPr/>
        </p:nvSpPr>
        <p:spPr>
          <a:xfrm>
            <a:off x="4587022" y="4251996"/>
            <a:ext cx="1341120" cy="1569660"/>
          </a:xfrm>
          <a:prstGeom prst="rect">
            <a:avLst/>
          </a:prstGeom>
          <a:solidFill>
            <a:schemeClr val="bg1">
              <a:lumMod val="85000"/>
            </a:schemeClr>
          </a:solidFill>
          <a:ln w="15875">
            <a:solidFill>
              <a:schemeClr val="tx2"/>
            </a:solidFill>
          </a:ln>
        </p:spPr>
        <p:txBody>
          <a:bodyPr wrap="square" rtlCol="0">
            <a:spAutoFit/>
          </a:bodyPr>
          <a:lstStyle/>
          <a:p>
            <a:pPr algn="ctr"/>
            <a:r>
              <a:rPr lang="en-US" sz="3200" b="1" dirty="0">
                <a:latin typeface="Calibri" charset="0"/>
                <a:ea typeface="Calibri" charset="0"/>
                <a:cs typeface="Calibri" charset="0"/>
              </a:rPr>
              <a:t>Text</a:t>
            </a:r>
          </a:p>
          <a:p>
            <a:pPr algn="ctr"/>
            <a:r>
              <a:rPr lang="en-US" sz="3200" b="1" dirty="0">
                <a:latin typeface="Calibri" charset="0"/>
                <a:ea typeface="Calibri" charset="0"/>
                <a:cs typeface="Calibri" charset="0"/>
              </a:rPr>
              <a:t> to</a:t>
            </a:r>
          </a:p>
          <a:p>
            <a:pPr algn="ctr"/>
            <a:r>
              <a:rPr lang="en-US" sz="3200" b="1" dirty="0">
                <a:latin typeface="Calibri" charset="0"/>
                <a:ea typeface="Calibri" charset="0"/>
                <a:cs typeface="Calibri" charset="0"/>
              </a:rPr>
              <a:t> Self</a:t>
            </a:r>
          </a:p>
        </p:txBody>
      </p:sp>
      <p:sp>
        <p:nvSpPr>
          <p:cNvPr id="10" name="TextBox 9"/>
          <p:cNvSpPr txBox="1"/>
          <p:nvPr/>
        </p:nvSpPr>
        <p:spPr>
          <a:xfrm>
            <a:off x="7223456" y="4251996"/>
            <a:ext cx="1341120" cy="1569660"/>
          </a:xfrm>
          <a:prstGeom prst="rect">
            <a:avLst/>
          </a:prstGeom>
          <a:solidFill>
            <a:schemeClr val="bg1">
              <a:lumMod val="85000"/>
            </a:schemeClr>
          </a:solidFill>
          <a:ln w="15875">
            <a:solidFill>
              <a:schemeClr val="tx2"/>
            </a:solidFill>
          </a:ln>
        </p:spPr>
        <p:txBody>
          <a:bodyPr wrap="square" rtlCol="0">
            <a:spAutoFit/>
          </a:bodyPr>
          <a:lstStyle/>
          <a:p>
            <a:pPr algn="ctr"/>
            <a:r>
              <a:rPr lang="en-US" sz="3200" b="1" dirty="0">
                <a:latin typeface="Calibri" charset="0"/>
                <a:ea typeface="Calibri" charset="0"/>
                <a:cs typeface="Calibri" charset="0"/>
              </a:rPr>
              <a:t>Text</a:t>
            </a:r>
          </a:p>
          <a:p>
            <a:pPr algn="ctr"/>
            <a:r>
              <a:rPr lang="en-US" sz="3200" b="1" dirty="0">
                <a:latin typeface="Calibri" charset="0"/>
                <a:ea typeface="Calibri" charset="0"/>
                <a:cs typeface="Calibri" charset="0"/>
              </a:rPr>
              <a:t> to</a:t>
            </a:r>
          </a:p>
          <a:p>
            <a:pPr algn="ctr"/>
            <a:r>
              <a:rPr lang="en-US" sz="3200" b="1" dirty="0">
                <a:latin typeface="Calibri" charset="0"/>
                <a:ea typeface="Calibri" charset="0"/>
                <a:cs typeface="Calibri" charset="0"/>
              </a:rPr>
              <a:t> Text</a:t>
            </a:r>
          </a:p>
        </p:txBody>
      </p:sp>
      <p:sp>
        <p:nvSpPr>
          <p:cNvPr id="11" name="TextBox 10"/>
          <p:cNvSpPr txBox="1"/>
          <p:nvPr/>
        </p:nvSpPr>
        <p:spPr>
          <a:xfrm>
            <a:off x="9807741" y="4251996"/>
            <a:ext cx="1341120" cy="1569660"/>
          </a:xfrm>
          <a:prstGeom prst="rect">
            <a:avLst/>
          </a:prstGeom>
          <a:solidFill>
            <a:schemeClr val="bg1">
              <a:lumMod val="85000"/>
            </a:schemeClr>
          </a:solidFill>
          <a:ln w="15875">
            <a:solidFill>
              <a:schemeClr val="tx2"/>
            </a:solidFill>
          </a:ln>
        </p:spPr>
        <p:txBody>
          <a:bodyPr wrap="square" rtlCol="0">
            <a:spAutoFit/>
          </a:bodyPr>
          <a:lstStyle/>
          <a:p>
            <a:pPr algn="ctr"/>
            <a:r>
              <a:rPr lang="en-US" sz="3200" b="1" dirty="0">
                <a:latin typeface="Calibri" charset="0"/>
                <a:ea typeface="Calibri" charset="0"/>
                <a:cs typeface="Calibri" charset="0"/>
              </a:rPr>
              <a:t>Text</a:t>
            </a:r>
          </a:p>
          <a:p>
            <a:pPr algn="ctr"/>
            <a:r>
              <a:rPr lang="en-US" sz="3200" b="1" dirty="0">
                <a:latin typeface="Calibri" charset="0"/>
                <a:ea typeface="Calibri" charset="0"/>
                <a:cs typeface="Calibri" charset="0"/>
              </a:rPr>
              <a:t> to</a:t>
            </a:r>
          </a:p>
          <a:p>
            <a:pPr algn="ctr"/>
            <a:r>
              <a:rPr lang="en-US" sz="3200" b="1" dirty="0">
                <a:latin typeface="Calibri" charset="0"/>
                <a:ea typeface="Calibri" charset="0"/>
                <a:cs typeface="Calibri" charset="0"/>
              </a:rPr>
              <a:t>World</a:t>
            </a:r>
          </a:p>
        </p:txBody>
      </p:sp>
    </p:spTree>
    <p:extLst>
      <p:ext uri="{BB962C8B-B14F-4D97-AF65-F5344CB8AC3E}">
        <p14:creationId xmlns:p14="http://schemas.microsoft.com/office/powerpoint/2010/main" val="129379417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solidFill>
                  <a:schemeClr val="bg1"/>
                </a:solidFill>
              </a:rPr>
              <a:t>Share</a:t>
            </a:r>
            <a:endParaRPr lang="en-US" b="1" dirty="0">
              <a:solidFill>
                <a:schemeClr val="bg1"/>
              </a:solidFill>
            </a:endParaRPr>
          </a:p>
        </p:txBody>
      </p:sp>
      <p:sp>
        <p:nvSpPr>
          <p:cNvPr id="2" name="Slide Number Placeholder 1"/>
          <p:cNvSpPr>
            <a:spLocks noGrp="1"/>
          </p:cNvSpPr>
          <p:nvPr>
            <p:ph type="sldNum" sz="quarter" idx="4"/>
          </p:nvPr>
        </p:nvSpPr>
        <p:spPr>
          <a:xfrm>
            <a:off x="11227135" y="6313958"/>
            <a:ext cx="629281" cy="365125"/>
          </a:xfrm>
          <a:prstGeom prst="rect">
            <a:avLst/>
          </a:prstGeom>
        </p:spPr>
        <p:txBody>
          <a:bodyPr/>
          <a:lstStyle/>
          <a:p>
            <a:fld id="{4080289E-A2FF-0941-931A-EE1328331F47}" type="slidenum">
              <a:rPr lang="en-US" smtClean="0"/>
              <a:pPr/>
              <a:t>69</a:t>
            </a:fld>
            <a:endParaRPr lang="en-US" dirty="0"/>
          </a:p>
        </p:txBody>
      </p:sp>
      <p:sp>
        <p:nvSpPr>
          <p:cNvPr id="4" name="Text Placeholder 3"/>
          <p:cNvSpPr>
            <a:spLocks noGrp="1"/>
          </p:cNvSpPr>
          <p:nvPr>
            <p:ph type="body" sz="quarter" idx="10"/>
          </p:nvPr>
        </p:nvSpPr>
        <p:spPr>
          <a:xfrm>
            <a:off x="3629679" y="1033261"/>
            <a:ext cx="8152746" cy="3218735"/>
          </a:xfrm>
        </p:spPr>
        <p:txBody>
          <a:bodyPr/>
          <a:lstStyle/>
          <a:p>
            <a:pPr marL="0" indent="0">
              <a:buNone/>
            </a:pPr>
            <a:endParaRPr lang="en-US" sz="1000" dirty="0">
              <a:solidFill>
                <a:schemeClr val="tx1"/>
              </a:solidFill>
            </a:endParaRPr>
          </a:p>
          <a:p>
            <a:pPr marL="0" indent="0" algn="ctr">
              <a:buNone/>
            </a:pPr>
            <a:r>
              <a:rPr lang="en-US" sz="3400" b="1" dirty="0">
                <a:solidFill>
                  <a:schemeClr val="tx2"/>
                </a:solidFill>
              </a:rPr>
              <a:t>Discuss with a partner:</a:t>
            </a:r>
          </a:p>
          <a:p>
            <a:pPr marL="0" indent="0">
              <a:buNone/>
            </a:pPr>
            <a:endParaRPr lang="en-US" sz="1000" dirty="0">
              <a:solidFill>
                <a:schemeClr val="tx1"/>
              </a:solidFill>
            </a:endParaRPr>
          </a:p>
          <a:p>
            <a:pPr>
              <a:buFont typeface="Arial" charset="0"/>
              <a:buChar char="•"/>
            </a:pPr>
            <a:r>
              <a:rPr lang="en-US" sz="3400" dirty="0">
                <a:solidFill>
                  <a:schemeClr val="tx1"/>
                </a:solidFill>
              </a:rPr>
              <a:t>What connection did you make while reading this text?</a:t>
            </a:r>
          </a:p>
          <a:p>
            <a:pPr>
              <a:buFont typeface="Arial" charset="0"/>
              <a:buChar char="•"/>
            </a:pPr>
            <a:r>
              <a:rPr lang="en-US" sz="3400" dirty="0">
                <a:solidFill>
                  <a:schemeClr val="tx1"/>
                </a:solidFill>
              </a:rPr>
              <a:t>Which type of connection did you make:</a:t>
            </a:r>
          </a:p>
        </p:txBody>
      </p:sp>
      <p:pic>
        <p:nvPicPr>
          <p:cNvPr id="7" name="Picture Placeholder 6"/>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7026" r="17026"/>
          <a:stretch>
            <a:fillRect/>
          </a:stretch>
        </p:blipFill>
        <p:spPr/>
      </p:pic>
      <p:sp>
        <p:nvSpPr>
          <p:cNvPr id="5" name="Rectangle 4"/>
          <p:cNvSpPr/>
          <p:nvPr/>
        </p:nvSpPr>
        <p:spPr>
          <a:xfrm>
            <a:off x="5601289" y="619195"/>
            <a:ext cx="1989547" cy="707886"/>
          </a:xfrm>
          <a:prstGeom prst="rect">
            <a:avLst/>
          </a:prstGeom>
        </p:spPr>
        <p:txBody>
          <a:bodyPr wrap="none">
            <a:spAutoFit/>
          </a:bodyPr>
          <a:lstStyle/>
          <a:p>
            <a:r>
              <a:rPr lang="en-US" sz="4000" b="1" dirty="0">
                <a:solidFill>
                  <a:srgbClr val="FFFFFF"/>
                </a:solidFill>
                <a:latin typeface="Calibri"/>
                <a:ea typeface="Century" charset="0"/>
                <a:cs typeface="Calibri"/>
              </a:rPr>
              <a:t>pre-shift</a:t>
            </a:r>
            <a:endParaRPr lang="en-US" dirty="0"/>
          </a:p>
        </p:txBody>
      </p:sp>
      <p:sp>
        <p:nvSpPr>
          <p:cNvPr id="8" name="TextBox 7"/>
          <p:cNvSpPr txBox="1"/>
          <p:nvPr/>
        </p:nvSpPr>
        <p:spPr>
          <a:xfrm>
            <a:off x="4587022" y="4251996"/>
            <a:ext cx="1341120" cy="1569660"/>
          </a:xfrm>
          <a:prstGeom prst="rect">
            <a:avLst/>
          </a:prstGeom>
          <a:solidFill>
            <a:schemeClr val="bg1">
              <a:lumMod val="85000"/>
            </a:schemeClr>
          </a:solidFill>
          <a:ln w="15875">
            <a:solidFill>
              <a:schemeClr val="tx2"/>
            </a:solidFill>
          </a:ln>
        </p:spPr>
        <p:txBody>
          <a:bodyPr wrap="square" rtlCol="0">
            <a:spAutoFit/>
          </a:bodyPr>
          <a:lstStyle/>
          <a:p>
            <a:pPr algn="ctr"/>
            <a:r>
              <a:rPr lang="en-US" sz="3200" b="1" dirty="0">
                <a:latin typeface="Calibri" charset="0"/>
                <a:ea typeface="Calibri" charset="0"/>
                <a:cs typeface="Calibri" charset="0"/>
              </a:rPr>
              <a:t>Text</a:t>
            </a:r>
          </a:p>
          <a:p>
            <a:pPr algn="ctr"/>
            <a:r>
              <a:rPr lang="en-US" sz="3200" b="1" dirty="0">
                <a:latin typeface="Calibri" charset="0"/>
                <a:ea typeface="Calibri" charset="0"/>
                <a:cs typeface="Calibri" charset="0"/>
              </a:rPr>
              <a:t> to</a:t>
            </a:r>
          </a:p>
          <a:p>
            <a:pPr algn="ctr"/>
            <a:r>
              <a:rPr lang="en-US" sz="3200" b="1" dirty="0">
                <a:latin typeface="Calibri" charset="0"/>
                <a:ea typeface="Calibri" charset="0"/>
                <a:cs typeface="Calibri" charset="0"/>
              </a:rPr>
              <a:t> Self</a:t>
            </a:r>
          </a:p>
        </p:txBody>
      </p:sp>
      <p:sp>
        <p:nvSpPr>
          <p:cNvPr id="9" name="TextBox 8"/>
          <p:cNvSpPr txBox="1"/>
          <p:nvPr/>
        </p:nvSpPr>
        <p:spPr>
          <a:xfrm>
            <a:off x="7223456" y="4251996"/>
            <a:ext cx="1341120" cy="1569660"/>
          </a:xfrm>
          <a:prstGeom prst="rect">
            <a:avLst/>
          </a:prstGeom>
          <a:solidFill>
            <a:schemeClr val="bg1">
              <a:lumMod val="85000"/>
            </a:schemeClr>
          </a:solidFill>
          <a:ln w="15875">
            <a:solidFill>
              <a:schemeClr val="tx2"/>
            </a:solidFill>
          </a:ln>
        </p:spPr>
        <p:txBody>
          <a:bodyPr wrap="square" rtlCol="0">
            <a:spAutoFit/>
          </a:bodyPr>
          <a:lstStyle/>
          <a:p>
            <a:pPr algn="ctr"/>
            <a:r>
              <a:rPr lang="en-US" sz="3200" b="1" dirty="0">
                <a:latin typeface="Calibri" charset="0"/>
                <a:ea typeface="Calibri" charset="0"/>
                <a:cs typeface="Calibri" charset="0"/>
              </a:rPr>
              <a:t>Text</a:t>
            </a:r>
          </a:p>
          <a:p>
            <a:pPr algn="ctr"/>
            <a:r>
              <a:rPr lang="en-US" sz="3200" b="1" dirty="0">
                <a:latin typeface="Calibri" charset="0"/>
                <a:ea typeface="Calibri" charset="0"/>
                <a:cs typeface="Calibri" charset="0"/>
              </a:rPr>
              <a:t> to</a:t>
            </a:r>
          </a:p>
          <a:p>
            <a:pPr algn="ctr"/>
            <a:r>
              <a:rPr lang="en-US" sz="3200" b="1" dirty="0">
                <a:latin typeface="Calibri" charset="0"/>
                <a:ea typeface="Calibri" charset="0"/>
                <a:cs typeface="Calibri" charset="0"/>
              </a:rPr>
              <a:t> Text</a:t>
            </a:r>
          </a:p>
        </p:txBody>
      </p:sp>
      <p:sp>
        <p:nvSpPr>
          <p:cNvPr id="10" name="TextBox 9"/>
          <p:cNvSpPr txBox="1"/>
          <p:nvPr/>
        </p:nvSpPr>
        <p:spPr>
          <a:xfrm>
            <a:off x="9807741" y="4251996"/>
            <a:ext cx="1341120" cy="1569660"/>
          </a:xfrm>
          <a:prstGeom prst="rect">
            <a:avLst/>
          </a:prstGeom>
          <a:solidFill>
            <a:schemeClr val="bg1">
              <a:lumMod val="85000"/>
            </a:schemeClr>
          </a:solidFill>
          <a:ln w="15875">
            <a:solidFill>
              <a:schemeClr val="tx2"/>
            </a:solidFill>
          </a:ln>
        </p:spPr>
        <p:txBody>
          <a:bodyPr wrap="square" rtlCol="0">
            <a:spAutoFit/>
          </a:bodyPr>
          <a:lstStyle/>
          <a:p>
            <a:pPr algn="ctr"/>
            <a:r>
              <a:rPr lang="en-US" sz="3200" b="1" dirty="0">
                <a:latin typeface="Calibri" charset="0"/>
                <a:ea typeface="Calibri" charset="0"/>
                <a:cs typeface="Calibri" charset="0"/>
              </a:rPr>
              <a:t>Text</a:t>
            </a:r>
          </a:p>
          <a:p>
            <a:pPr algn="ctr"/>
            <a:r>
              <a:rPr lang="en-US" sz="3200" b="1" dirty="0">
                <a:latin typeface="Calibri" charset="0"/>
                <a:ea typeface="Calibri" charset="0"/>
                <a:cs typeface="Calibri" charset="0"/>
              </a:rPr>
              <a:t> to</a:t>
            </a:r>
          </a:p>
          <a:p>
            <a:pPr algn="ctr"/>
            <a:r>
              <a:rPr lang="en-US" sz="3200" b="1" dirty="0">
                <a:latin typeface="Calibri" charset="0"/>
                <a:ea typeface="Calibri" charset="0"/>
                <a:cs typeface="Calibri" charset="0"/>
              </a:rPr>
              <a:t>World</a:t>
            </a:r>
          </a:p>
        </p:txBody>
      </p:sp>
    </p:spTree>
    <p:extLst>
      <p:ext uri="{BB962C8B-B14F-4D97-AF65-F5344CB8AC3E}">
        <p14:creationId xmlns:p14="http://schemas.microsoft.com/office/powerpoint/2010/main" val="3088156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Shape 125"/>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7</a:t>
            </a:fld>
            <a:endParaRPr lang="en-US" sz="1600">
              <a:solidFill>
                <a:schemeClr val="dk1"/>
              </a:solidFill>
              <a:latin typeface="Calibri"/>
              <a:ea typeface="Calibri"/>
              <a:cs typeface="Calibri"/>
              <a:sym typeface="Calibri"/>
            </a:endParaRPr>
          </a:p>
        </p:txBody>
      </p:sp>
      <p:sp>
        <p:nvSpPr>
          <p:cNvPr id="126" name="Shape 126"/>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marL="0" marR="0" lvl="0" indent="-279400" algn="l" rtl="0">
              <a:lnSpc>
                <a:spcPct val="90000"/>
              </a:lnSpc>
              <a:spcBef>
                <a:spcPts val="0"/>
              </a:spcBef>
              <a:buClr>
                <a:schemeClr val="lt1"/>
              </a:buClr>
              <a:buSzPct val="100000"/>
              <a:buFont typeface="Calibri"/>
              <a:buNone/>
            </a:pPr>
            <a:r>
              <a:rPr lang="en-US" sz="4400" b="0" i="0" u="none" strike="noStrike" cap="none" dirty="0">
                <a:solidFill>
                  <a:schemeClr val="lt1"/>
                </a:solidFill>
                <a:latin typeface="Calibri"/>
                <a:ea typeface="Calibri"/>
                <a:cs typeface="Calibri"/>
                <a:sym typeface="Calibri"/>
              </a:rPr>
              <a:t>What brings us here today?</a:t>
            </a:r>
          </a:p>
        </p:txBody>
      </p:sp>
      <p:sp>
        <p:nvSpPr>
          <p:cNvPr id="127" name="Shape 127"/>
          <p:cNvSpPr txBox="1">
            <a:spLocks noGrp="1"/>
          </p:cNvSpPr>
          <p:nvPr>
            <p:ph type="body" idx="1"/>
          </p:nvPr>
        </p:nvSpPr>
        <p:spPr>
          <a:xfrm>
            <a:off x="398464" y="1193802"/>
            <a:ext cx="6933669" cy="4822825"/>
          </a:xfrm>
          <a:prstGeom prst="rect">
            <a:avLst/>
          </a:prstGeom>
          <a:noFill/>
          <a:ln>
            <a:noFill/>
          </a:ln>
        </p:spPr>
        <p:txBody>
          <a:bodyPr wrap="square" lIns="91425" tIns="45700" rIns="91425" bIns="45700" anchor="t" anchorCtr="0">
            <a:noAutofit/>
          </a:bodyPr>
          <a:lstStyle/>
          <a:p>
            <a:pPr marL="0" marR="0" lvl="0" indent="-254000" algn="ctr" rtl="0">
              <a:lnSpc>
                <a:spcPct val="100000"/>
              </a:lnSpc>
              <a:spcBef>
                <a:spcPts val="0"/>
              </a:spcBef>
              <a:spcAft>
                <a:spcPts val="1200"/>
              </a:spcAft>
              <a:buClr>
                <a:srgbClr val="5A5A5A"/>
              </a:buClr>
              <a:buSzPct val="100000"/>
              <a:buFont typeface="Arial"/>
              <a:buNone/>
            </a:pPr>
            <a:r>
              <a:rPr lang="en-US" sz="4000" b="1" i="0" u="none" strike="noStrike" cap="none" dirty="0">
                <a:solidFill>
                  <a:schemeClr val="tx2"/>
                </a:solidFill>
                <a:latin typeface="Calibri"/>
                <a:ea typeface="Calibri"/>
                <a:cs typeface="Calibri"/>
                <a:sym typeface="Calibri"/>
              </a:rPr>
              <a:t>All of Louisiana’s students will be able to:</a:t>
            </a:r>
          </a:p>
          <a:p>
            <a:pPr marL="228600" marR="0" lvl="0" indent="-228600" algn="l" rtl="0">
              <a:lnSpc>
                <a:spcPct val="100000"/>
              </a:lnSpc>
              <a:spcBef>
                <a:spcPts val="0"/>
              </a:spcBef>
              <a:spcAft>
                <a:spcPts val="1200"/>
              </a:spcAft>
              <a:buClr>
                <a:srgbClr val="5A5A5A"/>
              </a:buClr>
              <a:buSzPct val="100000"/>
              <a:buFont typeface="Arial"/>
              <a:buChar char="•"/>
            </a:pPr>
            <a:r>
              <a:rPr lang="en-US" sz="4000" b="0" i="0" u="none" strike="noStrike" cap="none" dirty="0">
                <a:solidFill>
                  <a:schemeClr val="tx1">
                    <a:lumMod val="75000"/>
                  </a:schemeClr>
                </a:solidFill>
                <a:latin typeface="Calibri"/>
                <a:ea typeface="Calibri"/>
                <a:cs typeface="Calibri"/>
                <a:sym typeface="Calibri"/>
              </a:rPr>
              <a:t>Read complex texts</a:t>
            </a:r>
          </a:p>
          <a:p>
            <a:pPr marL="228600" marR="0" lvl="0" indent="-228600" algn="l" rtl="0">
              <a:lnSpc>
                <a:spcPct val="100000"/>
              </a:lnSpc>
              <a:spcBef>
                <a:spcPts val="0"/>
              </a:spcBef>
              <a:spcAft>
                <a:spcPts val="1200"/>
              </a:spcAft>
              <a:buClr>
                <a:srgbClr val="5A5A5A"/>
              </a:buClr>
              <a:buSzPct val="100000"/>
              <a:buFont typeface="Arial"/>
              <a:buChar char="•"/>
            </a:pPr>
            <a:r>
              <a:rPr lang="en-US" sz="4000" b="0" i="0" u="none" strike="noStrike" cap="none" dirty="0">
                <a:solidFill>
                  <a:schemeClr val="tx1">
                    <a:lumMod val="75000"/>
                  </a:schemeClr>
                </a:solidFill>
                <a:latin typeface="Calibri"/>
                <a:ea typeface="Calibri"/>
                <a:cs typeface="Calibri"/>
                <a:sym typeface="Calibri"/>
              </a:rPr>
              <a:t>Understand complex texts</a:t>
            </a:r>
          </a:p>
          <a:p>
            <a:pPr marL="228600" marR="0" lvl="0" indent="-228600" algn="l" rtl="0">
              <a:lnSpc>
                <a:spcPct val="100000"/>
              </a:lnSpc>
              <a:spcBef>
                <a:spcPts val="0"/>
              </a:spcBef>
              <a:spcAft>
                <a:spcPts val="1200"/>
              </a:spcAft>
              <a:buClr>
                <a:srgbClr val="5A5A5A"/>
              </a:buClr>
              <a:buSzPct val="100000"/>
              <a:buFont typeface="Arial"/>
              <a:buChar char="•"/>
            </a:pPr>
            <a:r>
              <a:rPr lang="en-US" sz="4000" b="0" i="0" u="none" strike="noStrike" cap="none" dirty="0">
                <a:solidFill>
                  <a:schemeClr val="tx1">
                    <a:lumMod val="75000"/>
                  </a:schemeClr>
                </a:solidFill>
                <a:latin typeface="Calibri"/>
                <a:ea typeface="Calibri"/>
                <a:cs typeface="Calibri"/>
                <a:sym typeface="Calibri"/>
              </a:rPr>
              <a:t>Express their understanding of complex texts </a:t>
            </a:r>
          </a:p>
        </p:txBody>
      </p:sp>
      <p:pic>
        <p:nvPicPr>
          <p:cNvPr id="2" name="Picture 1" descr="5ddb05ff0465503afa82469b6c2af4a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73842" y="1642533"/>
            <a:ext cx="4082576" cy="4030132"/>
          </a:xfrm>
          <a:prstGeom prst="rect">
            <a:avLst/>
          </a:prstGeom>
        </p:spPr>
      </p:pic>
    </p:spTree>
    <p:extLst>
      <p:ext uri="{BB962C8B-B14F-4D97-AF65-F5344CB8AC3E}">
        <p14:creationId xmlns:p14="http://schemas.microsoft.com/office/powerpoint/2010/main" val="105756907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Comprehension Check</a:t>
            </a:r>
            <a:endParaRPr lang="en-US" b="1" dirty="0">
              <a:solidFill>
                <a:schemeClr val="bg1"/>
              </a:solidFill>
            </a:endParaRPr>
          </a:p>
        </p:txBody>
      </p:sp>
      <p:sp>
        <p:nvSpPr>
          <p:cNvPr id="2" name="Slide Number Placeholder 1"/>
          <p:cNvSpPr>
            <a:spLocks noGrp="1"/>
          </p:cNvSpPr>
          <p:nvPr>
            <p:ph type="sldNum" sz="quarter" idx="4"/>
          </p:nvPr>
        </p:nvSpPr>
        <p:spPr>
          <a:xfrm>
            <a:off x="11227135" y="6313958"/>
            <a:ext cx="629281" cy="365125"/>
          </a:xfrm>
          <a:prstGeom prst="rect">
            <a:avLst/>
          </a:prstGeom>
        </p:spPr>
        <p:txBody>
          <a:bodyPr/>
          <a:lstStyle/>
          <a:p>
            <a:fld id="{4080289E-A2FF-0941-931A-EE1328331F47}" type="slidenum">
              <a:rPr lang="en-US" smtClean="0"/>
              <a:pPr/>
              <a:t>70</a:t>
            </a:fld>
            <a:endParaRPr lang="en-US" dirty="0"/>
          </a:p>
        </p:txBody>
      </p:sp>
      <p:sp>
        <p:nvSpPr>
          <p:cNvPr id="4" name="Text Placeholder 3"/>
          <p:cNvSpPr>
            <a:spLocks noGrp="1"/>
          </p:cNvSpPr>
          <p:nvPr>
            <p:ph type="body" sz="quarter" idx="10"/>
          </p:nvPr>
        </p:nvSpPr>
        <p:spPr/>
        <p:txBody>
          <a:bodyPr/>
          <a:lstStyle/>
          <a:p>
            <a:pPr marL="0" indent="0">
              <a:buNone/>
            </a:pPr>
            <a:endParaRPr lang="en-US" sz="3600" dirty="0"/>
          </a:p>
          <a:p>
            <a:pPr marL="0" indent="0">
              <a:buNone/>
            </a:pPr>
            <a:endParaRPr lang="en-US" dirty="0"/>
          </a:p>
        </p:txBody>
      </p:sp>
      <p:pic>
        <p:nvPicPr>
          <p:cNvPr id="7" name="Picture Placeholder 6"/>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7026" r="17026"/>
          <a:stretch>
            <a:fillRect/>
          </a:stretch>
        </p:blipFill>
        <p:spPr/>
      </p:pic>
      <p:sp>
        <p:nvSpPr>
          <p:cNvPr id="5" name="Rectangle 4"/>
          <p:cNvSpPr/>
          <p:nvPr/>
        </p:nvSpPr>
        <p:spPr>
          <a:xfrm>
            <a:off x="5601289" y="619195"/>
            <a:ext cx="1989547" cy="707886"/>
          </a:xfrm>
          <a:prstGeom prst="rect">
            <a:avLst/>
          </a:prstGeom>
        </p:spPr>
        <p:txBody>
          <a:bodyPr wrap="none">
            <a:spAutoFit/>
          </a:bodyPr>
          <a:lstStyle/>
          <a:p>
            <a:r>
              <a:rPr lang="en-US" sz="4000" b="1" dirty="0">
                <a:solidFill>
                  <a:srgbClr val="FFFFFF"/>
                </a:solidFill>
                <a:latin typeface="Calibri"/>
                <a:ea typeface="Century" charset="0"/>
                <a:cs typeface="Calibri"/>
              </a:rPr>
              <a:t>pre-shift</a:t>
            </a:r>
            <a:endParaRPr lang="en-US" dirty="0"/>
          </a:p>
        </p:txBody>
      </p:sp>
      <p:sp>
        <p:nvSpPr>
          <p:cNvPr id="6" name="TextBox 5"/>
          <p:cNvSpPr txBox="1"/>
          <p:nvPr/>
        </p:nvSpPr>
        <p:spPr>
          <a:xfrm>
            <a:off x="4057365" y="1387012"/>
            <a:ext cx="7725060" cy="4154984"/>
          </a:xfrm>
          <a:prstGeom prst="rect">
            <a:avLst/>
          </a:prstGeom>
          <a:noFill/>
        </p:spPr>
        <p:txBody>
          <a:bodyPr wrap="square" rtlCol="0">
            <a:spAutoFit/>
          </a:bodyPr>
          <a:lstStyle/>
          <a:p>
            <a:r>
              <a:rPr lang="en-US" sz="3800" b="1" dirty="0">
                <a:solidFill>
                  <a:schemeClr val="tx2"/>
                </a:solidFill>
                <a:latin typeface="Calibri" charset="0"/>
                <a:ea typeface="Calibri" charset="0"/>
                <a:cs typeface="Calibri" charset="0"/>
              </a:rPr>
              <a:t>Independently complete </a:t>
            </a:r>
            <a:r>
              <a:rPr lang="en-US" sz="3800" dirty="0">
                <a:latin typeface="Calibri" charset="0"/>
                <a:ea typeface="Calibri" charset="0"/>
                <a:cs typeface="Calibri" charset="0"/>
              </a:rPr>
              <a:t>the comprehension questions in your note-catcher.</a:t>
            </a:r>
          </a:p>
          <a:p>
            <a:endParaRPr lang="en-US" sz="3600" dirty="0">
              <a:latin typeface="Calibri" charset="0"/>
              <a:ea typeface="Calibri" charset="0"/>
              <a:cs typeface="Calibri" charset="0"/>
            </a:endParaRPr>
          </a:p>
          <a:p>
            <a:r>
              <a:rPr lang="en-US" sz="3800" dirty="0">
                <a:latin typeface="Calibri" charset="0"/>
                <a:ea typeface="Calibri" charset="0"/>
                <a:cs typeface="Calibri" charset="0"/>
              </a:rPr>
              <a:t>Remember to </a:t>
            </a:r>
            <a:r>
              <a:rPr lang="en-US" sz="3800" b="1" dirty="0">
                <a:latin typeface="Calibri" charset="0"/>
                <a:ea typeface="Calibri" charset="0"/>
                <a:cs typeface="Calibri" charset="0"/>
              </a:rPr>
              <a:t>answer in complete sentences </a:t>
            </a:r>
            <a:r>
              <a:rPr lang="en-US" sz="3800" dirty="0">
                <a:latin typeface="Calibri" charset="0"/>
                <a:ea typeface="Calibri" charset="0"/>
                <a:cs typeface="Calibri" charset="0"/>
              </a:rPr>
              <a:t>and to </a:t>
            </a:r>
            <a:r>
              <a:rPr lang="en-US" sz="3800" b="1" dirty="0">
                <a:latin typeface="Calibri" charset="0"/>
                <a:ea typeface="Calibri" charset="0"/>
                <a:cs typeface="Calibri" charset="0"/>
              </a:rPr>
              <a:t>explain your thinking</a:t>
            </a:r>
            <a:r>
              <a:rPr lang="en-US" sz="3800" dirty="0">
                <a:latin typeface="Calibri" charset="0"/>
                <a:ea typeface="Calibri" charset="0"/>
                <a:cs typeface="Calibri" charset="0"/>
              </a:rPr>
              <a:t>!</a:t>
            </a:r>
          </a:p>
        </p:txBody>
      </p:sp>
    </p:spTree>
    <p:extLst>
      <p:ext uri="{BB962C8B-B14F-4D97-AF65-F5344CB8AC3E}">
        <p14:creationId xmlns:p14="http://schemas.microsoft.com/office/powerpoint/2010/main" val="15614220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Let’s Review</a:t>
            </a:r>
            <a:endParaRPr lang="en-US" b="1" dirty="0">
              <a:solidFill>
                <a:schemeClr val="bg1"/>
              </a:solidFill>
            </a:endParaRPr>
          </a:p>
        </p:txBody>
      </p:sp>
      <p:sp>
        <p:nvSpPr>
          <p:cNvPr id="2" name="Slide Number Placeholder 1"/>
          <p:cNvSpPr>
            <a:spLocks noGrp="1"/>
          </p:cNvSpPr>
          <p:nvPr>
            <p:ph type="sldNum" sz="quarter" idx="4"/>
          </p:nvPr>
        </p:nvSpPr>
        <p:spPr>
          <a:xfrm>
            <a:off x="11227135" y="6313958"/>
            <a:ext cx="629281" cy="365125"/>
          </a:xfrm>
          <a:prstGeom prst="rect">
            <a:avLst/>
          </a:prstGeom>
        </p:spPr>
        <p:txBody>
          <a:bodyPr/>
          <a:lstStyle/>
          <a:p>
            <a:fld id="{4080289E-A2FF-0941-931A-EE1328331F47}" type="slidenum">
              <a:rPr lang="en-US" smtClean="0"/>
              <a:pPr/>
              <a:t>71</a:t>
            </a:fld>
            <a:endParaRPr lang="en-US" dirty="0"/>
          </a:p>
        </p:txBody>
      </p:sp>
      <p:sp>
        <p:nvSpPr>
          <p:cNvPr id="4" name="Text Placeholder 3"/>
          <p:cNvSpPr>
            <a:spLocks noGrp="1"/>
          </p:cNvSpPr>
          <p:nvPr>
            <p:ph type="body" sz="quarter" idx="10"/>
          </p:nvPr>
        </p:nvSpPr>
        <p:spPr/>
        <p:txBody>
          <a:bodyPr/>
          <a:lstStyle/>
          <a:p>
            <a:pPr marL="0" indent="0">
              <a:buNone/>
            </a:pPr>
            <a:endParaRPr lang="en-US" sz="3600" dirty="0"/>
          </a:p>
          <a:p>
            <a:pPr marL="0" indent="0">
              <a:buNone/>
            </a:pPr>
            <a:endParaRPr lang="en-US" dirty="0"/>
          </a:p>
        </p:txBody>
      </p:sp>
      <p:pic>
        <p:nvPicPr>
          <p:cNvPr id="7" name="Picture Placeholder 6"/>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7026" r="17026"/>
          <a:stretch>
            <a:fillRect/>
          </a:stretch>
        </p:blipFill>
        <p:spPr/>
      </p:pic>
      <p:sp>
        <p:nvSpPr>
          <p:cNvPr id="5" name="Rectangle 4"/>
          <p:cNvSpPr/>
          <p:nvPr/>
        </p:nvSpPr>
        <p:spPr>
          <a:xfrm>
            <a:off x="5601289" y="619195"/>
            <a:ext cx="1989547" cy="707886"/>
          </a:xfrm>
          <a:prstGeom prst="rect">
            <a:avLst/>
          </a:prstGeom>
        </p:spPr>
        <p:txBody>
          <a:bodyPr wrap="none">
            <a:spAutoFit/>
          </a:bodyPr>
          <a:lstStyle/>
          <a:p>
            <a:r>
              <a:rPr lang="en-US" sz="4000" b="1" dirty="0">
                <a:solidFill>
                  <a:srgbClr val="FFFFFF"/>
                </a:solidFill>
                <a:latin typeface="Calibri"/>
                <a:ea typeface="Century" charset="0"/>
                <a:cs typeface="Calibri"/>
              </a:rPr>
              <a:t>pre-shift</a:t>
            </a:r>
            <a:endParaRPr lang="en-US" dirty="0"/>
          </a:p>
        </p:txBody>
      </p:sp>
      <p:sp>
        <p:nvSpPr>
          <p:cNvPr id="6" name="TextBox 5"/>
          <p:cNvSpPr txBox="1"/>
          <p:nvPr/>
        </p:nvSpPr>
        <p:spPr>
          <a:xfrm>
            <a:off x="3843522" y="1033260"/>
            <a:ext cx="7725060" cy="4801314"/>
          </a:xfrm>
          <a:prstGeom prst="rect">
            <a:avLst/>
          </a:prstGeom>
          <a:noFill/>
        </p:spPr>
        <p:txBody>
          <a:bodyPr wrap="square" rtlCol="0">
            <a:spAutoFit/>
          </a:bodyPr>
          <a:lstStyle/>
          <a:p>
            <a:pPr marL="514350" indent="-514350">
              <a:buAutoNum type="arabicParenR"/>
            </a:pPr>
            <a:r>
              <a:rPr lang="en-US" sz="3400" dirty="0">
                <a:latin typeface="Calibri" charset="0"/>
                <a:ea typeface="Calibri" charset="0"/>
                <a:cs typeface="Calibri" charset="0"/>
              </a:rPr>
              <a:t>Why did Jupiter decide not to give fire to humans? </a:t>
            </a:r>
          </a:p>
          <a:p>
            <a:r>
              <a:rPr lang="en-US" sz="3400" dirty="0">
                <a:latin typeface="Calibri" charset="0"/>
                <a:ea typeface="Calibri" charset="0"/>
                <a:cs typeface="Calibri" charset="0"/>
              </a:rPr>
              <a:t>2)  How did Jupiter punish Prometheus? </a:t>
            </a:r>
          </a:p>
          <a:p>
            <a:pPr marL="514350" indent="-514350">
              <a:buAutoNum type="arabicParenR" startAt="3"/>
            </a:pPr>
            <a:r>
              <a:rPr lang="en-US" sz="3400" dirty="0">
                <a:latin typeface="Calibri" charset="0"/>
                <a:ea typeface="Calibri" charset="0"/>
                <a:cs typeface="Calibri" charset="0"/>
              </a:rPr>
              <a:t>How would you have felt if you were Prometheus at the end  of the story?</a:t>
            </a:r>
          </a:p>
          <a:p>
            <a:pPr marL="514350" indent="-514350">
              <a:buAutoNum type="arabicParenR" startAt="4"/>
            </a:pPr>
            <a:r>
              <a:rPr lang="en-US" sz="3400" dirty="0">
                <a:latin typeface="Calibri" charset="0"/>
                <a:ea typeface="Calibri" charset="0"/>
                <a:cs typeface="Calibri" charset="0"/>
              </a:rPr>
              <a:t>What do you think Prometheus will do next?</a:t>
            </a:r>
          </a:p>
          <a:p>
            <a:pPr marL="514350" indent="-514350">
              <a:buAutoNum type="arabicParenR" startAt="4"/>
            </a:pPr>
            <a:r>
              <a:rPr lang="en-US" sz="3400" dirty="0">
                <a:latin typeface="Calibri" charset="0"/>
                <a:ea typeface="Calibri" charset="0"/>
                <a:cs typeface="Calibri" charset="0"/>
              </a:rPr>
              <a:t>Whom do you like better, Prometheus or Jupiter?</a:t>
            </a:r>
          </a:p>
        </p:txBody>
      </p:sp>
    </p:spTree>
    <p:extLst>
      <p:ext uri="{BB962C8B-B14F-4D97-AF65-F5344CB8AC3E}">
        <p14:creationId xmlns:p14="http://schemas.microsoft.com/office/powerpoint/2010/main" val="156182193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a:xfrm>
            <a:off x="11227135" y="6313958"/>
            <a:ext cx="629281" cy="365125"/>
          </a:xfrm>
          <a:prstGeom prst="rect">
            <a:avLst/>
          </a:prstGeom>
        </p:spPr>
        <p:txBody>
          <a:bodyPr/>
          <a:lstStyle/>
          <a:p>
            <a:fld id="{4080289E-A2FF-0941-931A-EE1328331F47}" type="slidenum">
              <a:rPr lang="en-US" smtClean="0"/>
              <a:pPr/>
              <a:t>72</a:t>
            </a:fld>
            <a:endParaRPr lang="en-US" dirty="0"/>
          </a:p>
        </p:txBody>
      </p:sp>
      <p:sp>
        <p:nvSpPr>
          <p:cNvPr id="3" name="Title 2"/>
          <p:cNvSpPr>
            <a:spLocks noGrp="1"/>
          </p:cNvSpPr>
          <p:nvPr>
            <p:ph type="title"/>
          </p:nvPr>
        </p:nvSpPr>
        <p:spPr/>
        <p:txBody>
          <a:bodyPr/>
          <a:lstStyle/>
          <a:p>
            <a:r>
              <a:rPr lang="en-US" dirty="0">
                <a:solidFill>
                  <a:schemeClr val="bg1"/>
                </a:solidFill>
              </a:rPr>
              <a:t>That’s a wrap!</a:t>
            </a:r>
            <a:endParaRPr lang="en-US" b="1" dirty="0">
              <a:solidFill>
                <a:schemeClr val="bg1"/>
              </a:solidFill>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61080" y="1007738"/>
            <a:ext cx="5069840" cy="5055437"/>
          </a:xfrm>
          <a:prstGeom prst="rect">
            <a:avLst/>
          </a:prstGeom>
        </p:spPr>
      </p:pic>
    </p:spTree>
    <p:extLst>
      <p:ext uri="{BB962C8B-B14F-4D97-AF65-F5344CB8AC3E}">
        <p14:creationId xmlns:p14="http://schemas.microsoft.com/office/powerpoint/2010/main" val="100167196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a:xfrm>
            <a:off x="11227135" y="6313958"/>
            <a:ext cx="629281" cy="365125"/>
          </a:xfrm>
          <a:prstGeom prst="rect">
            <a:avLst/>
          </a:prstGeom>
        </p:spPr>
        <p:txBody>
          <a:bodyPr/>
          <a:lstStyle/>
          <a:p>
            <a:fld id="{4080289E-A2FF-0941-931A-EE1328331F47}" type="slidenum">
              <a:rPr lang="en-US" smtClean="0"/>
              <a:pPr/>
              <a:t>73</a:t>
            </a:fld>
            <a:endParaRPr lang="en-US" dirty="0"/>
          </a:p>
        </p:txBody>
      </p:sp>
      <p:sp>
        <p:nvSpPr>
          <p:cNvPr id="3" name="Title 2"/>
          <p:cNvSpPr>
            <a:spLocks noGrp="1"/>
          </p:cNvSpPr>
          <p:nvPr>
            <p:ph type="title"/>
          </p:nvPr>
        </p:nvSpPr>
        <p:spPr/>
        <p:txBody>
          <a:bodyPr/>
          <a:lstStyle/>
          <a:p>
            <a:r>
              <a:rPr lang="en-US" dirty="0">
                <a:solidFill>
                  <a:schemeClr val="bg1"/>
                </a:solidFill>
              </a:rPr>
              <a:t>Stop and Jot</a:t>
            </a:r>
          </a:p>
        </p:txBody>
      </p:sp>
      <p:sp>
        <p:nvSpPr>
          <p:cNvPr id="4" name="Text Placeholder 3"/>
          <p:cNvSpPr>
            <a:spLocks noGrp="1"/>
          </p:cNvSpPr>
          <p:nvPr>
            <p:ph type="body" sz="quarter" idx="10"/>
          </p:nvPr>
        </p:nvSpPr>
        <p:spPr/>
        <p:txBody>
          <a:bodyPr/>
          <a:lstStyle/>
          <a:p>
            <a:pPr>
              <a:spcBef>
                <a:spcPts val="400"/>
              </a:spcBef>
              <a:buFont typeface="Arial" charset="0"/>
              <a:buChar char="•"/>
            </a:pPr>
            <a:r>
              <a:rPr lang="en-US" sz="4500" dirty="0">
                <a:solidFill>
                  <a:schemeClr val="tx1"/>
                </a:solidFill>
              </a:rPr>
              <a:t>What did you </a:t>
            </a:r>
            <a:r>
              <a:rPr lang="en-US" sz="4500" b="1" i="1" dirty="0">
                <a:solidFill>
                  <a:schemeClr val="tx2"/>
                </a:solidFill>
              </a:rPr>
              <a:t>notice</a:t>
            </a:r>
            <a:r>
              <a:rPr lang="en-US" sz="4500" dirty="0">
                <a:solidFill>
                  <a:schemeClr val="tx1"/>
                </a:solidFill>
              </a:rPr>
              <a:t> about this experience?</a:t>
            </a:r>
          </a:p>
          <a:p>
            <a:pPr>
              <a:spcBef>
                <a:spcPts val="400"/>
              </a:spcBef>
              <a:buFont typeface="Arial" charset="0"/>
              <a:buChar char="•"/>
            </a:pPr>
            <a:endParaRPr lang="en-US" sz="4500" dirty="0">
              <a:solidFill>
                <a:schemeClr val="tx1"/>
              </a:solidFill>
            </a:endParaRPr>
          </a:p>
          <a:p>
            <a:pPr>
              <a:spcBef>
                <a:spcPts val="400"/>
              </a:spcBef>
              <a:buFont typeface="Arial" charset="0"/>
              <a:buChar char="•"/>
            </a:pPr>
            <a:r>
              <a:rPr lang="en-US" sz="4500" dirty="0">
                <a:solidFill>
                  <a:schemeClr val="tx1"/>
                </a:solidFill>
              </a:rPr>
              <a:t>What did you </a:t>
            </a:r>
            <a:r>
              <a:rPr lang="en-US" sz="4500" b="1" i="1" dirty="0">
                <a:solidFill>
                  <a:schemeClr val="tx2"/>
                </a:solidFill>
              </a:rPr>
              <a:t>wonder</a:t>
            </a:r>
            <a:r>
              <a:rPr lang="en-US" sz="4500" dirty="0">
                <a:solidFill>
                  <a:schemeClr val="tx1"/>
                </a:solidFill>
              </a:rPr>
              <a:t> about this experience?</a:t>
            </a:r>
          </a:p>
          <a:p>
            <a:endParaRPr lang="en-US" dirty="0"/>
          </a:p>
        </p:txBody>
      </p:sp>
    </p:spTree>
    <p:extLst>
      <p:ext uri="{BB962C8B-B14F-4D97-AF65-F5344CB8AC3E}">
        <p14:creationId xmlns:p14="http://schemas.microsoft.com/office/powerpoint/2010/main" val="114084512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74</a:t>
            </a:fld>
            <a:endParaRPr lang="en-US" dirty="0"/>
          </a:p>
        </p:txBody>
      </p:sp>
      <p:sp>
        <p:nvSpPr>
          <p:cNvPr id="3" name="Text Placeholder 2"/>
          <p:cNvSpPr>
            <a:spLocks noGrp="1"/>
          </p:cNvSpPr>
          <p:nvPr>
            <p:ph type="body" sz="quarter" idx="10"/>
          </p:nvPr>
        </p:nvSpPr>
        <p:spPr>
          <a:xfrm>
            <a:off x="398463" y="1193801"/>
            <a:ext cx="11383962" cy="2969126"/>
          </a:xfrm>
        </p:spPr>
        <p:txBody>
          <a:bodyPr/>
          <a:lstStyle/>
          <a:p>
            <a:pPr marL="0" indent="0" algn="ctr">
              <a:buNone/>
            </a:pPr>
            <a:r>
              <a:rPr lang="en-US" sz="5500" b="1" dirty="0">
                <a:solidFill>
                  <a:schemeClr val="tx2"/>
                </a:solidFill>
              </a:rPr>
              <a:t>BASED ON</a:t>
            </a:r>
            <a:r>
              <a:rPr lang="en-US" sz="5500" dirty="0"/>
              <a:t> these instructional shifts?</a:t>
            </a:r>
          </a:p>
        </p:txBody>
      </p:sp>
      <p:sp>
        <p:nvSpPr>
          <p:cNvPr id="4" name="Title 3"/>
          <p:cNvSpPr>
            <a:spLocks noGrp="1"/>
          </p:cNvSpPr>
          <p:nvPr>
            <p:ph type="title"/>
          </p:nvPr>
        </p:nvSpPr>
        <p:spPr/>
        <p:txBody>
          <a:bodyPr/>
          <a:lstStyle/>
          <a:p>
            <a:r>
              <a:rPr lang="en-US" dirty="0"/>
              <a:t>What does instruction look like now</a:t>
            </a:r>
            <a:r>
              <a:rPr lang="is-IS"/>
              <a:t>…</a:t>
            </a:r>
            <a:endParaRPr lang="en-US" dirty="0"/>
          </a:p>
        </p:txBody>
      </p:sp>
      <p:pic>
        <p:nvPicPr>
          <p:cNvPr id="6" name="Picture Placeholder 13"/>
          <p:cNvPicPr>
            <a:picLocks noChangeAspect="1"/>
          </p:cNvPicPr>
          <p:nvPr/>
        </p:nvPicPr>
        <p:blipFill>
          <a:blip r:embed="rId3">
            <a:extLst>
              <a:ext uri="{28A0092B-C50C-407E-A947-70E740481C1C}">
                <a14:useLocalDpi xmlns:a14="http://schemas.microsoft.com/office/drawing/2010/main" val="0"/>
              </a:ext>
            </a:extLst>
          </a:blip>
          <a:srcRect l="11337" r="11337"/>
          <a:stretch>
            <a:fillRect/>
          </a:stretch>
        </p:blipFill>
        <p:spPr>
          <a:xfrm>
            <a:off x="4572079" y="2201713"/>
            <a:ext cx="3036730" cy="3036730"/>
          </a:xfrm>
          <a:prstGeom prst="ellipse">
            <a:avLst/>
          </a:prstGeom>
        </p:spPr>
      </p:pic>
    </p:spTree>
    <p:extLst>
      <p:ext uri="{BB962C8B-B14F-4D97-AF65-F5344CB8AC3E}">
        <p14:creationId xmlns:p14="http://schemas.microsoft.com/office/powerpoint/2010/main" val="123700033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Today we are going to read</a:t>
            </a:r>
            <a:r>
              <a:rPr lang="is-IS"/>
              <a:t>…</a:t>
            </a:r>
            <a:endParaRPr lang="en-US" dirty="0"/>
          </a:p>
        </p:txBody>
      </p:sp>
      <p:sp>
        <p:nvSpPr>
          <p:cNvPr id="2" name="Slide Number Placeholder 1"/>
          <p:cNvSpPr>
            <a:spLocks noGrp="1"/>
          </p:cNvSpPr>
          <p:nvPr>
            <p:ph type="sldNum" sz="quarter" idx="4"/>
          </p:nvPr>
        </p:nvSpPr>
        <p:spPr>
          <a:xfrm>
            <a:off x="11227135" y="6313958"/>
            <a:ext cx="629281" cy="365125"/>
          </a:xfrm>
          <a:prstGeom prst="rect">
            <a:avLst/>
          </a:prstGeom>
        </p:spPr>
        <p:txBody>
          <a:bodyPr/>
          <a:lstStyle/>
          <a:p>
            <a:fld id="{4080289E-A2FF-0941-931A-EE1328331F47}" type="slidenum">
              <a:rPr lang="en-US" smtClean="0"/>
              <a:pPr/>
              <a:t>75</a:t>
            </a:fld>
            <a:endParaRPr lang="en-US" dirty="0"/>
          </a:p>
        </p:txBody>
      </p:sp>
      <p:sp>
        <p:nvSpPr>
          <p:cNvPr id="6" name="Text Placeholder 5"/>
          <p:cNvSpPr>
            <a:spLocks noGrp="1"/>
          </p:cNvSpPr>
          <p:nvPr>
            <p:ph type="body" sz="quarter" idx="10"/>
          </p:nvPr>
        </p:nvSpPr>
        <p:spPr>
          <a:xfrm>
            <a:off x="3703670" y="1801565"/>
            <a:ext cx="8152746" cy="3478645"/>
          </a:xfrm>
        </p:spPr>
        <p:txBody>
          <a:bodyPr/>
          <a:lstStyle/>
          <a:p>
            <a:pPr marL="0" indent="0" algn="ctr">
              <a:buNone/>
            </a:pPr>
            <a:r>
              <a:rPr lang="en-US" sz="4800" dirty="0">
                <a:solidFill>
                  <a:schemeClr val="tx1"/>
                </a:solidFill>
              </a:rPr>
              <a:t>“The Story of Prometheus”</a:t>
            </a:r>
          </a:p>
          <a:p>
            <a:pPr marL="0" indent="0" algn="ctr">
              <a:buNone/>
            </a:pPr>
            <a:endParaRPr lang="en-US" sz="4500" dirty="0">
              <a:solidFill>
                <a:schemeClr val="tx1"/>
              </a:solidFill>
            </a:endParaRPr>
          </a:p>
          <a:p>
            <a:pPr marL="0" indent="0" algn="ctr">
              <a:buNone/>
            </a:pPr>
            <a:r>
              <a:rPr lang="en-US" sz="4500" dirty="0">
                <a:solidFill>
                  <a:schemeClr val="tx1"/>
                </a:solidFill>
              </a:rPr>
              <a:t>A Greek Myth</a:t>
            </a:r>
          </a:p>
        </p:txBody>
      </p:sp>
      <p:pic>
        <p:nvPicPr>
          <p:cNvPr id="14" name="Picture Placeholder 13"/>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1337" r="11337"/>
          <a:stretch>
            <a:fillRect/>
          </a:stretch>
        </p:blipFill>
        <p:spPr/>
      </p:pic>
    </p:spTree>
    <p:extLst>
      <p:ext uri="{BB962C8B-B14F-4D97-AF65-F5344CB8AC3E}">
        <p14:creationId xmlns:p14="http://schemas.microsoft.com/office/powerpoint/2010/main" val="71779790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What does the word ”myth” mean?</a:t>
            </a:r>
          </a:p>
        </p:txBody>
      </p:sp>
      <p:sp>
        <p:nvSpPr>
          <p:cNvPr id="2" name="Slide Number Placeholder 1"/>
          <p:cNvSpPr>
            <a:spLocks noGrp="1"/>
          </p:cNvSpPr>
          <p:nvPr>
            <p:ph type="sldNum" sz="quarter" idx="4"/>
          </p:nvPr>
        </p:nvSpPr>
        <p:spPr/>
        <p:txBody>
          <a:bodyPr/>
          <a:lstStyle/>
          <a:p>
            <a:fld id="{4080289E-A2FF-0941-931A-EE1328331F47}" type="slidenum">
              <a:rPr lang="en-US" smtClean="0"/>
              <a:pPr/>
              <a:t>76</a:t>
            </a:fld>
            <a:endParaRPr lang="en-US" dirty="0"/>
          </a:p>
        </p:txBody>
      </p:sp>
      <p:sp>
        <p:nvSpPr>
          <p:cNvPr id="6" name="Text Placeholder 5"/>
          <p:cNvSpPr>
            <a:spLocks noGrp="1"/>
          </p:cNvSpPr>
          <p:nvPr>
            <p:ph type="body" sz="quarter" idx="10"/>
          </p:nvPr>
        </p:nvSpPr>
        <p:spPr>
          <a:xfrm>
            <a:off x="4145279" y="1033260"/>
            <a:ext cx="7637145" cy="4822825"/>
          </a:xfrm>
        </p:spPr>
        <p:txBody>
          <a:bodyPr/>
          <a:lstStyle/>
          <a:p>
            <a:r>
              <a:rPr lang="en-US" sz="3600" dirty="0">
                <a:solidFill>
                  <a:schemeClr val="tx1"/>
                </a:solidFill>
              </a:rPr>
              <a:t>A mermaid is a </a:t>
            </a:r>
            <a:r>
              <a:rPr lang="en-US" sz="3600" b="1" dirty="0">
                <a:solidFill>
                  <a:schemeClr val="tx1"/>
                </a:solidFill>
              </a:rPr>
              <a:t>mythical </a:t>
            </a:r>
            <a:r>
              <a:rPr lang="en-US" sz="3600" dirty="0">
                <a:solidFill>
                  <a:schemeClr val="tx1"/>
                </a:solidFill>
              </a:rPr>
              <a:t>creature – there is no proof that such a creature ever existed on Earth.</a:t>
            </a:r>
          </a:p>
          <a:p>
            <a:endParaRPr lang="en-US" sz="3400" dirty="0">
              <a:solidFill>
                <a:schemeClr val="tx1"/>
              </a:solidFill>
            </a:endParaRPr>
          </a:p>
          <a:p>
            <a:r>
              <a:rPr lang="en-US" sz="3600" dirty="0">
                <a:solidFill>
                  <a:schemeClr val="tx1"/>
                </a:solidFill>
              </a:rPr>
              <a:t>Every year, the seniors scare the freshmen by telling them the legendary </a:t>
            </a:r>
            <a:r>
              <a:rPr lang="en-US" sz="3600" b="1" dirty="0">
                <a:solidFill>
                  <a:schemeClr val="tx1"/>
                </a:solidFill>
              </a:rPr>
              <a:t>myth</a:t>
            </a:r>
            <a:r>
              <a:rPr lang="en-US" sz="3600" dirty="0">
                <a:solidFill>
                  <a:schemeClr val="tx1"/>
                </a:solidFill>
              </a:rPr>
              <a:t> about the ghosts who haunt the school hallways at night.</a:t>
            </a:r>
          </a:p>
        </p:txBody>
      </p:sp>
      <p:pic>
        <p:nvPicPr>
          <p:cNvPr id="14" name="Picture Placeholder 13"/>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1337" r="11337"/>
          <a:stretch>
            <a:fillRect/>
          </a:stretch>
        </p:blipFill>
        <p:spPr/>
      </p:pic>
    </p:spTree>
    <p:extLst>
      <p:ext uri="{BB962C8B-B14F-4D97-AF65-F5344CB8AC3E}">
        <p14:creationId xmlns:p14="http://schemas.microsoft.com/office/powerpoint/2010/main" val="160268079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What’s a Greek myth?</a:t>
            </a:r>
          </a:p>
        </p:txBody>
      </p:sp>
      <p:sp>
        <p:nvSpPr>
          <p:cNvPr id="2" name="Slide Number Placeholder 1"/>
          <p:cNvSpPr>
            <a:spLocks noGrp="1"/>
          </p:cNvSpPr>
          <p:nvPr>
            <p:ph type="sldNum" sz="quarter" idx="4"/>
          </p:nvPr>
        </p:nvSpPr>
        <p:spPr/>
        <p:txBody>
          <a:bodyPr/>
          <a:lstStyle/>
          <a:p>
            <a:fld id="{4080289E-A2FF-0941-931A-EE1328331F47}" type="slidenum">
              <a:rPr lang="en-US" smtClean="0"/>
              <a:pPr/>
              <a:t>77</a:t>
            </a:fld>
            <a:endParaRPr lang="en-US" dirty="0"/>
          </a:p>
        </p:txBody>
      </p:sp>
      <p:sp>
        <p:nvSpPr>
          <p:cNvPr id="6" name="Text Placeholder 5"/>
          <p:cNvSpPr>
            <a:spLocks noGrp="1"/>
          </p:cNvSpPr>
          <p:nvPr>
            <p:ph type="body" sz="quarter" idx="10"/>
          </p:nvPr>
        </p:nvSpPr>
        <p:spPr>
          <a:xfrm>
            <a:off x="4114800" y="1314070"/>
            <a:ext cx="7741616" cy="4822825"/>
          </a:xfrm>
        </p:spPr>
        <p:txBody>
          <a:bodyPr/>
          <a:lstStyle/>
          <a:p>
            <a:pPr marL="0" indent="0" algn="ctr">
              <a:buNone/>
            </a:pPr>
            <a:r>
              <a:rPr lang="en-US" sz="5000" b="1" dirty="0">
                <a:solidFill>
                  <a:schemeClr val="tx2"/>
                </a:solidFill>
              </a:rPr>
              <a:t>Listen and follow along as I read aloud:</a:t>
            </a:r>
          </a:p>
          <a:p>
            <a:pPr marL="0" indent="0" algn="ctr">
              <a:buNone/>
            </a:pPr>
            <a:endParaRPr lang="en-US" sz="4500" dirty="0">
              <a:solidFill>
                <a:schemeClr val="tx1"/>
              </a:solidFill>
            </a:endParaRPr>
          </a:p>
          <a:p>
            <a:pPr marL="0" indent="0" algn="ctr">
              <a:buNone/>
            </a:pPr>
            <a:r>
              <a:rPr lang="en-US" sz="5000" dirty="0">
                <a:solidFill>
                  <a:schemeClr val="tx1"/>
                </a:solidFill>
              </a:rPr>
              <a:t>“Ancient Greek Myths: Stories of the Gods”</a:t>
            </a:r>
          </a:p>
        </p:txBody>
      </p:sp>
      <p:pic>
        <p:nvPicPr>
          <p:cNvPr id="14" name="Picture Placeholder 13"/>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1337" r="11337"/>
          <a:stretch>
            <a:fillRect/>
          </a:stretch>
        </p:blipFill>
        <p:spPr/>
      </p:pic>
    </p:spTree>
    <p:extLst>
      <p:ext uri="{BB962C8B-B14F-4D97-AF65-F5344CB8AC3E}">
        <p14:creationId xmlns:p14="http://schemas.microsoft.com/office/powerpoint/2010/main" val="1152991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solidFill>
                  <a:schemeClr val="bg1"/>
                </a:solidFill>
              </a:rPr>
              <a:t>Re-read and Annotate</a:t>
            </a:r>
            <a:endParaRPr lang="en-US" b="1" dirty="0">
              <a:solidFill>
                <a:schemeClr val="bg1"/>
              </a:solidFill>
            </a:endParaRPr>
          </a:p>
        </p:txBody>
      </p:sp>
      <p:sp>
        <p:nvSpPr>
          <p:cNvPr id="2" name="Slide Number Placeholder 1"/>
          <p:cNvSpPr>
            <a:spLocks noGrp="1"/>
          </p:cNvSpPr>
          <p:nvPr>
            <p:ph type="sldNum" sz="quarter" idx="4"/>
          </p:nvPr>
        </p:nvSpPr>
        <p:spPr/>
        <p:txBody>
          <a:bodyPr/>
          <a:lstStyle/>
          <a:p>
            <a:fld id="{4080289E-A2FF-0941-931A-EE1328331F47}" type="slidenum">
              <a:rPr lang="en-US" smtClean="0"/>
              <a:pPr/>
              <a:t>78</a:t>
            </a:fld>
            <a:endParaRPr lang="en-US" dirty="0"/>
          </a:p>
        </p:txBody>
      </p:sp>
      <p:sp>
        <p:nvSpPr>
          <p:cNvPr id="4" name="Text Placeholder 3"/>
          <p:cNvSpPr>
            <a:spLocks noGrp="1"/>
          </p:cNvSpPr>
          <p:nvPr>
            <p:ph type="body" sz="quarter" idx="10"/>
          </p:nvPr>
        </p:nvSpPr>
        <p:spPr>
          <a:xfrm>
            <a:off x="4206241" y="1033260"/>
            <a:ext cx="7576184" cy="4822825"/>
          </a:xfrm>
        </p:spPr>
        <p:txBody>
          <a:bodyPr/>
          <a:lstStyle/>
          <a:p>
            <a:pPr marL="0" indent="0" algn="ctr">
              <a:buNone/>
            </a:pPr>
            <a:r>
              <a:rPr lang="en-US" sz="4300" b="1" dirty="0">
                <a:solidFill>
                  <a:schemeClr val="tx2"/>
                </a:solidFill>
              </a:rPr>
              <a:t>Work with a Partner</a:t>
            </a:r>
            <a:endParaRPr lang="en-US" sz="4300" dirty="0">
              <a:solidFill>
                <a:schemeClr val="tx1"/>
              </a:solidFill>
            </a:endParaRPr>
          </a:p>
          <a:p>
            <a:pPr>
              <a:buFont typeface="Arial" charset="0"/>
              <a:buChar char="•"/>
            </a:pPr>
            <a:endParaRPr lang="en-US" sz="1000" dirty="0"/>
          </a:p>
          <a:p>
            <a:pPr>
              <a:buFont typeface="Arial" charset="0"/>
              <a:buChar char="•"/>
            </a:pPr>
            <a:r>
              <a:rPr lang="en-US" sz="4300" b="1" dirty="0">
                <a:solidFill>
                  <a:schemeClr val="tx2"/>
                </a:solidFill>
              </a:rPr>
              <a:t>Annotate/highlight </a:t>
            </a:r>
            <a:r>
              <a:rPr lang="en-US" sz="4300" dirty="0">
                <a:solidFill>
                  <a:schemeClr val="tx1"/>
                </a:solidFill>
              </a:rPr>
              <a:t>information from the text that helps you better understand what Greek myths are</a:t>
            </a:r>
          </a:p>
          <a:p>
            <a:pPr>
              <a:buFont typeface="Arial" charset="0"/>
              <a:buChar char="•"/>
            </a:pPr>
            <a:endParaRPr lang="en-US" sz="1000" dirty="0"/>
          </a:p>
          <a:p>
            <a:pPr>
              <a:buFont typeface="Arial" charset="0"/>
              <a:buChar char="•"/>
            </a:pPr>
            <a:r>
              <a:rPr lang="en-US" sz="4300" b="1" dirty="0">
                <a:solidFill>
                  <a:schemeClr val="tx2"/>
                </a:solidFill>
              </a:rPr>
              <a:t>Summarize: </a:t>
            </a:r>
            <a:r>
              <a:rPr lang="en-US" sz="4300" dirty="0">
                <a:solidFill>
                  <a:schemeClr val="tx1"/>
                </a:solidFill>
              </a:rPr>
              <a:t>What is a Greek myth?</a:t>
            </a:r>
          </a:p>
          <a:p>
            <a:pPr marL="0" indent="0">
              <a:buNone/>
            </a:pPr>
            <a:endParaRPr lang="en-US" dirty="0"/>
          </a:p>
        </p:txBody>
      </p:sp>
      <p:pic>
        <p:nvPicPr>
          <p:cNvPr id="6" name="Picture Placeholder 5"/>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1337" r="11337"/>
          <a:stretch>
            <a:fillRect/>
          </a:stretch>
        </p:blipFill>
        <p:spPr/>
      </p:pic>
    </p:spTree>
    <p:extLst>
      <p:ext uri="{BB962C8B-B14F-4D97-AF65-F5344CB8AC3E}">
        <p14:creationId xmlns:p14="http://schemas.microsoft.com/office/powerpoint/2010/main" val="110934434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solidFill>
                  <a:schemeClr val="bg1"/>
                </a:solidFill>
              </a:rPr>
              <a:t>Let’s Discuss</a:t>
            </a:r>
          </a:p>
        </p:txBody>
      </p:sp>
      <p:sp>
        <p:nvSpPr>
          <p:cNvPr id="2" name="Slide Number Placeholder 1"/>
          <p:cNvSpPr>
            <a:spLocks noGrp="1"/>
          </p:cNvSpPr>
          <p:nvPr>
            <p:ph type="sldNum" sz="quarter" idx="4"/>
          </p:nvPr>
        </p:nvSpPr>
        <p:spPr>
          <a:xfrm>
            <a:off x="11227135" y="6313958"/>
            <a:ext cx="629281" cy="365125"/>
          </a:xfrm>
          <a:prstGeom prst="rect">
            <a:avLst/>
          </a:prstGeom>
        </p:spPr>
        <p:txBody>
          <a:bodyPr/>
          <a:lstStyle/>
          <a:p>
            <a:fld id="{4080289E-A2FF-0941-931A-EE1328331F47}" type="slidenum">
              <a:rPr lang="en-US" smtClean="0"/>
              <a:pPr/>
              <a:t>79</a:t>
            </a:fld>
            <a:endParaRPr lang="en-US" dirty="0"/>
          </a:p>
        </p:txBody>
      </p:sp>
      <p:sp>
        <p:nvSpPr>
          <p:cNvPr id="4" name="Text Placeholder 3"/>
          <p:cNvSpPr>
            <a:spLocks noGrp="1"/>
          </p:cNvSpPr>
          <p:nvPr>
            <p:ph type="body" sz="quarter" idx="10"/>
          </p:nvPr>
        </p:nvSpPr>
        <p:spPr/>
        <p:txBody>
          <a:bodyPr/>
          <a:lstStyle/>
          <a:p>
            <a:pPr marL="0" indent="0" algn="ctr">
              <a:buNone/>
            </a:pPr>
            <a:endParaRPr lang="en-US" sz="4500" dirty="0"/>
          </a:p>
          <a:p>
            <a:pPr marL="0" indent="0" algn="ctr">
              <a:buNone/>
            </a:pPr>
            <a:r>
              <a:rPr lang="en-US" sz="4500" dirty="0">
                <a:solidFill>
                  <a:schemeClr val="tx1"/>
                </a:solidFill>
              </a:rPr>
              <a:t>Who is Jupiter? What do we know about Jupiter? </a:t>
            </a:r>
          </a:p>
          <a:p>
            <a:pPr marL="0" indent="0" algn="ctr">
              <a:buNone/>
            </a:pPr>
            <a:endParaRPr lang="en-US" sz="2000" dirty="0">
              <a:solidFill>
                <a:schemeClr val="tx1"/>
              </a:solidFill>
            </a:endParaRPr>
          </a:p>
          <a:p>
            <a:pPr marL="0" indent="0" algn="ctr">
              <a:buNone/>
            </a:pPr>
            <a:r>
              <a:rPr lang="en-US" sz="4500" dirty="0">
                <a:solidFill>
                  <a:schemeClr val="tx1"/>
                </a:solidFill>
              </a:rPr>
              <a:t>Use evidence from the text to support your thinking.</a:t>
            </a:r>
          </a:p>
        </p:txBody>
      </p:sp>
      <p:pic>
        <p:nvPicPr>
          <p:cNvPr id="6" name="Picture Placeholder 5"/>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1337" r="11337"/>
          <a:stretch>
            <a:fillRect/>
          </a:stretch>
        </p:blipFill>
        <p:spPr/>
      </p:pic>
    </p:spTree>
    <p:extLst>
      <p:ext uri="{BB962C8B-B14F-4D97-AF65-F5344CB8AC3E}">
        <p14:creationId xmlns:p14="http://schemas.microsoft.com/office/powerpoint/2010/main" val="18500246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3" name="Shape 133"/>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8</a:t>
            </a:fld>
            <a:endParaRPr lang="en-US" sz="1600">
              <a:solidFill>
                <a:schemeClr val="dk1"/>
              </a:solidFill>
              <a:latin typeface="Calibri"/>
              <a:ea typeface="Calibri"/>
              <a:cs typeface="Calibri"/>
              <a:sym typeface="Calibri"/>
            </a:endParaRPr>
          </a:p>
        </p:txBody>
      </p:sp>
      <p:sp>
        <p:nvSpPr>
          <p:cNvPr id="134" name="Shape 134"/>
          <p:cNvSpPr txBox="1">
            <a:spLocks noGrp="1"/>
          </p:cNvSpPr>
          <p:nvPr>
            <p:ph type="title"/>
          </p:nvPr>
        </p:nvSpPr>
        <p:spPr>
          <a:xfrm>
            <a:off x="198783" y="0"/>
            <a:ext cx="12192000" cy="756954"/>
          </a:xfrm>
          <a:prstGeom prst="rect">
            <a:avLst/>
          </a:prstGeom>
          <a:noFill/>
          <a:ln>
            <a:noFill/>
          </a:ln>
        </p:spPr>
        <p:txBody>
          <a:bodyPr wrap="square" lIns="91425" tIns="45700" rIns="91425" bIns="45700" anchor="ctr" anchorCtr="0">
            <a:noAutofit/>
          </a:bodyPr>
          <a:lstStyle/>
          <a:p>
            <a:pPr marL="0" marR="0" lvl="0" indent="-279400" algn="l" rtl="0">
              <a:lnSpc>
                <a:spcPct val="90000"/>
              </a:lnSpc>
              <a:spcBef>
                <a:spcPts val="0"/>
              </a:spcBef>
              <a:buClr>
                <a:schemeClr val="lt1"/>
              </a:buClr>
              <a:buSzPct val="100000"/>
              <a:buFont typeface="Calibri"/>
              <a:buNone/>
            </a:pPr>
            <a:r>
              <a:rPr lang="en-US" sz="4400" b="0" i="0" u="none" strike="noStrike" cap="none">
                <a:solidFill>
                  <a:schemeClr val="lt1"/>
                </a:solidFill>
                <a:latin typeface="Calibri"/>
                <a:ea typeface="Calibri"/>
                <a:cs typeface="Calibri"/>
                <a:sym typeface="Calibri"/>
              </a:rPr>
              <a:t>By focusing on…</a:t>
            </a:r>
          </a:p>
        </p:txBody>
      </p:sp>
      <p:pic>
        <p:nvPicPr>
          <p:cNvPr id="135" name="Shape 135" descr="eaching + Learning - Raising Expectations"/>
          <p:cNvPicPr preferRelativeResize="0"/>
          <p:nvPr/>
        </p:nvPicPr>
        <p:blipFill rotWithShape="1">
          <a:blip r:embed="rId3">
            <a:alphaModFix/>
          </a:blip>
          <a:srcRect/>
          <a:stretch/>
        </p:blipFill>
        <p:spPr>
          <a:xfrm>
            <a:off x="683150" y="1915713"/>
            <a:ext cx="2125071" cy="2896470"/>
          </a:xfrm>
          <a:prstGeom prst="rect">
            <a:avLst/>
          </a:prstGeom>
          <a:noFill/>
          <a:ln>
            <a:noFill/>
          </a:ln>
        </p:spPr>
      </p:pic>
      <p:pic>
        <p:nvPicPr>
          <p:cNvPr id="136" name="Shape 136" descr="eaching + Learning - Effective Teaching"/>
          <p:cNvPicPr preferRelativeResize="0"/>
          <p:nvPr/>
        </p:nvPicPr>
        <p:blipFill rotWithShape="1">
          <a:blip r:embed="rId4">
            <a:alphaModFix/>
          </a:blip>
          <a:srcRect/>
          <a:stretch/>
        </p:blipFill>
        <p:spPr>
          <a:xfrm>
            <a:off x="3535646" y="1915715"/>
            <a:ext cx="1967559" cy="2878555"/>
          </a:xfrm>
          <a:prstGeom prst="rect">
            <a:avLst/>
          </a:prstGeom>
          <a:noFill/>
          <a:ln>
            <a:noFill/>
          </a:ln>
        </p:spPr>
      </p:pic>
      <p:pic>
        <p:nvPicPr>
          <p:cNvPr id="137" name="Shape 137" descr="eaching + Learning - Special Populations"/>
          <p:cNvPicPr preferRelativeResize="0"/>
          <p:nvPr/>
        </p:nvPicPr>
        <p:blipFill rotWithShape="1">
          <a:blip r:embed="rId5">
            <a:alphaModFix/>
          </a:blip>
          <a:srcRect/>
          <a:stretch/>
        </p:blipFill>
        <p:spPr>
          <a:xfrm>
            <a:off x="6343528" y="1915715"/>
            <a:ext cx="1932088" cy="2798081"/>
          </a:xfrm>
          <a:prstGeom prst="rect">
            <a:avLst/>
          </a:prstGeom>
          <a:noFill/>
          <a:ln>
            <a:noFill/>
          </a:ln>
        </p:spPr>
      </p:pic>
      <p:pic>
        <p:nvPicPr>
          <p:cNvPr id="138" name="Shape 138" descr="istrict Support Toolbox"/>
          <p:cNvPicPr preferRelativeResize="0"/>
          <p:nvPr/>
        </p:nvPicPr>
        <p:blipFill rotWithShape="1">
          <a:blip r:embed="rId6">
            <a:alphaModFix/>
          </a:blip>
          <a:srcRect/>
          <a:stretch/>
        </p:blipFill>
        <p:spPr>
          <a:xfrm>
            <a:off x="8720115" y="1549544"/>
            <a:ext cx="3142343" cy="2922194"/>
          </a:xfrm>
          <a:prstGeom prst="rect">
            <a:avLst/>
          </a:prstGeom>
          <a:noFill/>
          <a:ln>
            <a:noFill/>
          </a:ln>
        </p:spPr>
      </p:pic>
      <p:sp>
        <p:nvSpPr>
          <p:cNvPr id="139" name="Shape 139"/>
          <p:cNvSpPr txBox="1"/>
          <p:nvPr/>
        </p:nvSpPr>
        <p:spPr>
          <a:xfrm>
            <a:off x="8577143" y="3935908"/>
            <a:ext cx="3431671" cy="1077218"/>
          </a:xfrm>
          <a:prstGeom prst="rect">
            <a:avLst/>
          </a:prstGeom>
          <a:solidFill>
            <a:schemeClr val="lt1"/>
          </a:solidFill>
          <a:ln>
            <a:noFill/>
          </a:ln>
        </p:spPr>
        <p:txBody>
          <a:bodyPr wrap="square" lIns="91425" tIns="45700" rIns="91425" bIns="45700" anchor="t" anchorCtr="0">
            <a:noAutofit/>
          </a:bodyPr>
          <a:lstStyle/>
          <a:p>
            <a:pPr marL="0" marR="0" lvl="0" indent="0" algn="ctr" rtl="0">
              <a:spcBef>
                <a:spcPts val="0"/>
              </a:spcBef>
              <a:buSzPct val="25000"/>
              <a:buNone/>
            </a:pPr>
            <a:r>
              <a:rPr lang="en-US" sz="3200" b="1">
                <a:solidFill>
                  <a:srgbClr val="1D1D1E"/>
                </a:solidFill>
                <a:latin typeface="Calibri"/>
                <a:ea typeface="Calibri"/>
                <a:cs typeface="Calibri"/>
                <a:sym typeface="Calibri"/>
              </a:rPr>
              <a:t>Tools to Support Educators</a:t>
            </a:r>
          </a:p>
        </p:txBody>
      </p:sp>
      <p:sp>
        <p:nvSpPr>
          <p:cNvPr id="140" name="Shape 140"/>
          <p:cNvSpPr txBox="1"/>
          <p:nvPr/>
        </p:nvSpPr>
        <p:spPr>
          <a:xfrm>
            <a:off x="6017307" y="3935908"/>
            <a:ext cx="2682565" cy="1077218"/>
          </a:xfrm>
          <a:prstGeom prst="rect">
            <a:avLst/>
          </a:prstGeom>
          <a:solidFill>
            <a:schemeClr val="lt1"/>
          </a:solidFill>
          <a:ln>
            <a:noFill/>
          </a:ln>
        </p:spPr>
        <p:txBody>
          <a:bodyPr wrap="square" lIns="91425" tIns="45700" rIns="91425" bIns="45700" anchor="t" anchorCtr="0">
            <a:noAutofit/>
          </a:bodyPr>
          <a:lstStyle/>
          <a:p>
            <a:pPr marL="0" marR="0" lvl="0" indent="0" algn="ctr" rtl="0">
              <a:spcBef>
                <a:spcPts val="0"/>
              </a:spcBef>
              <a:buSzPct val="25000"/>
              <a:buNone/>
            </a:pPr>
            <a:r>
              <a:rPr lang="en-US" sz="3200" b="1">
                <a:solidFill>
                  <a:srgbClr val="1D1D1E"/>
                </a:solidFill>
                <a:latin typeface="Calibri"/>
                <a:ea typeface="Calibri"/>
                <a:cs typeface="Calibri"/>
                <a:sym typeface="Calibri"/>
              </a:rPr>
              <a:t>Special Populations</a:t>
            </a:r>
          </a:p>
        </p:txBody>
      </p:sp>
      <p:sp>
        <p:nvSpPr>
          <p:cNvPr id="141" name="Shape 141"/>
          <p:cNvSpPr txBox="1"/>
          <p:nvPr/>
        </p:nvSpPr>
        <p:spPr>
          <a:xfrm>
            <a:off x="3099554" y="3935908"/>
            <a:ext cx="2682565" cy="1077218"/>
          </a:xfrm>
          <a:prstGeom prst="rect">
            <a:avLst/>
          </a:prstGeom>
          <a:solidFill>
            <a:schemeClr val="lt1"/>
          </a:solidFill>
          <a:ln>
            <a:noFill/>
          </a:ln>
        </p:spPr>
        <p:txBody>
          <a:bodyPr wrap="square" lIns="91425" tIns="45700" rIns="91425" bIns="45700" anchor="t" anchorCtr="0">
            <a:noAutofit/>
          </a:bodyPr>
          <a:lstStyle/>
          <a:p>
            <a:pPr marL="0" marR="0" lvl="0" indent="0" algn="ctr" rtl="0">
              <a:spcBef>
                <a:spcPts val="0"/>
              </a:spcBef>
              <a:buSzPct val="25000"/>
              <a:buNone/>
            </a:pPr>
            <a:r>
              <a:rPr lang="en-US" sz="3200" b="1">
                <a:solidFill>
                  <a:srgbClr val="1D1D1E"/>
                </a:solidFill>
                <a:latin typeface="Calibri"/>
                <a:ea typeface="Calibri"/>
                <a:cs typeface="Calibri"/>
                <a:sym typeface="Calibri"/>
              </a:rPr>
              <a:t>Effective Teaching</a:t>
            </a:r>
          </a:p>
        </p:txBody>
      </p:sp>
      <p:sp>
        <p:nvSpPr>
          <p:cNvPr id="142" name="Shape 142"/>
          <p:cNvSpPr txBox="1"/>
          <p:nvPr/>
        </p:nvSpPr>
        <p:spPr>
          <a:xfrm>
            <a:off x="321171" y="3935908"/>
            <a:ext cx="2682565" cy="1077218"/>
          </a:xfrm>
          <a:prstGeom prst="rect">
            <a:avLst/>
          </a:prstGeom>
          <a:solidFill>
            <a:schemeClr val="lt1"/>
          </a:solidFill>
          <a:ln>
            <a:noFill/>
          </a:ln>
        </p:spPr>
        <p:txBody>
          <a:bodyPr wrap="square" lIns="91425" tIns="45700" rIns="91425" bIns="45700" anchor="t" anchorCtr="0">
            <a:noAutofit/>
          </a:bodyPr>
          <a:lstStyle/>
          <a:p>
            <a:pPr marL="0" marR="0" lvl="0" indent="0" algn="ctr" rtl="0">
              <a:spcBef>
                <a:spcPts val="0"/>
              </a:spcBef>
              <a:buSzPct val="25000"/>
              <a:buNone/>
            </a:pPr>
            <a:r>
              <a:rPr lang="en-US" sz="3200" b="1">
                <a:solidFill>
                  <a:srgbClr val="1D1D1E"/>
                </a:solidFill>
                <a:latin typeface="Calibri"/>
                <a:ea typeface="Calibri"/>
                <a:cs typeface="Calibri"/>
                <a:sym typeface="Calibri"/>
              </a:rPr>
              <a:t>Raising Expectations</a:t>
            </a:r>
          </a:p>
        </p:txBody>
      </p:sp>
      <p:pic>
        <p:nvPicPr>
          <p:cNvPr id="143" name="Shape 143"/>
          <p:cNvPicPr preferRelativeResize="0"/>
          <p:nvPr/>
        </p:nvPicPr>
        <p:blipFill rotWithShape="1">
          <a:blip r:embed="rId7">
            <a:alphaModFix/>
          </a:blip>
          <a:srcRect t="12671" r="5453"/>
          <a:stretch/>
        </p:blipFill>
        <p:spPr>
          <a:xfrm>
            <a:off x="3620845" y="1269999"/>
            <a:ext cx="3609689" cy="2243420"/>
          </a:xfrm>
          <a:prstGeom prst="rect">
            <a:avLst/>
          </a:prstGeom>
          <a:noFill/>
          <a:ln>
            <a:noFill/>
          </a:ln>
        </p:spPr>
      </p:pic>
      <p:pic>
        <p:nvPicPr>
          <p:cNvPr id="144" name="Shape 144"/>
          <p:cNvPicPr preferRelativeResize="0"/>
          <p:nvPr/>
        </p:nvPicPr>
        <p:blipFill rotWithShape="1">
          <a:blip r:embed="rId8">
            <a:alphaModFix/>
          </a:blip>
          <a:srcRect l="6794" t="11592" r="8291" b="10695"/>
          <a:stretch/>
        </p:blipFill>
        <p:spPr>
          <a:xfrm>
            <a:off x="4607862" y="3715372"/>
            <a:ext cx="3471333" cy="2157792"/>
          </a:xfrm>
          <a:prstGeom prst="rect">
            <a:avLst/>
          </a:prstGeom>
          <a:noFill/>
          <a:ln>
            <a:noFill/>
          </a:ln>
        </p:spPr>
      </p:pic>
      <p:sp>
        <p:nvSpPr>
          <p:cNvPr id="145" name="Shape 145"/>
          <p:cNvSpPr/>
          <p:nvPr/>
        </p:nvSpPr>
        <p:spPr>
          <a:xfrm>
            <a:off x="500744" y="1549546"/>
            <a:ext cx="2451531" cy="3675599"/>
          </a:xfrm>
          <a:prstGeom prst="rect">
            <a:avLst/>
          </a:prstGeom>
          <a:noFill/>
          <a:ln w="28575" cap="flat" cmpd="sng">
            <a:solidFill>
              <a:srgbClr val="87878B"/>
            </a:solidFill>
            <a:prstDash val="solid"/>
            <a:miter lim="800000"/>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Century Schoolbook"/>
              <a:ea typeface="Century Schoolbook"/>
              <a:cs typeface="Century Schoolbook"/>
              <a:sym typeface="Century Schoolbook"/>
            </a:endParaRPr>
          </a:p>
        </p:txBody>
      </p:sp>
      <p:pic>
        <p:nvPicPr>
          <p:cNvPr id="3" name="Picture 2">
            <a:extLst>
              <a:ext uri="{FF2B5EF4-FFF2-40B4-BE49-F238E27FC236}">
                <a16:creationId xmlns:a16="http://schemas.microsoft.com/office/drawing/2014/main" id="{54FA5B23-B0E8-E24D-A879-7A5020A0D9FC}"/>
              </a:ext>
            </a:extLst>
          </p:cNvPr>
          <p:cNvPicPr>
            <a:picLocks noChangeAspect="1"/>
          </p:cNvPicPr>
          <p:nvPr/>
        </p:nvPicPr>
        <p:blipFill>
          <a:blip r:embed="rId9"/>
          <a:stretch>
            <a:fillRect/>
          </a:stretch>
        </p:blipFill>
        <p:spPr>
          <a:xfrm>
            <a:off x="8699872" y="977490"/>
            <a:ext cx="2984500" cy="2616200"/>
          </a:xfrm>
          <a:prstGeom prst="rect">
            <a:avLst/>
          </a:prstGeom>
        </p:spPr>
      </p:pic>
    </p:spTree>
    <p:extLst>
      <p:ext uri="{BB962C8B-B14F-4D97-AF65-F5344CB8AC3E}">
        <p14:creationId xmlns:p14="http://schemas.microsoft.com/office/powerpoint/2010/main" val="3594771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1"/>
                                          </p:stCondLst>
                                        </p:cTn>
                                        <p:tgtEl>
                                          <p:spTgt spid="136"/>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1"/>
                                          </p:stCondLst>
                                        </p:cTn>
                                        <p:tgtEl>
                                          <p:spTgt spid="141"/>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1"/>
                                          </p:stCondLst>
                                        </p:cTn>
                                        <p:tgtEl>
                                          <p:spTgt spid="140"/>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1"/>
                                          </p:stCondLst>
                                        </p:cTn>
                                        <p:tgtEl>
                                          <p:spTgt spid="137"/>
                                        </p:tgtEl>
                                        <p:attrNameLst>
                                          <p:attrName>style.visibility</p:attrName>
                                        </p:attrNameLst>
                                      </p:cBhvr>
                                      <p:to>
                                        <p:strVal val="hidden"/>
                                      </p:to>
                                    </p:set>
                                  </p:childTnLst>
                                </p:cTn>
                              </p:par>
                              <p:par>
                                <p:cTn id="13" presetID="1" presetClass="exit" presetSubtype="0" fill="hold" nodeType="withEffect">
                                  <p:stCondLst>
                                    <p:cond delay="0"/>
                                  </p:stCondLst>
                                  <p:childTnLst>
                                    <p:set>
                                      <p:cBhvr>
                                        <p:cTn id="14" dur="1" fill="hold">
                                          <p:stCondLst>
                                            <p:cond delay="1"/>
                                          </p:stCondLst>
                                        </p:cTn>
                                        <p:tgtEl>
                                          <p:spTgt spid="139"/>
                                        </p:tgtEl>
                                        <p:attrNameLst>
                                          <p:attrName>style.visibility</p:attrName>
                                        </p:attrNameLst>
                                      </p:cBhvr>
                                      <p:to>
                                        <p:strVal val="hidden"/>
                                      </p:to>
                                    </p:set>
                                  </p:childTnLst>
                                </p:cTn>
                              </p:par>
                              <p:par>
                                <p:cTn id="15" presetID="1" presetClass="exit" presetSubtype="0" fill="hold" nodeType="withEffect">
                                  <p:stCondLst>
                                    <p:cond delay="0"/>
                                  </p:stCondLst>
                                  <p:childTnLst>
                                    <p:set>
                                      <p:cBhvr>
                                        <p:cTn id="16" dur="1" fill="hold">
                                          <p:stCondLst>
                                            <p:cond delay="1"/>
                                          </p:stCondLst>
                                        </p:cTn>
                                        <p:tgtEl>
                                          <p:spTgt spid="138"/>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14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4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solidFill>
                  <a:schemeClr val="bg1"/>
                </a:solidFill>
              </a:rPr>
              <a:t>Let’s Read!</a:t>
            </a:r>
          </a:p>
        </p:txBody>
      </p:sp>
      <p:sp>
        <p:nvSpPr>
          <p:cNvPr id="2" name="Slide Number Placeholder 1"/>
          <p:cNvSpPr>
            <a:spLocks noGrp="1"/>
          </p:cNvSpPr>
          <p:nvPr>
            <p:ph type="sldNum" sz="quarter" idx="4"/>
          </p:nvPr>
        </p:nvSpPr>
        <p:spPr>
          <a:xfrm>
            <a:off x="11227135" y="6313958"/>
            <a:ext cx="629281" cy="365125"/>
          </a:xfrm>
          <a:prstGeom prst="rect">
            <a:avLst/>
          </a:prstGeom>
        </p:spPr>
        <p:txBody>
          <a:bodyPr/>
          <a:lstStyle/>
          <a:p>
            <a:fld id="{4080289E-A2FF-0941-931A-EE1328331F47}" type="slidenum">
              <a:rPr lang="en-US" smtClean="0"/>
              <a:pPr/>
              <a:t>80</a:t>
            </a:fld>
            <a:endParaRPr lang="en-US" dirty="0"/>
          </a:p>
        </p:txBody>
      </p:sp>
      <p:sp>
        <p:nvSpPr>
          <p:cNvPr id="4" name="Text Placeholder 3"/>
          <p:cNvSpPr>
            <a:spLocks noGrp="1"/>
          </p:cNvSpPr>
          <p:nvPr>
            <p:ph type="body" sz="quarter" idx="10"/>
          </p:nvPr>
        </p:nvSpPr>
        <p:spPr>
          <a:xfrm>
            <a:off x="3629679" y="705468"/>
            <a:ext cx="8152746" cy="4822825"/>
          </a:xfrm>
        </p:spPr>
        <p:txBody>
          <a:bodyPr/>
          <a:lstStyle/>
          <a:p>
            <a:pPr marL="0" indent="0" algn="ctr">
              <a:buNone/>
            </a:pPr>
            <a:endParaRPr lang="en-US" sz="4500" dirty="0"/>
          </a:p>
          <a:p>
            <a:pPr marL="0" indent="0" algn="ctr">
              <a:buNone/>
            </a:pPr>
            <a:r>
              <a:rPr lang="en-US" sz="4500" b="1" dirty="0">
                <a:solidFill>
                  <a:schemeClr val="tx2"/>
                </a:solidFill>
              </a:rPr>
              <a:t>Independently read </a:t>
            </a:r>
            <a:r>
              <a:rPr lang="en-US" sz="4500" dirty="0">
                <a:solidFill>
                  <a:schemeClr val="tx1"/>
                </a:solidFill>
              </a:rPr>
              <a:t>the text “The Story of Prometheus”</a:t>
            </a:r>
          </a:p>
          <a:p>
            <a:pPr marL="0" indent="0" algn="ctr">
              <a:buNone/>
            </a:pPr>
            <a:endParaRPr lang="en-US" sz="2000" dirty="0"/>
          </a:p>
          <a:p>
            <a:pPr marL="0" indent="0" algn="ctr">
              <a:buNone/>
            </a:pPr>
            <a:r>
              <a:rPr lang="en-US" sz="4500" b="1" dirty="0">
                <a:solidFill>
                  <a:schemeClr val="tx2"/>
                </a:solidFill>
              </a:rPr>
              <a:t>As you read annotate:</a:t>
            </a:r>
          </a:p>
          <a:p>
            <a:pPr marL="0" indent="0">
              <a:buNone/>
            </a:pPr>
            <a:r>
              <a:rPr lang="en-US" sz="4500" b="1" dirty="0">
                <a:solidFill>
                  <a:schemeClr val="tx2"/>
                </a:solidFill>
              </a:rPr>
              <a:t>!</a:t>
            </a:r>
            <a:r>
              <a:rPr lang="en-US" sz="4500" dirty="0">
                <a:solidFill>
                  <a:schemeClr val="tx1"/>
                </a:solidFill>
              </a:rPr>
              <a:t>   This is important/interesting</a:t>
            </a:r>
          </a:p>
          <a:p>
            <a:pPr marL="0" indent="0">
              <a:buNone/>
            </a:pPr>
            <a:r>
              <a:rPr lang="en-US" sz="4500" b="1" dirty="0">
                <a:solidFill>
                  <a:schemeClr val="tx2"/>
                </a:solidFill>
              </a:rPr>
              <a:t>?</a:t>
            </a:r>
            <a:r>
              <a:rPr lang="en-US" sz="4500" dirty="0">
                <a:solidFill>
                  <a:schemeClr val="tx1"/>
                </a:solidFill>
              </a:rPr>
              <a:t>   I have a question about this</a:t>
            </a:r>
          </a:p>
        </p:txBody>
      </p:sp>
      <p:pic>
        <p:nvPicPr>
          <p:cNvPr id="6" name="Picture Placeholder 5"/>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1337" r="11337"/>
          <a:stretch>
            <a:fillRect/>
          </a:stretch>
        </p:blipFill>
        <p:spPr/>
      </p:pic>
    </p:spTree>
    <p:extLst>
      <p:ext uri="{BB962C8B-B14F-4D97-AF65-F5344CB8AC3E}">
        <p14:creationId xmlns:p14="http://schemas.microsoft.com/office/powerpoint/2010/main" val="2585890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solidFill>
                  <a:schemeClr val="bg1"/>
                </a:solidFill>
              </a:rPr>
              <a:t>Deepen our Understanding</a:t>
            </a:r>
          </a:p>
        </p:txBody>
      </p:sp>
      <p:sp>
        <p:nvSpPr>
          <p:cNvPr id="2" name="Slide Number Placeholder 1"/>
          <p:cNvSpPr>
            <a:spLocks noGrp="1"/>
          </p:cNvSpPr>
          <p:nvPr>
            <p:ph type="sldNum" sz="quarter" idx="4"/>
          </p:nvPr>
        </p:nvSpPr>
        <p:spPr>
          <a:xfrm>
            <a:off x="11227135" y="6313958"/>
            <a:ext cx="629281" cy="365125"/>
          </a:xfrm>
          <a:prstGeom prst="rect">
            <a:avLst/>
          </a:prstGeom>
        </p:spPr>
        <p:txBody>
          <a:bodyPr/>
          <a:lstStyle/>
          <a:p>
            <a:fld id="{4080289E-A2FF-0941-931A-EE1328331F47}" type="slidenum">
              <a:rPr lang="en-US" smtClean="0"/>
              <a:pPr/>
              <a:t>81</a:t>
            </a:fld>
            <a:endParaRPr lang="en-US" dirty="0"/>
          </a:p>
        </p:txBody>
      </p:sp>
      <p:sp>
        <p:nvSpPr>
          <p:cNvPr id="4" name="Text Placeholder 3"/>
          <p:cNvSpPr>
            <a:spLocks noGrp="1"/>
          </p:cNvSpPr>
          <p:nvPr>
            <p:ph type="body" sz="quarter" idx="10"/>
          </p:nvPr>
        </p:nvSpPr>
        <p:spPr>
          <a:xfrm>
            <a:off x="3962399" y="1033260"/>
            <a:ext cx="7820025" cy="4822825"/>
          </a:xfrm>
        </p:spPr>
        <p:txBody>
          <a:bodyPr/>
          <a:lstStyle/>
          <a:p>
            <a:pPr marL="0" indent="0" algn="ctr">
              <a:buNone/>
            </a:pPr>
            <a:endParaRPr lang="en-US" sz="2000" dirty="0"/>
          </a:p>
          <a:p>
            <a:pPr marL="0" indent="0" algn="ctr">
              <a:buNone/>
            </a:pPr>
            <a:r>
              <a:rPr lang="en-US" sz="4500" b="1" dirty="0">
                <a:solidFill>
                  <a:schemeClr val="tx2"/>
                </a:solidFill>
              </a:rPr>
              <a:t>Work with your Partner</a:t>
            </a:r>
          </a:p>
          <a:p>
            <a:pPr marL="0" indent="0" algn="ctr">
              <a:buNone/>
            </a:pPr>
            <a:endParaRPr lang="en-US" sz="1000" b="1" dirty="0">
              <a:solidFill>
                <a:schemeClr val="tx2"/>
              </a:solidFill>
            </a:endParaRPr>
          </a:p>
          <a:p>
            <a:pPr>
              <a:buFont typeface="Arial" charset="0"/>
              <a:buChar char="•"/>
            </a:pPr>
            <a:r>
              <a:rPr lang="en-US" sz="4000" dirty="0">
                <a:solidFill>
                  <a:schemeClr val="tx1"/>
                </a:solidFill>
              </a:rPr>
              <a:t>Carefully </a:t>
            </a:r>
            <a:r>
              <a:rPr lang="en-US" sz="4000" b="1" dirty="0">
                <a:solidFill>
                  <a:schemeClr val="tx2"/>
                </a:solidFill>
              </a:rPr>
              <a:t>read</a:t>
            </a:r>
            <a:r>
              <a:rPr lang="en-US" sz="4000" dirty="0">
                <a:solidFill>
                  <a:schemeClr val="tx1"/>
                </a:solidFill>
              </a:rPr>
              <a:t> each question</a:t>
            </a:r>
          </a:p>
          <a:p>
            <a:pPr>
              <a:buFont typeface="Arial" charset="0"/>
              <a:buChar char="•"/>
            </a:pPr>
            <a:r>
              <a:rPr lang="en-US" sz="4000" dirty="0">
                <a:solidFill>
                  <a:schemeClr val="tx1"/>
                </a:solidFill>
              </a:rPr>
              <a:t>Go back into the text and </a:t>
            </a:r>
            <a:r>
              <a:rPr lang="en-US" sz="4000" b="1" dirty="0">
                <a:solidFill>
                  <a:schemeClr val="tx2"/>
                </a:solidFill>
              </a:rPr>
              <a:t>discuss</a:t>
            </a:r>
            <a:r>
              <a:rPr lang="en-US" sz="4000" dirty="0">
                <a:solidFill>
                  <a:schemeClr val="tx1"/>
                </a:solidFill>
              </a:rPr>
              <a:t> your thinking about each question</a:t>
            </a:r>
          </a:p>
          <a:p>
            <a:pPr>
              <a:buFont typeface="Arial" charset="0"/>
              <a:buChar char="•"/>
            </a:pPr>
            <a:r>
              <a:rPr lang="en-US" sz="4000" b="1" dirty="0">
                <a:solidFill>
                  <a:schemeClr val="tx2"/>
                </a:solidFill>
              </a:rPr>
              <a:t>Write</a:t>
            </a:r>
            <a:r>
              <a:rPr lang="en-US" sz="4000" dirty="0">
                <a:solidFill>
                  <a:schemeClr val="tx1"/>
                </a:solidFill>
              </a:rPr>
              <a:t> your response and cite evidence from the text </a:t>
            </a:r>
          </a:p>
          <a:p>
            <a:pPr>
              <a:buFont typeface="Arial" charset="0"/>
              <a:buChar char="•"/>
            </a:pPr>
            <a:endParaRPr lang="en-US" sz="4500" b="1" dirty="0">
              <a:solidFill>
                <a:schemeClr val="tx2"/>
              </a:solidFill>
            </a:endParaRPr>
          </a:p>
          <a:p>
            <a:pPr marL="0" indent="0" algn="ctr">
              <a:buNone/>
            </a:pPr>
            <a:endParaRPr lang="en-US" sz="4500" dirty="0"/>
          </a:p>
        </p:txBody>
      </p:sp>
      <p:pic>
        <p:nvPicPr>
          <p:cNvPr id="6" name="Picture Placeholder 5"/>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1337" r="11337"/>
          <a:stretch>
            <a:fillRect/>
          </a:stretch>
        </p:blipFill>
        <p:spPr/>
      </p:pic>
    </p:spTree>
    <p:extLst>
      <p:ext uri="{BB962C8B-B14F-4D97-AF65-F5344CB8AC3E}">
        <p14:creationId xmlns:p14="http://schemas.microsoft.com/office/powerpoint/2010/main" val="184536420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a:xfrm>
            <a:off x="11227135" y="6313958"/>
            <a:ext cx="629281" cy="365125"/>
          </a:xfrm>
          <a:prstGeom prst="rect">
            <a:avLst/>
          </a:prstGeom>
        </p:spPr>
        <p:txBody>
          <a:bodyPr/>
          <a:lstStyle/>
          <a:p>
            <a:fld id="{4080289E-A2FF-0941-931A-EE1328331F47}" type="slidenum">
              <a:rPr lang="en-US" smtClean="0"/>
              <a:pPr/>
              <a:t>82</a:t>
            </a:fld>
            <a:endParaRPr lang="en-US" dirty="0"/>
          </a:p>
        </p:txBody>
      </p:sp>
      <p:sp>
        <p:nvSpPr>
          <p:cNvPr id="3" name="Title 2"/>
          <p:cNvSpPr>
            <a:spLocks noGrp="1"/>
          </p:cNvSpPr>
          <p:nvPr>
            <p:ph type="title"/>
          </p:nvPr>
        </p:nvSpPr>
        <p:spPr/>
        <p:txBody>
          <a:bodyPr/>
          <a:lstStyle/>
          <a:p>
            <a:r>
              <a:rPr lang="en-US" dirty="0">
                <a:solidFill>
                  <a:schemeClr val="bg1"/>
                </a:solidFill>
              </a:rPr>
              <a:t>That’s a wrap!</a:t>
            </a:r>
            <a:endParaRPr lang="en-US" b="1" dirty="0">
              <a:solidFill>
                <a:schemeClr val="bg1"/>
              </a:solidFill>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61080" y="1007738"/>
            <a:ext cx="5069840" cy="5055437"/>
          </a:xfrm>
          <a:prstGeom prst="rect">
            <a:avLst/>
          </a:prstGeom>
        </p:spPr>
      </p:pic>
    </p:spTree>
    <p:extLst>
      <p:ext uri="{BB962C8B-B14F-4D97-AF65-F5344CB8AC3E}">
        <p14:creationId xmlns:p14="http://schemas.microsoft.com/office/powerpoint/2010/main" val="138261507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pPr>
              <a:spcBef>
                <a:spcPts val="400"/>
              </a:spcBef>
              <a:buFont typeface="Arial" charset="0"/>
              <a:buChar char="•"/>
            </a:pPr>
            <a:r>
              <a:rPr lang="en-US" sz="4500" dirty="0">
                <a:solidFill>
                  <a:schemeClr val="tx1"/>
                </a:solidFill>
              </a:rPr>
              <a:t>What did you </a:t>
            </a:r>
            <a:r>
              <a:rPr lang="en-US" sz="4500" b="1" i="1" dirty="0">
                <a:solidFill>
                  <a:schemeClr val="tx2"/>
                </a:solidFill>
              </a:rPr>
              <a:t>notice</a:t>
            </a:r>
            <a:r>
              <a:rPr lang="en-US" sz="4500" dirty="0">
                <a:solidFill>
                  <a:schemeClr val="tx1"/>
                </a:solidFill>
              </a:rPr>
              <a:t> about this experience?</a:t>
            </a:r>
          </a:p>
          <a:p>
            <a:pPr>
              <a:spcBef>
                <a:spcPts val="400"/>
              </a:spcBef>
              <a:buFont typeface="Arial" charset="0"/>
              <a:buChar char="•"/>
            </a:pPr>
            <a:endParaRPr lang="en-US" sz="4000" dirty="0">
              <a:solidFill>
                <a:schemeClr val="tx1"/>
              </a:solidFill>
            </a:endParaRPr>
          </a:p>
          <a:p>
            <a:pPr>
              <a:spcBef>
                <a:spcPts val="400"/>
              </a:spcBef>
              <a:buFont typeface="Arial" charset="0"/>
              <a:buChar char="•"/>
            </a:pPr>
            <a:r>
              <a:rPr lang="en-US" sz="4500" dirty="0">
                <a:solidFill>
                  <a:schemeClr val="tx1"/>
                </a:solidFill>
              </a:rPr>
              <a:t>What did you </a:t>
            </a:r>
            <a:r>
              <a:rPr lang="en-US" sz="4500" b="1" i="1" dirty="0">
                <a:solidFill>
                  <a:schemeClr val="tx2"/>
                </a:solidFill>
              </a:rPr>
              <a:t>wonder</a:t>
            </a:r>
            <a:r>
              <a:rPr lang="en-US" sz="4500" dirty="0">
                <a:solidFill>
                  <a:schemeClr val="tx1"/>
                </a:solidFill>
              </a:rPr>
              <a:t> about this experience</a:t>
            </a:r>
            <a:r>
              <a:rPr lang="en-US" sz="4500" dirty="0"/>
              <a:t>?</a:t>
            </a:r>
          </a:p>
          <a:p>
            <a:pPr>
              <a:spcBef>
                <a:spcPts val="400"/>
              </a:spcBef>
              <a:buFont typeface="Arial" charset="0"/>
              <a:buChar char="•"/>
            </a:pPr>
            <a:endParaRPr lang="en-US" sz="4000" dirty="0"/>
          </a:p>
        </p:txBody>
      </p:sp>
      <p:sp>
        <p:nvSpPr>
          <p:cNvPr id="4" name="Title 3"/>
          <p:cNvSpPr>
            <a:spLocks noGrp="1"/>
          </p:cNvSpPr>
          <p:nvPr>
            <p:ph type="title"/>
          </p:nvPr>
        </p:nvSpPr>
        <p:spPr/>
        <p:txBody>
          <a:bodyPr>
            <a:normAutofit/>
          </a:bodyPr>
          <a:lstStyle/>
          <a:p>
            <a:r>
              <a:rPr lang="en-US" dirty="0"/>
              <a:t>Stop and Jot</a:t>
            </a:r>
          </a:p>
        </p:txBody>
      </p:sp>
      <p:sp>
        <p:nvSpPr>
          <p:cNvPr id="6" name="Slide Number Placeholder 5"/>
          <p:cNvSpPr>
            <a:spLocks noGrp="1"/>
          </p:cNvSpPr>
          <p:nvPr>
            <p:ph type="sldNum" sz="quarter" idx="4"/>
          </p:nvPr>
        </p:nvSpPr>
        <p:spPr/>
        <p:txBody>
          <a:bodyPr/>
          <a:lstStyle/>
          <a:p>
            <a:fld id="{4080289E-A2FF-0941-931A-EE1328331F47}" type="slidenum">
              <a:rPr lang="en-US" smtClean="0"/>
              <a:pPr/>
              <a:t>83</a:t>
            </a:fld>
            <a:endParaRPr lang="en-US" dirty="0"/>
          </a:p>
        </p:txBody>
      </p:sp>
    </p:spTree>
    <p:extLst>
      <p:ext uri="{BB962C8B-B14F-4D97-AF65-F5344CB8AC3E}">
        <p14:creationId xmlns:p14="http://schemas.microsoft.com/office/powerpoint/2010/main" val="188807521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pPr marL="0" indent="0" algn="ctr">
              <a:spcBef>
                <a:spcPts val="400"/>
              </a:spcBef>
              <a:buNone/>
            </a:pPr>
            <a:r>
              <a:rPr lang="en-US" sz="4500" b="1" dirty="0">
                <a:solidFill>
                  <a:schemeClr val="tx2"/>
                </a:solidFill>
              </a:rPr>
              <a:t>Compare and contrast the two experiences:</a:t>
            </a:r>
          </a:p>
          <a:p>
            <a:pPr marL="0" indent="0" algn="ctr">
              <a:spcBef>
                <a:spcPts val="400"/>
              </a:spcBef>
              <a:buNone/>
            </a:pPr>
            <a:endParaRPr lang="en-US" sz="2000" b="1" dirty="0">
              <a:solidFill>
                <a:schemeClr val="tx1"/>
              </a:solidFill>
            </a:endParaRPr>
          </a:p>
          <a:p>
            <a:pPr>
              <a:spcBef>
                <a:spcPts val="400"/>
              </a:spcBef>
              <a:buFont typeface="Arial" charset="0"/>
              <a:buChar char="•"/>
            </a:pPr>
            <a:r>
              <a:rPr lang="en-US" sz="4500" dirty="0">
                <a:solidFill>
                  <a:schemeClr val="tx1"/>
                </a:solidFill>
              </a:rPr>
              <a:t>What was similar?</a:t>
            </a:r>
          </a:p>
          <a:p>
            <a:pPr>
              <a:spcBef>
                <a:spcPts val="400"/>
              </a:spcBef>
              <a:buFont typeface="Arial" charset="0"/>
              <a:buChar char="•"/>
            </a:pPr>
            <a:endParaRPr lang="en-US" sz="2000" dirty="0">
              <a:solidFill>
                <a:schemeClr val="tx1"/>
              </a:solidFill>
            </a:endParaRPr>
          </a:p>
          <a:p>
            <a:pPr>
              <a:spcBef>
                <a:spcPts val="400"/>
              </a:spcBef>
              <a:buFont typeface="Arial" charset="0"/>
              <a:buChar char="•"/>
            </a:pPr>
            <a:r>
              <a:rPr lang="en-US" sz="4500" dirty="0">
                <a:solidFill>
                  <a:schemeClr val="tx1"/>
                </a:solidFill>
              </a:rPr>
              <a:t>What was different?</a:t>
            </a:r>
          </a:p>
          <a:p>
            <a:pPr>
              <a:spcBef>
                <a:spcPts val="400"/>
              </a:spcBef>
              <a:buFont typeface="Arial" charset="0"/>
              <a:buChar char="•"/>
            </a:pPr>
            <a:endParaRPr lang="en-US" sz="2000" dirty="0">
              <a:solidFill>
                <a:schemeClr val="tx1"/>
              </a:solidFill>
            </a:endParaRPr>
          </a:p>
          <a:p>
            <a:pPr>
              <a:spcBef>
                <a:spcPts val="400"/>
              </a:spcBef>
              <a:buFont typeface="Arial" charset="0"/>
              <a:buChar char="•"/>
            </a:pPr>
            <a:r>
              <a:rPr lang="en-US" sz="4500" dirty="0">
                <a:solidFill>
                  <a:schemeClr val="tx1"/>
                </a:solidFill>
              </a:rPr>
              <a:t>Which approach had a greater impact on you as a learner? Why?</a:t>
            </a:r>
          </a:p>
        </p:txBody>
      </p:sp>
      <p:sp>
        <p:nvSpPr>
          <p:cNvPr id="4" name="Title 3"/>
          <p:cNvSpPr>
            <a:spLocks noGrp="1"/>
          </p:cNvSpPr>
          <p:nvPr>
            <p:ph type="title"/>
          </p:nvPr>
        </p:nvSpPr>
        <p:spPr/>
        <p:txBody>
          <a:bodyPr>
            <a:normAutofit/>
          </a:bodyPr>
          <a:lstStyle/>
          <a:p>
            <a:r>
              <a:rPr lang="en-US" dirty="0"/>
              <a:t>Reflect and Discuss</a:t>
            </a:r>
          </a:p>
        </p:txBody>
      </p:sp>
      <p:sp>
        <p:nvSpPr>
          <p:cNvPr id="6" name="Slide Number Placeholder 5"/>
          <p:cNvSpPr>
            <a:spLocks noGrp="1"/>
          </p:cNvSpPr>
          <p:nvPr>
            <p:ph type="sldNum" sz="quarter" idx="4"/>
          </p:nvPr>
        </p:nvSpPr>
        <p:spPr/>
        <p:txBody>
          <a:bodyPr/>
          <a:lstStyle/>
          <a:p>
            <a:fld id="{4080289E-A2FF-0941-931A-EE1328331F47}" type="slidenum">
              <a:rPr lang="en-US" smtClean="0"/>
              <a:pPr/>
              <a:t>84</a:t>
            </a:fld>
            <a:endParaRPr lang="en-US" dirty="0"/>
          </a:p>
        </p:txBody>
      </p:sp>
    </p:spTree>
    <p:extLst>
      <p:ext uri="{BB962C8B-B14F-4D97-AF65-F5344CB8AC3E}">
        <p14:creationId xmlns:p14="http://schemas.microsoft.com/office/powerpoint/2010/main" val="81407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Unpacking the Instructional Shifts</a:t>
            </a:r>
          </a:p>
        </p:txBody>
      </p:sp>
    </p:spTree>
    <p:extLst>
      <p:ext uri="{BB962C8B-B14F-4D97-AF65-F5344CB8AC3E}">
        <p14:creationId xmlns:p14="http://schemas.microsoft.com/office/powerpoint/2010/main" val="77055122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86</a:t>
            </a:fld>
            <a:endParaRPr lang="en-US" dirty="0"/>
          </a:p>
        </p:txBody>
      </p:sp>
      <p:sp>
        <p:nvSpPr>
          <p:cNvPr id="7" name="Text Placeholder 6"/>
          <p:cNvSpPr>
            <a:spLocks noGrp="1"/>
          </p:cNvSpPr>
          <p:nvPr>
            <p:ph type="body" sz="quarter" idx="10"/>
          </p:nvPr>
        </p:nvSpPr>
        <p:spPr/>
        <p:txBody>
          <a:bodyPr/>
          <a:lstStyle/>
          <a:p>
            <a:pPr marL="461963" indent="-461963"/>
            <a:r>
              <a:rPr lang="en-US" sz="5000" dirty="0">
                <a:solidFill>
                  <a:schemeClr val="tx1"/>
                </a:solidFill>
              </a:rPr>
              <a:t>Name the three instructional shifts in literacy</a:t>
            </a:r>
          </a:p>
          <a:p>
            <a:endParaRPr lang="en-US" sz="5000" dirty="0">
              <a:solidFill>
                <a:schemeClr val="tx1"/>
              </a:solidFill>
            </a:endParaRPr>
          </a:p>
          <a:p>
            <a:pPr marL="461963" indent="-461963"/>
            <a:r>
              <a:rPr lang="en-US" sz="5000" dirty="0">
                <a:solidFill>
                  <a:schemeClr val="tx1"/>
                </a:solidFill>
              </a:rPr>
              <a:t>Understand what these instructional shifts are and why they are important</a:t>
            </a:r>
          </a:p>
        </p:txBody>
      </p:sp>
      <p:sp>
        <p:nvSpPr>
          <p:cNvPr id="6" name="Title 5"/>
          <p:cNvSpPr>
            <a:spLocks noGrp="1"/>
          </p:cNvSpPr>
          <p:nvPr>
            <p:ph type="title"/>
          </p:nvPr>
        </p:nvSpPr>
        <p:spPr/>
        <p:txBody>
          <a:bodyPr/>
          <a:lstStyle/>
          <a:p>
            <a:r>
              <a:rPr lang="en-US" dirty="0"/>
              <a:t>Objectives</a:t>
            </a:r>
          </a:p>
        </p:txBody>
      </p:sp>
    </p:spTree>
    <p:extLst>
      <p:ext uri="{BB962C8B-B14F-4D97-AF65-F5344CB8AC3E}">
        <p14:creationId xmlns:p14="http://schemas.microsoft.com/office/powerpoint/2010/main" val="238693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E1CDB99F-C7C2-D941-B9A9-6D3C455D3FF7}"/>
              </a:ext>
            </a:extLst>
          </p:cNvPr>
          <p:cNvSpPr>
            <a:spLocks noGrp="1"/>
          </p:cNvSpPr>
          <p:nvPr>
            <p:ph type="sldNum" sz="quarter" idx="4"/>
          </p:nvPr>
        </p:nvSpPr>
        <p:spPr/>
        <p:txBody>
          <a:bodyPr/>
          <a:lstStyle/>
          <a:p>
            <a:fld id="{4080289E-A2FF-0941-931A-EE1328331F47}" type="slidenum">
              <a:rPr lang="en-US" smtClean="0"/>
              <a:pPr/>
              <a:t>87</a:t>
            </a:fld>
            <a:endParaRPr lang="en-US" dirty="0"/>
          </a:p>
        </p:txBody>
      </p:sp>
      <p:sp>
        <p:nvSpPr>
          <p:cNvPr id="6" name="Title 5">
            <a:extLst>
              <a:ext uri="{FF2B5EF4-FFF2-40B4-BE49-F238E27FC236}">
                <a16:creationId xmlns:a16="http://schemas.microsoft.com/office/drawing/2014/main" id="{FBA73C65-FA46-5649-8400-689C12977807}"/>
              </a:ext>
            </a:extLst>
          </p:cNvPr>
          <p:cNvSpPr>
            <a:spLocks noGrp="1"/>
          </p:cNvSpPr>
          <p:nvPr>
            <p:ph type="title"/>
          </p:nvPr>
        </p:nvSpPr>
        <p:spPr/>
        <p:txBody>
          <a:bodyPr/>
          <a:lstStyle/>
          <a:p>
            <a:r>
              <a:rPr lang="en-US" dirty="0"/>
              <a:t>Before We Begin…</a:t>
            </a:r>
          </a:p>
        </p:txBody>
      </p:sp>
      <p:pic>
        <p:nvPicPr>
          <p:cNvPr id="9" name="Picture 8">
            <a:extLst>
              <a:ext uri="{FF2B5EF4-FFF2-40B4-BE49-F238E27FC236}">
                <a16:creationId xmlns:a16="http://schemas.microsoft.com/office/drawing/2014/main" id="{A29AC30B-DE5B-B74F-925C-7AAAF7CB33DC}"/>
              </a:ext>
            </a:extLst>
          </p:cNvPr>
          <p:cNvPicPr>
            <a:picLocks noChangeAspect="1"/>
          </p:cNvPicPr>
          <p:nvPr/>
        </p:nvPicPr>
        <p:blipFill>
          <a:blip r:embed="rId3"/>
          <a:stretch>
            <a:fillRect/>
          </a:stretch>
        </p:blipFill>
        <p:spPr>
          <a:xfrm>
            <a:off x="830723" y="756955"/>
            <a:ext cx="4838557" cy="4974854"/>
          </a:xfrm>
          <a:prstGeom prst="rect">
            <a:avLst/>
          </a:prstGeom>
        </p:spPr>
      </p:pic>
      <p:pic>
        <p:nvPicPr>
          <p:cNvPr id="11" name="Picture 10">
            <a:extLst>
              <a:ext uri="{FF2B5EF4-FFF2-40B4-BE49-F238E27FC236}">
                <a16:creationId xmlns:a16="http://schemas.microsoft.com/office/drawing/2014/main" id="{8D2A38C0-8F19-EA4D-9EDF-0FB75DBF2F5E}"/>
              </a:ext>
            </a:extLst>
          </p:cNvPr>
          <p:cNvPicPr>
            <a:picLocks noChangeAspect="1"/>
          </p:cNvPicPr>
          <p:nvPr/>
        </p:nvPicPr>
        <p:blipFill>
          <a:blip r:embed="rId4"/>
          <a:stretch>
            <a:fillRect/>
          </a:stretch>
        </p:blipFill>
        <p:spPr>
          <a:xfrm>
            <a:off x="6473524" y="975360"/>
            <a:ext cx="5017131" cy="4397996"/>
          </a:xfrm>
          <a:prstGeom prst="rect">
            <a:avLst/>
          </a:prstGeom>
        </p:spPr>
      </p:pic>
    </p:spTree>
    <p:extLst>
      <p:ext uri="{BB962C8B-B14F-4D97-AF65-F5344CB8AC3E}">
        <p14:creationId xmlns:p14="http://schemas.microsoft.com/office/powerpoint/2010/main" val="208044042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pPr marL="514338" indent="-514338">
              <a:lnSpc>
                <a:spcPct val="120000"/>
              </a:lnSpc>
              <a:buSzPct val="85000"/>
              <a:buAutoNum type="arabicPeriod"/>
            </a:pPr>
            <a:r>
              <a:rPr lang="en-US" sz="3800" b="1" dirty="0">
                <a:solidFill>
                  <a:schemeClr val="accent5"/>
                </a:solidFill>
                <a:sym typeface="Arial"/>
              </a:rPr>
              <a:t>Complexity</a:t>
            </a:r>
            <a:r>
              <a:rPr lang="en-US" sz="3800" dirty="0">
                <a:solidFill>
                  <a:schemeClr val="accent5"/>
                </a:solidFill>
                <a:sym typeface="Arial"/>
              </a:rPr>
              <a:t>: </a:t>
            </a:r>
            <a:r>
              <a:rPr lang="x-none" sz="3800">
                <a:solidFill>
                  <a:schemeClr val="tx1"/>
                </a:solidFill>
                <a:sym typeface="Arial"/>
              </a:rPr>
              <a:t>Regular </a:t>
            </a:r>
            <a:r>
              <a:rPr lang="en-US" sz="3800" dirty="0">
                <a:solidFill>
                  <a:schemeClr val="tx1"/>
                </a:solidFill>
                <a:sym typeface="Arial"/>
              </a:rPr>
              <a:t>p</a:t>
            </a:r>
            <a:r>
              <a:rPr lang="x-none" sz="3800">
                <a:solidFill>
                  <a:schemeClr val="tx1"/>
                </a:solidFill>
                <a:sym typeface="Arial"/>
              </a:rPr>
              <a:t>ractice </a:t>
            </a:r>
            <a:r>
              <a:rPr lang="en-US" sz="3800" dirty="0">
                <a:solidFill>
                  <a:schemeClr val="tx1"/>
                </a:solidFill>
                <a:sym typeface="Arial"/>
              </a:rPr>
              <a:t>w</a:t>
            </a:r>
            <a:r>
              <a:rPr lang="x-none" sz="3800">
                <a:solidFill>
                  <a:schemeClr val="tx1"/>
                </a:solidFill>
                <a:sym typeface="Arial"/>
              </a:rPr>
              <a:t>ith</a:t>
            </a:r>
            <a:r>
              <a:rPr lang="en-US" sz="3800" dirty="0">
                <a:solidFill>
                  <a:schemeClr val="tx1"/>
                </a:solidFill>
                <a:sym typeface="Arial"/>
              </a:rPr>
              <a:t> c</a:t>
            </a:r>
            <a:r>
              <a:rPr lang="x-none" sz="3800">
                <a:solidFill>
                  <a:schemeClr val="tx1"/>
                </a:solidFill>
                <a:sym typeface="Arial"/>
              </a:rPr>
              <a:t>omplex </a:t>
            </a:r>
            <a:r>
              <a:rPr lang="en-US" sz="3800" dirty="0">
                <a:solidFill>
                  <a:schemeClr val="tx1"/>
                </a:solidFill>
                <a:sym typeface="Arial"/>
              </a:rPr>
              <a:t>t</a:t>
            </a:r>
            <a:r>
              <a:rPr lang="x-none" sz="3800">
                <a:solidFill>
                  <a:schemeClr val="tx1"/>
                </a:solidFill>
                <a:sym typeface="Arial"/>
              </a:rPr>
              <a:t>ext </a:t>
            </a:r>
            <a:r>
              <a:rPr lang="en-US" sz="3800" dirty="0">
                <a:solidFill>
                  <a:schemeClr val="tx1"/>
                </a:solidFill>
                <a:sym typeface="Arial"/>
              </a:rPr>
              <a:t>a</a:t>
            </a:r>
            <a:r>
              <a:rPr lang="x-none" sz="3800">
                <a:solidFill>
                  <a:schemeClr val="tx1"/>
                </a:solidFill>
                <a:sym typeface="Arial"/>
              </a:rPr>
              <a:t>nd </a:t>
            </a:r>
            <a:r>
              <a:rPr lang="en-US" sz="3800" dirty="0">
                <a:solidFill>
                  <a:schemeClr val="tx1"/>
                </a:solidFill>
                <a:sym typeface="Arial"/>
              </a:rPr>
              <a:t>i</a:t>
            </a:r>
            <a:r>
              <a:rPr lang="x-none" sz="3800">
                <a:solidFill>
                  <a:schemeClr val="tx1"/>
                </a:solidFill>
                <a:sym typeface="Arial"/>
              </a:rPr>
              <a:t>ts </a:t>
            </a:r>
            <a:r>
              <a:rPr lang="en-US" sz="3800" dirty="0">
                <a:solidFill>
                  <a:schemeClr val="tx1"/>
                </a:solidFill>
                <a:sym typeface="Arial"/>
              </a:rPr>
              <a:t>a</a:t>
            </a:r>
            <a:r>
              <a:rPr lang="x-none" sz="3800">
                <a:solidFill>
                  <a:schemeClr val="tx1"/>
                </a:solidFill>
                <a:sym typeface="Arial"/>
              </a:rPr>
              <a:t>cademic </a:t>
            </a:r>
            <a:r>
              <a:rPr lang="en-US" sz="3800" dirty="0">
                <a:solidFill>
                  <a:schemeClr val="tx1"/>
                </a:solidFill>
                <a:sym typeface="Arial"/>
              </a:rPr>
              <a:t>l</a:t>
            </a:r>
            <a:r>
              <a:rPr lang="x-none" sz="3800">
                <a:solidFill>
                  <a:schemeClr val="tx1"/>
                </a:solidFill>
                <a:sym typeface="Arial"/>
              </a:rPr>
              <a:t>anguage</a:t>
            </a:r>
            <a:endParaRPr lang="en-US" sz="3800" dirty="0">
              <a:solidFill>
                <a:schemeClr val="tx1"/>
              </a:solidFill>
              <a:sym typeface="Arial"/>
            </a:endParaRPr>
          </a:p>
          <a:p>
            <a:pPr marL="514338" indent="-514338">
              <a:lnSpc>
                <a:spcPct val="120000"/>
              </a:lnSpc>
              <a:buSzPct val="85000"/>
              <a:buAutoNum type="arabicPeriod"/>
            </a:pPr>
            <a:r>
              <a:rPr lang="en-US" sz="3800" b="1" dirty="0">
                <a:solidFill>
                  <a:schemeClr val="accent5"/>
                </a:solidFill>
                <a:sym typeface="Arial"/>
              </a:rPr>
              <a:t>Evidence</a:t>
            </a:r>
            <a:r>
              <a:rPr lang="en-US" sz="3800" dirty="0">
                <a:solidFill>
                  <a:schemeClr val="accent5"/>
                </a:solidFill>
                <a:sym typeface="Arial"/>
              </a:rPr>
              <a:t>: </a:t>
            </a:r>
            <a:r>
              <a:rPr lang="en-US" sz="3800" dirty="0">
                <a:solidFill>
                  <a:schemeClr val="tx1"/>
                </a:solidFill>
                <a:sym typeface="Arial"/>
              </a:rPr>
              <a:t>Reading, writing and speaking grounded in evidence from text, both literary and informational</a:t>
            </a:r>
          </a:p>
          <a:p>
            <a:pPr marL="514338" indent="-514338">
              <a:lnSpc>
                <a:spcPct val="120000"/>
              </a:lnSpc>
              <a:buSzPct val="85000"/>
              <a:buAutoNum type="arabicPeriod"/>
            </a:pPr>
            <a:r>
              <a:rPr lang="en-US" sz="3800" b="1" dirty="0">
                <a:solidFill>
                  <a:schemeClr val="accent5"/>
                </a:solidFill>
                <a:sym typeface="Arial"/>
              </a:rPr>
              <a:t>Knowledge</a:t>
            </a:r>
            <a:r>
              <a:rPr lang="en-US" sz="3800" dirty="0">
                <a:solidFill>
                  <a:schemeClr val="accent5"/>
                </a:solidFill>
                <a:sym typeface="Arial"/>
              </a:rPr>
              <a:t>: </a:t>
            </a:r>
            <a:r>
              <a:rPr lang="en-US" sz="3800" dirty="0">
                <a:solidFill>
                  <a:schemeClr val="tx1"/>
                </a:solidFill>
                <a:sym typeface="Arial"/>
              </a:rPr>
              <a:t>Building knowledge through content-rich nonfiction</a:t>
            </a:r>
            <a:endParaRPr lang="en-US" sz="3800" dirty="0">
              <a:solidFill>
                <a:schemeClr val="tx1"/>
              </a:solidFill>
            </a:endParaRPr>
          </a:p>
          <a:p>
            <a:pPr marL="0" indent="0">
              <a:buNone/>
            </a:pPr>
            <a:endParaRPr lang="en-US" dirty="0"/>
          </a:p>
        </p:txBody>
      </p:sp>
      <p:sp>
        <p:nvSpPr>
          <p:cNvPr id="4" name="Title 3"/>
          <p:cNvSpPr>
            <a:spLocks noGrp="1"/>
          </p:cNvSpPr>
          <p:nvPr>
            <p:ph type="title"/>
          </p:nvPr>
        </p:nvSpPr>
        <p:spPr/>
        <p:txBody>
          <a:bodyPr/>
          <a:lstStyle/>
          <a:p>
            <a:r>
              <a:rPr lang="en-US" dirty="0"/>
              <a:t>Instructional Shifts in Literacy</a:t>
            </a:r>
          </a:p>
        </p:txBody>
      </p:sp>
      <p:sp>
        <p:nvSpPr>
          <p:cNvPr id="6" name="Slide Number Placeholder 5"/>
          <p:cNvSpPr>
            <a:spLocks noGrp="1"/>
          </p:cNvSpPr>
          <p:nvPr>
            <p:ph type="sldNum" sz="quarter" idx="4"/>
          </p:nvPr>
        </p:nvSpPr>
        <p:spPr/>
        <p:txBody>
          <a:bodyPr/>
          <a:lstStyle/>
          <a:p>
            <a:fld id="{4080289E-A2FF-0941-931A-EE1328331F47}" type="slidenum">
              <a:rPr lang="en-US" smtClean="0"/>
              <a:pPr/>
              <a:t>88</a:t>
            </a:fld>
            <a:endParaRPr lang="en-US" dirty="0"/>
          </a:p>
        </p:txBody>
      </p:sp>
    </p:spTree>
    <p:extLst>
      <p:ext uri="{BB962C8B-B14F-4D97-AF65-F5344CB8AC3E}">
        <p14:creationId xmlns:p14="http://schemas.microsoft.com/office/powerpoint/2010/main" val="723412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ED9085D-5109-41A4-89A4-BC28ACE73519}"/>
              </a:ext>
            </a:extLst>
          </p:cNvPr>
          <p:cNvSpPr>
            <a:spLocks noGrp="1"/>
          </p:cNvSpPr>
          <p:nvPr>
            <p:ph type="sldNum" sz="quarter" idx="4"/>
          </p:nvPr>
        </p:nvSpPr>
        <p:spPr>
          <a:xfrm>
            <a:off x="11227135" y="6313958"/>
            <a:ext cx="629281" cy="365125"/>
          </a:xfrm>
          <a:prstGeom prst="rect">
            <a:avLst/>
          </a:prstGeom>
        </p:spPr>
        <p:txBody>
          <a:bodyPr/>
          <a:lstStyle/>
          <a:p>
            <a:fld id="{4080289E-A2FF-0941-931A-EE1328331F47}" type="slidenum">
              <a:rPr lang="en-US" smtClean="0"/>
              <a:pPr/>
              <a:t>89</a:t>
            </a:fld>
            <a:endParaRPr lang="en-US" dirty="0"/>
          </a:p>
        </p:txBody>
      </p:sp>
      <p:sp>
        <p:nvSpPr>
          <p:cNvPr id="3" name="Title 2">
            <a:extLst>
              <a:ext uri="{FF2B5EF4-FFF2-40B4-BE49-F238E27FC236}">
                <a16:creationId xmlns:a16="http://schemas.microsoft.com/office/drawing/2014/main" id="{6A804E91-4274-4BF5-A207-3FB628B85D68}"/>
              </a:ext>
            </a:extLst>
          </p:cNvPr>
          <p:cNvSpPr>
            <a:spLocks noGrp="1"/>
          </p:cNvSpPr>
          <p:nvPr>
            <p:ph type="title"/>
          </p:nvPr>
        </p:nvSpPr>
        <p:spPr/>
        <p:txBody>
          <a:bodyPr/>
          <a:lstStyle/>
          <a:p>
            <a:r>
              <a:rPr lang="en-US" dirty="0">
                <a:solidFill>
                  <a:schemeClr val="bg1"/>
                </a:solidFill>
              </a:rPr>
              <a:t>What are the instructional shifts?</a:t>
            </a:r>
          </a:p>
        </p:txBody>
      </p:sp>
      <p:sp>
        <p:nvSpPr>
          <p:cNvPr id="4" name="Text Placeholder 3">
            <a:extLst>
              <a:ext uri="{FF2B5EF4-FFF2-40B4-BE49-F238E27FC236}">
                <a16:creationId xmlns:a16="http://schemas.microsoft.com/office/drawing/2014/main" id="{E0967E64-96DC-42F1-881F-614B30E7E5CE}"/>
              </a:ext>
            </a:extLst>
          </p:cNvPr>
          <p:cNvSpPr>
            <a:spLocks noGrp="1"/>
          </p:cNvSpPr>
          <p:nvPr>
            <p:ph type="body" sz="quarter" idx="10"/>
          </p:nvPr>
        </p:nvSpPr>
        <p:spPr>
          <a:xfrm>
            <a:off x="404019" y="1280160"/>
            <a:ext cx="11383962" cy="4632960"/>
          </a:xfrm>
        </p:spPr>
        <p:txBody>
          <a:bodyPr/>
          <a:lstStyle/>
          <a:p>
            <a:pPr lvl="0">
              <a:lnSpc>
                <a:spcPct val="100000"/>
              </a:lnSpc>
              <a:spcBef>
                <a:spcPts val="0"/>
              </a:spcBef>
              <a:buClr>
                <a:srgbClr val="09081B"/>
              </a:buClr>
              <a:buSzPct val="100000"/>
              <a:buFont typeface="Arial" charset="0"/>
              <a:buChar char="•"/>
            </a:pPr>
            <a:r>
              <a:rPr lang="en-US" sz="3800" b="1" dirty="0">
                <a:solidFill>
                  <a:schemeClr val="tx2"/>
                </a:solidFill>
                <a:ea typeface="Calibri"/>
                <a:sym typeface="Calibri"/>
              </a:rPr>
              <a:t>Read</a:t>
            </a:r>
            <a:r>
              <a:rPr lang="en-US" sz="3800" dirty="0">
                <a:solidFill>
                  <a:srgbClr val="4C4C4C"/>
                </a:solidFill>
                <a:ea typeface="Calibri"/>
                <a:sym typeface="Calibri"/>
              </a:rPr>
              <a:t> </a:t>
            </a:r>
            <a:r>
              <a:rPr lang="en-US" sz="3800" dirty="0">
                <a:solidFill>
                  <a:schemeClr val="tx1"/>
                </a:solidFill>
                <a:ea typeface="Calibri"/>
                <a:sym typeface="Calibri"/>
              </a:rPr>
              <a:t>the “Instructional Shifts Overview” (SAP, 2017)</a:t>
            </a:r>
          </a:p>
          <a:p>
            <a:pPr lvl="0">
              <a:lnSpc>
                <a:spcPct val="100000"/>
              </a:lnSpc>
              <a:spcBef>
                <a:spcPts val="0"/>
              </a:spcBef>
              <a:buClr>
                <a:srgbClr val="09081B"/>
              </a:buClr>
              <a:buSzPct val="100000"/>
              <a:buFont typeface="Arial" charset="0"/>
              <a:buChar char="•"/>
            </a:pPr>
            <a:r>
              <a:rPr lang="en-US" sz="3800" b="1" dirty="0">
                <a:solidFill>
                  <a:schemeClr val="tx2"/>
                </a:solidFill>
                <a:ea typeface="Calibri"/>
                <a:sym typeface="Calibri"/>
              </a:rPr>
              <a:t>Underline</a:t>
            </a:r>
            <a:r>
              <a:rPr lang="en-US" sz="3800" dirty="0">
                <a:solidFill>
                  <a:srgbClr val="4C4C4C"/>
                </a:solidFill>
                <a:ea typeface="Calibri"/>
                <a:sym typeface="Calibri"/>
              </a:rPr>
              <a:t> </a:t>
            </a:r>
            <a:r>
              <a:rPr lang="en-US" sz="3800" dirty="0">
                <a:solidFill>
                  <a:schemeClr val="tx1"/>
                </a:solidFill>
                <a:ea typeface="Calibri"/>
                <a:sym typeface="Calibri"/>
              </a:rPr>
              <a:t>key words that indicate the core instructional change(s) of each shift</a:t>
            </a:r>
          </a:p>
          <a:p>
            <a:pPr lvl="0">
              <a:lnSpc>
                <a:spcPct val="100000"/>
              </a:lnSpc>
              <a:spcBef>
                <a:spcPts val="0"/>
              </a:spcBef>
              <a:buClr>
                <a:srgbClr val="09081B"/>
              </a:buClr>
              <a:buSzPct val="100000"/>
              <a:buFont typeface="Arial" charset="0"/>
              <a:buChar char="•"/>
            </a:pPr>
            <a:endParaRPr lang="en-US" sz="3600" dirty="0">
              <a:solidFill>
                <a:srgbClr val="4C4C4C"/>
              </a:solidFill>
              <a:ea typeface="Calibri"/>
              <a:sym typeface="Calibri"/>
            </a:endParaRPr>
          </a:p>
          <a:p>
            <a:pPr marL="0" lvl="0" indent="0" algn="ctr">
              <a:lnSpc>
                <a:spcPct val="100000"/>
              </a:lnSpc>
              <a:spcBef>
                <a:spcPts val="0"/>
              </a:spcBef>
              <a:buClr>
                <a:srgbClr val="09081B"/>
              </a:buClr>
              <a:buSzPct val="100000"/>
              <a:buNone/>
            </a:pPr>
            <a:r>
              <a:rPr lang="en-US" sz="3800" b="1" dirty="0">
                <a:solidFill>
                  <a:schemeClr val="tx2"/>
                </a:solidFill>
                <a:ea typeface="Calibri"/>
                <a:sym typeface="Calibri"/>
              </a:rPr>
              <a:t>Discuss</a:t>
            </a:r>
          </a:p>
          <a:p>
            <a:pPr lvl="0">
              <a:lnSpc>
                <a:spcPct val="100000"/>
              </a:lnSpc>
              <a:spcBef>
                <a:spcPts val="0"/>
              </a:spcBef>
              <a:buClr>
                <a:srgbClr val="09081B"/>
              </a:buClr>
              <a:buSzPct val="100000"/>
              <a:buFont typeface="Arial" charset="0"/>
              <a:buChar char="•"/>
            </a:pPr>
            <a:r>
              <a:rPr lang="en-US" sz="3800" dirty="0">
                <a:solidFill>
                  <a:schemeClr val="tx1"/>
                </a:solidFill>
                <a:ea typeface="Calibri"/>
                <a:sym typeface="Calibri"/>
              </a:rPr>
              <a:t>How would you summarize each shift?</a:t>
            </a:r>
          </a:p>
          <a:p>
            <a:pPr lvl="0">
              <a:lnSpc>
                <a:spcPct val="100000"/>
              </a:lnSpc>
              <a:spcBef>
                <a:spcPts val="0"/>
              </a:spcBef>
              <a:buClr>
                <a:srgbClr val="09081B"/>
              </a:buClr>
              <a:buSzPct val="100000"/>
              <a:buFont typeface="Arial" charset="0"/>
              <a:buChar char="•"/>
            </a:pPr>
            <a:r>
              <a:rPr lang="en-US" sz="3800" dirty="0">
                <a:solidFill>
                  <a:schemeClr val="tx1"/>
                </a:solidFill>
                <a:ea typeface="Calibri"/>
                <a:sym typeface="Calibri"/>
              </a:rPr>
              <a:t>To what extent is teaching aligned with the shifts at your school? What’s your evidence?</a:t>
            </a:r>
          </a:p>
          <a:p>
            <a:pPr marL="0" indent="0">
              <a:buNone/>
            </a:pPr>
            <a:endParaRPr lang="en-US" dirty="0"/>
          </a:p>
        </p:txBody>
      </p:sp>
    </p:spTree>
    <p:extLst>
      <p:ext uri="{BB962C8B-B14F-4D97-AF65-F5344CB8AC3E}">
        <p14:creationId xmlns:p14="http://schemas.microsoft.com/office/powerpoint/2010/main" val="1313145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Shape 152"/>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9</a:t>
            </a:fld>
            <a:endParaRPr lang="en-US" sz="1600">
              <a:solidFill>
                <a:schemeClr val="dk1"/>
              </a:solidFill>
              <a:latin typeface="Calibri"/>
              <a:ea typeface="Calibri"/>
              <a:cs typeface="Calibri"/>
              <a:sym typeface="Calibri"/>
            </a:endParaRPr>
          </a:p>
        </p:txBody>
      </p:sp>
      <p:sp>
        <p:nvSpPr>
          <p:cNvPr id="153" name="Shape 153"/>
          <p:cNvSpPr txBox="1">
            <a:spLocks noGrp="1"/>
          </p:cNvSpPr>
          <p:nvPr>
            <p:ph type="body" idx="1"/>
          </p:nvPr>
        </p:nvSpPr>
        <p:spPr>
          <a:xfrm>
            <a:off x="398463" y="1193802"/>
            <a:ext cx="11383963" cy="4822825"/>
          </a:xfrm>
          <a:prstGeom prst="rect">
            <a:avLst/>
          </a:prstGeom>
          <a:noFill/>
          <a:ln>
            <a:noFill/>
          </a:ln>
        </p:spPr>
        <p:txBody>
          <a:bodyPr wrap="square" lIns="91425" tIns="45700" rIns="91425" bIns="45700" anchor="ctr" anchorCtr="0">
            <a:noAutofit/>
          </a:bodyPr>
          <a:lstStyle/>
          <a:p>
            <a:pPr marL="0" marR="0" lvl="0" indent="-58737" algn="ctr" rtl="0">
              <a:lnSpc>
                <a:spcPct val="90000"/>
              </a:lnSpc>
              <a:spcBef>
                <a:spcPts val="0"/>
              </a:spcBef>
              <a:spcAft>
                <a:spcPts val="0"/>
              </a:spcAft>
              <a:buClr>
                <a:schemeClr val="accent1"/>
              </a:buClr>
              <a:buSzPct val="25000"/>
              <a:buFont typeface="Arial"/>
              <a:buNone/>
            </a:pPr>
            <a:r>
              <a:rPr lang="en-US" sz="3700" b="1" i="0" u="none" strike="noStrike" cap="none" dirty="0">
                <a:solidFill>
                  <a:schemeClr val="accent5"/>
                </a:solidFill>
                <a:latin typeface="Calibri"/>
                <a:ea typeface="Calibri"/>
                <a:cs typeface="Calibri"/>
                <a:sym typeface="Calibri"/>
              </a:rPr>
              <a:t>“There is strong evidence that the choice of instructional materials has large effects on student learning – effects that rival in size those that are associated with differences in teacher effectiveness.” </a:t>
            </a:r>
          </a:p>
          <a:p>
            <a:pPr marL="0" marR="0" lvl="0" indent="-58737" algn="l" rtl="0">
              <a:lnSpc>
                <a:spcPct val="90000"/>
              </a:lnSpc>
              <a:spcBef>
                <a:spcPts val="0"/>
              </a:spcBef>
              <a:spcAft>
                <a:spcPts val="0"/>
              </a:spcAft>
              <a:buClr>
                <a:schemeClr val="accent1"/>
              </a:buClr>
              <a:buSzPct val="25000"/>
              <a:buFont typeface="Arial"/>
              <a:buNone/>
            </a:pPr>
            <a:r>
              <a:rPr lang="en-US" sz="3400" b="0" i="0" u="none" strike="noStrike" cap="none" dirty="0">
                <a:solidFill>
                  <a:srgbClr val="3F3F39"/>
                </a:solidFill>
                <a:latin typeface="Calibri"/>
                <a:ea typeface="Calibri"/>
                <a:cs typeface="Calibri"/>
                <a:sym typeface="Calibri"/>
              </a:rPr>
              <a:t>	</a:t>
            </a:r>
            <a:r>
              <a:rPr lang="en-US" sz="3400" b="0" u="none" strike="noStrike" cap="none" dirty="0">
                <a:solidFill>
                  <a:srgbClr val="3F3F39"/>
                </a:solidFill>
                <a:latin typeface="Calibri"/>
                <a:ea typeface="Calibri"/>
                <a:cs typeface="Calibri"/>
                <a:sym typeface="Calibri"/>
              </a:rPr>
              <a:t>	</a:t>
            </a:r>
            <a:endParaRPr lang="en-US" sz="3000" b="0" u="none" strike="noStrike" cap="none" dirty="0">
              <a:solidFill>
                <a:srgbClr val="3F3F39"/>
              </a:solidFill>
              <a:latin typeface="Calibri"/>
              <a:ea typeface="Calibri"/>
              <a:cs typeface="Calibri"/>
              <a:sym typeface="Calibri"/>
            </a:endParaRPr>
          </a:p>
          <a:p>
            <a:pPr marL="0" marR="0" lvl="0" indent="-31750" algn="r" rtl="0">
              <a:lnSpc>
                <a:spcPct val="90000"/>
              </a:lnSpc>
              <a:spcBef>
                <a:spcPts val="480"/>
              </a:spcBef>
              <a:spcAft>
                <a:spcPts val="0"/>
              </a:spcAft>
              <a:buClr>
                <a:srgbClr val="3F3F39"/>
              </a:buClr>
              <a:buSzPct val="25000"/>
              <a:buFont typeface="Arial"/>
              <a:buNone/>
            </a:pPr>
            <a:r>
              <a:rPr lang="en-US" sz="2400" b="0" u="none" strike="noStrike" cap="none" dirty="0" err="1">
                <a:solidFill>
                  <a:srgbClr val="5B5A5A"/>
                </a:solidFill>
                <a:latin typeface="Calibri"/>
                <a:ea typeface="Calibri"/>
                <a:cs typeface="Calibri"/>
                <a:sym typeface="Calibri"/>
              </a:rPr>
              <a:t>Chingos</a:t>
            </a:r>
            <a:r>
              <a:rPr lang="en-US" sz="2400" b="0" u="none" strike="noStrike" cap="none" dirty="0">
                <a:solidFill>
                  <a:srgbClr val="5B5A5A"/>
                </a:solidFill>
                <a:latin typeface="Calibri"/>
                <a:ea typeface="Calibri"/>
                <a:cs typeface="Calibri"/>
                <a:sym typeface="Calibri"/>
              </a:rPr>
              <a:t> &amp; Whitehurst,</a:t>
            </a:r>
          </a:p>
          <a:p>
            <a:pPr marL="0" marR="0" lvl="0" indent="-31750" algn="r" rtl="0">
              <a:lnSpc>
                <a:spcPct val="90000"/>
              </a:lnSpc>
              <a:spcBef>
                <a:spcPts val="360"/>
              </a:spcBef>
              <a:spcAft>
                <a:spcPts val="0"/>
              </a:spcAft>
              <a:buClr>
                <a:srgbClr val="3F3F39"/>
              </a:buClr>
              <a:buSzPct val="25000"/>
              <a:buFont typeface="Arial"/>
              <a:buNone/>
            </a:pPr>
            <a:r>
              <a:rPr lang="en-US" sz="2400" b="0" i="1" u="none" strike="noStrike" cap="none" dirty="0">
                <a:solidFill>
                  <a:srgbClr val="5B5A5A"/>
                </a:solidFill>
                <a:latin typeface="Calibri"/>
                <a:ea typeface="Calibri"/>
                <a:cs typeface="Calibri"/>
                <a:sym typeface="Calibri"/>
              </a:rPr>
              <a:t>Choosing Blindly: Instructional Materials, Teacher Effectiveness, and the Common Core</a:t>
            </a:r>
          </a:p>
        </p:txBody>
      </p:sp>
      <p:sp>
        <p:nvSpPr>
          <p:cNvPr id="154" name="Shape 154"/>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en-US" sz="4000" b="0" i="0" u="none" strike="noStrike" cap="none">
                <a:solidFill>
                  <a:schemeClr val="lt1"/>
                </a:solidFill>
                <a:latin typeface="Calibri"/>
                <a:ea typeface="Calibri"/>
                <a:cs typeface="Calibri"/>
                <a:sym typeface="Calibri"/>
              </a:rPr>
              <a:t>How important is curriculum?</a:t>
            </a:r>
          </a:p>
        </p:txBody>
      </p:sp>
    </p:spTree>
    <p:extLst>
      <p:ext uri="{BB962C8B-B14F-4D97-AF65-F5344CB8AC3E}">
        <p14:creationId xmlns:p14="http://schemas.microsoft.com/office/powerpoint/2010/main" val="174463001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659A193-EC2C-49A5-9C71-68E44730700B}"/>
              </a:ext>
            </a:extLst>
          </p:cNvPr>
          <p:cNvSpPr>
            <a:spLocks noGrp="1"/>
          </p:cNvSpPr>
          <p:nvPr>
            <p:ph type="sldNum" sz="quarter" idx="4"/>
          </p:nvPr>
        </p:nvSpPr>
        <p:spPr>
          <a:xfrm>
            <a:off x="11227135" y="6313958"/>
            <a:ext cx="629281" cy="365125"/>
          </a:xfrm>
          <a:prstGeom prst="rect">
            <a:avLst/>
          </a:prstGeom>
        </p:spPr>
        <p:txBody>
          <a:bodyPr/>
          <a:lstStyle/>
          <a:p>
            <a:fld id="{4080289E-A2FF-0941-931A-EE1328331F47}" type="slidenum">
              <a:rPr lang="en-US" smtClean="0"/>
              <a:pPr/>
              <a:t>90</a:t>
            </a:fld>
            <a:endParaRPr lang="en-US" dirty="0"/>
          </a:p>
        </p:txBody>
      </p:sp>
      <p:sp>
        <p:nvSpPr>
          <p:cNvPr id="3" name="Title 2">
            <a:extLst>
              <a:ext uri="{FF2B5EF4-FFF2-40B4-BE49-F238E27FC236}">
                <a16:creationId xmlns:a16="http://schemas.microsoft.com/office/drawing/2014/main" id="{9F78060D-4CD2-4D03-820C-A8B511131C16}"/>
              </a:ext>
            </a:extLst>
          </p:cNvPr>
          <p:cNvSpPr>
            <a:spLocks noGrp="1"/>
          </p:cNvSpPr>
          <p:nvPr>
            <p:ph type="title"/>
          </p:nvPr>
        </p:nvSpPr>
        <p:spPr/>
        <p:txBody>
          <a:bodyPr/>
          <a:lstStyle/>
          <a:p>
            <a:r>
              <a:rPr lang="en-US" dirty="0">
                <a:solidFill>
                  <a:schemeClr val="bg1"/>
                </a:solidFill>
              </a:rPr>
              <a:t>What is the shift of complexity?</a:t>
            </a:r>
          </a:p>
        </p:txBody>
      </p:sp>
      <p:sp>
        <p:nvSpPr>
          <p:cNvPr id="6" name="Text Placeholder 3">
            <a:extLst>
              <a:ext uri="{FF2B5EF4-FFF2-40B4-BE49-F238E27FC236}">
                <a16:creationId xmlns:a16="http://schemas.microsoft.com/office/drawing/2014/main" id="{CF81A461-5A71-4E49-9B7C-A4DAF939B586}"/>
              </a:ext>
            </a:extLst>
          </p:cNvPr>
          <p:cNvSpPr>
            <a:spLocks noGrp="1"/>
          </p:cNvSpPr>
          <p:nvPr>
            <p:ph type="body" sz="quarter" idx="10"/>
          </p:nvPr>
        </p:nvSpPr>
        <p:spPr>
          <a:xfrm>
            <a:off x="398463" y="1193800"/>
            <a:ext cx="11383962" cy="4822825"/>
          </a:xfrm>
        </p:spPr>
        <p:txBody>
          <a:bodyPr/>
          <a:lstStyle/>
          <a:p>
            <a:pPr marL="0" indent="0" algn="ctr">
              <a:buNone/>
            </a:pPr>
            <a:endParaRPr lang="en-US" sz="3200" b="1" dirty="0">
              <a:ln>
                <a:solidFill>
                  <a:schemeClr val="tx1"/>
                </a:solidFill>
              </a:ln>
              <a:solidFill>
                <a:srgbClr val="7030A0"/>
              </a:solidFill>
              <a:latin typeface="Arial Black" panose="020B0A04020102020204" pitchFamily="34" charset="0"/>
              <a:ea typeface="Allerta"/>
              <a:cs typeface="Allerta"/>
              <a:sym typeface="Allerta"/>
              <a:rtl val="0"/>
            </a:endParaRPr>
          </a:p>
          <a:p>
            <a:pPr marL="0" indent="0" algn="ctr">
              <a:lnSpc>
                <a:spcPct val="120000"/>
              </a:lnSpc>
              <a:buSzPct val="85000"/>
              <a:buNone/>
            </a:pPr>
            <a:r>
              <a:rPr lang="en-US" sz="5400" b="1" dirty="0">
                <a:solidFill>
                  <a:schemeClr val="tx2"/>
                </a:solidFill>
                <a:sym typeface="Arial"/>
              </a:rPr>
              <a:t>Complexity</a:t>
            </a:r>
          </a:p>
          <a:p>
            <a:pPr marL="0" indent="0" algn="ctr">
              <a:lnSpc>
                <a:spcPct val="120000"/>
              </a:lnSpc>
              <a:buSzPct val="85000"/>
              <a:buNone/>
            </a:pPr>
            <a:r>
              <a:rPr lang="x-none" sz="4800">
                <a:solidFill>
                  <a:schemeClr val="tx1"/>
                </a:solidFill>
                <a:sym typeface="Arial"/>
              </a:rPr>
              <a:t>Regular </a:t>
            </a:r>
            <a:r>
              <a:rPr lang="en-US" sz="4800" dirty="0">
                <a:solidFill>
                  <a:schemeClr val="tx1"/>
                </a:solidFill>
                <a:sym typeface="Arial"/>
              </a:rPr>
              <a:t>p</a:t>
            </a:r>
            <a:r>
              <a:rPr lang="x-none" sz="4800">
                <a:solidFill>
                  <a:schemeClr val="tx1"/>
                </a:solidFill>
                <a:sym typeface="Arial"/>
              </a:rPr>
              <a:t>ractice </a:t>
            </a:r>
            <a:r>
              <a:rPr lang="en-US" sz="4800" dirty="0">
                <a:solidFill>
                  <a:schemeClr val="tx1"/>
                </a:solidFill>
                <a:sym typeface="Arial"/>
              </a:rPr>
              <a:t>w</a:t>
            </a:r>
            <a:r>
              <a:rPr lang="x-none" sz="4800">
                <a:solidFill>
                  <a:schemeClr val="tx1"/>
                </a:solidFill>
                <a:sym typeface="Arial"/>
              </a:rPr>
              <a:t>ith</a:t>
            </a:r>
            <a:r>
              <a:rPr lang="en-US" sz="4800" dirty="0">
                <a:solidFill>
                  <a:schemeClr val="tx1"/>
                </a:solidFill>
                <a:sym typeface="Arial"/>
              </a:rPr>
              <a:t> c</a:t>
            </a:r>
            <a:r>
              <a:rPr lang="x-none" sz="4800">
                <a:solidFill>
                  <a:schemeClr val="tx1"/>
                </a:solidFill>
                <a:sym typeface="Arial"/>
              </a:rPr>
              <a:t>omplex </a:t>
            </a:r>
            <a:r>
              <a:rPr lang="en-US" sz="4800" dirty="0">
                <a:solidFill>
                  <a:schemeClr val="tx1"/>
                </a:solidFill>
                <a:sym typeface="Arial"/>
              </a:rPr>
              <a:t>t</a:t>
            </a:r>
            <a:r>
              <a:rPr lang="x-none" sz="4800">
                <a:solidFill>
                  <a:schemeClr val="tx1"/>
                </a:solidFill>
                <a:sym typeface="Arial"/>
              </a:rPr>
              <a:t>ext </a:t>
            </a:r>
            <a:r>
              <a:rPr lang="en-US" sz="4800" dirty="0">
                <a:solidFill>
                  <a:schemeClr val="tx1"/>
                </a:solidFill>
                <a:sym typeface="Arial"/>
              </a:rPr>
              <a:t>a</a:t>
            </a:r>
            <a:r>
              <a:rPr lang="x-none" sz="4800">
                <a:solidFill>
                  <a:schemeClr val="tx1"/>
                </a:solidFill>
                <a:sym typeface="Arial"/>
              </a:rPr>
              <a:t>nd </a:t>
            </a:r>
            <a:r>
              <a:rPr lang="en-US" sz="4800" dirty="0">
                <a:solidFill>
                  <a:schemeClr val="tx1"/>
                </a:solidFill>
                <a:sym typeface="Arial"/>
              </a:rPr>
              <a:t>i</a:t>
            </a:r>
            <a:r>
              <a:rPr lang="x-none" sz="4800">
                <a:solidFill>
                  <a:schemeClr val="tx1"/>
                </a:solidFill>
                <a:sym typeface="Arial"/>
              </a:rPr>
              <a:t>ts </a:t>
            </a:r>
            <a:r>
              <a:rPr lang="en-US" sz="4800" dirty="0">
                <a:solidFill>
                  <a:schemeClr val="tx1"/>
                </a:solidFill>
                <a:sym typeface="Arial"/>
              </a:rPr>
              <a:t>a</a:t>
            </a:r>
            <a:r>
              <a:rPr lang="x-none" sz="4800">
                <a:solidFill>
                  <a:schemeClr val="tx1"/>
                </a:solidFill>
                <a:sym typeface="Arial"/>
              </a:rPr>
              <a:t>cademic </a:t>
            </a:r>
            <a:r>
              <a:rPr lang="en-US" sz="4800" dirty="0">
                <a:solidFill>
                  <a:schemeClr val="tx1"/>
                </a:solidFill>
                <a:sym typeface="Arial"/>
              </a:rPr>
              <a:t>l</a:t>
            </a:r>
            <a:r>
              <a:rPr lang="x-none" sz="4800">
                <a:solidFill>
                  <a:schemeClr val="tx1"/>
                </a:solidFill>
                <a:sym typeface="Arial"/>
              </a:rPr>
              <a:t>anguage</a:t>
            </a:r>
            <a:endParaRPr lang="en-US" sz="4800" dirty="0">
              <a:solidFill>
                <a:schemeClr val="tx1"/>
              </a:solidFill>
              <a:sym typeface="Arial"/>
            </a:endParaRPr>
          </a:p>
          <a:p>
            <a:pPr marL="0" indent="0">
              <a:buNone/>
            </a:pPr>
            <a:endParaRPr lang="en-US" dirty="0"/>
          </a:p>
        </p:txBody>
      </p:sp>
    </p:spTree>
    <p:extLst>
      <p:ext uri="{BB962C8B-B14F-4D97-AF65-F5344CB8AC3E}">
        <p14:creationId xmlns:p14="http://schemas.microsoft.com/office/powerpoint/2010/main" val="63725261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rPr>
              <a:t>Complexity in our Experiential </a:t>
            </a:r>
          </a:p>
        </p:txBody>
      </p:sp>
      <p:sp>
        <p:nvSpPr>
          <p:cNvPr id="3" name="Text Placeholder 2"/>
          <p:cNvSpPr>
            <a:spLocks noGrp="1"/>
          </p:cNvSpPr>
          <p:nvPr>
            <p:ph type="body" sz="quarter" idx="10"/>
          </p:nvPr>
        </p:nvSpPr>
        <p:spPr>
          <a:xfrm>
            <a:off x="157813" y="1124044"/>
            <a:ext cx="11383962" cy="4822825"/>
          </a:xfrm>
        </p:spPr>
        <p:txBody>
          <a:bodyPr/>
          <a:lstStyle/>
          <a:p>
            <a:pPr marL="0" indent="0" algn="ctr">
              <a:buNone/>
            </a:pPr>
            <a:r>
              <a:rPr lang="en-US" sz="4500" b="1" dirty="0">
                <a:solidFill>
                  <a:schemeClr val="tx2"/>
                </a:solidFill>
              </a:rPr>
              <a:t>Compare and contrast the pre- and post-shifts experientials.  </a:t>
            </a:r>
          </a:p>
          <a:p>
            <a:pPr marL="0" indent="0" algn="ctr">
              <a:buNone/>
            </a:pPr>
            <a:endParaRPr lang="en-US" sz="1000" b="1" dirty="0">
              <a:solidFill>
                <a:schemeClr val="tx2"/>
              </a:solidFill>
            </a:endParaRPr>
          </a:p>
          <a:p>
            <a:pPr marL="0" indent="0" algn="ctr">
              <a:buNone/>
            </a:pPr>
            <a:r>
              <a:rPr lang="en-US" sz="4500" dirty="0">
                <a:solidFill>
                  <a:schemeClr val="tx1"/>
                </a:solidFill>
              </a:rPr>
              <a:t>What made the text in the post-shifts experiential more complex than the text in the pre-shifts experiential? </a:t>
            </a:r>
          </a:p>
          <a:p>
            <a:endParaRPr lang="en-US" sz="2000" b="1" dirty="0">
              <a:solidFill>
                <a:schemeClr val="tx1"/>
              </a:solidFill>
            </a:endParaRPr>
          </a:p>
          <a:p>
            <a:pPr marL="0" indent="0" algn="ctr">
              <a:buNone/>
            </a:pPr>
            <a:r>
              <a:rPr lang="en-US" sz="4500" b="1" dirty="0">
                <a:solidFill>
                  <a:schemeClr val="tx2"/>
                </a:solidFill>
              </a:rPr>
              <a:t>Be specific!</a:t>
            </a:r>
          </a:p>
        </p:txBody>
      </p:sp>
      <p:sp>
        <p:nvSpPr>
          <p:cNvPr id="4" name="Slide Number Placeholder 3"/>
          <p:cNvSpPr>
            <a:spLocks noGrp="1"/>
          </p:cNvSpPr>
          <p:nvPr>
            <p:ph type="sldNum" sz="quarter" idx="4"/>
          </p:nvPr>
        </p:nvSpPr>
        <p:spPr/>
        <p:txBody>
          <a:bodyPr/>
          <a:lstStyle/>
          <a:p>
            <a:fld id="{4080289E-A2FF-0941-931A-EE1328331F47}" type="slidenum">
              <a:rPr lang="en-US" smtClean="0"/>
              <a:pPr/>
              <a:t>91</a:t>
            </a:fld>
            <a:endParaRPr lang="en-US" dirty="0"/>
          </a:p>
        </p:txBody>
      </p:sp>
    </p:spTree>
    <p:extLst>
      <p:ext uri="{BB962C8B-B14F-4D97-AF65-F5344CB8AC3E}">
        <p14:creationId xmlns:p14="http://schemas.microsoft.com/office/powerpoint/2010/main" val="207799375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EDD77FF-A5BC-46A1-A82E-1EA29E72B8D6}"/>
              </a:ext>
            </a:extLst>
          </p:cNvPr>
          <p:cNvSpPr>
            <a:spLocks noGrp="1"/>
          </p:cNvSpPr>
          <p:nvPr>
            <p:ph type="sldNum" sz="quarter" idx="4"/>
          </p:nvPr>
        </p:nvSpPr>
        <p:spPr>
          <a:xfrm>
            <a:off x="11227135" y="6313958"/>
            <a:ext cx="629281" cy="365125"/>
          </a:xfrm>
          <a:prstGeom prst="rect">
            <a:avLst/>
          </a:prstGeom>
        </p:spPr>
        <p:txBody>
          <a:bodyPr/>
          <a:lstStyle/>
          <a:p>
            <a:fld id="{4080289E-A2FF-0941-931A-EE1328331F47}" type="slidenum">
              <a:rPr lang="en-US" smtClean="0"/>
              <a:pPr/>
              <a:t>92</a:t>
            </a:fld>
            <a:endParaRPr lang="en-US" dirty="0"/>
          </a:p>
        </p:txBody>
      </p:sp>
      <p:sp>
        <p:nvSpPr>
          <p:cNvPr id="3" name="Title 2">
            <a:extLst>
              <a:ext uri="{FF2B5EF4-FFF2-40B4-BE49-F238E27FC236}">
                <a16:creationId xmlns:a16="http://schemas.microsoft.com/office/drawing/2014/main" id="{40E0DFD4-E4B6-4356-BBDD-D93E50E9504A}"/>
              </a:ext>
            </a:extLst>
          </p:cNvPr>
          <p:cNvSpPr>
            <a:spLocks noGrp="1"/>
          </p:cNvSpPr>
          <p:nvPr>
            <p:ph type="title"/>
          </p:nvPr>
        </p:nvSpPr>
        <p:spPr/>
        <p:txBody>
          <a:bodyPr/>
          <a:lstStyle/>
          <a:p>
            <a:r>
              <a:rPr lang="en-US" dirty="0">
                <a:solidFill>
                  <a:schemeClr val="bg1"/>
                </a:solidFill>
              </a:rPr>
              <a:t>Qualitative Features of Complexity</a:t>
            </a:r>
          </a:p>
        </p:txBody>
      </p:sp>
      <p:graphicFrame>
        <p:nvGraphicFramePr>
          <p:cNvPr id="6" name="Diagram 5"/>
          <p:cNvGraphicFramePr/>
          <p:nvPr>
            <p:extLst>
              <p:ext uri="{D42A27DB-BD31-4B8C-83A1-F6EECF244321}">
                <p14:modId xmlns:p14="http://schemas.microsoft.com/office/powerpoint/2010/main" val="63050871"/>
              </p:ext>
            </p:extLst>
          </p:nvPr>
        </p:nvGraphicFramePr>
        <p:xfrm>
          <a:off x="2056976" y="856815"/>
          <a:ext cx="8078047" cy="51134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999758182"/>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EF5C3B4-8054-45FA-B1DE-F3A8A11E723A}"/>
              </a:ext>
            </a:extLst>
          </p:cNvPr>
          <p:cNvSpPr>
            <a:spLocks noGrp="1"/>
          </p:cNvSpPr>
          <p:nvPr>
            <p:ph type="sldNum" sz="quarter" idx="4"/>
          </p:nvPr>
        </p:nvSpPr>
        <p:spPr/>
        <p:txBody>
          <a:bodyPr/>
          <a:lstStyle/>
          <a:p>
            <a:fld id="{4080289E-A2FF-0941-931A-EE1328331F47}" type="slidenum">
              <a:rPr lang="en-US" smtClean="0"/>
              <a:pPr/>
              <a:t>93</a:t>
            </a:fld>
            <a:endParaRPr lang="en-US" dirty="0"/>
          </a:p>
        </p:txBody>
      </p:sp>
      <p:sp>
        <p:nvSpPr>
          <p:cNvPr id="4" name="Title 3">
            <a:extLst>
              <a:ext uri="{FF2B5EF4-FFF2-40B4-BE49-F238E27FC236}">
                <a16:creationId xmlns:a16="http://schemas.microsoft.com/office/drawing/2014/main" id="{7DB2C4D1-40FF-4E44-9470-CA03A1FC2CA6}"/>
              </a:ext>
            </a:extLst>
          </p:cNvPr>
          <p:cNvSpPr>
            <a:spLocks noGrp="1"/>
          </p:cNvSpPr>
          <p:nvPr>
            <p:ph type="title"/>
          </p:nvPr>
        </p:nvSpPr>
        <p:spPr/>
        <p:txBody>
          <a:bodyPr/>
          <a:lstStyle/>
          <a:p>
            <a:r>
              <a:rPr lang="en-US" dirty="0"/>
              <a:t>Example and Non-Example</a:t>
            </a:r>
          </a:p>
        </p:txBody>
      </p:sp>
      <p:sp>
        <p:nvSpPr>
          <p:cNvPr id="5" name="TextBox 4">
            <a:extLst>
              <a:ext uri="{FF2B5EF4-FFF2-40B4-BE49-F238E27FC236}">
                <a16:creationId xmlns:a16="http://schemas.microsoft.com/office/drawing/2014/main" id="{1FE5C9C5-4AE5-4B51-860D-4C9DBE659C92}"/>
              </a:ext>
            </a:extLst>
          </p:cNvPr>
          <p:cNvSpPr txBox="1"/>
          <p:nvPr/>
        </p:nvSpPr>
        <p:spPr>
          <a:xfrm>
            <a:off x="6470746" y="981506"/>
            <a:ext cx="4603989" cy="4801314"/>
          </a:xfrm>
          <a:prstGeom prst="rect">
            <a:avLst/>
          </a:prstGeom>
          <a:solidFill>
            <a:schemeClr val="bg1">
              <a:lumMod val="85000"/>
            </a:schemeClr>
          </a:solidFill>
          <a:ln>
            <a:solidFill>
              <a:schemeClr val="tx2"/>
            </a:solidFill>
          </a:ln>
        </p:spPr>
        <p:txBody>
          <a:bodyPr wrap="square" rtlCol="0">
            <a:spAutoFit/>
          </a:bodyPr>
          <a:lstStyle/>
          <a:p>
            <a:pPr algn="ctr"/>
            <a:r>
              <a:rPr lang="en-US" sz="3300" dirty="0">
                <a:solidFill>
                  <a:schemeClr val="tx1">
                    <a:lumMod val="75000"/>
                  </a:schemeClr>
                </a:solidFill>
                <a:latin typeface="Calibri" charset="0"/>
                <a:ea typeface="Calibri" charset="0"/>
                <a:cs typeface="Calibri" charset="0"/>
              </a:rPr>
              <a:t>“The younger was called Epimetheus, or Afterthought; for he was always so busy thinking of yesterday, or last year, or a hundred years ago, that he had no care at all for what might come to pass after a while.”</a:t>
            </a:r>
          </a:p>
        </p:txBody>
      </p:sp>
      <p:sp>
        <p:nvSpPr>
          <p:cNvPr id="6" name="TextBox 5">
            <a:extLst>
              <a:ext uri="{FF2B5EF4-FFF2-40B4-BE49-F238E27FC236}">
                <a16:creationId xmlns:a16="http://schemas.microsoft.com/office/drawing/2014/main" id="{1FE5C9C5-4AE5-4B51-860D-4C9DBE659C92}"/>
              </a:ext>
            </a:extLst>
          </p:cNvPr>
          <p:cNvSpPr txBox="1"/>
          <p:nvPr/>
        </p:nvSpPr>
        <p:spPr>
          <a:xfrm>
            <a:off x="1004331" y="981506"/>
            <a:ext cx="4421109" cy="4785926"/>
          </a:xfrm>
          <a:prstGeom prst="rect">
            <a:avLst/>
          </a:prstGeom>
          <a:solidFill>
            <a:schemeClr val="bg1">
              <a:lumMod val="85000"/>
            </a:schemeClr>
          </a:solidFill>
          <a:ln>
            <a:solidFill>
              <a:schemeClr val="tx2"/>
            </a:solidFill>
          </a:ln>
        </p:spPr>
        <p:txBody>
          <a:bodyPr wrap="square" rtlCol="0">
            <a:spAutoFit/>
          </a:bodyPr>
          <a:lstStyle/>
          <a:p>
            <a:pPr algn="ctr"/>
            <a:endParaRPr lang="en-US" sz="3400" dirty="0">
              <a:solidFill>
                <a:schemeClr val="accent6"/>
              </a:solidFill>
              <a:latin typeface="Calibri" charset="0"/>
              <a:ea typeface="Calibri" charset="0"/>
              <a:cs typeface="Calibri" charset="0"/>
            </a:endParaRPr>
          </a:p>
          <a:p>
            <a:pPr algn="ctr"/>
            <a:endParaRPr lang="en-US" sz="4500" dirty="0">
              <a:solidFill>
                <a:schemeClr val="accent6"/>
              </a:solidFill>
              <a:latin typeface="Calibri" charset="0"/>
              <a:ea typeface="Calibri" charset="0"/>
              <a:cs typeface="Calibri" charset="0"/>
            </a:endParaRPr>
          </a:p>
          <a:p>
            <a:pPr algn="ctr"/>
            <a:r>
              <a:rPr lang="en-US" sz="3400" dirty="0">
                <a:solidFill>
                  <a:schemeClr val="tx1">
                    <a:lumMod val="75000"/>
                  </a:schemeClr>
                </a:solidFill>
                <a:latin typeface="Calibri" charset="0"/>
                <a:ea typeface="Calibri" charset="0"/>
                <a:cs typeface="Calibri" charset="0"/>
              </a:rPr>
              <a:t>“Jupiter was the head of the gods, and he was not happy with the people.” </a:t>
            </a:r>
          </a:p>
          <a:p>
            <a:endParaRPr lang="en-US" sz="2800" dirty="0">
              <a:solidFill>
                <a:schemeClr val="tx1">
                  <a:lumMod val="75000"/>
                </a:schemeClr>
              </a:solidFill>
              <a:latin typeface="Calibri"/>
              <a:cs typeface="Calibri"/>
            </a:endParaRPr>
          </a:p>
          <a:p>
            <a:endParaRPr lang="en-US" sz="2800" dirty="0">
              <a:solidFill>
                <a:schemeClr val="tx1">
                  <a:lumMod val="75000"/>
                </a:schemeClr>
              </a:solidFill>
              <a:latin typeface="Calibri"/>
              <a:cs typeface="Calibri"/>
            </a:endParaRPr>
          </a:p>
          <a:p>
            <a:endParaRPr lang="en-US" sz="3400" dirty="0">
              <a:solidFill>
                <a:schemeClr val="tx1">
                  <a:lumMod val="75000"/>
                </a:schemeClr>
              </a:solidFill>
              <a:latin typeface="Calibri"/>
              <a:cs typeface="Calibri"/>
            </a:endParaRPr>
          </a:p>
        </p:txBody>
      </p:sp>
    </p:spTree>
    <p:extLst>
      <p:ext uri="{BB962C8B-B14F-4D97-AF65-F5344CB8AC3E}">
        <p14:creationId xmlns:p14="http://schemas.microsoft.com/office/powerpoint/2010/main" val="201501190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EF5C3B4-8054-45FA-B1DE-F3A8A11E723A}"/>
              </a:ext>
            </a:extLst>
          </p:cNvPr>
          <p:cNvSpPr>
            <a:spLocks noGrp="1"/>
          </p:cNvSpPr>
          <p:nvPr>
            <p:ph type="sldNum" sz="quarter" idx="4"/>
          </p:nvPr>
        </p:nvSpPr>
        <p:spPr/>
        <p:txBody>
          <a:bodyPr/>
          <a:lstStyle/>
          <a:p>
            <a:fld id="{4080289E-A2FF-0941-931A-EE1328331F47}" type="slidenum">
              <a:rPr lang="en-US" smtClean="0"/>
              <a:pPr/>
              <a:t>94</a:t>
            </a:fld>
            <a:endParaRPr lang="en-US" dirty="0"/>
          </a:p>
        </p:txBody>
      </p:sp>
      <p:sp>
        <p:nvSpPr>
          <p:cNvPr id="4" name="Title 3">
            <a:extLst>
              <a:ext uri="{FF2B5EF4-FFF2-40B4-BE49-F238E27FC236}">
                <a16:creationId xmlns:a16="http://schemas.microsoft.com/office/drawing/2014/main" id="{7DB2C4D1-40FF-4E44-9470-CA03A1FC2CA6}"/>
              </a:ext>
            </a:extLst>
          </p:cNvPr>
          <p:cNvSpPr>
            <a:spLocks noGrp="1"/>
          </p:cNvSpPr>
          <p:nvPr>
            <p:ph type="title"/>
          </p:nvPr>
        </p:nvSpPr>
        <p:spPr/>
        <p:txBody>
          <a:bodyPr/>
          <a:lstStyle/>
          <a:p>
            <a:r>
              <a:rPr lang="en-US" dirty="0"/>
              <a:t>Example and Non-Example</a:t>
            </a:r>
          </a:p>
        </p:txBody>
      </p:sp>
      <p:sp>
        <p:nvSpPr>
          <p:cNvPr id="5" name="TextBox 4">
            <a:extLst>
              <a:ext uri="{FF2B5EF4-FFF2-40B4-BE49-F238E27FC236}">
                <a16:creationId xmlns:a16="http://schemas.microsoft.com/office/drawing/2014/main" id="{1FE5C9C5-4AE5-4B51-860D-4C9DBE659C92}"/>
              </a:ext>
            </a:extLst>
          </p:cNvPr>
          <p:cNvSpPr txBox="1"/>
          <p:nvPr/>
        </p:nvSpPr>
        <p:spPr>
          <a:xfrm>
            <a:off x="6400800" y="1278389"/>
            <a:ext cx="4603989" cy="4093428"/>
          </a:xfrm>
          <a:prstGeom prst="rect">
            <a:avLst/>
          </a:prstGeom>
          <a:solidFill>
            <a:schemeClr val="bg1">
              <a:lumMod val="85000"/>
            </a:schemeClr>
          </a:solidFill>
          <a:ln>
            <a:solidFill>
              <a:schemeClr val="tx2"/>
            </a:solidFill>
          </a:ln>
        </p:spPr>
        <p:txBody>
          <a:bodyPr wrap="square" rtlCol="0">
            <a:spAutoFit/>
          </a:bodyPr>
          <a:lstStyle/>
          <a:p>
            <a:pPr algn="ctr"/>
            <a:endParaRPr lang="en-US" sz="3700" dirty="0">
              <a:solidFill>
                <a:schemeClr val="accent6"/>
              </a:solidFill>
              <a:latin typeface="Calibri" charset="0"/>
              <a:ea typeface="Calibri" charset="0"/>
              <a:cs typeface="Calibri" charset="0"/>
            </a:endParaRPr>
          </a:p>
          <a:p>
            <a:pPr algn="ctr"/>
            <a:endParaRPr lang="en-US" sz="2500" dirty="0">
              <a:solidFill>
                <a:schemeClr val="accent6"/>
              </a:solidFill>
              <a:latin typeface="Calibri" charset="0"/>
              <a:ea typeface="Calibri" charset="0"/>
              <a:cs typeface="Calibri" charset="0"/>
            </a:endParaRPr>
          </a:p>
          <a:p>
            <a:pPr algn="ctr"/>
            <a:r>
              <a:rPr lang="en-US" sz="3700" dirty="0">
                <a:solidFill>
                  <a:schemeClr val="tx1">
                    <a:lumMod val="75000"/>
                  </a:schemeClr>
                </a:solidFill>
                <a:latin typeface="Calibri" charset="0"/>
                <a:ea typeface="Calibri" charset="0"/>
                <a:cs typeface="Calibri" charset="0"/>
              </a:rPr>
              <a:t>“Mankind shall have fire in spite of the tyrant who sits on the mountaintop,” he said.</a:t>
            </a:r>
          </a:p>
          <a:p>
            <a:pPr algn="ctr"/>
            <a:endParaRPr lang="en-US" sz="5000" dirty="0">
              <a:solidFill>
                <a:schemeClr val="accent6"/>
              </a:solidFill>
              <a:latin typeface="Calibri" charset="0"/>
              <a:ea typeface="Calibri" charset="0"/>
              <a:cs typeface="Calibri" charset="0"/>
            </a:endParaRPr>
          </a:p>
        </p:txBody>
      </p:sp>
      <p:sp>
        <p:nvSpPr>
          <p:cNvPr id="6" name="TextBox 5">
            <a:extLst>
              <a:ext uri="{FF2B5EF4-FFF2-40B4-BE49-F238E27FC236}">
                <a16:creationId xmlns:a16="http://schemas.microsoft.com/office/drawing/2014/main" id="{1FE5C9C5-4AE5-4B51-860D-4C9DBE659C92}"/>
              </a:ext>
            </a:extLst>
          </p:cNvPr>
          <p:cNvSpPr txBox="1"/>
          <p:nvPr/>
        </p:nvSpPr>
        <p:spPr>
          <a:xfrm>
            <a:off x="896802" y="1278389"/>
            <a:ext cx="4843933" cy="4078039"/>
          </a:xfrm>
          <a:prstGeom prst="rect">
            <a:avLst/>
          </a:prstGeom>
          <a:solidFill>
            <a:schemeClr val="bg1">
              <a:lumMod val="85000"/>
            </a:schemeClr>
          </a:solidFill>
          <a:ln>
            <a:solidFill>
              <a:schemeClr val="tx2"/>
            </a:solidFill>
          </a:ln>
        </p:spPr>
        <p:txBody>
          <a:bodyPr wrap="square" rtlCol="0">
            <a:spAutoFit/>
          </a:bodyPr>
          <a:lstStyle/>
          <a:p>
            <a:pPr algn="ctr"/>
            <a:r>
              <a:rPr lang="en-US" sz="3700" dirty="0">
                <a:solidFill>
                  <a:schemeClr val="tx1">
                    <a:lumMod val="75000"/>
                  </a:schemeClr>
                </a:solidFill>
                <a:latin typeface="Calibri" charset="0"/>
                <a:ea typeface="Calibri" charset="0"/>
                <a:cs typeface="Calibri" charset="0"/>
              </a:rPr>
              <a:t>“I will help these poor people,” said Prometheus to himself. “I will bring fire to these people, and this will make their lives better and happier.”</a:t>
            </a:r>
          </a:p>
        </p:txBody>
      </p:sp>
    </p:spTree>
    <p:extLst>
      <p:ext uri="{BB962C8B-B14F-4D97-AF65-F5344CB8AC3E}">
        <p14:creationId xmlns:p14="http://schemas.microsoft.com/office/powerpoint/2010/main" val="174247773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AF2FE18-AA10-4BF3-92EE-CF676EB8D925}"/>
              </a:ext>
            </a:extLst>
          </p:cNvPr>
          <p:cNvSpPr>
            <a:spLocks noGrp="1"/>
          </p:cNvSpPr>
          <p:nvPr>
            <p:ph type="sldNum" sz="quarter" idx="4"/>
          </p:nvPr>
        </p:nvSpPr>
        <p:spPr/>
        <p:txBody>
          <a:bodyPr/>
          <a:lstStyle/>
          <a:p>
            <a:fld id="{4080289E-A2FF-0941-931A-EE1328331F47}" type="slidenum">
              <a:rPr lang="en-US" smtClean="0"/>
              <a:pPr/>
              <a:t>95</a:t>
            </a:fld>
            <a:endParaRPr lang="en-US" dirty="0"/>
          </a:p>
        </p:txBody>
      </p:sp>
      <p:sp>
        <p:nvSpPr>
          <p:cNvPr id="3" name="Text Placeholder 2">
            <a:extLst>
              <a:ext uri="{FF2B5EF4-FFF2-40B4-BE49-F238E27FC236}">
                <a16:creationId xmlns:a16="http://schemas.microsoft.com/office/drawing/2014/main" id="{8390877C-3B95-423E-9987-6649A5E9330E}"/>
              </a:ext>
            </a:extLst>
          </p:cNvPr>
          <p:cNvSpPr>
            <a:spLocks noGrp="1"/>
          </p:cNvSpPr>
          <p:nvPr>
            <p:ph type="body" sz="quarter" idx="10"/>
          </p:nvPr>
        </p:nvSpPr>
        <p:spPr/>
        <p:txBody>
          <a:bodyPr/>
          <a:lstStyle/>
          <a:p>
            <a:pPr>
              <a:lnSpc>
                <a:spcPct val="114000"/>
              </a:lnSpc>
              <a:spcBef>
                <a:spcPts val="1200"/>
              </a:spcBef>
              <a:buClr>
                <a:srgbClr val="000000"/>
              </a:buClr>
              <a:buSzPct val="132000"/>
            </a:pPr>
            <a:r>
              <a:rPr lang="en-US" sz="3700" dirty="0">
                <a:solidFill>
                  <a:schemeClr val="tx1"/>
                </a:solidFill>
                <a:ea typeface="ＭＳ Ｐゴシック" pitchFamily="34" charset="-128"/>
                <a:sym typeface="Arial" charset="0"/>
              </a:rPr>
              <a:t>The ability to comprehend complex text is the greatest differentiator of college readiness in reading </a:t>
            </a:r>
            <a:r>
              <a:rPr lang="en-US" dirty="0">
                <a:solidFill>
                  <a:schemeClr val="tx1"/>
                </a:solidFill>
                <a:ea typeface="ＭＳ Ｐゴシック" pitchFamily="34" charset="-128"/>
                <a:sym typeface="Arial" charset="0"/>
              </a:rPr>
              <a:t>(ACT, 2006)</a:t>
            </a:r>
          </a:p>
          <a:p>
            <a:pPr>
              <a:lnSpc>
                <a:spcPct val="114000"/>
              </a:lnSpc>
              <a:spcBef>
                <a:spcPts val="1200"/>
              </a:spcBef>
              <a:buClr>
                <a:srgbClr val="000000"/>
              </a:buClr>
              <a:buSzPct val="132000"/>
            </a:pPr>
            <a:r>
              <a:rPr lang="en-US" sz="3700" dirty="0">
                <a:solidFill>
                  <a:schemeClr val="tx1"/>
                </a:solidFill>
                <a:ea typeface="ＭＳ Ｐゴシック" pitchFamily="34" charset="-128"/>
                <a:sym typeface="Arial" charset="0"/>
              </a:rPr>
              <a:t>The gap between end of HS and college texts is 170 lexiles (&gt; 4 grade levels) </a:t>
            </a:r>
            <a:r>
              <a:rPr lang="en-US" dirty="0">
                <a:solidFill>
                  <a:schemeClr val="tx1"/>
                </a:solidFill>
                <a:ea typeface="ＭＳ Ｐゴシック" pitchFamily="34" charset="-128"/>
                <a:sym typeface="Arial" charset="0"/>
              </a:rPr>
              <a:t>(MetaMetrics, 2012)</a:t>
            </a:r>
          </a:p>
          <a:p>
            <a:pPr>
              <a:lnSpc>
                <a:spcPct val="114000"/>
              </a:lnSpc>
              <a:spcBef>
                <a:spcPts val="1200"/>
              </a:spcBef>
              <a:buClr>
                <a:srgbClr val="000000"/>
              </a:buClr>
              <a:buSzPct val="132000"/>
            </a:pPr>
            <a:r>
              <a:rPr lang="en-US" sz="3700" dirty="0">
                <a:solidFill>
                  <a:schemeClr val="tx1"/>
                </a:solidFill>
              </a:rPr>
              <a:t>Workplace reading exceeds grade 12 complexity significantly </a:t>
            </a:r>
            <a:r>
              <a:rPr lang="en-US" dirty="0">
                <a:solidFill>
                  <a:schemeClr val="tx1"/>
                </a:solidFill>
              </a:rPr>
              <a:t>(Stenner et. al, 2012)</a:t>
            </a:r>
          </a:p>
          <a:p>
            <a:endParaRPr lang="en-US" dirty="0"/>
          </a:p>
        </p:txBody>
      </p:sp>
      <p:sp>
        <p:nvSpPr>
          <p:cNvPr id="4" name="Title 3">
            <a:extLst>
              <a:ext uri="{FF2B5EF4-FFF2-40B4-BE49-F238E27FC236}">
                <a16:creationId xmlns:a16="http://schemas.microsoft.com/office/drawing/2014/main" id="{98022ED4-69AC-40CD-95A3-CE6DF54A0175}"/>
              </a:ext>
            </a:extLst>
          </p:cNvPr>
          <p:cNvSpPr>
            <a:spLocks noGrp="1"/>
          </p:cNvSpPr>
          <p:nvPr>
            <p:ph type="title"/>
          </p:nvPr>
        </p:nvSpPr>
        <p:spPr/>
        <p:txBody>
          <a:bodyPr/>
          <a:lstStyle/>
          <a:p>
            <a:r>
              <a:rPr lang="en-US" dirty="0"/>
              <a:t>Why is the shift of complexity important?</a:t>
            </a:r>
          </a:p>
        </p:txBody>
      </p:sp>
    </p:spTree>
    <p:extLst>
      <p:ext uri="{BB962C8B-B14F-4D97-AF65-F5344CB8AC3E}">
        <p14:creationId xmlns:p14="http://schemas.microsoft.com/office/powerpoint/2010/main" val="119337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96</a:t>
            </a:fld>
            <a:endParaRPr lang="en-US" dirty="0"/>
          </a:p>
        </p:txBody>
      </p:sp>
      <p:sp>
        <p:nvSpPr>
          <p:cNvPr id="4" name="Title 3"/>
          <p:cNvSpPr>
            <a:spLocks noGrp="1"/>
          </p:cNvSpPr>
          <p:nvPr>
            <p:ph type="title"/>
          </p:nvPr>
        </p:nvSpPr>
        <p:spPr/>
        <p:txBody>
          <a:bodyPr/>
          <a:lstStyle/>
          <a:p>
            <a:r>
              <a:rPr lang="en-US" dirty="0"/>
              <a:t>Complexity in the Guidebooks</a:t>
            </a:r>
          </a:p>
        </p:txBody>
      </p:sp>
      <p:pic>
        <p:nvPicPr>
          <p:cNvPr id="11" name="Picture 10">
            <a:extLst>
              <a:ext uri="{FF2B5EF4-FFF2-40B4-BE49-F238E27FC236}">
                <a16:creationId xmlns:a16="http://schemas.microsoft.com/office/drawing/2014/main" id="{26BE1098-D0C3-A948-9A6C-50D37AD59DB7}"/>
              </a:ext>
            </a:extLst>
          </p:cNvPr>
          <p:cNvPicPr>
            <a:picLocks noChangeAspect="1"/>
          </p:cNvPicPr>
          <p:nvPr/>
        </p:nvPicPr>
        <p:blipFill>
          <a:blip r:embed="rId3"/>
          <a:stretch>
            <a:fillRect/>
          </a:stretch>
        </p:blipFill>
        <p:spPr>
          <a:xfrm>
            <a:off x="855406" y="1020930"/>
            <a:ext cx="3251621" cy="4856851"/>
          </a:xfrm>
          <a:prstGeom prst="rect">
            <a:avLst/>
          </a:prstGeom>
        </p:spPr>
      </p:pic>
      <p:pic>
        <p:nvPicPr>
          <p:cNvPr id="13" name="Picture 12">
            <a:extLst>
              <a:ext uri="{FF2B5EF4-FFF2-40B4-BE49-F238E27FC236}">
                <a16:creationId xmlns:a16="http://schemas.microsoft.com/office/drawing/2014/main" id="{0C0BDB2E-A1AF-9141-927F-DF1D1A170379}"/>
              </a:ext>
            </a:extLst>
          </p:cNvPr>
          <p:cNvPicPr>
            <a:picLocks noChangeAspect="1"/>
          </p:cNvPicPr>
          <p:nvPr/>
        </p:nvPicPr>
        <p:blipFill>
          <a:blip r:embed="rId4"/>
          <a:stretch>
            <a:fillRect/>
          </a:stretch>
        </p:blipFill>
        <p:spPr>
          <a:xfrm>
            <a:off x="4604982" y="1122373"/>
            <a:ext cx="3026168" cy="4755408"/>
          </a:xfrm>
          <a:prstGeom prst="rect">
            <a:avLst/>
          </a:prstGeom>
        </p:spPr>
      </p:pic>
      <p:pic>
        <p:nvPicPr>
          <p:cNvPr id="15" name="Picture 14">
            <a:extLst>
              <a:ext uri="{FF2B5EF4-FFF2-40B4-BE49-F238E27FC236}">
                <a16:creationId xmlns:a16="http://schemas.microsoft.com/office/drawing/2014/main" id="{CCB14882-E93C-1244-B487-438ECD64BC49}"/>
              </a:ext>
            </a:extLst>
          </p:cNvPr>
          <p:cNvPicPr>
            <a:picLocks noChangeAspect="1"/>
          </p:cNvPicPr>
          <p:nvPr/>
        </p:nvPicPr>
        <p:blipFill>
          <a:blip r:embed="rId5"/>
          <a:stretch>
            <a:fillRect/>
          </a:stretch>
        </p:blipFill>
        <p:spPr>
          <a:xfrm>
            <a:off x="8129105" y="1161588"/>
            <a:ext cx="3182455" cy="4676978"/>
          </a:xfrm>
          <a:prstGeom prst="rect">
            <a:avLst/>
          </a:prstGeom>
        </p:spPr>
      </p:pic>
    </p:spTree>
    <p:extLst>
      <p:ext uri="{BB962C8B-B14F-4D97-AF65-F5344CB8AC3E}">
        <p14:creationId xmlns:p14="http://schemas.microsoft.com/office/powerpoint/2010/main" val="1473061940"/>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659A193-EC2C-49A5-9C71-68E44730700B}"/>
              </a:ext>
            </a:extLst>
          </p:cNvPr>
          <p:cNvSpPr>
            <a:spLocks noGrp="1"/>
          </p:cNvSpPr>
          <p:nvPr>
            <p:ph type="sldNum" sz="quarter" idx="4"/>
          </p:nvPr>
        </p:nvSpPr>
        <p:spPr>
          <a:xfrm>
            <a:off x="11227135" y="6313958"/>
            <a:ext cx="629281" cy="365125"/>
          </a:xfrm>
          <a:prstGeom prst="rect">
            <a:avLst/>
          </a:prstGeom>
        </p:spPr>
        <p:txBody>
          <a:bodyPr/>
          <a:lstStyle/>
          <a:p>
            <a:fld id="{4080289E-A2FF-0941-931A-EE1328331F47}" type="slidenum">
              <a:rPr lang="en-US" smtClean="0"/>
              <a:pPr/>
              <a:t>97</a:t>
            </a:fld>
            <a:endParaRPr lang="en-US" dirty="0"/>
          </a:p>
        </p:txBody>
      </p:sp>
      <p:sp>
        <p:nvSpPr>
          <p:cNvPr id="3" name="Title 2">
            <a:extLst>
              <a:ext uri="{FF2B5EF4-FFF2-40B4-BE49-F238E27FC236}">
                <a16:creationId xmlns:a16="http://schemas.microsoft.com/office/drawing/2014/main" id="{9F78060D-4CD2-4D03-820C-A8B511131C16}"/>
              </a:ext>
            </a:extLst>
          </p:cNvPr>
          <p:cNvSpPr>
            <a:spLocks noGrp="1"/>
          </p:cNvSpPr>
          <p:nvPr>
            <p:ph type="title"/>
          </p:nvPr>
        </p:nvSpPr>
        <p:spPr/>
        <p:txBody>
          <a:bodyPr/>
          <a:lstStyle/>
          <a:p>
            <a:r>
              <a:rPr lang="en-US" dirty="0">
                <a:solidFill>
                  <a:schemeClr val="bg1"/>
                </a:solidFill>
              </a:rPr>
              <a:t>What is the shift of evidence?</a:t>
            </a:r>
          </a:p>
        </p:txBody>
      </p:sp>
      <p:sp>
        <p:nvSpPr>
          <p:cNvPr id="4" name="Text Placeholder 3">
            <a:extLst>
              <a:ext uri="{FF2B5EF4-FFF2-40B4-BE49-F238E27FC236}">
                <a16:creationId xmlns:a16="http://schemas.microsoft.com/office/drawing/2014/main" id="{CF81A461-5A71-4E49-9B7C-A4DAF939B586}"/>
              </a:ext>
            </a:extLst>
          </p:cNvPr>
          <p:cNvSpPr>
            <a:spLocks noGrp="1"/>
          </p:cNvSpPr>
          <p:nvPr>
            <p:ph type="body" sz="quarter" idx="10"/>
          </p:nvPr>
        </p:nvSpPr>
        <p:spPr>
          <a:xfrm>
            <a:off x="398463" y="929107"/>
            <a:ext cx="11383962" cy="4822825"/>
          </a:xfrm>
        </p:spPr>
        <p:txBody>
          <a:bodyPr/>
          <a:lstStyle/>
          <a:p>
            <a:pPr marL="0" indent="0" algn="ctr">
              <a:buNone/>
            </a:pPr>
            <a:endParaRPr lang="en-US" sz="3200" b="1" dirty="0">
              <a:ln>
                <a:solidFill>
                  <a:schemeClr val="tx1"/>
                </a:solidFill>
              </a:ln>
              <a:solidFill>
                <a:srgbClr val="7030A0"/>
              </a:solidFill>
              <a:latin typeface="Arial Black" panose="020B0A04020102020204" pitchFamily="34" charset="0"/>
              <a:ea typeface="Allerta"/>
              <a:cs typeface="Allerta"/>
              <a:sym typeface="Allerta"/>
              <a:rtl val="0"/>
            </a:endParaRPr>
          </a:p>
          <a:p>
            <a:pPr marL="0" indent="0" algn="ctr">
              <a:lnSpc>
                <a:spcPct val="120000"/>
              </a:lnSpc>
              <a:buSzPct val="85000"/>
              <a:buNone/>
            </a:pPr>
            <a:r>
              <a:rPr lang="en-US" sz="5400" b="1" dirty="0">
                <a:solidFill>
                  <a:schemeClr val="tx2"/>
                </a:solidFill>
                <a:sym typeface="Arial"/>
              </a:rPr>
              <a:t>Evidence:</a:t>
            </a:r>
          </a:p>
          <a:p>
            <a:pPr marL="0" indent="0" algn="ctr">
              <a:lnSpc>
                <a:spcPct val="120000"/>
              </a:lnSpc>
              <a:buSzPct val="85000"/>
              <a:buNone/>
            </a:pPr>
            <a:r>
              <a:rPr lang="en-US" sz="4800" dirty="0">
                <a:solidFill>
                  <a:schemeClr val="tx1"/>
                </a:solidFill>
                <a:sym typeface="Arial"/>
              </a:rPr>
              <a:t>Reading, writing, and speaking grounded in evidence from text, both literary and informational</a:t>
            </a:r>
          </a:p>
          <a:p>
            <a:pPr marL="0" indent="0">
              <a:buNone/>
            </a:pPr>
            <a:endParaRPr lang="en-US" dirty="0"/>
          </a:p>
        </p:txBody>
      </p:sp>
    </p:spTree>
    <p:extLst>
      <p:ext uri="{BB962C8B-B14F-4D97-AF65-F5344CB8AC3E}">
        <p14:creationId xmlns:p14="http://schemas.microsoft.com/office/powerpoint/2010/main" val="162753716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FF40652-7A2A-4822-BF71-FD7298B8D799}"/>
              </a:ext>
            </a:extLst>
          </p:cNvPr>
          <p:cNvSpPr>
            <a:spLocks noGrp="1"/>
          </p:cNvSpPr>
          <p:nvPr>
            <p:ph type="sldNum" sz="quarter" idx="4"/>
          </p:nvPr>
        </p:nvSpPr>
        <p:spPr>
          <a:xfrm>
            <a:off x="11227135" y="6313958"/>
            <a:ext cx="629281" cy="365125"/>
          </a:xfrm>
          <a:prstGeom prst="rect">
            <a:avLst/>
          </a:prstGeom>
        </p:spPr>
        <p:txBody>
          <a:bodyPr/>
          <a:lstStyle/>
          <a:p>
            <a:fld id="{4080289E-A2FF-0941-931A-EE1328331F47}" type="slidenum">
              <a:rPr lang="en-US" smtClean="0"/>
              <a:pPr/>
              <a:t>98</a:t>
            </a:fld>
            <a:endParaRPr lang="en-US" dirty="0"/>
          </a:p>
        </p:txBody>
      </p:sp>
      <p:sp>
        <p:nvSpPr>
          <p:cNvPr id="3" name="Title 2">
            <a:extLst>
              <a:ext uri="{FF2B5EF4-FFF2-40B4-BE49-F238E27FC236}">
                <a16:creationId xmlns:a16="http://schemas.microsoft.com/office/drawing/2014/main" id="{F3690E3E-CF17-43B5-B0E9-DCF93D1DE700}"/>
              </a:ext>
            </a:extLst>
          </p:cNvPr>
          <p:cNvSpPr>
            <a:spLocks noGrp="1"/>
          </p:cNvSpPr>
          <p:nvPr>
            <p:ph type="title"/>
          </p:nvPr>
        </p:nvSpPr>
        <p:spPr/>
        <p:txBody>
          <a:bodyPr/>
          <a:lstStyle/>
          <a:p>
            <a:r>
              <a:rPr lang="en-US" dirty="0">
                <a:solidFill>
                  <a:schemeClr val="bg1"/>
                </a:solidFill>
              </a:rPr>
              <a:t>Evidence in our Experiential</a:t>
            </a:r>
          </a:p>
        </p:txBody>
      </p:sp>
      <p:sp>
        <p:nvSpPr>
          <p:cNvPr id="5" name="Text Placeholder 3">
            <a:extLst>
              <a:ext uri="{FF2B5EF4-FFF2-40B4-BE49-F238E27FC236}">
                <a16:creationId xmlns:a16="http://schemas.microsoft.com/office/drawing/2014/main" id="{B0067627-CE94-459B-988D-78303505D9E9}"/>
              </a:ext>
            </a:extLst>
          </p:cNvPr>
          <p:cNvSpPr txBox="1">
            <a:spLocks/>
          </p:cNvSpPr>
          <p:nvPr/>
        </p:nvSpPr>
        <p:spPr>
          <a:xfrm>
            <a:off x="534240" y="1355559"/>
            <a:ext cx="11123519" cy="4359794"/>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4800" b="1" dirty="0">
                <a:solidFill>
                  <a:schemeClr val="tx2"/>
                </a:solidFill>
              </a:rPr>
              <a:t>Compare and contrast the pre- and post-shifts experientials.  </a:t>
            </a:r>
          </a:p>
          <a:p>
            <a:pPr marL="0" indent="0" algn="ctr">
              <a:buNone/>
            </a:pPr>
            <a:endParaRPr lang="en-US" sz="1000" b="1" dirty="0">
              <a:solidFill>
                <a:schemeClr val="tx2"/>
              </a:solidFill>
            </a:endParaRPr>
          </a:p>
          <a:p>
            <a:r>
              <a:rPr lang="en-US" sz="4800" dirty="0">
                <a:solidFill>
                  <a:schemeClr val="tx1"/>
                </a:solidFill>
              </a:rPr>
              <a:t>In what ways was the shift of evidence evident in the post-shift experience? </a:t>
            </a:r>
          </a:p>
          <a:p>
            <a:r>
              <a:rPr lang="en-US" sz="4800" dirty="0">
                <a:solidFill>
                  <a:schemeClr val="tx1"/>
                </a:solidFill>
              </a:rPr>
              <a:t>What impact did this shift have on you as a learner?</a:t>
            </a:r>
          </a:p>
          <a:p>
            <a:pPr marL="0" indent="0">
              <a:buFont typeface="Arial"/>
              <a:buNone/>
            </a:pPr>
            <a:endParaRPr lang="en-US" dirty="0"/>
          </a:p>
        </p:txBody>
      </p:sp>
    </p:spTree>
    <p:extLst>
      <p:ext uri="{BB962C8B-B14F-4D97-AF65-F5344CB8AC3E}">
        <p14:creationId xmlns:p14="http://schemas.microsoft.com/office/powerpoint/2010/main" val="1803228781"/>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a:xfrm>
            <a:off x="11227135" y="6313958"/>
            <a:ext cx="629281" cy="365125"/>
          </a:xfrm>
          <a:prstGeom prst="rect">
            <a:avLst/>
          </a:prstGeom>
        </p:spPr>
        <p:txBody>
          <a:bodyPr/>
          <a:lstStyle/>
          <a:p>
            <a:fld id="{4080289E-A2FF-0941-931A-EE1328331F47}" type="slidenum">
              <a:rPr lang="en-US" smtClean="0"/>
              <a:pPr/>
              <a:t>99</a:t>
            </a:fld>
            <a:endParaRPr lang="en-US" dirty="0"/>
          </a:p>
        </p:txBody>
      </p:sp>
      <p:sp>
        <p:nvSpPr>
          <p:cNvPr id="3" name="Title 2"/>
          <p:cNvSpPr>
            <a:spLocks noGrp="1"/>
          </p:cNvSpPr>
          <p:nvPr>
            <p:ph type="title"/>
          </p:nvPr>
        </p:nvSpPr>
        <p:spPr/>
        <p:txBody>
          <a:bodyPr/>
          <a:lstStyle/>
          <a:p>
            <a:r>
              <a:rPr lang="en-US" dirty="0">
                <a:solidFill>
                  <a:schemeClr val="bg1"/>
                </a:solidFill>
              </a:rPr>
              <a:t>Example and Non-Example</a:t>
            </a:r>
          </a:p>
        </p:txBody>
      </p:sp>
      <p:sp>
        <p:nvSpPr>
          <p:cNvPr id="4" name="Text Placeholder 3"/>
          <p:cNvSpPr>
            <a:spLocks noGrp="1"/>
          </p:cNvSpPr>
          <p:nvPr>
            <p:ph type="body" sz="quarter" idx="10"/>
          </p:nvPr>
        </p:nvSpPr>
        <p:spPr>
          <a:xfrm>
            <a:off x="886143" y="1041400"/>
            <a:ext cx="4630737" cy="4822825"/>
          </a:xfrm>
          <a:solidFill>
            <a:schemeClr val="bg1">
              <a:lumMod val="85000"/>
            </a:schemeClr>
          </a:solidFill>
          <a:ln w="22225">
            <a:solidFill>
              <a:schemeClr val="tx2"/>
            </a:solidFill>
          </a:ln>
        </p:spPr>
        <p:txBody>
          <a:bodyPr/>
          <a:lstStyle/>
          <a:p>
            <a:pPr marL="0" marR="0" lvl="0" indent="0" algn="ctr" defTabSz="914400" eaLnBrk="1" fontAlgn="auto" latinLnBrk="0" hangingPunct="1">
              <a:lnSpc>
                <a:spcPct val="100000"/>
              </a:lnSpc>
              <a:spcBef>
                <a:spcPts val="0"/>
              </a:spcBef>
              <a:spcAft>
                <a:spcPts val="0"/>
              </a:spcAft>
              <a:buClrTx/>
              <a:buSzTx/>
              <a:buNone/>
              <a:tabLst/>
              <a:defRPr/>
            </a:pPr>
            <a:r>
              <a:rPr lang="en-US" sz="3100" b="1" dirty="0"/>
              <a:t>Example:</a:t>
            </a:r>
          </a:p>
          <a:p>
            <a:pPr marL="0" indent="0">
              <a:lnSpc>
                <a:spcPct val="100000"/>
              </a:lnSpc>
              <a:spcBef>
                <a:spcPts val="0"/>
              </a:spcBef>
              <a:buNone/>
            </a:pPr>
            <a:r>
              <a:rPr lang="en-US" sz="3100" dirty="0"/>
              <a:t>In paragraph 5, look at the words “wretched” and “shivering.” What do these words tell us about human beings at this time? What other words does the author use to develop this idea about how people are living?</a:t>
            </a:r>
          </a:p>
          <a:p>
            <a:pPr marL="0" marR="0" lvl="0" indent="0" defTabSz="914400" eaLnBrk="1" fontAlgn="auto" latinLnBrk="0" hangingPunct="1">
              <a:lnSpc>
                <a:spcPct val="100000"/>
              </a:lnSpc>
              <a:spcBef>
                <a:spcPts val="0"/>
              </a:spcBef>
              <a:spcAft>
                <a:spcPts val="0"/>
              </a:spcAft>
              <a:buClrTx/>
              <a:buSzTx/>
              <a:buNone/>
              <a:tabLst/>
              <a:defRPr/>
            </a:pPr>
            <a:endParaRPr lang="en-US" dirty="0"/>
          </a:p>
        </p:txBody>
      </p:sp>
      <p:sp>
        <p:nvSpPr>
          <p:cNvPr id="5" name="Text Placeholder 3"/>
          <p:cNvSpPr txBox="1">
            <a:spLocks/>
          </p:cNvSpPr>
          <p:nvPr/>
        </p:nvSpPr>
        <p:spPr>
          <a:xfrm>
            <a:off x="6504958" y="1032604"/>
            <a:ext cx="4630737" cy="4822825"/>
          </a:xfrm>
          <a:prstGeom prst="rect">
            <a:avLst/>
          </a:prstGeom>
          <a:solidFill>
            <a:schemeClr val="bg1">
              <a:lumMod val="85000"/>
            </a:schemeClr>
          </a:solidFill>
          <a:ln w="22225">
            <a:solidFill>
              <a:schemeClr val="tx2"/>
            </a:solidFill>
          </a:ln>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lnSpc>
                <a:spcPct val="100000"/>
              </a:lnSpc>
              <a:spcBef>
                <a:spcPts val="0"/>
              </a:spcBef>
              <a:buFont typeface="Arial"/>
              <a:buNone/>
            </a:pPr>
            <a:r>
              <a:rPr lang="en-US" sz="3100" b="1" dirty="0"/>
              <a:t>Non-Example:</a:t>
            </a:r>
            <a:endParaRPr lang="en-US" sz="3200" dirty="0"/>
          </a:p>
          <a:p>
            <a:pPr marL="0" lvl="0" indent="0" algn="ctr">
              <a:buNone/>
            </a:pPr>
            <a:r>
              <a:rPr lang="en-US" sz="3200" dirty="0"/>
              <a:t>What do you think Prometheus will do next?</a:t>
            </a:r>
          </a:p>
        </p:txBody>
      </p:sp>
    </p:spTree>
    <p:extLst>
      <p:ext uri="{BB962C8B-B14F-4D97-AF65-F5344CB8AC3E}">
        <p14:creationId xmlns:p14="http://schemas.microsoft.com/office/powerpoint/2010/main" val="899805345"/>
      </p:ext>
    </p:extLst>
  </p:cSld>
  <p:clrMapOvr>
    <a:masterClrMapping/>
  </p:clrMapOvr>
</p:sld>
</file>

<file path=ppt/theme/theme1.xml><?xml version="1.0" encoding="utf-8"?>
<a:theme xmlns:a="http://schemas.openxmlformats.org/drawingml/2006/main" name="Cover">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entor Text Option 1">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Mentor Text 2">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Picture with Side Text">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Section">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8710</TotalTime>
  <Words>23098</Words>
  <Application>Microsoft Macintosh PowerPoint</Application>
  <PresentationFormat>Widescreen</PresentationFormat>
  <Paragraphs>2270</Paragraphs>
  <Slides>174</Slides>
  <Notes>174</Notes>
  <HiddenSlides>10</HiddenSlides>
  <MMClips>1</MMClips>
  <ScaleCrop>false</ScaleCrop>
  <HeadingPairs>
    <vt:vector size="6" baseType="variant">
      <vt:variant>
        <vt:lpstr>Fonts Used</vt:lpstr>
      </vt:variant>
      <vt:variant>
        <vt:i4>13</vt:i4>
      </vt:variant>
      <vt:variant>
        <vt:lpstr>Theme</vt:lpstr>
      </vt:variant>
      <vt:variant>
        <vt:i4>5</vt:i4>
      </vt:variant>
      <vt:variant>
        <vt:lpstr>Slide Titles</vt:lpstr>
      </vt:variant>
      <vt:variant>
        <vt:i4>174</vt:i4>
      </vt:variant>
    </vt:vector>
  </HeadingPairs>
  <TitlesOfParts>
    <vt:vector size="192" baseType="lpstr">
      <vt:lpstr>ＭＳ Ｐゴシック</vt:lpstr>
      <vt:lpstr>Allerta</vt:lpstr>
      <vt:lpstr>Arial</vt:lpstr>
      <vt:lpstr>Arial Black</vt:lpstr>
      <vt:lpstr>Avenir</vt:lpstr>
      <vt:lpstr>Avenir Next Medium</vt:lpstr>
      <vt:lpstr>Calibri</vt:lpstr>
      <vt:lpstr>Century</vt:lpstr>
      <vt:lpstr>Century Gothic</vt:lpstr>
      <vt:lpstr>Century Schoolbook</vt:lpstr>
      <vt:lpstr>Lato</vt:lpstr>
      <vt:lpstr>Mangal</vt:lpstr>
      <vt:lpstr>Wingdings</vt:lpstr>
      <vt:lpstr>Cover</vt:lpstr>
      <vt:lpstr>Mentor Text Option 1</vt:lpstr>
      <vt:lpstr>Mentor Text 2</vt:lpstr>
      <vt:lpstr>Picture with Side Text</vt:lpstr>
      <vt:lpstr>Section</vt:lpstr>
      <vt:lpstr>Morning at a Glance</vt:lpstr>
      <vt:lpstr>Afternoon at a Glance</vt:lpstr>
      <vt:lpstr>Welcome ELA Content Leaders!</vt:lpstr>
      <vt:lpstr>ELA Content Leader Training  Content Leader Module 1 Launch Session </vt:lpstr>
      <vt:lpstr>Meet Your Presenter</vt:lpstr>
      <vt:lpstr>What brings us here today?</vt:lpstr>
      <vt:lpstr>What brings us here today?</vt:lpstr>
      <vt:lpstr>By focusing on…</vt:lpstr>
      <vt:lpstr>How important is curriculum?</vt:lpstr>
      <vt:lpstr>ELA Guidebooks </vt:lpstr>
      <vt:lpstr>ELA Guidebooks</vt:lpstr>
      <vt:lpstr>Quick Share </vt:lpstr>
      <vt:lpstr>Discuss</vt:lpstr>
      <vt:lpstr>“Louisiana Threads the Needle on  Ed Reform”   Launching a coherent curriculum in a local-control state  By Robert Pondiscio    Education Next FALL 2017 / VOL. 17, NO. 4</vt:lpstr>
      <vt:lpstr>“Louisiana Threads the Needle on Ed Reform”</vt:lpstr>
      <vt:lpstr>How are we feeling about the state of education in Louisiana?</vt:lpstr>
      <vt:lpstr>But are we satisfied?</vt:lpstr>
      <vt:lpstr>The Power of Curriculum-based Professional Learning</vt:lpstr>
      <vt:lpstr>Content Leaders = Levers of Change</vt:lpstr>
      <vt:lpstr>About ELA Content Leader Training </vt:lpstr>
      <vt:lpstr>About ELA Content Leader Training</vt:lpstr>
      <vt:lpstr>Content Leader Program Expectations</vt:lpstr>
      <vt:lpstr>Content Leader Norms</vt:lpstr>
      <vt:lpstr>Reflect </vt:lpstr>
      <vt:lpstr>Morning at a Glance</vt:lpstr>
      <vt:lpstr>Afternoon at a Glance</vt:lpstr>
      <vt:lpstr>Program Housekeeping</vt:lpstr>
      <vt:lpstr>We’re about to get started! But first…</vt:lpstr>
      <vt:lpstr>Let’s start getting to know each other!</vt:lpstr>
      <vt:lpstr>I could not go a day without…</vt:lpstr>
      <vt:lpstr>Meet Someone New</vt:lpstr>
      <vt:lpstr>My ideal vacation is…</vt:lpstr>
      <vt:lpstr>Meet Someone New</vt:lpstr>
      <vt:lpstr>Literacy instruction is most like…</vt:lpstr>
      <vt:lpstr>Meet Someone New</vt:lpstr>
      <vt:lpstr>Curriculum-Specific PD:  What, why and how?</vt:lpstr>
      <vt:lpstr>Objectives</vt:lpstr>
      <vt:lpstr>Do Now</vt:lpstr>
      <vt:lpstr>Sound familiar?</vt:lpstr>
      <vt:lpstr>What We Call “PD” Doesn’t Work</vt:lpstr>
      <vt:lpstr>So then…</vt:lpstr>
      <vt:lpstr>Let’s Revisit the Stats</vt:lpstr>
      <vt:lpstr>Research Says…</vt:lpstr>
      <vt:lpstr>What is “pedagogical content knowledge”?</vt:lpstr>
      <vt:lpstr>Even Better if…</vt:lpstr>
      <vt:lpstr>Let’s Read!</vt:lpstr>
      <vt:lpstr>Let’s Discuss!</vt:lpstr>
      <vt:lpstr>How does this drive our work?</vt:lpstr>
      <vt:lpstr>Go Back to the Text</vt:lpstr>
      <vt:lpstr> The Inquiry Cycle </vt:lpstr>
      <vt:lpstr>Guess what?</vt:lpstr>
      <vt:lpstr>A Real Life Inquiry Cycle</vt:lpstr>
      <vt:lpstr>A Real Life Inquiry Cycle</vt:lpstr>
      <vt:lpstr>All Good Inquiry Cycles Start With a Question</vt:lpstr>
      <vt:lpstr>In Our Case…</vt:lpstr>
      <vt:lpstr>What will this look like?</vt:lpstr>
      <vt:lpstr>Let’s Discuss!</vt:lpstr>
      <vt:lpstr>Take a break!</vt:lpstr>
      <vt:lpstr>Experiencing the Instructional Shifts </vt:lpstr>
      <vt:lpstr>Objectives</vt:lpstr>
      <vt:lpstr>What do we mean by “shifts”?</vt:lpstr>
      <vt:lpstr>Instructional Shifts in Literacy</vt:lpstr>
      <vt:lpstr>Put On Your Student Hat</vt:lpstr>
      <vt:lpstr>What might instruction have looked like…</vt:lpstr>
      <vt:lpstr>Types of Connections</vt:lpstr>
      <vt:lpstr>Ask Yourself…</vt:lpstr>
      <vt:lpstr>Today we are reading…</vt:lpstr>
      <vt:lpstr>Let’s Practice</vt:lpstr>
      <vt:lpstr>Share</vt:lpstr>
      <vt:lpstr>Comprehension Check</vt:lpstr>
      <vt:lpstr>Let’s Review</vt:lpstr>
      <vt:lpstr>That’s a wrap!</vt:lpstr>
      <vt:lpstr>Stop and Jot</vt:lpstr>
      <vt:lpstr>What does instruction look like now…</vt:lpstr>
      <vt:lpstr>Today we are going to read…</vt:lpstr>
      <vt:lpstr>What does the word ”myth” mean?</vt:lpstr>
      <vt:lpstr>What’s a Greek myth?</vt:lpstr>
      <vt:lpstr>Re-read and Annotate</vt:lpstr>
      <vt:lpstr>Let’s Discuss</vt:lpstr>
      <vt:lpstr>Let’s Read!</vt:lpstr>
      <vt:lpstr>Deepen our Understanding</vt:lpstr>
      <vt:lpstr>That’s a wrap!</vt:lpstr>
      <vt:lpstr>Stop and Jot</vt:lpstr>
      <vt:lpstr>Reflect and Discuss</vt:lpstr>
      <vt:lpstr>Unpacking the Instructional Shifts</vt:lpstr>
      <vt:lpstr>Objectives</vt:lpstr>
      <vt:lpstr>Before We Begin…</vt:lpstr>
      <vt:lpstr>Instructional Shifts in Literacy</vt:lpstr>
      <vt:lpstr>What are the instructional shifts?</vt:lpstr>
      <vt:lpstr>What is the shift of complexity?</vt:lpstr>
      <vt:lpstr>Complexity in our Experiential </vt:lpstr>
      <vt:lpstr>Qualitative Features of Complexity</vt:lpstr>
      <vt:lpstr>Example and Non-Example</vt:lpstr>
      <vt:lpstr>Example and Non-Example</vt:lpstr>
      <vt:lpstr>Why is the shift of complexity important?</vt:lpstr>
      <vt:lpstr>Complexity in the Guidebooks</vt:lpstr>
      <vt:lpstr>What is the shift of evidence?</vt:lpstr>
      <vt:lpstr>Evidence in our Experiential</vt:lpstr>
      <vt:lpstr>Example and Non-Example</vt:lpstr>
      <vt:lpstr>What types of questions require evidence?</vt:lpstr>
      <vt:lpstr>Evidence in the Guidebooks</vt:lpstr>
      <vt:lpstr>Why is the shift of evidence important?</vt:lpstr>
      <vt:lpstr>What is the shift of knowledge?</vt:lpstr>
      <vt:lpstr>Knowledge in our Experiential</vt:lpstr>
      <vt:lpstr>Knowledge in the Guidebooks</vt:lpstr>
      <vt:lpstr>Why is the shift of knowledge important?</vt:lpstr>
      <vt:lpstr>Let’s Prepare!</vt:lpstr>
      <vt:lpstr>Role Play</vt:lpstr>
      <vt:lpstr>Capture Your Learning</vt:lpstr>
      <vt:lpstr>Lunch Time!</vt:lpstr>
      <vt:lpstr>Welcome Back!</vt:lpstr>
      <vt:lpstr>Afternoon at a Glance</vt:lpstr>
      <vt:lpstr>Haiku Challenge</vt:lpstr>
      <vt:lpstr>Heart, Head and Habits</vt:lpstr>
      <vt:lpstr>Do Now</vt:lpstr>
      <vt:lpstr>Remember: What We Call “PD” Doesn’t Work</vt:lpstr>
      <vt:lpstr>Objectives</vt:lpstr>
      <vt:lpstr>Compare Two Middle Schools </vt:lpstr>
      <vt:lpstr>So let’s see…</vt:lpstr>
      <vt:lpstr>Let’s Prepare!</vt:lpstr>
      <vt:lpstr>Let’s Read!</vt:lpstr>
      <vt:lpstr>But…why?</vt:lpstr>
      <vt:lpstr>A 3-Pronged Research-Based Approach</vt:lpstr>
      <vt:lpstr>What does this look like?</vt:lpstr>
      <vt:lpstr>Heart, Head, and Habits</vt:lpstr>
      <vt:lpstr>Let’s Read!</vt:lpstr>
      <vt:lpstr>Why Heart?</vt:lpstr>
      <vt:lpstr>Let’s Discuss!</vt:lpstr>
      <vt:lpstr>Heart: How It Works</vt:lpstr>
      <vt:lpstr>Why Head?</vt:lpstr>
      <vt:lpstr>Let’s Discuss!</vt:lpstr>
      <vt:lpstr>Head: How it Works</vt:lpstr>
      <vt:lpstr>Why Habits?</vt:lpstr>
      <vt:lpstr>Let’s Discuss!</vt:lpstr>
      <vt:lpstr>Habits: How it works</vt:lpstr>
      <vt:lpstr>Now let’s think about…</vt:lpstr>
      <vt:lpstr>Let’s Reflect!</vt:lpstr>
      <vt:lpstr>Heart</vt:lpstr>
      <vt:lpstr>Head</vt:lpstr>
      <vt:lpstr>Habits</vt:lpstr>
      <vt:lpstr>Let’s Discuss!</vt:lpstr>
      <vt:lpstr>Take a break!</vt:lpstr>
      <vt:lpstr>Understanding Your Context</vt:lpstr>
      <vt:lpstr>Do Now</vt:lpstr>
      <vt:lpstr>Session Objectives </vt:lpstr>
      <vt:lpstr>The Vision</vt:lpstr>
      <vt:lpstr>The Question…</vt:lpstr>
      <vt:lpstr>SWOT Analysis</vt:lpstr>
      <vt:lpstr>SWOT Analysis</vt:lpstr>
      <vt:lpstr>Let’s Practice!</vt:lpstr>
      <vt:lpstr>Apply to Your Own Context</vt:lpstr>
      <vt:lpstr>Words of Wisdom</vt:lpstr>
      <vt:lpstr>PowerPoint Presentation</vt:lpstr>
      <vt:lpstr>PowerPoint Presentation</vt:lpstr>
      <vt:lpstr>PowerPoint Presentation</vt:lpstr>
      <vt:lpstr>LeAnne’s Thinking</vt:lpstr>
      <vt:lpstr>LeAnne’s Thinking</vt:lpstr>
      <vt:lpstr>PowerPoint Presentation</vt:lpstr>
      <vt:lpstr>Crafting your Strategy</vt:lpstr>
      <vt:lpstr>Let’s Discuss!</vt:lpstr>
      <vt:lpstr>Overview of the Distinction Process</vt:lpstr>
      <vt:lpstr>What is “Distinction?” </vt:lpstr>
      <vt:lpstr>Why complete the Distinction Process? </vt:lpstr>
      <vt:lpstr>What makes up the Distinction Process? </vt:lpstr>
      <vt:lpstr>What makes up a “Distinction Assessment”?</vt:lpstr>
      <vt:lpstr>Sample Distinction Assessment</vt:lpstr>
      <vt:lpstr>The 5 ELA Content Leader Distinction Assessments</vt:lpstr>
      <vt:lpstr>Get to Know the Distinction Assessments</vt:lpstr>
      <vt:lpstr>How does this align to our 9 days of training?</vt:lpstr>
      <vt:lpstr>Accessing the Assessments </vt:lpstr>
      <vt:lpstr>Platform Overview </vt:lpstr>
      <vt:lpstr>Next Steps: Review All Resources </vt:lpstr>
      <vt:lpstr>Questions? </vt:lpstr>
      <vt:lpstr>Give Us Your Feedback!</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Jason Shinkunas</cp:lastModifiedBy>
  <cp:revision>698</cp:revision>
  <dcterms:created xsi:type="dcterms:W3CDTF">2017-08-15T16:44:18Z</dcterms:created>
  <dcterms:modified xsi:type="dcterms:W3CDTF">2019-05-21T14:18:37Z</dcterms:modified>
</cp:coreProperties>
</file>